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37" r:id="rId2"/>
    <p:sldId id="330" r:id="rId3"/>
    <p:sldId id="493" r:id="rId4"/>
    <p:sldId id="286" r:id="rId5"/>
    <p:sldId id="503" r:id="rId6"/>
    <p:sldId id="494" r:id="rId7"/>
    <p:sldId id="354" r:id="rId8"/>
    <p:sldId id="502" r:id="rId9"/>
    <p:sldId id="432" r:id="rId10"/>
    <p:sldId id="442" r:id="rId11"/>
    <p:sldId id="495" r:id="rId12"/>
    <p:sldId id="496" r:id="rId13"/>
    <p:sldId id="298" r:id="rId14"/>
    <p:sldId id="299" r:id="rId15"/>
    <p:sldId id="497" r:id="rId16"/>
    <p:sldId id="450" r:id="rId17"/>
    <p:sldId id="498" r:id="rId18"/>
    <p:sldId id="501" r:id="rId19"/>
    <p:sldId id="499" r:id="rId20"/>
    <p:sldId id="440" r:id="rId21"/>
    <p:sldId id="491" r:id="rId22"/>
    <p:sldId id="453" r:id="rId23"/>
    <p:sldId id="472" r:id="rId24"/>
    <p:sldId id="454" r:id="rId25"/>
    <p:sldId id="473" r:id="rId26"/>
    <p:sldId id="455" r:id="rId27"/>
    <p:sldId id="456" r:id="rId28"/>
    <p:sldId id="342" r:id="rId29"/>
    <p:sldId id="347" r:id="rId30"/>
    <p:sldId id="411" r:id="rId31"/>
    <p:sldId id="350" r:id="rId32"/>
    <p:sldId id="427" r:id="rId33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Engelli Öğrenci Birimi Koordinatörlüğü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  <p:sp>
        <p:nvSpPr>
          <p:cNvPr id="7" name="Metin Yer Tutucusu 6"/>
          <p:cNvSpPr txBox="1">
            <a:spLocks/>
          </p:cNvSpPr>
          <p:nvPr/>
        </p:nvSpPr>
        <p:spPr>
          <a:xfrm>
            <a:off x="308241" y="2020823"/>
            <a:ext cx="11492865" cy="5539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 smtClean="0"/>
              <a:t>Birimimiz bünyesinde ders verilmemektedir.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740229"/>
            <a:ext cx="10680402" cy="72922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sp>
        <p:nvSpPr>
          <p:cNvPr id="8" name="Metin Yer Tutucusu 6"/>
          <p:cNvSpPr txBox="1">
            <a:spLocks/>
          </p:cNvSpPr>
          <p:nvPr/>
        </p:nvSpPr>
        <p:spPr>
          <a:xfrm>
            <a:off x="308241" y="2020823"/>
            <a:ext cx="11492865" cy="553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Birimimize ait fiziksel yapı bulunmamaktadır. </a:t>
            </a:r>
          </a:p>
          <a:p>
            <a:r>
              <a:rPr lang="tr-TR" dirty="0" smtClean="0"/>
              <a:t>Birkaç birimle ortak olarak tahsis edilmiş bir ofisimiz olsa da birim tarafından kullanılmamaktadır.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03384" y="2148185"/>
            <a:ext cx="102313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Birimimize tahsisi edilmiş/ kullanılan bilgi ve teknoloji kaynakları bulunmamaktadır.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Metin Yer Tutucusu 5"/>
          <p:cNvSpPr txBox="1">
            <a:spLocks/>
          </p:cNvSpPr>
          <p:nvPr/>
        </p:nvSpPr>
        <p:spPr>
          <a:xfrm>
            <a:off x="308241" y="2020823"/>
            <a:ext cx="11492865" cy="8309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Birimimiz bünyesinde çalışan akademik personel olmadığından araştırma ve geliştirme faaliyetleri yürütülememektedir.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pPr/>
              <a:t>16.01.2026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578467"/>
              </p:ext>
            </p:extLst>
          </p:nvPr>
        </p:nvGraphicFramePr>
        <p:xfrm>
          <a:off x="457201" y="1848680"/>
          <a:ext cx="11390242" cy="379378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091086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776672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8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254383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Kongre</a:t>
                      </a:r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Seminerleri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28302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Ulusal Toplantı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Panel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v.b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Çalıştay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Açık Oturum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Film Gösterimi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Konser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Anma Törenleri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/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Spor Turnuvası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</a:t>
            </a:r>
            <a:r>
              <a:rPr lang="tr-TR" sz="3200" b="1" dirty="0" smtClean="0">
                <a:solidFill>
                  <a:srgbClr val="FF0000"/>
                </a:solidFill>
              </a:rPr>
              <a:t>Faaliyetler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2200" b="1" dirty="0" smtClean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609635"/>
              </p:ext>
            </p:extLst>
          </p:nvPr>
        </p:nvGraphicFramePr>
        <p:xfrm>
          <a:off x="359230" y="1811941"/>
          <a:ext cx="11636827" cy="434791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2699657">
                  <a:extLst>
                    <a:ext uri="{9D8B030D-6E8A-4147-A177-3AD203B41FA5}">
                      <a16:colId xmlns:a16="http://schemas.microsoft.com/office/drawing/2014/main" val="3117410747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10421554"/>
                    </a:ext>
                  </a:extLst>
                </a:gridCol>
                <a:gridCol w="2023225">
                  <a:extLst>
                    <a:ext uri="{9D8B030D-6E8A-4147-A177-3AD203B41FA5}">
                      <a16:colId xmlns:a16="http://schemas.microsoft.com/office/drawing/2014/main" val="2802644275"/>
                    </a:ext>
                  </a:extLst>
                </a:gridCol>
                <a:gridCol w="951438">
                  <a:extLst>
                    <a:ext uri="{9D8B030D-6E8A-4147-A177-3AD203B41FA5}">
                      <a16:colId xmlns:a16="http://schemas.microsoft.com/office/drawing/2014/main" val="1419412460"/>
                    </a:ext>
                  </a:extLst>
                </a:gridCol>
                <a:gridCol w="702600">
                  <a:extLst>
                    <a:ext uri="{9D8B030D-6E8A-4147-A177-3AD203B41FA5}">
                      <a16:colId xmlns:a16="http://schemas.microsoft.com/office/drawing/2014/main" val="3004738591"/>
                    </a:ext>
                  </a:extLst>
                </a:gridCol>
                <a:gridCol w="1112451">
                  <a:extLst>
                    <a:ext uri="{9D8B030D-6E8A-4147-A177-3AD203B41FA5}">
                      <a16:colId xmlns:a16="http://schemas.microsoft.com/office/drawing/2014/main" val="4113809080"/>
                    </a:ext>
                  </a:extLst>
                </a:gridCol>
              </a:tblGrid>
              <a:tr h="68053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ALANI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TÜRÜ</a:t>
                      </a:r>
                      <a:endParaRPr lang="tr-TR" sz="1400" b="1" u="none" strike="noStrike" dirty="0" smtClean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DAVETLİ/KONUŞMACI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Eğitim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Trabzon Aile ve Sosyal Hizmetler İl Müdürlüğü koordinesinde düzenlenen “Uygulamalı Davranış Analizi Eğitimi” 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Dr. </a:t>
                      </a:r>
                      <a:r>
                        <a:rPr lang="tr-TR" sz="1200" b="0" dirty="0" err="1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Öğr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Üyesi Pınar YAŞAR HAYAL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Dr. </a:t>
                      </a:r>
                      <a:r>
                        <a:rPr lang="tr-TR" sz="1200" b="0" dirty="0" err="1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Öğr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Üyesi Mehtap KOT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Dr. </a:t>
                      </a:r>
                      <a:r>
                        <a:rPr lang="tr-TR" sz="1200" b="0" dirty="0" err="1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Öğr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Üyesi Burcu AKTAŞ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Arş. Gör. Dr. Şenay DELİMEHMET DADA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2025 Nisan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- Haziran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ASHB Merkez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Eğitim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Webinar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Özel </a:t>
                      </a:r>
                      <a:r>
                        <a:rPr lang="tr-TR" sz="12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Gereksinimli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Bireylerde Yetişkinliğe Geçiş Süreci ve Bağımsız Yaşam Becerilerinin Desteklenmesi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Prof. Dr. Yasemin Ergenekon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07.05.2025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Online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Sosyal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Özel </a:t>
                      </a:r>
                      <a:r>
                        <a:rPr lang="tr-TR" sz="12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Gereksinimli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Bireyler ve Toplum Arasında Bir Köprü: Tiyatro 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24.012025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Mahmut </a:t>
                      </a:r>
                      <a:r>
                        <a:rPr lang="tr-TR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Goloğlu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Kültür Merkezi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 smtClean="0">
                          <a:effectLst/>
                        </a:rPr>
                        <a:t>4</a:t>
                      </a:r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Eğitim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Özel </a:t>
                      </a:r>
                      <a:r>
                        <a:rPr lang="tr-TR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Gereksinimli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Bireyler için </a:t>
                      </a:r>
                      <a:r>
                        <a:rPr lang="tr-TR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Öğretimsel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Uyarlamalar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Öğretim Üyesi Burcu AKTAŞ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Online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 smtClean="0">
                          <a:effectLst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Eğitim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‘Engelli Hakları ve Erişilebilirlik’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Öğretim Üyesi Burcu AKTAŞ</a:t>
                      </a:r>
                      <a:endParaRPr lang="tr-TR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23.01.2025</a:t>
                      </a:r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ASHB Merkez</a:t>
                      </a:r>
                      <a:r>
                        <a:rPr lang="tr-T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tr-T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490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</a:rPr>
              <a:t>(Ortak Programlar ve Projeler)</a:t>
            </a:r>
            <a:endParaRPr lang="tr-TR" sz="24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308241" y="2020823"/>
            <a:ext cx="11492865" cy="553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 smtClean="0"/>
              <a:t>Birimimiz bünyesinde bu konuda yapılan bir çalışma bulunmamaktadır.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09588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985068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991587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33478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542995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77378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7" name="Metin Yer Tutucusu 5"/>
          <p:cNvSpPr>
            <a:spLocks noGrp="1"/>
          </p:cNvSpPr>
          <p:nvPr>
            <p:ph idx="1"/>
          </p:nvPr>
        </p:nvSpPr>
        <p:spPr>
          <a:xfrm>
            <a:off x="576263" y="2079625"/>
            <a:ext cx="11380787" cy="37988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Birimimiz </a:t>
            </a:r>
            <a:r>
              <a:rPr lang="tr-TR" dirty="0" smtClean="0"/>
              <a:t>toplumsal katkı alanında aktif faaliyetler yürütmektedir.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Dış paydaşlar ile etkin işbirliği yapmaktadır.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Birim Web sayfasını etkin olarak kullanmaktadır.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Birimimiz Özel </a:t>
            </a:r>
            <a:r>
              <a:rPr lang="tr-TR" dirty="0" smtClean="0"/>
              <a:t>Eğitim Hizmetleri Uygulama ve Araştırma Merkezi, Özel Eğitim Bölümü Lisans ve Yüksek Lisans Programında görev alan Akademik ve İdari Personel ve Özel Eğitim Kulübü ile koordineli çalışmaktadır.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Özel </a:t>
            </a:r>
            <a:r>
              <a:rPr lang="tr-TR" dirty="0" smtClean="0"/>
              <a:t>Eğitim Bölümünün Akademik kadrosunun desteği ile her konuda geliştirilmeye ve ilerlemeye uygundur.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3"/>
            <a:ext cx="11231217" cy="414758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Birimin sahada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 birebir takip edebilmek, koordinatörlük bünyesindeki faaliyetleri çeşitlendirebilmek adına akademik personele,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Birim ile ilgili resmi yazışmaları organize edebilmek adına idari personele,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Gerek birim gerekse Üniversitemiz bünyesindeki tüm akademik birimlerin YÖK tarafından önerilen Mekânda </a:t>
            </a:r>
            <a:r>
              <a:rPr lang="tr-TR" dirty="0"/>
              <a:t>Erişilebilirlik (Kampüs ve Fakülte), </a:t>
            </a:r>
            <a:r>
              <a:rPr lang="tr-TR" dirty="0" err="1"/>
              <a:t>Sosyo</a:t>
            </a:r>
            <a:r>
              <a:rPr lang="tr-TR" dirty="0"/>
              <a:t>-Kültürel Faaliyetlerde Erişilebilirlik (Kampüs ve Fakülte) ve Eğitimde Erişilebilirlik </a:t>
            </a:r>
            <a:r>
              <a:rPr lang="tr-TR" dirty="0" smtClean="0"/>
              <a:t>alanlarında ilgili kriterleri sağlayabilmeleri adına bütçeye ihtiyacı bulunmaktadır.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912031"/>
              </p:ext>
            </p:extLst>
          </p:nvPr>
        </p:nvGraphicFramePr>
        <p:xfrm>
          <a:off x="352697" y="2027207"/>
          <a:ext cx="11403874" cy="394995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89458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6314416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Özel </a:t>
                      </a:r>
                      <a:r>
                        <a:rPr lang="tr-TR" sz="20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gereksinimli</a:t>
                      </a: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çocuğu </a:t>
                      </a: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olan ailelere yönelik AEP hazırlama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+mn-lt"/>
                        </a:rPr>
                        <a:t>Otizm </a:t>
                      </a:r>
                      <a:r>
                        <a:rPr lang="tr-TR" sz="2000" dirty="0" smtClean="0">
                          <a:latin typeface="+mn-lt"/>
                        </a:rPr>
                        <a:t>Spektrum Bozukluğu olan Bireylere Yönelik II. Ulusal Eylem Planı 2023-2030 kapsamında;  </a:t>
                      </a:r>
                      <a:r>
                        <a:rPr lang="tr-TR" sz="2000" b="1" dirty="0" smtClean="0">
                          <a:latin typeface="+mn-lt"/>
                        </a:rPr>
                        <a:t>ASHB,  T.C. Trabzon Valiliği, Trabzon Rehberlik ve Araştırma Merkezi</a:t>
                      </a:r>
                      <a:r>
                        <a:rPr lang="tr-TR" sz="2000" b="1" baseline="0" dirty="0" smtClean="0">
                          <a:latin typeface="+mn-lt"/>
                        </a:rPr>
                        <a:t> </a:t>
                      </a:r>
                      <a:r>
                        <a:rPr lang="tr-TR" sz="2000" baseline="0" dirty="0" smtClean="0">
                          <a:latin typeface="+mn-lt"/>
                        </a:rPr>
                        <a:t>işbirliği </a:t>
                      </a:r>
                      <a:r>
                        <a:rPr lang="tr-TR" sz="2000" baseline="0" dirty="0" smtClean="0">
                          <a:latin typeface="+mn-lt"/>
                        </a:rPr>
                        <a:t>ile </a:t>
                      </a:r>
                      <a:r>
                        <a:rPr lang="tr-TR" sz="2000" dirty="0" smtClean="0">
                          <a:latin typeface="+mn-lt"/>
                        </a:rPr>
                        <a:t>Koordinatörlüğümüz</a:t>
                      </a:r>
                      <a:r>
                        <a:rPr lang="tr-TR" sz="2000" baseline="0" dirty="0" smtClean="0">
                          <a:latin typeface="+mn-lt"/>
                        </a:rPr>
                        <a:t> önderliğinde </a:t>
                      </a:r>
                      <a:r>
                        <a:rPr lang="tr-TR" sz="2000" dirty="0" smtClean="0">
                          <a:latin typeface="+mn-lt"/>
                        </a:rPr>
                        <a:t> 2026 Bahar yarıyılında özel </a:t>
                      </a:r>
                      <a:r>
                        <a:rPr lang="tr-TR" sz="2000" dirty="0" err="1" smtClean="0">
                          <a:latin typeface="+mn-lt"/>
                        </a:rPr>
                        <a:t>gereksinimli</a:t>
                      </a:r>
                      <a:r>
                        <a:rPr lang="tr-TR" sz="2000" dirty="0" smtClean="0">
                          <a:latin typeface="+mn-lt"/>
                        </a:rPr>
                        <a:t> bireylerin ailelerine yönelik AEP hazırlanıp uygulanacaktır. </a:t>
                      </a:r>
                      <a:endParaRPr lang="tr-TR" sz="20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err="1" smtClean="0">
                          <a:effectLst/>
                          <a:latin typeface="+mn-lt"/>
                        </a:rPr>
                        <a:t>Öğretimsel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 uyarlamaların</a:t>
                      </a:r>
                      <a:r>
                        <a:rPr lang="tr-TR" sz="2000" baseline="0" dirty="0" smtClean="0">
                          <a:effectLst/>
                          <a:latin typeface="+mn-lt"/>
                        </a:rPr>
                        <a:t> takibi 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Üniversitemizde 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öğrenim gören özel </a:t>
                      </a:r>
                      <a:r>
                        <a:rPr lang="tr-TR" sz="2000" dirty="0" err="1" smtClean="0">
                          <a:effectLst/>
                          <a:latin typeface="+mn-lt"/>
                        </a:rPr>
                        <a:t>gereksinimli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 öğrencilere yönelik uyarlama ve faaliyetlerin takibi yapılacaktır. 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Müdürlük </a:t>
            </a:r>
            <a:r>
              <a:rPr lang="tr-TR" sz="2800" b="1" dirty="0">
                <a:solidFill>
                  <a:srgbClr val="3333FF"/>
                </a:solidFill>
              </a:rPr>
              <a:t>/ </a:t>
            </a:r>
            <a:r>
              <a:rPr lang="tr-TR" sz="2800" b="1" dirty="0" smtClean="0">
                <a:solidFill>
                  <a:srgbClr val="3333FF"/>
                </a:solidFill>
              </a:rPr>
              <a:t>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596463"/>
              </p:ext>
            </p:extLst>
          </p:nvPr>
        </p:nvGraphicFramePr>
        <p:xfrm>
          <a:off x="336299" y="2681207"/>
          <a:ext cx="11516263" cy="10094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Koordinatör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Dr. Öğretim Üyesi Burcu AKTAŞ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910" rIns="0" bIns="0" rtlCol="0">
            <a:spAutoFit/>
          </a:bodyPr>
          <a:lstStyle/>
          <a:p>
            <a:pPr marL="261493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YÖNETİM: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/>
              <a:t>Kurullar</a:t>
            </a:r>
            <a:r>
              <a:rPr spc="-90" dirty="0"/>
              <a:t> </a:t>
            </a:r>
            <a:r>
              <a:rPr dirty="0"/>
              <a:t>/</a:t>
            </a:r>
            <a:r>
              <a:rPr spc="-70" dirty="0"/>
              <a:t> </a:t>
            </a:r>
            <a:r>
              <a:rPr spc="-10" dirty="0"/>
              <a:t>Komisyonlar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339470" y="2020823"/>
            <a:ext cx="11492865" cy="276999"/>
          </a:xfrm>
        </p:spPr>
        <p:txBody>
          <a:bodyPr>
            <a:noAutofit/>
          </a:bodyPr>
          <a:lstStyle/>
          <a:p>
            <a:r>
              <a:rPr lang="tr-TR" dirty="0" smtClean="0"/>
              <a:t>Birimimiz bünyesinde oluşturulmuş Kurul ve Komisyon bulunmamaktadır. </a:t>
            </a:r>
          </a:p>
          <a:p>
            <a:r>
              <a:rPr lang="tr-TR" dirty="0"/>
              <a:t>Otizm </a:t>
            </a:r>
            <a:r>
              <a:rPr lang="tr-TR" dirty="0" smtClean="0"/>
              <a:t>Spektrum Bozukluğu olan Bireylere Yönelik II. </a:t>
            </a:r>
            <a:r>
              <a:rPr lang="tr-TR" dirty="0"/>
              <a:t>Ulusal </a:t>
            </a:r>
            <a:r>
              <a:rPr lang="tr-TR" dirty="0" smtClean="0"/>
              <a:t>Eylem Planı </a:t>
            </a:r>
            <a:r>
              <a:rPr lang="tr-TR" dirty="0"/>
              <a:t>2023-2030 </a:t>
            </a:r>
            <a:r>
              <a:rPr lang="tr-TR" dirty="0" smtClean="0"/>
              <a:t>kapsamında Koordinatörlük olarak </a:t>
            </a:r>
            <a:r>
              <a:rPr lang="tr-TR" dirty="0" err="1" smtClean="0"/>
              <a:t>altbirim</a:t>
            </a:r>
            <a:r>
              <a:rPr lang="tr-TR" dirty="0" smtClean="0"/>
              <a:t> ve </a:t>
            </a:r>
            <a:r>
              <a:rPr lang="tr-TR" dirty="0" err="1" smtClean="0"/>
              <a:t>üstbirim</a:t>
            </a:r>
            <a:r>
              <a:rPr lang="tr-TR" dirty="0" smtClean="0"/>
              <a:t> komisyonlarında görev almaktayız. </a:t>
            </a:r>
            <a:endParaRPr lang="tr-TR" dirty="0"/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14.01.2026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92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837580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Metin Yer Tutucusu 5"/>
          <p:cNvSpPr txBox="1">
            <a:spLocks/>
          </p:cNvSpPr>
          <p:nvPr/>
        </p:nvSpPr>
        <p:spPr>
          <a:xfrm>
            <a:off x="308241" y="2020823"/>
            <a:ext cx="11492865" cy="55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 smtClean="0"/>
              <a:t>Birimimiz bünyesinde çalışan idari Personelimiz bulunmamaktadır.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7151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Akademik Personel: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*Kişi  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sp>
        <p:nvSpPr>
          <p:cNvPr id="7" name="Metin Yer Tutucusu 6"/>
          <p:cNvSpPr txBox="1">
            <a:spLocks/>
          </p:cNvSpPr>
          <p:nvPr/>
        </p:nvSpPr>
        <p:spPr>
          <a:xfrm>
            <a:off x="308241" y="2020823"/>
            <a:ext cx="11492865" cy="2769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 smtClean="0"/>
              <a:t>Birimimiz bünyesinde 2025 yılında herhangi bir atama ya da yükseltme yapılmamıştır.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8524</TotalTime>
  <Words>1348</Words>
  <Application>Microsoft Office PowerPoint</Application>
  <PresentationFormat>Geniş ekran</PresentationFormat>
  <Paragraphs>466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Office Teması</vt:lpstr>
      <vt:lpstr>PowerPoint Sunusu</vt:lpstr>
      <vt:lpstr>SUNUM PLANI</vt:lpstr>
      <vt:lpstr>PowerPoint Sunusu</vt:lpstr>
      <vt:lpstr>YÖNETİM: Müdürlük / Koordinatörlük</vt:lpstr>
      <vt:lpstr>YÖNETİM: Kurullar / Komisyonlar</vt:lpstr>
      <vt:lpstr>PowerPoint Sunusu</vt:lpstr>
      <vt:lpstr>Akademik Personel Sayısı</vt:lpstr>
      <vt:lpstr>İdari Personel Sayısı</vt:lpstr>
      <vt:lpstr>Akademik Personel:  2025 Yılında Yapılan Atama ve Yükseltmeler</vt:lpstr>
      <vt:lpstr>Birim Ders Yükü Ortalaması (Saat)</vt:lpstr>
      <vt:lpstr>PowerPoint Sunusu</vt:lpstr>
      <vt:lpstr>PowerPoint Sunusu</vt:lpstr>
      <vt:lpstr>Fiziksel Yapı: Eğitim Alanları (Derslikler)</vt:lpstr>
      <vt:lpstr>Bilgi ve Teknoloji Kaynakları</vt:lpstr>
      <vt:lpstr>PowerPoint Sunusu</vt:lpstr>
      <vt:lpstr>Araştırma ve Geliştirme Faaliyetleri:  Yıllara Göre Makale  Bilgileri</vt:lpstr>
      <vt:lpstr>Bilimsel, Sosyal, Kültürel ve Sportif Faaliyetler</vt:lpstr>
      <vt:lpstr>Bilimsel, Sosyal, Kültürel ve Sportif Faaliyetler  (Düzenlemiş olduğunuz her bir etkinliğe ilişkin bilgileri tabloya yazınız)</vt:lpstr>
      <vt:lpstr>PowerPoint Sunusu</vt:lpstr>
      <vt:lpstr>Uluslararası İşbirlikleri (Ortak Programlar ve Projeler)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.</cp:lastModifiedBy>
  <cp:revision>631</cp:revision>
  <cp:lastPrinted>2023-06-23T13:03:34Z</cp:lastPrinted>
  <dcterms:created xsi:type="dcterms:W3CDTF">2021-05-17T12:15:06Z</dcterms:created>
  <dcterms:modified xsi:type="dcterms:W3CDTF">2026-01-16T09:59:44Z</dcterms:modified>
</cp:coreProperties>
</file>