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37" r:id="rId2"/>
    <p:sldId id="330" r:id="rId3"/>
    <p:sldId id="493" r:id="rId4"/>
    <p:sldId id="286" r:id="rId5"/>
    <p:sldId id="503" r:id="rId6"/>
    <p:sldId id="494" r:id="rId7"/>
    <p:sldId id="354" r:id="rId8"/>
    <p:sldId id="502" r:id="rId9"/>
    <p:sldId id="432" r:id="rId10"/>
    <p:sldId id="442" r:id="rId11"/>
    <p:sldId id="495" r:id="rId12"/>
    <p:sldId id="496" r:id="rId13"/>
    <p:sldId id="298" r:id="rId14"/>
    <p:sldId id="299" r:id="rId15"/>
    <p:sldId id="497" r:id="rId16"/>
    <p:sldId id="450" r:id="rId17"/>
    <p:sldId id="498" r:id="rId18"/>
    <p:sldId id="501" r:id="rId19"/>
    <p:sldId id="499" r:id="rId20"/>
    <p:sldId id="440" r:id="rId21"/>
    <p:sldId id="491" r:id="rId22"/>
    <p:sldId id="453" r:id="rId23"/>
    <p:sldId id="472" r:id="rId24"/>
    <p:sldId id="454" r:id="rId25"/>
    <p:sldId id="473" r:id="rId26"/>
    <p:sldId id="455" r:id="rId27"/>
    <p:sldId id="456" r:id="rId28"/>
    <p:sldId id="342" r:id="rId29"/>
    <p:sldId id="347" r:id="rId30"/>
    <p:sldId id="411" r:id="rId31"/>
    <p:sldId id="350" r:id="rId32"/>
    <p:sldId id="427" r:id="rId33"/>
  </p:sldIdLst>
  <p:sldSz cx="12192000" cy="6858000"/>
  <p:notesSz cx="9875838" cy="67421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ksel ÇELENK" initials="GÇ" lastIdx="2" clrIdx="0">
    <p:extLst>
      <p:ext uri="{19B8F6BF-5375-455C-9EA6-DF929625EA0E}">
        <p15:presenceInfo xmlns:p15="http://schemas.microsoft.com/office/powerpoint/2012/main" userId="Goksel ÇELE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0000CC"/>
    <a:srgbClr val="000099"/>
    <a:srgbClr val="485793"/>
    <a:srgbClr val="962E2E"/>
    <a:srgbClr val="FDCBCC"/>
    <a:srgbClr val="EAEFF7"/>
    <a:srgbClr val="FEECEC"/>
    <a:srgbClr val="F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6404" autoAdjust="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73E168EF-4E9B-41F4-B881-6944BD393365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DC18D3CF-5597-44A7-8F4A-E1D64F873D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45C60E83-197E-47D0-B69C-C515D1DB79D6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1" tIns="47460" rIns="94921" bIns="4746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vert="horz" lIns="94921" tIns="47460" rIns="94921" bIns="4746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5C39F915-5EA6-47CA-B06E-B63F2FE4A4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0" y="1596450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Üniversitesi </a:t>
            </a:r>
          </a:p>
          <a:p>
            <a:pPr>
              <a:lnSpc>
                <a:spcPct val="114000"/>
              </a:lnSpc>
            </a:pPr>
            <a:endParaRPr lang="tr-TR" sz="4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Engelli Öğrenci Birimi Koordinatörlüğü</a:t>
            </a:r>
            <a:endParaRPr lang="tr-TR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8235" y="840509"/>
            <a:ext cx="10495722" cy="63263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Ders Yükü Ortalaması (Saat)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782" y="6320598"/>
            <a:ext cx="367608" cy="372713"/>
          </a:xfrm>
          <a:prstGeom prst="rect">
            <a:avLst/>
          </a:prstGeom>
        </p:spPr>
      </p:pic>
      <p:sp>
        <p:nvSpPr>
          <p:cNvPr id="7" name="Metin Yer Tutucusu 6"/>
          <p:cNvSpPr txBox="1">
            <a:spLocks/>
          </p:cNvSpPr>
          <p:nvPr/>
        </p:nvSpPr>
        <p:spPr>
          <a:xfrm>
            <a:off x="308241" y="2020823"/>
            <a:ext cx="11492865" cy="5539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 smtClean="0"/>
              <a:t>Birimimiz bünyesinde ders verilmemektedir.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0247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32500" lnSpcReduction="20000"/>
          </a:bodyPr>
          <a:lstStyle/>
          <a:p>
            <a:r>
              <a:rPr lang="tr-TR" sz="24000" b="1" dirty="0" smtClean="0">
                <a:solidFill>
                  <a:srgbClr val="FF0000"/>
                </a:solidFill>
              </a:rPr>
              <a:t>EĞİTİM ÖĞRETİM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3333FF"/>
                </a:solidFill>
              </a:rPr>
              <a:t>PROGRAMLAR VE ÖĞRENCİ 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92500" lnSpcReduction="1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Fiziksel </a:t>
            </a:r>
            <a:r>
              <a:rPr lang="tr-TR" sz="9600" b="1" dirty="0" smtClean="0">
                <a:solidFill>
                  <a:srgbClr val="FF0000"/>
                </a:solidFill>
              </a:rPr>
              <a:t>Altyapı ve Tesisler</a:t>
            </a:r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7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740229"/>
            <a:ext cx="10680402" cy="72922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3200" b="1" dirty="0" smtClean="0">
                <a:solidFill>
                  <a:srgbClr val="3333FF"/>
                </a:solidFill>
                <a:latin typeface="+mn-lt"/>
              </a:rPr>
              <a:t>Eğitim Alanları (Derslikler)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09366" y="601784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tabloda verilen eğitim alanlarına göre cevaplayınız.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sp>
        <p:nvSpPr>
          <p:cNvPr id="8" name="Metin Yer Tutucusu 6"/>
          <p:cNvSpPr txBox="1">
            <a:spLocks/>
          </p:cNvSpPr>
          <p:nvPr/>
        </p:nvSpPr>
        <p:spPr>
          <a:xfrm>
            <a:off x="308241" y="2020823"/>
            <a:ext cx="11492865" cy="5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Birimimize ait fiziksel yapı bulunmamaktadır. </a:t>
            </a:r>
          </a:p>
          <a:p>
            <a:r>
              <a:rPr lang="tr-TR" dirty="0" smtClean="0"/>
              <a:t>Birkaç birimle ortak olarak tahsis edilmiş bir ofisimiz olsa da birim tarafından kullanılmamaktadır.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51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D7B72-2AA8-2447-5858-71A5B898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772887"/>
            <a:ext cx="10488543" cy="76138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Bilgi ve Teknoloji Kaynakları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8A17-3A24-4146-BBF5-1E747E175326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03385" y="599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cihazların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03384" y="2148185"/>
            <a:ext cx="102313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Birimimize tahsisi edilmiş/ kullanılan bilgi ve teknoloji kaynakları bulunmamaktadır.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 fontScale="40000" lnSpcReduction="20000"/>
          </a:bodyPr>
          <a:lstStyle/>
          <a:p>
            <a:r>
              <a:rPr lang="tr-TR" sz="18500" b="1" dirty="0">
                <a:solidFill>
                  <a:srgbClr val="3333FF"/>
                </a:solidFill>
              </a:rPr>
              <a:t>Araştırma ve </a:t>
            </a:r>
            <a:r>
              <a:rPr lang="tr-TR" sz="18500" b="1" dirty="0" smtClean="0">
                <a:solidFill>
                  <a:srgbClr val="3333FF"/>
                </a:solidFill>
              </a:rPr>
              <a:t>Geliştirme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FF0000"/>
                </a:solidFill>
              </a:rPr>
              <a:t>Bilimsel</a:t>
            </a:r>
            <a:r>
              <a:rPr lang="tr-TR" sz="9600" b="1" dirty="0">
                <a:solidFill>
                  <a:srgbClr val="FF0000"/>
                </a:solidFill>
              </a:rPr>
              <a:t>, Sosyal, Kültürel ve Sportif </a:t>
            </a:r>
            <a:r>
              <a:rPr lang="tr-TR" sz="9600" b="1" dirty="0" smtClean="0">
                <a:solidFill>
                  <a:srgbClr val="FF0000"/>
                </a:solidFill>
              </a:rPr>
              <a:t>Faaliyetler</a:t>
            </a:r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3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631371"/>
            <a:ext cx="10557251" cy="777691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Araştırma ve Geliştirme Faaliyetleri: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6" name="Metin Yer Tutucusu 5"/>
          <p:cNvSpPr txBox="1">
            <a:spLocks/>
          </p:cNvSpPr>
          <p:nvPr/>
        </p:nvSpPr>
        <p:spPr>
          <a:xfrm>
            <a:off x="308241" y="2020823"/>
            <a:ext cx="11492865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Birimimiz bünyesinde çalışan akademik personel olmadığından araştırma ve geliştirme faaliyetleri yürütülememektedir.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43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09" y="783771"/>
            <a:ext cx="10560505" cy="66734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Bilimsel, Sosyal, Kültürel ve Sportif Faaliyetler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853F-0A03-4649-8FC9-B14B1A95AEC8}" type="datetime1">
              <a:rPr lang="tr-TR" smtClean="0"/>
              <a:pPr/>
              <a:t>16.01.2026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78467"/>
              </p:ext>
            </p:extLst>
          </p:nvPr>
        </p:nvGraphicFramePr>
        <p:xfrm>
          <a:off x="457201" y="1848680"/>
          <a:ext cx="11390242" cy="379378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3507">
                  <a:extLst>
                    <a:ext uri="{9D8B030D-6E8A-4147-A177-3AD203B41FA5}">
                      <a16:colId xmlns:a16="http://schemas.microsoft.com/office/drawing/2014/main" val="1512283553"/>
                    </a:ext>
                  </a:extLst>
                </a:gridCol>
                <a:gridCol w="1214863">
                  <a:extLst>
                    <a:ext uri="{9D8B030D-6E8A-4147-A177-3AD203B41FA5}">
                      <a16:colId xmlns:a16="http://schemas.microsoft.com/office/drawing/2014/main" val="2941615692"/>
                    </a:ext>
                  </a:extLst>
                </a:gridCol>
                <a:gridCol w="1091086">
                  <a:extLst>
                    <a:ext uri="{9D8B030D-6E8A-4147-A177-3AD203B41FA5}">
                      <a16:colId xmlns:a16="http://schemas.microsoft.com/office/drawing/2014/main" val="3849964202"/>
                    </a:ext>
                  </a:extLst>
                </a:gridCol>
                <a:gridCol w="4931229">
                  <a:extLst>
                    <a:ext uri="{9D8B030D-6E8A-4147-A177-3AD203B41FA5}">
                      <a16:colId xmlns:a16="http://schemas.microsoft.com/office/drawing/2014/main" val="1885514975"/>
                    </a:ext>
                  </a:extLst>
                </a:gridCol>
                <a:gridCol w="772885">
                  <a:extLst>
                    <a:ext uri="{9D8B030D-6E8A-4147-A177-3AD203B41FA5}">
                      <a16:colId xmlns:a16="http://schemas.microsoft.com/office/drawing/2014/main" val="2981608465"/>
                    </a:ext>
                  </a:extLst>
                </a:gridCol>
                <a:gridCol w="776672">
                  <a:extLst>
                    <a:ext uri="{9D8B030D-6E8A-4147-A177-3AD203B41FA5}">
                      <a16:colId xmlns:a16="http://schemas.microsoft.com/office/drawing/2014/main" val="3219867409"/>
                    </a:ext>
                  </a:extLst>
                </a:gridCol>
              </a:tblGrid>
              <a:tr h="303513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2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90673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Sempozyum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Teknik Gezi</a:t>
                      </a:r>
                      <a:endParaRPr lang="tr-TR" sz="1800" b="1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8491658"/>
                  </a:ext>
                </a:extLst>
              </a:tr>
              <a:tr h="254383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Kongre</a:t>
                      </a:r>
                      <a:endParaRPr lang="tr-TR" sz="1800" b="1" dirty="0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Eğitim Seminerleri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280707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Konferans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Ulusal Toplantı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50364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Panel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Diğer (Açıkhava Etkinlikleri, Ziyaretler, Geziler </a:t>
                      </a:r>
                      <a:r>
                        <a:rPr lang="tr-TR" sz="18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v.b</a:t>
                      </a: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0936759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Seminer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Çalıştay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797344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Açık Oturum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Film Gösterimi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99195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Söyleşi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Bağış ve Yardım Kampanyası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30321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Tiyatro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Bilgilendirme ve Tanıtım Toplantısı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23417"/>
                  </a:ext>
                </a:extLst>
              </a:tr>
              <a:tr h="35055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Konser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Anma Törenleri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43846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Sergi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Öğrenci Oryantasyon Semineri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endParaRPr lang="tr-T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0704476"/>
                  </a:ext>
                </a:extLst>
              </a:tr>
              <a:tr h="2369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Spor Turnuvası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endParaRPr lang="tr-TR" sz="1800" b="1" dirty="0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endParaRPr lang="tr-TR" sz="1800" b="1" dirty="0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547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9230" y="696686"/>
            <a:ext cx="10406741" cy="80554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Bilimsel, Sosyal, Kültürel ve Sportif </a:t>
            </a:r>
            <a:r>
              <a:rPr lang="tr-TR" sz="3200" b="1" dirty="0" smtClean="0">
                <a:solidFill>
                  <a:srgbClr val="FF0000"/>
                </a:solidFill>
              </a:rPr>
              <a:t>Faaliyetler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2200" b="1" dirty="0" smtClean="0">
                <a:solidFill>
                  <a:srgbClr val="3333FF"/>
                </a:solidFill>
              </a:rPr>
              <a:t>(Düzenlemiş olduğunuz her bir etkinliğe ilişkin bilgileri tabloya yazınız)</a:t>
            </a:r>
            <a:endParaRPr lang="tr-TR" sz="22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18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609635"/>
              </p:ext>
            </p:extLst>
          </p:nvPr>
        </p:nvGraphicFramePr>
        <p:xfrm>
          <a:off x="359230" y="1811941"/>
          <a:ext cx="11636827" cy="43479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02771">
                  <a:extLst>
                    <a:ext uri="{9D8B030D-6E8A-4147-A177-3AD203B41FA5}">
                      <a16:colId xmlns:a16="http://schemas.microsoft.com/office/drawing/2014/main" val="3980326864"/>
                    </a:ext>
                  </a:extLst>
                </a:gridCol>
                <a:gridCol w="1850571">
                  <a:extLst>
                    <a:ext uri="{9D8B030D-6E8A-4147-A177-3AD203B41FA5}">
                      <a16:colId xmlns:a16="http://schemas.microsoft.com/office/drawing/2014/main" val="3129810704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val="3117410747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10421554"/>
                    </a:ext>
                  </a:extLst>
                </a:gridCol>
                <a:gridCol w="2023225">
                  <a:extLst>
                    <a:ext uri="{9D8B030D-6E8A-4147-A177-3AD203B41FA5}">
                      <a16:colId xmlns:a16="http://schemas.microsoft.com/office/drawing/2014/main" val="2802644275"/>
                    </a:ext>
                  </a:extLst>
                </a:gridCol>
                <a:gridCol w="951438">
                  <a:extLst>
                    <a:ext uri="{9D8B030D-6E8A-4147-A177-3AD203B41FA5}">
                      <a16:colId xmlns:a16="http://schemas.microsoft.com/office/drawing/2014/main" val="1419412460"/>
                    </a:ext>
                  </a:extLst>
                </a:gridCol>
                <a:gridCol w="702600">
                  <a:extLst>
                    <a:ext uri="{9D8B030D-6E8A-4147-A177-3AD203B41FA5}">
                      <a16:colId xmlns:a16="http://schemas.microsoft.com/office/drawing/2014/main" val="3004738591"/>
                    </a:ext>
                  </a:extLst>
                </a:gridCol>
                <a:gridCol w="1112451">
                  <a:extLst>
                    <a:ext uri="{9D8B030D-6E8A-4147-A177-3AD203B41FA5}">
                      <a16:colId xmlns:a16="http://schemas.microsoft.com/office/drawing/2014/main" val="4113809080"/>
                    </a:ext>
                  </a:extLst>
                </a:gridCol>
              </a:tblGrid>
              <a:tr h="6805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SIRA NO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</a:t>
                      </a:r>
                      <a:r>
                        <a:rPr lang="tr-TR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ALANI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</a:t>
                      </a:r>
                      <a:r>
                        <a:rPr lang="tr-TR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TÜRÜ</a:t>
                      </a:r>
                      <a:endParaRPr lang="tr-TR" sz="1400" b="1" u="none" strike="noStrike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ADI/ </a:t>
                      </a:r>
                      <a:r>
                        <a:rPr lang="tr-TR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BAŞLIĞI/KONUSU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DAVETLİ/KONUŞMACI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TARİH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SAAT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YER / İNTERNET ADRESİ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0829489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Eğitim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Seminer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Trabzon Aile ve Sosyal Hizmetler İl Müdürlüğü koordinesinde düzenlenen “Uygulamalı Davranış Analizi Eğitimi” 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 </a:t>
                      </a:r>
                      <a:r>
                        <a:rPr lang="tr-TR" sz="1200" b="0" dirty="0" err="1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Üyesi Pınar YAŞAR HAYAL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 </a:t>
                      </a:r>
                      <a:r>
                        <a:rPr lang="tr-TR" sz="1200" b="0" dirty="0" err="1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Üyesi Mehtap KOT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 </a:t>
                      </a:r>
                      <a:r>
                        <a:rPr lang="tr-TR" sz="1200" b="0" dirty="0" err="1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Üyesi Burcu AKTAŞ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Arş. Gör. Dr. Şenay DELİMEHMET DADA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2025 Nisan</a:t>
                      </a:r>
                      <a:r>
                        <a:rPr lang="tr-TR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Haziran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ASHB Merkez</a:t>
                      </a:r>
                      <a:r>
                        <a:rPr lang="tr-TR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3554729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Eğitim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Webinar</a:t>
                      </a:r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Özel </a:t>
                      </a:r>
                      <a:r>
                        <a:rPr lang="tr-TR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Gereksinimli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Bireylerde Yetişkinliğe Geçiş Süreci ve Bağımsız Yaşam Becerilerinin Desteklenmesi</a:t>
                      </a:r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Prof. Dr. Yasemin Ergenekon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07.05.2025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Online</a:t>
                      </a:r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816453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Sosyal</a:t>
                      </a:r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Tiyatro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Özel </a:t>
                      </a:r>
                      <a:r>
                        <a:rPr lang="tr-TR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Gereksinimli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Bireyler ve Toplum Arasında Bir Köprü: Tiyatro </a:t>
                      </a:r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24.012025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Mahmut </a:t>
                      </a:r>
                      <a:r>
                        <a:rPr lang="tr-TR" sz="12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Goloğlu</a:t>
                      </a:r>
                      <a:r>
                        <a:rPr lang="tr-TR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Kültür Merkezi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0939734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 smtClean="0">
                          <a:effectLst/>
                        </a:rPr>
                        <a:t>4</a:t>
                      </a:r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Eğitim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Söyleşi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Özel </a:t>
                      </a:r>
                      <a:r>
                        <a:rPr lang="tr-TR" sz="12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Gereksinimli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Bireyler için </a:t>
                      </a:r>
                      <a:r>
                        <a:rPr lang="tr-TR" sz="12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Öğretimsel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Uyarlamalar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Dr.</a:t>
                      </a:r>
                      <a:r>
                        <a:rPr lang="tr-TR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Öğretim Üyesi Burcu AKTAŞ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Online</a:t>
                      </a:r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017327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 smtClean="0">
                          <a:effectLst/>
                        </a:rPr>
                        <a:t>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Eğitim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Söyleşi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‘Engelli Hakları ve Erişilebilirlik’</a:t>
                      </a:r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Dr.</a:t>
                      </a:r>
                      <a:r>
                        <a:rPr lang="tr-TR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Öğretim Üyesi Burcu AKTAŞ</a:t>
                      </a:r>
                      <a:endParaRPr lang="tr-T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23.01.2025</a:t>
                      </a:r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ASHB Merkez</a:t>
                      </a:r>
                      <a:r>
                        <a:rPr lang="tr-TR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tr-T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tr-T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9351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49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/>
          </a:bodyPr>
          <a:lstStyle/>
          <a:p>
            <a:r>
              <a:rPr lang="tr-TR" sz="7200" b="1" dirty="0" smtClean="0">
                <a:solidFill>
                  <a:srgbClr val="3333FF"/>
                </a:solidFill>
              </a:rPr>
              <a:t>ULUSLARARASILAŞMA</a:t>
            </a:r>
            <a:endParaRPr lang="tr-TR" sz="72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0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9D512-1640-10B9-0F7A-413D7936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SUNUM PLANI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EEEBC-9D10-9D61-A2F2-142355F8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72" y="1927960"/>
            <a:ext cx="6009574" cy="431365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GİRİŞ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YÖNETİM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PERSONEL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EĞİTİM ÖĞRETİM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FİZİKSEL ALTYAPI VE TESİSLER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ARAŞTIRMA VE GELİŞTİRME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ULUSLARARASILAŞMA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SORULAR VE ÖNERİLER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KAPANIŞ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3D64-E275-4CC8-83F7-48840783B60B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768738"/>
            <a:ext cx="10312772" cy="57977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2400" b="1" dirty="0" smtClean="0">
                <a:solidFill>
                  <a:srgbClr val="3333FF"/>
                </a:solidFill>
                <a:latin typeface="+mn-lt"/>
              </a:rPr>
              <a:t>(Ortak Programlar ve Projeler)</a:t>
            </a:r>
            <a:endParaRPr lang="tr-TR" sz="24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308241" y="2020823"/>
            <a:ext cx="11492865" cy="5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 smtClean="0"/>
              <a:t>Birimimiz bünyesinde bu konuda yapılan bir çalışma bulunmamaktadır.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474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378691" y="2170545"/>
            <a:ext cx="11628582" cy="3131128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endParaRPr lang="tr-TR" sz="4000" b="1" dirty="0">
              <a:solidFill>
                <a:srgbClr val="3333FF"/>
              </a:solidFill>
            </a:endParaRPr>
          </a:p>
          <a:p>
            <a:r>
              <a:rPr lang="tr-TR" sz="4000" b="1" dirty="0" smtClean="0">
                <a:solidFill>
                  <a:srgbClr val="FF0000"/>
                </a:solidFill>
              </a:rPr>
              <a:t>YÖKAK BİRİM İÇ DEĞERLENDİRME RAPORU (BİDR)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PROGRAM AKREDİTASYONU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ÖZ DEĞERLENDİRME 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2026 YILI İYİLEŞTİRME PLANI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22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09588"/>
              </p:ext>
            </p:extLst>
          </p:nvPr>
        </p:nvGraphicFramePr>
        <p:xfrm>
          <a:off x="208723" y="1995545"/>
          <a:ext cx="11489635" cy="3680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1007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855197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360612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2819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45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4503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52784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A.1. Liderlik ve Kalite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A.1.1. Yönetim modeli ve idari yapı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937291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A.1.2. Liderlik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76373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A.1.3. Kurumsal dönüşüm kapasitesi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0035010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A.1.4. İç kalite güvencesi mekanizmaları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4945693"/>
                  </a:ext>
                </a:extLst>
              </a:tr>
              <a:tr h="3957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A.1.5. Kamuoyunu bilgilendirme ve hesap verebilirlik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6132192"/>
                  </a:ext>
                </a:extLst>
              </a:tr>
              <a:tr h="352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A.2. Misyon ve Stratejik Amaçlar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A.2.1. Misyon, vizyon ve politikalar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040251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A.2.2. Stratejik amaç ve hedefler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4760620"/>
                  </a:ext>
                </a:extLst>
              </a:tr>
              <a:tr h="477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A.2.3. Performans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5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23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985068"/>
              </p:ext>
            </p:extLst>
          </p:nvPr>
        </p:nvGraphicFramePr>
        <p:xfrm>
          <a:off x="785192" y="1908314"/>
          <a:ext cx="10634869" cy="40348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2669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607243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1007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16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164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311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A.3. Yönetim Sistemleri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A.3.1. Bilgi yönetim sistemi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788883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A.3.2. İnsan kaynakları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303980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A.3.3. Finansal yönetim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6439766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A.3.4. Süreç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3214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A.4. Paydaş Katılımı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A.4.1. İç ve dış paydaş katılımı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4577651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A.4.2. Öğrenci geri bildirimleri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9472989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A.4.3. Mezun ilişkileri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1784372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A.5.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Uluslararasılaşma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A.5.1.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süreçlerinin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222961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A.5.2.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kaynakları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6551595"/>
                  </a:ext>
                </a:extLst>
              </a:tr>
              <a:tr h="4025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A.5.3.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performansı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2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991587"/>
              </p:ext>
            </p:extLst>
          </p:nvPr>
        </p:nvGraphicFramePr>
        <p:xfrm>
          <a:off x="397563" y="1948069"/>
          <a:ext cx="11320673" cy="39714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5698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7017745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369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3656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23593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B.1. Program Tasarımı, Değerlendirmesi ve Güncellenmesi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B.1.1. Programların tasarımı ve onayı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440397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B.1.2. Programın ders dağılım dengesi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3339067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B.1.3. Ders kazanımlarının program çıktılarıyla uyumu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9715348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B.1.4. Öğrenci iş yüküne dayalı ders tasarımı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4495381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B.1.5. Programların izlenmesi ve güncellenmesi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180111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B.1.6. Eğitim ve öğretim süreçlerinin yönetimi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8389602"/>
                  </a:ext>
                </a:extLst>
              </a:tr>
              <a:tr h="32359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B.2. Programların Yürütülmesi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B.2.1. Öğretim yöntem ve teknikleri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610150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B.2.2. Ölçme ve değerlendirme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3271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B.2.3. Öğrenci kabulü, önceki öğrenmenin tanınması ve kredilendirilmesi*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43256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B.2.4. Yeterliliklerin sertifikalandırılması ve diploma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94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3478"/>
              </p:ext>
            </p:extLst>
          </p:nvPr>
        </p:nvGraphicFramePr>
        <p:xfrm>
          <a:off x="397563" y="1967947"/>
          <a:ext cx="11390246" cy="3771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29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6348397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4306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1955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76877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B.3. Öğrenme Kaynakları ve Akademik Destek Hizmetleri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B.3.1. Öğrenme ortam ve kaynakları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679890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B.3.2. Akademik destek hizmetleri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32963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B.3.3. Tesis ve altyapılar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655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B.3.4. Dezavantajlı gruplar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6460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B.3.5. Sosyal, kültürel, sportif faaliyetler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7565821"/>
                  </a:ext>
                </a:extLst>
              </a:tr>
              <a:tr h="37687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B.4. Öğretim Kadrosu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B.4.1. Atama, yükseltme ve görevlendirme kriterleri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729851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B.4.2. Öğretim yetkinlikleri ve gelişimi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39092146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B.4.3. Eğitim faaliyetlerine yönelik teşvik ve ödüllendirme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641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ARAŞTIRMA VE GELİŞTİRME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42995"/>
              </p:ext>
            </p:extLst>
          </p:nvPr>
        </p:nvGraphicFramePr>
        <p:xfrm>
          <a:off x="461638" y="1897810"/>
          <a:ext cx="11296353" cy="3807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85772">
                  <a:extLst>
                    <a:ext uri="{9D8B030D-6E8A-4147-A177-3AD203B41FA5}">
                      <a16:colId xmlns:a16="http://schemas.microsoft.com/office/drawing/2014/main" val="645855470"/>
                    </a:ext>
                  </a:extLst>
                </a:gridCol>
                <a:gridCol w="6225223">
                  <a:extLst>
                    <a:ext uri="{9D8B030D-6E8A-4147-A177-3AD203B41FA5}">
                      <a16:colId xmlns:a16="http://schemas.microsoft.com/office/drawing/2014/main" val="1792247549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3941718591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2393758815"/>
                    </a:ext>
                  </a:extLst>
                </a:gridCol>
              </a:tblGrid>
              <a:tr h="354598"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ALT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61587"/>
                  </a:ext>
                </a:extLst>
              </a:tr>
              <a:tr h="3545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336978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C.1. Araştırma Süreçlerinin Yönetimi ve Araştırma Kaynakları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C.1.1. Araştırma süreçlerinin yönetimi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9489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C.1.2. İç ve dış kaynaklar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244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C.1.3. Doktora programları ve doktora sonrası imkanlar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6837723"/>
                  </a:ext>
                </a:extLst>
              </a:tr>
              <a:tr h="39892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C.2. Araştırma Yetkinliği, İş birlikleri ve Destekler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C.2.1. Araştırma yetkinlikleri ve gelişimi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560358"/>
                  </a:ext>
                </a:extLst>
              </a:tr>
              <a:tr h="416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C.2.2. Ulusal ve uluslararası ortak programlar ve ortak araştırma birimleri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6882168"/>
                  </a:ext>
                </a:extLst>
              </a:tr>
              <a:tr h="40265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C.3. Araştırma Performansı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C.3.1. Araştırma performansının izlenmesi ve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733833"/>
                  </a:ext>
                </a:extLst>
              </a:tr>
              <a:tr h="682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C.3.2. Öğretim elemanı/araştırmacı performansının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29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TOPLUMSAL KATKI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77378"/>
              </p:ext>
            </p:extLst>
          </p:nvPr>
        </p:nvGraphicFramePr>
        <p:xfrm>
          <a:off x="326570" y="2011681"/>
          <a:ext cx="11600387" cy="35128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7391">
                  <a:extLst>
                    <a:ext uri="{9D8B030D-6E8A-4147-A177-3AD203B41FA5}">
                      <a16:colId xmlns:a16="http://schemas.microsoft.com/office/drawing/2014/main" val="4076627954"/>
                    </a:ext>
                  </a:extLst>
                </a:gridCol>
                <a:gridCol w="4728335">
                  <a:extLst>
                    <a:ext uri="{9D8B030D-6E8A-4147-A177-3AD203B41FA5}">
                      <a16:colId xmlns:a16="http://schemas.microsoft.com/office/drawing/2014/main" val="890953265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421814708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3426732535"/>
                    </a:ext>
                  </a:extLst>
                </a:gridCol>
              </a:tblGrid>
              <a:tr h="297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2110269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1329109"/>
                  </a:ext>
                </a:extLst>
              </a:tr>
              <a:tr h="79341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D.1. Toplumsal Katkı Süreçlerinin Yönetimi ve Toplumsal Katkı Kaynakları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D.1.1. Toplumsal katkı süreçlerinin yönetimi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5416012"/>
                  </a:ext>
                </a:extLst>
              </a:tr>
              <a:tr h="7088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D.1.2. Kaynaklar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7382470"/>
                  </a:ext>
                </a:extLst>
              </a:tr>
              <a:tr h="135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D.2. Toplumsal Katkı Performansı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D.2.1.Toplumsal katkı performansının izlenmesi ve değerlendirilmesi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18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822035"/>
            <a:ext cx="10230075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  <a:endParaRPr lang="tr-TR" sz="36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7" name="Metin Yer Tutucusu 5"/>
          <p:cNvSpPr>
            <a:spLocks noGrp="1"/>
          </p:cNvSpPr>
          <p:nvPr>
            <p:ph idx="1"/>
          </p:nvPr>
        </p:nvSpPr>
        <p:spPr>
          <a:xfrm>
            <a:off x="576263" y="2079625"/>
            <a:ext cx="11380787" cy="37988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Birimimiz </a:t>
            </a:r>
            <a:r>
              <a:rPr lang="tr-TR" dirty="0" smtClean="0"/>
              <a:t>toplumsal katkı alanında aktif faaliyetler yürütmektedir.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Dış paydaşlar ile etkin işbirliği yapmaktadır.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Birim Web sayfasını etkin olarak kullanmaktadır.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Birimimiz Özel </a:t>
            </a:r>
            <a:r>
              <a:rPr lang="tr-TR" dirty="0" smtClean="0"/>
              <a:t>Eğitim Hizmetleri Uygulama ve Araştırma Merkezi, Özel Eğitim Bölümü Lisans ve Yüksek Lisans Programında görev alan Akademik ve İdari Personel ve Özel Eğitim Kulübü ile koordineli çalışmaktadır.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Özel </a:t>
            </a:r>
            <a:r>
              <a:rPr lang="tr-TR" dirty="0" smtClean="0"/>
              <a:t>Eğitim Bölümünün Akademik kadrosunun desteği ile her konuda geliştirilmeye ve ilerlemeye uygundur.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70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2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007703"/>
            <a:ext cx="11231217" cy="414758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dirty="0" smtClean="0"/>
              <a:t>Birimin sahada özel </a:t>
            </a:r>
            <a:r>
              <a:rPr lang="tr-TR" dirty="0" err="1" smtClean="0"/>
              <a:t>gereksinimli</a:t>
            </a:r>
            <a:r>
              <a:rPr lang="tr-TR" dirty="0" smtClean="0"/>
              <a:t> öğrencileri birebir takip edebilmek, koordinatörlük bünyesindeki faaliyetleri çeşitlendirebilmek adına akademik personele,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dirty="0" smtClean="0"/>
              <a:t>Birim ile ilgili resmi yazışmaları organize edebilmek adına idari personele,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dirty="0" smtClean="0"/>
              <a:t>Gerek birim gerekse Üniversitemiz bünyesindeki tüm akademik birimlerin YÖK tarafından önerilen Mekânda </a:t>
            </a:r>
            <a:r>
              <a:rPr lang="tr-TR" dirty="0"/>
              <a:t>Erişilebilirlik (Kampüs ve Fakülte), </a:t>
            </a:r>
            <a:r>
              <a:rPr lang="tr-TR" dirty="0" err="1"/>
              <a:t>Sosyo</a:t>
            </a:r>
            <a:r>
              <a:rPr lang="tr-TR" dirty="0"/>
              <a:t>-Kültürel Faaliyetlerde Erişilebilirlik (Kampüs ve Fakülte) ve Eğitimde Erişilebilirlik </a:t>
            </a:r>
            <a:r>
              <a:rPr lang="tr-TR" dirty="0" smtClean="0"/>
              <a:t>alanlarında ilgili kriterleri sağlayabilmeleri adına bütçeye ihtiyacı bulunmaktadır.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8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</a:rPr>
              <a:t>YÖNETİM</a:t>
            </a:r>
            <a:endParaRPr lang="tr-TR" sz="6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13124"/>
            <a:ext cx="10283079" cy="77070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Birim 2026 </a:t>
            </a:r>
            <a: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  <a:t>Yılı </a:t>
            </a:r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İyileştirme Planı</a:t>
            </a:r>
            <a:b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tr-TR" sz="2400" b="1" i="1" dirty="0" smtClean="0">
                <a:solidFill>
                  <a:srgbClr val="3333FF"/>
                </a:solidFill>
                <a:cs typeface="Calibri" panose="020F0502020204030204" pitchFamily="34" charset="0"/>
              </a:rPr>
              <a:t>(Birimin Geliştirmeye Açık Yönlerine dayalı olarak) </a:t>
            </a:r>
            <a:endParaRPr lang="tr-TR" sz="2400" b="1" i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0B4D-F556-4DE3-89D7-5A5627156614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30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12031"/>
              </p:ext>
            </p:extLst>
          </p:nvPr>
        </p:nvGraphicFramePr>
        <p:xfrm>
          <a:off x="352697" y="2027207"/>
          <a:ext cx="11403874" cy="394995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89458">
                  <a:extLst>
                    <a:ext uri="{9D8B030D-6E8A-4147-A177-3AD203B41FA5}">
                      <a16:colId xmlns:a16="http://schemas.microsoft.com/office/drawing/2014/main" val="3455104190"/>
                    </a:ext>
                  </a:extLst>
                </a:gridCol>
                <a:gridCol w="6314416">
                  <a:extLst>
                    <a:ext uri="{9D8B030D-6E8A-4147-A177-3AD203B41FA5}">
                      <a16:colId xmlns:a16="http://schemas.microsoft.com/office/drawing/2014/main" val="708491503"/>
                    </a:ext>
                  </a:extLst>
                </a:gridCol>
              </a:tblGrid>
              <a:tr h="596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 smtClean="0">
                          <a:effectLst/>
                        </a:rPr>
                        <a:t>Planlanan Faaliyet,</a:t>
                      </a:r>
                      <a:r>
                        <a:rPr lang="tr-TR" sz="3200" baseline="0" dirty="0" smtClean="0">
                          <a:effectLst/>
                        </a:rPr>
                        <a:t> İş veya Süreçler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Açıklama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73437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Özel </a:t>
                      </a:r>
                      <a:r>
                        <a:rPr lang="tr-TR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gereksinimli</a:t>
                      </a: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çocuğu </a:t>
                      </a: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olan ailelere yönelik AEP hazırlama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+mn-lt"/>
                        </a:rPr>
                        <a:t>Otizm </a:t>
                      </a:r>
                      <a:r>
                        <a:rPr lang="tr-TR" sz="2000" dirty="0" smtClean="0">
                          <a:latin typeface="+mn-lt"/>
                        </a:rPr>
                        <a:t>Spektrum Bozukluğu olan Bireylere Yönelik II. Ulusal Eylem Planı 2023-2030 kapsamında;  </a:t>
                      </a:r>
                      <a:r>
                        <a:rPr lang="tr-TR" sz="2000" b="1" dirty="0" smtClean="0">
                          <a:latin typeface="+mn-lt"/>
                        </a:rPr>
                        <a:t>ASHB,  T.C. Trabzon Valiliği, Trabzon Rehberlik ve Araştırma Merkezi</a:t>
                      </a:r>
                      <a:r>
                        <a:rPr lang="tr-TR" sz="2000" b="1" baseline="0" dirty="0" smtClean="0">
                          <a:latin typeface="+mn-lt"/>
                        </a:rPr>
                        <a:t> </a:t>
                      </a:r>
                      <a:r>
                        <a:rPr lang="tr-TR" sz="2000" baseline="0" dirty="0" smtClean="0">
                          <a:latin typeface="+mn-lt"/>
                        </a:rPr>
                        <a:t>işbirliği </a:t>
                      </a:r>
                      <a:r>
                        <a:rPr lang="tr-TR" sz="2000" baseline="0" dirty="0" smtClean="0">
                          <a:latin typeface="+mn-lt"/>
                        </a:rPr>
                        <a:t>ile </a:t>
                      </a:r>
                      <a:r>
                        <a:rPr lang="tr-TR" sz="2000" dirty="0" smtClean="0">
                          <a:latin typeface="+mn-lt"/>
                        </a:rPr>
                        <a:t>Koordinatörlüğümüz</a:t>
                      </a:r>
                      <a:r>
                        <a:rPr lang="tr-TR" sz="2000" baseline="0" dirty="0" smtClean="0">
                          <a:latin typeface="+mn-lt"/>
                        </a:rPr>
                        <a:t> önderliğinde </a:t>
                      </a:r>
                      <a:r>
                        <a:rPr lang="tr-TR" sz="2000" dirty="0" smtClean="0">
                          <a:latin typeface="+mn-lt"/>
                        </a:rPr>
                        <a:t> 2026 Bahar yarıyılında özel </a:t>
                      </a:r>
                      <a:r>
                        <a:rPr lang="tr-TR" sz="2000" dirty="0" err="1" smtClean="0">
                          <a:latin typeface="+mn-lt"/>
                        </a:rPr>
                        <a:t>gereksinimli</a:t>
                      </a:r>
                      <a:r>
                        <a:rPr lang="tr-TR" sz="2000" dirty="0" smtClean="0">
                          <a:latin typeface="+mn-lt"/>
                        </a:rPr>
                        <a:t> bireylerin ailelerine yönelik AEP hazırlanıp uygulanacaktır. </a:t>
                      </a:r>
                      <a:endParaRPr lang="tr-TR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570582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err="1" smtClean="0">
                          <a:effectLst/>
                          <a:latin typeface="+mn-lt"/>
                        </a:rPr>
                        <a:t>Öğretimsel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 uyarlamaların</a:t>
                      </a:r>
                      <a:r>
                        <a:rPr lang="tr-TR" sz="2000" baseline="0" dirty="0" smtClean="0">
                          <a:effectLst/>
                          <a:latin typeface="+mn-lt"/>
                        </a:rPr>
                        <a:t> takibi 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Üniversitemizde 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öğrenim gören özel </a:t>
                      </a:r>
                      <a:r>
                        <a:rPr lang="tr-TR" sz="2000" dirty="0" err="1" smtClean="0">
                          <a:effectLst/>
                          <a:latin typeface="+mn-lt"/>
                        </a:rPr>
                        <a:t>gereksinimli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 öğrencilere yönelik uyarlama ve faaliyetlerin takibi yapılacaktır. 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813134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1" y="6286946"/>
            <a:ext cx="441500" cy="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0" y="2832099"/>
            <a:ext cx="1219200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Sorularınız ve Önerileriniz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 smtClean="0">
                <a:solidFill>
                  <a:srgbClr val="962E2E"/>
                </a:solidFill>
              </a:rPr>
              <a:t>Katılımınız ve katkılarınız için teşekkür ederiz.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0342-B3A5-7EA1-D1BA-B00206D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YÖNETİM: </a:t>
            </a:r>
            <a:r>
              <a:rPr lang="tr-TR" sz="2800" b="1" dirty="0" smtClean="0">
                <a:solidFill>
                  <a:srgbClr val="3333FF"/>
                </a:solidFill>
              </a:rPr>
              <a:t>Müdürlük </a:t>
            </a:r>
            <a:r>
              <a:rPr lang="tr-TR" sz="2800" b="1" dirty="0">
                <a:solidFill>
                  <a:srgbClr val="3333FF"/>
                </a:solidFill>
              </a:rPr>
              <a:t>/ </a:t>
            </a:r>
            <a:r>
              <a:rPr lang="tr-TR" sz="2800" b="1" dirty="0" smtClean="0">
                <a:solidFill>
                  <a:srgbClr val="3333FF"/>
                </a:solidFill>
              </a:rPr>
              <a:t>Koordinatörlük</a:t>
            </a:r>
            <a:endParaRPr lang="tr-TR" sz="28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BA3D8F0-5AD3-8F74-A07F-E1B14505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96463"/>
              </p:ext>
            </p:extLst>
          </p:nvPr>
        </p:nvGraphicFramePr>
        <p:xfrm>
          <a:off x="336299" y="2681207"/>
          <a:ext cx="11516263" cy="10094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73079">
                  <a:extLst>
                    <a:ext uri="{9D8B030D-6E8A-4147-A177-3AD203B41FA5}">
                      <a16:colId xmlns:a16="http://schemas.microsoft.com/office/drawing/2014/main" val="3558825440"/>
                    </a:ext>
                  </a:extLst>
                </a:gridCol>
                <a:gridCol w="6343184">
                  <a:extLst>
                    <a:ext uri="{9D8B030D-6E8A-4147-A177-3AD203B41FA5}">
                      <a16:colId xmlns:a16="http://schemas.microsoft.com/office/drawing/2014/main" val="481897459"/>
                    </a:ext>
                  </a:extLst>
                </a:gridCol>
              </a:tblGrid>
              <a:tr h="504716">
                <a:tc>
                  <a:txBody>
                    <a:bodyPr/>
                    <a:lstStyle/>
                    <a:p>
                      <a:pPr marL="360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Birim Yöneticisi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solidFill>
                            <a:srgbClr val="3333FF"/>
                          </a:solidFill>
                          <a:effectLst/>
                        </a:rPr>
                        <a:t>Ünvanı</a:t>
                      </a: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 Adı Soyadı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158544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Koordinatör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962E2E"/>
                          </a:solidFill>
                          <a:effectLst/>
                          <a:latin typeface="+mn-lt"/>
                        </a:rPr>
                        <a:t>Dr. Öğretim Üyesi Burcu AKTAŞ</a:t>
                      </a:r>
                      <a:endParaRPr lang="tr-TR" sz="2000" b="1" dirty="0">
                        <a:solidFill>
                          <a:srgbClr val="962E2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22710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261493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FF0000"/>
                </a:solidFill>
              </a:rPr>
              <a:t>YÖNETİM: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/>
              <a:t>Kurullar</a:t>
            </a:r>
            <a:r>
              <a:rPr spc="-90" dirty="0"/>
              <a:t> </a:t>
            </a:r>
            <a:r>
              <a:rPr dirty="0"/>
              <a:t>/</a:t>
            </a:r>
            <a:r>
              <a:rPr spc="-70" dirty="0"/>
              <a:t> </a:t>
            </a:r>
            <a:r>
              <a:rPr spc="-10" dirty="0"/>
              <a:t>Komisyonlar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339470" y="2020823"/>
            <a:ext cx="11492865" cy="276999"/>
          </a:xfrm>
        </p:spPr>
        <p:txBody>
          <a:bodyPr>
            <a:noAutofit/>
          </a:bodyPr>
          <a:lstStyle/>
          <a:p>
            <a:r>
              <a:rPr lang="tr-TR" dirty="0" smtClean="0"/>
              <a:t>Birimimiz bünyesinde oluşturulmuş Kurul ve Komisyon bulunmamaktadır. </a:t>
            </a:r>
          </a:p>
          <a:p>
            <a:r>
              <a:rPr lang="tr-TR" dirty="0"/>
              <a:t>Otizm </a:t>
            </a:r>
            <a:r>
              <a:rPr lang="tr-TR" dirty="0" smtClean="0"/>
              <a:t>Spektrum Bozukluğu olan Bireylere Yönelik II. </a:t>
            </a:r>
            <a:r>
              <a:rPr lang="tr-TR" dirty="0"/>
              <a:t>Ulusal </a:t>
            </a:r>
            <a:r>
              <a:rPr lang="tr-TR" dirty="0" smtClean="0"/>
              <a:t>Eylem Planı </a:t>
            </a:r>
            <a:r>
              <a:rPr lang="tr-TR" dirty="0"/>
              <a:t>2023-2030 </a:t>
            </a:r>
            <a:r>
              <a:rPr lang="tr-TR" dirty="0" smtClean="0"/>
              <a:t>kapsamında Koordinatörlük olarak </a:t>
            </a:r>
            <a:r>
              <a:rPr lang="tr-TR" dirty="0" err="1" smtClean="0"/>
              <a:t>altbirim</a:t>
            </a:r>
            <a:r>
              <a:rPr lang="tr-TR" dirty="0" smtClean="0"/>
              <a:t> ve </a:t>
            </a:r>
            <a:r>
              <a:rPr lang="tr-TR" dirty="0" err="1" smtClean="0"/>
              <a:t>üstbirim</a:t>
            </a:r>
            <a:r>
              <a:rPr lang="tr-TR" dirty="0" smtClean="0"/>
              <a:t> komisyonlarında görev almaktayız. </a:t>
            </a:r>
            <a:endParaRPr lang="tr-TR" dirty="0"/>
          </a:p>
          <a:p>
            <a:endParaRPr lang="tr-TR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32335" y="6356603"/>
            <a:ext cx="359664" cy="3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9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PERSONEL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  <a:p>
            <a:r>
              <a:rPr lang="tr-TR" sz="4400" b="1" dirty="0" smtClean="0">
                <a:solidFill>
                  <a:srgbClr val="3333FF"/>
                </a:solidFill>
              </a:rPr>
              <a:t>AKADEMİK PERSONEL VE İDARİ PERSONEL</a:t>
            </a:r>
            <a:endParaRPr lang="tr-TR" sz="44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Akademik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37580"/>
              </p:ext>
            </p:extLst>
          </p:nvPr>
        </p:nvGraphicFramePr>
        <p:xfrm>
          <a:off x="517232" y="2170544"/>
          <a:ext cx="11282885" cy="32505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9921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549733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8933131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4056823348"/>
                    </a:ext>
                  </a:extLst>
                </a:gridCol>
                <a:gridCol w="1556660">
                  <a:extLst>
                    <a:ext uri="{9D8B030D-6E8A-4147-A177-3AD203B41FA5}">
                      <a16:colId xmlns:a16="http://schemas.microsoft.com/office/drawing/2014/main" val="1437704887"/>
                    </a:ext>
                  </a:extLst>
                </a:gridCol>
              </a:tblGrid>
              <a:tr h="4787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AKADEMİK PERSONEL SAYISI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36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</a:t>
                      </a: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Veren)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Vermeyen)</a:t>
                      </a:r>
                      <a:endParaRPr lang="tr-TR" sz="1600" b="1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030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3333FF"/>
                          </a:solidFill>
                        </a:rPr>
                        <a:t>Kadrolu</a:t>
                      </a:r>
                      <a:endParaRPr lang="tr-TR" b="1" dirty="0">
                        <a:solidFill>
                          <a:srgbClr val="3333FF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4534560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İdari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7" name="Metin Yer Tutucusu 5"/>
          <p:cNvSpPr txBox="1">
            <a:spLocks/>
          </p:cNvSpPr>
          <p:nvPr/>
        </p:nvSpPr>
        <p:spPr>
          <a:xfrm>
            <a:off x="308241" y="2020823"/>
            <a:ext cx="11492865" cy="55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 smtClean="0"/>
              <a:t>Birimimiz bünyesinde çalışan idari Personelimiz bulunmamaktadır.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94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32980" y="797724"/>
            <a:ext cx="10500672" cy="71515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Akademik Personel: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0000CC"/>
                </a:solidFill>
              </a:rPr>
              <a:t> 2025 Yılında Yapılan Atama ve Yükseltmeler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527537" y="6021089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*Kişi  sayısı kadar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sp>
        <p:nvSpPr>
          <p:cNvPr id="7" name="Metin Yer Tutucusu 6"/>
          <p:cNvSpPr txBox="1">
            <a:spLocks/>
          </p:cNvSpPr>
          <p:nvPr/>
        </p:nvSpPr>
        <p:spPr>
          <a:xfrm>
            <a:off x="308241" y="2020823"/>
            <a:ext cx="11492865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 smtClean="0"/>
              <a:t>Birimimiz bünyesinde 2025 yılında herhangi bir atama ya da yükseltme yapılmamıştır.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3994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8524</TotalTime>
  <Words>1348</Words>
  <Application>Microsoft Office PowerPoint</Application>
  <PresentationFormat>Geniş ekran</PresentationFormat>
  <Paragraphs>466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Office Teması</vt:lpstr>
      <vt:lpstr>PowerPoint Sunusu</vt:lpstr>
      <vt:lpstr>SUNUM PLANI</vt:lpstr>
      <vt:lpstr>PowerPoint Sunusu</vt:lpstr>
      <vt:lpstr>YÖNETİM: Müdürlük / Koordinatörlük</vt:lpstr>
      <vt:lpstr>YÖNETİM: Kurullar / Komisyonlar</vt:lpstr>
      <vt:lpstr>PowerPoint Sunusu</vt:lpstr>
      <vt:lpstr>Akademik Personel Sayısı</vt:lpstr>
      <vt:lpstr>İdari Personel Sayısı</vt:lpstr>
      <vt:lpstr>Akademik Personel:  2025 Yılında Yapılan Atama ve Yükseltmeler</vt:lpstr>
      <vt:lpstr>Birim Ders Yükü Ortalaması (Saat)</vt:lpstr>
      <vt:lpstr>PowerPoint Sunusu</vt:lpstr>
      <vt:lpstr>PowerPoint Sunusu</vt:lpstr>
      <vt:lpstr>Fiziksel Yapı: Eğitim Alanları (Derslikler)</vt:lpstr>
      <vt:lpstr>Bilgi ve Teknoloji Kaynakları</vt:lpstr>
      <vt:lpstr>PowerPoint Sunusu</vt:lpstr>
      <vt:lpstr>Araştırma ve Geliştirme Faaliyetleri:  Yıllara Göre Makale  Bilgileri</vt:lpstr>
      <vt:lpstr>Bilimsel, Sosyal, Kültürel ve Sportif Faaliyetler</vt:lpstr>
      <vt:lpstr>Bilimsel, Sosyal, Kültürel ve Sportif Faaliyetler  (Düzenlemiş olduğunuz her bir etkinliğe ilişkin bilgileri tabloya yazınız)</vt:lpstr>
      <vt:lpstr>PowerPoint Sunusu</vt:lpstr>
      <vt:lpstr>Uluslararası İşbirlikleri (Ortak Programlar ve Projeler)</vt:lpstr>
      <vt:lpstr>PowerPoint Sunusu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Öz Değerlendirme: Birimin Güçlü Yönleri</vt:lpstr>
      <vt:lpstr>Öz Değerlendirme: Birimin Geliştirmeye Açık Yönleri</vt:lpstr>
      <vt:lpstr>Birim 2026 Yılı İyileştirme Planı (Birimin Geliştirmeye Açık Yönlerine dayalı olarak)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.</cp:lastModifiedBy>
  <cp:revision>631</cp:revision>
  <cp:lastPrinted>2023-06-23T13:03:34Z</cp:lastPrinted>
  <dcterms:created xsi:type="dcterms:W3CDTF">2021-05-17T12:15:06Z</dcterms:created>
  <dcterms:modified xsi:type="dcterms:W3CDTF">2026-01-16T09:59:44Z</dcterms:modified>
</cp:coreProperties>
</file>