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337" r:id="rId2"/>
    <p:sldId id="330" r:id="rId3"/>
    <p:sldId id="493" r:id="rId4"/>
    <p:sldId id="286" r:id="rId5"/>
    <p:sldId id="463" r:id="rId6"/>
    <p:sldId id="288" r:id="rId7"/>
    <p:sldId id="502" r:id="rId8"/>
    <p:sldId id="501" r:id="rId9"/>
    <p:sldId id="464" r:id="rId10"/>
    <p:sldId id="504" r:id="rId11"/>
    <p:sldId id="505" r:id="rId12"/>
    <p:sldId id="506" r:id="rId13"/>
    <p:sldId id="507" r:id="rId14"/>
    <p:sldId id="510" r:id="rId15"/>
    <p:sldId id="509" r:id="rId16"/>
    <p:sldId id="508" r:id="rId17"/>
    <p:sldId id="563" r:id="rId18"/>
    <p:sldId id="564" r:id="rId19"/>
    <p:sldId id="494" r:id="rId20"/>
    <p:sldId id="354" r:id="rId21"/>
    <p:sldId id="435" r:id="rId22"/>
    <p:sldId id="511" r:id="rId23"/>
    <p:sldId id="512" r:id="rId24"/>
    <p:sldId id="465" r:id="rId25"/>
    <p:sldId id="529" r:id="rId26"/>
    <p:sldId id="530" r:id="rId27"/>
    <p:sldId id="532" r:id="rId28"/>
    <p:sldId id="539" r:id="rId29"/>
    <p:sldId id="487" r:id="rId30"/>
    <p:sldId id="495" r:id="rId31"/>
    <p:sldId id="533" r:id="rId32"/>
    <p:sldId id="534" r:id="rId33"/>
    <p:sldId id="535" r:id="rId34"/>
    <p:sldId id="485" r:id="rId35"/>
    <p:sldId id="488" r:id="rId36"/>
    <p:sldId id="524" r:id="rId37"/>
    <p:sldId id="525" r:id="rId38"/>
    <p:sldId id="526" r:id="rId39"/>
    <p:sldId id="536" r:id="rId40"/>
    <p:sldId id="467" r:id="rId41"/>
    <p:sldId id="292" r:id="rId42"/>
    <p:sldId id="518" r:id="rId43"/>
    <p:sldId id="519" r:id="rId44"/>
    <p:sldId id="540" r:id="rId45"/>
    <p:sldId id="541" r:id="rId46"/>
    <p:sldId id="542" r:id="rId47"/>
    <p:sldId id="543" r:id="rId48"/>
    <p:sldId id="544" r:id="rId49"/>
    <p:sldId id="545" r:id="rId50"/>
    <p:sldId id="546" r:id="rId51"/>
    <p:sldId id="547" r:id="rId52"/>
    <p:sldId id="549" r:id="rId53"/>
    <p:sldId id="496" r:id="rId54"/>
    <p:sldId id="298" r:id="rId55"/>
    <p:sldId id="462" r:id="rId56"/>
    <p:sldId id="340" r:id="rId57"/>
    <p:sldId id="299" r:id="rId58"/>
    <p:sldId id="497" r:id="rId59"/>
    <p:sldId id="550" r:id="rId60"/>
    <p:sldId id="551" r:id="rId61"/>
    <p:sldId id="552" r:id="rId62"/>
    <p:sldId id="351" r:id="rId63"/>
    <p:sldId id="437" r:id="rId64"/>
    <p:sldId id="553" r:id="rId65"/>
    <p:sldId id="438" r:id="rId66"/>
    <p:sldId id="523" r:id="rId67"/>
    <p:sldId id="554" r:id="rId68"/>
    <p:sldId id="499" r:id="rId69"/>
    <p:sldId id="440" r:id="rId70"/>
    <p:sldId id="318" r:id="rId71"/>
    <p:sldId id="439" r:id="rId72"/>
    <p:sldId id="341" r:id="rId73"/>
    <p:sldId id="491" r:id="rId74"/>
    <p:sldId id="555" r:id="rId75"/>
    <p:sldId id="556" r:id="rId76"/>
    <p:sldId id="557" r:id="rId77"/>
    <p:sldId id="558" r:id="rId78"/>
    <p:sldId id="559" r:id="rId79"/>
    <p:sldId id="560" r:id="rId80"/>
    <p:sldId id="492" r:id="rId81"/>
    <p:sldId id="342" r:id="rId82"/>
    <p:sldId id="347" r:id="rId83"/>
    <p:sldId id="411" r:id="rId84"/>
    <p:sldId id="350" r:id="rId85"/>
    <p:sldId id="427" r:id="rId86"/>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0000CC"/>
    <a:srgbClr val="000099"/>
    <a:srgbClr val="485793"/>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0" autoAdjust="0"/>
    <p:restoredTop sz="96404" autoAdjust="0"/>
  </p:normalViewPr>
  <p:slideViewPr>
    <p:cSldViewPr snapToGrid="0">
      <p:cViewPr varScale="1">
        <p:scale>
          <a:sx n="83" d="100"/>
          <a:sy n="83" d="100"/>
        </p:scale>
        <p:origin x="156"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pPr/>
              <a:t>15.01.2026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pPr/>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pPr/>
              <a:t>15.01.2026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pPr/>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pPr/>
              <a:t>15.01.2026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pPr/>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pPr/>
              <a:t>15.01.2026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pPr/>
              <a:t>15.01.2026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pPr/>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İlahiyat Fakültesi</a:t>
            </a:r>
          </a:p>
        </p:txBody>
      </p:sp>
      <p:sp>
        <p:nvSpPr>
          <p:cNvPr id="9" name="Slayt Numarası Yer Tutucusu 8"/>
          <p:cNvSpPr>
            <a:spLocks noGrp="1"/>
          </p:cNvSpPr>
          <p:nvPr>
            <p:ph type="sldNum" sz="quarter" idx="12"/>
          </p:nvPr>
        </p:nvSpPr>
        <p:spPr/>
        <p:txBody>
          <a:bodyPr/>
          <a:lstStyle/>
          <a:p>
            <a:fld id="{15D42E69-0B45-4D6A-BDA9-8F9042B0111B}" type="slidenum">
              <a:rPr lang="tr-TR" smtClean="0"/>
              <a:pPr/>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19B92-64E8-CA95-3F3F-2947263912E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F241229-BB12-B711-4070-432C309D7AB4}"/>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3D500306-D5A5-8CF5-AB91-CB2F2D5CC7DE}"/>
              </a:ext>
            </a:extLst>
          </p:cNvPr>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a:extLst>
              <a:ext uri="{FF2B5EF4-FFF2-40B4-BE49-F238E27FC236}">
                <a16:creationId xmlns:a16="http://schemas.microsoft.com/office/drawing/2014/main" id="{13E2CC35-669E-802A-4333-3847C1594927}"/>
              </a:ext>
            </a:extLst>
          </p:cNvPr>
          <p:cNvSpPr>
            <a:spLocks noGrp="1"/>
          </p:cNvSpPr>
          <p:nvPr>
            <p:ph type="sldNum" sz="quarter" idx="12"/>
          </p:nvPr>
        </p:nvSpPr>
        <p:spPr/>
        <p:txBody>
          <a:bodyPr/>
          <a:lstStyle/>
          <a:p>
            <a:fld id="{15D42E69-0B45-4D6A-BDA9-8F9042B0111B}" type="slidenum">
              <a:rPr lang="tr-TR" smtClean="0"/>
              <a:pPr/>
              <a:t>10</a:t>
            </a:fld>
            <a:endParaRPr lang="tr-TR"/>
          </a:p>
        </p:txBody>
      </p:sp>
      <p:graphicFrame>
        <p:nvGraphicFramePr>
          <p:cNvPr id="5" name="Tablo 4">
            <a:extLst>
              <a:ext uri="{FF2B5EF4-FFF2-40B4-BE49-F238E27FC236}">
                <a16:creationId xmlns:a16="http://schemas.microsoft.com/office/drawing/2014/main" id="{D70D097F-1C24-67C3-16D4-79B9CE5E75DD}"/>
              </a:ext>
            </a:extLst>
          </p:cNvPr>
          <p:cNvGraphicFramePr>
            <a:graphicFrameLocks noGrp="1"/>
          </p:cNvGraphicFramePr>
          <p:nvPr>
            <p:extLst>
              <p:ext uri="{D42A27DB-BD31-4B8C-83A1-F6EECF244321}">
                <p14:modId xmlns:p14="http://schemas.microsoft.com/office/powerpoint/2010/main" val="897987016"/>
              </p:ext>
            </p:extLst>
          </p:nvPr>
        </p:nvGraphicFramePr>
        <p:xfrm>
          <a:off x="393894" y="1958201"/>
          <a:ext cx="11265593" cy="2592733"/>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273854">
                  <a:extLst>
                    <a:ext uri="{9D8B030D-6E8A-4147-A177-3AD203B41FA5}">
                      <a16:colId xmlns:a16="http://schemas.microsoft.com/office/drawing/2014/main" val="3658092677"/>
                    </a:ext>
                  </a:extLst>
                </a:gridCol>
                <a:gridCol w="1957136">
                  <a:extLst>
                    <a:ext uri="{9D8B030D-6E8A-4147-A177-3AD203B41FA5}">
                      <a16:colId xmlns:a16="http://schemas.microsoft.com/office/drawing/2014/main" val="1165777575"/>
                    </a:ext>
                  </a:extLst>
                </a:gridCol>
                <a:gridCol w="1986098">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rowSpan="7">
                  <a:txBody>
                    <a:bodyPr/>
                    <a:lstStyle/>
                    <a:p>
                      <a:pPr>
                        <a:lnSpc>
                          <a:spcPct val="107000"/>
                        </a:lnSpc>
                        <a:spcAft>
                          <a:spcPts val="0"/>
                        </a:spcAft>
                      </a:pPr>
                      <a:r>
                        <a:rPr lang="tr-TR" sz="1200" dirty="0">
                          <a:effectLst/>
                        </a:rPr>
                        <a:t> </a:t>
                      </a:r>
                    </a:p>
                    <a:p>
                      <a:pPr>
                        <a:lnSpc>
                          <a:spcPct val="107000"/>
                        </a:lnSpc>
                        <a:spcAft>
                          <a:spcPts val="0"/>
                        </a:spcAft>
                      </a:pPr>
                      <a:r>
                        <a:rPr lang="tr-TR" sz="1200"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dirty="0">
                          <a:effectLst/>
                        </a:rPr>
                        <a:t> </a:t>
                      </a:r>
                      <a:r>
                        <a:rPr lang="tr-TR" sz="2000" b="1" kern="1200" dirty="0">
                          <a:solidFill>
                            <a:srgbClr val="962E2E"/>
                          </a:solidFill>
                          <a:effectLst/>
                          <a:latin typeface="+mn-lt"/>
                          <a:ea typeface="+mn-ea"/>
                          <a:cs typeface="+mn-cs"/>
                        </a:rPr>
                        <a:t>FAKÜLTE YÖNETİM KURULU</a:t>
                      </a:r>
                      <a:endParaRPr lang="tr-TR" sz="2000" dirty="0">
                        <a:effectLst/>
                      </a:endParaRPr>
                    </a:p>
                    <a:p>
                      <a:pPr>
                        <a:lnSpc>
                          <a:spcPct val="107000"/>
                        </a:lnSpc>
                        <a:spcAft>
                          <a:spcPts val="0"/>
                        </a:spcAft>
                      </a:pPr>
                      <a:r>
                        <a:rPr lang="tr-TR" sz="1200" dirty="0">
                          <a:effectLst/>
                        </a:rPr>
                        <a:t> </a:t>
                      </a:r>
                    </a:p>
                    <a:p>
                      <a:pPr>
                        <a:lnSpc>
                          <a:spcPct val="107000"/>
                        </a:lnSpc>
                        <a:spcAft>
                          <a:spcPts val="0"/>
                        </a:spcAft>
                      </a:pPr>
                      <a:r>
                        <a:rPr lang="tr-TR" sz="1200" dirty="0">
                          <a:effectLst/>
                        </a:rPr>
                        <a:t> </a:t>
                      </a:r>
                    </a:p>
                    <a:p>
                      <a:pPr>
                        <a:lnSpc>
                          <a:spcPct val="107000"/>
                        </a:lnSpc>
                        <a:spcAft>
                          <a:spcPts val="0"/>
                        </a:spcAft>
                      </a:pPr>
                      <a:r>
                        <a:rPr lang="tr-TR" sz="1200" dirty="0">
                          <a:effectLst/>
                        </a:rPr>
                        <a:t> </a:t>
                      </a:r>
                    </a:p>
                    <a:p>
                      <a:pPr>
                        <a:lnSpc>
                          <a:spcPct val="107000"/>
                        </a:lnSpc>
                        <a:spcAft>
                          <a:spcPts val="0"/>
                        </a:spcAft>
                      </a:pPr>
                      <a:r>
                        <a:rPr lang="tr-TR" sz="1200" dirty="0">
                          <a:effectLst/>
                        </a:rPr>
                        <a:t> </a:t>
                      </a:r>
                    </a:p>
                  </a:txBody>
                  <a:tcPr marL="46990" marR="46990" marT="6350" marB="0" anchor="ctr"/>
                </a:tc>
                <a:tc>
                  <a:txBody>
                    <a:bodyPr/>
                    <a:lstStyle/>
                    <a:p>
                      <a:pPr>
                        <a:lnSpc>
                          <a:spcPct val="107000"/>
                        </a:lnSpc>
                      </a:pPr>
                      <a:r>
                        <a:rPr lang="tr-TR" sz="1400" dirty="0">
                          <a:effectLst/>
                          <a:latin typeface="Calibri "/>
                          <a:cs typeface="Times New Roman" panose="02020603050405020304" pitchFamily="18" charset="0"/>
                        </a:rPr>
                        <a:t> Prof. Dr. Emin ÂŞIKKUTLU</a:t>
                      </a:r>
                    </a:p>
                  </a:txBody>
                  <a:tcPr marL="9525" marR="9525" marT="9525" marB="0" anchor="ctr"/>
                </a:tc>
                <a:tc>
                  <a:txBody>
                    <a:bodyPr/>
                    <a:lstStyle/>
                    <a:p>
                      <a:pPr>
                        <a:lnSpc>
                          <a:spcPct val="107000"/>
                        </a:lnSpc>
                      </a:pPr>
                      <a:endParaRPr lang="tr-TR" sz="1400" dirty="0">
                        <a:effectLst/>
                        <a:latin typeface="Calibri "/>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5795">
                <a:tc vMerge="1">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r>
                        <a:rPr lang="tr-TR" sz="1400" dirty="0">
                          <a:effectLst/>
                          <a:latin typeface="Calibri "/>
                          <a:cs typeface="Times New Roman" panose="02020603050405020304" pitchFamily="18" charset="0"/>
                        </a:rPr>
                        <a:t> Prof. Dr. Ali Aslan TOPÇUOĞLU</a:t>
                      </a:r>
                    </a:p>
                  </a:txBody>
                  <a:tcPr marL="9525" marR="9525" marT="9525" marB="0" anchor="ctr"/>
                </a:tc>
                <a:tc>
                  <a:txBody>
                    <a:bodyPr/>
                    <a:lstStyle/>
                    <a:p>
                      <a:pPr>
                        <a:lnSpc>
                          <a:spcPct val="107000"/>
                        </a:lnSpc>
                      </a:pPr>
                      <a:r>
                        <a:rPr lang="tr-TR" sz="1400" dirty="0">
                          <a:effectLst/>
                          <a:latin typeface="Calibri "/>
                          <a:cs typeface="Times New Roman" panose="02020603050405020304" pitchFamily="18" charset="0"/>
                        </a:rPr>
                        <a:t> Bayram KURT </a:t>
                      </a: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299598">
                <a:tc vMerge="1">
                  <a:txBody>
                    <a:bodyPr/>
                    <a:lstStyle/>
                    <a:p>
                      <a:endParaRPr/>
                    </a:p>
                  </a:txBody>
                  <a:tcPr marL="46990" marR="4699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
                        </a:rPr>
                        <a:t> </a:t>
                      </a:r>
                      <a:r>
                        <a:rPr lang="tr-TR" sz="1400" dirty="0">
                          <a:effectLst/>
                          <a:latin typeface="Calibri "/>
                          <a:cs typeface="Times New Roman" panose="02020603050405020304" pitchFamily="18" charset="0"/>
                        </a:rPr>
                        <a:t>Prof. Dr. Nihat UZUN</a:t>
                      </a:r>
                    </a:p>
                  </a:txBody>
                  <a:tcPr marL="9525" marR="9525" marT="9525" marB="0" anchor="ctr"/>
                </a:tc>
                <a:tc>
                  <a:txBody>
                    <a:bodyPr/>
                    <a:lstStyle/>
                    <a:p>
                      <a:pPr>
                        <a:lnSpc>
                          <a:spcPct val="107000"/>
                        </a:lnSpc>
                        <a:spcAft>
                          <a:spcPts val="0"/>
                        </a:spcAft>
                      </a:pPr>
                      <a:endParaRPr lang="tr-TR" sz="1400" dirty="0">
                        <a:effectLst/>
                        <a:latin typeface="Calibri "/>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299598">
                <a:tc vMerge="1">
                  <a:txBody>
                    <a:bodyPr/>
                    <a:lstStyle/>
                    <a:p>
                      <a:endParaRPr/>
                    </a:p>
                  </a:txBody>
                  <a:tcPr marL="46990" marR="4699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
                        </a:rPr>
                        <a:t> Prof. Dr. Cemil OSMANOĞLU</a:t>
                      </a:r>
                      <a:endParaRPr lang="tr-TR" sz="1400" dirty="0">
                        <a:effectLst/>
                        <a:latin typeface="Calibri "/>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Calibri "/>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299598">
                <a:tc vMerge="1">
                  <a:txBody>
                    <a:bodyPr/>
                    <a:lstStyle/>
                    <a:p>
                      <a:endParaRPr/>
                    </a:p>
                  </a:txBody>
                  <a:tcPr marL="46990" marR="46990" marT="6350" marB="0" anchor="ctr"/>
                </a:tc>
                <a:tc>
                  <a:txBody>
                    <a:bodyPr/>
                    <a:lstStyle/>
                    <a:p>
                      <a:pPr>
                        <a:lnSpc>
                          <a:spcPct val="107000"/>
                        </a:lnSpc>
                        <a:spcAft>
                          <a:spcPts val="0"/>
                        </a:spcAft>
                      </a:pPr>
                      <a:r>
                        <a:rPr lang="tr-TR" sz="1400" dirty="0">
                          <a:effectLst/>
                          <a:latin typeface="Calibri "/>
                        </a:rPr>
                        <a:t> Doç. Dr. Süleyman GÜR</a:t>
                      </a:r>
                    </a:p>
                  </a:txBody>
                  <a:tcPr marL="9525" marR="9525" marT="9525" marB="0" anchor="ctr"/>
                </a:tc>
                <a:tc>
                  <a:txBody>
                    <a:bodyPr/>
                    <a:lstStyle/>
                    <a:p>
                      <a:pPr>
                        <a:lnSpc>
                          <a:spcPct val="107000"/>
                        </a:lnSpc>
                        <a:spcAft>
                          <a:spcPts val="0"/>
                        </a:spcAft>
                      </a:pPr>
                      <a:endParaRPr lang="tr-TR" sz="1400">
                        <a:effectLst/>
                        <a:latin typeface="Calibri "/>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5795">
                <a:tc vMerge="1">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r>
                        <a:rPr lang="tr-TR" sz="1400" dirty="0">
                          <a:effectLst/>
                          <a:latin typeface="Calibri "/>
                          <a:cs typeface="Times New Roman" panose="02020603050405020304" pitchFamily="18" charset="0"/>
                        </a:rPr>
                        <a:t> Doç. Dr. Selim DEMİRCİ</a:t>
                      </a:r>
                    </a:p>
                  </a:txBody>
                  <a:tcPr marL="9525" marR="9525" marT="9525" marB="0" anchor="ctr"/>
                </a:tc>
                <a:tc>
                  <a:txBody>
                    <a:bodyPr/>
                    <a:lstStyle/>
                    <a:p>
                      <a:pPr>
                        <a:lnSpc>
                          <a:spcPct val="107000"/>
                        </a:lnSpc>
                      </a:pPr>
                      <a:endParaRPr lang="tr-TR" sz="1400" dirty="0">
                        <a:effectLst/>
                        <a:latin typeface="Calibri "/>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5795">
                <a:tc vMerge="1">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r>
                        <a:rPr lang="tr-TR" sz="1400" dirty="0">
                          <a:effectLst/>
                          <a:latin typeface="Calibri "/>
                          <a:cs typeface="Times New Roman" panose="02020603050405020304" pitchFamily="18" charset="0"/>
                        </a:rPr>
                        <a:t> </a:t>
                      </a:r>
                      <a:r>
                        <a:rPr lang="tr-TR" sz="1400" dirty="0">
                          <a:effectLst/>
                          <a:latin typeface="Calibri "/>
                        </a:rPr>
                        <a:t>Dr. Öğr. Üyesi Betül SAYLAN</a:t>
                      </a:r>
                      <a:endParaRPr lang="tr-TR" sz="1400" dirty="0">
                        <a:effectLst/>
                        <a:latin typeface="Calibri "/>
                        <a:cs typeface="Times New Roman" panose="02020603050405020304" pitchFamily="18" charset="0"/>
                      </a:endParaRPr>
                    </a:p>
                  </a:txBody>
                  <a:tcPr marL="9525" marR="9525" marT="9525" marB="0" anchor="ctr"/>
                </a:tc>
                <a:tc>
                  <a:txBody>
                    <a:bodyPr/>
                    <a:lstStyle/>
                    <a:p>
                      <a:pPr>
                        <a:lnSpc>
                          <a:spcPct val="107000"/>
                        </a:lnSpc>
                      </a:pPr>
                      <a:endParaRPr lang="tr-TR" sz="1400" dirty="0">
                        <a:effectLst/>
                        <a:latin typeface="Calibri "/>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bl>
          </a:graphicData>
        </a:graphic>
      </p:graphicFrame>
      <p:pic>
        <p:nvPicPr>
          <p:cNvPr id="4" name="Resim 3">
            <a:extLst>
              <a:ext uri="{FF2B5EF4-FFF2-40B4-BE49-F238E27FC236}">
                <a16:creationId xmlns:a16="http://schemas.microsoft.com/office/drawing/2014/main" id="{197128F1-5BBC-2E56-D3AF-31F8674DB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3681841601"/>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1606B-4BF7-2E2D-2D9F-14570324F43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ADA580E-3DDF-E3EF-F139-09C09C2DA029}"/>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8A0DACA9-AE1D-2E50-405B-7F1F4A7FB15D}"/>
              </a:ext>
            </a:extLst>
          </p:cNvPr>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a:extLst>
              <a:ext uri="{FF2B5EF4-FFF2-40B4-BE49-F238E27FC236}">
                <a16:creationId xmlns:a16="http://schemas.microsoft.com/office/drawing/2014/main" id="{3388B6DD-4BA6-ED87-EB37-55FAC2B6C988}"/>
              </a:ext>
            </a:extLst>
          </p:cNvPr>
          <p:cNvSpPr>
            <a:spLocks noGrp="1"/>
          </p:cNvSpPr>
          <p:nvPr>
            <p:ph type="sldNum" sz="quarter" idx="12"/>
          </p:nvPr>
        </p:nvSpPr>
        <p:spPr/>
        <p:txBody>
          <a:bodyPr/>
          <a:lstStyle/>
          <a:p>
            <a:fld id="{15D42E69-0B45-4D6A-BDA9-8F9042B0111B}" type="slidenum">
              <a:rPr lang="tr-TR" smtClean="0"/>
              <a:pPr/>
              <a:t>11</a:t>
            </a:fld>
            <a:endParaRPr lang="tr-TR"/>
          </a:p>
        </p:txBody>
      </p:sp>
      <p:graphicFrame>
        <p:nvGraphicFramePr>
          <p:cNvPr id="5" name="Tablo 4">
            <a:extLst>
              <a:ext uri="{FF2B5EF4-FFF2-40B4-BE49-F238E27FC236}">
                <a16:creationId xmlns:a16="http://schemas.microsoft.com/office/drawing/2014/main" id="{B5E77349-FD44-307B-785E-8D0819C76DA6}"/>
              </a:ext>
            </a:extLst>
          </p:cNvPr>
          <p:cNvGraphicFramePr>
            <a:graphicFrameLocks noGrp="1"/>
          </p:cNvGraphicFramePr>
          <p:nvPr>
            <p:extLst>
              <p:ext uri="{D42A27DB-BD31-4B8C-83A1-F6EECF244321}">
                <p14:modId xmlns:p14="http://schemas.microsoft.com/office/powerpoint/2010/main" val="1050765419"/>
              </p:ext>
            </p:extLst>
          </p:nvPr>
        </p:nvGraphicFramePr>
        <p:xfrm>
          <a:off x="393894" y="1958201"/>
          <a:ext cx="11265593" cy="2762708"/>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281875">
                  <a:extLst>
                    <a:ext uri="{9D8B030D-6E8A-4147-A177-3AD203B41FA5}">
                      <a16:colId xmlns:a16="http://schemas.microsoft.com/office/drawing/2014/main" val="3658092677"/>
                    </a:ext>
                  </a:extLst>
                </a:gridCol>
                <a:gridCol w="2093494">
                  <a:extLst>
                    <a:ext uri="{9D8B030D-6E8A-4147-A177-3AD203B41FA5}">
                      <a16:colId xmlns:a16="http://schemas.microsoft.com/office/drawing/2014/main" val="1165777575"/>
                    </a:ext>
                  </a:extLst>
                </a:gridCol>
                <a:gridCol w="1841719">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rowSpan="7">
                  <a:txBody>
                    <a:bodyPr/>
                    <a:lstStyle/>
                    <a:p>
                      <a:pPr>
                        <a:lnSpc>
                          <a:spcPct val="107000"/>
                        </a:lnSpc>
                        <a:spcAft>
                          <a:spcPts val="0"/>
                        </a:spcAft>
                      </a:pPr>
                      <a:r>
                        <a:rPr lang="tr-TR" sz="1200" dirty="0">
                          <a:effectLst/>
                        </a:rPr>
                        <a:t> </a:t>
                      </a:r>
                    </a:p>
                    <a:p>
                      <a:pPr>
                        <a:lnSpc>
                          <a:spcPct val="107000"/>
                        </a:lnSpc>
                        <a:spcAft>
                          <a:spcPts val="0"/>
                        </a:spcAft>
                      </a:pPr>
                      <a:r>
                        <a:rPr lang="tr-TR" sz="1200"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dirty="0">
                          <a:effectLst/>
                        </a:rPr>
                        <a:t> </a:t>
                      </a:r>
                      <a:r>
                        <a:rPr lang="tr-TR" sz="2000" b="1" kern="1200" dirty="0">
                          <a:solidFill>
                            <a:srgbClr val="962E2E"/>
                          </a:solidFill>
                          <a:effectLst/>
                          <a:latin typeface="+mn-lt"/>
                          <a:ea typeface="+mn-ea"/>
                          <a:cs typeface="+mn-cs"/>
                        </a:rPr>
                        <a:t>AKREDİTASYON KURULU</a:t>
                      </a:r>
                      <a:endParaRPr lang="tr-TR" sz="2000" dirty="0">
                        <a:effectLst/>
                      </a:endParaRPr>
                    </a:p>
                    <a:p>
                      <a:pPr>
                        <a:lnSpc>
                          <a:spcPct val="107000"/>
                        </a:lnSpc>
                        <a:spcAft>
                          <a:spcPts val="0"/>
                        </a:spcAft>
                      </a:pPr>
                      <a:r>
                        <a:rPr lang="tr-TR" sz="1200" dirty="0">
                          <a:effectLst/>
                        </a:rPr>
                        <a:t> </a:t>
                      </a:r>
                    </a:p>
                    <a:p>
                      <a:pPr>
                        <a:lnSpc>
                          <a:spcPct val="107000"/>
                        </a:lnSpc>
                        <a:spcAft>
                          <a:spcPts val="0"/>
                        </a:spcAft>
                      </a:pPr>
                      <a:r>
                        <a:rPr lang="tr-TR" sz="1200" dirty="0">
                          <a:effectLst/>
                        </a:rPr>
                        <a:t> </a:t>
                      </a:r>
                    </a:p>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
                        </a:rPr>
                        <a:t> Doç. Dr. Semra ÇİNEMRE</a:t>
                      </a:r>
                    </a:p>
                  </a:txBody>
                  <a:tcPr marL="9525" marR="9525" marT="9525" marB="0" anchor="ctr"/>
                </a:tc>
                <a:tc>
                  <a:txBody>
                    <a:bodyPr/>
                    <a:lstStyle/>
                    <a:p>
                      <a:pPr>
                        <a:lnSpc>
                          <a:spcPct val="107000"/>
                        </a:lnSpc>
                      </a:pPr>
                      <a:endParaRPr lang="tr-TR" sz="1400" dirty="0">
                        <a:effectLst/>
                        <a:latin typeface="Calibri "/>
                        <a:cs typeface="Times New Roman" panose="02020603050405020304" pitchFamily="18" charset="0"/>
                      </a:endParaRPr>
                    </a:p>
                  </a:txBody>
                  <a:tcPr marL="9525" marR="9525" marT="9525" marB="0" anchor="ctr"/>
                </a:tc>
                <a:tc>
                  <a:txBody>
                    <a:bodyPr/>
                    <a:lstStyle/>
                    <a:p>
                      <a:pPr>
                        <a:lnSpc>
                          <a:spcPct val="107000"/>
                        </a:lnSpc>
                      </a:pPr>
                      <a:endParaRPr lang="tr-TR" sz="1400" dirty="0">
                        <a:effectLst/>
                        <a:latin typeface="Calibri "/>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5795">
                <a:tc vMerge="1">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
                        </a:rPr>
                        <a:t> Dr. Öğr. Üyesi Zahir ASLAN</a:t>
                      </a:r>
                    </a:p>
                  </a:txBody>
                  <a:tcPr marL="9525" marR="9525" marT="9525" marB="0" anchor="ctr"/>
                </a:tc>
                <a:tc>
                  <a:txBody>
                    <a:bodyPr/>
                    <a:lstStyle/>
                    <a:p>
                      <a:pPr>
                        <a:lnSpc>
                          <a:spcPct val="107000"/>
                        </a:lnSpc>
                      </a:pPr>
                      <a:r>
                        <a:rPr lang="tr-TR" sz="1400" dirty="0">
                          <a:effectLst/>
                          <a:latin typeface="Calibri "/>
                          <a:cs typeface="Times New Roman" panose="02020603050405020304" pitchFamily="18" charset="0"/>
                        </a:rPr>
                        <a:t> </a:t>
                      </a:r>
                    </a:p>
                  </a:txBody>
                  <a:tcPr marL="9525" marR="9525" marT="9525" marB="0" anchor="ctr"/>
                </a:tc>
                <a:tc>
                  <a:txBody>
                    <a:bodyPr/>
                    <a:lstStyle/>
                    <a:p>
                      <a:pPr>
                        <a:lnSpc>
                          <a:spcPct val="107000"/>
                        </a:lnSpc>
                      </a:pPr>
                      <a:r>
                        <a:rPr lang="tr-TR" sz="1400" dirty="0">
                          <a:effectLst/>
                          <a:latin typeface="Calibri "/>
                          <a:cs typeface="Times New Roman" panose="02020603050405020304" pitchFamily="18" charset="0"/>
                        </a:rPr>
                        <a:t> Betül ÖZDİN</a:t>
                      </a:r>
                    </a:p>
                  </a:txBody>
                  <a:tcPr marL="9525" marR="9525" marT="9525" marB="0" anchor="ctr"/>
                </a:tc>
                <a:extLst>
                  <a:ext uri="{0D108BD9-81ED-4DB2-BD59-A6C34878D82A}">
                    <a16:rowId xmlns:a16="http://schemas.microsoft.com/office/drawing/2014/main" val="1978730926"/>
                  </a:ext>
                </a:extLst>
              </a:tr>
              <a:tr h="299598">
                <a:tc vMerge="1">
                  <a:txBody>
                    <a:bodyPr/>
                    <a:lstStyle/>
                    <a:p>
                      <a:endParaRPr/>
                    </a:p>
                  </a:txBody>
                  <a:tcPr marL="46990" marR="4699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
                          <a:cs typeface="Times New Roman" panose="02020603050405020304" pitchFamily="18" charset="0"/>
                        </a:rPr>
                        <a:t> </a:t>
                      </a:r>
                      <a:r>
                        <a:rPr lang="tr-TR" sz="1400" dirty="0">
                          <a:effectLst/>
                          <a:latin typeface="Calibri "/>
                        </a:rPr>
                        <a:t>Doç. Dr. Ali GÜL</a:t>
                      </a:r>
                    </a:p>
                  </a:txBody>
                  <a:tcPr marL="9525" marR="9525" marT="9525" marB="0" anchor="ctr"/>
                </a:tc>
                <a:tc>
                  <a:txBody>
                    <a:bodyPr/>
                    <a:lstStyle/>
                    <a:p>
                      <a:pPr>
                        <a:lnSpc>
                          <a:spcPct val="107000"/>
                        </a:lnSpc>
                        <a:spcAft>
                          <a:spcPts val="0"/>
                        </a:spcAft>
                      </a:pPr>
                      <a:endParaRPr lang="tr-TR" sz="1400" dirty="0">
                        <a:effectLst/>
                        <a:latin typeface="Calibri "/>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Calibri "/>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299598">
                <a:tc vMerge="1">
                  <a:txBody>
                    <a:bodyPr/>
                    <a:lstStyle/>
                    <a:p>
                      <a:endParaRPr/>
                    </a:p>
                  </a:txBody>
                  <a:tcPr marL="46990" marR="4699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
                          <a:cs typeface="Times New Roman" panose="02020603050405020304" pitchFamily="18" charset="0"/>
                        </a:rPr>
                        <a:t> </a:t>
                      </a:r>
                      <a:r>
                        <a:rPr lang="tr-TR" sz="1400" dirty="0">
                          <a:effectLst/>
                          <a:latin typeface="Calibri "/>
                        </a:rPr>
                        <a:t>Dr. Öğr. Üyesi </a:t>
                      </a:r>
                      <a:r>
                        <a:rPr lang="tr-TR" sz="1400" dirty="0" err="1">
                          <a:effectLst/>
                          <a:latin typeface="Calibri "/>
                        </a:rPr>
                        <a:t>Rızkan</a:t>
                      </a:r>
                      <a:r>
                        <a:rPr lang="tr-TR" sz="1400" dirty="0">
                          <a:effectLst/>
                          <a:latin typeface="Calibri "/>
                        </a:rPr>
                        <a:t> TOK</a:t>
                      </a:r>
                    </a:p>
                  </a:txBody>
                  <a:tcPr marL="9525" marR="9525" marT="9525" marB="0" anchor="ctr"/>
                </a:tc>
                <a:tc>
                  <a:txBody>
                    <a:bodyPr/>
                    <a:lstStyle/>
                    <a:p>
                      <a:pPr>
                        <a:lnSpc>
                          <a:spcPct val="107000"/>
                        </a:lnSpc>
                        <a:spcAft>
                          <a:spcPts val="0"/>
                        </a:spcAft>
                      </a:pPr>
                      <a:endParaRPr lang="tr-TR" sz="1400" dirty="0">
                        <a:effectLst/>
                        <a:latin typeface="Calibri "/>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Calibri "/>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299598">
                <a:tc vMerge="1">
                  <a:txBody>
                    <a:bodyPr/>
                    <a:lstStyle/>
                    <a:p>
                      <a:endParaRPr/>
                    </a:p>
                  </a:txBody>
                  <a:tcPr marL="46990" marR="46990" marT="635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400" dirty="0">
                          <a:effectLst/>
                          <a:latin typeface="Calibri "/>
                        </a:rPr>
                        <a:t> Dr. Öğr. Üyesi Fatma YILDIZ </a:t>
                      </a:r>
                    </a:p>
                  </a:txBody>
                  <a:tcPr marL="9525" marR="9525" marT="9525" marB="9525"/>
                </a:tc>
                <a:tc>
                  <a:txBody>
                    <a:bodyPr/>
                    <a:lstStyle/>
                    <a:p>
                      <a:pPr algn="ctr" fontAlgn="t">
                        <a:buNone/>
                      </a:pPr>
                      <a:r>
                        <a:rPr lang="tr-TR" sz="1400" dirty="0">
                          <a:effectLst/>
                          <a:latin typeface="Calibri "/>
                        </a:rPr>
                        <a:t> </a:t>
                      </a:r>
                    </a:p>
                  </a:txBody>
                  <a:tcPr marL="9525" marR="9525" marT="9525" marB="9525"/>
                </a:tc>
                <a:tc>
                  <a:txBody>
                    <a:bodyPr/>
                    <a:lstStyle/>
                    <a:p>
                      <a:pPr>
                        <a:lnSpc>
                          <a:spcPct val="107000"/>
                        </a:lnSpc>
                        <a:spcAft>
                          <a:spcPts val="0"/>
                        </a:spcAft>
                      </a:pPr>
                      <a:endParaRPr lang="tr-TR" sz="1400" dirty="0">
                        <a:effectLst/>
                        <a:latin typeface="Calibri "/>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5795">
                <a:tc vMerge="1">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400" dirty="0">
                          <a:effectLst/>
                          <a:latin typeface="Calibri "/>
                        </a:rPr>
                        <a:t> Dr. Öğr. Üyesi Fatih Sultan DEMİR</a:t>
                      </a:r>
                    </a:p>
                  </a:txBody>
                  <a:tcPr marL="9525" marR="9525" marT="9525" marB="9525"/>
                </a:tc>
                <a:tc>
                  <a:txBody>
                    <a:bodyPr/>
                    <a:lstStyle/>
                    <a:p>
                      <a:pPr algn="ctr" fontAlgn="t">
                        <a:buNone/>
                      </a:pPr>
                      <a:endParaRPr lang="tr-TR" sz="1400" dirty="0">
                        <a:effectLst/>
                        <a:latin typeface="Calibri "/>
                      </a:endParaRPr>
                    </a:p>
                  </a:txBody>
                  <a:tcPr marL="9525" marR="9525" marT="9525" marB="9525"/>
                </a:tc>
                <a:tc>
                  <a:txBody>
                    <a:bodyPr/>
                    <a:lstStyle/>
                    <a:p>
                      <a:pPr>
                        <a:lnSpc>
                          <a:spcPct val="107000"/>
                        </a:lnSpc>
                      </a:pPr>
                      <a:endParaRPr lang="tr-TR" sz="1400" dirty="0">
                        <a:effectLst/>
                        <a:latin typeface="Calibri "/>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5795">
                <a:tc vMerge="1">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400" dirty="0">
                          <a:effectLst/>
                          <a:latin typeface="Calibri "/>
                        </a:rPr>
                        <a:t> Dr. Öğr. Üyesi Samet ŞENEL</a:t>
                      </a:r>
                    </a:p>
                  </a:txBody>
                  <a:tcPr marL="9525" marR="9525" marT="9525" marB="9525"/>
                </a:tc>
                <a:tc>
                  <a:txBody>
                    <a:bodyPr/>
                    <a:lstStyle/>
                    <a:p>
                      <a:pPr algn="ctr" fontAlgn="t">
                        <a:buNone/>
                      </a:pPr>
                      <a:endParaRPr lang="tr-TR" sz="1400" dirty="0">
                        <a:effectLst/>
                        <a:latin typeface="Calibri "/>
                      </a:endParaRPr>
                    </a:p>
                  </a:txBody>
                  <a:tcPr marL="9525" marR="9525" marT="9525" marB="9525"/>
                </a:tc>
                <a:tc>
                  <a:txBody>
                    <a:bodyPr/>
                    <a:lstStyle/>
                    <a:p>
                      <a:pPr>
                        <a:lnSpc>
                          <a:spcPct val="107000"/>
                        </a:lnSpc>
                      </a:pPr>
                      <a:endParaRPr lang="tr-TR" sz="1400" dirty="0">
                        <a:effectLst/>
                        <a:latin typeface="Calibri "/>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bl>
          </a:graphicData>
        </a:graphic>
      </p:graphicFrame>
      <p:pic>
        <p:nvPicPr>
          <p:cNvPr id="4" name="Resim 3">
            <a:extLst>
              <a:ext uri="{FF2B5EF4-FFF2-40B4-BE49-F238E27FC236}">
                <a16:creationId xmlns:a16="http://schemas.microsoft.com/office/drawing/2014/main" id="{60B8F74F-E9D4-CEDE-2E70-0D94CC748D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850036029"/>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14555-CC86-B556-152E-C226388C398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D6A86B0-0AB4-A4C7-1EB7-AD2D6E5B63C8}"/>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5B57F24D-36E3-18E2-B8E7-8D423BC959C5}"/>
              </a:ext>
            </a:extLst>
          </p:cNvPr>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a:extLst>
              <a:ext uri="{FF2B5EF4-FFF2-40B4-BE49-F238E27FC236}">
                <a16:creationId xmlns:a16="http://schemas.microsoft.com/office/drawing/2014/main" id="{A0A6E2B5-360E-252B-251D-AD74BDAEB57E}"/>
              </a:ext>
            </a:extLst>
          </p:cNvPr>
          <p:cNvSpPr>
            <a:spLocks noGrp="1"/>
          </p:cNvSpPr>
          <p:nvPr>
            <p:ph type="sldNum" sz="quarter" idx="12"/>
          </p:nvPr>
        </p:nvSpPr>
        <p:spPr/>
        <p:txBody>
          <a:bodyPr/>
          <a:lstStyle/>
          <a:p>
            <a:fld id="{15D42E69-0B45-4D6A-BDA9-8F9042B0111B}" type="slidenum">
              <a:rPr lang="tr-TR" smtClean="0"/>
              <a:pPr/>
              <a:t>12</a:t>
            </a:fld>
            <a:endParaRPr lang="tr-TR"/>
          </a:p>
        </p:txBody>
      </p:sp>
      <p:graphicFrame>
        <p:nvGraphicFramePr>
          <p:cNvPr id="5" name="Tablo 4">
            <a:extLst>
              <a:ext uri="{FF2B5EF4-FFF2-40B4-BE49-F238E27FC236}">
                <a16:creationId xmlns:a16="http://schemas.microsoft.com/office/drawing/2014/main" id="{4BEFC12C-83F7-F9F9-1C40-BF040C9B64DD}"/>
              </a:ext>
            </a:extLst>
          </p:cNvPr>
          <p:cNvGraphicFramePr>
            <a:graphicFrameLocks noGrp="1"/>
          </p:cNvGraphicFramePr>
          <p:nvPr>
            <p:extLst>
              <p:ext uri="{D42A27DB-BD31-4B8C-83A1-F6EECF244321}">
                <p14:modId xmlns:p14="http://schemas.microsoft.com/office/powerpoint/2010/main" val="1187523425"/>
              </p:ext>
            </p:extLst>
          </p:nvPr>
        </p:nvGraphicFramePr>
        <p:xfrm>
          <a:off x="393894" y="1958201"/>
          <a:ext cx="11265593" cy="2316938"/>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426254">
                  <a:extLst>
                    <a:ext uri="{9D8B030D-6E8A-4147-A177-3AD203B41FA5}">
                      <a16:colId xmlns:a16="http://schemas.microsoft.com/office/drawing/2014/main" val="3658092677"/>
                    </a:ext>
                  </a:extLst>
                </a:gridCol>
                <a:gridCol w="1949115">
                  <a:extLst>
                    <a:ext uri="{9D8B030D-6E8A-4147-A177-3AD203B41FA5}">
                      <a16:colId xmlns:a16="http://schemas.microsoft.com/office/drawing/2014/main" val="1165777575"/>
                    </a:ext>
                  </a:extLst>
                </a:gridCol>
                <a:gridCol w="1841719">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rowSpan="6">
                  <a:txBody>
                    <a:bodyPr/>
                    <a:lstStyle/>
                    <a:p>
                      <a:pPr>
                        <a:lnSpc>
                          <a:spcPct val="107000"/>
                        </a:lnSpc>
                        <a:spcAft>
                          <a:spcPts val="0"/>
                        </a:spcAft>
                      </a:pPr>
                      <a:r>
                        <a:rPr lang="tr-TR" sz="1200" dirty="0">
                          <a:effectLst/>
                        </a:rPr>
                        <a:t> </a:t>
                      </a:r>
                    </a:p>
                    <a:p>
                      <a:pPr>
                        <a:lnSpc>
                          <a:spcPct val="107000"/>
                        </a:lnSpc>
                        <a:spcAft>
                          <a:spcPts val="0"/>
                        </a:spcAft>
                      </a:pPr>
                      <a:r>
                        <a:rPr lang="tr-TR" sz="1200"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dirty="0">
                          <a:effectLst/>
                        </a:rPr>
                        <a:t> </a:t>
                      </a:r>
                      <a:r>
                        <a:rPr lang="tr-TR" sz="2000" b="1" kern="1200" dirty="0">
                          <a:solidFill>
                            <a:srgbClr val="962E2E"/>
                          </a:solidFill>
                          <a:effectLst/>
                          <a:latin typeface="+mn-lt"/>
                          <a:ea typeface="+mn-ea"/>
                          <a:cs typeface="+mn-cs"/>
                        </a:rPr>
                        <a:t>KALİTE ÜST KOMİSYONU</a:t>
                      </a:r>
                    </a:p>
                    <a:p>
                      <a:pPr>
                        <a:lnSpc>
                          <a:spcPct val="107000"/>
                        </a:lnSpc>
                        <a:spcAft>
                          <a:spcPts val="0"/>
                        </a:spcAft>
                      </a:pPr>
                      <a:r>
                        <a:rPr lang="tr-TR" sz="1200" dirty="0">
                          <a:effectLst/>
                        </a:rPr>
                        <a:t> </a:t>
                      </a:r>
                    </a:p>
                    <a:p>
                      <a:pPr>
                        <a:lnSpc>
                          <a:spcPct val="107000"/>
                        </a:lnSpc>
                        <a:spcAft>
                          <a:spcPts val="0"/>
                        </a:spcAft>
                      </a:pPr>
                      <a:r>
                        <a:rPr lang="tr-TR" sz="1200" dirty="0">
                          <a:effectLst/>
                        </a:rPr>
                        <a:t> </a:t>
                      </a:r>
                    </a:p>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
                        </a:rPr>
                        <a:t> Doç. Dr. Semra ÇİNEMRE</a:t>
                      </a:r>
                    </a:p>
                  </a:txBody>
                  <a:tcPr marL="9525" marR="9525" marT="9525" marB="0" anchor="ctr"/>
                </a:tc>
                <a:tc>
                  <a:txBody>
                    <a:bodyPr/>
                    <a:lstStyle/>
                    <a:p>
                      <a:pPr>
                        <a:lnSpc>
                          <a:spcPct val="107000"/>
                        </a:lnSpc>
                      </a:pPr>
                      <a:endParaRPr lang="tr-TR" sz="1400" dirty="0">
                        <a:effectLst/>
                        <a:latin typeface="Calibri "/>
                        <a:cs typeface="Times New Roman" panose="02020603050405020304" pitchFamily="18" charset="0"/>
                      </a:endParaRPr>
                    </a:p>
                  </a:txBody>
                  <a:tcPr marL="9525" marR="9525" marT="9525" marB="0" anchor="ctr"/>
                </a:tc>
                <a:tc>
                  <a:txBody>
                    <a:bodyPr/>
                    <a:lstStyle/>
                    <a:p>
                      <a:pPr>
                        <a:lnSpc>
                          <a:spcPct val="107000"/>
                        </a:lnSpc>
                      </a:pPr>
                      <a:endParaRPr lang="tr-TR" sz="1400" dirty="0">
                        <a:effectLst/>
                        <a:latin typeface="Calibri "/>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5795">
                <a:tc vMerge="1">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
                        </a:rPr>
                        <a:t> Dr. Öğr. Üyesi Zahir ASLAN</a:t>
                      </a:r>
                    </a:p>
                  </a:txBody>
                  <a:tcPr marL="9525" marR="9525" marT="9525" marB="0" anchor="ctr"/>
                </a:tc>
                <a:tc>
                  <a:txBody>
                    <a:bodyPr/>
                    <a:lstStyle/>
                    <a:p>
                      <a:pPr>
                        <a:lnSpc>
                          <a:spcPct val="107000"/>
                        </a:lnSpc>
                      </a:pPr>
                      <a:r>
                        <a:rPr lang="tr-TR" sz="1400" dirty="0">
                          <a:effectLst/>
                          <a:latin typeface="Calibri "/>
                          <a:cs typeface="Times New Roman" panose="02020603050405020304" pitchFamily="18" charset="0"/>
                        </a:rPr>
                        <a:t> Bayram KURT</a:t>
                      </a:r>
                    </a:p>
                  </a:txBody>
                  <a:tcPr marL="9525" marR="9525" marT="9525" marB="0" anchor="ctr"/>
                </a:tc>
                <a:tc>
                  <a:txBody>
                    <a:bodyPr/>
                    <a:lstStyle/>
                    <a:p>
                      <a:pPr>
                        <a:lnSpc>
                          <a:spcPct val="107000"/>
                        </a:lnSpc>
                      </a:pPr>
                      <a:r>
                        <a:rPr lang="tr-TR" sz="1400" dirty="0">
                          <a:effectLst/>
                          <a:latin typeface="Calibri "/>
                          <a:cs typeface="Times New Roman" panose="02020603050405020304" pitchFamily="18" charset="0"/>
                        </a:rPr>
                        <a:t> Betül ÖZDİN</a:t>
                      </a:r>
                    </a:p>
                  </a:txBody>
                  <a:tcPr marL="9525" marR="9525" marT="9525" marB="0" anchor="ctr"/>
                </a:tc>
                <a:extLst>
                  <a:ext uri="{0D108BD9-81ED-4DB2-BD59-A6C34878D82A}">
                    <a16:rowId xmlns:a16="http://schemas.microsoft.com/office/drawing/2014/main" val="1978730926"/>
                  </a:ext>
                </a:extLst>
              </a:tr>
              <a:tr h="299598">
                <a:tc vMerge="1">
                  <a:txBody>
                    <a:bodyPr/>
                    <a:lstStyle/>
                    <a:p>
                      <a:endParaRPr/>
                    </a:p>
                  </a:txBody>
                  <a:tcPr marL="46990" marR="4699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
                          <a:cs typeface="Times New Roman" panose="02020603050405020304" pitchFamily="18" charset="0"/>
                        </a:rPr>
                        <a:t> </a:t>
                      </a:r>
                      <a:r>
                        <a:rPr lang="tr-TR" sz="1400" dirty="0">
                          <a:effectLst/>
                          <a:latin typeface="Calibri "/>
                        </a:rPr>
                        <a:t>Doç. Dr. Ali GÜL</a:t>
                      </a:r>
                    </a:p>
                  </a:txBody>
                  <a:tcPr marL="9525" marR="9525" marT="9525" marB="0" anchor="ctr"/>
                </a:tc>
                <a:tc>
                  <a:txBody>
                    <a:bodyPr/>
                    <a:lstStyle/>
                    <a:p>
                      <a:pPr>
                        <a:lnSpc>
                          <a:spcPct val="107000"/>
                        </a:lnSpc>
                        <a:spcAft>
                          <a:spcPts val="0"/>
                        </a:spcAft>
                      </a:pPr>
                      <a:endParaRPr lang="tr-TR" sz="1400" dirty="0">
                        <a:effectLst/>
                        <a:latin typeface="Calibri "/>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Calibri "/>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299598">
                <a:tc vMerge="1">
                  <a:txBody>
                    <a:bodyPr/>
                    <a:lstStyle/>
                    <a:p>
                      <a:endParaRPr/>
                    </a:p>
                  </a:txBody>
                  <a:tcPr marL="46990" marR="4699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
                          <a:cs typeface="Times New Roman" panose="02020603050405020304" pitchFamily="18" charset="0"/>
                        </a:rPr>
                        <a:t> </a:t>
                      </a:r>
                      <a:r>
                        <a:rPr lang="tr-TR" sz="1400" dirty="0">
                          <a:effectLst/>
                          <a:latin typeface="Calibri "/>
                        </a:rPr>
                        <a:t>Doç. Dr. Ahmet YAZICI</a:t>
                      </a:r>
                    </a:p>
                  </a:txBody>
                  <a:tcPr marL="9525" marR="9525" marT="9525" marB="0" anchor="ctr"/>
                </a:tc>
                <a:tc>
                  <a:txBody>
                    <a:bodyPr/>
                    <a:lstStyle/>
                    <a:p>
                      <a:pPr>
                        <a:lnSpc>
                          <a:spcPct val="107000"/>
                        </a:lnSpc>
                        <a:spcAft>
                          <a:spcPts val="0"/>
                        </a:spcAft>
                      </a:pPr>
                      <a:endParaRPr lang="tr-TR" sz="1400" dirty="0">
                        <a:effectLst/>
                        <a:latin typeface="Calibri "/>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Calibri "/>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299598">
                <a:tc vMerge="1">
                  <a:txBody>
                    <a:bodyPr/>
                    <a:lstStyle/>
                    <a:p>
                      <a:endParaRPr/>
                    </a:p>
                  </a:txBody>
                  <a:tcPr marL="46990" marR="46990" marT="635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400" dirty="0">
                          <a:effectLst/>
                          <a:latin typeface="Calibri "/>
                        </a:rPr>
                        <a:t> Dr. Öğr. Üyesi Fatma YILDIZ </a:t>
                      </a:r>
                    </a:p>
                  </a:txBody>
                  <a:tcPr marL="9525" marR="9525" marT="9525" marB="9525"/>
                </a:tc>
                <a:tc>
                  <a:txBody>
                    <a:bodyPr/>
                    <a:lstStyle/>
                    <a:p>
                      <a:pPr algn="ctr" fontAlgn="t">
                        <a:buNone/>
                      </a:pPr>
                      <a:r>
                        <a:rPr lang="tr-TR" sz="1400" dirty="0">
                          <a:effectLst/>
                          <a:latin typeface="Calibri "/>
                        </a:rPr>
                        <a:t> </a:t>
                      </a:r>
                    </a:p>
                  </a:txBody>
                  <a:tcPr marL="9525" marR="9525" marT="9525" marB="9525"/>
                </a:tc>
                <a:tc>
                  <a:txBody>
                    <a:bodyPr/>
                    <a:lstStyle/>
                    <a:p>
                      <a:pPr>
                        <a:lnSpc>
                          <a:spcPct val="107000"/>
                        </a:lnSpc>
                        <a:spcAft>
                          <a:spcPts val="0"/>
                        </a:spcAft>
                      </a:pPr>
                      <a:endParaRPr lang="tr-TR" sz="1400" dirty="0">
                        <a:effectLst/>
                        <a:latin typeface="Calibri "/>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5795">
                <a:tc vMerge="1">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400" dirty="0">
                          <a:effectLst/>
                          <a:latin typeface="Calibri "/>
                        </a:rPr>
                        <a:t> Dr. Öğr. Üyesi Osman TAŞKIN</a:t>
                      </a:r>
                    </a:p>
                  </a:txBody>
                  <a:tcPr marL="9525" marR="9525" marT="9525" marB="9525"/>
                </a:tc>
                <a:tc>
                  <a:txBody>
                    <a:bodyPr/>
                    <a:lstStyle/>
                    <a:p>
                      <a:pPr algn="ctr" fontAlgn="t">
                        <a:buNone/>
                      </a:pPr>
                      <a:endParaRPr lang="tr-TR" sz="1400" dirty="0">
                        <a:effectLst/>
                        <a:latin typeface="Calibri "/>
                      </a:endParaRPr>
                    </a:p>
                  </a:txBody>
                  <a:tcPr marL="9525" marR="9525" marT="9525" marB="9525"/>
                </a:tc>
                <a:tc>
                  <a:txBody>
                    <a:bodyPr/>
                    <a:lstStyle/>
                    <a:p>
                      <a:pPr>
                        <a:lnSpc>
                          <a:spcPct val="107000"/>
                        </a:lnSpc>
                      </a:pPr>
                      <a:endParaRPr lang="tr-TR" sz="1400" dirty="0">
                        <a:effectLst/>
                        <a:latin typeface="Calibri "/>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bl>
          </a:graphicData>
        </a:graphic>
      </p:graphicFrame>
      <p:pic>
        <p:nvPicPr>
          <p:cNvPr id="4" name="Resim 3">
            <a:extLst>
              <a:ext uri="{FF2B5EF4-FFF2-40B4-BE49-F238E27FC236}">
                <a16:creationId xmlns:a16="http://schemas.microsoft.com/office/drawing/2014/main" id="{A4C44A39-AF26-B8B5-BEE5-70BE8CAFA0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3716190033"/>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9E2E4-5450-CDBA-36A7-45AB567365D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D9F049F-8458-2701-85D4-587B46DBC6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6346CFA4-CBCF-4C52-BA89-33356C5006E3}"/>
              </a:ext>
            </a:extLst>
          </p:cNvPr>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a:extLst>
              <a:ext uri="{FF2B5EF4-FFF2-40B4-BE49-F238E27FC236}">
                <a16:creationId xmlns:a16="http://schemas.microsoft.com/office/drawing/2014/main" id="{0ABFBEE4-D93F-3E21-F343-ED15D05E9C8C}"/>
              </a:ext>
            </a:extLst>
          </p:cNvPr>
          <p:cNvSpPr>
            <a:spLocks noGrp="1"/>
          </p:cNvSpPr>
          <p:nvPr>
            <p:ph type="sldNum" sz="quarter" idx="12"/>
          </p:nvPr>
        </p:nvSpPr>
        <p:spPr/>
        <p:txBody>
          <a:bodyPr/>
          <a:lstStyle/>
          <a:p>
            <a:fld id="{15D42E69-0B45-4D6A-BDA9-8F9042B0111B}" type="slidenum">
              <a:rPr lang="tr-TR" smtClean="0"/>
              <a:pPr/>
              <a:t>13</a:t>
            </a:fld>
            <a:endParaRPr lang="tr-TR"/>
          </a:p>
        </p:txBody>
      </p:sp>
      <p:graphicFrame>
        <p:nvGraphicFramePr>
          <p:cNvPr id="5" name="Tablo 4">
            <a:extLst>
              <a:ext uri="{FF2B5EF4-FFF2-40B4-BE49-F238E27FC236}">
                <a16:creationId xmlns:a16="http://schemas.microsoft.com/office/drawing/2014/main" id="{FA7B0ABA-A91B-0EB6-756A-65575295EE8F}"/>
              </a:ext>
            </a:extLst>
          </p:cNvPr>
          <p:cNvGraphicFramePr>
            <a:graphicFrameLocks noGrp="1"/>
          </p:cNvGraphicFramePr>
          <p:nvPr>
            <p:extLst>
              <p:ext uri="{D42A27DB-BD31-4B8C-83A1-F6EECF244321}">
                <p14:modId xmlns:p14="http://schemas.microsoft.com/office/powerpoint/2010/main" val="3487846164"/>
              </p:ext>
            </p:extLst>
          </p:nvPr>
        </p:nvGraphicFramePr>
        <p:xfrm>
          <a:off x="393894" y="1958201"/>
          <a:ext cx="11265593" cy="3038534"/>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370106">
                  <a:extLst>
                    <a:ext uri="{9D8B030D-6E8A-4147-A177-3AD203B41FA5}">
                      <a16:colId xmlns:a16="http://schemas.microsoft.com/office/drawing/2014/main" val="3658092677"/>
                    </a:ext>
                  </a:extLst>
                </a:gridCol>
                <a:gridCol w="1892969">
                  <a:extLst>
                    <a:ext uri="{9D8B030D-6E8A-4147-A177-3AD203B41FA5}">
                      <a16:colId xmlns:a16="http://schemas.microsoft.com/office/drawing/2014/main" val="1165777575"/>
                    </a:ext>
                  </a:extLst>
                </a:gridCol>
                <a:gridCol w="1954013">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rowSpan="8">
                  <a:txBody>
                    <a:bodyPr/>
                    <a:lstStyle/>
                    <a:p>
                      <a:pPr>
                        <a:lnSpc>
                          <a:spcPct val="107000"/>
                        </a:lnSpc>
                        <a:spcAft>
                          <a:spcPts val="0"/>
                        </a:spcAft>
                      </a:pPr>
                      <a:r>
                        <a:rPr lang="tr-TR" sz="1200" dirty="0">
                          <a:effectLst/>
                        </a:rPr>
                        <a:t> </a:t>
                      </a:r>
                    </a:p>
                    <a:p>
                      <a:pPr>
                        <a:lnSpc>
                          <a:spcPct val="107000"/>
                        </a:lnSpc>
                        <a:spcAft>
                          <a:spcPts val="0"/>
                        </a:spcAft>
                      </a:pPr>
                      <a:r>
                        <a:rPr lang="tr-TR" sz="1200"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dirty="0">
                          <a:effectLst/>
                        </a:rPr>
                        <a:t>  </a:t>
                      </a:r>
                      <a:r>
                        <a:rPr kumimoji="0" lang="tr-TR" sz="2000" b="1" i="0" u="none" strike="noStrike" kern="1200" cap="none" spc="0" normalizeH="0" baseline="0" noProof="0" dirty="0">
                          <a:ln>
                            <a:noFill/>
                          </a:ln>
                          <a:solidFill>
                            <a:srgbClr val="962E2E"/>
                          </a:solidFill>
                          <a:effectLst/>
                          <a:uLnTx/>
                          <a:uFillTx/>
                          <a:latin typeface="+mn-lt"/>
                          <a:ea typeface="+mn-ea"/>
                          <a:cs typeface="+mn-cs"/>
                        </a:rPr>
                        <a:t>LİDERLİK, YÖNETİŞİM VE KALİTE </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b="1" kern="1200" dirty="0">
                          <a:solidFill>
                            <a:srgbClr val="962E2E"/>
                          </a:solidFill>
                          <a:effectLst/>
                          <a:latin typeface="+mn-lt"/>
                          <a:ea typeface="+mn-ea"/>
                          <a:cs typeface="+mn-cs"/>
                        </a:rPr>
                        <a:t>(KALİTE ALT KOMİSYONU)</a:t>
                      </a:r>
                      <a:endParaRPr lang="tr-TR" sz="2000" dirty="0">
                        <a:effectLst/>
                      </a:endParaRPr>
                    </a:p>
                    <a:p>
                      <a:pPr>
                        <a:lnSpc>
                          <a:spcPct val="107000"/>
                        </a:lnSpc>
                        <a:spcAft>
                          <a:spcPts val="0"/>
                        </a:spcAft>
                      </a:pPr>
                      <a:r>
                        <a:rPr lang="tr-TR" sz="1200" dirty="0">
                          <a:effectLst/>
                        </a:rPr>
                        <a:t> </a:t>
                      </a:r>
                    </a:p>
                    <a:p>
                      <a:pPr>
                        <a:lnSpc>
                          <a:spcPct val="107000"/>
                        </a:lnSpc>
                        <a:spcAft>
                          <a:spcPts val="0"/>
                        </a:spcAft>
                      </a:pPr>
                      <a:r>
                        <a:rPr lang="tr-TR" sz="1200" dirty="0">
                          <a:effectLst/>
                        </a:rPr>
                        <a:t> </a:t>
                      </a:r>
                    </a:p>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dirty="0">
                          <a:effectLst/>
                          <a:latin typeface="Calibri "/>
                        </a:rPr>
                        <a:t>Dr. Öğr. Üyesi Fatma YILDIZ</a:t>
                      </a:r>
                    </a:p>
                    <a:p>
                      <a:pPr marL="0" marR="0" lvl="0" indent="0" algn="l" defTabSz="914400" rtl="0" eaLnBrk="1" fontAlgn="auto" latinLnBrk="0" hangingPunct="1">
                        <a:lnSpc>
                          <a:spcPct val="107000"/>
                        </a:lnSpc>
                        <a:spcBef>
                          <a:spcPts val="0"/>
                        </a:spcBef>
                        <a:spcAft>
                          <a:spcPts val="0"/>
                        </a:spcAft>
                        <a:buClrTx/>
                        <a:buSzTx/>
                        <a:buFontTx/>
                        <a:buNone/>
                        <a:tabLst/>
                        <a:defRPr/>
                      </a:pPr>
                      <a:endParaRPr lang="tr-TR" sz="1300" dirty="0">
                        <a:effectLst/>
                        <a:latin typeface="Calibri "/>
                      </a:endParaRPr>
                    </a:p>
                  </a:txBody>
                  <a:tcPr marL="9525" marR="9525" marT="9525" marB="0" anchor="ctr"/>
                </a:tc>
                <a:tc>
                  <a:txBody>
                    <a:bodyPr/>
                    <a:lstStyle/>
                    <a:p>
                      <a:pPr>
                        <a:lnSpc>
                          <a:spcPct val="107000"/>
                        </a:lnSpc>
                      </a:pPr>
                      <a:endParaRPr lang="tr-TR" sz="1400" dirty="0">
                        <a:effectLst/>
                        <a:latin typeface="Calibri "/>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99598">
                <a:tc vMerge="1">
                  <a:txBody>
                    <a:bodyPr/>
                    <a:lstStyle/>
                    <a:p>
                      <a:endParaRPr/>
                    </a:p>
                  </a:txBody>
                  <a:tcPr marL="46990" marR="46990" marT="6350" marB="0" anchor="ctr"/>
                </a:tc>
                <a:tc>
                  <a:txBody>
                    <a:bodyPr/>
                    <a:lstStyle/>
                    <a:p>
                      <a:pPr algn="l" fontAlgn="base">
                        <a:buNone/>
                      </a:pPr>
                      <a:r>
                        <a:rPr lang="tr-TR" sz="1300" dirty="0">
                          <a:effectLst/>
                          <a:latin typeface="Calibri "/>
                        </a:rPr>
                        <a:t>Dr. Öğr. Üyesi Abdulkerim MALKOÇ</a:t>
                      </a:r>
                    </a:p>
                  </a:txBody>
                  <a:tcPr marL="0" marR="0" marT="0" marB="0"/>
                </a:tc>
                <a:tc>
                  <a:txBody>
                    <a:bodyPr/>
                    <a:lstStyle/>
                    <a:p>
                      <a:pPr algn="ctr" fontAlgn="base">
                        <a:buNone/>
                      </a:pPr>
                      <a:endParaRPr lang="tr-TR" sz="1400" dirty="0">
                        <a:effectLst/>
                        <a:latin typeface="Calibri "/>
                      </a:endParaRPr>
                    </a:p>
                  </a:txBody>
                  <a:tcPr marL="0" marR="0" marT="0" marB="0"/>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299598">
                <a:tc vMerge="1">
                  <a:txBody>
                    <a:bodyPr/>
                    <a:lstStyle/>
                    <a:p>
                      <a:endParaRPr/>
                    </a:p>
                  </a:txBody>
                  <a:tcPr marL="46990" marR="46990" marT="6350" marB="0" anchor="ctr"/>
                </a:tc>
                <a:tc>
                  <a:txBody>
                    <a:bodyPr/>
                    <a:lstStyle/>
                    <a:p>
                      <a:pPr algn="l" fontAlgn="base">
                        <a:buNone/>
                      </a:pPr>
                      <a:r>
                        <a:rPr lang="tr-TR" sz="1300" dirty="0">
                          <a:effectLst/>
                          <a:latin typeface="Calibri "/>
                        </a:rPr>
                        <a:t>Dr. Öğr. Üyesi Kadir SAYIM</a:t>
                      </a:r>
                    </a:p>
                  </a:txBody>
                  <a:tcPr marL="0" marR="0" marT="0" marB="0"/>
                </a:tc>
                <a:tc>
                  <a:txBody>
                    <a:bodyPr/>
                    <a:lstStyle/>
                    <a:p>
                      <a:pPr algn="ctr" fontAlgn="base">
                        <a:buNone/>
                      </a:pPr>
                      <a:endParaRPr lang="tr-TR" sz="1400">
                        <a:effectLst/>
                        <a:latin typeface="Calibri "/>
                      </a:endParaRPr>
                    </a:p>
                  </a:txBody>
                  <a:tcPr marL="0" marR="0" marT="0" marB="0"/>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299598">
                <a:tc vMerge="1">
                  <a:txBody>
                    <a:bodyPr/>
                    <a:lstStyle/>
                    <a:p>
                      <a:endParaRPr/>
                    </a:p>
                  </a:txBody>
                  <a:tcPr marL="46990" marR="46990" marT="6350" marB="0" anchor="ctr"/>
                </a:tc>
                <a:tc>
                  <a:txBody>
                    <a:bodyPr/>
                    <a:lstStyle/>
                    <a:p>
                      <a:pPr algn="l" fontAlgn="t">
                        <a:buNone/>
                      </a:pPr>
                      <a:r>
                        <a:rPr lang="tr-TR" sz="1300" dirty="0">
                          <a:effectLst/>
                          <a:latin typeface="Calibri "/>
                        </a:rPr>
                        <a:t>Dr. Öğr. Üyesi Mine DEMİRBİLEK</a:t>
                      </a:r>
                    </a:p>
                  </a:txBody>
                  <a:tcPr marL="0" marR="0" marT="0" marB="0"/>
                </a:tc>
                <a:tc>
                  <a:txBody>
                    <a:bodyPr/>
                    <a:lstStyle/>
                    <a:p>
                      <a:pPr algn="ctr" fontAlgn="t">
                        <a:buNone/>
                      </a:pPr>
                      <a:endParaRPr lang="tr-TR" sz="1400" dirty="0">
                        <a:effectLst/>
                        <a:latin typeface="Calibri "/>
                      </a:endParaRPr>
                    </a:p>
                  </a:txBody>
                  <a:tcPr marL="0" marR="0" marT="0" marB="0"/>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5795">
                <a:tc vMerge="1">
                  <a:txBody>
                    <a:bodyPr/>
                    <a:lstStyle/>
                    <a:p>
                      <a:endParaRPr lang="tr-TR"/>
                    </a:p>
                  </a:txBody>
                  <a:tcPr/>
                </a:tc>
                <a:tc>
                  <a:txBody>
                    <a:bodyPr/>
                    <a:lstStyle/>
                    <a:p>
                      <a:pPr algn="l" fontAlgn="t">
                        <a:buNone/>
                      </a:pPr>
                      <a:r>
                        <a:rPr lang="tr-TR" sz="1300">
                          <a:effectLst/>
                          <a:latin typeface="Calibri "/>
                        </a:rPr>
                        <a:t>Öğr. Gör. Erol AYDIN</a:t>
                      </a:r>
                    </a:p>
                  </a:txBody>
                  <a:tcPr marL="0" marR="0" marT="0" marB="0"/>
                </a:tc>
                <a:tc>
                  <a:txBody>
                    <a:bodyPr/>
                    <a:lstStyle/>
                    <a:p>
                      <a:pPr algn="ctr" fontAlgn="t">
                        <a:buNone/>
                      </a:pPr>
                      <a:endParaRPr lang="tr-TR" sz="1400">
                        <a:effectLst/>
                        <a:latin typeface="Calibri "/>
                      </a:endParaRPr>
                    </a:p>
                  </a:txBody>
                  <a:tcPr marL="0" marR="0" marT="0" marB="0"/>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42883606"/>
                  </a:ext>
                </a:extLst>
              </a:tr>
              <a:tr h="275795">
                <a:tc vMerge="1">
                  <a:txBody>
                    <a:bodyPr/>
                    <a:lstStyle/>
                    <a:p>
                      <a:endParaRPr lang="tr-TR"/>
                    </a:p>
                  </a:txBody>
                  <a:tcPr/>
                </a:tc>
                <a:tc>
                  <a:txBody>
                    <a:bodyPr/>
                    <a:lstStyle/>
                    <a:p>
                      <a:pPr algn="l" fontAlgn="t">
                        <a:buNone/>
                      </a:pPr>
                      <a:r>
                        <a:rPr lang="sv-SE" sz="1300" dirty="0">
                          <a:effectLst/>
                          <a:latin typeface="Calibri "/>
                        </a:rPr>
                        <a:t>Öğr. Gör. Ahmet Cevdet KARACA</a:t>
                      </a:r>
                    </a:p>
                  </a:txBody>
                  <a:tcPr marL="0" marR="0" marT="0" marB="0"/>
                </a:tc>
                <a:tc>
                  <a:txBody>
                    <a:bodyPr/>
                    <a:lstStyle/>
                    <a:p>
                      <a:pPr algn="ctr" fontAlgn="t">
                        <a:buNone/>
                      </a:pPr>
                      <a:endParaRPr lang="tr-TR" sz="1400" dirty="0">
                        <a:effectLst/>
                        <a:latin typeface="Calibri "/>
                      </a:endParaRPr>
                    </a:p>
                  </a:txBody>
                  <a:tcPr marL="0" marR="0" marT="0" marB="0"/>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1871068"/>
                  </a:ext>
                </a:extLst>
              </a:tr>
              <a:tr h="275795">
                <a:tc vMerge="1">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l" fontAlgn="base">
                        <a:buNone/>
                      </a:pPr>
                      <a:r>
                        <a:rPr lang="tr-TR" sz="1300">
                          <a:effectLst/>
                          <a:latin typeface="Calibri "/>
                        </a:rPr>
                        <a:t>Arş. Gör. Mustafa GARGAR</a:t>
                      </a:r>
                    </a:p>
                  </a:txBody>
                  <a:tcPr marL="0" marR="0" marT="0" marB="0"/>
                </a:tc>
                <a:tc>
                  <a:txBody>
                    <a:bodyPr/>
                    <a:lstStyle/>
                    <a:p>
                      <a:pPr algn="ctr" fontAlgn="base">
                        <a:buNone/>
                      </a:pPr>
                      <a:endParaRPr lang="tr-TR" sz="1400" dirty="0">
                        <a:effectLst/>
                        <a:latin typeface="Calibri "/>
                      </a:endParaRPr>
                    </a:p>
                  </a:txBody>
                  <a:tcPr marL="0" marR="0" marT="0" marB="0"/>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5795">
                <a:tc vMerge="1">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l" fontAlgn="base">
                        <a:buNone/>
                      </a:pPr>
                      <a:r>
                        <a:rPr lang="tr-TR" sz="1300" dirty="0">
                          <a:effectLst/>
                          <a:latin typeface="Calibri "/>
                        </a:rPr>
                        <a:t>Arş. Gör. Hatice DEMİRCİ AKYÜZ</a:t>
                      </a:r>
                    </a:p>
                  </a:txBody>
                  <a:tcPr marL="0" marR="0" marT="0" marB="0"/>
                </a:tc>
                <a:tc>
                  <a:txBody>
                    <a:bodyPr/>
                    <a:lstStyle/>
                    <a:p>
                      <a:endParaRPr lang="tr-TR" sz="1400" dirty="0">
                        <a:latin typeface="Calibri "/>
                      </a:endParaRPr>
                    </a:p>
                  </a:txBody>
                  <a:tcP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bl>
          </a:graphicData>
        </a:graphic>
      </p:graphicFrame>
      <p:pic>
        <p:nvPicPr>
          <p:cNvPr id="4" name="Resim 3">
            <a:extLst>
              <a:ext uri="{FF2B5EF4-FFF2-40B4-BE49-F238E27FC236}">
                <a16:creationId xmlns:a16="http://schemas.microsoft.com/office/drawing/2014/main" id="{9544F43B-FA8E-634D-4948-ED74A8D670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749848490"/>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FC146-C136-54BD-9707-3A5D3399A6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433B8BF-BADC-B473-9B30-D8FED5EA17E2}"/>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8C79B14B-0DED-8798-8B73-BD487818AB6F}"/>
              </a:ext>
            </a:extLst>
          </p:cNvPr>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a:extLst>
              <a:ext uri="{FF2B5EF4-FFF2-40B4-BE49-F238E27FC236}">
                <a16:creationId xmlns:a16="http://schemas.microsoft.com/office/drawing/2014/main" id="{50753EC8-909D-1BEB-68DE-68F5EC22BA1B}"/>
              </a:ext>
            </a:extLst>
          </p:cNvPr>
          <p:cNvSpPr>
            <a:spLocks noGrp="1"/>
          </p:cNvSpPr>
          <p:nvPr>
            <p:ph type="sldNum" sz="quarter" idx="12"/>
          </p:nvPr>
        </p:nvSpPr>
        <p:spPr/>
        <p:txBody>
          <a:bodyPr/>
          <a:lstStyle/>
          <a:p>
            <a:fld id="{15D42E69-0B45-4D6A-BDA9-8F9042B0111B}" type="slidenum">
              <a:rPr lang="tr-TR" smtClean="0"/>
              <a:pPr/>
              <a:t>14</a:t>
            </a:fld>
            <a:endParaRPr lang="tr-TR"/>
          </a:p>
        </p:txBody>
      </p:sp>
      <p:graphicFrame>
        <p:nvGraphicFramePr>
          <p:cNvPr id="5" name="Tablo 4">
            <a:extLst>
              <a:ext uri="{FF2B5EF4-FFF2-40B4-BE49-F238E27FC236}">
                <a16:creationId xmlns:a16="http://schemas.microsoft.com/office/drawing/2014/main" id="{5244BE3A-4658-FAAE-C4AF-B71290CFBFB6}"/>
              </a:ext>
            </a:extLst>
          </p:cNvPr>
          <p:cNvGraphicFramePr>
            <a:graphicFrameLocks noGrp="1"/>
          </p:cNvGraphicFramePr>
          <p:nvPr>
            <p:extLst>
              <p:ext uri="{D42A27DB-BD31-4B8C-83A1-F6EECF244321}">
                <p14:modId xmlns:p14="http://schemas.microsoft.com/office/powerpoint/2010/main" val="2588302808"/>
              </p:ext>
            </p:extLst>
          </p:nvPr>
        </p:nvGraphicFramePr>
        <p:xfrm>
          <a:off x="393894" y="1958201"/>
          <a:ext cx="11265593" cy="3002738"/>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434275">
                  <a:extLst>
                    <a:ext uri="{9D8B030D-6E8A-4147-A177-3AD203B41FA5}">
                      <a16:colId xmlns:a16="http://schemas.microsoft.com/office/drawing/2014/main" val="3658092677"/>
                    </a:ext>
                  </a:extLst>
                </a:gridCol>
                <a:gridCol w="1981200">
                  <a:extLst>
                    <a:ext uri="{9D8B030D-6E8A-4147-A177-3AD203B41FA5}">
                      <a16:colId xmlns:a16="http://schemas.microsoft.com/office/drawing/2014/main" val="1165777575"/>
                    </a:ext>
                  </a:extLst>
                </a:gridCol>
                <a:gridCol w="1801613">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rowSpan="8">
                  <a:txBody>
                    <a:bodyPr/>
                    <a:lstStyle/>
                    <a:p>
                      <a:pPr>
                        <a:lnSpc>
                          <a:spcPct val="107000"/>
                        </a:lnSpc>
                        <a:spcAft>
                          <a:spcPts val="0"/>
                        </a:spcAft>
                      </a:pPr>
                      <a:r>
                        <a:rPr lang="tr-TR" sz="1200" dirty="0">
                          <a:effectLst/>
                        </a:rPr>
                        <a:t> </a:t>
                      </a:r>
                    </a:p>
                    <a:p>
                      <a:pPr>
                        <a:lnSpc>
                          <a:spcPct val="107000"/>
                        </a:lnSpc>
                        <a:spcAft>
                          <a:spcPts val="0"/>
                        </a:spcAft>
                      </a:pPr>
                      <a:r>
                        <a:rPr lang="tr-TR" sz="1200"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dirty="0">
                          <a:effectLst/>
                        </a:rPr>
                        <a:t>  </a:t>
                      </a:r>
                      <a:r>
                        <a:rPr kumimoji="0" lang="tr-TR" sz="2000" b="1" i="0" u="none" strike="noStrike" kern="1200" cap="none" spc="0" normalizeH="0" baseline="0" noProof="0" dirty="0">
                          <a:ln>
                            <a:noFill/>
                          </a:ln>
                          <a:solidFill>
                            <a:srgbClr val="962E2E"/>
                          </a:solidFill>
                          <a:effectLst/>
                          <a:uLnTx/>
                          <a:uFillTx/>
                          <a:latin typeface="+mn-lt"/>
                          <a:ea typeface="+mn-ea"/>
                          <a:cs typeface="+mn-cs"/>
                        </a:rPr>
                        <a:t>EĞİTİM VE ÖĞRETİM </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b="1" kern="1200" dirty="0">
                          <a:solidFill>
                            <a:srgbClr val="962E2E"/>
                          </a:solidFill>
                          <a:effectLst/>
                          <a:latin typeface="+mn-lt"/>
                          <a:ea typeface="+mn-ea"/>
                          <a:cs typeface="+mn-cs"/>
                        </a:rPr>
                        <a:t>(KALİTE ALT KOMİSYONU)</a:t>
                      </a:r>
                      <a:endParaRPr lang="tr-TR" sz="2000" dirty="0">
                        <a:effectLst/>
                      </a:endParaRPr>
                    </a:p>
                    <a:p>
                      <a:pPr>
                        <a:lnSpc>
                          <a:spcPct val="107000"/>
                        </a:lnSpc>
                        <a:spcAft>
                          <a:spcPts val="0"/>
                        </a:spcAft>
                      </a:pPr>
                      <a:r>
                        <a:rPr lang="tr-TR" sz="1200" dirty="0">
                          <a:effectLst/>
                        </a:rPr>
                        <a:t> </a:t>
                      </a:r>
                    </a:p>
                    <a:p>
                      <a:pPr>
                        <a:lnSpc>
                          <a:spcPct val="107000"/>
                        </a:lnSpc>
                        <a:spcAft>
                          <a:spcPts val="0"/>
                        </a:spcAft>
                      </a:pPr>
                      <a:r>
                        <a:rPr lang="tr-TR" sz="1200" dirty="0">
                          <a:effectLst/>
                        </a:rPr>
                        <a:t> </a:t>
                      </a:r>
                    </a:p>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l" fontAlgn="t">
                        <a:buNone/>
                      </a:pPr>
                      <a:r>
                        <a:rPr lang="tr-TR" sz="1300">
                          <a:effectLst/>
                          <a:latin typeface="Calibri "/>
                        </a:rPr>
                        <a:t>Dr. Öğr. Üyesi Osman TAŞKIN</a:t>
                      </a:r>
                    </a:p>
                  </a:txBody>
                  <a:tcPr marL="0" marR="0" marT="0" marB="0"/>
                </a:tc>
                <a:tc>
                  <a:txBody>
                    <a:bodyPr/>
                    <a:lstStyle/>
                    <a:p>
                      <a:pPr algn="ctr" fontAlgn="t">
                        <a:buNone/>
                      </a:pPr>
                      <a:endParaRPr lang="tr-TR" sz="1300" dirty="0">
                        <a:effectLst/>
                        <a:latin typeface="Calibri "/>
                      </a:endParaRPr>
                    </a:p>
                  </a:txBody>
                  <a:tcPr marL="0" marR="0" marT="0" marB="0"/>
                </a:tc>
                <a:tc>
                  <a:txBody>
                    <a:bodyPr/>
                    <a:lstStyle/>
                    <a:p>
                      <a:pPr>
                        <a:lnSpc>
                          <a:spcPct val="107000"/>
                        </a:lnSpc>
                      </a:pPr>
                      <a:endParaRPr lang="tr-TR" sz="1200" dirty="0">
                        <a:effectLst/>
                        <a:latin typeface="Calibri "/>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5795">
                <a:tc vMerge="1">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l" fontAlgn="base">
                        <a:buNone/>
                      </a:pPr>
                      <a:r>
                        <a:rPr lang="tr-TR" sz="1300">
                          <a:effectLst/>
                          <a:latin typeface="Calibri "/>
                        </a:rPr>
                        <a:t>Dr. Öğr. Üyesi Betül SAYLAN</a:t>
                      </a:r>
                    </a:p>
                  </a:txBody>
                  <a:tcPr marL="0" marR="0" marT="0" marB="0"/>
                </a:tc>
                <a:tc>
                  <a:txBody>
                    <a:bodyPr/>
                    <a:lstStyle/>
                    <a:p>
                      <a:pPr algn="ctr" fontAlgn="base">
                        <a:buNone/>
                      </a:pPr>
                      <a:endParaRPr lang="tr-TR" sz="1300">
                        <a:effectLst/>
                        <a:latin typeface="Calibri "/>
                      </a:endParaRPr>
                    </a:p>
                  </a:txBody>
                  <a:tcPr marL="0" marR="0" marT="0" marB="0"/>
                </a:tc>
                <a:tc>
                  <a:txBody>
                    <a:bodyPr/>
                    <a:lstStyle/>
                    <a:p>
                      <a:pPr>
                        <a:lnSpc>
                          <a:spcPct val="107000"/>
                        </a:lnSpc>
                      </a:pPr>
                      <a:endParaRPr lang="tr-TR" sz="1200" dirty="0">
                        <a:effectLst/>
                        <a:latin typeface="Calibri "/>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299598">
                <a:tc vMerge="1">
                  <a:txBody>
                    <a:bodyPr/>
                    <a:lstStyle/>
                    <a:p>
                      <a:endParaRPr/>
                    </a:p>
                  </a:txBody>
                  <a:tcPr marL="46990" marR="46990" marT="6350" marB="0" anchor="ctr"/>
                </a:tc>
                <a:tc>
                  <a:txBody>
                    <a:bodyPr/>
                    <a:lstStyle/>
                    <a:p>
                      <a:pPr algn="l" fontAlgn="base">
                        <a:buNone/>
                      </a:pPr>
                      <a:r>
                        <a:rPr lang="tr-TR" sz="1300">
                          <a:effectLst/>
                          <a:latin typeface="Calibri "/>
                        </a:rPr>
                        <a:t>Dr. Öğr. Üyesi Arzu YILDIZ AYDIN</a:t>
                      </a:r>
                    </a:p>
                  </a:txBody>
                  <a:tcPr marL="0" marR="0" marT="0" marB="0"/>
                </a:tc>
                <a:tc>
                  <a:txBody>
                    <a:bodyPr/>
                    <a:lstStyle/>
                    <a:p>
                      <a:pPr algn="ctr" fontAlgn="base">
                        <a:buNone/>
                      </a:pPr>
                      <a:endParaRPr lang="tr-TR" sz="1300">
                        <a:effectLst/>
                        <a:latin typeface="Calibri "/>
                      </a:endParaRPr>
                    </a:p>
                  </a:txBody>
                  <a:tcPr marL="0" marR="0" marT="0" marB="0"/>
                </a:tc>
                <a:tc>
                  <a:txBody>
                    <a:bodyPr/>
                    <a:lstStyle/>
                    <a:p>
                      <a:pPr>
                        <a:lnSpc>
                          <a:spcPct val="107000"/>
                        </a:lnSpc>
                        <a:spcAft>
                          <a:spcPts val="0"/>
                        </a:spcAft>
                      </a:pPr>
                      <a:endParaRPr lang="tr-TR" sz="1200" dirty="0">
                        <a:effectLst/>
                        <a:latin typeface="Calibri "/>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299598">
                <a:tc vMerge="1">
                  <a:txBody>
                    <a:bodyPr/>
                    <a:lstStyle/>
                    <a:p>
                      <a:endParaRPr/>
                    </a:p>
                  </a:txBody>
                  <a:tcPr marL="46990" marR="46990" marT="6350" marB="0" anchor="ctr"/>
                </a:tc>
                <a:tc>
                  <a:txBody>
                    <a:bodyPr/>
                    <a:lstStyle/>
                    <a:p>
                      <a:pPr algn="l" fontAlgn="base">
                        <a:buNone/>
                      </a:pPr>
                      <a:r>
                        <a:rPr lang="tr-TR" sz="1300">
                          <a:effectLst/>
                          <a:latin typeface="Calibri "/>
                        </a:rPr>
                        <a:t>Dr. Öğr. Üyesi Nur Kübra DEMİRCİ</a:t>
                      </a:r>
                    </a:p>
                  </a:txBody>
                  <a:tcPr marL="0" marR="0" marT="0" marB="0"/>
                </a:tc>
                <a:tc>
                  <a:txBody>
                    <a:bodyPr/>
                    <a:lstStyle/>
                    <a:p>
                      <a:pPr algn="ctr" fontAlgn="base">
                        <a:buNone/>
                      </a:pPr>
                      <a:endParaRPr lang="tr-TR" sz="1300">
                        <a:effectLst/>
                        <a:latin typeface="Calibri "/>
                      </a:endParaRPr>
                    </a:p>
                  </a:txBody>
                  <a:tcPr marL="0" marR="0" marT="0" marB="0"/>
                </a:tc>
                <a:tc>
                  <a:txBody>
                    <a:bodyPr/>
                    <a:lstStyle/>
                    <a:p>
                      <a:pPr>
                        <a:lnSpc>
                          <a:spcPct val="107000"/>
                        </a:lnSpc>
                        <a:spcAft>
                          <a:spcPts val="0"/>
                        </a:spcAft>
                      </a:pPr>
                      <a:endParaRPr lang="tr-TR" sz="1200" dirty="0">
                        <a:effectLst/>
                        <a:latin typeface="Calibri "/>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299598">
                <a:tc vMerge="1">
                  <a:txBody>
                    <a:bodyPr/>
                    <a:lstStyle/>
                    <a:p>
                      <a:endParaRPr/>
                    </a:p>
                  </a:txBody>
                  <a:tcPr marL="46990" marR="46990" marT="6350" marB="0" anchor="ctr"/>
                </a:tc>
                <a:tc>
                  <a:txBody>
                    <a:bodyPr/>
                    <a:lstStyle/>
                    <a:p>
                      <a:pPr algn="l" fontAlgn="base">
                        <a:buNone/>
                      </a:pPr>
                      <a:r>
                        <a:rPr lang="tr-TR" sz="1300">
                          <a:effectLst/>
                          <a:latin typeface="Calibri "/>
                        </a:rPr>
                        <a:t>Dr. Öğr. Üyesi Ramazan ASLAN</a:t>
                      </a:r>
                    </a:p>
                  </a:txBody>
                  <a:tcPr marL="0" marR="0" marT="0" marB="0"/>
                </a:tc>
                <a:tc>
                  <a:txBody>
                    <a:bodyPr/>
                    <a:lstStyle/>
                    <a:p>
                      <a:pPr algn="ctr" fontAlgn="base">
                        <a:buNone/>
                      </a:pPr>
                      <a:endParaRPr lang="tr-TR" sz="1300" dirty="0">
                        <a:effectLst/>
                        <a:latin typeface="Calibri "/>
                      </a:endParaRPr>
                    </a:p>
                  </a:txBody>
                  <a:tcPr marL="0" marR="0" marT="0" marB="0"/>
                </a:tc>
                <a:tc>
                  <a:txBody>
                    <a:bodyPr/>
                    <a:lstStyle/>
                    <a:p>
                      <a:pPr>
                        <a:lnSpc>
                          <a:spcPct val="107000"/>
                        </a:lnSpc>
                        <a:spcAft>
                          <a:spcPts val="0"/>
                        </a:spcAft>
                      </a:pPr>
                      <a:endParaRPr lang="tr-TR" sz="1200" dirty="0">
                        <a:effectLst/>
                        <a:latin typeface="Calibri "/>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5795">
                <a:tc vMerge="1">
                  <a:txBody>
                    <a:bodyPr/>
                    <a:lstStyle/>
                    <a:p>
                      <a:endParaRPr lang="tr-TR"/>
                    </a:p>
                  </a:txBody>
                  <a:tcPr/>
                </a:tc>
                <a:tc>
                  <a:txBody>
                    <a:bodyPr/>
                    <a:lstStyle/>
                    <a:p>
                      <a:pPr algn="l" fontAlgn="base">
                        <a:buNone/>
                      </a:pPr>
                      <a:r>
                        <a:rPr lang="tr-TR" sz="1300">
                          <a:effectLst/>
                          <a:latin typeface="Calibri "/>
                        </a:rPr>
                        <a:t> Dr. Öğr. Üyesi Fatih Sultan DEMİR</a:t>
                      </a:r>
                    </a:p>
                  </a:txBody>
                  <a:tcPr marL="0" marR="0" marT="0" marB="0"/>
                </a:tc>
                <a:tc>
                  <a:txBody>
                    <a:bodyPr/>
                    <a:lstStyle/>
                    <a:p>
                      <a:pPr algn="ctr" fontAlgn="base">
                        <a:buNone/>
                      </a:pPr>
                      <a:endParaRPr lang="tr-TR" sz="1300">
                        <a:effectLst/>
                        <a:latin typeface="Calibri "/>
                      </a:endParaRPr>
                    </a:p>
                  </a:txBody>
                  <a:tcPr marL="0" marR="0" marT="0" marB="0"/>
                </a:tc>
                <a:tc>
                  <a:txBody>
                    <a:bodyPr/>
                    <a:lstStyle/>
                    <a:p>
                      <a:pPr>
                        <a:lnSpc>
                          <a:spcPct val="107000"/>
                        </a:lnSpc>
                      </a:pPr>
                      <a:endParaRPr lang="tr-TR" sz="1200" dirty="0">
                        <a:effectLst/>
                        <a:latin typeface="Calibri "/>
                        <a:cs typeface="Times New Roman" panose="02020603050405020304" pitchFamily="18" charset="0"/>
                      </a:endParaRPr>
                    </a:p>
                  </a:txBody>
                  <a:tcPr marL="9525" marR="9525" marT="9525" marB="0" anchor="ctr"/>
                </a:tc>
                <a:extLst>
                  <a:ext uri="{0D108BD9-81ED-4DB2-BD59-A6C34878D82A}">
                    <a16:rowId xmlns:a16="http://schemas.microsoft.com/office/drawing/2014/main" val="3133737390"/>
                  </a:ext>
                </a:extLst>
              </a:tr>
              <a:tr h="275795">
                <a:tc vMerge="1">
                  <a:txBody>
                    <a:bodyPr/>
                    <a:lstStyle/>
                    <a:p>
                      <a:endParaRPr lang="tr-TR"/>
                    </a:p>
                  </a:txBody>
                  <a:tcPr/>
                </a:tc>
                <a:tc>
                  <a:txBody>
                    <a:bodyPr/>
                    <a:lstStyle/>
                    <a:p>
                      <a:pPr algn="l" fontAlgn="t">
                        <a:buNone/>
                      </a:pPr>
                      <a:r>
                        <a:rPr lang="tr-TR" sz="1300">
                          <a:effectLst/>
                          <a:latin typeface="Calibri "/>
                        </a:rPr>
                        <a:t>Arş. Gör. Muhammed Şükrü DÜZCAN</a:t>
                      </a:r>
                    </a:p>
                  </a:txBody>
                  <a:tcPr marL="0" marR="0" marT="0" marB="0"/>
                </a:tc>
                <a:tc>
                  <a:txBody>
                    <a:bodyPr/>
                    <a:lstStyle/>
                    <a:p>
                      <a:pPr algn="ctr" fontAlgn="t">
                        <a:buNone/>
                      </a:pPr>
                      <a:endParaRPr lang="tr-TR" sz="1300">
                        <a:effectLst/>
                        <a:latin typeface="Calibri "/>
                      </a:endParaRPr>
                    </a:p>
                  </a:txBody>
                  <a:tcPr marL="0" marR="0" marT="0" marB="0"/>
                </a:tc>
                <a:tc>
                  <a:txBody>
                    <a:bodyPr/>
                    <a:lstStyle/>
                    <a:p>
                      <a:pPr>
                        <a:lnSpc>
                          <a:spcPct val="107000"/>
                        </a:lnSpc>
                      </a:pPr>
                      <a:endParaRPr lang="tr-TR" sz="1200" dirty="0">
                        <a:effectLst/>
                        <a:latin typeface="Calibri "/>
                        <a:cs typeface="Times New Roman" panose="02020603050405020304" pitchFamily="18" charset="0"/>
                      </a:endParaRPr>
                    </a:p>
                  </a:txBody>
                  <a:tcPr marL="9525" marR="9525" marT="9525" marB="0" anchor="ctr"/>
                </a:tc>
                <a:extLst>
                  <a:ext uri="{0D108BD9-81ED-4DB2-BD59-A6C34878D82A}">
                    <a16:rowId xmlns:a16="http://schemas.microsoft.com/office/drawing/2014/main" val="2017443853"/>
                  </a:ext>
                </a:extLst>
              </a:tr>
              <a:tr h="0">
                <a:tc vMerge="1">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l" fontAlgn="t">
                        <a:buNone/>
                      </a:pPr>
                      <a:r>
                        <a:rPr lang="tr-TR" sz="1300" dirty="0">
                          <a:effectLst/>
                          <a:latin typeface="Calibri "/>
                        </a:rPr>
                        <a:t>Arş. Gör. Hilal BAYRAKDAR</a:t>
                      </a:r>
                    </a:p>
                  </a:txBody>
                  <a:tcPr marL="0" marR="0" marT="0" marB="0"/>
                </a:tc>
                <a:tc>
                  <a:txBody>
                    <a:bodyPr/>
                    <a:lstStyle/>
                    <a:p>
                      <a:endParaRPr lang="tr-TR" sz="1300" dirty="0">
                        <a:latin typeface="Calibri "/>
                      </a:endParaRPr>
                    </a:p>
                  </a:txBody>
                  <a:tcPr/>
                </a:tc>
                <a:tc>
                  <a:txBody>
                    <a:bodyPr/>
                    <a:lstStyle/>
                    <a:p>
                      <a:pPr>
                        <a:lnSpc>
                          <a:spcPct val="107000"/>
                        </a:lnSpc>
                      </a:pPr>
                      <a:endParaRPr lang="tr-TR" sz="1200" dirty="0">
                        <a:effectLst/>
                        <a:latin typeface="Calibri "/>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bl>
          </a:graphicData>
        </a:graphic>
      </p:graphicFrame>
      <p:pic>
        <p:nvPicPr>
          <p:cNvPr id="4" name="Resim 3">
            <a:extLst>
              <a:ext uri="{FF2B5EF4-FFF2-40B4-BE49-F238E27FC236}">
                <a16:creationId xmlns:a16="http://schemas.microsoft.com/office/drawing/2014/main" id="{63473AAA-2554-8BDA-EB02-5C2EACBF8B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3921059319"/>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C79CC-1B46-CC3D-643A-EBB15D270F9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EED109C-7790-FE26-F887-511D2EBFD5C6}"/>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B6176B41-55C8-6177-3552-AD2D063E748A}"/>
              </a:ext>
            </a:extLst>
          </p:cNvPr>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a:extLst>
              <a:ext uri="{FF2B5EF4-FFF2-40B4-BE49-F238E27FC236}">
                <a16:creationId xmlns:a16="http://schemas.microsoft.com/office/drawing/2014/main" id="{EFDEC017-EA93-15AE-1451-445B943B8085}"/>
              </a:ext>
            </a:extLst>
          </p:cNvPr>
          <p:cNvSpPr>
            <a:spLocks noGrp="1"/>
          </p:cNvSpPr>
          <p:nvPr>
            <p:ph type="sldNum" sz="quarter" idx="12"/>
          </p:nvPr>
        </p:nvSpPr>
        <p:spPr/>
        <p:txBody>
          <a:bodyPr/>
          <a:lstStyle/>
          <a:p>
            <a:fld id="{15D42E69-0B45-4D6A-BDA9-8F9042B0111B}" type="slidenum">
              <a:rPr lang="tr-TR" smtClean="0"/>
              <a:pPr/>
              <a:t>15</a:t>
            </a:fld>
            <a:endParaRPr lang="tr-TR"/>
          </a:p>
        </p:txBody>
      </p:sp>
      <p:graphicFrame>
        <p:nvGraphicFramePr>
          <p:cNvPr id="5" name="Tablo 4">
            <a:extLst>
              <a:ext uri="{FF2B5EF4-FFF2-40B4-BE49-F238E27FC236}">
                <a16:creationId xmlns:a16="http://schemas.microsoft.com/office/drawing/2014/main" id="{7E28AA4A-609B-D6CC-44BF-88DC3627D322}"/>
              </a:ext>
            </a:extLst>
          </p:cNvPr>
          <p:cNvGraphicFramePr>
            <a:graphicFrameLocks noGrp="1"/>
          </p:cNvGraphicFramePr>
          <p:nvPr>
            <p:extLst>
              <p:ext uri="{D42A27DB-BD31-4B8C-83A1-F6EECF244321}">
                <p14:modId xmlns:p14="http://schemas.microsoft.com/office/powerpoint/2010/main" val="3615289266"/>
              </p:ext>
            </p:extLst>
          </p:nvPr>
        </p:nvGraphicFramePr>
        <p:xfrm>
          <a:off x="393894" y="1958201"/>
          <a:ext cx="11265593" cy="2212023"/>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330001">
                  <a:extLst>
                    <a:ext uri="{9D8B030D-6E8A-4147-A177-3AD203B41FA5}">
                      <a16:colId xmlns:a16="http://schemas.microsoft.com/office/drawing/2014/main" val="3658092677"/>
                    </a:ext>
                  </a:extLst>
                </a:gridCol>
                <a:gridCol w="1814724">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456140">
                <a:tc rowSpan="4">
                  <a:txBody>
                    <a:bodyPr/>
                    <a:lstStyle/>
                    <a:p>
                      <a:pPr>
                        <a:lnSpc>
                          <a:spcPct val="107000"/>
                        </a:lnSpc>
                        <a:spcAft>
                          <a:spcPts val="0"/>
                        </a:spcAft>
                      </a:pPr>
                      <a:r>
                        <a:rPr lang="tr-TR" sz="1200" dirty="0">
                          <a:effectLst/>
                        </a:rPr>
                        <a:t> </a:t>
                      </a:r>
                    </a:p>
                    <a:p>
                      <a:pPr>
                        <a:lnSpc>
                          <a:spcPct val="107000"/>
                        </a:lnSpc>
                        <a:spcAft>
                          <a:spcPts val="0"/>
                        </a:spcAft>
                      </a:pPr>
                      <a:r>
                        <a:rPr lang="tr-TR" sz="1200"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dirty="0">
                          <a:effectLst/>
                        </a:rPr>
                        <a:t>  </a:t>
                      </a:r>
                      <a:r>
                        <a:rPr kumimoji="0" lang="tr-TR" sz="2000" b="1" i="0" u="none" strike="noStrike" kern="1200" cap="none" spc="0" normalizeH="0" baseline="0" noProof="0" dirty="0">
                          <a:ln>
                            <a:noFill/>
                          </a:ln>
                          <a:solidFill>
                            <a:srgbClr val="962E2E"/>
                          </a:solidFill>
                          <a:effectLst/>
                          <a:uLnTx/>
                          <a:uFillTx/>
                          <a:latin typeface="+mn-lt"/>
                          <a:ea typeface="+mn-ea"/>
                          <a:cs typeface="+mn-cs"/>
                        </a:rPr>
                        <a:t>ARAŞTIRMA VE GELİŞTİRME </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b="1" kern="1200" dirty="0">
                          <a:solidFill>
                            <a:srgbClr val="962E2E"/>
                          </a:solidFill>
                          <a:effectLst/>
                          <a:latin typeface="+mn-lt"/>
                          <a:ea typeface="+mn-ea"/>
                          <a:cs typeface="+mn-cs"/>
                        </a:rPr>
                        <a:t>(KALİTE ALT KOMİSYONU)</a:t>
                      </a:r>
                      <a:endParaRPr lang="tr-TR" sz="2000" dirty="0">
                        <a:effectLst/>
                      </a:endParaRPr>
                    </a:p>
                    <a:p>
                      <a:pPr>
                        <a:lnSpc>
                          <a:spcPct val="107000"/>
                        </a:lnSpc>
                        <a:spcAft>
                          <a:spcPts val="0"/>
                        </a:spcAft>
                      </a:pPr>
                      <a:r>
                        <a:rPr lang="tr-TR" sz="1200" dirty="0">
                          <a:effectLst/>
                        </a:rPr>
                        <a:t> </a:t>
                      </a:r>
                    </a:p>
                    <a:p>
                      <a:pPr>
                        <a:lnSpc>
                          <a:spcPct val="107000"/>
                        </a:lnSpc>
                        <a:spcAft>
                          <a:spcPts val="0"/>
                        </a:spcAft>
                      </a:pPr>
                      <a:r>
                        <a:rPr lang="tr-TR" sz="1200" dirty="0">
                          <a:effectLst/>
                        </a:rPr>
                        <a:t> </a:t>
                      </a:r>
                    </a:p>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l" fontAlgn="base">
                        <a:buNone/>
                      </a:pPr>
                      <a:r>
                        <a:rPr lang="tr-TR" sz="1300" dirty="0">
                          <a:effectLst/>
                          <a:latin typeface="Calibri "/>
                        </a:rPr>
                        <a:t>Doç. Dr. Ali GÜL</a:t>
                      </a:r>
                    </a:p>
                  </a:txBody>
                  <a:tcPr marL="0" marR="0" marT="0" marB="0"/>
                </a:tc>
                <a:tc>
                  <a:txBody>
                    <a:bodyPr/>
                    <a:lstStyle/>
                    <a:p>
                      <a:pPr algn="ctr" fontAlgn="base">
                        <a:buNone/>
                      </a:pPr>
                      <a:endParaRPr lang="tr-TR" sz="1300" dirty="0">
                        <a:effectLst/>
                        <a:latin typeface="Calibri "/>
                      </a:endParaRPr>
                    </a:p>
                  </a:txBody>
                  <a:tcPr marL="0" marR="0" marT="0" marB="0"/>
                </a:tc>
                <a:tc>
                  <a:txBody>
                    <a:bodyPr/>
                    <a:lstStyle/>
                    <a:p>
                      <a:pPr>
                        <a:lnSpc>
                          <a:spcPct val="107000"/>
                        </a:lnSpc>
                      </a:pPr>
                      <a:endParaRPr lang="tr-TR" sz="1200" dirty="0">
                        <a:effectLst/>
                        <a:latin typeface="Calibri "/>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405114">
                <a:tc vMerge="1">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l" fontAlgn="base">
                        <a:buNone/>
                      </a:pPr>
                      <a:r>
                        <a:rPr lang="tr-TR" sz="1300">
                          <a:effectLst/>
                          <a:latin typeface="Calibri "/>
                        </a:rPr>
                        <a:t>Dr. Öğr. Üyesi Adem SÜNGER</a:t>
                      </a:r>
                    </a:p>
                  </a:txBody>
                  <a:tcPr marL="0" marR="0" marT="0" marB="0"/>
                </a:tc>
                <a:tc>
                  <a:txBody>
                    <a:bodyPr/>
                    <a:lstStyle/>
                    <a:p>
                      <a:pPr algn="ctr" fontAlgn="base">
                        <a:buNone/>
                      </a:pPr>
                      <a:endParaRPr lang="tr-TR" sz="1300">
                        <a:effectLst/>
                        <a:latin typeface="Calibri "/>
                      </a:endParaRPr>
                    </a:p>
                  </a:txBody>
                  <a:tcPr marL="0" marR="0" marT="0" marB="0"/>
                </a:tc>
                <a:tc>
                  <a:txBody>
                    <a:bodyPr/>
                    <a:lstStyle/>
                    <a:p>
                      <a:pPr>
                        <a:lnSpc>
                          <a:spcPct val="107000"/>
                        </a:lnSpc>
                      </a:pPr>
                      <a:endParaRPr lang="tr-TR" sz="1200" dirty="0">
                        <a:effectLst/>
                        <a:latin typeface="Calibri "/>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381965">
                <a:tc vMerge="1">
                  <a:txBody>
                    <a:bodyPr/>
                    <a:lstStyle/>
                    <a:p>
                      <a:endParaRPr/>
                    </a:p>
                  </a:txBody>
                  <a:tcPr marL="46990" marR="46990" marT="6350" marB="0" anchor="ctr"/>
                </a:tc>
                <a:tc>
                  <a:txBody>
                    <a:bodyPr/>
                    <a:lstStyle/>
                    <a:p>
                      <a:pPr algn="l" fontAlgn="base">
                        <a:buNone/>
                      </a:pPr>
                      <a:r>
                        <a:rPr lang="tr-TR" sz="1300" dirty="0">
                          <a:effectLst/>
                          <a:latin typeface="Calibri "/>
                        </a:rPr>
                        <a:t>Arş. Gör. Abdulkadir DURAL</a:t>
                      </a:r>
                    </a:p>
                  </a:txBody>
                  <a:tcPr marL="0" marR="0" marT="0" marB="0"/>
                </a:tc>
                <a:tc>
                  <a:txBody>
                    <a:bodyPr/>
                    <a:lstStyle/>
                    <a:p>
                      <a:pPr algn="ctr" fontAlgn="base">
                        <a:buNone/>
                      </a:pPr>
                      <a:endParaRPr lang="tr-TR" sz="1300">
                        <a:effectLst/>
                        <a:latin typeface="Calibri "/>
                      </a:endParaRPr>
                    </a:p>
                  </a:txBody>
                  <a:tcPr marL="0" marR="0" marT="0" marB="0"/>
                </a:tc>
                <a:tc>
                  <a:txBody>
                    <a:bodyPr/>
                    <a:lstStyle/>
                    <a:p>
                      <a:pPr>
                        <a:lnSpc>
                          <a:spcPct val="107000"/>
                        </a:lnSpc>
                        <a:spcAft>
                          <a:spcPts val="0"/>
                        </a:spcAft>
                      </a:pPr>
                      <a:endParaRPr lang="tr-TR" sz="1200" dirty="0">
                        <a:effectLst/>
                        <a:latin typeface="Calibri "/>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299598">
                <a:tc vMerge="1">
                  <a:txBody>
                    <a:bodyPr/>
                    <a:lstStyle/>
                    <a:p>
                      <a:endParaRPr/>
                    </a:p>
                  </a:txBody>
                  <a:tcPr marL="46990" marR="46990" marT="6350" marB="0" anchor="ctr"/>
                </a:tc>
                <a:tc>
                  <a:txBody>
                    <a:bodyPr/>
                    <a:lstStyle/>
                    <a:p>
                      <a:pPr algn="l" fontAlgn="base">
                        <a:buNone/>
                      </a:pPr>
                      <a:r>
                        <a:rPr lang="tr-TR" sz="1300" dirty="0">
                          <a:effectLst/>
                          <a:latin typeface="Calibri "/>
                        </a:rPr>
                        <a:t>Arş. Gör. Ayşenur AYAN</a:t>
                      </a:r>
                    </a:p>
                  </a:txBody>
                  <a:tcPr marL="0" marR="0" marT="0" marB="0"/>
                </a:tc>
                <a:tc>
                  <a:txBody>
                    <a:bodyPr/>
                    <a:lstStyle/>
                    <a:p>
                      <a:endParaRPr lang="tr-TR" sz="1300" dirty="0">
                        <a:latin typeface="Calibri "/>
                      </a:endParaRPr>
                    </a:p>
                  </a:txBody>
                  <a:tcPr/>
                </a:tc>
                <a:tc>
                  <a:txBody>
                    <a:bodyPr/>
                    <a:lstStyle/>
                    <a:p>
                      <a:pPr>
                        <a:lnSpc>
                          <a:spcPct val="107000"/>
                        </a:lnSpc>
                        <a:spcAft>
                          <a:spcPts val="0"/>
                        </a:spcAft>
                      </a:pPr>
                      <a:endParaRPr lang="tr-TR" sz="1200" dirty="0">
                        <a:effectLst/>
                        <a:latin typeface="Calibri "/>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bl>
          </a:graphicData>
        </a:graphic>
      </p:graphicFrame>
      <p:pic>
        <p:nvPicPr>
          <p:cNvPr id="4" name="Resim 3">
            <a:extLst>
              <a:ext uri="{FF2B5EF4-FFF2-40B4-BE49-F238E27FC236}">
                <a16:creationId xmlns:a16="http://schemas.microsoft.com/office/drawing/2014/main" id="{CCE31CC3-8750-699B-07BA-6064CAD173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1422132853"/>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92189-045E-D45B-08B1-919204B4381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20524C8-E44E-3457-A6A8-376908919084}"/>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720F358E-0CBC-ACF0-F0EA-8885EC4CD166}"/>
              </a:ext>
            </a:extLst>
          </p:cNvPr>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a:extLst>
              <a:ext uri="{FF2B5EF4-FFF2-40B4-BE49-F238E27FC236}">
                <a16:creationId xmlns:a16="http://schemas.microsoft.com/office/drawing/2014/main" id="{4D5C36BF-4AD2-B16C-79FA-BC99D00F6047}"/>
              </a:ext>
            </a:extLst>
          </p:cNvPr>
          <p:cNvSpPr>
            <a:spLocks noGrp="1"/>
          </p:cNvSpPr>
          <p:nvPr>
            <p:ph type="sldNum" sz="quarter" idx="12"/>
          </p:nvPr>
        </p:nvSpPr>
        <p:spPr/>
        <p:txBody>
          <a:bodyPr/>
          <a:lstStyle/>
          <a:p>
            <a:fld id="{15D42E69-0B45-4D6A-BDA9-8F9042B0111B}" type="slidenum">
              <a:rPr lang="tr-TR" smtClean="0"/>
              <a:pPr/>
              <a:t>16</a:t>
            </a:fld>
            <a:endParaRPr lang="tr-TR"/>
          </a:p>
        </p:txBody>
      </p:sp>
      <p:graphicFrame>
        <p:nvGraphicFramePr>
          <p:cNvPr id="5" name="Tablo 4">
            <a:extLst>
              <a:ext uri="{FF2B5EF4-FFF2-40B4-BE49-F238E27FC236}">
                <a16:creationId xmlns:a16="http://schemas.microsoft.com/office/drawing/2014/main" id="{216D7FAC-21B2-5D5B-9230-9ECA6AA5FC58}"/>
              </a:ext>
            </a:extLst>
          </p:cNvPr>
          <p:cNvGraphicFramePr>
            <a:graphicFrameLocks noGrp="1"/>
          </p:cNvGraphicFramePr>
          <p:nvPr>
            <p:extLst>
              <p:ext uri="{D42A27DB-BD31-4B8C-83A1-F6EECF244321}">
                <p14:modId xmlns:p14="http://schemas.microsoft.com/office/powerpoint/2010/main" val="3593555885"/>
              </p:ext>
            </p:extLst>
          </p:nvPr>
        </p:nvGraphicFramePr>
        <p:xfrm>
          <a:off x="393894" y="1958201"/>
          <a:ext cx="11265593" cy="2564702"/>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450317">
                  <a:extLst>
                    <a:ext uri="{9D8B030D-6E8A-4147-A177-3AD203B41FA5}">
                      <a16:colId xmlns:a16="http://schemas.microsoft.com/office/drawing/2014/main" val="3658092677"/>
                    </a:ext>
                  </a:extLst>
                </a:gridCol>
                <a:gridCol w="1780673">
                  <a:extLst>
                    <a:ext uri="{9D8B030D-6E8A-4147-A177-3AD203B41FA5}">
                      <a16:colId xmlns:a16="http://schemas.microsoft.com/office/drawing/2014/main" val="1165777575"/>
                    </a:ext>
                  </a:extLst>
                </a:gridCol>
                <a:gridCol w="1986098">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rowSpan="5">
                  <a:txBody>
                    <a:bodyPr/>
                    <a:lstStyle/>
                    <a:p>
                      <a:pPr>
                        <a:lnSpc>
                          <a:spcPct val="107000"/>
                        </a:lnSpc>
                        <a:spcAft>
                          <a:spcPts val="0"/>
                        </a:spcAft>
                      </a:pPr>
                      <a:r>
                        <a:rPr lang="tr-TR" sz="1200" dirty="0">
                          <a:effectLst/>
                        </a:rPr>
                        <a:t> </a:t>
                      </a:r>
                    </a:p>
                    <a:p>
                      <a:pPr>
                        <a:lnSpc>
                          <a:spcPct val="107000"/>
                        </a:lnSpc>
                        <a:spcAft>
                          <a:spcPts val="0"/>
                        </a:spcAft>
                      </a:pPr>
                      <a:r>
                        <a:rPr lang="tr-TR" sz="1200"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dirty="0">
                          <a:effectLst/>
                        </a:rPr>
                        <a:t>  </a:t>
                      </a:r>
                      <a:r>
                        <a:rPr kumimoji="0" lang="tr-TR" sz="2000" b="1" i="0" u="none" strike="noStrike" kern="1200" cap="none" spc="0" normalizeH="0" baseline="0" noProof="0" dirty="0">
                          <a:ln>
                            <a:noFill/>
                          </a:ln>
                          <a:solidFill>
                            <a:srgbClr val="962E2E"/>
                          </a:solidFill>
                          <a:effectLst/>
                          <a:uLnTx/>
                          <a:uFillTx/>
                          <a:latin typeface="+mn-lt"/>
                          <a:ea typeface="+mn-ea"/>
                          <a:cs typeface="+mn-cs"/>
                        </a:rPr>
                        <a:t>TOPLUMSAL KATKI </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b="1" kern="1200" dirty="0">
                          <a:solidFill>
                            <a:srgbClr val="962E2E"/>
                          </a:solidFill>
                          <a:effectLst/>
                          <a:latin typeface="+mn-lt"/>
                          <a:ea typeface="+mn-ea"/>
                          <a:cs typeface="+mn-cs"/>
                        </a:rPr>
                        <a:t>KALİTE ALT KOMİSYONU</a:t>
                      </a:r>
                      <a:endParaRPr lang="tr-TR" sz="2000" dirty="0">
                        <a:effectLst/>
                      </a:endParaRPr>
                    </a:p>
                    <a:p>
                      <a:pPr>
                        <a:lnSpc>
                          <a:spcPct val="107000"/>
                        </a:lnSpc>
                        <a:spcAft>
                          <a:spcPts val="0"/>
                        </a:spcAft>
                      </a:pPr>
                      <a:r>
                        <a:rPr lang="tr-TR" sz="1200" dirty="0">
                          <a:effectLst/>
                        </a:rPr>
                        <a:t> </a:t>
                      </a:r>
                    </a:p>
                    <a:p>
                      <a:pPr>
                        <a:lnSpc>
                          <a:spcPct val="107000"/>
                        </a:lnSpc>
                        <a:spcAft>
                          <a:spcPts val="0"/>
                        </a:spcAft>
                      </a:pPr>
                      <a:r>
                        <a:rPr lang="tr-TR" sz="1200" dirty="0">
                          <a:effectLst/>
                        </a:rPr>
                        <a:t> </a:t>
                      </a:r>
                    </a:p>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l" fontAlgn="base">
                        <a:buNone/>
                      </a:pPr>
                      <a:r>
                        <a:rPr lang="tr-TR" sz="1300">
                          <a:effectLst/>
                          <a:latin typeface="Calibri "/>
                        </a:rPr>
                        <a:t>Doç. Dr. Ahmet YAZICI        </a:t>
                      </a:r>
                    </a:p>
                    <a:p>
                      <a:pPr algn="l" fontAlgn="base">
                        <a:buNone/>
                      </a:pPr>
                      <a:r>
                        <a:rPr lang="tr-TR" sz="1300">
                          <a:effectLst/>
                          <a:latin typeface="Calibri "/>
                        </a:rPr>
                        <a:t> </a:t>
                      </a:r>
                    </a:p>
                  </a:txBody>
                  <a:tcPr marL="0" marR="0" marT="0" marB="0"/>
                </a:tc>
                <a:tc>
                  <a:txBody>
                    <a:bodyPr/>
                    <a:lstStyle/>
                    <a:p>
                      <a:pPr algn="ctr" fontAlgn="t">
                        <a:buNone/>
                      </a:pPr>
                      <a:endParaRPr lang="tr-TR" sz="1300" dirty="0">
                        <a:effectLst/>
                        <a:latin typeface="Calibri "/>
                      </a:endParaRPr>
                    </a:p>
                  </a:txBody>
                  <a:tcPr marL="0" marR="0" marT="0" marB="0"/>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5795">
                <a:tc vMerge="1">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l" fontAlgn="base">
                        <a:buNone/>
                      </a:pPr>
                      <a:r>
                        <a:rPr lang="tr-TR" sz="1300">
                          <a:effectLst/>
                          <a:latin typeface="Calibri "/>
                        </a:rPr>
                        <a:t>Dr. Öğr. Üyesi Rızkan TOK</a:t>
                      </a:r>
                    </a:p>
                    <a:p>
                      <a:pPr algn="l" fontAlgn="base">
                        <a:buNone/>
                      </a:pPr>
                      <a:r>
                        <a:rPr lang="tr-TR" sz="1300">
                          <a:effectLst/>
                          <a:latin typeface="Calibri "/>
                        </a:rPr>
                        <a:t> </a:t>
                      </a:r>
                    </a:p>
                  </a:txBody>
                  <a:tcPr marL="0" marR="0" marT="0" marB="0"/>
                </a:tc>
                <a:tc>
                  <a:txBody>
                    <a:bodyPr/>
                    <a:lstStyle/>
                    <a:p>
                      <a:pPr algn="ctr" fontAlgn="t">
                        <a:buNone/>
                      </a:pPr>
                      <a:endParaRPr lang="tr-TR" sz="1300">
                        <a:effectLst/>
                        <a:latin typeface="Calibri "/>
                      </a:endParaRPr>
                    </a:p>
                  </a:txBody>
                  <a:tcPr marL="0" marR="0" marT="0" marB="0"/>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299598">
                <a:tc vMerge="1">
                  <a:txBody>
                    <a:bodyPr/>
                    <a:lstStyle/>
                    <a:p>
                      <a:endParaRPr/>
                    </a:p>
                  </a:txBody>
                  <a:tcPr marL="46990" marR="46990" marT="6350" marB="0" anchor="ctr"/>
                </a:tc>
                <a:tc>
                  <a:txBody>
                    <a:bodyPr/>
                    <a:lstStyle/>
                    <a:p>
                      <a:pPr algn="l" fontAlgn="base">
                        <a:buNone/>
                      </a:pPr>
                      <a:r>
                        <a:rPr lang="tr-TR" sz="1300">
                          <a:effectLst/>
                          <a:latin typeface="Calibri "/>
                        </a:rPr>
                        <a:t>Dr. Öğr. Üyesi İbrahim EROL</a:t>
                      </a:r>
                    </a:p>
                    <a:p>
                      <a:pPr algn="l" fontAlgn="base">
                        <a:buNone/>
                      </a:pPr>
                      <a:r>
                        <a:rPr lang="tr-TR" sz="1300">
                          <a:effectLst/>
                          <a:latin typeface="Calibri "/>
                        </a:rPr>
                        <a:t> </a:t>
                      </a:r>
                    </a:p>
                  </a:txBody>
                  <a:tcPr marL="0" marR="0" marT="0" marB="0"/>
                </a:tc>
                <a:tc>
                  <a:txBody>
                    <a:bodyPr/>
                    <a:lstStyle/>
                    <a:p>
                      <a:pPr algn="ctr" fontAlgn="t">
                        <a:buNone/>
                      </a:pPr>
                      <a:endParaRPr lang="tr-TR" sz="1300">
                        <a:effectLst/>
                        <a:latin typeface="Calibri "/>
                      </a:endParaRPr>
                    </a:p>
                  </a:txBody>
                  <a:tcPr marL="0" marR="0" marT="0" marB="0"/>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299598">
                <a:tc vMerge="1">
                  <a:txBody>
                    <a:bodyPr/>
                    <a:lstStyle/>
                    <a:p>
                      <a:endParaRPr/>
                    </a:p>
                  </a:txBody>
                  <a:tcPr marL="46990" marR="46990" marT="6350" marB="0" anchor="ctr"/>
                </a:tc>
                <a:tc>
                  <a:txBody>
                    <a:bodyPr/>
                    <a:lstStyle/>
                    <a:p>
                      <a:pPr algn="l" fontAlgn="base">
                        <a:buNone/>
                      </a:pPr>
                      <a:r>
                        <a:rPr lang="sv-SE" sz="1300">
                          <a:effectLst/>
                          <a:latin typeface="Calibri "/>
                        </a:rPr>
                        <a:t>Arş. Gör. Muhammet Ali TUZLU</a:t>
                      </a:r>
                    </a:p>
                    <a:p>
                      <a:pPr algn="l" fontAlgn="base">
                        <a:buNone/>
                      </a:pPr>
                      <a:r>
                        <a:rPr lang="sv-SE" sz="1300">
                          <a:effectLst/>
                          <a:latin typeface="Calibri "/>
                        </a:rPr>
                        <a:t> </a:t>
                      </a:r>
                    </a:p>
                  </a:txBody>
                  <a:tcPr marL="0" marR="0" marT="0" marB="0"/>
                </a:tc>
                <a:tc>
                  <a:txBody>
                    <a:bodyPr/>
                    <a:lstStyle/>
                    <a:p>
                      <a:pPr algn="ctr" fontAlgn="t">
                        <a:buNone/>
                      </a:pPr>
                      <a:endParaRPr lang="tr-TR" sz="1300" dirty="0">
                        <a:effectLst/>
                        <a:latin typeface="Calibri "/>
                      </a:endParaRPr>
                    </a:p>
                  </a:txBody>
                  <a:tcPr marL="0" marR="0" marT="0" marB="0"/>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299598">
                <a:tc vMerge="1">
                  <a:txBody>
                    <a:bodyPr/>
                    <a:lstStyle/>
                    <a:p>
                      <a:endParaRPr/>
                    </a:p>
                  </a:txBody>
                  <a:tcPr marL="46990" marR="46990" marT="6350" marB="0" anchor="ctr"/>
                </a:tc>
                <a:tc>
                  <a:txBody>
                    <a:bodyPr/>
                    <a:lstStyle/>
                    <a:p>
                      <a:pPr algn="l" fontAlgn="base">
                        <a:buNone/>
                      </a:pPr>
                      <a:r>
                        <a:rPr lang="tr-TR" sz="1300" dirty="0">
                          <a:effectLst/>
                          <a:latin typeface="Calibri "/>
                        </a:rPr>
                        <a:t>Arş. Gör. Mahmut Furkan ÇETİNKAYA</a:t>
                      </a:r>
                    </a:p>
                  </a:txBody>
                  <a:tcPr marL="0" marR="0" marT="0" marB="0"/>
                </a:tc>
                <a:tc>
                  <a:txBody>
                    <a:bodyPr/>
                    <a:lstStyle/>
                    <a:p>
                      <a:endParaRPr lang="tr-TR" sz="1300" dirty="0">
                        <a:latin typeface="Calibri "/>
                      </a:endParaRPr>
                    </a:p>
                  </a:txBody>
                  <a:tcP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bl>
          </a:graphicData>
        </a:graphic>
      </p:graphicFrame>
      <p:pic>
        <p:nvPicPr>
          <p:cNvPr id="4" name="Resim 3">
            <a:extLst>
              <a:ext uri="{FF2B5EF4-FFF2-40B4-BE49-F238E27FC236}">
                <a16:creationId xmlns:a16="http://schemas.microsoft.com/office/drawing/2014/main" id="{0B48891E-F159-3A74-85C4-0C05BB6E31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06437886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4C5F8-0D40-97A0-4D6E-B5786ADFC9C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65E0CE8-2863-D030-16A1-5C32E9A33366}"/>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41C9C024-07B9-37D1-9631-999B98B66457}"/>
              </a:ext>
            </a:extLst>
          </p:cNvPr>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a:extLst>
              <a:ext uri="{FF2B5EF4-FFF2-40B4-BE49-F238E27FC236}">
                <a16:creationId xmlns:a16="http://schemas.microsoft.com/office/drawing/2014/main" id="{92501D10-DC12-61F2-291D-5F1BA1E7ED4F}"/>
              </a:ext>
            </a:extLst>
          </p:cNvPr>
          <p:cNvSpPr>
            <a:spLocks noGrp="1"/>
          </p:cNvSpPr>
          <p:nvPr>
            <p:ph type="sldNum" sz="quarter" idx="12"/>
          </p:nvPr>
        </p:nvSpPr>
        <p:spPr/>
        <p:txBody>
          <a:bodyPr/>
          <a:lstStyle/>
          <a:p>
            <a:fld id="{15D42E69-0B45-4D6A-BDA9-8F9042B0111B}" type="slidenum">
              <a:rPr lang="tr-TR" smtClean="0"/>
              <a:pPr/>
              <a:t>17</a:t>
            </a:fld>
            <a:endParaRPr lang="tr-TR"/>
          </a:p>
        </p:txBody>
      </p:sp>
      <p:graphicFrame>
        <p:nvGraphicFramePr>
          <p:cNvPr id="5" name="Tablo 4">
            <a:extLst>
              <a:ext uri="{FF2B5EF4-FFF2-40B4-BE49-F238E27FC236}">
                <a16:creationId xmlns:a16="http://schemas.microsoft.com/office/drawing/2014/main" id="{9FF5CFA9-0B75-4FEF-9AB8-92E4AE3740EF}"/>
              </a:ext>
            </a:extLst>
          </p:cNvPr>
          <p:cNvGraphicFramePr>
            <a:graphicFrameLocks noGrp="1"/>
          </p:cNvGraphicFramePr>
          <p:nvPr/>
        </p:nvGraphicFramePr>
        <p:xfrm>
          <a:off x="640079" y="1757806"/>
          <a:ext cx="10556604" cy="4382426"/>
        </p:xfrm>
        <a:graphic>
          <a:graphicData uri="http://schemas.openxmlformats.org/drawingml/2006/table">
            <a:tbl>
              <a:tblPr firstRow="1" firstCol="1" bandRow="1">
                <a:tableStyleId>{BDBED569-4797-4DF1-A0F4-6AAB3CD982D8}</a:tableStyleId>
              </a:tblPr>
              <a:tblGrid>
                <a:gridCol w="5278302">
                  <a:extLst>
                    <a:ext uri="{9D8B030D-6E8A-4147-A177-3AD203B41FA5}">
                      <a16:colId xmlns:a16="http://schemas.microsoft.com/office/drawing/2014/main" val="1380241728"/>
                    </a:ext>
                  </a:extLst>
                </a:gridCol>
                <a:gridCol w="5278302">
                  <a:extLst>
                    <a:ext uri="{9D8B030D-6E8A-4147-A177-3AD203B41FA5}">
                      <a16:colId xmlns:a16="http://schemas.microsoft.com/office/drawing/2014/main" val="1909318294"/>
                    </a:ext>
                  </a:extLst>
                </a:gridCol>
              </a:tblGrid>
              <a:tr h="781317">
                <a:tc gridSpan="2">
                  <a:txBody>
                    <a:bodyPr/>
                    <a:lstStyle/>
                    <a:p>
                      <a:pPr algn="ctr">
                        <a:lnSpc>
                          <a:spcPct val="107000"/>
                        </a:lnSpc>
                        <a:spcAft>
                          <a:spcPts val="0"/>
                        </a:spcAft>
                      </a:pPr>
                      <a:r>
                        <a:rPr lang="tr-TR" sz="1600" dirty="0">
                          <a:solidFill>
                            <a:srgbClr val="C00000"/>
                          </a:solidFill>
                          <a:effectLst/>
                        </a:rPr>
                        <a:t>EĞİTİM-ÖĞRETİM KAPSAMINDAKİ KOMİSYONLAR</a:t>
                      </a:r>
                    </a:p>
                    <a:p>
                      <a:pPr algn="ctr">
                        <a:lnSpc>
                          <a:spcPct val="107000"/>
                        </a:lnSpc>
                        <a:spcAft>
                          <a:spcPts val="0"/>
                        </a:spcAft>
                      </a:pPr>
                      <a:r>
                        <a:rPr lang="tr-TR" sz="1600" dirty="0">
                          <a:solidFill>
                            <a:schemeClr val="tx1"/>
                          </a:solidFill>
                          <a:effectLst/>
                        </a:rPr>
                        <a:t>Sorumlu Dekan Yardımcısı: Doç. Dr. Semra </a:t>
                      </a:r>
                      <a:r>
                        <a:rPr lang="tr-TR" sz="1600" dirty="0" err="1">
                          <a:solidFill>
                            <a:schemeClr val="tx1"/>
                          </a:solidFill>
                          <a:effectLst/>
                        </a:rPr>
                        <a:t>Çinemre</a:t>
                      </a:r>
                      <a:endParaRPr lang="tr-TR" sz="1600" dirty="0">
                        <a:solidFill>
                          <a:schemeClr val="tx1"/>
                        </a:solidFill>
                        <a:effectLst/>
                      </a:endParaRPr>
                    </a:p>
                  </a:txBody>
                  <a:tcPr marL="46990" marR="46990" marT="6350" marB="0" anchor="ctr"/>
                </a:tc>
                <a:tc hMerge="1">
                  <a:txBody>
                    <a:bodyPr/>
                    <a:lstStyle/>
                    <a:p>
                      <a:pPr>
                        <a:lnSpc>
                          <a:spcPct val="107000"/>
                        </a:lnSpc>
                        <a:spcAft>
                          <a:spcPts val="0"/>
                        </a:spcAft>
                      </a:pPr>
                      <a:endParaRPr lang="tr-TR" sz="1400" dirty="0">
                        <a:solidFill>
                          <a:schemeClr val="tx1"/>
                        </a:solidFill>
                        <a:effectLst/>
                      </a:endParaRPr>
                    </a:p>
                  </a:txBody>
                  <a:tcPr marL="46990" marR="46990" marT="6350" marB="0" anchor="ctr"/>
                </a:tc>
                <a:extLst>
                  <a:ext uri="{0D108BD9-81ED-4DB2-BD59-A6C34878D82A}">
                    <a16:rowId xmlns:a16="http://schemas.microsoft.com/office/drawing/2014/main" val="982251354"/>
                  </a:ext>
                </a:extLst>
              </a:tr>
              <a:tr h="669694">
                <a:tc>
                  <a:txBody>
                    <a:bodyPr/>
                    <a:lstStyle/>
                    <a:p>
                      <a:pPr>
                        <a:lnSpc>
                          <a:spcPct val="107000"/>
                        </a:lnSpc>
                        <a:spcAft>
                          <a:spcPts val="0"/>
                        </a:spcAft>
                      </a:pPr>
                      <a:r>
                        <a:rPr lang="en-US" sz="1400" b="0" kern="1200" dirty="0">
                          <a:solidFill>
                            <a:schemeClr val="tx1"/>
                          </a:solidFill>
                          <a:effectLst/>
                          <a:latin typeface="+mn-lt"/>
                          <a:ea typeface="+mn-ea"/>
                          <a:cs typeface="+mn-cs"/>
                        </a:rPr>
                        <a:t>1- MÜFREDAT HAZIRLAMA VE DÜZENLEME KOMİSYONU</a:t>
                      </a:r>
                      <a:endParaRPr lang="tr-TR" sz="1400" b="0" dirty="0">
                        <a:solidFill>
                          <a:schemeClr val="tx1"/>
                        </a:solidFill>
                        <a:effectLst/>
                      </a:endParaRPr>
                    </a:p>
                  </a:txBody>
                  <a:tcPr marL="46990" marR="46990" marT="6350" marB="0" anchor="ctr"/>
                </a:tc>
                <a:tc>
                  <a:txBody>
                    <a:bodyPr/>
                    <a:lstStyle/>
                    <a:p>
                      <a:pPr>
                        <a:lnSpc>
                          <a:spcPct val="107000"/>
                        </a:lnSpc>
                        <a:spcAft>
                          <a:spcPts val="0"/>
                        </a:spcAft>
                      </a:pPr>
                      <a:r>
                        <a:rPr lang="tr-TR" sz="1400" b="0" dirty="0">
                          <a:solidFill>
                            <a:schemeClr val="tx1"/>
                          </a:solidFill>
                          <a:effectLst/>
                        </a:rPr>
                        <a:t>8- DEĞİŞİM PROGRAMLARI VE DIŞ İLİŞKİLER KOORDİNATÖRLÜĞÜ</a:t>
                      </a:r>
                    </a:p>
                  </a:txBody>
                  <a:tcPr marL="46990" marR="46990" marT="6350" marB="0" anchor="ctr"/>
                </a:tc>
                <a:extLst>
                  <a:ext uri="{0D108BD9-81ED-4DB2-BD59-A6C34878D82A}">
                    <a16:rowId xmlns:a16="http://schemas.microsoft.com/office/drawing/2014/main" val="1959710692"/>
                  </a:ext>
                </a:extLst>
              </a:tr>
              <a:tr h="510872">
                <a:tc>
                  <a:txBody>
                    <a:bodyPr/>
                    <a:lstStyle/>
                    <a:p>
                      <a:pPr>
                        <a:lnSpc>
                          <a:spcPct val="107000"/>
                        </a:lnSpc>
                        <a:spcAft>
                          <a:spcPts val="0"/>
                        </a:spcAft>
                      </a:pPr>
                      <a:r>
                        <a:rPr lang="tr-TR" sz="1400" b="0" dirty="0">
                          <a:solidFill>
                            <a:schemeClr val="tx1"/>
                          </a:solidFill>
                          <a:effectLst/>
                        </a:rPr>
                        <a:t>2- DERS PROGRAMLARI VE GÖREVLENDİRMELERİ KOMİSYONU</a:t>
                      </a:r>
                    </a:p>
                  </a:txBody>
                  <a:tcPr marL="46990" marR="46990" marT="6350" marB="0" anchor="ctr"/>
                </a:tc>
                <a:tc>
                  <a:txBody>
                    <a:bodyPr/>
                    <a:lstStyle/>
                    <a:p>
                      <a:pPr algn="l">
                        <a:lnSpc>
                          <a:spcPct val="107000"/>
                        </a:lnSpc>
                        <a:spcAft>
                          <a:spcPts val="0"/>
                        </a:spcAft>
                      </a:pPr>
                      <a:r>
                        <a:rPr lang="tr-TR" sz="1400" b="0" dirty="0">
                          <a:solidFill>
                            <a:schemeClr val="tx1"/>
                          </a:solidFill>
                          <a:effectLst/>
                        </a:rPr>
                        <a:t>9- BOLOGNA KOMİSYONU</a:t>
                      </a:r>
                    </a:p>
                  </a:txBody>
                  <a:tcPr marL="46990" marR="46990" marT="6350" marB="0" anchor="ctr"/>
                </a:tc>
                <a:extLst>
                  <a:ext uri="{0D108BD9-81ED-4DB2-BD59-A6C34878D82A}">
                    <a16:rowId xmlns:a16="http://schemas.microsoft.com/office/drawing/2014/main" val="321194530"/>
                  </a:ext>
                </a:extLst>
              </a:tr>
              <a:tr h="510872">
                <a:tc>
                  <a:txBody>
                    <a:bodyPr/>
                    <a:lstStyle/>
                    <a:p>
                      <a:pPr>
                        <a:lnSpc>
                          <a:spcPct val="107000"/>
                        </a:lnSpc>
                        <a:spcAft>
                          <a:spcPts val="0"/>
                        </a:spcAft>
                      </a:pPr>
                      <a:r>
                        <a:rPr lang="tr-TR" sz="1400" b="0" dirty="0">
                          <a:solidFill>
                            <a:schemeClr val="tx1"/>
                          </a:solidFill>
                          <a:effectLst/>
                        </a:rPr>
                        <a:t>3- ÖLÇME VE DEĞERLENDİRME KOMİSYONU</a:t>
                      </a:r>
                    </a:p>
                  </a:txBody>
                  <a:tcPr marL="46990" marR="46990" marT="6350" marB="0" anchor="ctr"/>
                </a:tc>
                <a:tc>
                  <a:txBody>
                    <a:bodyPr/>
                    <a:lstStyle/>
                    <a:p>
                      <a:pPr>
                        <a:lnSpc>
                          <a:spcPct val="107000"/>
                        </a:lnSpc>
                        <a:spcAft>
                          <a:spcPts val="0"/>
                        </a:spcAft>
                      </a:pPr>
                      <a:r>
                        <a:rPr lang="tr-TR" sz="1400" b="0" dirty="0">
                          <a:solidFill>
                            <a:schemeClr val="tx1"/>
                          </a:solidFill>
                          <a:effectLst/>
                        </a:rPr>
                        <a:t>10- YATAY GEÇİŞ, İNTİBAK VE UYUM KOMİSYONU</a:t>
                      </a:r>
                    </a:p>
                  </a:txBody>
                  <a:tcPr marL="46990" marR="46990" marT="6350" marB="0" anchor="ctr"/>
                </a:tc>
                <a:extLst>
                  <a:ext uri="{0D108BD9-81ED-4DB2-BD59-A6C34878D82A}">
                    <a16:rowId xmlns:a16="http://schemas.microsoft.com/office/drawing/2014/main" val="773922752"/>
                  </a:ext>
                </a:extLst>
              </a:tr>
              <a:tr h="510872">
                <a:tc>
                  <a:txBody>
                    <a:bodyPr/>
                    <a:lstStyle/>
                    <a:p>
                      <a:pPr>
                        <a:lnSpc>
                          <a:spcPct val="107000"/>
                        </a:lnSpc>
                        <a:spcAft>
                          <a:spcPts val="0"/>
                        </a:spcAft>
                      </a:pPr>
                      <a:r>
                        <a:rPr lang="tr-TR" sz="1400" b="0" dirty="0">
                          <a:solidFill>
                            <a:schemeClr val="tx1"/>
                          </a:solidFill>
                          <a:effectLst/>
                        </a:rPr>
                        <a:t>4- MESLEKÎ UYGULAMALAR KOMİSYONU</a:t>
                      </a:r>
                    </a:p>
                  </a:txBody>
                  <a:tcPr marL="46990" marR="46990" marT="6350" marB="0" anchor="ctr"/>
                </a:tc>
                <a:tc>
                  <a:txBody>
                    <a:bodyPr/>
                    <a:lstStyle/>
                    <a:p>
                      <a:pPr>
                        <a:lnSpc>
                          <a:spcPct val="107000"/>
                        </a:lnSpc>
                        <a:spcAft>
                          <a:spcPts val="0"/>
                        </a:spcAft>
                      </a:pPr>
                      <a:r>
                        <a:rPr lang="tr-TR" sz="1400" b="0" dirty="0">
                          <a:solidFill>
                            <a:schemeClr val="tx1"/>
                          </a:solidFill>
                          <a:effectLst/>
                        </a:rPr>
                        <a:t>11- REHBERLİK VE DANIŞMANLIK KOMİSYONU</a:t>
                      </a:r>
                    </a:p>
                  </a:txBody>
                  <a:tcPr marL="46990" marR="46990" marT="6350" marB="0" anchor="ctr"/>
                </a:tc>
                <a:extLst>
                  <a:ext uri="{0D108BD9-81ED-4DB2-BD59-A6C34878D82A}">
                    <a16:rowId xmlns:a16="http://schemas.microsoft.com/office/drawing/2014/main" val="2571860043"/>
                  </a:ext>
                </a:extLst>
              </a:tr>
              <a:tr h="510872">
                <a:tc>
                  <a:txBody>
                    <a:bodyPr/>
                    <a:lstStyle/>
                    <a:p>
                      <a:pPr>
                        <a:lnSpc>
                          <a:spcPct val="107000"/>
                        </a:lnSpc>
                        <a:spcAft>
                          <a:spcPts val="0"/>
                        </a:spcAft>
                      </a:pPr>
                      <a:r>
                        <a:rPr lang="tr-TR" sz="1400" b="0" dirty="0">
                          <a:solidFill>
                            <a:schemeClr val="tx1"/>
                          </a:solidFill>
                          <a:effectLst/>
                        </a:rPr>
                        <a:t>5- ÖZEL GEREKSİNİMLİ ÖĞRENCİLER KOMİSYONU</a:t>
                      </a:r>
                    </a:p>
                  </a:txBody>
                  <a:tcPr marL="46990" marR="46990" marT="6350" marB="0" anchor="ctr"/>
                </a:tc>
                <a:tc>
                  <a:txBody>
                    <a:bodyPr/>
                    <a:lstStyle/>
                    <a:p>
                      <a:pPr>
                        <a:lnSpc>
                          <a:spcPct val="107000"/>
                        </a:lnSpc>
                        <a:spcAft>
                          <a:spcPts val="0"/>
                        </a:spcAft>
                      </a:pPr>
                      <a:r>
                        <a:rPr lang="tr-TR" sz="1400" b="0" dirty="0">
                          <a:solidFill>
                            <a:schemeClr val="tx1"/>
                          </a:solidFill>
                          <a:effectLst/>
                        </a:rPr>
                        <a:t>12- GERİ BİLDİRİM KOMİSYONU</a:t>
                      </a:r>
                    </a:p>
                  </a:txBody>
                  <a:tcPr marL="46990" marR="46990" marT="6350" marB="0" anchor="ctr"/>
                </a:tc>
                <a:extLst>
                  <a:ext uri="{0D108BD9-81ED-4DB2-BD59-A6C34878D82A}">
                    <a16:rowId xmlns:a16="http://schemas.microsoft.com/office/drawing/2014/main" val="391913941"/>
                  </a:ext>
                </a:extLst>
              </a:tr>
              <a:tr h="510872">
                <a:tc>
                  <a:txBody>
                    <a:bodyPr/>
                    <a:lstStyle/>
                    <a:p>
                      <a:pPr>
                        <a:lnSpc>
                          <a:spcPct val="107000"/>
                        </a:lnSpc>
                        <a:spcAft>
                          <a:spcPts val="0"/>
                        </a:spcAft>
                      </a:pPr>
                      <a:r>
                        <a:rPr lang="tr-TR" sz="1400" b="0" dirty="0">
                          <a:solidFill>
                            <a:schemeClr val="tx1"/>
                          </a:solidFill>
                          <a:effectLst/>
                        </a:rPr>
                        <a:t>6- UZAKTAN EĞİTİM KOMİSYONU</a:t>
                      </a:r>
                    </a:p>
                  </a:txBody>
                  <a:tcPr marL="46990" marR="46990" marT="6350" marB="0" anchor="ctr"/>
                </a:tc>
                <a:tc>
                  <a:txBody>
                    <a:bodyPr/>
                    <a:lstStyle/>
                    <a:p>
                      <a:pPr>
                        <a:lnSpc>
                          <a:spcPct val="107000"/>
                        </a:lnSpc>
                        <a:spcAft>
                          <a:spcPts val="0"/>
                        </a:spcAft>
                      </a:pPr>
                      <a:r>
                        <a:rPr lang="tr-TR" sz="1400" b="0" dirty="0">
                          <a:solidFill>
                            <a:schemeClr val="tx1"/>
                          </a:solidFill>
                          <a:effectLst/>
                        </a:rPr>
                        <a:t>13- KARİYER VE MEZUNLARLA İLETİŞİM KOMİSYONU</a:t>
                      </a:r>
                    </a:p>
                  </a:txBody>
                  <a:tcPr marL="46990" marR="46990" marT="6350" marB="0" anchor="ctr"/>
                </a:tc>
                <a:extLst>
                  <a:ext uri="{0D108BD9-81ED-4DB2-BD59-A6C34878D82A}">
                    <a16:rowId xmlns:a16="http://schemas.microsoft.com/office/drawing/2014/main" val="2945573906"/>
                  </a:ext>
                </a:extLst>
              </a:tr>
              <a:tr h="377055">
                <a:tc>
                  <a:txBody>
                    <a:bodyPr/>
                    <a:lstStyle/>
                    <a:p>
                      <a:pPr>
                        <a:lnSpc>
                          <a:spcPct val="107000"/>
                        </a:lnSpc>
                        <a:spcAft>
                          <a:spcPts val="0"/>
                        </a:spcAft>
                      </a:pPr>
                      <a:r>
                        <a:rPr lang="tr-TR" sz="1400" b="0" dirty="0">
                          <a:solidFill>
                            <a:schemeClr val="tx1"/>
                          </a:solidFill>
                          <a:effectLst/>
                        </a:rPr>
                        <a:t>7- HAZIRLIK SINIFLARI KOMİSYONU</a:t>
                      </a:r>
                    </a:p>
                  </a:txBody>
                  <a:tcPr marL="46990" marR="46990" marT="6350" marB="0" anchor="ctr"/>
                </a:tc>
                <a:tc>
                  <a:txBody>
                    <a:bodyPr/>
                    <a:lstStyle/>
                    <a:p>
                      <a:pPr>
                        <a:lnSpc>
                          <a:spcPct val="107000"/>
                        </a:lnSpc>
                        <a:spcAft>
                          <a:spcPts val="0"/>
                        </a:spcAft>
                      </a:pPr>
                      <a:r>
                        <a:rPr lang="tr-TR" sz="1400" b="0" dirty="0">
                          <a:solidFill>
                            <a:schemeClr val="tx1"/>
                          </a:solidFill>
                          <a:effectLst/>
                        </a:rPr>
                        <a:t>14- TOPLUMA HİZMET KOMİSYONU</a:t>
                      </a:r>
                    </a:p>
                  </a:txBody>
                  <a:tcPr marL="46990" marR="46990" marT="6350" marB="0" anchor="ctr"/>
                </a:tc>
                <a:extLst>
                  <a:ext uri="{0D108BD9-81ED-4DB2-BD59-A6C34878D82A}">
                    <a16:rowId xmlns:a16="http://schemas.microsoft.com/office/drawing/2014/main" val="445871061"/>
                  </a:ext>
                </a:extLst>
              </a:tr>
            </a:tbl>
          </a:graphicData>
        </a:graphic>
      </p:graphicFrame>
      <p:pic>
        <p:nvPicPr>
          <p:cNvPr id="4" name="Resim 3">
            <a:extLst>
              <a:ext uri="{FF2B5EF4-FFF2-40B4-BE49-F238E27FC236}">
                <a16:creationId xmlns:a16="http://schemas.microsoft.com/office/drawing/2014/main" id="{08739952-181A-B7D1-6556-B5030731A4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065607959"/>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24473-05BB-2C4F-C9A2-E992CD36743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F2140A7-FF85-0B32-B812-9A9E4CA37A06}"/>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a:extLst>
              <a:ext uri="{FF2B5EF4-FFF2-40B4-BE49-F238E27FC236}">
                <a16:creationId xmlns:a16="http://schemas.microsoft.com/office/drawing/2014/main" id="{058C74A9-DFFC-32F5-8B0E-1EC9C50BB733}"/>
              </a:ext>
            </a:extLst>
          </p:cNvPr>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a:extLst>
              <a:ext uri="{FF2B5EF4-FFF2-40B4-BE49-F238E27FC236}">
                <a16:creationId xmlns:a16="http://schemas.microsoft.com/office/drawing/2014/main" id="{07F4977E-14A8-13FC-75CD-DC26C490FC71}"/>
              </a:ext>
            </a:extLst>
          </p:cNvPr>
          <p:cNvSpPr>
            <a:spLocks noGrp="1"/>
          </p:cNvSpPr>
          <p:nvPr>
            <p:ph type="sldNum" sz="quarter" idx="12"/>
          </p:nvPr>
        </p:nvSpPr>
        <p:spPr/>
        <p:txBody>
          <a:bodyPr/>
          <a:lstStyle/>
          <a:p>
            <a:fld id="{15D42E69-0B45-4D6A-BDA9-8F9042B0111B}" type="slidenum">
              <a:rPr lang="tr-TR" smtClean="0"/>
              <a:pPr/>
              <a:t>18</a:t>
            </a:fld>
            <a:endParaRPr lang="tr-TR"/>
          </a:p>
        </p:txBody>
      </p:sp>
      <p:graphicFrame>
        <p:nvGraphicFramePr>
          <p:cNvPr id="5" name="Tablo 4">
            <a:extLst>
              <a:ext uri="{FF2B5EF4-FFF2-40B4-BE49-F238E27FC236}">
                <a16:creationId xmlns:a16="http://schemas.microsoft.com/office/drawing/2014/main" id="{B9B84445-A3C1-2DBF-29B9-3EF27867C6F3}"/>
              </a:ext>
            </a:extLst>
          </p:cNvPr>
          <p:cNvGraphicFramePr>
            <a:graphicFrameLocks noGrp="1"/>
          </p:cNvGraphicFramePr>
          <p:nvPr/>
        </p:nvGraphicFramePr>
        <p:xfrm>
          <a:off x="640079" y="1757806"/>
          <a:ext cx="11057550" cy="4382425"/>
        </p:xfrm>
        <a:graphic>
          <a:graphicData uri="http://schemas.openxmlformats.org/drawingml/2006/table">
            <a:tbl>
              <a:tblPr firstRow="1" firstCol="1" bandRow="1">
                <a:tableStyleId>{BDBED569-4797-4DF1-A0F4-6AAB3CD982D8}</a:tableStyleId>
              </a:tblPr>
              <a:tblGrid>
                <a:gridCol w="5950292">
                  <a:extLst>
                    <a:ext uri="{9D8B030D-6E8A-4147-A177-3AD203B41FA5}">
                      <a16:colId xmlns:a16="http://schemas.microsoft.com/office/drawing/2014/main" val="1380241728"/>
                    </a:ext>
                  </a:extLst>
                </a:gridCol>
                <a:gridCol w="5107258">
                  <a:extLst>
                    <a:ext uri="{9D8B030D-6E8A-4147-A177-3AD203B41FA5}">
                      <a16:colId xmlns:a16="http://schemas.microsoft.com/office/drawing/2014/main" val="1909318294"/>
                    </a:ext>
                  </a:extLst>
                </a:gridCol>
              </a:tblGrid>
              <a:tr h="854868">
                <a:tc gridSpan="2">
                  <a:txBody>
                    <a:bodyPr/>
                    <a:lstStyle/>
                    <a:p>
                      <a:pPr algn="ctr">
                        <a:lnSpc>
                          <a:spcPct val="107000"/>
                        </a:lnSpc>
                        <a:spcAft>
                          <a:spcPts val="0"/>
                        </a:spcAft>
                      </a:pPr>
                      <a:r>
                        <a:rPr lang="tr-TR" sz="1600" dirty="0">
                          <a:solidFill>
                            <a:srgbClr val="C00000"/>
                          </a:solidFill>
                          <a:effectLst/>
                        </a:rPr>
                        <a:t>BİLİMSEL, KÜLTÜREL VE TOPLUMSAL KATKI FAALİYETLERİ KAPSAMINDAKİ KOMİSYONLAR</a:t>
                      </a:r>
                    </a:p>
                    <a:p>
                      <a:pPr algn="ctr">
                        <a:lnSpc>
                          <a:spcPct val="107000"/>
                        </a:lnSpc>
                        <a:spcAft>
                          <a:spcPts val="0"/>
                        </a:spcAft>
                      </a:pPr>
                      <a:r>
                        <a:rPr lang="tr-TR" sz="1600" dirty="0">
                          <a:solidFill>
                            <a:schemeClr val="tx1"/>
                          </a:solidFill>
                          <a:effectLst/>
                        </a:rPr>
                        <a:t>Sorumlu Dekan Yardımcısı: Dr. Öğr. Üyesi Zahir Aslan</a:t>
                      </a:r>
                    </a:p>
                  </a:txBody>
                  <a:tcPr marL="46990" marR="46990" marT="6350" marB="0" anchor="ctr"/>
                </a:tc>
                <a:tc hMerge="1">
                  <a:txBody>
                    <a:bodyPr/>
                    <a:lstStyle/>
                    <a:p>
                      <a:pPr>
                        <a:lnSpc>
                          <a:spcPct val="107000"/>
                        </a:lnSpc>
                        <a:spcAft>
                          <a:spcPts val="0"/>
                        </a:spcAft>
                      </a:pPr>
                      <a:endParaRPr lang="tr-TR" sz="1400" dirty="0">
                        <a:solidFill>
                          <a:schemeClr val="tx1"/>
                        </a:solidFill>
                        <a:effectLst/>
                      </a:endParaRPr>
                    </a:p>
                  </a:txBody>
                  <a:tcPr marL="46990" marR="46990" marT="6350" marB="0" anchor="ctr"/>
                </a:tc>
                <a:extLst>
                  <a:ext uri="{0D108BD9-81ED-4DB2-BD59-A6C34878D82A}">
                    <a16:rowId xmlns:a16="http://schemas.microsoft.com/office/drawing/2014/main" val="982251354"/>
                  </a:ext>
                </a:extLst>
              </a:tr>
              <a:tr h="732737">
                <a:tc>
                  <a:txBody>
                    <a:bodyPr/>
                    <a:lstStyle/>
                    <a:p>
                      <a:pPr>
                        <a:lnSpc>
                          <a:spcPct val="107000"/>
                        </a:lnSpc>
                        <a:spcAft>
                          <a:spcPts val="0"/>
                        </a:spcAft>
                      </a:pPr>
                      <a:r>
                        <a:rPr lang="tr-TR" sz="1400" b="0" dirty="0">
                          <a:solidFill>
                            <a:schemeClr val="tx1"/>
                          </a:solidFill>
                          <a:effectLst/>
                        </a:rPr>
                        <a:t>1- FAKÜLTE TANITIM KOMİSYONU</a:t>
                      </a:r>
                    </a:p>
                  </a:txBody>
                  <a:tcPr marL="46990" marR="4699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b="0" dirty="0">
                          <a:solidFill>
                            <a:schemeClr val="tx1"/>
                          </a:solidFill>
                          <a:effectLst/>
                        </a:rPr>
                        <a:t>7- KÜTÜPHANE KOORDİNATÖRLÜĞÜ</a:t>
                      </a:r>
                    </a:p>
                  </a:txBody>
                  <a:tcPr marL="46990" marR="46990" marT="6350" marB="0" anchor="ctr"/>
                </a:tc>
                <a:extLst>
                  <a:ext uri="{0D108BD9-81ED-4DB2-BD59-A6C34878D82A}">
                    <a16:rowId xmlns:a16="http://schemas.microsoft.com/office/drawing/2014/main" val="1959710692"/>
                  </a:ext>
                </a:extLst>
              </a:tr>
              <a:tr h="558964">
                <a:tc>
                  <a:txBody>
                    <a:bodyPr/>
                    <a:lstStyle/>
                    <a:p>
                      <a:pPr>
                        <a:lnSpc>
                          <a:spcPct val="107000"/>
                        </a:lnSpc>
                        <a:spcAft>
                          <a:spcPts val="0"/>
                        </a:spcAft>
                      </a:pPr>
                      <a:r>
                        <a:rPr lang="tr-TR" sz="1400" b="0" dirty="0">
                          <a:solidFill>
                            <a:schemeClr val="tx1"/>
                          </a:solidFill>
                          <a:effectLst/>
                        </a:rPr>
                        <a:t>2- BİLİMSEL, SOSYO-KÜLTÜREL VE SPORTİF ETKİNLİKLER KOMİSYONU</a:t>
                      </a:r>
                    </a:p>
                  </a:txBody>
                  <a:tcPr marL="46990" marR="46990" marT="6350" marB="0" anchor="ctr"/>
                </a:tc>
                <a:tc>
                  <a:txBody>
                    <a:bodyPr/>
                    <a:lstStyle/>
                    <a:p>
                      <a:pPr>
                        <a:lnSpc>
                          <a:spcPct val="107000"/>
                        </a:lnSpc>
                        <a:spcAft>
                          <a:spcPts val="0"/>
                        </a:spcAft>
                      </a:pPr>
                      <a:r>
                        <a:rPr lang="tr-TR" sz="1400" b="0" dirty="0">
                          <a:solidFill>
                            <a:schemeClr val="tx1"/>
                          </a:solidFill>
                          <a:effectLst/>
                        </a:rPr>
                        <a:t>8- SIFIR ATIK KOMİSYONU</a:t>
                      </a:r>
                    </a:p>
                  </a:txBody>
                  <a:tcPr marL="46990" marR="46990" marT="6350" marB="0" anchor="ctr"/>
                </a:tc>
                <a:extLst>
                  <a:ext uri="{0D108BD9-81ED-4DB2-BD59-A6C34878D82A}">
                    <a16:rowId xmlns:a16="http://schemas.microsoft.com/office/drawing/2014/main" val="321194530"/>
                  </a:ext>
                </a:extLst>
              </a:tr>
              <a:tr h="558964">
                <a:tc>
                  <a:txBody>
                    <a:bodyPr/>
                    <a:lstStyle/>
                    <a:p>
                      <a:pPr>
                        <a:lnSpc>
                          <a:spcPct val="107000"/>
                        </a:lnSpc>
                        <a:spcAft>
                          <a:spcPts val="0"/>
                        </a:spcAft>
                      </a:pPr>
                      <a:r>
                        <a:rPr lang="tr-TR" sz="1400" b="0" dirty="0">
                          <a:solidFill>
                            <a:schemeClr val="tx1"/>
                          </a:solidFill>
                          <a:effectLst/>
                        </a:rPr>
                        <a:t>3- ORYANTASYON VE MEZUNİYET PROGRAMLARI KOMİSYONU</a:t>
                      </a:r>
                    </a:p>
                  </a:txBody>
                  <a:tcPr marL="46990" marR="46990" marT="6350" marB="0" anchor="ctr"/>
                </a:tc>
                <a:tc>
                  <a:txBody>
                    <a:bodyPr/>
                    <a:lstStyle/>
                    <a:p>
                      <a:pPr algn="l">
                        <a:lnSpc>
                          <a:spcPct val="107000"/>
                        </a:lnSpc>
                        <a:spcAft>
                          <a:spcPts val="0"/>
                        </a:spcAft>
                      </a:pPr>
                      <a:r>
                        <a:rPr lang="tr-TR" sz="1400" b="0" dirty="0">
                          <a:solidFill>
                            <a:schemeClr val="tx1"/>
                          </a:solidFill>
                          <a:effectLst/>
                        </a:rPr>
                        <a:t>9- BAĞIMLILIKLA MÜCADELE KOMİSYONU</a:t>
                      </a:r>
                    </a:p>
                  </a:txBody>
                  <a:tcPr marL="46990" marR="46990" marT="6350" marB="0" anchor="ctr"/>
                </a:tc>
                <a:extLst>
                  <a:ext uri="{0D108BD9-81ED-4DB2-BD59-A6C34878D82A}">
                    <a16:rowId xmlns:a16="http://schemas.microsoft.com/office/drawing/2014/main" val="773922752"/>
                  </a:ext>
                </a:extLst>
              </a:tr>
              <a:tr h="558964">
                <a:tc>
                  <a:txBody>
                    <a:bodyPr/>
                    <a:lstStyle/>
                    <a:p>
                      <a:pPr>
                        <a:lnSpc>
                          <a:spcPct val="107000"/>
                        </a:lnSpc>
                        <a:spcAft>
                          <a:spcPts val="0"/>
                        </a:spcAft>
                      </a:pPr>
                      <a:r>
                        <a:rPr lang="tr-TR" sz="1400" b="0" dirty="0">
                          <a:solidFill>
                            <a:schemeClr val="tx1"/>
                          </a:solidFill>
                          <a:effectLst/>
                        </a:rPr>
                        <a:t>4- BURS VE KISMİ ZAMANLI ÖĞRENCİ BAŞVURU DEĞERLENDİRME KOMİSYONU</a:t>
                      </a:r>
                    </a:p>
                  </a:txBody>
                  <a:tcPr marL="46990" marR="46990" marT="6350" marB="0" anchor="ctr"/>
                </a:tc>
                <a:tc>
                  <a:txBody>
                    <a:bodyPr/>
                    <a:lstStyle/>
                    <a:p>
                      <a:pPr>
                        <a:lnSpc>
                          <a:spcPct val="107000"/>
                        </a:lnSpc>
                        <a:spcAft>
                          <a:spcPts val="0"/>
                        </a:spcAft>
                      </a:pPr>
                      <a:r>
                        <a:rPr lang="tr-TR" sz="1400" b="0" dirty="0">
                          <a:solidFill>
                            <a:schemeClr val="tx1"/>
                          </a:solidFill>
                          <a:effectLst/>
                        </a:rPr>
                        <a:t>10- ÖDÜLLENDİRME VE TEŞVİK KOMİSYONU</a:t>
                      </a:r>
                    </a:p>
                  </a:txBody>
                  <a:tcPr marL="46990" marR="46990" marT="6350" marB="0" anchor="ctr"/>
                </a:tc>
                <a:extLst>
                  <a:ext uri="{0D108BD9-81ED-4DB2-BD59-A6C34878D82A}">
                    <a16:rowId xmlns:a16="http://schemas.microsoft.com/office/drawing/2014/main" val="2571860043"/>
                  </a:ext>
                </a:extLst>
              </a:tr>
              <a:tr h="558964">
                <a:tc>
                  <a:txBody>
                    <a:bodyPr/>
                    <a:lstStyle/>
                    <a:p>
                      <a:pPr>
                        <a:lnSpc>
                          <a:spcPct val="107000"/>
                        </a:lnSpc>
                        <a:spcAft>
                          <a:spcPts val="0"/>
                        </a:spcAft>
                      </a:pPr>
                      <a:r>
                        <a:rPr lang="tr-TR" sz="1400" b="0" dirty="0">
                          <a:solidFill>
                            <a:schemeClr val="tx1"/>
                          </a:solidFill>
                          <a:effectLst/>
                        </a:rPr>
                        <a:t>5- ULUSLARARASILAŞMA KOORDİNATÖRLÜĞÜ</a:t>
                      </a:r>
                    </a:p>
                  </a:txBody>
                  <a:tcPr marL="46990" marR="46990" marT="6350" marB="0" anchor="ctr"/>
                </a:tc>
                <a:tc>
                  <a:txBody>
                    <a:bodyPr/>
                    <a:lstStyle/>
                    <a:p>
                      <a:pPr>
                        <a:lnSpc>
                          <a:spcPct val="107000"/>
                        </a:lnSpc>
                        <a:spcAft>
                          <a:spcPts val="0"/>
                        </a:spcAft>
                      </a:pPr>
                      <a:r>
                        <a:rPr lang="tr-TR" sz="1400" b="0" dirty="0">
                          <a:solidFill>
                            <a:schemeClr val="tx1"/>
                          </a:solidFill>
                          <a:effectLst/>
                        </a:rPr>
                        <a:t>11- WEB SAYFALARI VE SOSYAL MEDYA KOMİSYONU</a:t>
                      </a:r>
                    </a:p>
                  </a:txBody>
                  <a:tcPr marL="46990" marR="46990" marT="6350" marB="0" anchor="ctr"/>
                </a:tc>
                <a:extLst>
                  <a:ext uri="{0D108BD9-81ED-4DB2-BD59-A6C34878D82A}">
                    <a16:rowId xmlns:a16="http://schemas.microsoft.com/office/drawing/2014/main" val="391913941"/>
                  </a:ext>
                </a:extLst>
              </a:tr>
              <a:tr h="558964">
                <a:tc>
                  <a:txBody>
                    <a:bodyPr/>
                    <a:lstStyle/>
                    <a:p>
                      <a:pPr>
                        <a:lnSpc>
                          <a:spcPct val="107000"/>
                        </a:lnSpc>
                        <a:spcAft>
                          <a:spcPts val="0"/>
                        </a:spcAft>
                      </a:pPr>
                      <a:r>
                        <a:rPr lang="tr-TR" sz="1400" b="0" dirty="0">
                          <a:solidFill>
                            <a:schemeClr val="tx1"/>
                          </a:solidFill>
                          <a:effectLst/>
                        </a:rPr>
                        <a:t>6- BİRİM MEKANLARI YÖNETİM VE DENETİM KOMİSYONU</a:t>
                      </a:r>
                    </a:p>
                  </a:txBody>
                  <a:tcPr marL="46990" marR="46990" marT="6350" marB="0" anchor="ctr"/>
                </a:tc>
                <a:tc>
                  <a:txBody>
                    <a:bodyPr/>
                    <a:lstStyle/>
                    <a:p>
                      <a:pPr>
                        <a:lnSpc>
                          <a:spcPct val="107000"/>
                        </a:lnSpc>
                        <a:spcAft>
                          <a:spcPts val="0"/>
                        </a:spcAft>
                      </a:pPr>
                      <a:r>
                        <a:rPr lang="tr-TR" sz="1400" b="0" dirty="0">
                          <a:solidFill>
                            <a:schemeClr val="tx1"/>
                          </a:solidFill>
                          <a:effectLst/>
                        </a:rPr>
                        <a:t>12- PROJE AR-GE KOMİSYONU</a:t>
                      </a:r>
                    </a:p>
                  </a:txBody>
                  <a:tcPr marL="46990" marR="46990" marT="6350" marB="0" anchor="ctr"/>
                </a:tc>
                <a:extLst>
                  <a:ext uri="{0D108BD9-81ED-4DB2-BD59-A6C34878D82A}">
                    <a16:rowId xmlns:a16="http://schemas.microsoft.com/office/drawing/2014/main" val="2945573906"/>
                  </a:ext>
                </a:extLst>
              </a:tr>
            </a:tbl>
          </a:graphicData>
        </a:graphic>
      </p:graphicFrame>
      <p:pic>
        <p:nvPicPr>
          <p:cNvPr id="4" name="Resim 3">
            <a:extLst>
              <a:ext uri="{FF2B5EF4-FFF2-40B4-BE49-F238E27FC236}">
                <a16:creationId xmlns:a16="http://schemas.microsoft.com/office/drawing/2014/main" id="{7F5F6F5D-1D57-075A-A7CF-FD876DEFEC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440604430"/>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19</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3581400" y="1927960"/>
            <a:ext cx="5193145"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p>
          <a:p>
            <a:pPr marL="514350" indent="-514350">
              <a:lnSpc>
                <a:spcPct val="150000"/>
              </a:lnSpc>
              <a:spcBef>
                <a:spcPts val="0"/>
              </a:spcBef>
              <a:spcAft>
                <a:spcPts val="400"/>
              </a:spcAft>
              <a:buFont typeface="+mj-lt"/>
              <a:buAutoNum type="arabicParenR"/>
            </a:pPr>
            <a:r>
              <a:rPr lang="tr-TR" sz="3200" b="1" dirty="0">
                <a:solidFill>
                  <a:srgbClr val="3333FF"/>
                </a:solidFill>
              </a:rPr>
              <a:t>ULUSLARARASILAŞMA</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6" y="865079"/>
            <a:ext cx="10353963" cy="588345"/>
          </a:xfrm>
        </p:spPr>
        <p:txBody>
          <a:bodyPr>
            <a:noAutofit/>
          </a:bodyPr>
          <a:lstStyle/>
          <a:p>
            <a:pPr algn="ctr"/>
            <a:r>
              <a:rPr lang="tr-TR" sz="2800" b="1" dirty="0">
                <a:solidFill>
                  <a:srgbClr val="FF0000"/>
                </a:solidFill>
                <a:latin typeface="+mn-lt"/>
              </a:rPr>
              <a:t>Akademik Personel Sayısı (Birim Düzeyi)</a:t>
            </a:r>
            <a:endParaRPr lang="tr-TR" sz="28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20</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808886932"/>
              </p:ext>
            </p:extLst>
          </p:nvPr>
        </p:nvGraphicFramePr>
        <p:xfrm>
          <a:off x="517232" y="2170544"/>
          <a:ext cx="11286840" cy="2391464"/>
        </p:xfrm>
        <a:graphic>
          <a:graphicData uri="http://schemas.openxmlformats.org/drawingml/2006/table">
            <a:tbl>
              <a:tblPr>
                <a:tableStyleId>{BC89EF96-8CEA-46FF-86C4-4CE0E7609802}</a:tableStyleId>
              </a:tblPr>
              <a:tblGrid>
                <a:gridCol w="1230352">
                  <a:extLst>
                    <a:ext uri="{9D8B030D-6E8A-4147-A177-3AD203B41FA5}">
                      <a16:colId xmlns:a16="http://schemas.microsoft.com/office/drawing/2014/main" val="2374852142"/>
                    </a:ext>
                  </a:extLst>
                </a:gridCol>
                <a:gridCol w="1437133">
                  <a:extLst>
                    <a:ext uri="{9D8B030D-6E8A-4147-A177-3AD203B41FA5}">
                      <a16:colId xmlns:a16="http://schemas.microsoft.com/office/drawing/2014/main" val="3943329580"/>
                    </a:ext>
                  </a:extLst>
                </a:gridCol>
                <a:gridCol w="2050586">
                  <a:extLst>
                    <a:ext uri="{9D8B030D-6E8A-4147-A177-3AD203B41FA5}">
                      <a16:colId xmlns:a16="http://schemas.microsoft.com/office/drawing/2014/main" val="4042487974"/>
                    </a:ext>
                  </a:extLst>
                </a:gridCol>
                <a:gridCol w="2050586">
                  <a:extLst>
                    <a:ext uri="{9D8B030D-6E8A-4147-A177-3AD203B41FA5}">
                      <a16:colId xmlns:a16="http://schemas.microsoft.com/office/drawing/2014/main" val="2314597785"/>
                    </a:ext>
                  </a:extLst>
                </a:gridCol>
                <a:gridCol w="1641618">
                  <a:extLst>
                    <a:ext uri="{9D8B030D-6E8A-4147-A177-3AD203B41FA5}">
                      <a16:colId xmlns:a16="http://schemas.microsoft.com/office/drawing/2014/main" val="3001289435"/>
                    </a:ext>
                  </a:extLst>
                </a:gridCol>
                <a:gridCol w="1641618">
                  <a:extLst>
                    <a:ext uri="{9D8B030D-6E8A-4147-A177-3AD203B41FA5}">
                      <a16:colId xmlns:a16="http://schemas.microsoft.com/office/drawing/2014/main" val="832792308"/>
                    </a:ext>
                  </a:extLst>
                </a:gridCol>
                <a:gridCol w="1234947">
                  <a:extLst>
                    <a:ext uri="{9D8B030D-6E8A-4147-A177-3AD203B41FA5}">
                      <a16:colId xmlns:a16="http://schemas.microsoft.com/office/drawing/2014/main" val="360630672"/>
                    </a:ext>
                  </a:extLst>
                </a:gridCol>
              </a:tblGrid>
              <a:tr h="457089">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1600" b="1" dirty="0">
                          <a:solidFill>
                            <a:srgbClr val="FF0000"/>
                          </a:solidFill>
                          <a:effectLst/>
                          <a:latin typeface="+mn-lt"/>
                        </a:rPr>
                        <a:t>AKADEMİK PERSONEL SAYISI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03494">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rPr>
                        <a:t>Prof.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Doç.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Dr. </a:t>
                      </a:r>
                      <a:r>
                        <a:rPr lang="tr-TR" sz="1600" b="1" dirty="0" err="1">
                          <a:solidFill>
                            <a:srgbClr val="FF0000"/>
                          </a:solidFill>
                          <a:effectLst/>
                          <a:latin typeface="+mn-lt"/>
                        </a:rPr>
                        <a:t>Öğr</a:t>
                      </a:r>
                      <a:r>
                        <a:rPr lang="tr-TR" sz="1600" b="1" dirty="0">
                          <a:solidFill>
                            <a:srgbClr val="FF0000"/>
                          </a:solidFill>
                          <a:effectLst/>
                          <a:latin typeface="+mn-lt"/>
                        </a:rPr>
                        <a:t>. Üyesi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Arş.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err="1">
                          <a:solidFill>
                            <a:srgbClr val="FF0000"/>
                          </a:solidFill>
                          <a:effectLst/>
                          <a:latin typeface="+mn-lt"/>
                        </a:rPr>
                        <a:t>Öğr</a:t>
                      </a:r>
                      <a:r>
                        <a:rPr lang="tr-TR" sz="1600" b="1" dirty="0">
                          <a:solidFill>
                            <a:srgbClr val="FF0000"/>
                          </a:solidFill>
                          <a:effectLst/>
                          <a:latin typeface="+mn-lt"/>
                        </a:rPr>
                        <a:t>.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73079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4</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12 </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20 </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12 </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12</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C00000"/>
                          </a:solidFill>
                          <a:effectLst/>
                          <a:latin typeface="+mn-lt"/>
                        </a:rPr>
                        <a:t>60</a:t>
                      </a:r>
                      <a:endParaRPr lang="tr-TR" sz="1600" b="1" dirty="0">
                        <a:solidFill>
                          <a:srgbClr val="C0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27389024"/>
                  </a:ext>
                </a:extLst>
              </a:tr>
              <a:tr h="700088">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8</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12</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22</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12</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 10</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C00000"/>
                          </a:solidFill>
                          <a:effectLst/>
                          <a:latin typeface="+mn-lt"/>
                        </a:rPr>
                        <a:t> 64</a:t>
                      </a:r>
                      <a:endParaRPr lang="tr-TR" sz="1600" b="1" dirty="0">
                        <a:solidFill>
                          <a:srgbClr val="C0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endParaRPr lang="tr-TR" sz="2000" i="1" dirty="0">
              <a:solidFill>
                <a:srgbClr val="0000CC"/>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21</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968068340"/>
              </p:ext>
            </p:extLst>
          </p:nvPr>
        </p:nvGraphicFramePr>
        <p:xfrm>
          <a:off x="535705" y="2145451"/>
          <a:ext cx="11212347" cy="2230403"/>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dirty="0">
                          <a:solidFill>
                            <a:srgbClr val="FF0000"/>
                          </a:solidFill>
                        </a:rPr>
                        <a:t> </a:t>
                      </a:r>
                      <a:r>
                        <a:rPr lang="tr-TR" sz="1800" b="1" dirty="0">
                          <a:solidFill>
                            <a:schemeClr val="tx1"/>
                          </a:solidFill>
                        </a:rPr>
                        <a:t>TEMEL İSLAM BİLİMLERİ</a:t>
                      </a:r>
                      <a:endParaRPr lang="tr-TR" sz="1800" dirty="0">
                        <a:solidFill>
                          <a:schemeClr val="tx1"/>
                        </a:solidFill>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600" b="1">
                          <a:solidFill>
                            <a:srgbClr val="FF0000"/>
                          </a:solidFill>
                          <a:effectLst/>
                          <a:latin typeface="+mn-lt"/>
                        </a:rPr>
                        <a:t>TOPLAM</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rPr>
                        <a:t>Prof.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Doç.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Dr. </a:t>
                      </a:r>
                      <a:r>
                        <a:rPr lang="tr-TR" sz="1600" b="1" dirty="0" err="1">
                          <a:solidFill>
                            <a:srgbClr val="FF0000"/>
                          </a:solidFill>
                          <a:effectLst/>
                          <a:latin typeface="+mn-lt"/>
                        </a:rPr>
                        <a:t>Öğr</a:t>
                      </a:r>
                      <a:r>
                        <a:rPr lang="tr-TR" sz="1600" b="1" dirty="0">
                          <a:solidFill>
                            <a:srgbClr val="FF0000"/>
                          </a:solidFill>
                          <a:effectLst/>
                          <a:latin typeface="+mn-lt"/>
                        </a:rPr>
                        <a:t>. Üyesi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Arş.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err="1">
                          <a:solidFill>
                            <a:srgbClr val="FF0000"/>
                          </a:solidFill>
                          <a:effectLst/>
                          <a:latin typeface="+mn-lt"/>
                        </a:rPr>
                        <a:t>Öğr</a:t>
                      </a:r>
                      <a:r>
                        <a:rPr lang="tr-TR" sz="1600" b="1" dirty="0">
                          <a:solidFill>
                            <a:srgbClr val="FF0000"/>
                          </a:solidFill>
                          <a:effectLst/>
                          <a:latin typeface="+mn-lt"/>
                        </a:rPr>
                        <a:t>.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3</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7 </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12</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8</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11</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C00000"/>
                          </a:solidFill>
                          <a:effectLst/>
                          <a:latin typeface="+mn-lt"/>
                        </a:rPr>
                        <a:t>41</a:t>
                      </a:r>
                      <a:endParaRPr lang="tr-TR" sz="1600" b="1" dirty="0">
                        <a:solidFill>
                          <a:srgbClr val="C0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600" dirty="0">
                          <a:effectLst/>
                          <a:latin typeface="+mn-lt"/>
                        </a:rPr>
                        <a:t>6</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7</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 14</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6</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9</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C00000"/>
                          </a:solidFill>
                          <a:effectLst/>
                          <a:latin typeface="+mn-lt"/>
                        </a:rPr>
                        <a:t>42</a:t>
                      </a:r>
                      <a:endParaRPr lang="tr-TR" sz="1600" b="1" dirty="0">
                        <a:solidFill>
                          <a:srgbClr val="C0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bl>
          </a:graphicData>
        </a:graphic>
      </p:graphicFrame>
    </p:spTree>
    <p:extLst>
      <p:ext uri="{BB962C8B-B14F-4D97-AF65-F5344CB8AC3E}">
        <p14:creationId xmlns:p14="http://schemas.microsoft.com/office/powerpoint/2010/main" val="390038169"/>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46BA6-A4A0-7A24-94A8-E56765DAB35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44E5841-184F-B602-87E7-A2F3F8902C2C}"/>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endParaRPr lang="tr-TR" sz="2000" i="1" dirty="0">
              <a:solidFill>
                <a:srgbClr val="0000CC"/>
              </a:solidFill>
            </a:endParaRPr>
          </a:p>
        </p:txBody>
      </p:sp>
      <p:sp>
        <p:nvSpPr>
          <p:cNvPr id="3" name="Veri Yer Tutucusu 2">
            <a:extLst>
              <a:ext uri="{FF2B5EF4-FFF2-40B4-BE49-F238E27FC236}">
                <a16:creationId xmlns:a16="http://schemas.microsoft.com/office/drawing/2014/main" id="{78905B85-D08D-6BA0-7C5D-C2143FDFA933}"/>
              </a:ext>
            </a:extLst>
          </p:cNvPr>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a:extLst>
              <a:ext uri="{FF2B5EF4-FFF2-40B4-BE49-F238E27FC236}">
                <a16:creationId xmlns:a16="http://schemas.microsoft.com/office/drawing/2014/main" id="{D56CCA17-BD6A-C01D-2DAE-533A82BE1501}"/>
              </a:ext>
            </a:extLst>
          </p:cNvPr>
          <p:cNvSpPr>
            <a:spLocks noGrp="1"/>
          </p:cNvSpPr>
          <p:nvPr>
            <p:ph type="sldNum" sz="quarter" idx="12"/>
          </p:nvPr>
        </p:nvSpPr>
        <p:spPr/>
        <p:txBody>
          <a:bodyPr/>
          <a:lstStyle/>
          <a:p>
            <a:fld id="{15D42E69-0B45-4D6A-BDA9-8F9042B0111B}" type="slidenum">
              <a:rPr lang="tr-TR" smtClean="0"/>
              <a:pPr/>
              <a:t>22</a:t>
            </a:fld>
            <a:endParaRPr lang="tr-TR"/>
          </a:p>
        </p:txBody>
      </p:sp>
      <p:graphicFrame>
        <p:nvGraphicFramePr>
          <p:cNvPr id="6" name="Tablo 5">
            <a:extLst>
              <a:ext uri="{FF2B5EF4-FFF2-40B4-BE49-F238E27FC236}">
                <a16:creationId xmlns:a16="http://schemas.microsoft.com/office/drawing/2014/main" id="{91C89330-C656-2262-2B72-E7A21BDC4CF1}"/>
              </a:ext>
            </a:extLst>
          </p:cNvPr>
          <p:cNvGraphicFramePr>
            <a:graphicFrameLocks noGrp="1"/>
          </p:cNvGraphicFramePr>
          <p:nvPr>
            <p:extLst>
              <p:ext uri="{D42A27DB-BD31-4B8C-83A1-F6EECF244321}">
                <p14:modId xmlns:p14="http://schemas.microsoft.com/office/powerpoint/2010/main" val="414017874"/>
              </p:ext>
            </p:extLst>
          </p:nvPr>
        </p:nvGraphicFramePr>
        <p:xfrm>
          <a:off x="535705" y="2145451"/>
          <a:ext cx="11212347" cy="2230403"/>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dirty="0">
                          <a:solidFill>
                            <a:srgbClr val="FF0000"/>
                          </a:solidFill>
                        </a:rPr>
                        <a:t> </a:t>
                      </a:r>
                      <a:r>
                        <a:rPr lang="tr-TR" sz="1800" b="1" dirty="0">
                          <a:solidFill>
                            <a:schemeClr val="tx1"/>
                          </a:solidFill>
                        </a:rPr>
                        <a:t>FELSEFE VE DİN BİLİMLERİ</a:t>
                      </a:r>
                      <a:endParaRPr lang="tr-TR" sz="1800" dirty="0">
                        <a:solidFill>
                          <a:schemeClr val="tx1"/>
                        </a:solidFill>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600" b="1">
                          <a:solidFill>
                            <a:srgbClr val="FF0000"/>
                          </a:solidFill>
                          <a:effectLst/>
                          <a:latin typeface="+mn-lt"/>
                        </a:rPr>
                        <a:t>TOPLAM</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rPr>
                        <a:t>Prof.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Doç.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Dr. </a:t>
                      </a:r>
                      <a:r>
                        <a:rPr lang="tr-TR" sz="1600" b="1" dirty="0" err="1">
                          <a:solidFill>
                            <a:srgbClr val="FF0000"/>
                          </a:solidFill>
                          <a:effectLst/>
                          <a:latin typeface="+mn-lt"/>
                        </a:rPr>
                        <a:t>Öğr</a:t>
                      </a:r>
                      <a:r>
                        <a:rPr lang="tr-TR" sz="1600" b="1" dirty="0">
                          <a:solidFill>
                            <a:srgbClr val="FF0000"/>
                          </a:solidFill>
                          <a:effectLst/>
                          <a:latin typeface="+mn-lt"/>
                        </a:rPr>
                        <a:t>. Üyesi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Arş.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err="1">
                          <a:solidFill>
                            <a:srgbClr val="FF0000"/>
                          </a:solidFill>
                          <a:effectLst/>
                          <a:latin typeface="+mn-lt"/>
                        </a:rPr>
                        <a:t>Öğr</a:t>
                      </a:r>
                      <a:r>
                        <a:rPr lang="tr-TR" sz="1600" b="1" dirty="0">
                          <a:solidFill>
                            <a:srgbClr val="FF0000"/>
                          </a:solidFill>
                          <a:effectLst/>
                          <a:latin typeface="+mn-lt"/>
                        </a:rPr>
                        <a:t>.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1</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ea typeface="+mn-ea"/>
                          <a:cs typeface="+mn-cs"/>
                        </a:rPr>
                        <a:t>4</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6</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3</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0</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C00000"/>
                          </a:solidFill>
                          <a:effectLst/>
                          <a:latin typeface="+mn-lt"/>
                        </a:rPr>
                        <a:t>14</a:t>
                      </a:r>
                      <a:endParaRPr lang="tr-TR" sz="1600" b="1" dirty="0">
                        <a:solidFill>
                          <a:srgbClr val="C0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600" dirty="0">
                          <a:effectLst/>
                          <a:latin typeface="+mn-lt"/>
                        </a:rPr>
                        <a:t>1</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ea typeface="+mn-ea"/>
                          <a:cs typeface="+mn-cs"/>
                        </a:rPr>
                        <a:t>5</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5</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5</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0</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C00000"/>
                          </a:solidFill>
                          <a:effectLst/>
                          <a:latin typeface="+mn-lt"/>
                        </a:rPr>
                        <a:t>16</a:t>
                      </a:r>
                      <a:endParaRPr lang="tr-TR" sz="1600" b="1" dirty="0">
                        <a:solidFill>
                          <a:srgbClr val="C0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bl>
          </a:graphicData>
        </a:graphic>
      </p:graphicFrame>
    </p:spTree>
    <p:extLst>
      <p:ext uri="{BB962C8B-B14F-4D97-AF65-F5344CB8AC3E}">
        <p14:creationId xmlns:p14="http://schemas.microsoft.com/office/powerpoint/2010/main" val="326457911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67695-C9E2-2E07-F14F-D0C9B1060E0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BFF8EBB-3250-122D-8595-AAE62CED7430}"/>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endParaRPr lang="tr-TR" sz="2000" i="1" dirty="0">
              <a:solidFill>
                <a:srgbClr val="0000CC"/>
              </a:solidFill>
            </a:endParaRPr>
          </a:p>
        </p:txBody>
      </p:sp>
      <p:sp>
        <p:nvSpPr>
          <p:cNvPr id="3" name="Veri Yer Tutucusu 2">
            <a:extLst>
              <a:ext uri="{FF2B5EF4-FFF2-40B4-BE49-F238E27FC236}">
                <a16:creationId xmlns:a16="http://schemas.microsoft.com/office/drawing/2014/main" id="{EDE8CA76-73CE-30BF-D912-8D937CE427DB}"/>
              </a:ext>
            </a:extLst>
          </p:cNvPr>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a:extLst>
              <a:ext uri="{FF2B5EF4-FFF2-40B4-BE49-F238E27FC236}">
                <a16:creationId xmlns:a16="http://schemas.microsoft.com/office/drawing/2014/main" id="{465F391D-5ED8-2135-7DAE-766745416274}"/>
              </a:ext>
            </a:extLst>
          </p:cNvPr>
          <p:cNvSpPr>
            <a:spLocks noGrp="1"/>
          </p:cNvSpPr>
          <p:nvPr>
            <p:ph type="sldNum" sz="quarter" idx="12"/>
          </p:nvPr>
        </p:nvSpPr>
        <p:spPr/>
        <p:txBody>
          <a:bodyPr/>
          <a:lstStyle/>
          <a:p>
            <a:fld id="{15D42E69-0B45-4D6A-BDA9-8F9042B0111B}" type="slidenum">
              <a:rPr lang="tr-TR" smtClean="0"/>
              <a:pPr/>
              <a:t>23</a:t>
            </a:fld>
            <a:endParaRPr lang="tr-TR"/>
          </a:p>
        </p:txBody>
      </p:sp>
      <p:graphicFrame>
        <p:nvGraphicFramePr>
          <p:cNvPr id="6" name="Tablo 5">
            <a:extLst>
              <a:ext uri="{FF2B5EF4-FFF2-40B4-BE49-F238E27FC236}">
                <a16:creationId xmlns:a16="http://schemas.microsoft.com/office/drawing/2014/main" id="{336F9CF8-02C3-D7DF-4C37-085B8E1F89DF}"/>
              </a:ext>
            </a:extLst>
          </p:cNvPr>
          <p:cNvGraphicFramePr>
            <a:graphicFrameLocks noGrp="1"/>
          </p:cNvGraphicFramePr>
          <p:nvPr>
            <p:extLst>
              <p:ext uri="{D42A27DB-BD31-4B8C-83A1-F6EECF244321}">
                <p14:modId xmlns:p14="http://schemas.microsoft.com/office/powerpoint/2010/main" val="2699051121"/>
              </p:ext>
            </p:extLst>
          </p:nvPr>
        </p:nvGraphicFramePr>
        <p:xfrm>
          <a:off x="535705" y="2145451"/>
          <a:ext cx="11212347" cy="2230403"/>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4423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dirty="0">
                          <a:solidFill>
                            <a:srgbClr val="FF0000"/>
                          </a:solidFill>
                        </a:rPr>
                        <a:t> </a:t>
                      </a:r>
                      <a:r>
                        <a:rPr lang="tr-TR" sz="1800" b="1" dirty="0">
                          <a:solidFill>
                            <a:schemeClr val="tx1"/>
                          </a:solidFill>
                        </a:rPr>
                        <a:t>İSLAM TARİHİ VE SANATLARI</a:t>
                      </a:r>
                      <a:endParaRPr lang="tr-TR" sz="1800" dirty="0">
                        <a:solidFill>
                          <a:schemeClr val="tx1"/>
                        </a:solidFill>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600" b="1">
                          <a:solidFill>
                            <a:srgbClr val="FF0000"/>
                          </a:solidFill>
                          <a:effectLst/>
                          <a:latin typeface="+mn-lt"/>
                        </a:rPr>
                        <a:t>TOPLAM</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53956">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rPr>
                        <a:t>Prof.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Doç.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Dr. </a:t>
                      </a:r>
                      <a:r>
                        <a:rPr lang="tr-TR" sz="1600" b="1" dirty="0" err="1">
                          <a:solidFill>
                            <a:srgbClr val="FF0000"/>
                          </a:solidFill>
                          <a:effectLst/>
                          <a:latin typeface="+mn-lt"/>
                        </a:rPr>
                        <a:t>Öğr</a:t>
                      </a:r>
                      <a:r>
                        <a:rPr lang="tr-TR" sz="1600" b="1" dirty="0">
                          <a:solidFill>
                            <a:srgbClr val="FF0000"/>
                          </a:solidFill>
                          <a:effectLst/>
                          <a:latin typeface="+mn-lt"/>
                        </a:rPr>
                        <a:t>. Üyesi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Arş.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err="1">
                          <a:solidFill>
                            <a:srgbClr val="FF0000"/>
                          </a:solidFill>
                          <a:effectLst/>
                          <a:latin typeface="+mn-lt"/>
                        </a:rPr>
                        <a:t>Öğr</a:t>
                      </a:r>
                      <a:r>
                        <a:rPr lang="tr-TR" sz="1600" b="1" dirty="0">
                          <a:solidFill>
                            <a:srgbClr val="FF0000"/>
                          </a:solidFill>
                          <a:effectLst/>
                          <a:latin typeface="+mn-lt"/>
                        </a:rPr>
                        <a:t>.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82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0</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1</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2</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1</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1</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C00000"/>
                          </a:solidFill>
                          <a:effectLst/>
                          <a:latin typeface="+mn-lt"/>
                        </a:rPr>
                        <a:t>5</a:t>
                      </a:r>
                      <a:endParaRPr lang="tr-TR" sz="1600" b="1" dirty="0">
                        <a:solidFill>
                          <a:srgbClr val="C0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27389024"/>
                  </a:ext>
                </a:extLst>
              </a:tr>
              <a:tr h="553956">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gn="ctr">
                        <a:lnSpc>
                          <a:spcPct val="107000"/>
                        </a:lnSpc>
                        <a:spcAft>
                          <a:spcPts val="0"/>
                        </a:spcAft>
                      </a:pPr>
                      <a:r>
                        <a:rPr lang="tr-TR" sz="1600" dirty="0">
                          <a:effectLst/>
                          <a:latin typeface="+mn-lt"/>
                        </a:rPr>
                        <a:t>1</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0</a:t>
                      </a:r>
                      <a:endParaRPr lang="tr-TR" sz="16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dirty="0">
                          <a:effectLst/>
                          <a:latin typeface="+mn-lt"/>
                        </a:rPr>
                        <a:t>3</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1</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dirty="0">
                          <a:effectLst/>
                          <a:latin typeface="+mn-lt"/>
                        </a:rPr>
                        <a:t>1</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C00000"/>
                          </a:solidFill>
                          <a:effectLst/>
                          <a:latin typeface="+mn-lt"/>
                        </a:rPr>
                        <a:t>6</a:t>
                      </a:r>
                      <a:endParaRPr lang="tr-TR" sz="1600" b="1" dirty="0">
                        <a:solidFill>
                          <a:srgbClr val="C0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bl>
          </a:graphicData>
        </a:graphic>
      </p:graphicFrame>
    </p:spTree>
    <p:extLst>
      <p:ext uri="{BB962C8B-B14F-4D97-AF65-F5344CB8AC3E}">
        <p14:creationId xmlns:p14="http://schemas.microsoft.com/office/powerpoint/2010/main" val="3772243149"/>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24</a:t>
            </a:fld>
            <a:endParaRPr lang="tr-TR"/>
          </a:p>
        </p:txBody>
      </p:sp>
      <p:sp>
        <p:nvSpPr>
          <p:cNvPr id="8" name="Unvan 5"/>
          <p:cNvSpPr>
            <a:spLocks noGrp="1"/>
          </p:cNvSpPr>
          <p:nvPr>
            <p:ph type="title"/>
          </p:nvPr>
        </p:nvSpPr>
        <p:spPr>
          <a:xfrm>
            <a:off x="1273311" y="771671"/>
            <a:ext cx="10238510" cy="623455"/>
          </a:xfrm>
        </p:spPr>
        <p:txBody>
          <a:bodyPr>
            <a:normAutofit/>
          </a:bodyPr>
          <a:lstStyle/>
          <a:p>
            <a:pPr algn="ctr"/>
            <a:r>
              <a:rPr lang="tr-TR" sz="3200" b="1" dirty="0">
                <a:solidFill>
                  <a:srgbClr val="FF0000"/>
                </a:solidFill>
              </a:rPr>
              <a:t>İdari Personel Sayısı </a:t>
            </a:r>
            <a:r>
              <a:rPr lang="tr-TR" sz="3200" b="1" dirty="0">
                <a:solidFill>
                  <a:srgbClr val="3333FF"/>
                </a:solidFill>
              </a:rPr>
              <a:t>(Birim Düzeyi)</a:t>
            </a:r>
            <a:endParaRPr lang="tr-TR" sz="3200" dirty="0">
              <a:solidFill>
                <a:srgbClr val="3333FF"/>
              </a:solidFill>
            </a:endParaRPr>
          </a:p>
        </p:txBody>
      </p:sp>
      <p:graphicFrame>
        <p:nvGraphicFramePr>
          <p:cNvPr id="4" name="Tablo 3"/>
          <p:cNvGraphicFramePr>
            <a:graphicFrameLocks noGrp="1"/>
          </p:cNvGraphicFramePr>
          <p:nvPr/>
        </p:nvGraphicFramePr>
        <p:xfrm>
          <a:off x="461819" y="2096655"/>
          <a:ext cx="11455198" cy="2740285"/>
        </p:xfrm>
        <a:graphic>
          <a:graphicData uri="http://schemas.openxmlformats.org/drawingml/2006/table">
            <a:tbl>
              <a:tblPr>
                <a:tableStyleId>{BC89EF96-8CEA-46FF-86C4-4CE0E7609802}</a:tableStyleId>
              </a:tblPr>
              <a:tblGrid>
                <a:gridCol w="1773782">
                  <a:extLst>
                    <a:ext uri="{9D8B030D-6E8A-4147-A177-3AD203B41FA5}">
                      <a16:colId xmlns:a16="http://schemas.microsoft.com/office/drawing/2014/main" val="3022103432"/>
                    </a:ext>
                  </a:extLst>
                </a:gridCol>
                <a:gridCol w="2107939">
                  <a:extLst>
                    <a:ext uri="{9D8B030D-6E8A-4147-A177-3AD203B41FA5}">
                      <a16:colId xmlns:a16="http://schemas.microsoft.com/office/drawing/2014/main" val="4066517555"/>
                    </a:ext>
                  </a:extLst>
                </a:gridCol>
                <a:gridCol w="2109084">
                  <a:extLst>
                    <a:ext uri="{9D8B030D-6E8A-4147-A177-3AD203B41FA5}">
                      <a16:colId xmlns:a16="http://schemas.microsoft.com/office/drawing/2014/main" val="609608599"/>
                    </a:ext>
                  </a:extLst>
                </a:gridCol>
                <a:gridCol w="2109084">
                  <a:extLst>
                    <a:ext uri="{9D8B030D-6E8A-4147-A177-3AD203B41FA5}">
                      <a16:colId xmlns:a16="http://schemas.microsoft.com/office/drawing/2014/main" val="1980834120"/>
                    </a:ext>
                  </a:extLst>
                </a:gridCol>
                <a:gridCol w="2109084">
                  <a:extLst>
                    <a:ext uri="{9D8B030D-6E8A-4147-A177-3AD203B41FA5}">
                      <a16:colId xmlns:a16="http://schemas.microsoft.com/office/drawing/2014/main" val="3412841534"/>
                    </a:ext>
                  </a:extLst>
                </a:gridCol>
                <a:gridCol w="1246225">
                  <a:extLst>
                    <a:ext uri="{9D8B030D-6E8A-4147-A177-3AD203B41FA5}">
                      <a16:colId xmlns:a16="http://schemas.microsoft.com/office/drawing/2014/main" val="1590478056"/>
                    </a:ext>
                  </a:extLst>
                </a:gridCol>
              </a:tblGrid>
              <a:tr h="884769">
                <a:tc>
                  <a:txBody>
                    <a:bodyPr/>
                    <a:lstStyle/>
                    <a:p>
                      <a:pPr algn="ctr">
                        <a:lnSpc>
                          <a:spcPct val="107000"/>
                        </a:lnSpc>
                        <a:spcAft>
                          <a:spcPts val="0"/>
                        </a:spcAft>
                      </a:pPr>
                      <a:r>
                        <a:rPr lang="tr-TR" sz="2000" b="1" dirty="0">
                          <a:solidFill>
                            <a:srgbClr val="FF0000"/>
                          </a:solidFill>
                          <a:effectLst/>
                        </a:rPr>
                        <a:t>Yıl / Personel Sınıfı</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rPr>
                        <a:t>Memur (Kadrolu tüm sınıflar)</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Sözleşmeli İdari Personel (4/b)</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696 KHK Göre 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78932484"/>
                  </a:ext>
                </a:extLst>
              </a:tr>
              <a:tr h="927758">
                <a:tc>
                  <a:txBody>
                    <a:bodyPr/>
                    <a:lstStyle/>
                    <a:p>
                      <a:pPr algn="ctr">
                        <a:lnSpc>
                          <a:spcPct val="107000"/>
                        </a:lnSpc>
                        <a:spcAft>
                          <a:spcPts val="0"/>
                        </a:spcAft>
                      </a:pPr>
                      <a:r>
                        <a:rPr lang="tr-TR" sz="2000" b="1" dirty="0">
                          <a:solidFill>
                            <a:srgbClr val="0000CC"/>
                          </a:solidFill>
                          <a:effectLst/>
                        </a:rPr>
                        <a:t>2024</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rPr>
                        <a:t>6</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8</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10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24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76529132"/>
                  </a:ext>
                </a:extLst>
              </a:tr>
              <a:tr h="927758">
                <a:tc>
                  <a:txBody>
                    <a:bodyPr/>
                    <a:lstStyle/>
                    <a:p>
                      <a:pPr algn="ctr">
                        <a:lnSpc>
                          <a:spcPct val="107000"/>
                        </a:lnSpc>
                        <a:spcAft>
                          <a:spcPts val="0"/>
                        </a:spcAft>
                      </a:pPr>
                      <a:r>
                        <a:rPr lang="tr-TR" sz="2000" b="1" dirty="0">
                          <a:solidFill>
                            <a:srgbClr val="0000CC"/>
                          </a:solidFill>
                          <a:effectLst/>
                        </a:rPr>
                        <a:t>2025</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rPr>
                        <a:t>6</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10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10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rPr>
                        <a:t> 26</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507658704"/>
                  </a:ext>
                </a:extLst>
              </a:tr>
            </a:tbl>
          </a:graphicData>
        </a:graphic>
      </p:graphicFrame>
    </p:spTree>
    <p:extLst>
      <p:ext uri="{BB962C8B-B14F-4D97-AF65-F5344CB8AC3E}">
        <p14:creationId xmlns:p14="http://schemas.microsoft.com/office/powerpoint/2010/main" val="372429822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50E3A-5D47-3322-799C-B3F3CFC09C51}"/>
            </a:ext>
          </a:extLst>
        </p:cNvPr>
        <p:cNvGrpSpPr/>
        <p:nvPr/>
      </p:nvGrpSpPr>
      <p:grpSpPr>
        <a:xfrm>
          <a:off x="0" y="0"/>
          <a:ext cx="0" cy="0"/>
          <a:chOff x="0" y="0"/>
          <a:chExt cx="0" cy="0"/>
        </a:xfrm>
      </p:grpSpPr>
      <p:sp>
        <p:nvSpPr>
          <p:cNvPr id="3" name="Veri Yer Tutucusu 2">
            <a:extLst>
              <a:ext uri="{FF2B5EF4-FFF2-40B4-BE49-F238E27FC236}">
                <a16:creationId xmlns:a16="http://schemas.microsoft.com/office/drawing/2014/main" id="{F2097D05-78D5-F76C-E4F8-AC44B45E598F}"/>
              </a:ext>
            </a:extLst>
          </p:cNvPr>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a:extLst>
              <a:ext uri="{FF2B5EF4-FFF2-40B4-BE49-F238E27FC236}">
                <a16:creationId xmlns:a16="http://schemas.microsoft.com/office/drawing/2014/main" id="{D5501E94-837E-DC55-D098-3FB3AD9429E5}"/>
              </a:ext>
            </a:extLst>
          </p:cNvPr>
          <p:cNvSpPr>
            <a:spLocks noGrp="1"/>
          </p:cNvSpPr>
          <p:nvPr>
            <p:ph type="sldNum" sz="quarter" idx="12"/>
          </p:nvPr>
        </p:nvSpPr>
        <p:spPr/>
        <p:txBody>
          <a:bodyPr/>
          <a:lstStyle/>
          <a:p>
            <a:fld id="{15D42E69-0B45-4D6A-BDA9-8F9042B0111B}" type="slidenum">
              <a:rPr lang="tr-TR" smtClean="0"/>
              <a:pPr/>
              <a:t>25</a:t>
            </a:fld>
            <a:endParaRPr lang="tr-TR"/>
          </a:p>
        </p:txBody>
      </p:sp>
      <p:sp>
        <p:nvSpPr>
          <p:cNvPr id="8" name="Unvan 5">
            <a:extLst>
              <a:ext uri="{FF2B5EF4-FFF2-40B4-BE49-F238E27FC236}">
                <a16:creationId xmlns:a16="http://schemas.microsoft.com/office/drawing/2014/main" id="{CE136464-0B78-9E0B-7E88-E0F2C1B029F4}"/>
              </a:ext>
            </a:extLst>
          </p:cNvPr>
          <p:cNvSpPr>
            <a:spLocks noGrp="1"/>
          </p:cNvSpPr>
          <p:nvPr>
            <p:ph type="title"/>
          </p:nvPr>
        </p:nvSpPr>
        <p:spPr>
          <a:xfrm>
            <a:off x="812800" y="860154"/>
            <a:ext cx="10238510" cy="623455"/>
          </a:xfrm>
        </p:spPr>
        <p:txBody>
          <a:bodyPr>
            <a:normAutofit fontScale="90000"/>
          </a:bodyPr>
          <a:lstStyle/>
          <a:p>
            <a:pPr algn="ctr"/>
            <a:r>
              <a:rPr lang="tr-TR" sz="3200" b="1" dirty="0">
                <a:solidFill>
                  <a:srgbClr val="0000CC"/>
                </a:solidFill>
              </a:rPr>
              <a:t>Akademik Personel 2025 Yılında Yapılan Atama ve Yükseltmeler</a:t>
            </a:r>
            <a:endParaRPr lang="tr-TR" sz="3200" dirty="0">
              <a:solidFill>
                <a:srgbClr val="3333FF"/>
              </a:solidFill>
            </a:endParaRPr>
          </a:p>
        </p:txBody>
      </p:sp>
      <p:graphicFrame>
        <p:nvGraphicFramePr>
          <p:cNvPr id="2" name="Tablo 1">
            <a:extLst>
              <a:ext uri="{FF2B5EF4-FFF2-40B4-BE49-F238E27FC236}">
                <a16:creationId xmlns:a16="http://schemas.microsoft.com/office/drawing/2014/main" id="{FF95C761-D589-76D4-3BA7-A5963EBF8ABB}"/>
              </a:ext>
            </a:extLst>
          </p:cNvPr>
          <p:cNvGraphicFramePr>
            <a:graphicFrameLocks noGrp="1"/>
          </p:cNvGraphicFramePr>
          <p:nvPr>
            <p:extLst>
              <p:ext uri="{D42A27DB-BD31-4B8C-83A1-F6EECF244321}">
                <p14:modId xmlns:p14="http://schemas.microsoft.com/office/powerpoint/2010/main" val="2845679590"/>
              </p:ext>
            </p:extLst>
          </p:nvPr>
        </p:nvGraphicFramePr>
        <p:xfrm>
          <a:off x="250785" y="1844972"/>
          <a:ext cx="11690430" cy="4340063"/>
        </p:xfrm>
        <a:graphic>
          <a:graphicData uri="http://schemas.openxmlformats.org/drawingml/2006/table">
            <a:tbl>
              <a:tblPr>
                <a:tableStyleId>{BDBED569-4797-4DF1-A0F4-6AAB3CD982D8}</a:tableStyleId>
              </a:tblPr>
              <a:tblGrid>
                <a:gridCol w="1794076">
                  <a:extLst>
                    <a:ext uri="{9D8B030D-6E8A-4147-A177-3AD203B41FA5}">
                      <a16:colId xmlns:a16="http://schemas.microsoft.com/office/drawing/2014/main" val="220074996"/>
                    </a:ext>
                  </a:extLst>
                </a:gridCol>
                <a:gridCol w="1735759">
                  <a:extLst>
                    <a:ext uri="{9D8B030D-6E8A-4147-A177-3AD203B41FA5}">
                      <a16:colId xmlns:a16="http://schemas.microsoft.com/office/drawing/2014/main" val="2759330771"/>
                    </a:ext>
                  </a:extLst>
                </a:gridCol>
                <a:gridCol w="1632474">
                  <a:extLst>
                    <a:ext uri="{9D8B030D-6E8A-4147-A177-3AD203B41FA5}">
                      <a16:colId xmlns:a16="http://schemas.microsoft.com/office/drawing/2014/main" val="1696771542"/>
                    </a:ext>
                  </a:extLst>
                </a:gridCol>
                <a:gridCol w="1794076">
                  <a:extLst>
                    <a:ext uri="{9D8B030D-6E8A-4147-A177-3AD203B41FA5}">
                      <a16:colId xmlns:a16="http://schemas.microsoft.com/office/drawing/2014/main" val="497567926"/>
                    </a:ext>
                  </a:extLst>
                </a:gridCol>
                <a:gridCol w="3356658">
                  <a:extLst>
                    <a:ext uri="{9D8B030D-6E8A-4147-A177-3AD203B41FA5}">
                      <a16:colId xmlns:a16="http://schemas.microsoft.com/office/drawing/2014/main" val="3709939401"/>
                    </a:ext>
                  </a:extLst>
                </a:gridCol>
                <a:gridCol w="1377387">
                  <a:extLst>
                    <a:ext uri="{9D8B030D-6E8A-4147-A177-3AD203B41FA5}">
                      <a16:colId xmlns:a16="http://schemas.microsoft.com/office/drawing/2014/main" val="2712806360"/>
                    </a:ext>
                  </a:extLst>
                </a:gridCol>
              </a:tblGrid>
              <a:tr h="512311">
                <a:tc>
                  <a:txBody>
                    <a:bodyPr/>
                    <a:lstStyle/>
                    <a:p>
                      <a:pPr algn="ctr">
                        <a:lnSpc>
                          <a:spcPct val="107000"/>
                        </a:lnSpc>
                        <a:spcAft>
                          <a:spcPts val="800"/>
                        </a:spcAft>
                      </a:pPr>
                      <a:r>
                        <a:rPr lang="tr-TR" sz="1600" b="1" dirty="0">
                          <a:solidFill>
                            <a:srgbClr val="FF0000"/>
                          </a:solidFill>
                          <a:effectLst/>
                        </a:rPr>
                        <a:t>Bölümü</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Ana Bilim Dalı </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Adı Soyadı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a:solidFill>
                            <a:srgbClr val="FF0000"/>
                          </a:solidFill>
                          <a:effectLst/>
                        </a:rPr>
                        <a:t>Önceki Ünvanı</a:t>
                      </a:r>
                      <a:endParaRPr lang="tr-TR"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Son Aldığı </a:t>
                      </a:r>
                      <a:r>
                        <a:rPr lang="tr-TR" sz="1600" b="1" dirty="0" err="1">
                          <a:solidFill>
                            <a:srgbClr val="FF0000"/>
                          </a:solidFill>
                          <a:effectLst/>
                        </a:rPr>
                        <a:t>Ünvanı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Toplam</a:t>
                      </a:r>
                    </a:p>
                  </a:txBody>
                  <a:tcPr marL="0" marR="0" marT="0" marB="0" anchor="ctr"/>
                </a:tc>
                <a:extLst>
                  <a:ext uri="{0D108BD9-81ED-4DB2-BD59-A6C34878D82A}">
                    <a16:rowId xmlns:a16="http://schemas.microsoft.com/office/drawing/2014/main" val="4153579066"/>
                  </a:ext>
                </a:extLst>
              </a:tr>
              <a:tr h="203492">
                <a:tc>
                  <a:txBody>
                    <a:bodyPr/>
                    <a:lstStyle/>
                    <a:p>
                      <a:pPr>
                        <a:lnSpc>
                          <a:spcPct val="107000"/>
                        </a:lnSpc>
                      </a:pPr>
                      <a:r>
                        <a:rPr lang="tr-TR" sz="1200" dirty="0">
                          <a:effectLst/>
                          <a:latin typeface="+mn-lt"/>
                          <a:cs typeface="Times New Roman" panose="02020603050405020304" pitchFamily="18" charset="0"/>
                        </a:rPr>
                        <a:t>TEMEL</a:t>
                      </a:r>
                      <a:r>
                        <a:rPr lang="tr-TR" sz="1200" baseline="0" dirty="0">
                          <a:effectLst/>
                          <a:latin typeface="+mn-lt"/>
                          <a:cs typeface="Times New Roman" panose="02020603050405020304" pitchFamily="18" charset="0"/>
                        </a:rPr>
                        <a:t> İSLAM BİLİMLERİ</a:t>
                      </a:r>
                      <a:endParaRPr lang="tr-TR" sz="1200" dirty="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200" dirty="0">
                          <a:effectLst/>
                          <a:latin typeface="+mn-lt"/>
                        </a:rPr>
                        <a:t> İSLAM HUKUKU</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200" dirty="0">
                          <a:effectLst/>
                          <a:latin typeface="+mn-lt"/>
                        </a:rPr>
                        <a:t> ALİ ASLAN TOPÇUOĞLU</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200" dirty="0">
                          <a:effectLst/>
                          <a:latin typeface="+mn-lt"/>
                          <a:cs typeface="Times New Roman" panose="02020603050405020304" pitchFamily="18" charset="0"/>
                        </a:rPr>
                        <a:t>DOÇENT</a:t>
                      </a:r>
                    </a:p>
                  </a:txBody>
                  <a:tcPr marL="6985" marR="6985" marT="6985" marB="0" anchor="ctr"/>
                </a:tc>
                <a:tc>
                  <a:txBody>
                    <a:bodyPr/>
                    <a:lstStyle/>
                    <a:p>
                      <a:pPr>
                        <a:lnSpc>
                          <a:spcPct val="107000"/>
                        </a:lnSpc>
                        <a:spcAft>
                          <a:spcPts val="800"/>
                        </a:spcAft>
                      </a:pPr>
                      <a:r>
                        <a:rPr lang="tr-TR" sz="1200" dirty="0">
                          <a:effectLst/>
                          <a:latin typeface="+mn-lt"/>
                        </a:rPr>
                        <a:t> PROFESÖR (ATAMA TARİHİ: 11.02.2025)</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rowSpan="4">
                  <a:txBody>
                    <a:bodyPr/>
                    <a:lstStyle/>
                    <a:p>
                      <a:pPr algn="ctr">
                        <a:lnSpc>
                          <a:spcPct val="107000"/>
                        </a:lnSpc>
                        <a:spcAft>
                          <a:spcPts val="800"/>
                        </a:spcAft>
                      </a:pPr>
                      <a:r>
                        <a:rPr lang="tr-TR" sz="1200" dirty="0">
                          <a:effectLst/>
                          <a:latin typeface="+mn-lt"/>
                          <a:ea typeface="Calibri" panose="020F0502020204030204" pitchFamily="34" charset="0"/>
                          <a:cs typeface="Times New Roman" panose="02020603050405020304" pitchFamily="18" charset="0"/>
                        </a:rPr>
                        <a:t>4 </a:t>
                      </a:r>
                      <a:r>
                        <a:rPr lang="tr-TR" sz="1200" dirty="0">
                          <a:effectLst/>
                          <a:latin typeface="+mn-lt"/>
                        </a:rPr>
                        <a:t>PROFESÖR</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474826"/>
                  </a:ext>
                </a:extLst>
              </a:tr>
              <a:tr h="203492">
                <a:tc>
                  <a:txBody>
                    <a:bodyPr/>
                    <a:lstStyle/>
                    <a:p>
                      <a:pPr>
                        <a:lnSpc>
                          <a:spcPct val="107000"/>
                        </a:lnSpc>
                      </a:pPr>
                      <a:r>
                        <a:rPr lang="tr-TR" sz="1200" dirty="0">
                          <a:effectLst/>
                          <a:latin typeface="+mn-lt"/>
                          <a:cs typeface="Times New Roman" panose="02020603050405020304" pitchFamily="18" charset="0"/>
                        </a:rPr>
                        <a:t>FELSEFE</a:t>
                      </a:r>
                      <a:r>
                        <a:rPr lang="tr-TR" sz="1200" baseline="0" dirty="0">
                          <a:effectLst/>
                          <a:latin typeface="+mn-lt"/>
                          <a:cs typeface="Times New Roman" panose="02020603050405020304" pitchFamily="18" charset="0"/>
                        </a:rPr>
                        <a:t> VE DİN BİLİMLERİ</a:t>
                      </a:r>
                      <a:endParaRPr lang="tr-TR" sz="1200" dirty="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200" dirty="0">
                          <a:effectLst/>
                          <a:latin typeface="+mn-lt"/>
                        </a:rPr>
                        <a:t> DİN EĞİTİMİ</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200" dirty="0">
                          <a:effectLst/>
                          <a:latin typeface="+mn-lt"/>
                        </a:rPr>
                        <a:t> CEMİL OSMANOĞLU</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200" dirty="0">
                          <a:effectLst/>
                          <a:latin typeface="+mn-lt"/>
                          <a:cs typeface="Times New Roman" panose="02020603050405020304" pitchFamily="18" charset="0"/>
                        </a:rPr>
                        <a:t>DOÇENT</a:t>
                      </a:r>
                    </a:p>
                  </a:txBody>
                  <a:tcPr marL="6985" marR="6985" marT="6985" marB="0" anchor="ctr"/>
                </a:tc>
                <a:tc>
                  <a:txBody>
                    <a:bodyPr/>
                    <a:lstStyle/>
                    <a:p>
                      <a:pPr>
                        <a:lnSpc>
                          <a:spcPct val="107000"/>
                        </a:lnSpc>
                        <a:spcAft>
                          <a:spcPts val="800"/>
                        </a:spcAft>
                      </a:pPr>
                      <a:r>
                        <a:rPr lang="tr-TR" sz="1200" dirty="0">
                          <a:effectLst/>
                          <a:latin typeface="+mn-lt"/>
                        </a:rPr>
                        <a:t> PROFESÖR (ATAMA TARİHİ: 02.06.2025)</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Aft>
                          <a:spcPts val="800"/>
                        </a:spcAft>
                      </a:pP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773717"/>
                  </a:ext>
                </a:extLst>
              </a:tr>
              <a:tr h="203492">
                <a:tc>
                  <a:txBody>
                    <a:bodyPr/>
                    <a:lstStyle/>
                    <a:p>
                      <a:pPr>
                        <a:lnSpc>
                          <a:spcPct val="107000"/>
                        </a:lnSpc>
                      </a:pPr>
                      <a:r>
                        <a:rPr lang="tr-TR" sz="1200" dirty="0">
                          <a:effectLst/>
                          <a:latin typeface="+mn-lt"/>
                          <a:cs typeface="Times New Roman" panose="02020603050405020304" pitchFamily="18" charset="0"/>
                        </a:rPr>
                        <a:t>TEMEL İSLAM</a:t>
                      </a:r>
                      <a:r>
                        <a:rPr lang="tr-TR" sz="1200" baseline="0" dirty="0">
                          <a:effectLst/>
                          <a:latin typeface="+mn-lt"/>
                          <a:cs typeface="Times New Roman" panose="02020603050405020304" pitchFamily="18" charset="0"/>
                        </a:rPr>
                        <a:t> BİLİMLERİ</a:t>
                      </a:r>
                      <a:endParaRPr lang="tr-TR" sz="1200" dirty="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200" dirty="0">
                          <a:effectLst/>
                          <a:latin typeface="+mn-lt"/>
                        </a:rPr>
                        <a:t> İSLAM MEZHEPLERİ</a:t>
                      </a:r>
                      <a:r>
                        <a:rPr lang="tr-TR" sz="1200" baseline="0" dirty="0">
                          <a:effectLst/>
                          <a:latin typeface="+mn-lt"/>
                        </a:rPr>
                        <a:t> TARİHİ</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200" dirty="0">
                          <a:effectLst/>
                          <a:latin typeface="+mn-lt"/>
                        </a:rPr>
                        <a:t> CEMİL HAKYEMEZ</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200" dirty="0">
                          <a:effectLst/>
                          <a:latin typeface="+mn-lt"/>
                          <a:cs typeface="Times New Roman" panose="02020603050405020304" pitchFamily="18" charset="0"/>
                        </a:rPr>
                        <a:t>PROFESÖR</a:t>
                      </a:r>
                    </a:p>
                  </a:txBody>
                  <a:tcPr marL="6985" marR="6985" marT="6985" marB="0" anchor="ctr"/>
                </a:tc>
                <a:tc>
                  <a:txBody>
                    <a:bodyPr/>
                    <a:lstStyle/>
                    <a:p>
                      <a:pPr>
                        <a:lnSpc>
                          <a:spcPct val="107000"/>
                        </a:lnSpc>
                        <a:spcAft>
                          <a:spcPts val="800"/>
                        </a:spcAft>
                      </a:pPr>
                      <a:r>
                        <a:rPr lang="tr-TR" sz="1200" dirty="0">
                          <a:effectLst/>
                          <a:latin typeface="+mn-lt"/>
                        </a:rPr>
                        <a:t> PROFESÖR (ATAMA TARİHİ: 04.03.2025)</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Aft>
                          <a:spcPts val="800"/>
                        </a:spcAft>
                      </a:pP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35021279"/>
                  </a:ext>
                </a:extLst>
              </a:tr>
              <a:tr h="379733">
                <a:tc>
                  <a:txBody>
                    <a:bodyPr/>
                    <a:lstStyle/>
                    <a:p>
                      <a:pPr>
                        <a:lnSpc>
                          <a:spcPct val="107000"/>
                        </a:lnSpc>
                      </a:pPr>
                      <a:r>
                        <a:rPr lang="tr-TR" sz="1200" dirty="0">
                          <a:effectLst/>
                          <a:latin typeface="+mn-lt"/>
                          <a:cs typeface="Times New Roman" panose="02020603050405020304" pitchFamily="18" charset="0"/>
                        </a:rPr>
                        <a:t>TEMEL İSLAM</a:t>
                      </a:r>
                      <a:r>
                        <a:rPr lang="tr-TR" sz="1200" baseline="0" dirty="0">
                          <a:effectLst/>
                          <a:latin typeface="+mn-lt"/>
                          <a:cs typeface="Times New Roman" panose="02020603050405020304" pitchFamily="18" charset="0"/>
                        </a:rPr>
                        <a:t> BİLİMLERİ</a:t>
                      </a:r>
                      <a:endParaRPr lang="tr-TR" sz="1200" dirty="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200" dirty="0">
                          <a:effectLst/>
                          <a:latin typeface="+mn-lt"/>
                        </a:rPr>
                        <a:t> KUR’AN-I KERİM</a:t>
                      </a:r>
                      <a:r>
                        <a:rPr lang="tr-TR" sz="1200" baseline="0" dirty="0">
                          <a:effectLst/>
                          <a:latin typeface="+mn-lt"/>
                        </a:rPr>
                        <a:t> OKUMA VE KIRAAT İLMİ</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200" dirty="0">
                          <a:effectLst/>
                          <a:latin typeface="+mn-lt"/>
                        </a:rPr>
                        <a:t> HAYRETTİN ÖZTÜRK</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200" dirty="0">
                          <a:effectLst/>
                          <a:latin typeface="+mn-lt"/>
                          <a:cs typeface="Times New Roman" panose="02020603050405020304" pitchFamily="18" charset="0"/>
                        </a:rPr>
                        <a:t>DOÇENT</a:t>
                      </a:r>
                    </a:p>
                  </a:txBody>
                  <a:tcPr marL="6985" marR="6985" marT="6985" marB="0" anchor="ctr"/>
                </a:tc>
                <a:tc>
                  <a:txBody>
                    <a:bodyPr/>
                    <a:lstStyle/>
                    <a:p>
                      <a:pPr>
                        <a:lnSpc>
                          <a:spcPct val="107000"/>
                        </a:lnSpc>
                        <a:spcAft>
                          <a:spcPts val="800"/>
                        </a:spcAft>
                      </a:pPr>
                      <a:r>
                        <a:rPr lang="tr-TR" sz="1200" dirty="0">
                          <a:effectLst/>
                          <a:latin typeface="+mn-lt"/>
                        </a:rPr>
                        <a:t> PROFESÖR (ATAMA TARİHİ: 26.08.2025)</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7000"/>
                        </a:lnSpc>
                        <a:spcAft>
                          <a:spcPts val="800"/>
                        </a:spcAft>
                      </a:pP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203492">
                <a:tc>
                  <a:txBody>
                    <a:bodyPr/>
                    <a:lstStyle/>
                    <a:p>
                      <a:pPr>
                        <a:lnSpc>
                          <a:spcPct val="107000"/>
                        </a:lnSpc>
                      </a:pPr>
                      <a:r>
                        <a:rPr lang="tr-TR" sz="1200" dirty="0">
                          <a:effectLst/>
                          <a:latin typeface="+mn-lt"/>
                          <a:cs typeface="Times New Roman" panose="02020603050405020304" pitchFamily="18" charset="0"/>
                        </a:rPr>
                        <a:t>FELSEFE VE DİN BİLİMLERİ</a:t>
                      </a:r>
                    </a:p>
                  </a:txBody>
                  <a:tcPr marL="6985" marR="6985" marT="6985" marB="0" anchor="ctr"/>
                </a:tc>
                <a:tc>
                  <a:txBody>
                    <a:bodyPr/>
                    <a:lstStyle/>
                    <a:p>
                      <a:pPr>
                        <a:lnSpc>
                          <a:spcPct val="107000"/>
                        </a:lnSpc>
                        <a:spcAft>
                          <a:spcPts val="800"/>
                        </a:spcAft>
                      </a:pPr>
                      <a:r>
                        <a:rPr lang="tr-TR" sz="1200" dirty="0">
                          <a:effectLst/>
                          <a:latin typeface="+mn-lt"/>
                        </a:rPr>
                        <a:t> İSLAM FELSEFESİ</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200" dirty="0">
                          <a:effectLst/>
                          <a:latin typeface="+mn-lt"/>
                        </a:rPr>
                        <a:t> ERSAN TÜRKMEN</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200" dirty="0">
                          <a:effectLst/>
                          <a:latin typeface="+mn-lt"/>
                          <a:cs typeface="Times New Roman" panose="02020603050405020304" pitchFamily="18" charset="0"/>
                        </a:rPr>
                        <a:t>DOÇENT</a:t>
                      </a:r>
                    </a:p>
                  </a:txBody>
                  <a:tcPr marL="6985" marR="6985" marT="6985" marB="0" anchor="ctr"/>
                </a:tc>
                <a:tc>
                  <a:txBody>
                    <a:bodyPr/>
                    <a:lstStyle/>
                    <a:p>
                      <a:pPr>
                        <a:lnSpc>
                          <a:spcPct val="107000"/>
                        </a:lnSpc>
                        <a:spcAft>
                          <a:spcPts val="800"/>
                        </a:spcAft>
                      </a:pPr>
                      <a:r>
                        <a:rPr lang="tr-TR" sz="1200" dirty="0">
                          <a:effectLst/>
                          <a:latin typeface="+mn-lt"/>
                        </a:rPr>
                        <a:t> DOÇENT (ATAMA TARİHİ: 15.12.2025)</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200" dirty="0">
                          <a:effectLst/>
                          <a:latin typeface="+mn-lt"/>
                          <a:ea typeface="Calibri" panose="020F0502020204030204" pitchFamily="34" charset="0"/>
                          <a:cs typeface="Times New Roman" panose="02020603050405020304" pitchFamily="18" charset="0"/>
                        </a:rPr>
                        <a:t>1 </a:t>
                      </a:r>
                      <a:r>
                        <a:rPr lang="tr-TR" sz="1200" dirty="0">
                          <a:effectLst/>
                          <a:latin typeface="+mn-lt"/>
                        </a:rPr>
                        <a:t>DOÇENT</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422468"/>
                  </a:ext>
                </a:extLst>
              </a:tr>
              <a:tr h="203492">
                <a:tc>
                  <a:txBody>
                    <a:bodyPr/>
                    <a:lstStyle/>
                    <a:p>
                      <a:pPr>
                        <a:lnSpc>
                          <a:spcPct val="107000"/>
                        </a:lnSpc>
                      </a:pPr>
                      <a:r>
                        <a:rPr lang="tr-TR" sz="1200" dirty="0">
                          <a:effectLst/>
                          <a:latin typeface="+mn-lt"/>
                          <a:cs typeface="Times New Roman" panose="02020603050405020304" pitchFamily="18" charset="0"/>
                        </a:rPr>
                        <a:t>TEMEL İSLAM</a:t>
                      </a:r>
                      <a:r>
                        <a:rPr lang="tr-TR" sz="1200" baseline="0" dirty="0">
                          <a:effectLst/>
                          <a:latin typeface="+mn-lt"/>
                          <a:cs typeface="Times New Roman" panose="02020603050405020304" pitchFamily="18" charset="0"/>
                        </a:rPr>
                        <a:t> BİLİMLERİ</a:t>
                      </a:r>
                      <a:endParaRPr lang="tr-TR" sz="1200" dirty="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200" dirty="0">
                          <a:effectLst/>
                          <a:latin typeface="+mn-lt"/>
                        </a:rPr>
                        <a:t> İSLAM MEZHEPLERİ TARİHİ</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200" dirty="0">
                          <a:effectLst/>
                          <a:latin typeface="+mn-lt"/>
                        </a:rPr>
                        <a:t> MİNE DEMİRBİLEK</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200" dirty="0">
                          <a:effectLst/>
                          <a:latin typeface="+mn-lt"/>
                          <a:cs typeface="Times New Roman" panose="02020603050405020304" pitchFamily="18" charset="0"/>
                        </a:rPr>
                        <a:t>ARAŞTIRMA GÖREVLİSİ DR.</a:t>
                      </a:r>
                    </a:p>
                  </a:txBody>
                  <a:tcPr marL="6985" marR="6985" marT="6985" marB="0" anchor="ctr"/>
                </a:tc>
                <a:tc>
                  <a:txBody>
                    <a:bodyPr/>
                    <a:lstStyle/>
                    <a:p>
                      <a:pPr>
                        <a:lnSpc>
                          <a:spcPct val="107000"/>
                        </a:lnSpc>
                        <a:spcAft>
                          <a:spcPts val="800"/>
                        </a:spcAft>
                      </a:pPr>
                      <a:r>
                        <a:rPr lang="tr-TR" sz="1200" dirty="0">
                          <a:effectLst/>
                          <a:latin typeface="+mn-lt"/>
                        </a:rPr>
                        <a:t> DOKTOR</a:t>
                      </a:r>
                      <a:r>
                        <a:rPr lang="tr-TR" sz="1200" baseline="0" dirty="0">
                          <a:effectLst/>
                          <a:latin typeface="+mn-lt"/>
                        </a:rPr>
                        <a:t> ÖĞRETİM ÜYESİ (ATAMA TARİHİ:18.08.2025)</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rowSpan="3">
                  <a:txBody>
                    <a:bodyPr/>
                    <a:lstStyle/>
                    <a:p>
                      <a:pPr algn="ctr">
                        <a:lnSpc>
                          <a:spcPct val="107000"/>
                        </a:lnSpc>
                        <a:spcAft>
                          <a:spcPts val="800"/>
                        </a:spcAft>
                      </a:pPr>
                      <a:r>
                        <a:rPr lang="tr-TR" sz="1200" dirty="0">
                          <a:effectLst/>
                          <a:latin typeface="+mn-lt"/>
                        </a:rPr>
                        <a:t>3 DOKTOR</a:t>
                      </a:r>
                      <a:r>
                        <a:rPr lang="tr-TR" sz="1200" baseline="0" dirty="0">
                          <a:effectLst/>
                          <a:latin typeface="+mn-lt"/>
                        </a:rPr>
                        <a:t> ÖĞRETİM ÜYESİ </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05226271"/>
                  </a:ext>
                </a:extLst>
              </a:tr>
              <a:tr h="0">
                <a:tc>
                  <a:txBody>
                    <a:bodyPr/>
                    <a:lstStyle/>
                    <a:p>
                      <a:pPr>
                        <a:lnSpc>
                          <a:spcPct val="107000"/>
                        </a:lnSpc>
                      </a:pPr>
                      <a:r>
                        <a:rPr lang="tr-TR" sz="1200" dirty="0">
                          <a:effectLst/>
                          <a:latin typeface="+mn-lt"/>
                          <a:cs typeface="Times New Roman" panose="02020603050405020304" pitchFamily="18" charset="0"/>
                        </a:rPr>
                        <a:t>İSLAM TARİHİ VE SANATLARI</a:t>
                      </a:r>
                    </a:p>
                  </a:txBody>
                  <a:tcPr marL="6985" marR="6985" marT="6985" marB="0" anchor="ctr"/>
                </a:tc>
                <a:tc>
                  <a:txBody>
                    <a:bodyPr/>
                    <a:lstStyle/>
                    <a:p>
                      <a:pPr>
                        <a:lnSpc>
                          <a:spcPct val="107000"/>
                        </a:lnSpc>
                        <a:spcAft>
                          <a:spcPts val="800"/>
                        </a:spcAft>
                      </a:pPr>
                      <a:r>
                        <a:rPr lang="tr-TR" sz="1200" dirty="0">
                          <a:effectLst/>
                          <a:latin typeface="+mn-lt"/>
                        </a:rPr>
                        <a:t> TÜRK</a:t>
                      </a:r>
                      <a:r>
                        <a:rPr lang="tr-TR" sz="1200" baseline="0" dirty="0">
                          <a:effectLst/>
                          <a:latin typeface="+mn-lt"/>
                        </a:rPr>
                        <a:t> İSLAM SANATLARI TARİHİ</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200" dirty="0">
                          <a:effectLst/>
                          <a:latin typeface="+mn-lt"/>
                        </a:rPr>
                        <a:t> FATİH SULTAN DEMİR</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200" dirty="0">
                          <a:effectLst/>
                          <a:latin typeface="+mn-lt"/>
                          <a:cs typeface="Times New Roman" panose="02020603050405020304" pitchFamily="18" charset="0"/>
                        </a:rPr>
                        <a:t>ÖĞRETİM GÖREVLİSİ DR.</a:t>
                      </a:r>
                    </a:p>
                  </a:txBody>
                  <a:tcPr marL="6985" marR="6985" marT="6985" marB="0" anchor="ctr"/>
                </a:tc>
                <a:tc>
                  <a:txBody>
                    <a:bodyPr/>
                    <a:lstStyle/>
                    <a:p>
                      <a:pPr>
                        <a:lnSpc>
                          <a:spcPct val="107000"/>
                        </a:lnSpc>
                        <a:spcAft>
                          <a:spcPts val="800"/>
                        </a:spcAft>
                      </a:pPr>
                      <a:r>
                        <a:rPr lang="tr-TR" sz="1200" dirty="0">
                          <a:effectLst/>
                          <a:latin typeface="+mn-lt"/>
                        </a:rPr>
                        <a:t> DOKTOR</a:t>
                      </a:r>
                      <a:r>
                        <a:rPr lang="tr-TR" sz="1200" baseline="0" dirty="0">
                          <a:effectLst/>
                          <a:latin typeface="+mn-lt"/>
                        </a:rPr>
                        <a:t> ÖĞRETİM ÜYESİ (ATAMA TARİHİ:31.12.2025)</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7000"/>
                        </a:lnSpc>
                        <a:spcAft>
                          <a:spcPts val="800"/>
                        </a:spcAft>
                      </a:pP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203492">
                <a:tc>
                  <a:txBody>
                    <a:bodyPr/>
                    <a:lstStyle/>
                    <a:p>
                      <a:pPr>
                        <a:lnSpc>
                          <a:spcPct val="107000"/>
                        </a:lnSpc>
                      </a:pPr>
                      <a:r>
                        <a:rPr lang="tr-TR" sz="1200" dirty="0">
                          <a:effectLst/>
                          <a:latin typeface="+mn-lt"/>
                          <a:cs typeface="Times New Roman" panose="02020603050405020304" pitchFamily="18" charset="0"/>
                        </a:rPr>
                        <a:t>TEMEL İSLAM BİLİMLERİ</a:t>
                      </a:r>
                    </a:p>
                  </a:txBody>
                  <a:tcPr marL="6985" marR="6985" marT="6985" marB="0" anchor="ctr"/>
                </a:tc>
                <a:tc>
                  <a:txBody>
                    <a:bodyPr/>
                    <a:lstStyle/>
                    <a:p>
                      <a:pPr>
                        <a:lnSpc>
                          <a:spcPct val="107000"/>
                        </a:lnSpc>
                        <a:spcAft>
                          <a:spcPts val="800"/>
                        </a:spcAft>
                      </a:pPr>
                      <a:r>
                        <a:rPr lang="tr-TR" sz="1200" dirty="0">
                          <a:effectLst/>
                          <a:latin typeface="+mn-lt"/>
                        </a:rPr>
                        <a:t> ARAP DİLİ VE BELÂGATI</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200" dirty="0">
                          <a:effectLst/>
                          <a:latin typeface="+mn-lt"/>
                        </a:rPr>
                        <a:t> RAMAZAN ASLAN</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200" dirty="0">
                          <a:effectLst/>
                          <a:latin typeface="+mn-lt"/>
                          <a:cs typeface="Times New Roman" panose="02020603050405020304" pitchFamily="18" charset="0"/>
                        </a:rPr>
                        <a:t>ARAŞTIRMA GÖREVLİSİ DR. </a:t>
                      </a:r>
                    </a:p>
                  </a:txBody>
                  <a:tcPr marL="6985" marR="6985" marT="6985" marB="0" anchor="ctr"/>
                </a:tc>
                <a:tc>
                  <a:txBody>
                    <a:bodyPr/>
                    <a:lstStyle/>
                    <a:p>
                      <a:pPr>
                        <a:lnSpc>
                          <a:spcPct val="107000"/>
                        </a:lnSpc>
                        <a:spcAft>
                          <a:spcPts val="800"/>
                        </a:spcAft>
                      </a:pPr>
                      <a:r>
                        <a:rPr lang="tr-TR" sz="1200" dirty="0">
                          <a:effectLst/>
                          <a:latin typeface="+mn-lt"/>
                        </a:rPr>
                        <a:t> DOKTOR</a:t>
                      </a:r>
                      <a:r>
                        <a:rPr lang="tr-TR" sz="1200" baseline="0" dirty="0">
                          <a:effectLst/>
                          <a:latin typeface="+mn-lt"/>
                        </a:rPr>
                        <a:t> ÖĞRETİM ÜYESİ (ATAMA TARİHİ:31.12.2025)</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7000"/>
                        </a:lnSpc>
                        <a:spcAft>
                          <a:spcPts val="800"/>
                        </a:spcAft>
                      </a:pP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99315915"/>
                  </a:ext>
                </a:extLst>
              </a:tr>
              <a:tr h="203492">
                <a:tc>
                  <a:txBody>
                    <a:bodyPr/>
                    <a:lstStyle/>
                    <a:p>
                      <a:pPr>
                        <a:lnSpc>
                          <a:spcPct val="107000"/>
                        </a:lnSpc>
                      </a:pPr>
                      <a:r>
                        <a:rPr lang="tr-TR" sz="1200" dirty="0">
                          <a:effectLst/>
                          <a:latin typeface="+mn-lt"/>
                          <a:cs typeface="Times New Roman" panose="02020603050405020304" pitchFamily="18" charset="0"/>
                        </a:rPr>
                        <a:t>İSLAM</a:t>
                      </a:r>
                      <a:r>
                        <a:rPr lang="tr-TR" sz="1200" baseline="0" dirty="0">
                          <a:effectLst/>
                          <a:latin typeface="+mn-lt"/>
                          <a:cs typeface="Times New Roman" panose="02020603050405020304" pitchFamily="18" charset="0"/>
                        </a:rPr>
                        <a:t> TARİHİ VE SANATLARI</a:t>
                      </a:r>
                      <a:endParaRPr lang="tr-TR" sz="1200" dirty="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200" dirty="0">
                          <a:effectLst/>
                          <a:latin typeface="+mn-lt"/>
                        </a:rPr>
                        <a:t> TÜRK DİN MUSİKİSİ</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200" dirty="0">
                          <a:effectLst/>
                          <a:latin typeface="+mn-lt"/>
                        </a:rPr>
                        <a:t> YUSUF BEŞİR</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200" dirty="0">
                          <a:effectLst/>
                          <a:latin typeface="+mn-lt"/>
                          <a:cs typeface="Times New Roman" panose="02020603050405020304" pitchFamily="18" charset="0"/>
                        </a:rPr>
                        <a:t>VAİZ</a:t>
                      </a:r>
                    </a:p>
                  </a:txBody>
                  <a:tcPr marL="6985" marR="6985" marT="6985" marB="0" anchor="ctr"/>
                </a:tc>
                <a:tc>
                  <a:txBody>
                    <a:bodyPr/>
                    <a:lstStyle/>
                    <a:p>
                      <a:pPr>
                        <a:lnSpc>
                          <a:spcPct val="107000"/>
                        </a:lnSpc>
                        <a:spcAft>
                          <a:spcPts val="800"/>
                        </a:spcAft>
                      </a:pPr>
                      <a:r>
                        <a:rPr lang="tr-TR" sz="1200" dirty="0">
                          <a:effectLst/>
                          <a:latin typeface="+mn-lt"/>
                        </a:rPr>
                        <a:t> ÖĞRETİM</a:t>
                      </a:r>
                      <a:r>
                        <a:rPr lang="tr-TR" sz="1200" baseline="0" dirty="0">
                          <a:effectLst/>
                          <a:latin typeface="+mn-lt"/>
                        </a:rPr>
                        <a:t> GÖREVLİSİ (ATAMA TARİHİ: 05.09.2025)</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dirty="0">
                          <a:effectLst/>
                          <a:latin typeface="+mn-lt"/>
                          <a:ea typeface="Calibri" panose="020F0502020204030204" pitchFamily="34" charset="0"/>
                          <a:cs typeface="Times New Roman" panose="02020603050405020304" pitchFamily="18" charset="0"/>
                        </a:rPr>
                        <a:t>1 </a:t>
                      </a:r>
                      <a:r>
                        <a:rPr lang="tr-TR" sz="1200" dirty="0">
                          <a:effectLst/>
                          <a:latin typeface="+mn-lt"/>
                        </a:rPr>
                        <a:t>ÖĞRETİM</a:t>
                      </a:r>
                      <a:r>
                        <a:rPr lang="tr-TR" sz="1200" baseline="0" dirty="0">
                          <a:effectLst/>
                          <a:latin typeface="+mn-lt"/>
                        </a:rPr>
                        <a:t> GÖREVLİSİ </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60958795"/>
                  </a:ext>
                </a:extLst>
              </a:tr>
              <a:tr h="203492">
                <a:tc>
                  <a:txBody>
                    <a:bodyPr/>
                    <a:lstStyle/>
                    <a:p>
                      <a:pPr>
                        <a:lnSpc>
                          <a:spcPct val="107000"/>
                        </a:lnSpc>
                      </a:pPr>
                      <a:r>
                        <a:rPr lang="tr-TR" sz="1200" dirty="0">
                          <a:effectLst/>
                          <a:latin typeface="+mn-lt"/>
                          <a:cs typeface="Times New Roman" panose="02020603050405020304" pitchFamily="18" charset="0"/>
                        </a:rPr>
                        <a:t>FELSEFE VE DİN BİLİMLERİ</a:t>
                      </a:r>
                    </a:p>
                  </a:txBody>
                  <a:tcPr marL="6985" marR="6985" marT="6985" marB="0" anchor="ctr"/>
                </a:tc>
                <a:tc>
                  <a:txBody>
                    <a:bodyPr/>
                    <a:lstStyle/>
                    <a:p>
                      <a:pPr>
                        <a:lnSpc>
                          <a:spcPct val="107000"/>
                        </a:lnSpc>
                        <a:spcAft>
                          <a:spcPts val="800"/>
                        </a:spcAft>
                      </a:pPr>
                      <a:r>
                        <a:rPr lang="tr-TR" sz="1200" dirty="0">
                          <a:effectLst/>
                          <a:latin typeface="+mn-lt"/>
                        </a:rPr>
                        <a:t> DİNLER</a:t>
                      </a:r>
                      <a:r>
                        <a:rPr lang="tr-TR" sz="1200" baseline="0" dirty="0">
                          <a:effectLst/>
                          <a:latin typeface="+mn-lt"/>
                        </a:rPr>
                        <a:t> TARİHİ</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200" dirty="0">
                          <a:effectLst/>
                          <a:latin typeface="+mn-lt"/>
                        </a:rPr>
                        <a:t> FUNDA KOCAMAN</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200" dirty="0">
                          <a:effectLst/>
                          <a:latin typeface="+mn-lt"/>
                          <a:cs typeface="Times New Roman" panose="02020603050405020304" pitchFamily="18" charset="0"/>
                        </a:rPr>
                        <a:t>-</a:t>
                      </a:r>
                    </a:p>
                  </a:txBody>
                  <a:tcPr marL="6985" marR="6985" marT="6985" marB="0" anchor="ctr"/>
                </a:tc>
                <a:tc>
                  <a:txBody>
                    <a:bodyPr/>
                    <a:lstStyle/>
                    <a:p>
                      <a:pPr>
                        <a:lnSpc>
                          <a:spcPct val="107000"/>
                        </a:lnSpc>
                        <a:spcAft>
                          <a:spcPts val="800"/>
                        </a:spcAft>
                      </a:pPr>
                      <a:r>
                        <a:rPr lang="tr-TR" sz="1200" dirty="0">
                          <a:effectLst/>
                          <a:latin typeface="+mn-lt"/>
                        </a:rPr>
                        <a:t> ARAŞTIRMA GÖREVLİSİ (ATAMA</a:t>
                      </a:r>
                      <a:r>
                        <a:rPr lang="tr-TR" sz="1200" baseline="0" dirty="0">
                          <a:effectLst/>
                          <a:latin typeface="+mn-lt"/>
                        </a:rPr>
                        <a:t> TARİHİ: 06.03.2025</a:t>
                      </a:r>
                      <a:r>
                        <a:rPr lang="tr-TR" sz="1200" dirty="0">
                          <a:effectLst/>
                          <a:latin typeface="+mn-lt"/>
                        </a:rPr>
                        <a:t>)</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07000"/>
                        </a:lnSpc>
                        <a:spcAft>
                          <a:spcPts val="800"/>
                        </a:spcAft>
                      </a:pPr>
                      <a:r>
                        <a:rPr lang="tr-TR" sz="1200" dirty="0">
                          <a:effectLst/>
                          <a:latin typeface="+mn-lt"/>
                        </a:rPr>
                        <a:t>2 ARAŞTIRMA GÖREVLİSİ </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77447075"/>
                  </a:ext>
                </a:extLst>
              </a:tr>
              <a:tr h="203492">
                <a:tc>
                  <a:txBody>
                    <a:bodyPr/>
                    <a:lstStyle/>
                    <a:p>
                      <a:pPr>
                        <a:lnSpc>
                          <a:spcPct val="107000"/>
                        </a:lnSpc>
                      </a:pPr>
                      <a:r>
                        <a:rPr lang="tr-TR" sz="1200" dirty="0">
                          <a:effectLst/>
                          <a:latin typeface="+mn-lt"/>
                          <a:cs typeface="Times New Roman" panose="02020603050405020304" pitchFamily="18" charset="0"/>
                        </a:rPr>
                        <a:t>FELSEFE VE DİN BİLİMLERİ</a:t>
                      </a:r>
                    </a:p>
                  </a:txBody>
                  <a:tcPr marL="6985" marR="6985" marT="6985" marB="0" anchor="ctr"/>
                </a:tc>
                <a:tc>
                  <a:txBody>
                    <a:bodyPr/>
                    <a:lstStyle/>
                    <a:p>
                      <a:pPr>
                        <a:lnSpc>
                          <a:spcPct val="107000"/>
                        </a:lnSpc>
                        <a:spcAft>
                          <a:spcPts val="800"/>
                        </a:spcAft>
                      </a:pPr>
                      <a:r>
                        <a:rPr lang="tr-TR" sz="1200" dirty="0">
                          <a:effectLst/>
                          <a:latin typeface="+mn-lt"/>
                        </a:rPr>
                        <a:t> DİN PSİKOLOJİSİ</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200" dirty="0">
                          <a:effectLst/>
                          <a:latin typeface="+mn-lt"/>
                        </a:rPr>
                        <a:t> SEHER UZUN</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200" dirty="0">
                          <a:effectLst/>
                          <a:latin typeface="+mn-lt"/>
                          <a:cs typeface="Times New Roman" panose="02020603050405020304" pitchFamily="18" charset="0"/>
                        </a:rPr>
                        <a:t>-</a:t>
                      </a:r>
                    </a:p>
                  </a:txBody>
                  <a:tcPr marL="6985" marR="6985" marT="6985" marB="0" anchor="ctr"/>
                </a:tc>
                <a:tc>
                  <a:txBody>
                    <a:bodyPr/>
                    <a:lstStyle/>
                    <a:p>
                      <a:pPr>
                        <a:lnSpc>
                          <a:spcPct val="107000"/>
                        </a:lnSpc>
                        <a:spcAft>
                          <a:spcPts val="800"/>
                        </a:spcAft>
                      </a:pPr>
                      <a:r>
                        <a:rPr lang="tr-TR" sz="1200" dirty="0">
                          <a:effectLst/>
                          <a:latin typeface="+mn-lt"/>
                        </a:rPr>
                        <a:t> ARAŞTIRMA GÖREVLİSİ (ATAMA TARİHİ:</a:t>
                      </a:r>
                      <a:r>
                        <a:rPr lang="tr-TR" sz="1200" baseline="0" dirty="0">
                          <a:effectLst/>
                          <a:latin typeface="+mn-lt"/>
                        </a:rPr>
                        <a:t> 29.08.2025</a:t>
                      </a:r>
                      <a:r>
                        <a:rPr lang="tr-TR" sz="1200" dirty="0">
                          <a:effectLst/>
                          <a:latin typeface="+mn-lt"/>
                        </a:rPr>
                        <a:t>)</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7000"/>
                        </a:lnSpc>
                        <a:spcAft>
                          <a:spcPts val="800"/>
                        </a:spcAft>
                      </a:pP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0015397"/>
                  </a:ext>
                </a:extLst>
              </a:tr>
              <a:tr h="195771">
                <a:tc>
                  <a:txBody>
                    <a:bodyPr/>
                    <a:lstStyle/>
                    <a:p>
                      <a:pPr>
                        <a:lnSpc>
                          <a:spcPct val="107000"/>
                        </a:lnSpc>
                      </a:pPr>
                      <a:r>
                        <a:rPr lang="tr-TR" sz="1200" dirty="0">
                          <a:effectLst/>
                          <a:latin typeface="+mn-lt"/>
                          <a:cs typeface="Times New Roman" panose="02020603050405020304" pitchFamily="18" charset="0"/>
                        </a:rPr>
                        <a:t>TEMEL İSLAM BİLİMLERİ</a:t>
                      </a:r>
                    </a:p>
                  </a:txBody>
                  <a:tcPr marL="6985" marR="6985" marT="6985" marB="0" anchor="ctr"/>
                </a:tc>
                <a:tc>
                  <a:txBody>
                    <a:bodyPr/>
                    <a:lstStyle/>
                    <a:p>
                      <a:pPr>
                        <a:lnSpc>
                          <a:spcPct val="107000"/>
                        </a:lnSpc>
                        <a:spcAft>
                          <a:spcPts val="800"/>
                        </a:spcAft>
                      </a:pPr>
                      <a:r>
                        <a:rPr lang="tr-TR" sz="1200" dirty="0">
                          <a:effectLst/>
                          <a:latin typeface="+mn-lt"/>
                        </a:rPr>
                        <a:t> TEFSİR</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200" dirty="0">
                          <a:effectLst/>
                          <a:latin typeface="+mn-lt"/>
                        </a:rPr>
                        <a:t> MAHMUT AYYILDIZ</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200" dirty="0">
                          <a:effectLst/>
                          <a:latin typeface="+mn-lt"/>
                          <a:cs typeface="Times New Roman" panose="02020603050405020304" pitchFamily="18" charset="0"/>
                        </a:rPr>
                        <a:t>DOKTOR</a:t>
                      </a:r>
                      <a:r>
                        <a:rPr lang="tr-TR" sz="1200" baseline="0" dirty="0">
                          <a:effectLst/>
                          <a:latin typeface="+mn-lt"/>
                          <a:cs typeface="Times New Roman" panose="02020603050405020304" pitchFamily="18" charset="0"/>
                        </a:rPr>
                        <a:t> ÖĞRETİM ÜYESİ</a:t>
                      </a:r>
                      <a:endParaRPr lang="tr-TR" sz="1200" dirty="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200" dirty="0">
                          <a:effectLst/>
                          <a:latin typeface="+mn-lt"/>
                        </a:rPr>
                        <a:t> DOÇENT ÜNVANI ALMIŞTIR. (27.06.2025)</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dirty="0">
                          <a:effectLst/>
                          <a:latin typeface="+mn-lt"/>
                          <a:ea typeface="Calibri" panose="020F0502020204030204" pitchFamily="34" charset="0"/>
                          <a:cs typeface="Times New Roman" panose="02020603050405020304" pitchFamily="18" charset="0"/>
                        </a:rPr>
                        <a:t>1 </a:t>
                      </a:r>
                      <a:r>
                        <a:rPr lang="tr-TR" sz="1200" dirty="0">
                          <a:effectLst/>
                          <a:latin typeface="+mn-lt"/>
                        </a:rPr>
                        <a:t>DOÇENT ÜNVANI </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6520346"/>
                  </a:ext>
                </a:extLst>
              </a:tr>
              <a:tr h="379733">
                <a:tc>
                  <a:txBody>
                    <a:bodyPr/>
                    <a:lstStyle/>
                    <a:p>
                      <a:pPr>
                        <a:lnSpc>
                          <a:spcPct val="107000"/>
                        </a:lnSpc>
                      </a:pPr>
                      <a:r>
                        <a:rPr lang="tr-TR" sz="1200" dirty="0">
                          <a:effectLst/>
                          <a:latin typeface="+mn-lt"/>
                          <a:cs typeface="Times New Roman" panose="02020603050405020304" pitchFamily="18" charset="0"/>
                        </a:rPr>
                        <a:t>TEMEL İSLAM BİLİMLERİ</a:t>
                      </a:r>
                    </a:p>
                  </a:txBody>
                  <a:tcPr marL="6985" marR="6985" marT="6985"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200" dirty="0">
                          <a:effectLst/>
                          <a:latin typeface="+mn-lt"/>
                        </a:rPr>
                        <a:t> </a:t>
                      </a:r>
                      <a:r>
                        <a:rPr kumimoji="0" lang="tr-TR" sz="1200" b="0" i="0" u="none" strike="noStrike" kern="1200" cap="none" spc="0" normalizeH="0" baseline="0" noProof="0" dirty="0">
                          <a:ln>
                            <a:noFill/>
                          </a:ln>
                          <a:solidFill>
                            <a:prstClr val="black"/>
                          </a:solidFill>
                          <a:effectLst/>
                          <a:uLnTx/>
                          <a:uFillTx/>
                          <a:latin typeface="+mn-lt"/>
                          <a:ea typeface="+mn-ea"/>
                          <a:cs typeface="+mn-cs"/>
                        </a:rPr>
                        <a:t>KUR’AN-I KERİM OKUMA VE KIRAAT İLMİ</a:t>
                      </a:r>
                      <a:endParaRPr kumimoji="0" lang="tr-TR"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200" dirty="0">
                          <a:effectLst/>
                          <a:latin typeface="+mn-lt"/>
                        </a:rPr>
                        <a:t> LACHIN</a:t>
                      </a:r>
                      <a:r>
                        <a:rPr lang="tr-TR" sz="1200" baseline="0" dirty="0">
                          <a:effectLst/>
                          <a:latin typeface="+mn-lt"/>
                        </a:rPr>
                        <a:t> GULIYEV</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200" dirty="0">
                          <a:effectLst/>
                          <a:latin typeface="+mn-lt"/>
                          <a:cs typeface="Times New Roman" panose="02020603050405020304" pitchFamily="18" charset="0"/>
                        </a:rPr>
                        <a:t>ÖĞRETİM</a:t>
                      </a:r>
                      <a:r>
                        <a:rPr lang="tr-TR" sz="1200" baseline="0" dirty="0">
                          <a:effectLst/>
                          <a:latin typeface="+mn-lt"/>
                          <a:cs typeface="Times New Roman" panose="02020603050405020304" pitchFamily="18" charset="0"/>
                        </a:rPr>
                        <a:t> GÖREVLİSİ</a:t>
                      </a:r>
                      <a:endParaRPr lang="tr-TR" sz="1200" dirty="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200" dirty="0">
                          <a:effectLst/>
                          <a:latin typeface="+mn-lt"/>
                        </a:rPr>
                        <a:t> DOKTOR ÜNVANI ALMIŞTIR. (13.02.2025)</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07000"/>
                        </a:lnSpc>
                        <a:spcAft>
                          <a:spcPts val="800"/>
                        </a:spcAft>
                      </a:pPr>
                      <a:r>
                        <a:rPr lang="tr-TR" sz="1200" dirty="0">
                          <a:effectLst/>
                          <a:latin typeface="+mn-lt"/>
                        </a:rPr>
                        <a:t>2 DOKTOR ÜNVANI </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38027019"/>
                  </a:ext>
                </a:extLst>
              </a:tr>
              <a:tr h="223632">
                <a:tc>
                  <a:txBody>
                    <a:bodyPr/>
                    <a:lstStyle/>
                    <a:p>
                      <a:pPr>
                        <a:lnSpc>
                          <a:spcPct val="107000"/>
                        </a:lnSpc>
                      </a:pPr>
                      <a:r>
                        <a:rPr lang="tr-TR" sz="1200" dirty="0">
                          <a:effectLst/>
                          <a:latin typeface="+mn-lt"/>
                          <a:cs typeface="Times New Roman" panose="02020603050405020304" pitchFamily="18" charset="0"/>
                        </a:rPr>
                        <a:t>İSLAM</a:t>
                      </a:r>
                      <a:r>
                        <a:rPr lang="tr-TR" sz="1200" baseline="0" dirty="0">
                          <a:effectLst/>
                          <a:latin typeface="+mn-lt"/>
                          <a:cs typeface="Times New Roman" panose="02020603050405020304" pitchFamily="18" charset="0"/>
                        </a:rPr>
                        <a:t> TARİHİ VE SANATLARI</a:t>
                      </a:r>
                      <a:endParaRPr lang="tr-TR" sz="1200" dirty="0">
                        <a:effectLst/>
                        <a:latin typeface="+mn-lt"/>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200" dirty="0">
                          <a:effectLst/>
                          <a:latin typeface="+mn-lt"/>
                        </a:rPr>
                        <a:t> İSLAM TARİHİ</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200" dirty="0">
                          <a:effectLst/>
                          <a:latin typeface="+mn-lt"/>
                        </a:rPr>
                        <a:t> MUHAMMET ALİ TUZLU</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200" dirty="0">
                          <a:effectLst/>
                          <a:latin typeface="+mn-lt"/>
                          <a:cs typeface="Times New Roman" panose="02020603050405020304" pitchFamily="18" charset="0"/>
                        </a:rPr>
                        <a:t>ARAŞTIRMA GÖREVLİSİ</a:t>
                      </a:r>
                    </a:p>
                  </a:txBody>
                  <a:tcPr marL="6985" marR="6985" marT="6985" marB="0" anchor="ctr"/>
                </a:tc>
                <a:tc>
                  <a:txBody>
                    <a:bodyPr/>
                    <a:lstStyle/>
                    <a:p>
                      <a:pPr>
                        <a:lnSpc>
                          <a:spcPct val="107000"/>
                        </a:lnSpc>
                        <a:spcAft>
                          <a:spcPts val="800"/>
                        </a:spcAft>
                      </a:pPr>
                      <a:r>
                        <a:rPr lang="tr-TR" sz="1200" dirty="0">
                          <a:effectLst/>
                          <a:latin typeface="+mn-lt"/>
                        </a:rPr>
                        <a:t> </a:t>
                      </a:r>
                      <a:r>
                        <a:rPr lang="tr-TR" sz="1200" baseline="0" dirty="0">
                          <a:effectLst/>
                          <a:latin typeface="+mn-lt"/>
                        </a:rPr>
                        <a:t>DOKTOR ÜNVANI ALMIŞTIR. (16.12.2025)</a:t>
                      </a: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7000"/>
                        </a:lnSpc>
                        <a:spcAft>
                          <a:spcPts val="800"/>
                        </a:spcAft>
                      </a:pP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29286444"/>
                  </a:ext>
                </a:extLst>
              </a:tr>
              <a:tr h="223632">
                <a:tc gridSpan="5">
                  <a:txBody>
                    <a:bodyPr/>
                    <a:lstStyle/>
                    <a:p>
                      <a:pPr algn="r">
                        <a:lnSpc>
                          <a:spcPct val="107000"/>
                        </a:lnSpc>
                        <a:spcAft>
                          <a:spcPts val="800"/>
                        </a:spcAft>
                      </a:pPr>
                      <a:r>
                        <a:rPr lang="tr-TR" sz="1200" b="1" dirty="0">
                          <a:solidFill>
                            <a:srgbClr val="FF0000"/>
                          </a:solidFill>
                          <a:effectLst/>
                          <a:latin typeface="Times New Roman" panose="02020603050405020304" pitchFamily="18" charset="0"/>
                          <a:cs typeface="Times New Roman" panose="02020603050405020304" pitchFamily="18" charset="0"/>
                        </a:rPr>
                        <a:t>Toplam</a:t>
                      </a:r>
                      <a:endParaRPr lang="tr-TR" sz="1200" dirty="0">
                        <a:effectLst/>
                        <a:latin typeface="+mn-lt"/>
                        <a:cs typeface="Times New Roman" panose="02020603050405020304" pitchFamily="18" charset="0"/>
                      </a:endParaRPr>
                    </a:p>
                  </a:txBody>
                  <a:tcPr marL="6985" marR="6985" marT="6985" marB="0" anchor="ctr"/>
                </a:tc>
                <a:tc hMerge="1">
                  <a:txBody>
                    <a:bodyPr/>
                    <a:lstStyle/>
                    <a:p>
                      <a:pPr>
                        <a:lnSpc>
                          <a:spcPct val="107000"/>
                        </a:lnSpc>
                        <a:spcAft>
                          <a:spcPts val="800"/>
                        </a:spcAft>
                      </a:pP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pPr>
                        <a:lnSpc>
                          <a:spcPct val="107000"/>
                        </a:lnSpc>
                        <a:spcAft>
                          <a:spcPts val="800"/>
                        </a:spcAft>
                      </a:pPr>
                      <a:endParaRPr lang="tr-TR" sz="1200" dirty="0">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pPr>
                        <a:lnSpc>
                          <a:spcPct val="107000"/>
                        </a:lnSpc>
                      </a:pPr>
                      <a:endParaRPr lang="tr-TR" sz="1200" dirty="0">
                        <a:effectLst/>
                        <a:latin typeface="+mn-lt"/>
                        <a:cs typeface="Times New Roman" panose="02020603050405020304" pitchFamily="18" charset="0"/>
                      </a:endParaRPr>
                    </a:p>
                  </a:txBody>
                  <a:tcPr marL="6985" marR="6985" marT="6985" marB="0" anchor="ctr"/>
                </a:tc>
                <a:tc hMerge="1">
                  <a:txBody>
                    <a:bodyPr/>
                    <a:lstStyle/>
                    <a:p>
                      <a:endParaRPr dirty="0"/>
                    </a:p>
                  </a:txBody>
                  <a:tcPr marL="0" marR="0" marT="0" marB="0" anchor="ctr"/>
                </a:tc>
                <a:tc>
                  <a:txBody>
                    <a:bodyPr/>
                    <a:lstStyle/>
                    <a:p>
                      <a:pPr algn="ctr">
                        <a:lnSpc>
                          <a:spcPct val="107000"/>
                        </a:lnSpc>
                        <a:spcAft>
                          <a:spcPts val="800"/>
                        </a:spcAft>
                      </a:pPr>
                      <a:r>
                        <a:rPr lang="tr-TR" sz="1600" dirty="0">
                          <a:solidFill>
                            <a:srgbClr val="FF0000"/>
                          </a:solidFill>
                          <a:effectLst/>
                          <a:latin typeface="+mn-lt"/>
                          <a:ea typeface="Calibri" panose="020F0502020204030204" pitchFamily="34" charset="0"/>
                          <a:cs typeface="Times New Roman" panose="02020603050405020304" pitchFamily="18" charset="0"/>
                        </a:rPr>
                        <a:t>14 </a:t>
                      </a:r>
                    </a:p>
                  </a:txBody>
                  <a:tcPr marL="0" marR="0" marT="0" marB="0" anchor="ctr"/>
                </a:tc>
                <a:extLst>
                  <a:ext uri="{0D108BD9-81ED-4DB2-BD59-A6C34878D82A}">
                    <a16:rowId xmlns:a16="http://schemas.microsoft.com/office/drawing/2014/main" val="3100323865"/>
                  </a:ext>
                </a:extLst>
              </a:tr>
            </a:tbl>
          </a:graphicData>
        </a:graphic>
      </p:graphicFrame>
    </p:spTree>
    <p:extLst>
      <p:ext uri="{BB962C8B-B14F-4D97-AF65-F5344CB8AC3E}">
        <p14:creationId xmlns:p14="http://schemas.microsoft.com/office/powerpoint/2010/main" val="4222935753"/>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AA074-2359-22CB-89C2-CD9BAB721F49}"/>
            </a:ext>
          </a:extLst>
        </p:cNvPr>
        <p:cNvGrpSpPr/>
        <p:nvPr/>
      </p:nvGrpSpPr>
      <p:grpSpPr>
        <a:xfrm>
          <a:off x="0" y="0"/>
          <a:ext cx="0" cy="0"/>
          <a:chOff x="0" y="0"/>
          <a:chExt cx="0" cy="0"/>
        </a:xfrm>
      </p:grpSpPr>
      <p:sp>
        <p:nvSpPr>
          <p:cNvPr id="3" name="Veri Yer Tutucusu 2">
            <a:extLst>
              <a:ext uri="{FF2B5EF4-FFF2-40B4-BE49-F238E27FC236}">
                <a16:creationId xmlns:a16="http://schemas.microsoft.com/office/drawing/2014/main" id="{0CDFC2FB-1152-3D61-4729-A367A5D1BC4D}"/>
              </a:ext>
            </a:extLst>
          </p:cNvPr>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a:extLst>
              <a:ext uri="{FF2B5EF4-FFF2-40B4-BE49-F238E27FC236}">
                <a16:creationId xmlns:a16="http://schemas.microsoft.com/office/drawing/2014/main" id="{5818D150-A27C-DA8D-F30F-C057B660EF23}"/>
              </a:ext>
            </a:extLst>
          </p:cNvPr>
          <p:cNvSpPr>
            <a:spLocks noGrp="1"/>
          </p:cNvSpPr>
          <p:nvPr>
            <p:ph type="sldNum" sz="quarter" idx="12"/>
          </p:nvPr>
        </p:nvSpPr>
        <p:spPr/>
        <p:txBody>
          <a:bodyPr/>
          <a:lstStyle/>
          <a:p>
            <a:fld id="{15D42E69-0B45-4D6A-BDA9-8F9042B0111B}" type="slidenum">
              <a:rPr lang="tr-TR" smtClean="0"/>
              <a:pPr/>
              <a:t>26</a:t>
            </a:fld>
            <a:endParaRPr lang="tr-TR"/>
          </a:p>
        </p:txBody>
      </p:sp>
      <p:sp>
        <p:nvSpPr>
          <p:cNvPr id="8" name="Unvan 5">
            <a:extLst>
              <a:ext uri="{FF2B5EF4-FFF2-40B4-BE49-F238E27FC236}">
                <a16:creationId xmlns:a16="http://schemas.microsoft.com/office/drawing/2014/main" id="{63378792-4D38-1BFC-70BB-9BE917609674}"/>
              </a:ext>
            </a:extLst>
          </p:cNvPr>
          <p:cNvSpPr>
            <a:spLocks noGrp="1"/>
          </p:cNvSpPr>
          <p:nvPr>
            <p:ph type="title"/>
          </p:nvPr>
        </p:nvSpPr>
        <p:spPr>
          <a:xfrm>
            <a:off x="976745" y="817158"/>
            <a:ext cx="10238510" cy="623455"/>
          </a:xfrm>
        </p:spPr>
        <p:txBody>
          <a:bodyPr>
            <a:normAutofit/>
          </a:bodyPr>
          <a:lstStyle/>
          <a:p>
            <a:pPr algn="ctr"/>
            <a:r>
              <a:rPr lang="tr-TR" sz="3200" b="1" dirty="0" err="1">
                <a:solidFill>
                  <a:srgbClr val="FF0000"/>
                </a:solidFill>
              </a:rPr>
              <a:t>Hizmetiçi</a:t>
            </a:r>
            <a:r>
              <a:rPr lang="tr-TR" sz="3200" b="1" dirty="0">
                <a:solidFill>
                  <a:srgbClr val="FF0000"/>
                </a:solidFill>
              </a:rPr>
              <a:t> Eğitim / Eğiticilerin Eğitimi Etkinlikleri Sayısı</a:t>
            </a:r>
            <a:endParaRPr lang="tr-TR" sz="3200" dirty="0">
              <a:solidFill>
                <a:srgbClr val="3333FF"/>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3852071103"/>
              </p:ext>
            </p:extLst>
          </p:nvPr>
        </p:nvGraphicFramePr>
        <p:xfrm>
          <a:off x="329036" y="1942551"/>
          <a:ext cx="11241970" cy="4033377"/>
        </p:xfrm>
        <a:graphic>
          <a:graphicData uri="http://schemas.openxmlformats.org/drawingml/2006/table">
            <a:tbl>
              <a:tblPr firstRow="1" firstCol="1" lastRow="1" lastCol="1" bandRow="1" bandCol="1">
                <a:tableStyleId>{69CF1AB2-1976-4502-BF36-3FF5EA218861}</a:tableStyleId>
              </a:tblPr>
              <a:tblGrid>
                <a:gridCol w="8549895">
                  <a:extLst>
                    <a:ext uri="{9D8B030D-6E8A-4147-A177-3AD203B41FA5}">
                      <a16:colId xmlns:a16="http://schemas.microsoft.com/office/drawing/2014/main" val="851983472"/>
                    </a:ext>
                  </a:extLst>
                </a:gridCol>
                <a:gridCol w="1358931">
                  <a:extLst>
                    <a:ext uri="{9D8B030D-6E8A-4147-A177-3AD203B41FA5}">
                      <a16:colId xmlns:a16="http://schemas.microsoft.com/office/drawing/2014/main" val="695896689"/>
                    </a:ext>
                  </a:extLst>
                </a:gridCol>
                <a:gridCol w="1333144">
                  <a:extLst>
                    <a:ext uri="{9D8B030D-6E8A-4147-A177-3AD203B41FA5}">
                      <a16:colId xmlns:a16="http://schemas.microsoft.com/office/drawing/2014/main" val="4166395879"/>
                    </a:ext>
                  </a:extLst>
                </a:gridCol>
              </a:tblGrid>
              <a:tr h="460577">
                <a:tc>
                  <a:txBody>
                    <a:bodyPr/>
                    <a:lstStyle/>
                    <a:p>
                      <a:pPr algn="ctr">
                        <a:lnSpc>
                          <a:spcPct val="107000"/>
                        </a:lnSpc>
                        <a:spcAft>
                          <a:spcPts val="0"/>
                        </a:spcAft>
                      </a:pPr>
                      <a:r>
                        <a:rPr lang="tr-TR" sz="2000" dirty="0" err="1">
                          <a:solidFill>
                            <a:srgbClr val="C00000"/>
                          </a:solidFill>
                          <a:effectLst/>
                        </a:rPr>
                        <a:t>Hizmetiçi</a:t>
                      </a:r>
                      <a:r>
                        <a:rPr lang="tr-TR" sz="2000" dirty="0">
                          <a:solidFill>
                            <a:srgbClr val="C00000"/>
                          </a:solidFill>
                          <a:effectLst/>
                        </a:rPr>
                        <a:t> Eğitim /Eğiticilerin Eğitimi Etkinliği Türü</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2024</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2025</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039360851"/>
                  </a:ext>
                </a:extLst>
              </a:tr>
              <a:tr h="552669">
                <a:tc>
                  <a:txBody>
                    <a:bodyPr/>
                    <a:lstStyle/>
                    <a:p>
                      <a:pPr marL="36000">
                        <a:lnSpc>
                          <a:spcPct val="107000"/>
                        </a:lnSpc>
                        <a:spcAft>
                          <a:spcPts val="0"/>
                        </a:spcAft>
                      </a:pPr>
                      <a:r>
                        <a:rPr lang="tr-TR" sz="2000" dirty="0">
                          <a:effectLst/>
                        </a:rPr>
                        <a:t>Öğretim elemanlarının öğretim yetkinliklerini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0" dirty="0">
                          <a:effectLst/>
                        </a:rPr>
                        <a:t> 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mn-lt"/>
                          <a:ea typeface="+mn-ea"/>
                          <a:cs typeface="+mn-cs"/>
                        </a:rPr>
                        <a:t>0</a:t>
                      </a:r>
                      <a:r>
                        <a:rPr lang="tr-TR" sz="1400" b="0" dirty="0">
                          <a:effectLst/>
                        </a:rPr>
                        <a:t>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026176540"/>
                  </a:ext>
                </a:extLst>
              </a:tr>
              <a:tr h="800132">
                <a:tc>
                  <a:txBody>
                    <a:bodyPr/>
                    <a:lstStyle/>
                    <a:p>
                      <a:pPr marL="36000">
                        <a:lnSpc>
                          <a:spcPct val="107000"/>
                        </a:lnSpc>
                        <a:spcAft>
                          <a:spcPts val="0"/>
                        </a:spcAft>
                      </a:pPr>
                      <a:r>
                        <a:rPr lang="tr-TR" sz="2000" dirty="0">
                          <a:effectLst/>
                        </a:rPr>
                        <a:t>Öğretim elemanlarının araştırma, geliştirme ve proje yetkinliklerini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kumimoji="0" lang="tr-TR" sz="1400" b="0" i="0" u="none" strike="noStrike" kern="1200" cap="none" spc="0" normalizeH="0" baseline="0" noProof="0" dirty="0">
                          <a:ln>
                            <a:noFill/>
                          </a:ln>
                          <a:solidFill>
                            <a:prstClr val="black"/>
                          </a:solidFill>
                          <a:effectLst/>
                          <a:uLnTx/>
                          <a:uFillTx/>
                          <a:latin typeface="Calibri"/>
                          <a:ea typeface="+mn-ea"/>
                          <a:cs typeface="+mn-cs"/>
                        </a:rPr>
                        <a:t>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0" dirty="0">
                          <a:effectLst/>
                        </a:rPr>
                        <a:t>4 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952187564"/>
                  </a:ext>
                </a:extLst>
              </a:tr>
              <a:tr h="548985">
                <a:tc>
                  <a:txBody>
                    <a:bodyPr/>
                    <a:lstStyle/>
                    <a:p>
                      <a:pPr marL="36000">
                        <a:lnSpc>
                          <a:spcPct val="107000"/>
                        </a:lnSpc>
                        <a:spcAft>
                          <a:spcPts val="0"/>
                        </a:spcAft>
                      </a:pPr>
                      <a:r>
                        <a:rPr lang="tr-TR" sz="2000" dirty="0">
                          <a:effectLst/>
                        </a:rPr>
                        <a:t>Öğretim elemanlarının dijital yetkinliklerinin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kumimoji="0" lang="tr-TR" sz="1400" b="0" i="0" u="none" strike="noStrike" kern="1200" cap="none" spc="0" normalizeH="0" baseline="0" noProof="0" dirty="0">
                          <a:ln>
                            <a:noFill/>
                          </a:ln>
                          <a:solidFill>
                            <a:prstClr val="black"/>
                          </a:solidFill>
                          <a:effectLst/>
                          <a:uLnTx/>
                          <a:uFillTx/>
                          <a:latin typeface="Calibri"/>
                          <a:ea typeface="+mn-ea"/>
                          <a:cs typeface="+mn-cs"/>
                        </a:rPr>
                        <a:t>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Calibri"/>
                          <a:ea typeface="+mn-ea"/>
                          <a:cs typeface="+mn-cs"/>
                        </a:rPr>
                        <a:t>0</a:t>
                      </a:r>
                      <a:endParaRPr kumimoji="0" lang="tr-T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904941326"/>
                  </a:ext>
                </a:extLst>
              </a:tr>
              <a:tr h="419549">
                <a:tc>
                  <a:txBody>
                    <a:bodyPr/>
                    <a:lstStyle/>
                    <a:p>
                      <a:pPr marL="36000">
                        <a:lnSpc>
                          <a:spcPct val="107000"/>
                        </a:lnSpc>
                        <a:spcAft>
                          <a:spcPts val="0"/>
                        </a:spcAft>
                      </a:pPr>
                      <a:r>
                        <a:rPr lang="tr-TR" sz="2000" dirty="0">
                          <a:effectLst/>
                        </a:rPr>
                        <a:t>İdari Personelin kişisel gelişimine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0" dirty="0">
                          <a:effectLst/>
                        </a:rPr>
                        <a:t> 3</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0" dirty="0">
                          <a:effectLst/>
                        </a:rPr>
                        <a:t>1 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4188245156"/>
                  </a:ext>
                </a:extLst>
              </a:tr>
              <a:tr h="419549">
                <a:tc>
                  <a:txBody>
                    <a:bodyPr/>
                    <a:lstStyle/>
                    <a:p>
                      <a:pPr marL="36000">
                        <a:lnSpc>
                          <a:spcPct val="107000"/>
                        </a:lnSpc>
                        <a:spcAft>
                          <a:spcPts val="0"/>
                        </a:spcAft>
                      </a:pPr>
                      <a:r>
                        <a:rPr lang="tr-TR" sz="2000" dirty="0">
                          <a:effectLst/>
                        </a:rPr>
                        <a:t>İdari Personelin mesleki gelişimine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0" dirty="0">
                          <a:effectLst/>
                        </a:rPr>
                        <a:t> 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b="0" dirty="0">
                          <a:effectLst/>
                        </a:rPr>
                        <a:t>1 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433956139"/>
                  </a:ext>
                </a:extLst>
              </a:tr>
              <a:tr h="415958">
                <a:tc>
                  <a:txBody>
                    <a:bodyPr/>
                    <a:lstStyle/>
                    <a:p>
                      <a:pPr marL="36000">
                        <a:lnSpc>
                          <a:spcPct val="107000"/>
                        </a:lnSpc>
                        <a:spcAft>
                          <a:spcPts val="0"/>
                        </a:spcAft>
                      </a:pPr>
                      <a:r>
                        <a:rPr lang="tr-TR" sz="2000" dirty="0">
                          <a:effectLst/>
                        </a:rPr>
                        <a:t>Diğer (lütfen yazınız)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072161492"/>
                  </a:ext>
                </a:extLst>
              </a:tr>
              <a:tr h="415958">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tr-TR" sz="2000" dirty="0">
                          <a:solidFill>
                            <a:srgbClr val="C00000"/>
                          </a:solidFill>
                          <a:effectLst/>
                        </a:rPr>
                        <a:t>TOPLAM</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6</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79352849"/>
                  </a:ext>
                </a:extLst>
              </a:tr>
            </a:tbl>
          </a:graphicData>
        </a:graphic>
      </p:graphicFrame>
    </p:spTree>
    <p:extLst>
      <p:ext uri="{BB962C8B-B14F-4D97-AF65-F5344CB8AC3E}">
        <p14:creationId xmlns:p14="http://schemas.microsoft.com/office/powerpoint/2010/main" val="45704913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8F83A-FE8A-5C1D-159A-FF7FD8277BA6}"/>
            </a:ext>
          </a:extLst>
        </p:cNvPr>
        <p:cNvGrpSpPr/>
        <p:nvPr/>
      </p:nvGrpSpPr>
      <p:grpSpPr>
        <a:xfrm>
          <a:off x="0" y="0"/>
          <a:ext cx="0" cy="0"/>
          <a:chOff x="0" y="0"/>
          <a:chExt cx="0" cy="0"/>
        </a:xfrm>
      </p:grpSpPr>
      <p:sp>
        <p:nvSpPr>
          <p:cNvPr id="3" name="Veri Yer Tutucusu 2">
            <a:extLst>
              <a:ext uri="{FF2B5EF4-FFF2-40B4-BE49-F238E27FC236}">
                <a16:creationId xmlns:a16="http://schemas.microsoft.com/office/drawing/2014/main" id="{E6A29CB6-31DB-F975-C02D-3A2DB092667F}"/>
              </a:ext>
            </a:extLst>
          </p:cNvPr>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a:extLst>
              <a:ext uri="{FF2B5EF4-FFF2-40B4-BE49-F238E27FC236}">
                <a16:creationId xmlns:a16="http://schemas.microsoft.com/office/drawing/2014/main" id="{DEE4F426-E7FA-2EFF-C059-053A48BFE477}"/>
              </a:ext>
            </a:extLst>
          </p:cNvPr>
          <p:cNvSpPr>
            <a:spLocks noGrp="1"/>
          </p:cNvSpPr>
          <p:nvPr>
            <p:ph type="sldNum" sz="quarter" idx="12"/>
          </p:nvPr>
        </p:nvSpPr>
        <p:spPr/>
        <p:txBody>
          <a:bodyPr/>
          <a:lstStyle/>
          <a:p>
            <a:fld id="{15D42E69-0B45-4D6A-BDA9-8F9042B0111B}" type="slidenum">
              <a:rPr lang="tr-TR" smtClean="0"/>
              <a:pPr/>
              <a:t>27</a:t>
            </a:fld>
            <a:endParaRPr lang="tr-TR"/>
          </a:p>
        </p:txBody>
      </p:sp>
      <p:sp>
        <p:nvSpPr>
          <p:cNvPr id="8" name="Unvan 5">
            <a:extLst>
              <a:ext uri="{FF2B5EF4-FFF2-40B4-BE49-F238E27FC236}">
                <a16:creationId xmlns:a16="http://schemas.microsoft.com/office/drawing/2014/main" id="{40A7CD40-E831-DE27-D185-78F7760BB922}"/>
              </a:ext>
            </a:extLst>
          </p:cNvPr>
          <p:cNvSpPr>
            <a:spLocks noGrp="1"/>
          </p:cNvSpPr>
          <p:nvPr>
            <p:ph type="title"/>
          </p:nvPr>
        </p:nvSpPr>
        <p:spPr>
          <a:xfrm>
            <a:off x="1273311" y="771671"/>
            <a:ext cx="10238510" cy="623455"/>
          </a:xfrm>
        </p:spPr>
        <p:txBody>
          <a:bodyPr>
            <a:normAutofit/>
          </a:bodyPr>
          <a:lstStyle/>
          <a:p>
            <a:pPr algn="ctr"/>
            <a:r>
              <a:rPr lang="tr-TR" sz="3200" b="1" dirty="0">
                <a:solidFill>
                  <a:srgbClr val="FF0000"/>
                </a:solidFill>
              </a:rPr>
              <a:t>Birim Ders Görevlendirme Analizi </a:t>
            </a:r>
            <a:endParaRPr lang="tr-TR" sz="3200" dirty="0">
              <a:solidFill>
                <a:srgbClr val="3333FF"/>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680629455"/>
              </p:ext>
            </p:extLst>
          </p:nvPr>
        </p:nvGraphicFramePr>
        <p:xfrm>
          <a:off x="457199" y="1868150"/>
          <a:ext cx="11430001" cy="3926365"/>
        </p:xfrm>
        <a:graphic>
          <a:graphicData uri="http://schemas.openxmlformats.org/drawingml/2006/table">
            <a:tbl>
              <a:tblPr firstRow="1" firstCol="1" bandRow="1">
                <a:tableStyleId>{5940675A-B579-460E-94D1-54222C63F5DA}</a:tableStyleId>
              </a:tblPr>
              <a:tblGrid>
                <a:gridCol w="1330310">
                  <a:extLst>
                    <a:ext uri="{9D8B030D-6E8A-4147-A177-3AD203B41FA5}">
                      <a16:colId xmlns:a16="http://schemas.microsoft.com/office/drawing/2014/main" val="4221936862"/>
                    </a:ext>
                  </a:extLst>
                </a:gridCol>
                <a:gridCol w="1330310">
                  <a:extLst>
                    <a:ext uri="{9D8B030D-6E8A-4147-A177-3AD203B41FA5}">
                      <a16:colId xmlns:a16="http://schemas.microsoft.com/office/drawing/2014/main" val="4209153941"/>
                    </a:ext>
                  </a:extLst>
                </a:gridCol>
                <a:gridCol w="1648094">
                  <a:extLst>
                    <a:ext uri="{9D8B030D-6E8A-4147-A177-3AD203B41FA5}">
                      <a16:colId xmlns:a16="http://schemas.microsoft.com/office/drawing/2014/main" val="2659259651"/>
                    </a:ext>
                  </a:extLst>
                </a:gridCol>
                <a:gridCol w="1572611">
                  <a:extLst>
                    <a:ext uri="{9D8B030D-6E8A-4147-A177-3AD203B41FA5}">
                      <a16:colId xmlns:a16="http://schemas.microsoft.com/office/drawing/2014/main" val="2520698394"/>
                    </a:ext>
                  </a:extLst>
                </a:gridCol>
                <a:gridCol w="2207194">
                  <a:extLst>
                    <a:ext uri="{9D8B030D-6E8A-4147-A177-3AD203B41FA5}">
                      <a16:colId xmlns:a16="http://schemas.microsoft.com/office/drawing/2014/main" val="3337031571"/>
                    </a:ext>
                  </a:extLst>
                </a:gridCol>
                <a:gridCol w="1889902">
                  <a:extLst>
                    <a:ext uri="{9D8B030D-6E8A-4147-A177-3AD203B41FA5}">
                      <a16:colId xmlns:a16="http://schemas.microsoft.com/office/drawing/2014/main" val="219016466"/>
                    </a:ext>
                  </a:extLst>
                </a:gridCol>
                <a:gridCol w="1451580">
                  <a:extLst>
                    <a:ext uri="{9D8B030D-6E8A-4147-A177-3AD203B41FA5}">
                      <a16:colId xmlns:a16="http://schemas.microsoft.com/office/drawing/2014/main" val="2974283363"/>
                    </a:ext>
                  </a:extLst>
                </a:gridCol>
              </a:tblGrid>
              <a:tr h="1250661">
                <a:tc>
                  <a:txBody>
                    <a:bodyPr/>
                    <a:lstStyle/>
                    <a:p>
                      <a:pPr algn="ctr">
                        <a:lnSpc>
                          <a:spcPct val="107000"/>
                        </a:lnSpc>
                        <a:spcAft>
                          <a:spcPts val="800"/>
                        </a:spcAft>
                      </a:pPr>
                      <a:r>
                        <a:rPr lang="tr-TR" sz="1600" b="1" dirty="0">
                          <a:solidFill>
                            <a:srgbClr val="0000CC"/>
                          </a:solidFill>
                          <a:effectLst/>
                        </a:rPr>
                        <a:t>Eğitim Öğretim Yılı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Eğitim Öğretim Dönemi</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Toplam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İçinden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Dışından (Üniversitenin Diğer Birimleri)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Üniversite Dışından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Dönemlik Toplamı Ders Saati (T+U)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183608574"/>
                  </a:ext>
                </a:extLst>
              </a:tr>
              <a:tr h="668926">
                <a:tc rowSpan="2">
                  <a:txBody>
                    <a:bodyPr/>
                    <a:lstStyle/>
                    <a:p>
                      <a:pPr algn="ctr">
                        <a:lnSpc>
                          <a:spcPct val="107000"/>
                        </a:lnSpc>
                        <a:spcAft>
                          <a:spcPts val="80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r">
                        <a:lnSpc>
                          <a:spcPct val="107000"/>
                        </a:lnSpc>
                        <a:spcAft>
                          <a:spcPts val="800"/>
                        </a:spcAft>
                      </a:pPr>
                      <a:r>
                        <a:rPr lang="tr-TR" sz="1800" b="1" dirty="0">
                          <a:solidFill>
                            <a:srgbClr val="FF0000"/>
                          </a:solidFill>
                          <a:effectLst/>
                        </a:rPr>
                        <a:t>GÜZ</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0"/>
                        </a:spcAft>
                      </a:pPr>
                      <a:r>
                        <a:rPr lang="tr-TR" sz="1400" b="1" dirty="0">
                          <a:effectLst/>
                        </a:rPr>
                        <a:t> 40+6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effectLst/>
                        </a:rPr>
                        <a:t> 808</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effectLst/>
                        </a:rPr>
                        <a:t> 49</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effectLst/>
                        </a:rPr>
                        <a:t> 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effectLst/>
                        </a:rPr>
                        <a:t> 861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76501373"/>
                  </a:ext>
                </a:extLst>
              </a:tr>
              <a:tr h="668926">
                <a:tc vMerge="1">
                  <a:txBody>
                    <a:bodyPr/>
                    <a:lstStyle/>
                    <a:p>
                      <a:endParaRPr lang="tr-TR"/>
                    </a:p>
                  </a:txBody>
                  <a:tcPr/>
                </a:tc>
                <a:tc>
                  <a:txBody>
                    <a:bodyPr/>
                    <a:lstStyle/>
                    <a:p>
                      <a:pPr algn="r">
                        <a:lnSpc>
                          <a:spcPct val="107000"/>
                        </a:lnSpc>
                        <a:spcAft>
                          <a:spcPts val="80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0"/>
                        </a:spcAft>
                      </a:pPr>
                      <a:r>
                        <a:rPr lang="tr-TR" sz="1400" b="1" dirty="0">
                          <a:effectLst/>
                        </a:rPr>
                        <a:t> 40+4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effectLst/>
                        </a:rPr>
                        <a:t> 510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effectLst/>
                        </a:rPr>
                        <a:t> 16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effectLst/>
                        </a:rPr>
                        <a:t> 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effectLst/>
                        </a:rPr>
                        <a:t> 530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18968798"/>
                  </a:ext>
                </a:extLst>
              </a:tr>
              <a:tr h="668926">
                <a:tc rowSpan="2">
                  <a:txBody>
                    <a:bodyPr/>
                    <a:lstStyle/>
                    <a:p>
                      <a:pPr algn="ctr">
                        <a:lnSpc>
                          <a:spcPct val="107000"/>
                        </a:lnSpc>
                        <a:spcAft>
                          <a:spcPts val="80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r">
                        <a:lnSpc>
                          <a:spcPct val="107000"/>
                        </a:lnSpc>
                        <a:spcAft>
                          <a:spcPts val="800"/>
                        </a:spcAft>
                      </a:pPr>
                      <a:r>
                        <a:rPr lang="tr-TR" sz="1800" b="1" dirty="0">
                          <a:solidFill>
                            <a:srgbClr val="FF0000"/>
                          </a:solidFill>
                          <a:effectLst/>
                        </a:rPr>
                        <a:t>GÜZ</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0"/>
                        </a:spcAft>
                      </a:pPr>
                      <a:r>
                        <a:rPr lang="tr-TR" sz="1400" b="1" dirty="0">
                          <a:effectLst/>
                        </a:rPr>
                        <a:t> 45+6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effectLst/>
                        </a:rPr>
                        <a:t> 438</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effectLst/>
                        </a:rPr>
                        <a:t> 34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effectLst/>
                        </a:rPr>
                        <a:t> 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effectLst/>
                        </a:rPr>
                        <a:t> 476</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04038642"/>
                  </a:ext>
                </a:extLst>
              </a:tr>
              <a:tr h="668926">
                <a:tc vMerge="1">
                  <a:txBody>
                    <a:bodyPr/>
                    <a:lstStyle/>
                    <a:p>
                      <a:endParaRPr lang="tr-TR"/>
                    </a:p>
                  </a:txBody>
                  <a:tcPr/>
                </a:tc>
                <a:tc>
                  <a:txBody>
                    <a:bodyPr/>
                    <a:lstStyle/>
                    <a:p>
                      <a:pPr algn="r">
                        <a:lnSpc>
                          <a:spcPct val="107000"/>
                        </a:lnSpc>
                        <a:spcAft>
                          <a:spcPts val="80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solidFill>
                      <a:schemeClr val="bg2">
                        <a:lumMod val="90000"/>
                      </a:schemeClr>
                    </a:solidFill>
                  </a:tcPr>
                </a:tc>
                <a:tc>
                  <a:txBody>
                    <a:bodyPr/>
                    <a:lstStyle/>
                    <a:p>
                      <a:pPr>
                        <a:lnSpc>
                          <a:spcPct val="107000"/>
                        </a:lnSpc>
                        <a:spcAft>
                          <a:spcPts val="800"/>
                        </a:spcAft>
                      </a:pPr>
                      <a:r>
                        <a:rPr lang="tr-TR" sz="1100" dirty="0">
                          <a:solidFill>
                            <a:srgbClr val="FF0000"/>
                          </a:solidFill>
                          <a:effectLst/>
                          <a:highlight>
                            <a:srgbClr val="00FF00"/>
                          </a:highlight>
                        </a:rPr>
                        <a:t> </a:t>
                      </a:r>
                      <a:endParaRPr lang="tr-TR" sz="1100" dirty="0">
                        <a:solidFill>
                          <a:srgbClr val="FF000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solidFill>
                      <a:schemeClr val="bg2">
                        <a:lumMod val="90000"/>
                      </a:schemeClr>
                    </a:solidFill>
                  </a:tcPr>
                </a:tc>
                <a:tc>
                  <a:txBody>
                    <a:bodyPr/>
                    <a:lstStyle/>
                    <a:p>
                      <a:pP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solidFill>
                      <a:schemeClr val="bg2">
                        <a:lumMod val="90000"/>
                      </a:schemeClr>
                    </a:solidFill>
                  </a:tcPr>
                </a:tc>
                <a:tc>
                  <a:txBody>
                    <a:bodyPr/>
                    <a:lstStyle/>
                    <a:p>
                      <a:pP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solidFill>
                      <a:schemeClr val="bg2">
                        <a:lumMod val="90000"/>
                      </a:schemeClr>
                    </a:solidFill>
                  </a:tcPr>
                </a:tc>
                <a:tc>
                  <a:txBody>
                    <a:bodyPr/>
                    <a:lstStyle/>
                    <a:p>
                      <a:pP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solidFill>
                      <a:schemeClr val="bg2">
                        <a:lumMod val="90000"/>
                      </a:schemeClr>
                    </a:solidFill>
                  </a:tcPr>
                </a:tc>
                <a:tc>
                  <a:txBody>
                    <a:bodyPr/>
                    <a:lstStyle/>
                    <a:p>
                      <a:pPr>
                        <a:lnSpc>
                          <a:spcPct val="107000"/>
                        </a:lnSpc>
                        <a:spcAft>
                          <a:spcPts val="80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solidFill>
                      <a:schemeClr val="bg2">
                        <a:lumMod val="90000"/>
                      </a:schemeClr>
                    </a:solidFill>
                  </a:tcPr>
                </a:tc>
                <a:extLst>
                  <a:ext uri="{0D108BD9-81ED-4DB2-BD59-A6C34878D82A}">
                    <a16:rowId xmlns:a16="http://schemas.microsoft.com/office/drawing/2014/main" val="21577074"/>
                  </a:ext>
                </a:extLst>
              </a:tr>
            </a:tbl>
          </a:graphicData>
        </a:graphic>
      </p:graphicFrame>
    </p:spTree>
    <p:extLst>
      <p:ext uri="{BB962C8B-B14F-4D97-AF65-F5344CB8AC3E}">
        <p14:creationId xmlns:p14="http://schemas.microsoft.com/office/powerpoint/2010/main" val="257578231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BEC47-3646-2429-AD3D-6DA7938F1500}"/>
            </a:ext>
          </a:extLst>
        </p:cNvPr>
        <p:cNvGrpSpPr/>
        <p:nvPr/>
      </p:nvGrpSpPr>
      <p:grpSpPr>
        <a:xfrm>
          <a:off x="0" y="0"/>
          <a:ext cx="0" cy="0"/>
          <a:chOff x="0" y="0"/>
          <a:chExt cx="0" cy="0"/>
        </a:xfrm>
      </p:grpSpPr>
      <p:sp>
        <p:nvSpPr>
          <p:cNvPr id="3" name="Veri Yer Tutucusu 2">
            <a:extLst>
              <a:ext uri="{FF2B5EF4-FFF2-40B4-BE49-F238E27FC236}">
                <a16:creationId xmlns:a16="http://schemas.microsoft.com/office/drawing/2014/main" id="{E5E8DAA6-FD06-C247-AF19-14F7B12283E5}"/>
              </a:ext>
            </a:extLst>
          </p:cNvPr>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a:extLst>
              <a:ext uri="{FF2B5EF4-FFF2-40B4-BE49-F238E27FC236}">
                <a16:creationId xmlns:a16="http://schemas.microsoft.com/office/drawing/2014/main" id="{670D8B81-8E1C-78D7-75AF-12E9031BCBC8}"/>
              </a:ext>
            </a:extLst>
          </p:cNvPr>
          <p:cNvSpPr>
            <a:spLocks noGrp="1"/>
          </p:cNvSpPr>
          <p:nvPr>
            <p:ph type="sldNum" sz="quarter" idx="12"/>
          </p:nvPr>
        </p:nvSpPr>
        <p:spPr/>
        <p:txBody>
          <a:bodyPr/>
          <a:lstStyle/>
          <a:p>
            <a:fld id="{15D42E69-0B45-4D6A-BDA9-8F9042B0111B}" type="slidenum">
              <a:rPr lang="tr-TR" smtClean="0"/>
              <a:pPr/>
              <a:t>28</a:t>
            </a:fld>
            <a:endParaRPr lang="tr-TR"/>
          </a:p>
        </p:txBody>
      </p:sp>
      <p:sp>
        <p:nvSpPr>
          <p:cNvPr id="8" name="Unvan 5">
            <a:extLst>
              <a:ext uri="{FF2B5EF4-FFF2-40B4-BE49-F238E27FC236}">
                <a16:creationId xmlns:a16="http://schemas.microsoft.com/office/drawing/2014/main" id="{B1D2F827-884B-D4A3-AD9D-CBBB2DEE979D}"/>
              </a:ext>
            </a:extLst>
          </p:cNvPr>
          <p:cNvSpPr>
            <a:spLocks noGrp="1"/>
          </p:cNvSpPr>
          <p:nvPr>
            <p:ph type="title"/>
          </p:nvPr>
        </p:nvSpPr>
        <p:spPr>
          <a:xfrm>
            <a:off x="1273311" y="771671"/>
            <a:ext cx="10238510" cy="623455"/>
          </a:xfrm>
        </p:spPr>
        <p:txBody>
          <a:bodyPr>
            <a:normAutofit/>
          </a:bodyPr>
          <a:lstStyle/>
          <a:p>
            <a:pPr algn="ctr"/>
            <a:r>
              <a:rPr lang="tr-TR" sz="3200" b="1" dirty="0">
                <a:solidFill>
                  <a:srgbClr val="FF0000"/>
                </a:solidFill>
              </a:rPr>
              <a:t>Birim Ders Yükü Ortalaması (Saat)</a:t>
            </a:r>
            <a:endParaRPr lang="tr-TR" sz="3200" dirty="0">
              <a:solidFill>
                <a:srgbClr val="3333FF"/>
              </a:solidFill>
            </a:endParaRPr>
          </a:p>
        </p:txBody>
      </p:sp>
      <p:graphicFrame>
        <p:nvGraphicFramePr>
          <p:cNvPr id="2" name="Tablo 1">
            <a:extLst>
              <a:ext uri="{FF2B5EF4-FFF2-40B4-BE49-F238E27FC236}">
                <a16:creationId xmlns:a16="http://schemas.microsoft.com/office/drawing/2014/main" id="{1B061129-6AB2-53A1-1E8A-93A52BA4A50B}"/>
              </a:ext>
            </a:extLst>
          </p:cNvPr>
          <p:cNvGraphicFramePr>
            <a:graphicFrameLocks noGrp="1"/>
          </p:cNvGraphicFramePr>
          <p:nvPr>
            <p:extLst>
              <p:ext uri="{D42A27DB-BD31-4B8C-83A1-F6EECF244321}">
                <p14:modId xmlns:p14="http://schemas.microsoft.com/office/powerpoint/2010/main" val="2495997293"/>
              </p:ext>
            </p:extLst>
          </p:nvPr>
        </p:nvGraphicFramePr>
        <p:xfrm>
          <a:off x="349074" y="2271137"/>
          <a:ext cx="11493851" cy="2315726"/>
        </p:xfrm>
        <a:graphic>
          <a:graphicData uri="http://schemas.openxmlformats.org/drawingml/2006/table">
            <a:tbl>
              <a:tblPr firstRow="1" firstCol="1" lastRow="1" lastCol="1" bandRow="1" bandCol="1">
                <a:tableStyleId>{BDBED569-4797-4DF1-A0F4-6AAB3CD982D8}</a:tableStyleId>
              </a:tblPr>
              <a:tblGrid>
                <a:gridCol w="7285554">
                  <a:extLst>
                    <a:ext uri="{9D8B030D-6E8A-4147-A177-3AD203B41FA5}">
                      <a16:colId xmlns:a16="http://schemas.microsoft.com/office/drawing/2014/main" val="94824080"/>
                    </a:ext>
                  </a:extLst>
                </a:gridCol>
                <a:gridCol w="1314457">
                  <a:extLst>
                    <a:ext uri="{9D8B030D-6E8A-4147-A177-3AD203B41FA5}">
                      <a16:colId xmlns:a16="http://schemas.microsoft.com/office/drawing/2014/main" val="3552602410"/>
                    </a:ext>
                  </a:extLst>
                </a:gridCol>
                <a:gridCol w="794787">
                  <a:extLst>
                    <a:ext uri="{9D8B030D-6E8A-4147-A177-3AD203B41FA5}">
                      <a16:colId xmlns:a16="http://schemas.microsoft.com/office/drawing/2014/main" val="3198193889"/>
                    </a:ext>
                  </a:extLst>
                </a:gridCol>
                <a:gridCol w="1304266">
                  <a:extLst>
                    <a:ext uri="{9D8B030D-6E8A-4147-A177-3AD203B41FA5}">
                      <a16:colId xmlns:a16="http://schemas.microsoft.com/office/drawing/2014/main" val="3226704762"/>
                    </a:ext>
                  </a:extLst>
                </a:gridCol>
                <a:gridCol w="794787">
                  <a:extLst>
                    <a:ext uri="{9D8B030D-6E8A-4147-A177-3AD203B41FA5}">
                      <a16:colId xmlns:a16="http://schemas.microsoft.com/office/drawing/2014/main" val="3420404879"/>
                    </a:ext>
                  </a:extLst>
                </a:gridCol>
              </a:tblGrid>
              <a:tr h="794591">
                <a:tc>
                  <a:txBody>
                    <a:bodyPr/>
                    <a:lstStyle/>
                    <a:p>
                      <a:pPr algn="ctr">
                        <a:lnSpc>
                          <a:spcPct val="107000"/>
                        </a:lnSpc>
                        <a:spcAft>
                          <a:spcPts val="0"/>
                        </a:spcAft>
                      </a:pPr>
                      <a:r>
                        <a:rPr lang="tr-TR" sz="1400" dirty="0">
                          <a:solidFill>
                            <a:srgbClr val="FF0000"/>
                          </a:solidFill>
                          <a:effectLst/>
                          <a:latin typeface="+mn-lt"/>
                        </a:rPr>
                        <a:t>BİRİM DERS YÜKÜ ORTALAMASI</a:t>
                      </a:r>
                    </a:p>
                    <a:p>
                      <a:pPr algn="ctr">
                        <a:lnSpc>
                          <a:spcPct val="107000"/>
                        </a:lnSpc>
                        <a:spcAft>
                          <a:spcPts val="0"/>
                        </a:spcAft>
                      </a:pPr>
                      <a:r>
                        <a:rPr lang="tr-TR" sz="1400" i="1" dirty="0">
                          <a:solidFill>
                            <a:srgbClr val="3333FF"/>
                          </a:solidFill>
                          <a:effectLst/>
                          <a:latin typeface="+mn-lt"/>
                          <a:ea typeface="Calibri" panose="020F0502020204030204" pitchFamily="34" charset="0"/>
                          <a:cs typeface="Times New Roman" panose="02020603050405020304" pitchFamily="18" charset="0"/>
                        </a:rPr>
                        <a:t>(Lütfen birim program</a:t>
                      </a:r>
                      <a:r>
                        <a:rPr lang="tr-TR" sz="1400" i="1" baseline="0" dirty="0">
                          <a:solidFill>
                            <a:srgbClr val="3333FF"/>
                          </a:solidFill>
                          <a:effectLst/>
                          <a:latin typeface="+mn-lt"/>
                          <a:ea typeface="Calibri" panose="020F0502020204030204" pitchFamily="34" charset="0"/>
                          <a:cs typeface="Times New Roman" panose="02020603050405020304" pitchFamily="18" charset="0"/>
                        </a:rPr>
                        <a:t> yapınıza uygun olan satırları cevaplayınız) </a:t>
                      </a:r>
                      <a:endParaRPr lang="tr-TR" sz="1400" i="1" dirty="0">
                        <a:solidFill>
                          <a:srgbClr val="3333FF"/>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2024 (Bahar)</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2025 </a:t>
                      </a:r>
                    </a:p>
                    <a:p>
                      <a:pPr algn="ctr">
                        <a:lnSpc>
                          <a:spcPct val="107000"/>
                        </a:lnSpc>
                        <a:spcAft>
                          <a:spcPts val="0"/>
                        </a:spcAft>
                      </a:pPr>
                      <a:r>
                        <a:rPr lang="tr-TR" sz="1200" dirty="0">
                          <a:solidFill>
                            <a:srgbClr val="FF0000"/>
                          </a:solidFill>
                          <a:effectLst/>
                          <a:latin typeface="+mn-lt"/>
                        </a:rPr>
                        <a:t>(Güz)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17771678"/>
                  </a:ext>
                </a:extLst>
              </a:tr>
              <a:tr h="233922">
                <a:tc>
                  <a:txBody>
                    <a:bodyPr/>
                    <a:lstStyle/>
                    <a:p>
                      <a:pPr>
                        <a:lnSpc>
                          <a:spcPct val="107000"/>
                        </a:lnSpc>
                        <a:spcAft>
                          <a:spcPts val="0"/>
                        </a:spcAft>
                      </a:pP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1" dirty="0">
                          <a:effectLst/>
                          <a:latin typeface="+mn-lt"/>
                        </a:rPr>
                        <a:t> </a:t>
                      </a:r>
                      <a:endParaRPr lang="tr-TR" sz="11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1" dirty="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1">
                          <a:effectLst/>
                          <a:latin typeface="+mn-lt"/>
                        </a:rPr>
                        <a:t> </a:t>
                      </a:r>
                      <a:endParaRPr lang="tr-TR" sz="11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1">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919270204"/>
                  </a:ext>
                </a:extLst>
              </a:tr>
              <a:tr h="202640">
                <a:tc>
                  <a:txBody>
                    <a:bodyPr/>
                    <a:lstStyle/>
                    <a:p>
                      <a:pPr>
                        <a:lnSpc>
                          <a:spcPct val="107000"/>
                        </a:lnSpc>
                        <a:spcAft>
                          <a:spcPts val="0"/>
                        </a:spcAft>
                      </a:pPr>
                      <a:r>
                        <a:rPr lang="tr-TR" sz="1600" dirty="0">
                          <a:solidFill>
                            <a:srgbClr val="FF0000"/>
                          </a:solidFill>
                          <a:effectLst/>
                          <a:latin typeface="+mn-lt"/>
                        </a:rPr>
                        <a:t>ÖĞRETİM ÜYESİ </a:t>
                      </a:r>
                      <a:r>
                        <a:rPr lang="tr-TR" sz="1600" dirty="0">
                          <a:effectLst/>
                          <a:latin typeface="+mn-lt"/>
                        </a:rPr>
                        <a:t>Haftalık Ortalama Lisans Ders Yükü (saat)</a:t>
                      </a:r>
                      <a:endParaRPr lang="tr-TR" sz="16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400" b="1" dirty="0">
                          <a:effectLst/>
                          <a:latin typeface="+mn-lt"/>
                        </a:rPr>
                        <a:t> 34</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b="1" dirty="0">
                          <a:effectLst/>
                          <a:latin typeface="+mn-lt"/>
                          <a:cs typeface="Times New Roman" panose="02020603050405020304" pitchFamily="18" charset="0"/>
                        </a:rPr>
                        <a:t>12,71</a:t>
                      </a:r>
                    </a:p>
                  </a:txBody>
                  <a:tcPr marL="6709" marR="6709" marT="6709" marB="0" anchor="ctr"/>
                </a:tc>
                <a:tc>
                  <a:txBody>
                    <a:bodyPr/>
                    <a:lstStyle/>
                    <a:p>
                      <a:pPr algn="ctr">
                        <a:lnSpc>
                          <a:spcPct val="107000"/>
                        </a:lnSpc>
                        <a:spcAft>
                          <a:spcPts val="0"/>
                        </a:spcAft>
                      </a:pPr>
                      <a:r>
                        <a:rPr lang="tr-TR" sz="1400" b="1" dirty="0">
                          <a:effectLst/>
                          <a:latin typeface="+mn-lt"/>
                        </a:rPr>
                        <a:t> 37</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b="1" dirty="0">
                          <a:effectLst/>
                          <a:latin typeface="+mn-lt"/>
                          <a:cs typeface="Times New Roman" panose="02020603050405020304" pitchFamily="18" charset="0"/>
                        </a:rPr>
                        <a:t>9,19</a:t>
                      </a:r>
                    </a:p>
                  </a:txBody>
                  <a:tcPr marL="6709" marR="6709" marT="6709" marB="0" anchor="ctr"/>
                </a:tc>
                <a:extLst>
                  <a:ext uri="{0D108BD9-81ED-4DB2-BD59-A6C34878D82A}">
                    <a16:rowId xmlns:a16="http://schemas.microsoft.com/office/drawing/2014/main" val="3006458568"/>
                  </a:ext>
                </a:extLst>
              </a:tr>
              <a:tr h="295264">
                <a:tc>
                  <a:txBody>
                    <a:bodyPr/>
                    <a:lstStyle/>
                    <a:p>
                      <a:pPr>
                        <a:lnSpc>
                          <a:spcPct val="107000"/>
                        </a:lnSpc>
                        <a:spcAft>
                          <a:spcPts val="0"/>
                        </a:spcAft>
                      </a:pPr>
                      <a:endParaRPr lang="tr-TR" sz="16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400" b="1">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400" b="1" dirty="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761748035"/>
                  </a:ext>
                </a:extLst>
              </a:tr>
              <a:tr h="202640">
                <a:tc>
                  <a:txBody>
                    <a:bodyPr/>
                    <a:lstStyle/>
                    <a:p>
                      <a:pPr>
                        <a:lnSpc>
                          <a:spcPct val="107000"/>
                        </a:lnSpc>
                        <a:spcAft>
                          <a:spcPts val="0"/>
                        </a:spcAft>
                      </a:pPr>
                      <a:r>
                        <a:rPr lang="tr-TR" sz="1600" dirty="0">
                          <a:solidFill>
                            <a:srgbClr val="0000CC"/>
                          </a:solidFill>
                          <a:effectLst/>
                          <a:latin typeface="+mn-lt"/>
                        </a:rPr>
                        <a:t>ÖĞRETİM GÖREVLİSİ </a:t>
                      </a:r>
                      <a:r>
                        <a:rPr lang="tr-TR" sz="1600" dirty="0">
                          <a:effectLst/>
                          <a:latin typeface="+mn-lt"/>
                        </a:rPr>
                        <a:t>Haftalık Ortalama Lisans Ders Yükü (saat)</a:t>
                      </a:r>
                      <a:endParaRPr lang="tr-TR" sz="16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400" b="1" dirty="0">
                          <a:effectLst/>
                          <a:latin typeface="+mn-lt"/>
                        </a:rPr>
                        <a:t>6</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b="1" dirty="0">
                          <a:effectLst/>
                          <a:latin typeface="+mn-lt"/>
                          <a:cs typeface="Times New Roman" panose="02020603050405020304" pitchFamily="18" charset="0"/>
                        </a:rPr>
                        <a:t>12,67</a:t>
                      </a:r>
                    </a:p>
                  </a:txBody>
                  <a:tcPr marL="6709" marR="6709" marT="6709" marB="0" anchor="ctr"/>
                </a:tc>
                <a:tc>
                  <a:txBody>
                    <a:bodyPr/>
                    <a:lstStyle/>
                    <a:p>
                      <a:pPr algn="ctr">
                        <a:lnSpc>
                          <a:spcPct val="107000"/>
                        </a:lnSpc>
                        <a:spcAft>
                          <a:spcPts val="0"/>
                        </a:spcAft>
                      </a:pPr>
                      <a:r>
                        <a:rPr lang="tr-TR" sz="1400" b="1" dirty="0">
                          <a:effectLst/>
                          <a:latin typeface="+mn-lt"/>
                        </a:rPr>
                        <a:t>8 </a:t>
                      </a:r>
                      <a:endParaRPr lang="tr-TR" sz="14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b="1" dirty="0">
                          <a:effectLst/>
                          <a:latin typeface="+mn-lt"/>
                          <a:cs typeface="Times New Roman" panose="02020603050405020304" pitchFamily="18" charset="0"/>
                        </a:rPr>
                        <a:t>12,25</a:t>
                      </a:r>
                    </a:p>
                  </a:txBody>
                  <a:tcPr marL="6709" marR="6709" marT="6709" marB="0" anchor="ctr"/>
                </a:tc>
                <a:extLst>
                  <a:ext uri="{0D108BD9-81ED-4DB2-BD59-A6C34878D82A}">
                    <a16:rowId xmlns:a16="http://schemas.microsoft.com/office/drawing/2014/main" val="1896136858"/>
                  </a:ext>
                </a:extLst>
              </a:tr>
              <a:tr h="286149">
                <a:tc>
                  <a:txBody>
                    <a:bodyPr/>
                    <a:lstStyle/>
                    <a:p>
                      <a:pPr>
                        <a:lnSpc>
                          <a:spcPct val="107000"/>
                        </a:lnSpc>
                        <a:spcAft>
                          <a:spcPts val="0"/>
                        </a:spcAft>
                      </a:pP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1" dirty="0">
                          <a:effectLst/>
                          <a:latin typeface="+mn-lt"/>
                        </a:rPr>
                        <a:t> </a:t>
                      </a:r>
                      <a:endParaRPr lang="tr-TR" sz="11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1" dirty="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1" dirty="0">
                          <a:effectLst/>
                          <a:latin typeface="+mn-lt"/>
                        </a:rPr>
                        <a:t> </a:t>
                      </a:r>
                      <a:endParaRPr lang="tr-TR" sz="11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1" dirty="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89198577"/>
                  </a:ext>
                </a:extLst>
              </a:tr>
              <a:tr h="186304">
                <a:tc gridSpan="5">
                  <a:txBody>
                    <a:bodyPr/>
                    <a:lstStyle/>
                    <a:p>
                      <a:pPr>
                        <a:lnSpc>
                          <a:spcPct val="107000"/>
                        </a:lnSpc>
                        <a:spcAft>
                          <a:spcPts val="800"/>
                        </a:spcAft>
                      </a:pP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512775"/>
                  </a:ext>
                </a:extLst>
              </a:tr>
            </a:tbl>
          </a:graphicData>
        </a:graphic>
      </p:graphicFrame>
    </p:spTree>
    <p:extLst>
      <p:ext uri="{BB962C8B-B14F-4D97-AF65-F5344CB8AC3E}">
        <p14:creationId xmlns:p14="http://schemas.microsoft.com/office/powerpoint/2010/main" val="88864772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310" y="766618"/>
            <a:ext cx="10603345" cy="729776"/>
          </a:xfrm>
        </p:spPr>
        <p:txBody>
          <a:bodyPr>
            <a:noAutofit/>
          </a:bodyPr>
          <a:lstStyle/>
          <a:p>
            <a:pPr algn="ctr"/>
            <a:r>
              <a:rPr lang="tr-TR" sz="2800" b="1" dirty="0">
                <a:solidFill>
                  <a:srgbClr val="FF0000"/>
                </a:solidFill>
              </a:rPr>
              <a:t>Lisans Program Sayısı</a:t>
            </a:r>
            <a:br>
              <a:rPr lang="tr-TR" sz="2800" b="1" dirty="0">
                <a:solidFill>
                  <a:srgbClr val="FF0000"/>
                </a:solidFill>
              </a:rPr>
            </a:br>
            <a:endParaRPr lang="tr-TR" sz="1600" i="1" dirty="0">
              <a:solidFill>
                <a:srgbClr val="0066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29</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577816220"/>
              </p:ext>
            </p:extLst>
          </p:nvPr>
        </p:nvGraphicFramePr>
        <p:xfrm>
          <a:off x="535711" y="2041235"/>
          <a:ext cx="11102107" cy="1593131"/>
        </p:xfrm>
        <a:graphic>
          <a:graphicData uri="http://schemas.openxmlformats.org/drawingml/2006/table">
            <a:tbl>
              <a:tblPr firstRow="1" firstCol="1" lastRow="1" lastCol="1" bandRow="1" bandCol="1">
                <a:tableStyleId>{5940675A-B579-460E-94D1-54222C63F5DA}</a:tableStyleId>
              </a:tblPr>
              <a:tblGrid>
                <a:gridCol w="5144653">
                  <a:extLst>
                    <a:ext uri="{9D8B030D-6E8A-4147-A177-3AD203B41FA5}">
                      <a16:colId xmlns:a16="http://schemas.microsoft.com/office/drawing/2014/main" val="1537241276"/>
                    </a:ext>
                  </a:extLst>
                </a:gridCol>
                <a:gridCol w="3371178">
                  <a:extLst>
                    <a:ext uri="{9D8B030D-6E8A-4147-A177-3AD203B41FA5}">
                      <a16:colId xmlns:a16="http://schemas.microsoft.com/office/drawing/2014/main" val="1294911607"/>
                    </a:ext>
                  </a:extLst>
                </a:gridCol>
                <a:gridCol w="2586276">
                  <a:extLst>
                    <a:ext uri="{9D8B030D-6E8A-4147-A177-3AD203B41FA5}">
                      <a16:colId xmlns:a16="http://schemas.microsoft.com/office/drawing/2014/main" val="2690988503"/>
                    </a:ext>
                  </a:extLst>
                </a:gridCol>
              </a:tblGrid>
              <a:tr h="443347">
                <a:tc>
                  <a:txBody>
                    <a:bodyPr/>
                    <a:lstStyle/>
                    <a:p>
                      <a:pPr marL="72000" algn="ctr" rtl="0" fontAlgn="ctr">
                        <a:lnSpc>
                          <a:spcPct val="100000"/>
                        </a:lnSpc>
                      </a:pPr>
                      <a:r>
                        <a:rPr lang="tr-TR" sz="2400" b="1" u="none" strike="noStrike" dirty="0">
                          <a:solidFill>
                            <a:srgbClr val="FF0000"/>
                          </a:solidFill>
                          <a:effectLst/>
                        </a:rPr>
                        <a:t>Program Sayısı</a:t>
                      </a:r>
                      <a:endParaRPr lang="tr-TR" sz="2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400" b="1" u="none" strike="noStrike" dirty="0">
                          <a:solidFill>
                            <a:srgbClr val="FF0000"/>
                          </a:solidFill>
                          <a:effectLst/>
                        </a:rPr>
                        <a:t>2024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ctr" rtl="0" fontAlgn="ctr">
                        <a:lnSpc>
                          <a:spcPct val="100000"/>
                        </a:lnSpc>
                      </a:pPr>
                      <a:r>
                        <a:rPr lang="tr-TR" sz="2400" b="1" u="none" strike="noStrike" dirty="0">
                          <a:solidFill>
                            <a:srgbClr val="FF0000"/>
                          </a:solidFill>
                          <a:effectLst/>
                        </a:rPr>
                        <a:t>2025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22457692"/>
                  </a:ext>
                </a:extLst>
              </a:tr>
              <a:tr h="524693">
                <a:tc>
                  <a:txBody>
                    <a:bodyPr/>
                    <a:lstStyle/>
                    <a:p>
                      <a:pPr marL="72000" algn="l" rtl="0" fontAlgn="ctr">
                        <a:lnSpc>
                          <a:spcPct val="100000"/>
                        </a:lnSpc>
                      </a:pPr>
                      <a:r>
                        <a:rPr lang="tr-TR" sz="2000" b="0" u="none" strike="noStrike" dirty="0">
                          <a:solidFill>
                            <a:srgbClr val="3333FF"/>
                          </a:solidFill>
                          <a:effectLst/>
                        </a:rPr>
                        <a:t>Lisans Programı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1</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1</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58379037"/>
                  </a:ext>
                </a:extLst>
              </a:tr>
              <a:tr h="625091">
                <a:tc>
                  <a:txBody>
                    <a:bodyPr/>
                    <a:lstStyle/>
                    <a:p>
                      <a:pPr marL="72000" algn="r" fontAlgn="ctr">
                        <a:lnSpc>
                          <a:spcPct val="100000"/>
                        </a:lnSpc>
                      </a:pPr>
                      <a:r>
                        <a:rPr lang="tr-TR" sz="2000" b="1" u="none" strike="noStrike" dirty="0">
                          <a:solidFill>
                            <a:srgbClr val="FF0000"/>
                          </a:solidFill>
                          <a:effectLst/>
                        </a:rPr>
                        <a:t>Öğrenci Alan Aktif Lisans Program Sayısı</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ctr" rtl="0" fontAlgn="ctr">
                        <a:lnSpc>
                          <a:spcPct val="100000"/>
                        </a:lnSpc>
                      </a:pPr>
                      <a:r>
                        <a:rPr lang="tr-TR" sz="2000" u="none" strike="noStrike" dirty="0">
                          <a:effectLst/>
                        </a:rPr>
                        <a:t> 1</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000" u="none" strike="noStrike" dirty="0">
                          <a:effectLst/>
                        </a:rPr>
                        <a:t> 1</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87980659"/>
                  </a:ext>
                </a:extLst>
              </a:tr>
            </a:tbl>
          </a:graphicData>
        </a:graphic>
      </p:graphicFrame>
    </p:spTree>
    <p:extLst>
      <p:ext uri="{BB962C8B-B14F-4D97-AF65-F5344CB8AC3E}">
        <p14:creationId xmlns:p14="http://schemas.microsoft.com/office/powerpoint/2010/main" val="1258746381"/>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32500" lnSpcReduction="20000"/>
          </a:bodyPr>
          <a:lstStyle/>
          <a:p>
            <a:r>
              <a:rPr lang="tr-TR" sz="24000" b="1" dirty="0">
                <a:solidFill>
                  <a:srgbClr val="FF0000"/>
                </a:solidFill>
              </a:rPr>
              <a:t>EĞİTİM ÖĞRETİM</a:t>
            </a:r>
          </a:p>
          <a:p>
            <a:endParaRPr lang="tr-TR" sz="9600" b="1" dirty="0">
              <a:solidFill>
                <a:srgbClr val="FF0000"/>
              </a:solidFill>
            </a:endParaRPr>
          </a:p>
          <a:p>
            <a:endParaRPr lang="tr-TR" sz="9600" b="1" dirty="0">
              <a:solidFill>
                <a:srgbClr val="FF0000"/>
              </a:solidFill>
            </a:endParaRPr>
          </a:p>
          <a:p>
            <a:r>
              <a:rPr lang="tr-TR" sz="9600" b="1" dirty="0">
                <a:solidFill>
                  <a:srgbClr val="3333FF"/>
                </a:solidFill>
              </a:rPr>
              <a:t>PROGRAMLAR VE ÖĞRENCİ </a:t>
            </a: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30</a:t>
            </a:fld>
            <a:endParaRPr lang="tr-TR"/>
          </a:p>
        </p:txBody>
      </p:sp>
    </p:spTree>
    <p:extLst>
      <p:ext uri="{BB962C8B-B14F-4D97-AF65-F5344CB8AC3E}">
        <p14:creationId xmlns:p14="http://schemas.microsoft.com/office/powerpoint/2010/main" val="14794906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2266F-BF96-2F04-29E9-CDC325DD4D1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06FE454-F298-5B0C-B353-B47F1C467D23}"/>
              </a:ext>
            </a:extLst>
          </p:cNvPr>
          <p:cNvSpPr>
            <a:spLocks noGrp="1"/>
          </p:cNvSpPr>
          <p:nvPr>
            <p:ph type="title"/>
          </p:nvPr>
        </p:nvSpPr>
        <p:spPr>
          <a:xfrm>
            <a:off x="129310" y="812800"/>
            <a:ext cx="10603345" cy="683594"/>
          </a:xfrm>
        </p:spPr>
        <p:txBody>
          <a:bodyPr>
            <a:noAutofit/>
          </a:bodyPr>
          <a:lstStyle/>
          <a:p>
            <a:pPr algn="ctr"/>
            <a:r>
              <a:rPr lang="tr-TR" sz="2800" b="1" dirty="0">
                <a:solidFill>
                  <a:srgbClr val="FF0000"/>
                </a:solidFill>
              </a:rPr>
              <a:t>Lisans Eğitimi: </a:t>
            </a:r>
            <a:r>
              <a:rPr lang="tr-TR" sz="2800" b="1" dirty="0">
                <a:solidFill>
                  <a:srgbClr val="0066FF"/>
                </a:solidFill>
              </a:rPr>
              <a:t>Program Yapısı</a:t>
            </a:r>
            <a:endParaRPr lang="tr-TR" sz="2800" dirty="0">
              <a:solidFill>
                <a:srgbClr val="0000CC"/>
              </a:solidFill>
            </a:endParaRPr>
          </a:p>
        </p:txBody>
      </p:sp>
      <p:sp>
        <p:nvSpPr>
          <p:cNvPr id="4" name="Veri Yer Tutucusu 3">
            <a:extLst>
              <a:ext uri="{FF2B5EF4-FFF2-40B4-BE49-F238E27FC236}">
                <a16:creationId xmlns:a16="http://schemas.microsoft.com/office/drawing/2014/main" id="{23120753-5D86-B78A-FDEB-A465E2459E58}"/>
              </a:ext>
            </a:extLst>
          </p:cNvPr>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a:extLst>
              <a:ext uri="{FF2B5EF4-FFF2-40B4-BE49-F238E27FC236}">
                <a16:creationId xmlns:a16="http://schemas.microsoft.com/office/drawing/2014/main" id="{E69F2EC1-EF43-254F-D7F6-ED3EFDBB2AF2}"/>
              </a:ext>
            </a:extLst>
          </p:cNvPr>
          <p:cNvSpPr>
            <a:spLocks noGrp="1"/>
          </p:cNvSpPr>
          <p:nvPr>
            <p:ph type="sldNum" sz="quarter" idx="12"/>
          </p:nvPr>
        </p:nvSpPr>
        <p:spPr/>
        <p:txBody>
          <a:bodyPr/>
          <a:lstStyle/>
          <a:p>
            <a:fld id="{15D42E69-0B45-4D6A-BDA9-8F9042B0111B}" type="slidenum">
              <a:rPr lang="tr-TR" smtClean="0"/>
              <a:pPr/>
              <a:t>31</a:t>
            </a:fld>
            <a:endParaRPr lang="tr-TR"/>
          </a:p>
        </p:txBody>
      </p:sp>
      <p:graphicFrame>
        <p:nvGraphicFramePr>
          <p:cNvPr id="3" name="Tablo 2">
            <a:extLst>
              <a:ext uri="{FF2B5EF4-FFF2-40B4-BE49-F238E27FC236}">
                <a16:creationId xmlns:a16="http://schemas.microsoft.com/office/drawing/2014/main" id="{D75CCD5C-215C-0C79-E45A-482904B0B791}"/>
              </a:ext>
            </a:extLst>
          </p:cNvPr>
          <p:cNvGraphicFramePr>
            <a:graphicFrameLocks noGrp="1"/>
          </p:cNvGraphicFramePr>
          <p:nvPr>
            <p:extLst>
              <p:ext uri="{D42A27DB-BD31-4B8C-83A1-F6EECF244321}">
                <p14:modId xmlns:p14="http://schemas.microsoft.com/office/powerpoint/2010/main" val="3982851331"/>
              </p:ext>
            </p:extLst>
          </p:nvPr>
        </p:nvGraphicFramePr>
        <p:xfrm>
          <a:off x="434109" y="2068948"/>
          <a:ext cx="10658764" cy="2439749"/>
        </p:xfrm>
        <a:graphic>
          <a:graphicData uri="http://schemas.openxmlformats.org/drawingml/2006/table">
            <a:tbl>
              <a:tblPr>
                <a:tableStyleId>{BDBED569-4797-4DF1-A0F4-6AAB3CD982D8}</a:tableStyleId>
              </a:tblPr>
              <a:tblGrid>
                <a:gridCol w="4457302">
                  <a:extLst>
                    <a:ext uri="{9D8B030D-6E8A-4147-A177-3AD203B41FA5}">
                      <a16:colId xmlns:a16="http://schemas.microsoft.com/office/drawing/2014/main" val="621306946"/>
                    </a:ext>
                  </a:extLst>
                </a:gridCol>
                <a:gridCol w="6201462">
                  <a:extLst>
                    <a:ext uri="{9D8B030D-6E8A-4147-A177-3AD203B41FA5}">
                      <a16:colId xmlns:a16="http://schemas.microsoft.com/office/drawing/2014/main" val="1031207934"/>
                    </a:ext>
                  </a:extLst>
                </a:gridCol>
              </a:tblGrid>
              <a:tr h="312181">
                <a:tc>
                  <a:txBody>
                    <a:bodyPr/>
                    <a:lstStyle/>
                    <a:p>
                      <a:pPr algn="ctr">
                        <a:lnSpc>
                          <a:spcPct val="107000"/>
                        </a:lnSpc>
                        <a:spcAft>
                          <a:spcPts val="800"/>
                        </a:spcAft>
                      </a:pPr>
                      <a:r>
                        <a:rPr lang="tr-TR" sz="1600" b="1" dirty="0">
                          <a:solidFill>
                            <a:srgbClr val="0066FF"/>
                          </a:solidFill>
                          <a:effectLst/>
                        </a:rPr>
                        <a:t>Bölüm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800"/>
                        </a:spcAft>
                      </a:pPr>
                      <a:r>
                        <a:rPr lang="tr-TR" sz="1600" b="1" dirty="0">
                          <a:solidFill>
                            <a:srgbClr val="0066FF"/>
                          </a:solidFill>
                          <a:effectLst/>
                        </a:rPr>
                        <a:t>Ana Bilim Dalı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1380746"/>
                  </a:ext>
                </a:extLst>
              </a:tr>
              <a:tr h="3777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TEMEL İSLAM BİLİMLERİ</a:t>
                      </a:r>
                    </a:p>
                    <a:p>
                      <a:pPr marL="0" marR="0" lvl="0" indent="0" algn="l" defTabSz="914400" rtl="0" eaLnBrk="1" fontAlgn="auto" latinLnBrk="0" hangingPunct="1">
                        <a:lnSpc>
                          <a:spcPct val="107000"/>
                        </a:lnSpc>
                        <a:spcBef>
                          <a:spcPts val="0"/>
                        </a:spcBef>
                        <a:spcAft>
                          <a:spcPts val="0"/>
                        </a:spcAft>
                        <a:buClrTx/>
                        <a:buSzTx/>
                        <a:buFontTx/>
                        <a:buNone/>
                        <a:tabLst/>
                        <a:defRPr/>
                      </a:pPr>
                      <a:endParaRPr lang="tr-TR"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tr-TR" sz="1100" dirty="0">
                        <a:solidFill>
                          <a:schemeClr val="tx1"/>
                        </a:solidFill>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 ARAP DİLİ VE BELÂGATI</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 HADİS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 İSLAM HUKUKU</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4. İSLAM MEZHEPLERİ TARİHİ</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5. KELAM</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6. KUR’AN-I KERİM OKUMA VE KIRAAT İLMİ</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7. TASAVVUF</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8. TEFSİR</a:t>
                      </a:r>
                    </a:p>
                    <a:p>
                      <a:pPr>
                        <a:lnSpc>
                          <a:spcPct val="107000"/>
                        </a:lnSpc>
                        <a:spcAft>
                          <a:spcPts val="800"/>
                        </a:spcAft>
                      </a:pPr>
                      <a:endParaRPr lang="tr-TR"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32170701"/>
                  </a:ext>
                </a:extLst>
              </a:tr>
            </a:tbl>
          </a:graphicData>
        </a:graphic>
      </p:graphicFrame>
    </p:spTree>
    <p:extLst>
      <p:ext uri="{BB962C8B-B14F-4D97-AF65-F5344CB8AC3E}">
        <p14:creationId xmlns:p14="http://schemas.microsoft.com/office/powerpoint/2010/main" val="4239643819"/>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DE5D5-51C5-5F85-2A18-C30287C8D0B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00EA579-D456-EBB2-8EBB-372ED9D5918C}"/>
              </a:ext>
            </a:extLst>
          </p:cNvPr>
          <p:cNvSpPr>
            <a:spLocks noGrp="1"/>
          </p:cNvSpPr>
          <p:nvPr>
            <p:ph type="title"/>
          </p:nvPr>
        </p:nvSpPr>
        <p:spPr>
          <a:xfrm>
            <a:off x="129310" y="812800"/>
            <a:ext cx="10603345" cy="683594"/>
          </a:xfrm>
        </p:spPr>
        <p:txBody>
          <a:bodyPr>
            <a:noAutofit/>
          </a:bodyPr>
          <a:lstStyle/>
          <a:p>
            <a:pPr algn="ctr"/>
            <a:r>
              <a:rPr lang="tr-TR" sz="2800" b="1" dirty="0">
                <a:solidFill>
                  <a:srgbClr val="FF0000"/>
                </a:solidFill>
              </a:rPr>
              <a:t>Lisans Eğitimi: </a:t>
            </a:r>
            <a:r>
              <a:rPr lang="tr-TR" sz="2800" b="1" dirty="0">
                <a:solidFill>
                  <a:srgbClr val="0066FF"/>
                </a:solidFill>
              </a:rPr>
              <a:t>Program Yapısı</a:t>
            </a:r>
            <a:endParaRPr lang="tr-TR" sz="2800" dirty="0">
              <a:solidFill>
                <a:srgbClr val="0000CC"/>
              </a:solidFill>
            </a:endParaRPr>
          </a:p>
        </p:txBody>
      </p:sp>
      <p:sp>
        <p:nvSpPr>
          <p:cNvPr id="4" name="Veri Yer Tutucusu 3">
            <a:extLst>
              <a:ext uri="{FF2B5EF4-FFF2-40B4-BE49-F238E27FC236}">
                <a16:creationId xmlns:a16="http://schemas.microsoft.com/office/drawing/2014/main" id="{A23C2115-EEB0-C7F1-D1F5-C6F1CD18414B}"/>
              </a:ext>
            </a:extLst>
          </p:cNvPr>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a:extLst>
              <a:ext uri="{FF2B5EF4-FFF2-40B4-BE49-F238E27FC236}">
                <a16:creationId xmlns:a16="http://schemas.microsoft.com/office/drawing/2014/main" id="{35E27EA9-0DA0-C16B-05AD-91EF81AB8B35}"/>
              </a:ext>
            </a:extLst>
          </p:cNvPr>
          <p:cNvSpPr>
            <a:spLocks noGrp="1"/>
          </p:cNvSpPr>
          <p:nvPr>
            <p:ph type="sldNum" sz="quarter" idx="12"/>
          </p:nvPr>
        </p:nvSpPr>
        <p:spPr/>
        <p:txBody>
          <a:bodyPr/>
          <a:lstStyle/>
          <a:p>
            <a:fld id="{15D42E69-0B45-4D6A-BDA9-8F9042B0111B}" type="slidenum">
              <a:rPr lang="tr-TR" smtClean="0"/>
              <a:pPr/>
              <a:t>32</a:t>
            </a:fld>
            <a:endParaRPr lang="tr-TR"/>
          </a:p>
        </p:txBody>
      </p:sp>
      <p:graphicFrame>
        <p:nvGraphicFramePr>
          <p:cNvPr id="6" name="Tablo 5">
            <a:extLst>
              <a:ext uri="{FF2B5EF4-FFF2-40B4-BE49-F238E27FC236}">
                <a16:creationId xmlns:a16="http://schemas.microsoft.com/office/drawing/2014/main" id="{F457653E-4228-7225-12D2-CFFD5C3DDDCB}"/>
              </a:ext>
            </a:extLst>
          </p:cNvPr>
          <p:cNvGraphicFramePr>
            <a:graphicFrameLocks noGrp="1"/>
          </p:cNvGraphicFramePr>
          <p:nvPr>
            <p:extLst>
              <p:ext uri="{D42A27DB-BD31-4B8C-83A1-F6EECF244321}">
                <p14:modId xmlns:p14="http://schemas.microsoft.com/office/powerpoint/2010/main" val="1220917532"/>
              </p:ext>
            </p:extLst>
          </p:nvPr>
        </p:nvGraphicFramePr>
        <p:xfrm>
          <a:off x="434109" y="2068948"/>
          <a:ext cx="10658764" cy="2439749"/>
        </p:xfrm>
        <a:graphic>
          <a:graphicData uri="http://schemas.openxmlformats.org/drawingml/2006/table">
            <a:tbl>
              <a:tblPr>
                <a:tableStyleId>{BDBED569-4797-4DF1-A0F4-6AAB3CD982D8}</a:tableStyleId>
              </a:tblPr>
              <a:tblGrid>
                <a:gridCol w="4457302">
                  <a:extLst>
                    <a:ext uri="{9D8B030D-6E8A-4147-A177-3AD203B41FA5}">
                      <a16:colId xmlns:a16="http://schemas.microsoft.com/office/drawing/2014/main" val="621306946"/>
                    </a:ext>
                  </a:extLst>
                </a:gridCol>
                <a:gridCol w="6201462">
                  <a:extLst>
                    <a:ext uri="{9D8B030D-6E8A-4147-A177-3AD203B41FA5}">
                      <a16:colId xmlns:a16="http://schemas.microsoft.com/office/drawing/2014/main" val="1031207934"/>
                    </a:ext>
                  </a:extLst>
                </a:gridCol>
              </a:tblGrid>
              <a:tr h="312181">
                <a:tc>
                  <a:txBody>
                    <a:bodyPr/>
                    <a:lstStyle/>
                    <a:p>
                      <a:pPr algn="ctr">
                        <a:lnSpc>
                          <a:spcPct val="107000"/>
                        </a:lnSpc>
                        <a:spcAft>
                          <a:spcPts val="800"/>
                        </a:spcAft>
                      </a:pPr>
                      <a:r>
                        <a:rPr lang="tr-TR" sz="1600" b="1" dirty="0">
                          <a:solidFill>
                            <a:srgbClr val="0066FF"/>
                          </a:solidFill>
                          <a:effectLst/>
                        </a:rPr>
                        <a:t>Bölüm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800"/>
                        </a:spcAft>
                      </a:pPr>
                      <a:r>
                        <a:rPr lang="tr-TR" sz="1600" b="1" dirty="0">
                          <a:solidFill>
                            <a:srgbClr val="0066FF"/>
                          </a:solidFill>
                          <a:effectLst/>
                        </a:rPr>
                        <a:t>Ana Bilim Dalı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1380746"/>
                  </a:ext>
                </a:extLst>
              </a:tr>
              <a:tr h="3777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FELSEFE VE DİN BİLİMLERİ</a:t>
                      </a:r>
                    </a:p>
                    <a:p>
                      <a:pPr marL="0" marR="0" lvl="0" indent="0" algn="l" defTabSz="914400" rtl="0" eaLnBrk="1" fontAlgn="auto" latinLnBrk="0" hangingPunct="1">
                        <a:lnSpc>
                          <a:spcPct val="107000"/>
                        </a:lnSpc>
                        <a:spcBef>
                          <a:spcPts val="0"/>
                        </a:spcBef>
                        <a:spcAft>
                          <a:spcPts val="0"/>
                        </a:spcAft>
                        <a:buClrTx/>
                        <a:buSzTx/>
                        <a:buFontTx/>
                        <a:buNone/>
                        <a:tabLst/>
                        <a:defRPr/>
                      </a:pPr>
                      <a:endParaRPr lang="tr-TR"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tr-TR" sz="1100" dirty="0">
                        <a:solidFill>
                          <a:schemeClr val="tx1"/>
                        </a:solidFill>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 DİN EĞİTİMİ</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 DİN FELSEFESİ</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 DİN PSİKOLOJİSİ</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4. DİN SOSYOLOJİSİ</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5. DİNLER TARİHİ</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6. FELSEFE TARİHİ</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7. İSLAM FELSEFESİ</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8. MANTIK</a:t>
                      </a:r>
                    </a:p>
                    <a:p>
                      <a:pPr>
                        <a:lnSpc>
                          <a:spcPct val="107000"/>
                        </a:lnSpc>
                        <a:spcAft>
                          <a:spcPts val="800"/>
                        </a:spcAft>
                      </a:pPr>
                      <a:endParaRPr lang="tr-TR"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32170701"/>
                  </a:ext>
                </a:extLst>
              </a:tr>
            </a:tbl>
          </a:graphicData>
        </a:graphic>
      </p:graphicFrame>
    </p:spTree>
    <p:extLst>
      <p:ext uri="{BB962C8B-B14F-4D97-AF65-F5344CB8AC3E}">
        <p14:creationId xmlns:p14="http://schemas.microsoft.com/office/powerpoint/2010/main" val="83387509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9ACD2-6D1F-6BDF-F8E5-00F2DAFDC46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BACCE6E-5DB0-6D8D-6486-3C928D7D32E5}"/>
              </a:ext>
            </a:extLst>
          </p:cNvPr>
          <p:cNvSpPr>
            <a:spLocks noGrp="1"/>
          </p:cNvSpPr>
          <p:nvPr>
            <p:ph type="title"/>
          </p:nvPr>
        </p:nvSpPr>
        <p:spPr>
          <a:xfrm>
            <a:off x="129310" y="812800"/>
            <a:ext cx="10603345" cy="683594"/>
          </a:xfrm>
        </p:spPr>
        <p:txBody>
          <a:bodyPr>
            <a:noAutofit/>
          </a:bodyPr>
          <a:lstStyle/>
          <a:p>
            <a:pPr algn="ctr"/>
            <a:r>
              <a:rPr lang="tr-TR" sz="2800" b="1" dirty="0">
                <a:solidFill>
                  <a:srgbClr val="FF0000"/>
                </a:solidFill>
              </a:rPr>
              <a:t>Lisans Eğitimi: </a:t>
            </a:r>
            <a:r>
              <a:rPr lang="tr-TR" sz="2800" b="1" dirty="0">
                <a:solidFill>
                  <a:srgbClr val="0066FF"/>
                </a:solidFill>
              </a:rPr>
              <a:t>Program Yapısı</a:t>
            </a:r>
            <a:endParaRPr lang="tr-TR" sz="2800" dirty="0">
              <a:solidFill>
                <a:srgbClr val="0000CC"/>
              </a:solidFill>
            </a:endParaRPr>
          </a:p>
        </p:txBody>
      </p:sp>
      <p:sp>
        <p:nvSpPr>
          <p:cNvPr id="4" name="Veri Yer Tutucusu 3">
            <a:extLst>
              <a:ext uri="{FF2B5EF4-FFF2-40B4-BE49-F238E27FC236}">
                <a16:creationId xmlns:a16="http://schemas.microsoft.com/office/drawing/2014/main" id="{847A10A8-7EF9-347B-DECD-7A8020E21E0B}"/>
              </a:ext>
            </a:extLst>
          </p:cNvPr>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a:extLst>
              <a:ext uri="{FF2B5EF4-FFF2-40B4-BE49-F238E27FC236}">
                <a16:creationId xmlns:a16="http://schemas.microsoft.com/office/drawing/2014/main" id="{90F8E94C-4944-BC42-1E5C-AB69FCD12C66}"/>
              </a:ext>
            </a:extLst>
          </p:cNvPr>
          <p:cNvSpPr>
            <a:spLocks noGrp="1"/>
          </p:cNvSpPr>
          <p:nvPr>
            <p:ph type="sldNum" sz="quarter" idx="12"/>
          </p:nvPr>
        </p:nvSpPr>
        <p:spPr/>
        <p:txBody>
          <a:bodyPr/>
          <a:lstStyle/>
          <a:p>
            <a:fld id="{15D42E69-0B45-4D6A-BDA9-8F9042B0111B}" type="slidenum">
              <a:rPr lang="tr-TR" smtClean="0"/>
              <a:pPr/>
              <a:t>33</a:t>
            </a:fld>
            <a:endParaRPr lang="tr-TR"/>
          </a:p>
        </p:txBody>
      </p:sp>
      <p:graphicFrame>
        <p:nvGraphicFramePr>
          <p:cNvPr id="3" name="Tablo 2">
            <a:extLst>
              <a:ext uri="{FF2B5EF4-FFF2-40B4-BE49-F238E27FC236}">
                <a16:creationId xmlns:a16="http://schemas.microsoft.com/office/drawing/2014/main" id="{E70913CA-D739-A0DF-7124-EAA68F48ECE4}"/>
              </a:ext>
            </a:extLst>
          </p:cNvPr>
          <p:cNvGraphicFramePr>
            <a:graphicFrameLocks noGrp="1"/>
          </p:cNvGraphicFramePr>
          <p:nvPr>
            <p:extLst>
              <p:ext uri="{D42A27DB-BD31-4B8C-83A1-F6EECF244321}">
                <p14:modId xmlns:p14="http://schemas.microsoft.com/office/powerpoint/2010/main" val="2842660074"/>
              </p:ext>
            </p:extLst>
          </p:nvPr>
        </p:nvGraphicFramePr>
        <p:xfrm>
          <a:off x="434109" y="2068948"/>
          <a:ext cx="10658764" cy="1464389"/>
        </p:xfrm>
        <a:graphic>
          <a:graphicData uri="http://schemas.openxmlformats.org/drawingml/2006/table">
            <a:tbl>
              <a:tblPr>
                <a:tableStyleId>{BDBED569-4797-4DF1-A0F4-6AAB3CD982D8}</a:tableStyleId>
              </a:tblPr>
              <a:tblGrid>
                <a:gridCol w="4457302">
                  <a:extLst>
                    <a:ext uri="{9D8B030D-6E8A-4147-A177-3AD203B41FA5}">
                      <a16:colId xmlns:a16="http://schemas.microsoft.com/office/drawing/2014/main" val="621306946"/>
                    </a:ext>
                  </a:extLst>
                </a:gridCol>
                <a:gridCol w="6201462">
                  <a:extLst>
                    <a:ext uri="{9D8B030D-6E8A-4147-A177-3AD203B41FA5}">
                      <a16:colId xmlns:a16="http://schemas.microsoft.com/office/drawing/2014/main" val="1031207934"/>
                    </a:ext>
                  </a:extLst>
                </a:gridCol>
              </a:tblGrid>
              <a:tr h="312181">
                <a:tc>
                  <a:txBody>
                    <a:bodyPr/>
                    <a:lstStyle/>
                    <a:p>
                      <a:pPr algn="ctr">
                        <a:lnSpc>
                          <a:spcPct val="107000"/>
                        </a:lnSpc>
                        <a:spcAft>
                          <a:spcPts val="800"/>
                        </a:spcAft>
                      </a:pPr>
                      <a:r>
                        <a:rPr lang="tr-TR" sz="1600" b="1" dirty="0">
                          <a:solidFill>
                            <a:srgbClr val="0066FF"/>
                          </a:solidFill>
                          <a:effectLst/>
                        </a:rPr>
                        <a:t>Bölüm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800"/>
                        </a:spcAft>
                      </a:pPr>
                      <a:r>
                        <a:rPr lang="tr-TR" sz="1600" b="1" dirty="0">
                          <a:solidFill>
                            <a:srgbClr val="0066FF"/>
                          </a:solidFill>
                          <a:effectLst/>
                        </a:rPr>
                        <a:t>Ana Bilim Dalı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1380746"/>
                  </a:ext>
                </a:extLst>
              </a:tr>
              <a:tr h="3777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İSLAM TARİHİ VE SANATLARI</a:t>
                      </a:r>
                    </a:p>
                    <a:p>
                      <a:pPr marL="0" marR="0" lvl="0" indent="0" algn="l" defTabSz="914400" rtl="0" eaLnBrk="1" fontAlgn="auto" latinLnBrk="0" hangingPunct="1">
                        <a:lnSpc>
                          <a:spcPct val="107000"/>
                        </a:lnSpc>
                        <a:spcBef>
                          <a:spcPts val="0"/>
                        </a:spcBef>
                        <a:spcAft>
                          <a:spcPts val="0"/>
                        </a:spcAft>
                        <a:buClrTx/>
                        <a:buSzTx/>
                        <a:buFontTx/>
                        <a:buNone/>
                        <a:tabLst/>
                        <a:defRPr/>
                      </a:pPr>
                      <a:endParaRPr lang="tr-TR"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endParaRPr lang="tr-TR" sz="1100" dirty="0">
                        <a:solidFill>
                          <a:schemeClr val="tx1"/>
                        </a:solidFill>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 İSLAM TARİHİ</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2. TÜRK İSLAM SANATLARI TARİHİ</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 TÜRK İSLAM EDEBİYATI</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tr-TR"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4. TÜRK DİN MUSİKİSİ</a:t>
                      </a:r>
                    </a:p>
                    <a:p>
                      <a:pPr>
                        <a:lnSpc>
                          <a:spcPct val="107000"/>
                        </a:lnSpc>
                        <a:spcAft>
                          <a:spcPts val="800"/>
                        </a:spcAft>
                      </a:pPr>
                      <a:endParaRPr lang="tr-TR"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32170701"/>
                  </a:ext>
                </a:extLst>
              </a:tr>
            </a:tbl>
          </a:graphicData>
        </a:graphic>
      </p:graphicFrame>
    </p:spTree>
    <p:extLst>
      <p:ext uri="{BB962C8B-B14F-4D97-AF65-F5344CB8AC3E}">
        <p14:creationId xmlns:p14="http://schemas.microsoft.com/office/powerpoint/2010/main" val="500091917"/>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34</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006318399"/>
              </p:ext>
            </p:extLst>
          </p:nvPr>
        </p:nvGraphicFramePr>
        <p:xfrm>
          <a:off x="452583" y="1911921"/>
          <a:ext cx="11166762" cy="3777678"/>
        </p:xfrm>
        <a:graphic>
          <a:graphicData uri="http://schemas.openxmlformats.org/drawingml/2006/table">
            <a:tbl>
              <a:tblPr firstRow="1" firstCol="1" lastRow="1" lastCol="1" bandRow="1" bandCol="1">
                <a:tableStyleId>{5940675A-B579-460E-94D1-54222C63F5DA}</a:tableStyleId>
              </a:tblPr>
              <a:tblGrid>
                <a:gridCol w="6605388">
                  <a:extLst>
                    <a:ext uri="{9D8B030D-6E8A-4147-A177-3AD203B41FA5}">
                      <a16:colId xmlns:a16="http://schemas.microsoft.com/office/drawing/2014/main" val="3065847438"/>
                    </a:ext>
                  </a:extLst>
                </a:gridCol>
                <a:gridCol w="2280687">
                  <a:extLst>
                    <a:ext uri="{9D8B030D-6E8A-4147-A177-3AD203B41FA5}">
                      <a16:colId xmlns:a16="http://schemas.microsoft.com/office/drawing/2014/main" val="338748751"/>
                    </a:ext>
                  </a:extLst>
                </a:gridCol>
                <a:gridCol w="2280687">
                  <a:extLst>
                    <a:ext uri="{9D8B030D-6E8A-4147-A177-3AD203B41FA5}">
                      <a16:colId xmlns:a16="http://schemas.microsoft.com/office/drawing/2014/main" val="2571452112"/>
                    </a:ext>
                  </a:extLst>
                </a:gridCol>
              </a:tblGrid>
              <a:tr h="419742">
                <a:tc>
                  <a:txBody>
                    <a:bodyPr/>
                    <a:lstStyle/>
                    <a:p>
                      <a:pPr algn="ctr" fontAlgn="ctr"/>
                      <a:r>
                        <a:rPr lang="tr-TR" sz="2000" b="1" u="none" strike="noStrike" dirty="0">
                          <a:solidFill>
                            <a:srgbClr val="FF0000"/>
                          </a:solidFill>
                          <a:effectLst/>
                        </a:rPr>
                        <a:t>Program Sayısı</a:t>
                      </a:r>
                      <a:endParaRPr lang="tr-TR" sz="2000" b="1" i="0" u="none" strike="noStrike" dirty="0">
                        <a:solidFill>
                          <a:srgbClr val="FF0000"/>
                        </a:solidFill>
                        <a:effectLst/>
                        <a:latin typeface="Times New Roman" panose="02020603050405020304" pitchFamily="18" charset="0"/>
                      </a:endParaRPr>
                    </a:p>
                  </a:txBody>
                  <a:tcPr marL="7620" marR="7620" marT="8255" marB="0" anchor="ctr"/>
                </a:tc>
                <a:tc>
                  <a:txBody>
                    <a:bodyPr/>
                    <a:lstStyle/>
                    <a:p>
                      <a:pPr algn="ctr" fontAlgn="ctr"/>
                      <a:r>
                        <a:rPr lang="tr-TR" sz="2000" b="1" u="none" strike="noStrike" dirty="0">
                          <a:solidFill>
                            <a:srgbClr val="FF0000"/>
                          </a:solidFill>
                          <a:effectLst/>
                        </a:rPr>
                        <a:t>2024 (Güz Dönemi)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b="1" u="none" strike="noStrike" dirty="0">
                          <a:solidFill>
                            <a:srgbClr val="FF0000"/>
                          </a:solidFill>
                          <a:effectLst/>
                        </a:rPr>
                        <a:t>2025 (Güz Dönemi)</a:t>
                      </a:r>
                      <a:endParaRPr lang="tr-TR" sz="20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117648076"/>
                  </a:ext>
                </a:extLst>
              </a:tr>
              <a:tr h="419742">
                <a:tc>
                  <a:txBody>
                    <a:bodyPr/>
                    <a:lstStyle/>
                    <a:p>
                      <a:pPr algn="l" fontAlgn="ctr"/>
                      <a:r>
                        <a:rPr lang="tr-TR" sz="2000" u="none" strike="noStrike" dirty="0">
                          <a:solidFill>
                            <a:srgbClr val="3333FF"/>
                          </a:solidFill>
                          <a:effectLst/>
                        </a:rPr>
                        <a:t>Tezsiz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1</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1</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48494818"/>
                  </a:ext>
                </a:extLst>
              </a:tr>
              <a:tr h="419742">
                <a:tc>
                  <a:txBody>
                    <a:bodyPr/>
                    <a:lstStyle/>
                    <a:p>
                      <a:pPr algn="l" fontAlgn="ctr"/>
                      <a:r>
                        <a:rPr lang="tr-TR" sz="2000" u="none" strike="noStrike" dirty="0">
                          <a:solidFill>
                            <a:srgbClr val="3333FF"/>
                          </a:solidFill>
                          <a:effectLst/>
                        </a:rPr>
                        <a:t>Tezli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4</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6</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827472582"/>
                  </a:ext>
                </a:extLst>
              </a:tr>
              <a:tr h="419742">
                <a:tc>
                  <a:txBody>
                    <a:bodyPr/>
                    <a:lstStyle/>
                    <a:p>
                      <a:pPr algn="l" fontAlgn="ctr"/>
                      <a:r>
                        <a:rPr lang="tr-TR" sz="2000" u="none" strike="noStrike" dirty="0">
                          <a:solidFill>
                            <a:srgbClr val="3333FF"/>
                          </a:solidFill>
                          <a:effectLst/>
                        </a:rPr>
                        <a:t>Doktora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0</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0</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408022517"/>
                  </a:ext>
                </a:extLst>
              </a:tr>
              <a:tr h="419742">
                <a:tc>
                  <a:txBody>
                    <a:bodyPr/>
                    <a:lstStyle/>
                    <a:p>
                      <a:pPr algn="r" fontAlgn="ctr"/>
                      <a:r>
                        <a:rPr lang="tr-TR" sz="2000" b="1" u="none" strike="noStrike" dirty="0">
                          <a:solidFill>
                            <a:srgbClr val="FF0000"/>
                          </a:solidFill>
                          <a:effectLst/>
                        </a:rPr>
                        <a:t>TOPLAM PROGRAM SAYISI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b="1" u="none" strike="noStrike" dirty="0">
                          <a:solidFill>
                            <a:srgbClr val="FF0000"/>
                          </a:solidFill>
                          <a:effectLst/>
                        </a:rPr>
                        <a:t>5</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b="1" u="none" strike="noStrike" dirty="0">
                          <a:solidFill>
                            <a:srgbClr val="FF0000"/>
                          </a:solidFill>
                          <a:effectLst/>
                        </a:rPr>
                        <a:t>7</a:t>
                      </a:r>
                      <a:endParaRPr lang="tr-TR" sz="20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932411017"/>
                  </a:ext>
                </a:extLst>
              </a:tr>
              <a:tr h="419742">
                <a:tc>
                  <a:txBody>
                    <a:bodyPr/>
                    <a:lstStyle/>
                    <a:p>
                      <a:pPr algn="l" fontAlgn="ctr"/>
                      <a:r>
                        <a:rPr lang="tr-TR" sz="2000" u="none" strike="noStrike" dirty="0">
                          <a:solidFill>
                            <a:srgbClr val="3333FF"/>
                          </a:solidFill>
                          <a:effectLst/>
                        </a:rPr>
                        <a:t>Öğrenci Alan Aktif Tezsiz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1</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1</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457172641"/>
                  </a:ext>
                </a:extLst>
              </a:tr>
              <a:tr h="419742">
                <a:tc>
                  <a:txBody>
                    <a:bodyPr/>
                    <a:lstStyle/>
                    <a:p>
                      <a:pPr algn="l" fontAlgn="ctr"/>
                      <a:r>
                        <a:rPr lang="tr-TR" sz="2000" u="none" strike="noStrike" dirty="0">
                          <a:solidFill>
                            <a:srgbClr val="3333FF"/>
                          </a:solidFill>
                          <a:effectLst/>
                        </a:rPr>
                        <a:t>Öğrenci Alan Aktif Tezli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4</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6</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98297856"/>
                  </a:ext>
                </a:extLst>
              </a:tr>
              <a:tr h="419742">
                <a:tc>
                  <a:txBody>
                    <a:bodyPr/>
                    <a:lstStyle/>
                    <a:p>
                      <a:pPr algn="l" fontAlgn="ctr"/>
                      <a:r>
                        <a:rPr lang="tr-TR" sz="2000" u="none" strike="noStrike" dirty="0">
                          <a:solidFill>
                            <a:srgbClr val="3333FF"/>
                          </a:solidFill>
                          <a:effectLst/>
                        </a:rPr>
                        <a:t>Öğrenci Alan Aktif Doktora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0</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2000" u="none" strike="noStrike" dirty="0">
                          <a:effectLst/>
                        </a:rPr>
                        <a:t>0</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640238657"/>
                  </a:ext>
                </a:extLst>
              </a:tr>
              <a:tr h="419742">
                <a:tc>
                  <a:txBody>
                    <a:bodyPr/>
                    <a:lstStyle/>
                    <a:p>
                      <a:pPr algn="r" fontAlgn="ctr"/>
                      <a:r>
                        <a:rPr lang="tr-TR" sz="2000" b="1" u="none" strike="noStrike" dirty="0">
                          <a:solidFill>
                            <a:srgbClr val="FF0000"/>
                          </a:solidFill>
                          <a:effectLst/>
                        </a:rPr>
                        <a:t>ÖĞRENCİ ALAN AKTİF TOPLAM PROGRAM SAYISI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b="1" u="none" strike="noStrike" dirty="0">
                          <a:solidFill>
                            <a:srgbClr val="FF0000"/>
                          </a:solidFill>
                          <a:effectLst/>
                        </a:rPr>
                        <a:t>5</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b="1" u="none" strike="noStrike" dirty="0">
                          <a:solidFill>
                            <a:srgbClr val="FF0000"/>
                          </a:solidFill>
                          <a:effectLst/>
                        </a:rPr>
                        <a:t>7</a:t>
                      </a:r>
                      <a:endParaRPr lang="tr-TR" sz="20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570162338"/>
                  </a:ext>
                </a:extLst>
              </a:tr>
            </a:tbl>
          </a:graphicData>
        </a:graphic>
      </p:graphicFrame>
      <p:sp>
        <p:nvSpPr>
          <p:cNvPr id="7" name="Unvan 1">
            <a:extLst>
              <a:ext uri="{FF2B5EF4-FFF2-40B4-BE49-F238E27FC236}">
                <a16:creationId xmlns:a16="http://schemas.microsoft.com/office/drawing/2014/main" id="{C6443154-3EB7-F717-0273-41C75798D9BE}"/>
              </a:ext>
            </a:extLst>
          </p:cNvPr>
          <p:cNvSpPr>
            <a:spLocks noGrp="1"/>
          </p:cNvSpPr>
          <p:nvPr>
            <p:ph type="title"/>
          </p:nvPr>
        </p:nvSpPr>
        <p:spPr>
          <a:xfrm>
            <a:off x="237836" y="757382"/>
            <a:ext cx="10515600" cy="544946"/>
          </a:xfrm>
        </p:spPr>
        <p:txBody>
          <a:bodyPr>
            <a:noAutofit/>
          </a:bodyPr>
          <a:lstStyle/>
          <a:p>
            <a:pPr algn="ctr"/>
            <a:r>
              <a:rPr lang="tr-TR" sz="2800" b="1" dirty="0">
                <a:solidFill>
                  <a:srgbClr val="0000CC"/>
                </a:solidFill>
              </a:rPr>
              <a:t>Lisansüstü Eğitim Programları (</a:t>
            </a:r>
            <a:r>
              <a:rPr lang="tr-TR" sz="2800" b="1" i="1" dirty="0">
                <a:solidFill>
                  <a:srgbClr val="0000CC"/>
                </a:solidFill>
              </a:rPr>
              <a:t>Program Sayısı</a:t>
            </a:r>
            <a:r>
              <a:rPr lang="tr-TR" sz="2800" b="1" dirty="0">
                <a:solidFill>
                  <a:srgbClr val="0000CC"/>
                </a:solidFill>
              </a:rPr>
              <a:t>)</a:t>
            </a:r>
            <a:endParaRPr lang="tr-TR" sz="2800" dirty="0"/>
          </a:p>
        </p:txBody>
      </p:sp>
    </p:spTree>
    <p:extLst>
      <p:ext uri="{BB962C8B-B14F-4D97-AF65-F5344CB8AC3E}">
        <p14:creationId xmlns:p14="http://schemas.microsoft.com/office/powerpoint/2010/main" val="328373325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7836" y="757382"/>
            <a:ext cx="10515600" cy="544946"/>
          </a:xfrm>
        </p:spPr>
        <p:txBody>
          <a:bodyPr>
            <a:noAutofit/>
          </a:bodyPr>
          <a:lstStyle/>
          <a:p>
            <a:pPr algn="ctr"/>
            <a:r>
              <a:rPr lang="tr-TR" sz="2800" b="1" dirty="0">
                <a:solidFill>
                  <a:srgbClr val="0000CC"/>
                </a:solidFill>
              </a:rPr>
              <a:t>Lisansüstü Eğitim Programları (</a:t>
            </a:r>
            <a:r>
              <a:rPr lang="tr-TR" sz="2800" b="1" i="1" dirty="0">
                <a:solidFill>
                  <a:srgbClr val="0000CC"/>
                </a:solidFill>
              </a:rPr>
              <a:t>Program Derecesine Göre</a:t>
            </a:r>
            <a:r>
              <a:rPr lang="tr-TR" sz="2800" b="1" dirty="0">
                <a:solidFill>
                  <a:srgbClr val="0000CC"/>
                </a:solidFill>
              </a:rPr>
              <a:t>)</a:t>
            </a:r>
            <a:endParaRPr lang="tr-TR" sz="2800" dirty="0"/>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35</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949000124"/>
              </p:ext>
            </p:extLst>
          </p:nvPr>
        </p:nvGraphicFramePr>
        <p:xfrm>
          <a:off x="838200" y="1925968"/>
          <a:ext cx="10815783" cy="3435428"/>
        </p:xfrm>
        <a:graphic>
          <a:graphicData uri="http://schemas.openxmlformats.org/drawingml/2006/table">
            <a:tbl>
              <a:tblPr>
                <a:tableStyleId>{BDBED569-4797-4DF1-A0F4-6AAB3CD982D8}</a:tableStyleId>
              </a:tblPr>
              <a:tblGrid>
                <a:gridCol w="447261">
                  <a:extLst>
                    <a:ext uri="{9D8B030D-6E8A-4147-A177-3AD203B41FA5}">
                      <a16:colId xmlns:a16="http://schemas.microsoft.com/office/drawing/2014/main" val="3199307952"/>
                    </a:ext>
                  </a:extLst>
                </a:gridCol>
                <a:gridCol w="6816431">
                  <a:extLst>
                    <a:ext uri="{9D8B030D-6E8A-4147-A177-3AD203B41FA5}">
                      <a16:colId xmlns:a16="http://schemas.microsoft.com/office/drawing/2014/main" val="3183106496"/>
                    </a:ext>
                  </a:extLst>
                </a:gridCol>
                <a:gridCol w="1392015">
                  <a:extLst>
                    <a:ext uri="{9D8B030D-6E8A-4147-A177-3AD203B41FA5}">
                      <a16:colId xmlns:a16="http://schemas.microsoft.com/office/drawing/2014/main" val="1042989349"/>
                    </a:ext>
                  </a:extLst>
                </a:gridCol>
                <a:gridCol w="1276320">
                  <a:extLst>
                    <a:ext uri="{9D8B030D-6E8A-4147-A177-3AD203B41FA5}">
                      <a16:colId xmlns:a16="http://schemas.microsoft.com/office/drawing/2014/main" val="120683918"/>
                    </a:ext>
                  </a:extLst>
                </a:gridCol>
                <a:gridCol w="883756">
                  <a:extLst>
                    <a:ext uri="{9D8B030D-6E8A-4147-A177-3AD203B41FA5}">
                      <a16:colId xmlns:a16="http://schemas.microsoft.com/office/drawing/2014/main" val="1457558266"/>
                    </a:ext>
                  </a:extLst>
                </a:gridCol>
              </a:tblGrid>
              <a:tr h="290703">
                <a:tc rowSpan="2" gridSpan="2">
                  <a:txBody>
                    <a:bodyPr/>
                    <a:lstStyle/>
                    <a:p>
                      <a:pPr algn="ctr" rtl="0" fontAlgn="ctr"/>
                      <a:r>
                        <a:rPr lang="tr-TR" sz="1800" b="1" u="none" strike="noStrike" dirty="0">
                          <a:solidFill>
                            <a:srgbClr val="FF0000"/>
                          </a:solidFill>
                          <a:effectLst/>
                        </a:rPr>
                        <a:t>Ana Bilim Dalı / Program Adı</a:t>
                      </a:r>
                      <a:endParaRPr lang="tr-TR" sz="1800" b="1" i="0" u="none" strike="noStrike" dirty="0">
                        <a:solidFill>
                          <a:srgbClr val="FF0000"/>
                        </a:solidFill>
                        <a:effectLst/>
                        <a:latin typeface="Calibri" panose="020F0502020204030204" pitchFamily="34" charset="0"/>
                      </a:endParaRPr>
                    </a:p>
                  </a:txBody>
                  <a:tcPr marL="7620" marR="7620" marT="7620" marB="0" anchor="ctr"/>
                </a:tc>
                <a:tc rowSpan="2" hMerge="1">
                  <a:txBody>
                    <a:bodyPr/>
                    <a:lstStyle/>
                    <a:p>
                      <a:endParaRPr dirty="0"/>
                    </a:p>
                  </a:txBody>
                  <a:tcPr marL="7620" marR="7620" marT="7620" marB="0" anchor="ctr"/>
                </a:tc>
                <a:tc gridSpan="3">
                  <a:txBody>
                    <a:bodyPr/>
                    <a:lstStyle/>
                    <a:p>
                      <a:pPr algn="ctr" fontAlgn="ctr"/>
                      <a:r>
                        <a:rPr lang="tr-TR" sz="1800" b="1" i="0" u="none" strike="noStrike" dirty="0">
                          <a:solidFill>
                            <a:srgbClr val="FF0000"/>
                          </a:solidFill>
                          <a:effectLst/>
                          <a:latin typeface="Calibri" panose="020F0502020204030204" pitchFamily="34" charset="0"/>
                        </a:rPr>
                        <a:t>Program Derecesi</a:t>
                      </a:r>
                      <a:endParaRPr lang="tr-TR" sz="1400" b="1" i="1" u="none" strike="noStrike" dirty="0">
                        <a:solidFill>
                          <a:srgbClr val="3333FF"/>
                        </a:solidFill>
                        <a:effectLst/>
                        <a:latin typeface="Calibri" panose="020F0502020204030204" pitchFamily="34" charset="0"/>
                      </a:endParaRPr>
                    </a:p>
                  </a:txBody>
                  <a:tcPr marL="7620" marR="7620" marT="7620" marB="0" anchor="ctr"/>
                </a:tc>
                <a:tc hMerge="1">
                  <a:txBody>
                    <a:bodyPr/>
                    <a:lstStyle/>
                    <a:p>
                      <a:pPr algn="ctr" fontAlgn="ctr"/>
                      <a:endParaRPr lang="tr-TR" sz="1800" b="1" i="0" u="none" strike="noStrike" dirty="0">
                        <a:solidFill>
                          <a:srgbClr val="FF0000"/>
                        </a:solidFill>
                        <a:effectLst/>
                        <a:latin typeface="Calibri" panose="020F0502020204030204" pitchFamily="34" charset="0"/>
                      </a:endParaRPr>
                    </a:p>
                  </a:txBody>
                  <a:tcPr marL="7620" marR="7620" marT="7620" marB="0" anchor="ctr"/>
                </a:tc>
                <a:tc hMerge="1">
                  <a:txBody>
                    <a:bodyPr/>
                    <a:lstStyle/>
                    <a:p>
                      <a:pPr algn="ctr" fontAlgn="ctr"/>
                      <a:endParaRPr lang="tr-TR" sz="18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85811164"/>
                  </a:ext>
                </a:extLst>
              </a:tr>
              <a:tr h="315504">
                <a:tc gridSpan="2" vMerge="1">
                  <a:txBody>
                    <a:bodyPr/>
                    <a:lstStyle/>
                    <a:p>
                      <a:endParaRPr lang="tr-TR"/>
                    </a:p>
                  </a:txBody>
                  <a:tcPr/>
                </a:tc>
                <a:tc hMerge="1" vMerge="1">
                  <a:txBody>
                    <a:bodyPr/>
                    <a:lstStyle/>
                    <a:p>
                      <a:endParaRPr lang="tr-T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b="1" u="none" strike="noStrike" dirty="0">
                          <a:solidFill>
                            <a:srgbClr val="FF0000"/>
                          </a:solidFill>
                          <a:effectLst/>
                        </a:rPr>
                        <a:t>Tezsiz Yüksek Lisans</a:t>
                      </a:r>
                      <a:endParaRPr lang="tr-TR" sz="16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u="none" strike="noStrike" dirty="0">
                          <a:solidFill>
                            <a:srgbClr val="FF0000"/>
                          </a:solidFill>
                          <a:effectLst/>
                        </a:rPr>
                        <a:t>Tezli Yüksek Lisans</a:t>
                      </a:r>
                      <a:endParaRPr lang="tr-TR" sz="16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b="1" u="none" strike="noStrike" dirty="0">
                          <a:solidFill>
                            <a:srgbClr val="FF0000"/>
                          </a:solidFill>
                          <a:effectLst/>
                        </a:rPr>
                        <a:t>Doktora</a:t>
                      </a:r>
                      <a:endParaRPr lang="tr-TR" sz="16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87331155"/>
                  </a:ext>
                </a:extLst>
              </a:tr>
              <a:tr h="332864">
                <a:tc>
                  <a:txBody>
                    <a:bodyPr/>
                    <a:lstStyle/>
                    <a:p>
                      <a:pPr algn="ctr" fontAlgn="ctr"/>
                      <a:r>
                        <a:rPr lang="tr-TR" sz="1600" u="none" strike="noStrike" dirty="0">
                          <a:effectLst/>
                          <a:latin typeface="Calibri "/>
                        </a:rPr>
                        <a:t>1</a:t>
                      </a:r>
                    </a:p>
                  </a:txBody>
                  <a:tcPr marL="7620" marR="7620" marT="7620" marB="0" anchor="ctr"/>
                </a:tc>
                <a:tc>
                  <a:txBody>
                    <a:bodyPr/>
                    <a:lstStyle/>
                    <a:p>
                      <a:pPr algn="l" fontAlgn="ctr"/>
                      <a:r>
                        <a:rPr lang="tr-TR" sz="1800" u="none" strike="noStrike" dirty="0">
                          <a:effectLst/>
                        </a:rPr>
                        <a:t> Temel İslam Bilimleri ABD / Temel İslam Bilimleri </a:t>
                      </a:r>
                    </a:p>
                  </a:txBody>
                  <a:tcPr marL="7620" marR="7620" marT="7620" marB="0" anchor="ctr"/>
                </a:tc>
                <a:tc>
                  <a:txBody>
                    <a:bodyPr/>
                    <a:lstStyle/>
                    <a:p>
                      <a:pPr algn="ctr" rtl="0" fontAlgn="ctr"/>
                      <a:r>
                        <a:rPr lang="tr-TR" sz="1200" u="none" strike="noStrike" dirty="0">
                          <a:effectLst/>
                        </a:rPr>
                        <a:t> </a:t>
                      </a:r>
                      <a:endParaRPr lang="tr-TR"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prstClr val="black"/>
                          </a:solidFill>
                          <a:effectLst/>
                          <a:uLnTx/>
                          <a:uFillTx/>
                          <a:latin typeface="Calibri"/>
                          <a:ea typeface="+mn-ea"/>
                          <a:cs typeface="+mn-cs"/>
                        </a:rPr>
                        <a:t>X</a:t>
                      </a:r>
                      <a:endPar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ctr"/>
                </a:tc>
                <a:tc>
                  <a:txBody>
                    <a:bodyPr/>
                    <a:lstStyle/>
                    <a:p>
                      <a:pPr algn="ctr" fontAlgn="ctr"/>
                      <a:r>
                        <a:rPr lang="tr-TR" sz="1200" u="none" strike="noStrike" dirty="0">
                          <a:effectLst/>
                        </a:rPr>
                        <a:t> </a:t>
                      </a:r>
                      <a:endParaRPr lang="tr-TR"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4654307"/>
                  </a:ext>
                </a:extLst>
              </a:tr>
              <a:tr h="332864">
                <a:tc>
                  <a:txBody>
                    <a:bodyPr/>
                    <a:lstStyle/>
                    <a:p>
                      <a:pPr algn="ctr" fontAlgn="ctr"/>
                      <a:r>
                        <a:rPr lang="tr-TR" sz="1600" u="none" strike="noStrike" dirty="0">
                          <a:effectLst/>
                          <a:latin typeface="Calibri "/>
                        </a:rPr>
                        <a:t>2</a:t>
                      </a:r>
                    </a:p>
                  </a:txBody>
                  <a:tcPr marL="7620" marR="7620" marT="7620" marB="0" anchor="ctr"/>
                </a:tc>
                <a:tc>
                  <a:txBody>
                    <a:bodyPr/>
                    <a:lstStyle/>
                    <a:p>
                      <a:pPr algn="l" fontAlgn="ctr"/>
                      <a:r>
                        <a:rPr lang="tr-TR" sz="1800" u="none" strike="noStrike" dirty="0">
                          <a:effectLst/>
                        </a:rPr>
                        <a:t> Temel İslam Bilimleri ABD / İslam Hukuku</a:t>
                      </a:r>
                    </a:p>
                  </a:txBody>
                  <a:tcPr marL="7620" marR="7620" marT="7620" marB="0" anchor="ctr"/>
                </a:tc>
                <a:tc>
                  <a:txBody>
                    <a:bodyPr/>
                    <a:lstStyle/>
                    <a:p>
                      <a:pPr algn="ctr" rtl="0" fontAlgn="ctr"/>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prstClr val="black"/>
                          </a:solidFill>
                          <a:effectLst/>
                          <a:uLnTx/>
                          <a:uFillTx/>
                          <a:latin typeface="Calibri"/>
                          <a:ea typeface="+mn-ea"/>
                          <a:cs typeface="+mn-cs"/>
                        </a:rPr>
                        <a:t>X</a:t>
                      </a:r>
                      <a:endPar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ctr"/>
                </a:tc>
                <a:tc>
                  <a:txBody>
                    <a:bodyPr/>
                    <a:lstStyle/>
                    <a:p>
                      <a:pPr algn="ctr" fontAlgn="ctr"/>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70963116"/>
                  </a:ext>
                </a:extLst>
              </a:tr>
              <a:tr h="332864">
                <a:tc>
                  <a:txBody>
                    <a:bodyPr/>
                    <a:lstStyle/>
                    <a:p>
                      <a:pPr algn="ctr" fontAlgn="ctr"/>
                      <a:r>
                        <a:rPr lang="tr-TR" sz="1600" u="none" strike="noStrike" dirty="0">
                          <a:effectLst/>
                          <a:latin typeface="Calibri "/>
                        </a:rPr>
                        <a:t>3</a:t>
                      </a:r>
                    </a:p>
                  </a:txBody>
                  <a:tcPr marL="7620" marR="7620" marT="7620" marB="0" anchor="ctr"/>
                </a:tc>
                <a:tc>
                  <a:txBody>
                    <a:bodyPr/>
                    <a:lstStyle/>
                    <a:p>
                      <a:pPr algn="l" fontAlgn="ctr"/>
                      <a:r>
                        <a:rPr lang="tr-TR" sz="1800" u="none" strike="noStrike" dirty="0">
                          <a:effectLst/>
                        </a:rPr>
                        <a:t> Temel İslam Bilimleri ABD / Tefsir</a:t>
                      </a:r>
                    </a:p>
                  </a:txBody>
                  <a:tcPr marL="7620" marR="7620" marT="7620" marB="0" anchor="ctr"/>
                </a:tc>
                <a:tc>
                  <a:txBody>
                    <a:bodyPr/>
                    <a:lstStyle/>
                    <a:p>
                      <a:pPr algn="ctr" rtl="0" fontAlgn="ctr"/>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prstClr val="black"/>
                          </a:solidFill>
                          <a:effectLst/>
                          <a:uLnTx/>
                          <a:uFillTx/>
                          <a:latin typeface="Calibri"/>
                          <a:ea typeface="+mn-ea"/>
                          <a:cs typeface="+mn-cs"/>
                        </a:rPr>
                        <a:t>X</a:t>
                      </a:r>
                      <a:endPar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ctr"/>
                </a:tc>
                <a:tc>
                  <a:txBody>
                    <a:bodyPr/>
                    <a:lstStyle/>
                    <a:p>
                      <a:pPr algn="ctr" fontAlgn="ctr"/>
                      <a:r>
                        <a:rPr lang="tr-TR" sz="1200" u="none" strike="noStrike" dirty="0">
                          <a:effectLst/>
                        </a:rPr>
                        <a:t> </a:t>
                      </a:r>
                      <a:endParaRPr lang="tr-TR"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97307841"/>
                  </a:ext>
                </a:extLst>
              </a:tr>
              <a:tr h="332864">
                <a:tc>
                  <a:txBody>
                    <a:bodyPr/>
                    <a:lstStyle/>
                    <a:p>
                      <a:pPr algn="ctr" fontAlgn="ctr"/>
                      <a:r>
                        <a:rPr lang="tr-TR" sz="1600" u="none" strike="noStrike" dirty="0">
                          <a:effectLst/>
                          <a:latin typeface="Calibri "/>
                        </a:rPr>
                        <a:t>4</a:t>
                      </a:r>
                    </a:p>
                  </a:txBody>
                  <a:tcPr marL="7620" marR="7620" marT="7620" marB="0" anchor="ctr"/>
                </a:tc>
                <a:tc>
                  <a:txBody>
                    <a:bodyPr/>
                    <a:lstStyle/>
                    <a:p>
                      <a:pPr algn="l" fontAlgn="ctr"/>
                      <a:r>
                        <a:rPr lang="tr-TR" sz="1800" u="none" strike="noStrike" dirty="0">
                          <a:effectLst/>
                        </a:rPr>
                        <a:t> Felsefe ve Din Bilimleri ABD / Felsefe ve Din Bilimleri</a:t>
                      </a:r>
                    </a:p>
                  </a:txBody>
                  <a:tcPr marL="7620" marR="7620" marT="7620" marB="0" anchor="ctr"/>
                </a:tc>
                <a:tc>
                  <a:txBody>
                    <a:bodyPr/>
                    <a:lstStyle/>
                    <a:p>
                      <a:pPr algn="ctr" rtl="0" fontAlgn="ctr"/>
                      <a:endParaRPr lang="tr-TR"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prstClr val="black"/>
                          </a:solidFill>
                          <a:effectLst/>
                          <a:uLnTx/>
                          <a:uFillTx/>
                          <a:latin typeface="Calibri"/>
                          <a:ea typeface="+mn-ea"/>
                          <a:cs typeface="+mn-cs"/>
                        </a:rPr>
                        <a:t>X</a:t>
                      </a:r>
                      <a:endPar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ctr"/>
                </a:tc>
                <a:tc>
                  <a:txBody>
                    <a:bodyPr/>
                    <a:lstStyle/>
                    <a:p>
                      <a:pPr algn="ctr" fontAlgn="ctr"/>
                      <a:r>
                        <a:rPr lang="tr-TR" sz="1200" u="none" strike="noStrike" dirty="0">
                          <a:effectLst/>
                        </a:rPr>
                        <a:t> </a:t>
                      </a:r>
                      <a:endParaRPr lang="tr-TR"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43074042"/>
                  </a:ext>
                </a:extLst>
              </a:tr>
              <a:tr h="332864">
                <a:tc>
                  <a:txBody>
                    <a:bodyPr/>
                    <a:lstStyle/>
                    <a:p>
                      <a:pPr algn="ctr" fontAlgn="ctr"/>
                      <a:r>
                        <a:rPr lang="tr-TR" sz="1600" b="0" i="0" u="none" strike="noStrike" dirty="0">
                          <a:solidFill>
                            <a:srgbClr val="000000"/>
                          </a:solidFill>
                          <a:effectLst/>
                          <a:latin typeface="Calibri "/>
                        </a:rPr>
                        <a:t>5</a:t>
                      </a:r>
                    </a:p>
                  </a:txBody>
                  <a:tcPr marL="7620" marR="7620" marT="7620" marB="0" anchor="ctr"/>
                </a:tc>
                <a:tc>
                  <a:txBody>
                    <a:bodyPr/>
                    <a:lstStyle/>
                    <a:p>
                      <a:pPr algn="l" fontAlgn="ctr"/>
                      <a:r>
                        <a:rPr lang="tr-TR" sz="1800" u="none" strike="noStrike" dirty="0">
                          <a:effectLst/>
                        </a:rPr>
                        <a:t> Felsefe ve Din Bilimleri ABD / Din Eğitimi</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rtl="0" fontAlgn="ctr"/>
                      <a:r>
                        <a:rPr lang="tr-TR" sz="1400" u="none" strike="noStrike">
                          <a:effectLst/>
                        </a:rPr>
                        <a:t> </a:t>
                      </a:r>
                      <a:endParaRPr lang="tr-TR" sz="1400" b="0" i="0" u="none" strike="noStrike">
                        <a:solidFill>
                          <a:srgbClr val="00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Calibri"/>
                          <a:ea typeface="+mn-ea"/>
                          <a:cs typeface="+mn-cs"/>
                        </a:rPr>
                        <a:t>X</a:t>
                      </a:r>
                      <a:endPar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ctr"/>
                </a:tc>
                <a:tc>
                  <a:txBody>
                    <a:bodyPr/>
                    <a:lstStyle/>
                    <a:p>
                      <a:pPr algn="ctr" fontAlgn="ctr"/>
                      <a:r>
                        <a:rPr lang="tr-TR" sz="1200" u="none" strike="noStrike" dirty="0">
                          <a:effectLst/>
                        </a:rPr>
                        <a:t> </a:t>
                      </a:r>
                      <a:endParaRPr lang="tr-TR"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55711533"/>
                  </a:ext>
                </a:extLst>
              </a:tr>
              <a:tr h="332864">
                <a:tc>
                  <a:txBody>
                    <a:bodyPr/>
                    <a:lstStyle/>
                    <a:p>
                      <a:pPr algn="ctr" fontAlgn="ctr"/>
                      <a:r>
                        <a:rPr lang="tr-TR" sz="1600" b="0" i="0" u="none" strike="noStrike" dirty="0">
                          <a:solidFill>
                            <a:srgbClr val="000000"/>
                          </a:solidFill>
                          <a:effectLst/>
                          <a:latin typeface="Calibri "/>
                        </a:rPr>
                        <a:t>6</a:t>
                      </a:r>
                    </a:p>
                  </a:txBody>
                  <a:tcPr marL="7620" marR="7620" marT="7620" marB="0" anchor="ctr"/>
                </a:tc>
                <a:tc>
                  <a:txBody>
                    <a:bodyPr/>
                    <a:lstStyle/>
                    <a:p>
                      <a:pPr algn="l" fontAlgn="ctr"/>
                      <a:r>
                        <a:rPr lang="tr-TR" sz="1800" u="none" strike="noStrike" dirty="0">
                          <a:effectLst/>
                        </a:rPr>
                        <a:t> Felsefe ve Din Bilimleri ABD / Din Kültürü ve Ahlak Bilgisi  Eğitimi (Uzaktan Eğitim)</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rtl="0" fontAlgn="ctr"/>
                      <a:r>
                        <a:rPr lang="tr-TR" sz="1400" u="none" strike="noStrike" dirty="0">
                          <a:effectLst/>
                        </a:rPr>
                        <a:t>   X </a:t>
                      </a:r>
                      <a:endParaRPr lang="tr-TR"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400" u="none" strike="noStrike" dirty="0">
                          <a:effectLst/>
                        </a:rPr>
                        <a:t> </a:t>
                      </a:r>
                      <a:endParaRPr lang="tr-TR"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200" u="none" strike="noStrike" dirty="0">
                          <a:effectLst/>
                        </a:rPr>
                        <a:t> </a:t>
                      </a:r>
                      <a:endParaRPr lang="tr-TR"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66196911"/>
                  </a:ext>
                </a:extLst>
              </a:tr>
              <a:tr h="42884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b="0" i="0" u="none" strike="noStrike" dirty="0">
                          <a:solidFill>
                            <a:srgbClr val="000000"/>
                          </a:solidFill>
                          <a:effectLst/>
                          <a:latin typeface="Calibri "/>
                        </a:rPr>
                        <a:t>7</a:t>
                      </a:r>
                    </a:p>
                  </a:txBody>
                  <a:tcPr marL="7620" marR="7620" marT="762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800" u="none" strike="noStrike" dirty="0">
                          <a:effectLst/>
                        </a:rPr>
                        <a:t> İslam Tarihi ve Sanatları ABD / İslam Tarihi </a:t>
                      </a:r>
                      <a:endParaRPr lang="tr-TR"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u="none" strike="noStrike" dirty="0">
                          <a:effectLst/>
                        </a:rPr>
                        <a:t> </a:t>
                      </a:r>
                      <a:endParaRPr lang="tr-TR"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u="none" strike="noStrike" dirty="0">
                          <a:effectLst/>
                        </a:rPr>
                        <a:t>X</a:t>
                      </a:r>
                      <a:endParaRPr lang="tr-TR"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200" u="none" strike="noStrike" dirty="0">
                          <a:effectLst/>
                        </a:rPr>
                        <a:t> </a:t>
                      </a:r>
                      <a:endParaRPr lang="tr-TR"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07781935"/>
                  </a:ext>
                </a:extLst>
              </a:tr>
            </a:tbl>
          </a:graphicData>
        </a:graphic>
      </p:graphicFrame>
    </p:spTree>
    <p:extLst>
      <p:ext uri="{BB962C8B-B14F-4D97-AF65-F5344CB8AC3E}">
        <p14:creationId xmlns:p14="http://schemas.microsoft.com/office/powerpoint/2010/main" val="4048753191"/>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51235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a:t>
            </a:r>
            <a:r>
              <a:rPr lang="tr-TR" sz="2800" b="1" i="1" dirty="0">
                <a:solidFill>
                  <a:srgbClr val="FF0000"/>
                </a:solidFill>
                <a:cs typeface="Calibri" pitchFamily="34" charset="0"/>
              </a:rPr>
              <a:t>Lisansüstü</a:t>
            </a:r>
            <a:r>
              <a:rPr lang="tr-TR" sz="2800" b="1" dirty="0">
                <a:solidFill>
                  <a:srgbClr val="FF0000"/>
                </a:solidFill>
                <a:cs typeface="Calibri" pitchFamily="34" charset="0"/>
              </a:rPr>
              <a:t>)</a:t>
            </a:r>
            <a:endParaRPr lang="tr-TR" sz="2800" dirty="0">
              <a:solidFill>
                <a:srgbClr val="FF0000"/>
              </a:solidFill>
            </a:endParaRP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9BDB40-2604-4DE2-BEE6-BBE360735621}"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42E69-0B45-4D6A-BDA9-8F9042B0111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3" name="Tablo 2"/>
          <p:cNvGraphicFramePr>
            <a:graphicFrameLocks noGrp="1"/>
          </p:cNvGraphicFramePr>
          <p:nvPr>
            <p:extLst>
              <p:ext uri="{D42A27DB-BD31-4B8C-83A1-F6EECF244321}">
                <p14:modId xmlns:p14="http://schemas.microsoft.com/office/powerpoint/2010/main" val="142323815"/>
              </p:ext>
            </p:extLst>
          </p:nvPr>
        </p:nvGraphicFramePr>
        <p:xfrm>
          <a:off x="419738" y="1908314"/>
          <a:ext cx="11407827" cy="3615957"/>
        </p:xfrm>
        <a:graphic>
          <a:graphicData uri="http://schemas.openxmlformats.org/drawingml/2006/table">
            <a:tbl>
              <a:tblPr>
                <a:tableStyleId>{BDBED569-4797-4DF1-A0F4-6AAB3CD982D8}</a:tableStyleId>
              </a:tblPr>
              <a:tblGrid>
                <a:gridCol w="2949627">
                  <a:extLst>
                    <a:ext uri="{9D8B030D-6E8A-4147-A177-3AD203B41FA5}">
                      <a16:colId xmlns:a16="http://schemas.microsoft.com/office/drawing/2014/main" val="219597888"/>
                    </a:ext>
                  </a:extLst>
                </a:gridCol>
                <a:gridCol w="3532260">
                  <a:extLst>
                    <a:ext uri="{9D8B030D-6E8A-4147-A177-3AD203B41FA5}">
                      <a16:colId xmlns:a16="http://schemas.microsoft.com/office/drawing/2014/main" val="4031943182"/>
                    </a:ext>
                  </a:extLst>
                </a:gridCol>
                <a:gridCol w="2526388">
                  <a:extLst>
                    <a:ext uri="{9D8B030D-6E8A-4147-A177-3AD203B41FA5}">
                      <a16:colId xmlns:a16="http://schemas.microsoft.com/office/drawing/2014/main" val="439096765"/>
                    </a:ext>
                  </a:extLst>
                </a:gridCol>
                <a:gridCol w="2399552">
                  <a:extLst>
                    <a:ext uri="{9D8B030D-6E8A-4147-A177-3AD203B41FA5}">
                      <a16:colId xmlns:a16="http://schemas.microsoft.com/office/drawing/2014/main" val="3479568610"/>
                    </a:ext>
                  </a:extLst>
                </a:gridCol>
              </a:tblGrid>
              <a:tr h="511247">
                <a:tc>
                  <a:txBody>
                    <a:bodyPr/>
                    <a:lstStyle/>
                    <a:p>
                      <a:pPr algn="ctr">
                        <a:lnSpc>
                          <a:spcPct val="107000"/>
                        </a:lnSpc>
                        <a:spcAft>
                          <a:spcPts val="0"/>
                        </a:spcAft>
                      </a:pPr>
                      <a:r>
                        <a:rPr lang="tr-TR" sz="1800" b="1" dirty="0">
                          <a:solidFill>
                            <a:srgbClr val="FF0000"/>
                          </a:solidFill>
                          <a:effectLst/>
                        </a:rPr>
                        <a:t>Bölüm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Ana Bilim Dalı / Program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2024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2025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5395528"/>
                  </a:ext>
                </a:extLst>
              </a:tr>
              <a:tr h="361742">
                <a:tc>
                  <a:txBody>
                    <a:bodyPr/>
                    <a:lstStyle/>
                    <a:p>
                      <a:pPr algn="l" fontAlgn="ctr"/>
                      <a:r>
                        <a:rPr lang="tr-TR" sz="1800" u="none" strike="noStrike" dirty="0">
                          <a:effectLst/>
                        </a:rPr>
                        <a:t> Temel İslam Bilimleri</a:t>
                      </a:r>
                    </a:p>
                  </a:txBody>
                  <a:tcPr marL="7620" marR="7620" marT="7620" marB="0" anchor="ctr"/>
                </a:tc>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Temel İslam Bilimleri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mn-lt"/>
                          <a:ea typeface="+mn-ea"/>
                          <a:cs typeface="+mn-cs"/>
                        </a:rPr>
                        <a:t> 63</a:t>
                      </a:r>
                      <a:endParaRPr kumimoji="0" lang="tr-TR" sz="16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3810" marR="3810" marT="3810" marB="0" anchor="ctr">
                    <a:noFill/>
                  </a:tcPr>
                </a:tc>
                <a:tc>
                  <a:txBody>
                    <a:bodyPr/>
                    <a:lstStyle/>
                    <a:p>
                      <a:pPr algn="ctr">
                        <a:lnSpc>
                          <a:spcPct val="107000"/>
                        </a:lnSpc>
                        <a:spcAft>
                          <a:spcPts val="0"/>
                        </a:spcAft>
                      </a:pPr>
                      <a:r>
                        <a:rPr lang="tr-TR" sz="1600" dirty="0">
                          <a:solidFill>
                            <a:schemeClr val="tx1"/>
                          </a:solidFill>
                          <a:effectLst/>
                        </a:rPr>
                        <a:t>58</a:t>
                      </a:r>
                      <a:endParaRPr lang="tr-TR"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19888072"/>
                  </a:ext>
                </a:extLst>
              </a:tr>
              <a:tr h="361742">
                <a:tc>
                  <a:txBody>
                    <a:bodyPr/>
                    <a:lstStyle/>
                    <a:p>
                      <a:pPr algn="l" fontAlgn="ctr"/>
                      <a:r>
                        <a:rPr lang="tr-TR" sz="1800" u="none" strike="noStrike" dirty="0">
                          <a:effectLst/>
                        </a:rPr>
                        <a:t> Temel İslam Bilimleri</a:t>
                      </a:r>
                    </a:p>
                  </a:txBody>
                  <a:tcPr marL="7620" marR="7620" marT="7620" marB="0" anchor="ctr"/>
                </a:tc>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İslam Hukuku</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mn-lt"/>
                          <a:ea typeface="+mn-ea"/>
                          <a:cs typeface="+mn-cs"/>
                        </a:rPr>
                        <a:t>5</a:t>
                      </a:r>
                      <a:endParaRPr kumimoji="0" lang="tr-TR" sz="16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3810" marR="3810" marT="3810" marB="0" anchor="ctr">
                    <a:noFill/>
                  </a:tcPr>
                </a:tc>
                <a:tc>
                  <a:txBody>
                    <a:bodyPr/>
                    <a:lstStyle/>
                    <a:p>
                      <a:pPr algn="ctr">
                        <a:lnSpc>
                          <a:spcPct val="107000"/>
                        </a:lnSpc>
                        <a:spcAft>
                          <a:spcPts val="0"/>
                        </a:spcAft>
                      </a:pPr>
                      <a:r>
                        <a:rPr lang="tr-TR" sz="1600" dirty="0">
                          <a:effectLst/>
                        </a:rPr>
                        <a:t>10</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5197973"/>
                  </a:ext>
                </a:extLst>
              </a:tr>
              <a:tr h="361742">
                <a:tc>
                  <a:txBody>
                    <a:bodyPr/>
                    <a:lstStyle/>
                    <a:p>
                      <a:pPr algn="l" fontAlgn="ctr"/>
                      <a:r>
                        <a:rPr lang="tr-TR" sz="1800" u="none" strike="noStrike" dirty="0">
                          <a:effectLst/>
                        </a:rPr>
                        <a:t> Temel İslam Bilimleri</a:t>
                      </a:r>
                    </a:p>
                  </a:txBody>
                  <a:tcPr marL="7620" marR="7620" marT="7620" marB="0" anchor="ctr"/>
                </a:tc>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Tefsir</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1" u="none" strike="noStrike" kern="1200" cap="none" spc="0" normalizeH="0" baseline="0" noProof="0" dirty="0">
                          <a:ln>
                            <a:noFill/>
                          </a:ln>
                          <a:solidFill>
                            <a:prstClr val="black"/>
                          </a:solidFill>
                          <a:effectLst/>
                          <a:uLnTx/>
                          <a:uFillTx/>
                          <a:latin typeface="Calibri"/>
                          <a:ea typeface="+mn-ea"/>
                          <a:cs typeface="+mn-cs"/>
                        </a:rPr>
                        <a:t>(yeni!)</a:t>
                      </a:r>
                      <a:endParaRPr kumimoji="0" lang="tr-TR" sz="16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txBody>
                  <a:tcPr marL="3810" marR="3810" marT="3810" marB="0" anchor="c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1" u="none" strike="noStrike" kern="1200" cap="none" spc="0" normalizeH="0" baseline="0" noProof="0" dirty="0">
                          <a:ln>
                            <a:noFill/>
                          </a:ln>
                          <a:solidFill>
                            <a:prstClr val="black"/>
                          </a:solidFill>
                          <a:effectLst/>
                          <a:uLnTx/>
                          <a:uFillTx/>
                          <a:latin typeface="Calibri"/>
                          <a:ea typeface="+mn-ea"/>
                          <a:cs typeface="+mn-cs"/>
                        </a:rPr>
                        <a:t>(yeni!)</a:t>
                      </a:r>
                      <a:endParaRPr kumimoji="0" lang="tr-TR" sz="16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26391733"/>
                  </a:ext>
                </a:extLst>
              </a:tr>
              <a:tr h="361742">
                <a:tc>
                  <a:txBody>
                    <a:bodyPr/>
                    <a:lstStyle/>
                    <a:p>
                      <a:pPr algn="l" fontAlgn="ctr"/>
                      <a:r>
                        <a:rPr lang="tr-TR" sz="1800" u="none" strike="noStrike" dirty="0">
                          <a:effectLst/>
                        </a:rPr>
                        <a:t> Felsefe ve Din Bilimleri</a:t>
                      </a:r>
                    </a:p>
                  </a:txBody>
                  <a:tcPr marL="7620" marR="7620" marT="7620" marB="0" anchor="ctr"/>
                </a:tc>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Felsefe ve Din Bilimleri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44</a:t>
                      </a:r>
                      <a:endParaRPr kumimoji="0" lang="tr-TR"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txBody>
                  <a:tcPr marL="3810" marR="3810" marT="3810" marB="0" anchor="ctr">
                    <a:noFill/>
                  </a:tcPr>
                </a:tc>
                <a:tc>
                  <a:txBody>
                    <a:bodyPr/>
                    <a:lstStyle/>
                    <a:p>
                      <a:pPr algn="ctr">
                        <a:lnSpc>
                          <a:spcPct val="107000"/>
                        </a:lnSpc>
                        <a:spcAft>
                          <a:spcPts val="0"/>
                        </a:spcAft>
                      </a:pPr>
                      <a:r>
                        <a:rPr lang="tr-TR" sz="1600" dirty="0">
                          <a:effectLst/>
                        </a:rPr>
                        <a:t> 37</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73894566"/>
                  </a:ext>
                </a:extLst>
              </a:tr>
              <a:tr h="361742">
                <a:tc>
                  <a:txBody>
                    <a:bodyPr/>
                    <a:lstStyle/>
                    <a:p>
                      <a:pPr algn="l" fontAlgn="ctr"/>
                      <a:r>
                        <a:rPr lang="tr-TR" sz="1800" u="none" strike="noStrike" dirty="0">
                          <a:effectLst/>
                        </a:rPr>
                        <a:t> Felsefe ve Din Bilimleri</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Din Eğitimi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1" u="none" strike="noStrike" kern="1200" cap="none" spc="0" normalizeH="0" baseline="0" noProof="0" dirty="0">
                          <a:ln>
                            <a:noFill/>
                          </a:ln>
                          <a:solidFill>
                            <a:prstClr val="black"/>
                          </a:solidFill>
                          <a:effectLst/>
                          <a:uLnTx/>
                          <a:uFillTx/>
                          <a:latin typeface="Calibri"/>
                          <a:ea typeface="+mn-ea"/>
                          <a:cs typeface="+mn-cs"/>
                        </a:rPr>
                        <a:t>(yeni!)</a:t>
                      </a:r>
                      <a:endParaRPr kumimoji="0" lang="tr-TR" sz="16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txBody>
                  <a:tcPr marL="3810" marR="3810" marT="3810" marB="0" anchor="c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1" u="none" strike="noStrike" kern="1200" cap="none" spc="0" normalizeH="0" baseline="0" noProof="0" dirty="0">
                          <a:ln>
                            <a:noFill/>
                          </a:ln>
                          <a:solidFill>
                            <a:prstClr val="black"/>
                          </a:solidFill>
                          <a:effectLst/>
                          <a:uLnTx/>
                          <a:uFillTx/>
                          <a:latin typeface="+mn-lt"/>
                          <a:ea typeface="+mn-ea"/>
                          <a:cs typeface="+mn-cs"/>
                        </a:rPr>
                        <a:t>(yeni!)</a:t>
                      </a:r>
                      <a:endParaRPr kumimoji="0" lang="tr-TR" sz="1600" b="0" i="1"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65541226"/>
                  </a:ext>
                </a:extLst>
              </a:tr>
              <a:tr h="361742">
                <a:tc>
                  <a:txBody>
                    <a:bodyPr/>
                    <a:lstStyle/>
                    <a:p>
                      <a:pPr algn="l" fontAlgn="ctr"/>
                      <a:r>
                        <a:rPr lang="tr-TR" sz="1800" u="none" strike="noStrike" dirty="0">
                          <a:effectLst/>
                        </a:rPr>
                        <a:t> Felsefe ve Din Bilimleri</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Din Kültürü ve Ahlak Bilgisi  Eğitimi (Uzaktan Eğitim)</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mn-lt"/>
                          <a:ea typeface="+mn-ea"/>
                          <a:cs typeface="+mn-cs"/>
                        </a:rPr>
                        <a:t>23</a:t>
                      </a:r>
                      <a:endParaRPr kumimoji="0" lang="tr-TR" sz="16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3810" marR="3810" marT="3810" marB="0" anchor="c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0" dirty="0">
                          <a:effectLst/>
                        </a:rPr>
                        <a:t>4</a:t>
                      </a:r>
                    </a:p>
                  </a:txBody>
                  <a:tcPr marL="0" marR="0" marT="0" marB="0" anchor="ctr"/>
                </a:tc>
                <a:extLst>
                  <a:ext uri="{0D108BD9-81ED-4DB2-BD59-A6C34878D82A}">
                    <a16:rowId xmlns:a16="http://schemas.microsoft.com/office/drawing/2014/main" val="328332303"/>
                  </a:ext>
                </a:extLst>
              </a:tr>
              <a:tr h="361742">
                <a:tc>
                  <a:txBody>
                    <a:bodyPr/>
                    <a:lstStyle/>
                    <a:p>
                      <a:pPr>
                        <a:lnSpc>
                          <a:spcPct val="107000"/>
                        </a:lnSpc>
                      </a:pPr>
                      <a:r>
                        <a:rPr kumimoji="0" lang="tr-TR" sz="1800" b="0" i="0" u="none" strike="noStrike" kern="1200" cap="none" spc="0" normalizeH="0" baseline="0" noProof="0" dirty="0">
                          <a:ln>
                            <a:noFill/>
                          </a:ln>
                          <a:solidFill>
                            <a:prstClr val="black"/>
                          </a:solidFill>
                          <a:effectLst/>
                          <a:uLnTx/>
                          <a:uFillTx/>
                          <a:latin typeface="Calibri"/>
                          <a:ea typeface="+mn-ea"/>
                          <a:cs typeface="+mn-cs"/>
                        </a:rPr>
                        <a:t> İslam Tarihi ve Sanatları</a:t>
                      </a: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kumimoji="0" lang="tr-TR" sz="1800" b="0" i="0" u="none" strike="noStrike" kern="1200" cap="none" spc="0" normalizeH="0" baseline="0" noProof="0" dirty="0">
                          <a:ln>
                            <a:noFill/>
                          </a:ln>
                          <a:solidFill>
                            <a:prstClr val="black"/>
                          </a:solidFill>
                          <a:effectLst/>
                          <a:uLnTx/>
                          <a:uFillTx/>
                          <a:latin typeface="Calibri"/>
                          <a:ea typeface="+mn-ea"/>
                          <a:cs typeface="+mn-cs"/>
                        </a:rPr>
                        <a:t>İslam Tarihi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mn-lt"/>
                          <a:ea typeface="+mn-ea"/>
                          <a:cs typeface="+mn-cs"/>
                        </a:rPr>
                        <a:t>5</a:t>
                      </a:r>
                      <a:endParaRPr kumimoji="0" lang="tr-TR" sz="16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3810" marR="3810" marT="3810" marB="0" anchor="ctr">
                    <a:noFill/>
                  </a:tcPr>
                </a:tc>
                <a:tc>
                  <a:txBody>
                    <a:bodyPr/>
                    <a:lstStyle/>
                    <a:p>
                      <a:pPr algn="ctr">
                        <a:lnSpc>
                          <a:spcPct val="107000"/>
                        </a:lnSpc>
                        <a:spcAft>
                          <a:spcPts val="0"/>
                        </a:spcAft>
                      </a:pPr>
                      <a:r>
                        <a:rPr lang="tr-TR" sz="1600" dirty="0">
                          <a:effectLst/>
                        </a:rPr>
                        <a:t>10</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6407344"/>
                  </a:ext>
                </a:extLst>
              </a:tr>
              <a:tr h="361742">
                <a:tc>
                  <a:txBody>
                    <a:bodyPr/>
                    <a:lstStyle/>
                    <a:p>
                      <a:pPr algn="r">
                        <a:lnSpc>
                          <a:spcPct val="107000"/>
                        </a:lnSpc>
                        <a:spcAft>
                          <a:spcPts val="0"/>
                        </a:spcAft>
                      </a:pPr>
                      <a:r>
                        <a:rPr lang="tr-TR" sz="1600" b="1" dirty="0">
                          <a:solidFill>
                            <a:srgbClr val="FF0000"/>
                          </a:solidFill>
                          <a:effectLst/>
                        </a:rPr>
                        <a:t> TOPLAM  </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kumimoji="0" lang="tr-TR" sz="1600" b="1" i="0" u="none" strike="noStrike" kern="1200" cap="none" spc="0" normalizeH="0" baseline="0" noProof="0" dirty="0">
                          <a:ln>
                            <a:noFill/>
                          </a:ln>
                          <a:solidFill>
                            <a:srgbClr val="FF0000"/>
                          </a:solidFill>
                          <a:effectLst/>
                          <a:uLnTx/>
                          <a:uFillTx/>
                          <a:latin typeface="+mn-lt"/>
                          <a:ea typeface="+mn-ea"/>
                          <a:cs typeface="+mn-cs"/>
                        </a:rPr>
                        <a:t>140  </a:t>
                      </a: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kumimoji="0" lang="tr-TR" sz="1600" b="1" i="0" u="none" strike="noStrike" kern="1200" cap="none" spc="0" normalizeH="0" baseline="0" dirty="0">
                          <a:ln>
                            <a:noFill/>
                          </a:ln>
                          <a:solidFill>
                            <a:srgbClr val="FF0000"/>
                          </a:solidFill>
                          <a:effectLst/>
                          <a:uLnTx/>
                          <a:uFillTx/>
                          <a:latin typeface="+mn-lt"/>
                          <a:ea typeface="+mn-ea"/>
                          <a:cs typeface="+mn-cs"/>
                        </a:rPr>
                        <a:t>119</a:t>
                      </a:r>
                    </a:p>
                  </a:txBody>
                  <a:tcPr marL="0" marR="0" marT="0" marB="0" anchor="ctr"/>
                </a:tc>
                <a:extLst>
                  <a:ext uri="{0D108BD9-81ED-4DB2-BD59-A6C34878D82A}">
                    <a16:rowId xmlns:a16="http://schemas.microsoft.com/office/drawing/2014/main" val="2517970296"/>
                  </a:ext>
                </a:extLst>
              </a:tr>
            </a:tbl>
          </a:graphicData>
        </a:graphic>
      </p:graphicFrame>
    </p:spTree>
    <p:extLst>
      <p:ext uri="{BB962C8B-B14F-4D97-AF65-F5344CB8AC3E}">
        <p14:creationId xmlns:p14="http://schemas.microsoft.com/office/powerpoint/2010/main" val="394517564"/>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258417" y="790313"/>
            <a:ext cx="10505661" cy="625740"/>
          </a:xfrm>
        </p:spPr>
        <p:txBody>
          <a:bodyPr>
            <a:noAutofit/>
          </a:bodyPr>
          <a:lstStyle/>
          <a:p>
            <a:pPr algn="ctr"/>
            <a:r>
              <a:rPr lang="tr-TR" sz="2800" b="1" dirty="0">
                <a:solidFill>
                  <a:srgbClr val="FF0000"/>
                </a:solidFill>
                <a:cs typeface="Calibri" pitchFamily="34" charset="0"/>
              </a:rPr>
              <a:t>ÖĞRENCİ SAYISI (</a:t>
            </a:r>
            <a:r>
              <a:rPr lang="tr-TR" sz="2800" b="1" i="1" dirty="0">
                <a:solidFill>
                  <a:srgbClr val="FF0000"/>
                </a:solidFill>
                <a:cs typeface="Calibri" pitchFamily="34" charset="0"/>
              </a:rPr>
              <a:t>Lisansüstü- Program Derecesine Göre</a:t>
            </a:r>
            <a:r>
              <a:rPr lang="tr-TR" sz="2800" b="1" dirty="0">
                <a:solidFill>
                  <a:srgbClr val="FF0000"/>
                </a:solidFill>
                <a:cs typeface="Calibri" pitchFamily="34" charset="0"/>
              </a:rPr>
              <a:t>)</a:t>
            </a:r>
            <a:endParaRPr lang="tr-TR" sz="2800" dirty="0">
              <a:solidFill>
                <a:srgbClr val="FF0000"/>
              </a:solidFill>
            </a:endParaRP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B891B-9CA3-40B3-819B-83EB387B8A2F}"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42E69-0B45-4D6A-BDA9-8F9042B0111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4" name="Tablo 3"/>
          <p:cNvGraphicFramePr>
            <a:graphicFrameLocks noGrp="1"/>
          </p:cNvGraphicFramePr>
          <p:nvPr>
            <p:extLst>
              <p:ext uri="{D42A27DB-BD31-4B8C-83A1-F6EECF244321}">
                <p14:modId xmlns:p14="http://schemas.microsoft.com/office/powerpoint/2010/main" val="2258117456"/>
              </p:ext>
            </p:extLst>
          </p:nvPr>
        </p:nvGraphicFramePr>
        <p:xfrm>
          <a:off x="973163" y="2182601"/>
          <a:ext cx="10132762" cy="3743113"/>
        </p:xfrm>
        <a:graphic>
          <a:graphicData uri="http://schemas.openxmlformats.org/drawingml/2006/table">
            <a:tbl>
              <a:tblPr>
                <a:tableStyleId>{BDBED569-4797-4DF1-A0F4-6AAB3CD982D8}</a:tableStyleId>
              </a:tblPr>
              <a:tblGrid>
                <a:gridCol w="3063868">
                  <a:extLst>
                    <a:ext uri="{9D8B030D-6E8A-4147-A177-3AD203B41FA5}">
                      <a16:colId xmlns:a16="http://schemas.microsoft.com/office/drawing/2014/main" val="46596549"/>
                    </a:ext>
                  </a:extLst>
                </a:gridCol>
                <a:gridCol w="1164733">
                  <a:extLst>
                    <a:ext uri="{9D8B030D-6E8A-4147-A177-3AD203B41FA5}">
                      <a16:colId xmlns:a16="http://schemas.microsoft.com/office/drawing/2014/main" val="1076364814"/>
                    </a:ext>
                  </a:extLst>
                </a:gridCol>
                <a:gridCol w="1164733">
                  <a:extLst>
                    <a:ext uri="{9D8B030D-6E8A-4147-A177-3AD203B41FA5}">
                      <a16:colId xmlns:a16="http://schemas.microsoft.com/office/drawing/2014/main" val="2278500121"/>
                    </a:ext>
                  </a:extLst>
                </a:gridCol>
                <a:gridCol w="724114">
                  <a:extLst>
                    <a:ext uri="{9D8B030D-6E8A-4147-A177-3AD203B41FA5}">
                      <a16:colId xmlns:a16="http://schemas.microsoft.com/office/drawing/2014/main" val="3247078321"/>
                    </a:ext>
                  </a:extLst>
                </a:gridCol>
                <a:gridCol w="1684348">
                  <a:extLst>
                    <a:ext uri="{9D8B030D-6E8A-4147-A177-3AD203B41FA5}">
                      <a16:colId xmlns:a16="http://schemas.microsoft.com/office/drawing/2014/main" val="218234555"/>
                    </a:ext>
                  </a:extLst>
                </a:gridCol>
                <a:gridCol w="1165483">
                  <a:extLst>
                    <a:ext uri="{9D8B030D-6E8A-4147-A177-3AD203B41FA5}">
                      <a16:colId xmlns:a16="http://schemas.microsoft.com/office/drawing/2014/main" val="2252447032"/>
                    </a:ext>
                  </a:extLst>
                </a:gridCol>
                <a:gridCol w="1165483">
                  <a:extLst>
                    <a:ext uri="{9D8B030D-6E8A-4147-A177-3AD203B41FA5}">
                      <a16:colId xmlns:a16="http://schemas.microsoft.com/office/drawing/2014/main" val="2467654421"/>
                    </a:ext>
                  </a:extLst>
                </a:gridCol>
              </a:tblGrid>
              <a:tr h="321600">
                <a:tc rowSpan="2">
                  <a:txBody>
                    <a:bodyPr/>
                    <a:lstStyle/>
                    <a:p>
                      <a:pPr algn="ctr">
                        <a:lnSpc>
                          <a:spcPct val="107000"/>
                        </a:lnSpc>
                        <a:spcAft>
                          <a:spcPts val="0"/>
                        </a:spcAft>
                      </a:pPr>
                      <a:r>
                        <a:rPr lang="tr-TR" sz="1800" b="1" dirty="0">
                          <a:solidFill>
                            <a:srgbClr val="FF0000"/>
                          </a:solidFill>
                          <a:effectLst/>
                        </a:rPr>
                        <a:t>Ana Bilim Dalı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gridSpan="3">
                  <a:txBody>
                    <a:bodyPr/>
                    <a:lstStyle/>
                    <a:p>
                      <a:pPr algn="ctr">
                        <a:lnSpc>
                          <a:spcPct val="107000"/>
                        </a:lnSpc>
                        <a:spcAft>
                          <a:spcPts val="0"/>
                        </a:spcAft>
                      </a:pPr>
                      <a:r>
                        <a:rPr lang="tr-TR" sz="1600" b="1">
                          <a:solidFill>
                            <a:srgbClr val="FF0000"/>
                          </a:solidFill>
                          <a:effectLst/>
                        </a:rPr>
                        <a:t>2024 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600" b="1" dirty="0">
                          <a:solidFill>
                            <a:srgbClr val="FF0000"/>
                          </a:solidFill>
                          <a:effectLst/>
                        </a:rPr>
                        <a:t>2025 Güz</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55679608"/>
                  </a:ext>
                </a:extLst>
              </a:tr>
              <a:tr h="640378">
                <a:tc vMerge="1">
                  <a:txBody>
                    <a:bodyPr/>
                    <a:lstStyle/>
                    <a:p>
                      <a:endParaRPr lang="tr-TR"/>
                    </a:p>
                  </a:txBody>
                  <a:tcP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(TEZLİ)</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(TEZSİZ)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(DR)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(TEZLİ)</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(TEZSİZ)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(DR)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2">
                        <a:lumMod val="90000"/>
                      </a:schemeClr>
                    </a:solidFill>
                  </a:tcPr>
                </a:tc>
                <a:extLst>
                  <a:ext uri="{0D108BD9-81ED-4DB2-BD59-A6C34878D82A}">
                    <a16:rowId xmlns:a16="http://schemas.microsoft.com/office/drawing/2014/main" val="9450292"/>
                  </a:ext>
                </a:extLst>
              </a:tr>
              <a:tr h="321600">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Temel İslam Bilimleri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63</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chemeClr val="tx1"/>
                          </a:solidFill>
                          <a:effectLst/>
                        </a:rPr>
                        <a:t> </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58 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2">
                        <a:lumMod val="90000"/>
                      </a:schemeClr>
                    </a:solidFill>
                  </a:tcPr>
                </a:tc>
                <a:extLst>
                  <a:ext uri="{0D108BD9-81ED-4DB2-BD59-A6C34878D82A}">
                    <a16:rowId xmlns:a16="http://schemas.microsoft.com/office/drawing/2014/main" val="3254973735"/>
                  </a:ext>
                </a:extLst>
              </a:tr>
              <a:tr h="321600">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İslam Hukuku</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10 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2">
                        <a:lumMod val="90000"/>
                      </a:schemeClr>
                    </a:solidFill>
                  </a:tcPr>
                </a:tc>
                <a:extLst>
                  <a:ext uri="{0D108BD9-81ED-4DB2-BD59-A6C34878D82A}">
                    <a16:rowId xmlns:a16="http://schemas.microsoft.com/office/drawing/2014/main" val="4110399160"/>
                  </a:ext>
                </a:extLst>
              </a:tr>
              <a:tr h="321600">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Tefsir</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0</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0 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2">
                        <a:lumMod val="90000"/>
                      </a:schemeClr>
                    </a:solidFill>
                  </a:tcPr>
                </a:tc>
                <a:extLst>
                  <a:ext uri="{0D108BD9-81ED-4DB2-BD59-A6C34878D82A}">
                    <a16:rowId xmlns:a16="http://schemas.microsoft.com/office/drawing/2014/main" val="3471996439"/>
                  </a:ext>
                </a:extLst>
              </a:tr>
              <a:tr h="321600">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Felsefe ve Din Bilimleri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44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37</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2">
                        <a:lumMod val="90000"/>
                      </a:schemeClr>
                    </a:solidFill>
                  </a:tcPr>
                </a:tc>
                <a:extLst>
                  <a:ext uri="{0D108BD9-81ED-4DB2-BD59-A6C34878D82A}">
                    <a16:rowId xmlns:a16="http://schemas.microsoft.com/office/drawing/2014/main" val="1953012033"/>
                  </a:ext>
                </a:extLst>
              </a:tr>
              <a:tr h="321600">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Din Eğitimi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0</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 0</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2">
                        <a:lumMod val="90000"/>
                      </a:schemeClr>
                    </a:solidFill>
                  </a:tcPr>
                </a:tc>
                <a:extLst>
                  <a:ext uri="{0D108BD9-81ED-4DB2-BD59-A6C34878D82A}">
                    <a16:rowId xmlns:a16="http://schemas.microsoft.com/office/drawing/2014/main" val="3835473275"/>
                  </a:ext>
                </a:extLst>
              </a:tr>
              <a:tr h="321600">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Din Kültürü ve Ahlak Bilgisi  Eğitimi (Uzaktan Eğitim)</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rgbClr val="FF0000"/>
                          </a:solidFill>
                          <a:effectLst/>
                        </a:rPr>
                        <a:t>  23</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noFill/>
                  </a:tcP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 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2">
                        <a:lumMod val="90000"/>
                      </a:schemeClr>
                    </a:solidFill>
                  </a:tcPr>
                </a:tc>
                <a:extLst>
                  <a:ext uri="{0D108BD9-81ED-4DB2-BD59-A6C34878D82A}">
                    <a16:rowId xmlns:a16="http://schemas.microsoft.com/office/drawing/2014/main" val="2907457057"/>
                  </a:ext>
                </a:extLst>
              </a:tr>
              <a:tr h="0">
                <a:tc>
                  <a:txBody>
                    <a:bodyPr/>
                    <a:lstStyle/>
                    <a:p>
                      <a:pPr>
                        <a:lnSpc>
                          <a:spcPct val="107000"/>
                        </a:lnSpc>
                        <a:spcAft>
                          <a:spcPts val="0"/>
                        </a:spcAft>
                      </a:pPr>
                      <a:r>
                        <a:rPr kumimoji="0" lang="tr-TR" sz="1800" b="0" i="0" u="none" strike="noStrike" kern="1200" cap="none" spc="0" normalizeH="0" baseline="0" noProof="0" dirty="0">
                          <a:ln>
                            <a:noFill/>
                          </a:ln>
                          <a:solidFill>
                            <a:prstClr val="black"/>
                          </a:solidFill>
                          <a:effectLst/>
                          <a:uLnTx/>
                          <a:uFillTx/>
                          <a:latin typeface="Calibri"/>
                          <a:ea typeface="+mn-ea"/>
                          <a:cs typeface="+mn-cs"/>
                        </a:rPr>
                        <a:t> İslam Tarihi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 10</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2">
                        <a:lumMod val="90000"/>
                      </a:schemeClr>
                    </a:solidFill>
                  </a:tcPr>
                </a:tc>
                <a:extLst>
                  <a:ext uri="{0D108BD9-81ED-4DB2-BD59-A6C34878D82A}">
                    <a16:rowId xmlns:a16="http://schemas.microsoft.com/office/drawing/2014/main" val="1651328672"/>
                  </a:ext>
                </a:extLst>
              </a:tr>
              <a:tr h="321600">
                <a:tc>
                  <a:txBody>
                    <a:bodyPr/>
                    <a:lstStyle/>
                    <a:p>
                      <a:pPr algn="r">
                        <a:lnSpc>
                          <a:spcPct val="107000"/>
                        </a:lnSpc>
                        <a:spcAft>
                          <a:spcPts val="0"/>
                        </a:spcAft>
                      </a:pPr>
                      <a:r>
                        <a:rPr lang="tr-TR" sz="1600" b="1" dirty="0">
                          <a:solidFill>
                            <a:srgbClr val="FF0000"/>
                          </a:solidFill>
                          <a:effectLst/>
                        </a:rPr>
                        <a:t>TOPLAM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117</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23</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1">
                        <a:lumMod val="85000"/>
                      </a:schemeClr>
                    </a:solidFill>
                  </a:tcPr>
                </a:tc>
                <a:tc>
                  <a:txBody>
                    <a:bodyPr/>
                    <a:lstStyle/>
                    <a:p>
                      <a:pPr algn="ctr">
                        <a:lnSpc>
                          <a:spcPct val="107000"/>
                        </a:lnSpc>
                        <a:spcAft>
                          <a:spcPts val="0"/>
                        </a:spcAft>
                      </a:pPr>
                      <a:r>
                        <a:rPr lang="tr-TR" sz="1600" b="1" dirty="0">
                          <a:solidFill>
                            <a:srgbClr val="FF0000"/>
                          </a:solidFill>
                          <a:effectLst/>
                        </a:rPr>
                        <a:t>115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 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solidFill>
                      <a:schemeClr val="bg2">
                        <a:lumMod val="90000"/>
                      </a:schemeClr>
                    </a:solidFill>
                  </a:tcPr>
                </a:tc>
                <a:extLst>
                  <a:ext uri="{0D108BD9-81ED-4DB2-BD59-A6C34878D82A}">
                    <a16:rowId xmlns:a16="http://schemas.microsoft.com/office/drawing/2014/main" val="243341332"/>
                  </a:ext>
                </a:extLst>
              </a:tr>
            </a:tbl>
          </a:graphicData>
        </a:graphic>
      </p:graphicFrame>
    </p:spTree>
    <p:extLst>
      <p:ext uri="{BB962C8B-B14F-4D97-AF65-F5344CB8AC3E}">
        <p14:creationId xmlns:p14="http://schemas.microsoft.com/office/powerpoint/2010/main" val="2237915299"/>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a:t>
            </a:r>
            <a:r>
              <a:rPr kumimoji="0" lang="tr-TR" sz="2800" b="1" i="1" u="none" strike="noStrike" kern="1200" cap="none" spc="0" normalizeH="0" baseline="0" noProof="0" dirty="0">
                <a:ln>
                  <a:noFill/>
                </a:ln>
                <a:solidFill>
                  <a:srgbClr val="FF0000"/>
                </a:solidFill>
                <a:effectLst/>
                <a:uLnTx/>
                <a:uFillTx/>
                <a:latin typeface="Calibri" panose="020F0502020204030204" pitchFamily="34" charset="0"/>
                <a:ea typeface="+mj-ea"/>
                <a:cs typeface="Calibri" pitchFamily="34" charset="0"/>
              </a:rPr>
              <a:t>Lisansüstü- </a:t>
            </a:r>
            <a:r>
              <a:rPr lang="tr-TR" sz="2800" b="1" i="1" dirty="0">
                <a:solidFill>
                  <a:srgbClr val="FF0000"/>
                </a:solidFill>
                <a:cs typeface="Calibri" pitchFamily="34" charset="0"/>
              </a:rPr>
              <a:t>Cinsiyete Göre</a:t>
            </a:r>
            <a:r>
              <a:rPr lang="tr-TR" sz="2800" b="1" dirty="0">
                <a:solidFill>
                  <a:srgbClr val="FF0000"/>
                </a:solidFill>
                <a:cs typeface="Calibri" pitchFamily="34" charset="0"/>
              </a:rPr>
              <a:t>) </a:t>
            </a:r>
            <a:endParaRPr lang="tr-TR" sz="2800" dirty="0">
              <a:solidFill>
                <a:srgbClr val="FF0000"/>
              </a:solidFill>
            </a:endParaRP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9BDB40-2604-4DE2-BEE6-BBE360735621}"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42E69-0B45-4D6A-BDA9-8F9042B0111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4" name="Tablo 3"/>
          <p:cNvGraphicFramePr>
            <a:graphicFrameLocks noGrp="1"/>
          </p:cNvGraphicFramePr>
          <p:nvPr>
            <p:extLst>
              <p:ext uri="{D42A27DB-BD31-4B8C-83A1-F6EECF244321}">
                <p14:modId xmlns:p14="http://schemas.microsoft.com/office/powerpoint/2010/main" val="2188527883"/>
              </p:ext>
            </p:extLst>
          </p:nvPr>
        </p:nvGraphicFramePr>
        <p:xfrm>
          <a:off x="427384" y="2077284"/>
          <a:ext cx="11320668" cy="4010402"/>
        </p:xfrm>
        <a:graphic>
          <a:graphicData uri="http://schemas.openxmlformats.org/drawingml/2006/table">
            <a:tbl>
              <a:tblPr>
                <a:tableStyleId>{BDBED569-4797-4DF1-A0F4-6AAB3CD982D8}</a:tableStyleId>
              </a:tblPr>
              <a:tblGrid>
                <a:gridCol w="3110946">
                  <a:extLst>
                    <a:ext uri="{9D8B030D-6E8A-4147-A177-3AD203B41FA5}">
                      <a16:colId xmlns:a16="http://schemas.microsoft.com/office/drawing/2014/main" val="2117979618"/>
                    </a:ext>
                  </a:extLst>
                </a:gridCol>
                <a:gridCol w="3707296">
                  <a:extLst>
                    <a:ext uri="{9D8B030D-6E8A-4147-A177-3AD203B41FA5}">
                      <a16:colId xmlns:a16="http://schemas.microsoft.com/office/drawing/2014/main" val="4174588668"/>
                    </a:ext>
                  </a:extLst>
                </a:gridCol>
                <a:gridCol w="626165">
                  <a:extLst>
                    <a:ext uri="{9D8B030D-6E8A-4147-A177-3AD203B41FA5}">
                      <a16:colId xmlns:a16="http://schemas.microsoft.com/office/drawing/2014/main" val="2583248819"/>
                    </a:ext>
                  </a:extLst>
                </a:gridCol>
                <a:gridCol w="685800">
                  <a:extLst>
                    <a:ext uri="{9D8B030D-6E8A-4147-A177-3AD203B41FA5}">
                      <a16:colId xmlns:a16="http://schemas.microsoft.com/office/drawing/2014/main" val="2002374087"/>
                    </a:ext>
                  </a:extLst>
                </a:gridCol>
                <a:gridCol w="924339">
                  <a:extLst>
                    <a:ext uri="{9D8B030D-6E8A-4147-A177-3AD203B41FA5}">
                      <a16:colId xmlns:a16="http://schemas.microsoft.com/office/drawing/2014/main" val="2018321977"/>
                    </a:ext>
                  </a:extLst>
                </a:gridCol>
                <a:gridCol w="606287">
                  <a:extLst>
                    <a:ext uri="{9D8B030D-6E8A-4147-A177-3AD203B41FA5}">
                      <a16:colId xmlns:a16="http://schemas.microsoft.com/office/drawing/2014/main" val="3809454168"/>
                    </a:ext>
                  </a:extLst>
                </a:gridCol>
                <a:gridCol w="715618">
                  <a:extLst>
                    <a:ext uri="{9D8B030D-6E8A-4147-A177-3AD203B41FA5}">
                      <a16:colId xmlns:a16="http://schemas.microsoft.com/office/drawing/2014/main" val="572787810"/>
                    </a:ext>
                  </a:extLst>
                </a:gridCol>
                <a:gridCol w="944217">
                  <a:extLst>
                    <a:ext uri="{9D8B030D-6E8A-4147-A177-3AD203B41FA5}">
                      <a16:colId xmlns:a16="http://schemas.microsoft.com/office/drawing/2014/main" val="2553092673"/>
                    </a:ext>
                  </a:extLst>
                </a:gridCol>
              </a:tblGrid>
              <a:tr h="335969">
                <a:tc rowSpan="2">
                  <a:txBody>
                    <a:bodyPr/>
                    <a:lstStyle/>
                    <a:p>
                      <a:pPr algn="ctr">
                        <a:lnSpc>
                          <a:spcPct val="107000"/>
                        </a:lnSpc>
                        <a:spcAft>
                          <a:spcPts val="0"/>
                        </a:spcAft>
                      </a:pPr>
                      <a:r>
                        <a:rPr lang="tr-TR" sz="1800" b="1" dirty="0">
                          <a:solidFill>
                            <a:srgbClr val="FF0000"/>
                          </a:solidFill>
                          <a:effectLst/>
                          <a:latin typeface="+mn-l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800" b="1" dirty="0">
                          <a:solidFill>
                            <a:srgbClr val="FF0000"/>
                          </a:solidFill>
                          <a:effectLst/>
                          <a:latin typeface="+mn-lt"/>
                        </a:rPr>
                        <a:t>Ana Bilim Dalı/ 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3">
                  <a:txBody>
                    <a:bodyPr/>
                    <a:lstStyle/>
                    <a:p>
                      <a:pPr algn="ctr">
                        <a:lnSpc>
                          <a:spcPct val="107000"/>
                        </a:lnSpc>
                        <a:spcAft>
                          <a:spcPts val="0"/>
                        </a:spcAft>
                      </a:pPr>
                      <a:r>
                        <a:rPr lang="tr-TR" sz="1800" b="1" dirty="0">
                          <a:solidFill>
                            <a:srgbClr val="FF0000"/>
                          </a:solidFill>
                          <a:effectLst/>
                          <a:latin typeface="+mn-lt"/>
                        </a:rPr>
                        <a:t>2024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800" b="1" dirty="0">
                          <a:solidFill>
                            <a:srgbClr val="FF0000"/>
                          </a:solidFill>
                          <a:effectLst/>
                          <a:latin typeface="+mn-lt"/>
                        </a:rPr>
                        <a:t>2025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57020204"/>
                  </a:ext>
                </a:extLst>
              </a:tr>
              <a:tr h="370190">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07730427"/>
                  </a:ext>
                </a:extLst>
              </a:tr>
              <a:tr h="358990">
                <a:tc>
                  <a:txBody>
                    <a:bodyPr/>
                    <a:lstStyle/>
                    <a:p>
                      <a:pPr algn="l" fontAlgn="ctr"/>
                      <a:r>
                        <a:rPr lang="tr-TR" sz="1800" u="none" strike="noStrike" dirty="0">
                          <a:effectLst/>
                        </a:rPr>
                        <a:t> Temel İslam Bilimleri</a:t>
                      </a:r>
                    </a:p>
                  </a:txBody>
                  <a:tcPr marL="7620" marR="7620" marT="7620" marB="0" anchor="ctr"/>
                </a:tc>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Temel İslam Bilimleri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33</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30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0" dirty="0">
                          <a:effectLst/>
                          <a:latin typeface="+mn-lt"/>
                          <a:cs typeface="Times New Roman" panose="02020603050405020304" pitchFamily="18" charset="0"/>
                        </a:rPr>
                        <a:t>63</a:t>
                      </a:r>
                    </a:p>
                  </a:txBody>
                  <a:tcPr marL="3810" marR="3810" marT="3810" marB="0" anchor="ctr"/>
                </a:tc>
                <a:tc>
                  <a:txBody>
                    <a:bodyPr/>
                    <a:lstStyle/>
                    <a:p>
                      <a:pPr algn="ctr">
                        <a:lnSpc>
                          <a:spcPct val="107000"/>
                        </a:lnSpc>
                        <a:spcAft>
                          <a:spcPts val="0"/>
                        </a:spcAft>
                      </a:pPr>
                      <a:r>
                        <a:rPr lang="tr-TR" sz="1600" b="0" dirty="0">
                          <a:effectLst/>
                          <a:latin typeface="+mn-lt"/>
                        </a:rPr>
                        <a:t> 30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28</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58</a:t>
                      </a:r>
                      <a:endParaRPr lang="tr-TR" sz="1600" b="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663557036"/>
                  </a:ext>
                </a:extLst>
              </a:tr>
              <a:tr h="358990">
                <a:tc>
                  <a:txBody>
                    <a:bodyPr/>
                    <a:lstStyle/>
                    <a:p>
                      <a:pPr algn="l" fontAlgn="ctr"/>
                      <a:r>
                        <a:rPr lang="tr-TR" sz="1800" u="none" strike="noStrike" dirty="0">
                          <a:effectLst/>
                        </a:rPr>
                        <a:t> Temel İslam Bilimleri</a:t>
                      </a:r>
                    </a:p>
                  </a:txBody>
                  <a:tcPr marL="7620" marR="7620" marT="7620" marB="0" anchor="ctr"/>
                </a:tc>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İslam Hukuku</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2</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3 </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0" dirty="0">
                          <a:effectLst/>
                          <a:latin typeface="+mn-lt"/>
                          <a:cs typeface="Times New Roman" panose="02020603050405020304" pitchFamily="18" charset="0"/>
                        </a:rPr>
                        <a:t>5</a:t>
                      </a:r>
                    </a:p>
                  </a:txBody>
                  <a:tcPr marL="3810" marR="3810" marT="3810" marB="0" anchor="ctr"/>
                </a:tc>
                <a:tc>
                  <a:txBody>
                    <a:bodyPr/>
                    <a:lstStyle/>
                    <a:p>
                      <a:pPr algn="ctr">
                        <a:lnSpc>
                          <a:spcPct val="107000"/>
                        </a:lnSpc>
                        <a:spcAft>
                          <a:spcPts val="0"/>
                        </a:spcAft>
                      </a:pPr>
                      <a:r>
                        <a:rPr lang="tr-TR" sz="1600" b="0" dirty="0">
                          <a:effectLst/>
                          <a:latin typeface="+mn-lt"/>
                        </a:rPr>
                        <a:t> 6</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4</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10</a:t>
                      </a:r>
                      <a:endParaRPr lang="tr-TR" sz="1600" b="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78291898"/>
                  </a:ext>
                </a:extLst>
              </a:tr>
              <a:tr h="358990">
                <a:tc>
                  <a:txBody>
                    <a:bodyPr/>
                    <a:lstStyle/>
                    <a:p>
                      <a:pPr algn="l" fontAlgn="ctr"/>
                      <a:r>
                        <a:rPr lang="tr-TR" sz="1800" u="none" strike="noStrike" dirty="0">
                          <a:effectLst/>
                        </a:rPr>
                        <a:t> Temel İslam Bilimleri</a:t>
                      </a:r>
                    </a:p>
                  </a:txBody>
                  <a:tcPr marL="7620" marR="7620" marT="7620" marB="0" anchor="ctr"/>
                </a:tc>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Tefsir</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600" b="0" dirty="0">
                          <a:effectLst/>
                          <a:latin typeface="+mn-lt"/>
                        </a:rPr>
                        <a:t> </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pPr>
                      <a:endParaRPr lang="tr-TR" sz="1600" b="0" dirty="0">
                        <a:effectLst/>
                        <a:latin typeface="+mn-lt"/>
                        <a:cs typeface="Times New Roman" panose="02020603050405020304" pitchFamily="18" charset="0"/>
                      </a:endParaRPr>
                    </a:p>
                  </a:txBody>
                  <a:tcPr marL="3810" marR="3810" marT="3810" marB="0" anchor="ctr">
                    <a:solidFill>
                      <a:schemeClr val="bg1">
                        <a:lumMod val="85000"/>
                      </a:schemeClr>
                    </a:solidFill>
                  </a:tcPr>
                </a:tc>
                <a:tc>
                  <a:txBody>
                    <a:bodyPr/>
                    <a:lstStyle/>
                    <a:p>
                      <a:pPr algn="ctr">
                        <a:lnSpc>
                          <a:spcPct val="107000"/>
                        </a:lnSpc>
                        <a:spcAft>
                          <a:spcPts val="0"/>
                        </a:spcAft>
                      </a:pPr>
                      <a:r>
                        <a:rPr lang="tr-TR" sz="1600" b="0" dirty="0">
                          <a:effectLst/>
                          <a:latin typeface="+mn-lt"/>
                        </a:rPr>
                        <a:t> </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600" b="0" dirty="0">
                          <a:effectLst/>
                          <a:latin typeface="+mn-lt"/>
                        </a:rPr>
                        <a:t> </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600" b="0" dirty="0">
                          <a:effectLst/>
                          <a:latin typeface="+mn-lt"/>
                        </a:rPr>
                        <a:t> </a:t>
                      </a:r>
                      <a:endParaRPr lang="tr-TR" sz="1600" b="0" dirty="0">
                        <a:effectLst/>
                        <a:latin typeface="+mn-lt"/>
                        <a:ea typeface="Calibri" panose="020F0502020204030204" pitchFamily="34" charset="0"/>
                        <a:cs typeface="Times New Roman" panose="02020603050405020304" pitchFamily="18" charset="0"/>
                      </a:endParaRPr>
                    </a:p>
                  </a:txBody>
                  <a:tcPr marL="9525" marR="9525" marT="9525" marB="0" anchor="ctr">
                    <a:solidFill>
                      <a:schemeClr val="bg1">
                        <a:lumMod val="85000"/>
                      </a:schemeClr>
                    </a:solidFill>
                  </a:tcPr>
                </a:tc>
                <a:extLst>
                  <a:ext uri="{0D108BD9-81ED-4DB2-BD59-A6C34878D82A}">
                    <a16:rowId xmlns:a16="http://schemas.microsoft.com/office/drawing/2014/main" val="3579520520"/>
                  </a:ext>
                </a:extLst>
              </a:tr>
              <a:tr h="358990">
                <a:tc>
                  <a:txBody>
                    <a:bodyPr/>
                    <a:lstStyle/>
                    <a:p>
                      <a:pPr algn="l" fontAlgn="ctr"/>
                      <a:r>
                        <a:rPr lang="tr-TR" sz="1800" u="none" strike="noStrike" dirty="0">
                          <a:effectLst/>
                        </a:rPr>
                        <a:t> Felsefe ve Din Bilimleri</a:t>
                      </a:r>
                    </a:p>
                  </a:txBody>
                  <a:tcPr marL="7620" marR="7620" marT="7620" marB="0" anchor="ctr"/>
                </a:tc>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Felsefe ve Din Bilimleri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31</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13</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0" dirty="0">
                          <a:effectLst/>
                          <a:latin typeface="+mn-lt"/>
                          <a:cs typeface="Times New Roman" panose="02020603050405020304" pitchFamily="18" charset="0"/>
                        </a:rPr>
                        <a:t>44</a:t>
                      </a:r>
                    </a:p>
                  </a:txBody>
                  <a:tcPr marL="3810" marR="3810" marT="3810" marB="0" anchor="ctr"/>
                </a:tc>
                <a:tc>
                  <a:txBody>
                    <a:bodyPr/>
                    <a:lstStyle/>
                    <a:p>
                      <a:pPr algn="ctr">
                        <a:lnSpc>
                          <a:spcPct val="107000"/>
                        </a:lnSpc>
                        <a:spcAft>
                          <a:spcPts val="0"/>
                        </a:spcAft>
                      </a:pPr>
                      <a:r>
                        <a:rPr lang="tr-TR" sz="1600" b="0" dirty="0">
                          <a:effectLst/>
                          <a:latin typeface="+mn-lt"/>
                        </a:rPr>
                        <a:t>27</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10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37</a:t>
                      </a:r>
                      <a:endParaRPr lang="tr-TR" sz="1600" b="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67719453"/>
                  </a:ext>
                </a:extLst>
              </a:tr>
              <a:tr h="358990">
                <a:tc>
                  <a:txBody>
                    <a:bodyPr/>
                    <a:lstStyle/>
                    <a:p>
                      <a:pPr algn="l" fontAlgn="ctr"/>
                      <a:r>
                        <a:rPr lang="tr-TR" sz="1800" u="none" strike="noStrike" dirty="0">
                          <a:effectLst/>
                        </a:rPr>
                        <a:t> Felsefe ve Din Bilimleri</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Din Eğitimi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600" b="0" dirty="0">
                          <a:effectLst/>
                          <a:latin typeface="+mn-lt"/>
                        </a:rPr>
                        <a:t> </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pPr>
                      <a:endParaRPr lang="tr-TR" sz="1600" b="0" dirty="0">
                        <a:effectLst/>
                        <a:latin typeface="+mn-lt"/>
                        <a:cs typeface="Times New Roman" panose="02020603050405020304" pitchFamily="18" charset="0"/>
                      </a:endParaRPr>
                    </a:p>
                  </a:txBody>
                  <a:tcPr marL="3810" marR="3810" marT="3810" marB="0" anchor="ctr">
                    <a:solidFill>
                      <a:schemeClr val="bg1">
                        <a:lumMod val="85000"/>
                      </a:schemeClr>
                    </a:solidFill>
                  </a:tcPr>
                </a:tc>
                <a:tc>
                  <a:txBody>
                    <a:bodyPr/>
                    <a:lstStyle/>
                    <a:p>
                      <a:pPr algn="ctr">
                        <a:lnSpc>
                          <a:spcPct val="107000"/>
                        </a:lnSpc>
                        <a:spcAft>
                          <a:spcPts val="0"/>
                        </a:spcAft>
                      </a:pPr>
                      <a:r>
                        <a:rPr lang="tr-TR" sz="1600" b="0" dirty="0">
                          <a:effectLst/>
                          <a:latin typeface="+mn-lt"/>
                        </a:rPr>
                        <a:t> </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600" b="0" dirty="0">
                          <a:effectLst/>
                          <a:latin typeface="+mn-lt"/>
                        </a:rPr>
                        <a:t> </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tr-TR" sz="1600" b="0" dirty="0">
                          <a:effectLst/>
                          <a:latin typeface="+mn-lt"/>
                        </a:rPr>
                        <a:t> </a:t>
                      </a:r>
                      <a:endParaRPr lang="tr-TR" sz="1600" b="0" dirty="0">
                        <a:effectLst/>
                        <a:latin typeface="+mn-lt"/>
                        <a:ea typeface="Calibri" panose="020F0502020204030204" pitchFamily="34" charset="0"/>
                        <a:cs typeface="Times New Roman" panose="02020603050405020304" pitchFamily="18" charset="0"/>
                      </a:endParaRPr>
                    </a:p>
                  </a:txBody>
                  <a:tcPr marL="9525" marR="9525" marT="9525" marB="0" anchor="ctr">
                    <a:solidFill>
                      <a:schemeClr val="bg1">
                        <a:lumMod val="85000"/>
                      </a:schemeClr>
                    </a:solidFill>
                  </a:tcPr>
                </a:tc>
                <a:extLst>
                  <a:ext uri="{0D108BD9-81ED-4DB2-BD59-A6C34878D82A}">
                    <a16:rowId xmlns:a16="http://schemas.microsoft.com/office/drawing/2014/main" val="2633600021"/>
                  </a:ext>
                </a:extLst>
              </a:tr>
              <a:tr h="358990">
                <a:tc>
                  <a:txBody>
                    <a:bodyPr/>
                    <a:lstStyle/>
                    <a:p>
                      <a:pPr algn="l" fontAlgn="ctr"/>
                      <a:r>
                        <a:rPr lang="tr-TR" sz="1800" u="none" strike="noStrike" dirty="0">
                          <a:effectLst/>
                        </a:rPr>
                        <a:t> Felsefe ve Din Bilimleri</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nSpc>
                          <a:spcPct val="107000"/>
                        </a:lnSpc>
                        <a:spcAft>
                          <a:spcPts val="0"/>
                        </a:spcAft>
                      </a:pPr>
                      <a:r>
                        <a:rPr lang="tr-TR" sz="1100" dirty="0">
                          <a:effectLst/>
                        </a:rPr>
                        <a:t> </a:t>
                      </a:r>
                      <a:r>
                        <a:rPr kumimoji="0" lang="tr-TR" sz="1800" b="0" i="0" u="none" strike="noStrike" kern="1200" cap="none" spc="0" normalizeH="0" baseline="0" noProof="0" dirty="0">
                          <a:ln>
                            <a:noFill/>
                          </a:ln>
                          <a:solidFill>
                            <a:prstClr val="black"/>
                          </a:solidFill>
                          <a:effectLst/>
                          <a:uLnTx/>
                          <a:uFillTx/>
                          <a:latin typeface="+mn-lt"/>
                          <a:ea typeface="+mn-ea"/>
                          <a:cs typeface="+mn-cs"/>
                        </a:rPr>
                        <a:t>Din Kültürü ve Ahlak Bilgisi  Eğitimi (Uzaktan Eğitim)</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ea typeface="Calibri" panose="020F0502020204030204" pitchFamily="34" charset="0"/>
                          <a:cs typeface="Times New Roman" panose="02020603050405020304" pitchFamily="18" charset="0"/>
                        </a:rPr>
                        <a:t>13</a:t>
                      </a:r>
                    </a:p>
                  </a:txBody>
                  <a:tcPr marL="0" marR="0" marT="0" marB="0" anchor="ctr"/>
                </a:tc>
                <a:tc>
                  <a:txBody>
                    <a:bodyPr/>
                    <a:lstStyle/>
                    <a:p>
                      <a:pPr algn="ctr">
                        <a:lnSpc>
                          <a:spcPct val="107000"/>
                        </a:lnSpc>
                        <a:spcAft>
                          <a:spcPts val="0"/>
                        </a:spcAft>
                      </a:pPr>
                      <a:r>
                        <a:rPr lang="tr-TR" sz="1600" b="0" dirty="0">
                          <a:effectLst/>
                          <a:latin typeface="+mn-lt"/>
                        </a:rPr>
                        <a:t> 10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0" dirty="0">
                          <a:effectLst/>
                          <a:latin typeface="+mn-lt"/>
                          <a:cs typeface="Times New Roman" panose="02020603050405020304" pitchFamily="18" charset="0"/>
                        </a:rPr>
                        <a:t>23</a:t>
                      </a:r>
                    </a:p>
                  </a:txBody>
                  <a:tcPr marL="3810" marR="3810" marT="3810" marB="0" anchor="ctr"/>
                </a:tc>
                <a:tc>
                  <a:txBody>
                    <a:bodyPr/>
                    <a:lstStyle/>
                    <a:p>
                      <a:pPr algn="ctr">
                        <a:lnSpc>
                          <a:spcPct val="107000"/>
                        </a:lnSpc>
                        <a:spcAft>
                          <a:spcPts val="0"/>
                        </a:spcAft>
                      </a:pPr>
                      <a:r>
                        <a:rPr lang="tr-TR" sz="1600" b="0" dirty="0">
                          <a:effectLst/>
                          <a:latin typeface="+mn-lt"/>
                        </a:rPr>
                        <a:t> 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4</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4</a:t>
                      </a:r>
                      <a:endParaRPr lang="tr-TR" sz="1600" b="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87317"/>
                  </a:ext>
                </a:extLst>
              </a:tr>
              <a:tr h="358990">
                <a:tc>
                  <a:txBody>
                    <a:bodyPr/>
                    <a:lstStyle/>
                    <a:p>
                      <a:pPr>
                        <a:lnSpc>
                          <a:spcPct val="107000"/>
                        </a:lnSpc>
                      </a:pPr>
                      <a:r>
                        <a:rPr kumimoji="0" lang="tr-TR" sz="1800" b="0" i="0" u="none" strike="noStrike" kern="1200" cap="none" spc="0" normalizeH="0" baseline="0" noProof="0" dirty="0">
                          <a:ln>
                            <a:noFill/>
                          </a:ln>
                          <a:solidFill>
                            <a:prstClr val="black"/>
                          </a:solidFill>
                          <a:effectLst/>
                          <a:uLnTx/>
                          <a:uFillTx/>
                          <a:latin typeface="Calibri"/>
                          <a:ea typeface="+mn-ea"/>
                          <a:cs typeface="+mn-cs"/>
                        </a:rPr>
                        <a:t> İslam Tarihi ve Sanatları</a:t>
                      </a: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kumimoji="0" lang="tr-TR" sz="1800" b="0" i="0" u="none" strike="noStrike" kern="1200" cap="none" spc="0" normalizeH="0" baseline="0" noProof="0" dirty="0">
                          <a:ln>
                            <a:noFill/>
                          </a:ln>
                          <a:solidFill>
                            <a:prstClr val="black"/>
                          </a:solidFill>
                          <a:effectLst/>
                          <a:uLnTx/>
                          <a:uFillTx/>
                          <a:latin typeface="Calibri"/>
                          <a:ea typeface="+mn-ea"/>
                          <a:cs typeface="+mn-cs"/>
                        </a:rPr>
                        <a:t>İslam Tarihi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3</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2</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0" dirty="0">
                          <a:effectLst/>
                          <a:latin typeface="+mn-lt"/>
                          <a:cs typeface="Times New Roman" panose="02020603050405020304" pitchFamily="18" charset="0"/>
                        </a:rPr>
                        <a:t>5</a:t>
                      </a:r>
                    </a:p>
                  </a:txBody>
                  <a:tcPr marL="3810" marR="3810" marT="3810" marB="0" anchor="ctr"/>
                </a:tc>
                <a:tc>
                  <a:txBody>
                    <a:bodyPr/>
                    <a:lstStyle/>
                    <a:p>
                      <a:pPr algn="ctr">
                        <a:lnSpc>
                          <a:spcPct val="107000"/>
                        </a:lnSpc>
                        <a:spcAft>
                          <a:spcPts val="0"/>
                        </a:spcAft>
                      </a:pPr>
                      <a:r>
                        <a:rPr lang="tr-TR" sz="1600" b="0" dirty="0">
                          <a:effectLst/>
                          <a:latin typeface="+mn-lt"/>
                        </a:rPr>
                        <a:t> 7</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3</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10</a:t>
                      </a:r>
                      <a:endParaRPr lang="tr-TR" sz="1600" b="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27006957"/>
                  </a:ext>
                </a:extLst>
              </a:tr>
              <a:tr h="358990">
                <a:tc gridSpan="2">
                  <a:txBody>
                    <a:bodyPr/>
                    <a:lstStyle/>
                    <a:p>
                      <a:pPr algn="r">
                        <a:lnSpc>
                          <a:spcPct val="107000"/>
                        </a:lnSpc>
                        <a:spcAft>
                          <a:spcPts val="0"/>
                        </a:spcAft>
                      </a:pPr>
                      <a:r>
                        <a:rPr lang="tr-TR" sz="1800" b="1" dirty="0">
                          <a:effectLst/>
                          <a:latin typeface="+mn-lt"/>
                        </a:rPr>
                        <a:t> </a:t>
                      </a:r>
                      <a:r>
                        <a:rPr lang="tr-TR" sz="1800" b="1" dirty="0">
                          <a:solidFill>
                            <a:srgbClr val="FF0000"/>
                          </a:solidFill>
                          <a:effectLst/>
                          <a:latin typeface="+mn-lt"/>
                        </a:rPr>
                        <a:t>TOPLAM</a:t>
                      </a:r>
                      <a:r>
                        <a:rPr lang="tr-TR" sz="1800" b="1" dirty="0">
                          <a:effectLst/>
                          <a:latin typeface="+mn-lt"/>
                        </a:rPr>
                        <a:t>  </a:t>
                      </a:r>
                    </a:p>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3810" marR="3810" marT="3810" marB="0" anchor="ctr"/>
                </a:tc>
                <a:tc hMerge="1">
                  <a:txBody>
                    <a:bodyPr/>
                    <a:lstStyle/>
                    <a:p>
                      <a:endParaRPr dirty="0"/>
                    </a:p>
                  </a:txBody>
                  <a:tcPr marL="9525" marR="9525" marT="9525" marB="0" anchor="ctr"/>
                </a:tc>
                <a:tc>
                  <a:txBody>
                    <a:bodyPr/>
                    <a:lstStyle/>
                    <a:p>
                      <a:pPr algn="ctr">
                        <a:lnSpc>
                          <a:spcPct val="107000"/>
                        </a:lnSpc>
                        <a:spcAft>
                          <a:spcPts val="0"/>
                        </a:spcAft>
                      </a:pPr>
                      <a:r>
                        <a:rPr lang="tr-TR" sz="1600" b="0" dirty="0">
                          <a:effectLst/>
                          <a:latin typeface="+mn-lt"/>
                        </a:rPr>
                        <a:t> 83</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59</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0" dirty="0">
                          <a:effectLst/>
                          <a:latin typeface="+mn-lt"/>
                          <a:cs typeface="Times New Roman" panose="02020603050405020304" pitchFamily="18" charset="0"/>
                        </a:rPr>
                        <a:t>140</a:t>
                      </a:r>
                    </a:p>
                  </a:txBody>
                  <a:tcPr marL="3810" marR="3810" marT="3810" marB="0" anchor="ctr"/>
                </a:tc>
                <a:tc>
                  <a:txBody>
                    <a:bodyPr/>
                    <a:lstStyle/>
                    <a:p>
                      <a:pPr algn="ctr">
                        <a:lnSpc>
                          <a:spcPct val="107000"/>
                        </a:lnSpc>
                        <a:spcAft>
                          <a:spcPts val="0"/>
                        </a:spcAft>
                      </a:pPr>
                      <a:r>
                        <a:rPr lang="tr-TR" sz="1600" b="0" dirty="0">
                          <a:effectLst/>
                          <a:latin typeface="+mn-lt"/>
                        </a:rPr>
                        <a:t> 70</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49</a:t>
                      </a:r>
                      <a:endParaRPr lang="tr-TR" sz="16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effectLst/>
                          <a:latin typeface="+mn-lt"/>
                        </a:rPr>
                        <a:t> 119</a:t>
                      </a:r>
                      <a:endParaRPr lang="tr-TR" sz="1600" b="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64167752"/>
                  </a:ext>
                </a:extLst>
              </a:tr>
            </a:tbl>
          </a:graphicData>
        </a:graphic>
      </p:graphicFrame>
    </p:spTree>
    <p:extLst>
      <p:ext uri="{BB962C8B-B14F-4D97-AF65-F5344CB8AC3E}">
        <p14:creationId xmlns:p14="http://schemas.microsoft.com/office/powerpoint/2010/main" val="3762427281"/>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 Başına Düşen Lisansüstü Öğrenci Sayısı </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9BDB40-2604-4DE2-BEE6-BBE360735621}"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42E69-0B45-4D6A-BDA9-8F9042B0111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3" name="Tablo 2"/>
          <p:cNvGraphicFramePr>
            <a:graphicFrameLocks noGrp="1"/>
          </p:cNvGraphicFramePr>
          <p:nvPr>
            <p:extLst>
              <p:ext uri="{D42A27DB-BD31-4B8C-83A1-F6EECF244321}">
                <p14:modId xmlns:p14="http://schemas.microsoft.com/office/powerpoint/2010/main" val="4263551749"/>
              </p:ext>
            </p:extLst>
          </p:nvPr>
        </p:nvGraphicFramePr>
        <p:xfrm>
          <a:off x="838200" y="2028498"/>
          <a:ext cx="10975429" cy="3941507"/>
        </p:xfrm>
        <a:graphic>
          <a:graphicData uri="http://schemas.openxmlformats.org/drawingml/2006/table">
            <a:tbl>
              <a:tblPr>
                <a:tableStyleId>{BDBED569-4797-4DF1-A0F4-6AAB3CD982D8}</a:tableStyleId>
              </a:tblPr>
              <a:tblGrid>
                <a:gridCol w="2223898">
                  <a:extLst>
                    <a:ext uri="{9D8B030D-6E8A-4147-A177-3AD203B41FA5}">
                      <a16:colId xmlns:a16="http://schemas.microsoft.com/office/drawing/2014/main" val="3392937147"/>
                    </a:ext>
                  </a:extLst>
                </a:gridCol>
                <a:gridCol w="2798771">
                  <a:extLst>
                    <a:ext uri="{9D8B030D-6E8A-4147-A177-3AD203B41FA5}">
                      <a16:colId xmlns:a16="http://schemas.microsoft.com/office/drawing/2014/main" val="1268676462"/>
                    </a:ext>
                  </a:extLst>
                </a:gridCol>
                <a:gridCol w="2952205">
                  <a:extLst>
                    <a:ext uri="{9D8B030D-6E8A-4147-A177-3AD203B41FA5}">
                      <a16:colId xmlns:a16="http://schemas.microsoft.com/office/drawing/2014/main" val="611782414"/>
                    </a:ext>
                  </a:extLst>
                </a:gridCol>
                <a:gridCol w="3000555">
                  <a:extLst>
                    <a:ext uri="{9D8B030D-6E8A-4147-A177-3AD203B41FA5}">
                      <a16:colId xmlns:a16="http://schemas.microsoft.com/office/drawing/2014/main" val="2528845296"/>
                    </a:ext>
                  </a:extLst>
                </a:gridCol>
              </a:tblGrid>
              <a:tr h="358521">
                <a:tc rowSpan="2">
                  <a:txBody>
                    <a:bodyPr/>
                    <a:lstStyle/>
                    <a:p>
                      <a:pPr algn="ctr">
                        <a:lnSpc>
                          <a:spcPct val="107000"/>
                        </a:lnSpc>
                        <a:spcAft>
                          <a:spcPts val="0"/>
                        </a:spcAft>
                      </a:pPr>
                      <a:r>
                        <a:rPr lang="tr-TR" sz="1800" b="1" dirty="0">
                          <a:solidFill>
                            <a:srgbClr val="3333FF"/>
                          </a:solidFill>
                          <a:effectLst/>
                          <a:latin typeface="+mn-lt"/>
                        </a:rPr>
                        <a:t>Bölüm Adı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800" b="1" dirty="0">
                          <a:solidFill>
                            <a:srgbClr val="3333FF"/>
                          </a:solidFill>
                          <a:effectLst/>
                          <a:latin typeface="+mn-lt"/>
                        </a:rPr>
                        <a:t>Ana Bilim Dalı/ Program Adı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3702358"/>
                  </a:ext>
                </a:extLst>
              </a:tr>
              <a:tr h="39513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898360"/>
                  </a:ext>
                </a:extLst>
              </a:tr>
              <a:tr h="382700">
                <a:tc>
                  <a:txBody>
                    <a:bodyPr/>
                    <a:lstStyle/>
                    <a:p>
                      <a:pPr algn="l" fontAlgn="ctr"/>
                      <a:r>
                        <a:rPr lang="tr-TR" sz="1600" u="none" strike="noStrike" dirty="0">
                          <a:effectLst/>
                        </a:rPr>
                        <a:t> Temel İslam Bilimleri</a:t>
                      </a:r>
                    </a:p>
                  </a:txBody>
                  <a:tcPr marL="7620" marR="7620" marT="7620" marB="0" anchor="ctr"/>
                </a:tc>
                <a:tc>
                  <a:txBody>
                    <a:bodyPr/>
                    <a:lstStyle/>
                    <a:p>
                      <a:pPr>
                        <a:lnSpc>
                          <a:spcPct val="107000"/>
                        </a:lnSpc>
                        <a:spcAft>
                          <a:spcPts val="0"/>
                        </a:spcAft>
                      </a:pPr>
                      <a:r>
                        <a:rPr lang="tr-TR" sz="1050" dirty="0">
                          <a:effectLst/>
                        </a:rPr>
                        <a:t> </a:t>
                      </a:r>
                      <a:r>
                        <a:rPr kumimoji="0" lang="tr-TR" sz="1600" b="0" i="0" u="none" strike="noStrike" kern="1200" cap="none" spc="0" normalizeH="0" baseline="0" noProof="0" dirty="0">
                          <a:ln>
                            <a:noFill/>
                          </a:ln>
                          <a:solidFill>
                            <a:prstClr val="black"/>
                          </a:solidFill>
                          <a:effectLst/>
                          <a:uLnTx/>
                          <a:uFillTx/>
                          <a:latin typeface="+mn-lt"/>
                          <a:ea typeface="+mn-ea"/>
                          <a:cs typeface="+mn-cs"/>
                        </a:rPr>
                        <a:t>Temel İslam Bilimleri </a:t>
                      </a:r>
                      <a:endParaRPr lang="tr-TR"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2,86</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latin typeface="Times New Roman" panose="02020603050405020304" pitchFamily="18" charset="0"/>
                          <a:ea typeface="Calibri" panose="020F0502020204030204" pitchFamily="34" charset="0"/>
                          <a:cs typeface="Times New Roman" panose="02020603050405020304" pitchFamily="18" charset="0"/>
                        </a:rPr>
                        <a:t>2,14</a:t>
                      </a:r>
                    </a:p>
                  </a:txBody>
                  <a:tcPr marL="0" marR="0" marT="0" marB="0" anchor="ctr"/>
                </a:tc>
                <a:extLst>
                  <a:ext uri="{0D108BD9-81ED-4DB2-BD59-A6C34878D82A}">
                    <a16:rowId xmlns:a16="http://schemas.microsoft.com/office/drawing/2014/main" val="2930024700"/>
                  </a:ext>
                </a:extLst>
              </a:tr>
              <a:tr h="382700">
                <a:tc>
                  <a:txBody>
                    <a:bodyPr/>
                    <a:lstStyle/>
                    <a:p>
                      <a:pPr algn="l" fontAlgn="ctr"/>
                      <a:r>
                        <a:rPr lang="tr-TR" sz="1600" u="none" strike="noStrike" dirty="0">
                          <a:effectLst/>
                        </a:rPr>
                        <a:t> Temel İslam Bilimleri</a:t>
                      </a:r>
                    </a:p>
                  </a:txBody>
                  <a:tcPr marL="7620" marR="7620" marT="7620" marB="0" anchor="ctr"/>
                </a:tc>
                <a:tc>
                  <a:txBody>
                    <a:bodyPr/>
                    <a:lstStyle/>
                    <a:p>
                      <a:pPr>
                        <a:lnSpc>
                          <a:spcPct val="107000"/>
                        </a:lnSpc>
                        <a:spcAft>
                          <a:spcPts val="0"/>
                        </a:spcAft>
                      </a:pPr>
                      <a:r>
                        <a:rPr lang="tr-TR" sz="1050" dirty="0">
                          <a:effectLst/>
                        </a:rPr>
                        <a:t> </a:t>
                      </a:r>
                      <a:r>
                        <a:rPr kumimoji="0" lang="tr-TR" sz="1600" b="0" i="0" u="none" strike="noStrike" kern="1200" cap="none" spc="0" normalizeH="0" baseline="0" noProof="0" dirty="0">
                          <a:ln>
                            <a:noFill/>
                          </a:ln>
                          <a:solidFill>
                            <a:prstClr val="black"/>
                          </a:solidFill>
                          <a:effectLst/>
                          <a:uLnTx/>
                          <a:uFillTx/>
                          <a:latin typeface="+mn-lt"/>
                          <a:ea typeface="+mn-ea"/>
                          <a:cs typeface="+mn-cs"/>
                        </a:rPr>
                        <a:t>İslam Hukuku</a:t>
                      </a:r>
                      <a:endParaRPr lang="tr-TR"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0" marR="0" marT="0" marB="0" anchor="ctr"/>
                </a:tc>
                <a:tc>
                  <a:txBody>
                    <a:bodyPr/>
                    <a:lstStyle/>
                    <a:p>
                      <a:pPr algn="ctr">
                        <a:lnSpc>
                          <a:spcPct val="107000"/>
                        </a:lnSpc>
                        <a:spcAft>
                          <a:spcPts val="800"/>
                        </a:spcAft>
                      </a:pPr>
                      <a:r>
                        <a:rPr lang="tr-TR" sz="1400" b="0"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0" marR="0" marT="0" marB="0" anchor="ctr"/>
                </a:tc>
                <a:extLst>
                  <a:ext uri="{0D108BD9-81ED-4DB2-BD59-A6C34878D82A}">
                    <a16:rowId xmlns:a16="http://schemas.microsoft.com/office/drawing/2014/main" val="499103019"/>
                  </a:ext>
                </a:extLst>
              </a:tr>
              <a:tr h="382700">
                <a:tc>
                  <a:txBody>
                    <a:bodyPr/>
                    <a:lstStyle/>
                    <a:p>
                      <a:pPr algn="l" fontAlgn="ctr"/>
                      <a:r>
                        <a:rPr lang="tr-TR" sz="1600" u="none" strike="noStrike" dirty="0">
                          <a:effectLst/>
                        </a:rPr>
                        <a:t> Temel İslam Bilimleri</a:t>
                      </a:r>
                    </a:p>
                  </a:txBody>
                  <a:tcPr marL="7620" marR="7620" marT="7620" marB="0" anchor="ctr"/>
                </a:tc>
                <a:tc>
                  <a:txBody>
                    <a:bodyPr/>
                    <a:lstStyle/>
                    <a:p>
                      <a:pPr>
                        <a:lnSpc>
                          <a:spcPct val="107000"/>
                        </a:lnSpc>
                        <a:spcAft>
                          <a:spcPts val="0"/>
                        </a:spcAft>
                      </a:pPr>
                      <a:r>
                        <a:rPr lang="tr-TR" sz="1050" dirty="0">
                          <a:effectLst/>
                        </a:rPr>
                        <a:t> </a:t>
                      </a:r>
                      <a:r>
                        <a:rPr kumimoji="0" lang="tr-TR" sz="1600" b="0" i="0" u="none" strike="noStrike" kern="1200" cap="none" spc="0" normalizeH="0" baseline="0" noProof="0" dirty="0">
                          <a:ln>
                            <a:noFill/>
                          </a:ln>
                          <a:solidFill>
                            <a:prstClr val="black"/>
                          </a:solidFill>
                          <a:effectLst/>
                          <a:uLnTx/>
                          <a:uFillTx/>
                          <a:latin typeface="+mn-lt"/>
                          <a:ea typeface="+mn-ea"/>
                          <a:cs typeface="+mn-cs"/>
                        </a:rPr>
                        <a:t>Tefsir</a:t>
                      </a:r>
                      <a:endParaRPr lang="tr-TR"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800"/>
                        </a:spcAft>
                      </a:pPr>
                      <a:r>
                        <a:rPr lang="tr-TR" sz="1400" b="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extLst>
                  <a:ext uri="{0D108BD9-81ED-4DB2-BD59-A6C34878D82A}">
                    <a16:rowId xmlns:a16="http://schemas.microsoft.com/office/drawing/2014/main" val="1220074725"/>
                  </a:ext>
                </a:extLst>
              </a:tr>
              <a:tr h="382700">
                <a:tc>
                  <a:txBody>
                    <a:bodyPr/>
                    <a:lstStyle/>
                    <a:p>
                      <a:pPr algn="l" fontAlgn="ctr"/>
                      <a:r>
                        <a:rPr lang="tr-TR" sz="1600" u="none" strike="noStrike" dirty="0">
                          <a:effectLst/>
                        </a:rPr>
                        <a:t> Felsefe ve Din Bilimleri</a:t>
                      </a:r>
                    </a:p>
                  </a:txBody>
                  <a:tcPr marL="7620" marR="7620" marT="7620" marB="0" anchor="ctr"/>
                </a:tc>
                <a:tc>
                  <a:txBody>
                    <a:bodyPr/>
                    <a:lstStyle/>
                    <a:p>
                      <a:pPr>
                        <a:lnSpc>
                          <a:spcPct val="107000"/>
                        </a:lnSpc>
                        <a:spcAft>
                          <a:spcPts val="0"/>
                        </a:spcAft>
                      </a:pPr>
                      <a:r>
                        <a:rPr lang="tr-TR" sz="1050" dirty="0">
                          <a:effectLst/>
                        </a:rPr>
                        <a:t> </a:t>
                      </a:r>
                      <a:r>
                        <a:rPr kumimoji="0" lang="tr-TR" sz="1600" b="0" i="0" u="none" strike="noStrike" kern="1200" cap="none" spc="0" normalizeH="0" baseline="0" noProof="0" dirty="0">
                          <a:ln>
                            <a:noFill/>
                          </a:ln>
                          <a:solidFill>
                            <a:prstClr val="black"/>
                          </a:solidFill>
                          <a:effectLst/>
                          <a:uLnTx/>
                          <a:uFillTx/>
                          <a:latin typeface="+mn-lt"/>
                          <a:ea typeface="+mn-ea"/>
                          <a:cs typeface="+mn-cs"/>
                        </a:rPr>
                        <a:t>Felsefe ve Din Bilimleri</a:t>
                      </a:r>
                      <a:endParaRPr lang="tr-TR"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0" marR="0" marT="0" marB="0" anchor="ctr"/>
                </a:tc>
                <a:tc>
                  <a:txBody>
                    <a:bodyPr/>
                    <a:lstStyle/>
                    <a:p>
                      <a:pPr algn="ctr">
                        <a:lnSpc>
                          <a:spcPct val="107000"/>
                        </a:lnSpc>
                        <a:spcAft>
                          <a:spcPts val="800"/>
                        </a:spcAft>
                      </a:pPr>
                      <a:r>
                        <a:rPr lang="tr-TR" sz="1400" b="0" dirty="0">
                          <a:effectLst/>
                          <a:latin typeface="Times New Roman" panose="02020603050405020304" pitchFamily="18" charset="0"/>
                          <a:ea typeface="Calibri" panose="020F0502020204030204" pitchFamily="34" charset="0"/>
                          <a:cs typeface="Times New Roman" panose="02020603050405020304" pitchFamily="18" charset="0"/>
                        </a:rPr>
                        <a:t>3,36</a:t>
                      </a:r>
                    </a:p>
                  </a:txBody>
                  <a:tcPr marL="0" marR="0" marT="0" marB="0" anchor="ctr"/>
                </a:tc>
                <a:extLst>
                  <a:ext uri="{0D108BD9-81ED-4DB2-BD59-A6C34878D82A}">
                    <a16:rowId xmlns:a16="http://schemas.microsoft.com/office/drawing/2014/main" val="2981446727"/>
                  </a:ext>
                </a:extLst>
              </a:tr>
              <a:tr h="382700">
                <a:tc>
                  <a:txBody>
                    <a:bodyPr/>
                    <a:lstStyle/>
                    <a:p>
                      <a:pPr algn="l" fontAlgn="ctr"/>
                      <a:r>
                        <a:rPr lang="tr-TR" sz="1600" u="none" strike="noStrike" dirty="0">
                          <a:effectLst/>
                        </a:rPr>
                        <a:t> Felsefe ve Din Bilimleri</a:t>
                      </a:r>
                      <a:endParaRPr lang="tr-TR" sz="1600" b="0" i="0" u="none" strike="noStrike" dirty="0">
                        <a:solidFill>
                          <a:srgbClr val="000000"/>
                        </a:solidFill>
                        <a:effectLst/>
                        <a:latin typeface="Arial" panose="020B0604020202020204" pitchFamily="34" charset="0"/>
                      </a:endParaRPr>
                    </a:p>
                  </a:txBody>
                  <a:tcPr marL="7620" marR="7620" marT="7620" marB="0" anchor="ctr"/>
                </a:tc>
                <a:tc>
                  <a:txBody>
                    <a:bodyPr/>
                    <a:lstStyle/>
                    <a:p>
                      <a:pPr>
                        <a:lnSpc>
                          <a:spcPct val="107000"/>
                        </a:lnSpc>
                        <a:spcAft>
                          <a:spcPts val="0"/>
                        </a:spcAft>
                      </a:pPr>
                      <a:r>
                        <a:rPr lang="tr-TR" sz="1050" dirty="0">
                          <a:effectLst/>
                        </a:rPr>
                        <a:t> </a:t>
                      </a:r>
                      <a:r>
                        <a:rPr kumimoji="0" lang="tr-TR" sz="1600" b="0" i="0" u="none" strike="noStrike" kern="1200" cap="none" spc="0" normalizeH="0" baseline="0" noProof="0" dirty="0">
                          <a:ln>
                            <a:noFill/>
                          </a:ln>
                          <a:solidFill>
                            <a:prstClr val="black"/>
                          </a:solidFill>
                          <a:effectLst/>
                          <a:uLnTx/>
                          <a:uFillTx/>
                          <a:latin typeface="+mn-lt"/>
                          <a:ea typeface="+mn-ea"/>
                          <a:cs typeface="+mn-cs"/>
                        </a:rPr>
                        <a:t>Din Eğitimi</a:t>
                      </a:r>
                      <a:endParaRPr lang="tr-TR"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spcAft>
                          <a:spcPts val="800"/>
                        </a:spcAft>
                      </a:pPr>
                      <a:r>
                        <a:rPr lang="tr-TR" sz="1400" b="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0" marR="0" marT="0" marB="0" anchor="ctr"/>
                </a:tc>
                <a:extLst>
                  <a:ext uri="{0D108BD9-81ED-4DB2-BD59-A6C34878D82A}">
                    <a16:rowId xmlns:a16="http://schemas.microsoft.com/office/drawing/2014/main" val="583367481"/>
                  </a:ext>
                </a:extLst>
              </a:tr>
              <a:tr h="382700">
                <a:tc>
                  <a:txBody>
                    <a:bodyPr/>
                    <a:lstStyle/>
                    <a:p>
                      <a:pPr algn="l" fontAlgn="ctr"/>
                      <a:r>
                        <a:rPr lang="tr-TR" sz="1600" u="none" strike="noStrike" dirty="0">
                          <a:effectLst/>
                        </a:rPr>
                        <a:t> Felsefe ve Din Bilimleri</a:t>
                      </a:r>
                      <a:endParaRPr lang="tr-TR" sz="1600" b="0" i="0" u="none" strike="noStrike" dirty="0">
                        <a:solidFill>
                          <a:srgbClr val="000000"/>
                        </a:solidFill>
                        <a:effectLst/>
                        <a:latin typeface="Arial" panose="020B0604020202020204" pitchFamily="34" charset="0"/>
                      </a:endParaRPr>
                    </a:p>
                  </a:txBody>
                  <a:tcPr marL="7620" marR="7620" marT="7620" marB="0" anchor="ctr"/>
                </a:tc>
                <a:tc>
                  <a:txBody>
                    <a:bodyPr/>
                    <a:lstStyle/>
                    <a:p>
                      <a:pPr>
                        <a:lnSpc>
                          <a:spcPct val="107000"/>
                        </a:lnSpc>
                        <a:spcAft>
                          <a:spcPts val="0"/>
                        </a:spcAft>
                      </a:pPr>
                      <a:r>
                        <a:rPr kumimoji="0" lang="tr-TR" sz="1600" b="0" i="0" u="none" strike="noStrike" kern="1200" cap="none" spc="0" normalizeH="0" baseline="0" noProof="0" dirty="0">
                          <a:ln>
                            <a:noFill/>
                          </a:ln>
                          <a:solidFill>
                            <a:prstClr val="black"/>
                          </a:solidFill>
                          <a:effectLst/>
                          <a:uLnTx/>
                          <a:uFillTx/>
                          <a:latin typeface="+mn-lt"/>
                          <a:ea typeface="+mn-ea"/>
                          <a:cs typeface="+mn-cs"/>
                        </a:rPr>
                        <a:t>Din Kültürü ve Ahlak Bilgisi  Eğitimi (Uzaktan Eğitim)</a:t>
                      </a:r>
                      <a:endParaRPr lang="tr-TR"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latin typeface="Times New Roman" panose="02020603050405020304" pitchFamily="18" charset="0"/>
                          <a:ea typeface="Calibri" panose="020F0502020204030204" pitchFamily="34" charset="0"/>
                          <a:cs typeface="Times New Roman" panose="02020603050405020304" pitchFamily="18" charset="0"/>
                        </a:rPr>
                        <a:t>4,6</a:t>
                      </a:r>
                    </a:p>
                  </a:txBody>
                  <a:tcPr marL="0" marR="0" marT="0" marB="0" anchor="ctr"/>
                </a:tc>
                <a:tc>
                  <a:txBody>
                    <a:bodyPr/>
                    <a:lstStyle/>
                    <a:p>
                      <a:pPr algn="ctr">
                        <a:lnSpc>
                          <a:spcPct val="107000"/>
                        </a:lnSpc>
                        <a:spcAft>
                          <a:spcPts val="800"/>
                        </a:spcAft>
                      </a:pPr>
                      <a:r>
                        <a:rPr lang="tr-TR" sz="1400" b="0" dirty="0">
                          <a:effectLst/>
                          <a:latin typeface="Times New Roman" panose="02020603050405020304" pitchFamily="18" charset="0"/>
                          <a:ea typeface="Calibri" panose="020F0502020204030204" pitchFamily="34" charset="0"/>
                          <a:cs typeface="Times New Roman" panose="02020603050405020304" pitchFamily="18" charset="0"/>
                        </a:rPr>
                        <a:t>0,8</a:t>
                      </a:r>
                    </a:p>
                  </a:txBody>
                  <a:tcPr marL="0" marR="0" marT="0" marB="0" anchor="ctr"/>
                </a:tc>
                <a:extLst>
                  <a:ext uri="{0D108BD9-81ED-4DB2-BD59-A6C34878D82A}">
                    <a16:rowId xmlns:a16="http://schemas.microsoft.com/office/drawing/2014/main" val="558929418"/>
                  </a:ext>
                </a:extLst>
              </a:tr>
              <a:tr h="382700">
                <a:tc>
                  <a:txBody>
                    <a:bodyPr/>
                    <a:lstStyle/>
                    <a:p>
                      <a:pPr>
                        <a:lnSpc>
                          <a:spcPct val="107000"/>
                        </a:lnSpc>
                      </a:pPr>
                      <a:r>
                        <a:rPr kumimoji="0" lang="tr-TR" sz="1600" b="0" i="0" u="none" strike="noStrike" kern="1200" cap="none" spc="0" normalizeH="0" baseline="0" noProof="0" dirty="0">
                          <a:ln>
                            <a:noFill/>
                          </a:ln>
                          <a:solidFill>
                            <a:prstClr val="black"/>
                          </a:solidFill>
                          <a:effectLst/>
                          <a:uLnTx/>
                          <a:uFillTx/>
                          <a:latin typeface="Calibri"/>
                          <a:ea typeface="+mn-ea"/>
                          <a:cs typeface="+mn-cs"/>
                        </a:rPr>
                        <a:t> İslam Tarihi ve Sanatları</a:t>
                      </a:r>
                      <a:endParaRPr lang="tr-TR" sz="105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kumimoji="0" lang="tr-TR" sz="1600" b="0" i="0" u="none" strike="noStrike" kern="1200" cap="none" spc="0" normalizeH="0" baseline="0" noProof="0" dirty="0">
                          <a:ln>
                            <a:noFill/>
                          </a:ln>
                          <a:solidFill>
                            <a:prstClr val="black"/>
                          </a:solidFill>
                          <a:effectLst/>
                          <a:uLnTx/>
                          <a:uFillTx/>
                          <a:latin typeface="Calibri"/>
                          <a:ea typeface="+mn-ea"/>
                          <a:cs typeface="+mn-cs"/>
                        </a:rPr>
                        <a:t>İslam Tarihi </a:t>
                      </a:r>
                      <a:endParaRPr lang="tr-TR"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latin typeface="Times New Roman" panose="02020603050405020304" pitchFamily="18" charset="0"/>
                          <a:ea typeface="Calibri" panose="020F0502020204030204" pitchFamily="34" charset="0"/>
                          <a:cs typeface="Times New Roman" panose="02020603050405020304" pitchFamily="18" charset="0"/>
                        </a:rPr>
                        <a:t>2,5</a:t>
                      </a:r>
                    </a:p>
                  </a:txBody>
                  <a:tcPr marL="0" marR="0" marT="0" marB="0" anchor="ctr"/>
                </a:tc>
                <a:tc>
                  <a:txBody>
                    <a:bodyPr/>
                    <a:lstStyle/>
                    <a:p>
                      <a:pPr algn="ctr">
                        <a:lnSpc>
                          <a:spcPct val="107000"/>
                        </a:lnSpc>
                        <a:spcAft>
                          <a:spcPts val="800"/>
                        </a:spcAft>
                      </a:pPr>
                      <a:r>
                        <a:rPr lang="tr-TR" sz="1400" b="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0" marR="0" marT="0" marB="0" anchor="ctr"/>
                </a:tc>
                <a:extLst>
                  <a:ext uri="{0D108BD9-81ED-4DB2-BD59-A6C34878D82A}">
                    <a16:rowId xmlns:a16="http://schemas.microsoft.com/office/drawing/2014/main" val="382123964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ctr">
                        <a:lnSpc>
                          <a:spcPct val="107000"/>
                        </a:lnSpc>
                        <a:spcAft>
                          <a:spcPts val="800"/>
                        </a:spcAft>
                      </a:pPr>
                      <a:r>
                        <a:rPr lang="tr-TR" sz="1400" b="1" dirty="0">
                          <a:solidFill>
                            <a:srgbClr val="FF0000"/>
                          </a:solidFill>
                          <a:effectLst/>
                        </a:rPr>
                        <a:t> BİRİM ORTALAMASI  </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14,96</a:t>
                      </a:r>
                    </a:p>
                  </a:txBody>
                  <a:tcPr marL="0" marR="0" marT="0" marB="0" anchor="ctr"/>
                </a:tc>
                <a:tc>
                  <a:txBody>
                    <a:bodyPr/>
                    <a:lstStyle/>
                    <a:p>
                      <a:pPr algn="ctr">
                        <a:lnSpc>
                          <a:spcPct val="107000"/>
                        </a:lnSpc>
                        <a:spcAft>
                          <a:spcPts val="800"/>
                        </a:spcAft>
                      </a:pPr>
                      <a:r>
                        <a:rPr lang="tr-TR" sz="14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13,3</a:t>
                      </a:r>
                    </a:p>
                  </a:txBody>
                  <a:tcPr marL="0" marR="0" marT="0" marB="0" anchor="ctr"/>
                </a:tc>
                <a:extLst>
                  <a:ext uri="{0D108BD9-81ED-4DB2-BD59-A6C34878D82A}">
                    <a16:rowId xmlns:a16="http://schemas.microsoft.com/office/drawing/2014/main" val="2871173811"/>
                  </a:ext>
                </a:extLst>
              </a:tr>
            </a:tbl>
          </a:graphicData>
        </a:graphic>
      </p:graphicFrame>
    </p:spTree>
    <p:extLst>
      <p:ext uri="{BB962C8B-B14F-4D97-AF65-F5344CB8AC3E}">
        <p14:creationId xmlns:p14="http://schemas.microsoft.com/office/powerpoint/2010/main" val="204504677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latin typeface="+mn-lt"/>
              </a:rPr>
              <a:t>Dekanlık</a:t>
            </a: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2106380898"/>
              </p:ext>
            </p:extLst>
          </p:nvPr>
        </p:nvGraphicFramePr>
        <p:xfrm>
          <a:off x="361699" y="2084307"/>
          <a:ext cx="11516263" cy="3506035"/>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716">
                <a:tc>
                  <a:txBody>
                    <a:bodyPr/>
                    <a:lstStyle/>
                    <a:p>
                      <a:pPr marL="36000" algn="ctr" rtl="0">
                        <a:lnSpc>
                          <a:spcPct val="150000"/>
                        </a:lnSpc>
                        <a:spcAft>
                          <a:spcPts val="0"/>
                        </a:spcAft>
                      </a:pPr>
                      <a:r>
                        <a:rPr lang="tr-TR" sz="2000" b="1" dirty="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3333FF"/>
                          </a:solidFill>
                          <a:effectLst/>
                        </a:rPr>
                        <a:t>Ünvanı</a:t>
                      </a:r>
                      <a:r>
                        <a:rPr lang="tr-TR" sz="2000" b="1" dirty="0">
                          <a:solidFill>
                            <a:srgbClr val="3333FF"/>
                          </a:solidFill>
                          <a:effectLst/>
                        </a:rPr>
                        <a:t> Adı Soyadı</a:t>
                      </a:r>
                    </a:p>
                  </a:txBody>
                  <a:tcPr marL="0" marR="0" marT="0" marB="0" anchor="ctr"/>
                </a:tc>
                <a:extLst>
                  <a:ext uri="{0D108BD9-81ED-4DB2-BD59-A6C34878D82A}">
                    <a16:rowId xmlns:a16="http://schemas.microsoft.com/office/drawing/2014/main" val="3501158544"/>
                  </a:ext>
                </a:extLst>
              </a:tr>
              <a:tr h="64654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 V. </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2000" b="0" dirty="0">
                          <a:solidFill>
                            <a:schemeClr val="tx1"/>
                          </a:solidFill>
                          <a:effectLst/>
                        </a:rPr>
                        <a:t>Prof. Dr. Emin ÂŞIKKUTLU</a:t>
                      </a:r>
                    </a:p>
                  </a:txBody>
                  <a:tcPr marL="0" marR="0" marT="0" marB="0" anchor="ctr"/>
                </a:tc>
                <a:extLst>
                  <a:ext uri="{0D108BD9-81ED-4DB2-BD59-A6C34878D82A}">
                    <a16:rowId xmlns:a16="http://schemas.microsoft.com/office/drawing/2014/main" val="1395922710"/>
                  </a:ext>
                </a:extLst>
              </a:tr>
              <a:tr h="625407">
                <a:tc>
                  <a:txBody>
                    <a:bodyPr/>
                    <a:lstStyle/>
                    <a:p>
                      <a:pPr marL="36000" marR="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 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00000"/>
                        </a:lnSpc>
                        <a:spcAft>
                          <a:spcPts val="0"/>
                        </a:spcAft>
                      </a:pPr>
                      <a:r>
                        <a:rPr lang="tr-TR"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Doç. Dr. Semra ÇİNEMRE</a:t>
                      </a:r>
                    </a:p>
                  </a:txBody>
                  <a:tcPr marL="0" marR="0" marT="0" marB="0" anchor="ctr"/>
                </a:tc>
                <a:extLst>
                  <a:ext uri="{0D108BD9-81ED-4DB2-BD59-A6C34878D82A}">
                    <a16:rowId xmlns:a16="http://schemas.microsoft.com/office/drawing/2014/main" val="4036107159"/>
                  </a:ext>
                </a:extLst>
              </a:tr>
              <a:tr h="683399">
                <a:tc>
                  <a:txBody>
                    <a:bodyPr/>
                    <a:lstStyle/>
                    <a:p>
                      <a:pPr marL="36000" marR="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 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defTabSz="914400" rtl="0" eaLnBrk="1" latinLnBrk="0" hangingPunct="1">
                        <a:lnSpc>
                          <a:spcPct val="100000"/>
                        </a:lnSpc>
                        <a:spcAft>
                          <a:spcPts val="0"/>
                        </a:spcAft>
                      </a:pPr>
                      <a:r>
                        <a:rPr lang="tr-TR" sz="2000" b="0" kern="1200" dirty="0">
                          <a:solidFill>
                            <a:schemeClr val="tx1"/>
                          </a:solidFill>
                          <a:effectLst/>
                          <a:latin typeface="+mn-lt"/>
                          <a:ea typeface="+mn-ea"/>
                          <a:cs typeface="+mn-cs"/>
                        </a:rPr>
                        <a:t>Dr. Öğr. Üyesi Zahir ASLAN</a:t>
                      </a:r>
                    </a:p>
                  </a:txBody>
                  <a:tcPr marL="0" marR="0" marT="0" marB="0" anchor="ctr"/>
                </a:tc>
                <a:extLst>
                  <a:ext uri="{0D108BD9-81ED-4DB2-BD59-A6C34878D82A}">
                    <a16:rowId xmlns:a16="http://schemas.microsoft.com/office/drawing/2014/main" val="4209787686"/>
                  </a:ext>
                </a:extLst>
              </a:tr>
              <a:tr h="1045967">
                <a:tc>
                  <a:txBody>
                    <a:bodyPr/>
                    <a:lstStyle/>
                    <a:p>
                      <a:pPr marL="36000" algn="l" rtl="0">
                        <a:lnSpc>
                          <a:spcPct val="100000"/>
                        </a:lnSpc>
                        <a:spcAft>
                          <a:spcPts val="0"/>
                        </a:spcAft>
                      </a:pPr>
                      <a:r>
                        <a:rPr lang="tr-TR" sz="2000" dirty="0">
                          <a:effectLst/>
                        </a:rPr>
                        <a:t>Fakülte</a:t>
                      </a:r>
                      <a:r>
                        <a:rPr lang="tr-TR" sz="2000" baseline="0" dirty="0">
                          <a:effectLst/>
                        </a:rPr>
                        <a:t> Sekreteri</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00000"/>
                        </a:lnSpc>
                        <a:spcAft>
                          <a:spcPts val="0"/>
                        </a:spcAft>
                      </a:pPr>
                      <a:r>
                        <a:rPr lang="tr-TR" sz="2000" b="0" kern="1200" dirty="0">
                          <a:solidFill>
                            <a:schemeClr val="tx1"/>
                          </a:solidFill>
                          <a:effectLst/>
                          <a:latin typeface="+mn-lt"/>
                          <a:ea typeface="+mn-ea"/>
                          <a:cs typeface="+mn-cs"/>
                        </a:rPr>
                        <a:t>Bayram KURT</a:t>
                      </a:r>
                      <a:endParaRPr lang="tr-TR" sz="2000" b="1" dirty="0">
                        <a:solidFill>
                          <a:srgbClr val="962E2E"/>
                        </a:solidFill>
                        <a:effectLst/>
                        <a:latin typeface="+mn-lt"/>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877434001"/>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(Özel Gereksinimli)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40</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993609697"/>
              </p:ext>
            </p:extLst>
          </p:nvPr>
        </p:nvGraphicFramePr>
        <p:xfrm>
          <a:off x="318054" y="2027583"/>
          <a:ext cx="11509510" cy="1337779"/>
        </p:xfrm>
        <a:graphic>
          <a:graphicData uri="http://schemas.openxmlformats.org/drawingml/2006/table">
            <a:tbl>
              <a:tblPr>
                <a:tableStyleId>{BDBED569-4797-4DF1-A0F4-6AAB3CD982D8}</a:tableStyleId>
              </a:tblPr>
              <a:tblGrid>
                <a:gridCol w="2046455">
                  <a:extLst>
                    <a:ext uri="{9D8B030D-6E8A-4147-A177-3AD203B41FA5}">
                      <a16:colId xmlns:a16="http://schemas.microsoft.com/office/drawing/2014/main" val="3062461048"/>
                    </a:ext>
                  </a:extLst>
                </a:gridCol>
                <a:gridCol w="2609459">
                  <a:extLst>
                    <a:ext uri="{9D8B030D-6E8A-4147-A177-3AD203B41FA5}">
                      <a16:colId xmlns:a16="http://schemas.microsoft.com/office/drawing/2014/main" val="2599825393"/>
                    </a:ext>
                  </a:extLst>
                </a:gridCol>
                <a:gridCol w="814503">
                  <a:extLst>
                    <a:ext uri="{9D8B030D-6E8A-4147-A177-3AD203B41FA5}">
                      <a16:colId xmlns:a16="http://schemas.microsoft.com/office/drawing/2014/main" val="2575000749"/>
                    </a:ext>
                  </a:extLst>
                </a:gridCol>
                <a:gridCol w="814503">
                  <a:extLst>
                    <a:ext uri="{9D8B030D-6E8A-4147-A177-3AD203B41FA5}">
                      <a16:colId xmlns:a16="http://schemas.microsoft.com/office/drawing/2014/main" val="1397288745"/>
                    </a:ext>
                  </a:extLst>
                </a:gridCol>
                <a:gridCol w="584261">
                  <a:extLst>
                    <a:ext uri="{9D8B030D-6E8A-4147-A177-3AD203B41FA5}">
                      <a16:colId xmlns:a16="http://schemas.microsoft.com/office/drawing/2014/main" val="4215508311"/>
                    </a:ext>
                  </a:extLst>
                </a:gridCol>
                <a:gridCol w="612825">
                  <a:extLst>
                    <a:ext uri="{9D8B030D-6E8A-4147-A177-3AD203B41FA5}">
                      <a16:colId xmlns:a16="http://schemas.microsoft.com/office/drawing/2014/main" val="2222175126"/>
                    </a:ext>
                  </a:extLst>
                </a:gridCol>
                <a:gridCol w="721887">
                  <a:extLst>
                    <a:ext uri="{9D8B030D-6E8A-4147-A177-3AD203B41FA5}">
                      <a16:colId xmlns:a16="http://schemas.microsoft.com/office/drawing/2014/main" val="980281889"/>
                    </a:ext>
                  </a:extLst>
                </a:gridCol>
                <a:gridCol w="721887">
                  <a:extLst>
                    <a:ext uri="{9D8B030D-6E8A-4147-A177-3AD203B41FA5}">
                      <a16:colId xmlns:a16="http://schemas.microsoft.com/office/drawing/2014/main" val="2423004025"/>
                    </a:ext>
                  </a:extLst>
                </a:gridCol>
                <a:gridCol w="611093">
                  <a:extLst>
                    <a:ext uri="{9D8B030D-6E8A-4147-A177-3AD203B41FA5}">
                      <a16:colId xmlns:a16="http://schemas.microsoft.com/office/drawing/2014/main" val="3342530665"/>
                    </a:ext>
                  </a:extLst>
                </a:gridCol>
                <a:gridCol w="678608">
                  <a:extLst>
                    <a:ext uri="{9D8B030D-6E8A-4147-A177-3AD203B41FA5}">
                      <a16:colId xmlns:a16="http://schemas.microsoft.com/office/drawing/2014/main" val="2150964944"/>
                    </a:ext>
                  </a:extLst>
                </a:gridCol>
                <a:gridCol w="678608">
                  <a:extLst>
                    <a:ext uri="{9D8B030D-6E8A-4147-A177-3AD203B41FA5}">
                      <a16:colId xmlns:a16="http://schemas.microsoft.com/office/drawing/2014/main" val="2465318105"/>
                    </a:ext>
                  </a:extLst>
                </a:gridCol>
                <a:gridCol w="615421">
                  <a:extLst>
                    <a:ext uri="{9D8B030D-6E8A-4147-A177-3AD203B41FA5}">
                      <a16:colId xmlns:a16="http://schemas.microsoft.com/office/drawing/2014/main" val="3940777175"/>
                    </a:ext>
                  </a:extLst>
                </a:gridCol>
              </a:tblGrid>
              <a:tr h="320781">
                <a:tc rowSpan="2">
                  <a:txBody>
                    <a:bodyPr/>
                    <a:lstStyle/>
                    <a:p>
                      <a:pPr algn="ctr">
                        <a:lnSpc>
                          <a:spcPct val="107000"/>
                        </a:lnSpc>
                        <a:spcAft>
                          <a:spcPts val="0"/>
                        </a:spcAft>
                      </a:pPr>
                      <a:r>
                        <a:rPr lang="tr-TR" sz="1800" b="1" dirty="0">
                          <a:solidFill>
                            <a:srgbClr val="FF0000"/>
                          </a:solidFill>
                          <a:effectLst/>
                          <a:latin typeface="+mn-l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800" b="1" dirty="0">
                          <a:solidFill>
                            <a:srgbClr val="FF0000"/>
                          </a:solidFill>
                          <a:effectLst/>
                          <a:latin typeface="+mn-lt"/>
                        </a:rPr>
                        <a:t>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1400" b="1">
                          <a:solidFill>
                            <a:srgbClr val="FF0000"/>
                          </a:solidFill>
                          <a:effectLst/>
                        </a:rPr>
                        <a:t>2024 (Güz Dönemi)</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lnSpc>
                          <a:spcPct val="107000"/>
                        </a:lnSpc>
                        <a:spcAft>
                          <a:spcPts val="0"/>
                        </a:spcAft>
                      </a:pPr>
                      <a:r>
                        <a:rPr lang="tr-TR" sz="1400" b="1">
                          <a:solidFill>
                            <a:srgbClr val="FF0000"/>
                          </a:solidFill>
                          <a:effectLst/>
                        </a:rPr>
                        <a:t>2025 (Güz Dönemi)</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91549033"/>
                  </a:ext>
                </a:extLst>
              </a:tr>
              <a:tr h="67423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400" b="1" dirty="0">
                          <a:solidFill>
                            <a:srgbClr val="FF0000"/>
                          </a:solidFill>
                          <a:effectLst/>
                        </a:rPr>
                        <a:t>Görme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İşitme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Fiziksel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400" b="1" dirty="0">
                          <a:solidFill>
                            <a:srgbClr val="FF0000"/>
                          </a:solidFill>
                          <a:effectLst/>
                        </a:rPr>
                        <a:t>Diğer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3333FF"/>
                          </a:solidFill>
                          <a:effectLst/>
                        </a:rPr>
                        <a:t>Toplam Sayı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Görme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İşitme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Fiziksel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solidFill>
                            <a:srgbClr val="FF0000"/>
                          </a:solidFill>
                          <a:effectLst/>
                        </a:rPr>
                        <a:t>Diğer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3333FF"/>
                          </a:solidFill>
                          <a:effectLst/>
                        </a:rPr>
                        <a:t>Toplam Sayı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26099632"/>
                  </a:ext>
                </a:extLst>
              </a:tr>
              <a:tr h="342762">
                <a:tc>
                  <a:txBody>
                    <a:bodyPr/>
                    <a:lstStyle/>
                    <a:p>
                      <a:pPr algn="ctr">
                        <a:lnSpc>
                          <a:spcPct val="107000"/>
                        </a:lnSpc>
                        <a:spcAft>
                          <a:spcPts val="0"/>
                        </a:spcAft>
                      </a:pPr>
                      <a:r>
                        <a:rPr lang="tr-TR" sz="1400" b="1" dirty="0">
                          <a:solidFill>
                            <a:schemeClr val="tx1"/>
                          </a:solidFill>
                          <a:effectLst/>
                        </a:rPr>
                        <a:t>İlahiyat Fakültesi </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400" b="1" dirty="0">
                          <a:solidFill>
                            <a:schemeClr val="tx1"/>
                          </a:solidFill>
                          <a:effectLst/>
                        </a:rPr>
                        <a:t>İlahiyat Programı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rPr>
                        <a:t>1 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Calibri" panose="020F0502020204030204" pitchFamily="34" charset="0"/>
                          <a:cs typeface="Times New Roman" panose="02020603050405020304" pitchFamily="18" charset="0"/>
                        </a:rPr>
                        <a:t>1</a:t>
                      </a:r>
                    </a:p>
                  </a:txBody>
                  <a:tcPr marL="3810" marR="3810" marT="3810" marB="0" anchor="ctr"/>
                </a:tc>
                <a:tc>
                  <a:txBody>
                    <a:bodyPr/>
                    <a:lstStyle/>
                    <a:p>
                      <a:pPr algn="ctr">
                        <a:lnSpc>
                          <a:spcPct val="107000"/>
                        </a:lnSpc>
                        <a:spcAft>
                          <a:spcPts val="0"/>
                        </a:spcAft>
                      </a:pPr>
                      <a:r>
                        <a:rPr lang="tr-TR" sz="1400" dirty="0">
                          <a:effectLst/>
                        </a:rPr>
                        <a:t> 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tc>
                <a:tc>
                  <a:txBody>
                    <a:bodyPr/>
                    <a:lstStyle/>
                    <a:p>
                      <a:pPr algn="ctr">
                        <a:lnSpc>
                          <a:spcPct val="107000"/>
                        </a:lnSpc>
                        <a:spcAft>
                          <a:spcPts val="0"/>
                        </a:spcAft>
                      </a:pPr>
                      <a:r>
                        <a:rPr lang="tr-TR" sz="1400" dirty="0">
                          <a:effectLst/>
                        </a:rPr>
                        <a:t> 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effectLst/>
                        </a:rPr>
                        <a:t> 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dirty="0">
                          <a:solidFill>
                            <a:srgbClr val="3333FF"/>
                          </a:solidFill>
                          <a:effectLst/>
                        </a:rPr>
                        <a:t>2 </a:t>
                      </a:r>
                      <a:endParaRPr lang="tr-TR" sz="14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50274730"/>
                  </a:ext>
                </a:extLst>
              </a:tr>
            </a:tbl>
          </a:graphicData>
        </a:graphic>
      </p:graphicFrame>
    </p:spTree>
    <p:extLst>
      <p:ext uri="{BB962C8B-B14F-4D97-AF65-F5344CB8AC3E}">
        <p14:creationId xmlns:p14="http://schemas.microsoft.com/office/powerpoint/2010/main" val="131333387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DF2DDB-9147-1331-C942-A70A278F00EE}"/>
              </a:ext>
            </a:extLst>
          </p:cNvPr>
          <p:cNvSpPr>
            <a:spLocks noGrp="1"/>
          </p:cNvSpPr>
          <p:nvPr>
            <p:ph type="title"/>
          </p:nvPr>
        </p:nvSpPr>
        <p:spPr>
          <a:xfrm>
            <a:off x="478485" y="847035"/>
            <a:ext cx="10306877" cy="511839"/>
          </a:xfrm>
        </p:spPr>
        <p:txBody>
          <a:bodyPr>
            <a:noAutofit/>
          </a:bodyPr>
          <a:lstStyle/>
          <a:p>
            <a:pPr algn="ctr"/>
            <a:r>
              <a:rPr lang="tr-TR" sz="2800" b="1" dirty="0">
                <a:solidFill>
                  <a:srgbClr val="FF0000"/>
                </a:solidFill>
                <a:latin typeface="+mn-lt"/>
                <a:cs typeface="Calibri" panose="020F0502020204030204" pitchFamily="34" charset="0"/>
              </a:rPr>
              <a:t>Yabancı Uyruklu Öğrenci Sayısı </a:t>
            </a:r>
            <a:r>
              <a:rPr lang="tr-TR" sz="2000" b="1" dirty="0">
                <a:solidFill>
                  <a:srgbClr val="FF0000"/>
                </a:solidFill>
                <a:latin typeface="+mn-lt"/>
                <a:cs typeface="Calibri" panose="020F0502020204030204" pitchFamily="34" charset="0"/>
              </a:rPr>
              <a:t>(</a:t>
            </a:r>
            <a:r>
              <a:rPr lang="tr-TR" sz="2000" b="1" i="1" dirty="0">
                <a:solidFill>
                  <a:srgbClr val="FF0000"/>
                </a:solidFill>
                <a:latin typeface="+mn-lt"/>
                <a:cs typeface="Calibri" panose="020F0502020204030204" pitchFamily="34" charset="0"/>
              </a:rPr>
              <a:t>02.12.2025 tarihli</a:t>
            </a:r>
            <a:r>
              <a:rPr lang="tr-TR" sz="2000" b="1" dirty="0">
                <a:solidFill>
                  <a:srgbClr val="FF0000"/>
                </a:solidFill>
                <a:latin typeface="+mn-lt"/>
                <a:cs typeface="Calibri" panose="020F0502020204030204" pitchFamily="34" charset="0"/>
              </a:rPr>
              <a:t>)</a:t>
            </a:r>
            <a:endParaRPr lang="tr-TR" sz="2800" dirty="0">
              <a:solidFill>
                <a:srgbClr val="FF0000"/>
              </a:solidFill>
            </a:endParaRPr>
          </a:p>
        </p:txBody>
      </p:sp>
      <p:sp>
        <p:nvSpPr>
          <p:cNvPr id="3" name="Veri Yer Tutucusu 2"/>
          <p:cNvSpPr>
            <a:spLocks noGrp="1"/>
          </p:cNvSpPr>
          <p:nvPr>
            <p:ph type="dt" sz="half" idx="10"/>
          </p:nvPr>
        </p:nvSpPr>
        <p:spPr/>
        <p:txBody>
          <a:bodyPr/>
          <a:lstStyle/>
          <a:p>
            <a:fld id="{B17F653B-1A74-4BC2-8455-8613C38E416B}"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340642976"/>
              </p:ext>
            </p:extLst>
          </p:nvPr>
        </p:nvGraphicFramePr>
        <p:xfrm>
          <a:off x="293048" y="2102501"/>
          <a:ext cx="11605903" cy="3510222"/>
        </p:xfrm>
        <a:graphic>
          <a:graphicData uri="http://schemas.openxmlformats.org/drawingml/2006/table">
            <a:tbl>
              <a:tblPr firstRow="1" firstCol="1" bandRow="1">
                <a:tableStyleId>{BC89EF96-8CEA-46FF-86C4-4CE0E7609802}</a:tableStyleId>
              </a:tblPr>
              <a:tblGrid>
                <a:gridCol w="2748650">
                  <a:extLst>
                    <a:ext uri="{9D8B030D-6E8A-4147-A177-3AD203B41FA5}">
                      <a16:colId xmlns:a16="http://schemas.microsoft.com/office/drawing/2014/main" val="926914233"/>
                    </a:ext>
                  </a:extLst>
                </a:gridCol>
                <a:gridCol w="4147339">
                  <a:extLst>
                    <a:ext uri="{9D8B030D-6E8A-4147-A177-3AD203B41FA5}">
                      <a16:colId xmlns:a16="http://schemas.microsoft.com/office/drawing/2014/main" val="1865326995"/>
                    </a:ext>
                  </a:extLst>
                </a:gridCol>
                <a:gridCol w="2562056">
                  <a:extLst>
                    <a:ext uri="{9D8B030D-6E8A-4147-A177-3AD203B41FA5}">
                      <a16:colId xmlns:a16="http://schemas.microsoft.com/office/drawing/2014/main" val="4191785303"/>
                    </a:ext>
                  </a:extLst>
                </a:gridCol>
                <a:gridCol w="2147858">
                  <a:extLst>
                    <a:ext uri="{9D8B030D-6E8A-4147-A177-3AD203B41FA5}">
                      <a16:colId xmlns:a16="http://schemas.microsoft.com/office/drawing/2014/main" val="391498586"/>
                    </a:ext>
                  </a:extLst>
                </a:gridCol>
              </a:tblGrid>
              <a:tr h="302773">
                <a:tc>
                  <a:txBody>
                    <a:bodyPr/>
                    <a:lstStyle/>
                    <a:p>
                      <a:pPr algn="ctr">
                        <a:lnSpc>
                          <a:spcPct val="107000"/>
                        </a:lnSpc>
                        <a:spcAft>
                          <a:spcPts val="0"/>
                        </a:spcAft>
                      </a:pPr>
                      <a:r>
                        <a:rPr lang="tr-TR" sz="1800" kern="1200" dirty="0">
                          <a:solidFill>
                            <a:srgbClr val="FF0000"/>
                          </a:solidFill>
                          <a:effectLst/>
                        </a:rPr>
                        <a:t>Bölüm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kern="1200" dirty="0">
                          <a:solidFill>
                            <a:srgbClr val="FF0000"/>
                          </a:solidFill>
                          <a:effectLst/>
                        </a:rPr>
                        <a:t>Program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Ülkesi</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Sayı</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945659125"/>
                  </a:ext>
                </a:extLst>
              </a:tr>
              <a:tr h="269695">
                <a:tc rowSpan="10">
                  <a:txBody>
                    <a:bodyPr/>
                    <a:lstStyle/>
                    <a:p>
                      <a:pPr algn="ctr">
                        <a:lnSpc>
                          <a:spcPct val="107000"/>
                        </a:lnSpc>
                        <a:spcAft>
                          <a:spcPts val="0"/>
                        </a:spcAft>
                      </a:pPr>
                      <a:endParaRPr lang="tr-TR" sz="1400" b="1" dirty="0">
                        <a:solidFill>
                          <a:schemeClr val="tx1"/>
                        </a:solidFill>
                        <a:effectLst/>
                      </a:endParaRPr>
                    </a:p>
                    <a:p>
                      <a:pPr algn="ctr">
                        <a:lnSpc>
                          <a:spcPct val="107000"/>
                        </a:lnSpc>
                        <a:spcAft>
                          <a:spcPts val="0"/>
                        </a:spcAft>
                      </a:pPr>
                      <a:endParaRPr lang="tr-TR" sz="1400" b="1" dirty="0">
                        <a:solidFill>
                          <a:schemeClr val="tx1"/>
                        </a:solidFill>
                        <a:effectLst/>
                      </a:endParaRPr>
                    </a:p>
                    <a:p>
                      <a:pPr algn="ctr">
                        <a:lnSpc>
                          <a:spcPct val="107000"/>
                        </a:lnSpc>
                        <a:spcAft>
                          <a:spcPts val="0"/>
                        </a:spcAft>
                      </a:pPr>
                      <a:endParaRPr lang="tr-TR" sz="1400" b="1" dirty="0">
                        <a:solidFill>
                          <a:schemeClr val="tx1"/>
                        </a:solidFill>
                        <a:effectLst/>
                      </a:endParaRPr>
                    </a:p>
                    <a:p>
                      <a:pPr algn="ctr">
                        <a:lnSpc>
                          <a:spcPct val="107000"/>
                        </a:lnSpc>
                        <a:spcAft>
                          <a:spcPts val="0"/>
                        </a:spcAft>
                      </a:pPr>
                      <a:endParaRPr lang="tr-TR" sz="1400" b="1" dirty="0">
                        <a:solidFill>
                          <a:schemeClr val="tx1"/>
                        </a:solidFill>
                        <a:effectLst/>
                      </a:endParaRPr>
                    </a:p>
                    <a:p>
                      <a:pPr algn="ctr">
                        <a:lnSpc>
                          <a:spcPct val="107000"/>
                        </a:lnSpc>
                        <a:spcAft>
                          <a:spcPts val="0"/>
                        </a:spcAft>
                      </a:pPr>
                      <a:endParaRPr lang="tr-TR" sz="1400" b="1" dirty="0">
                        <a:solidFill>
                          <a:schemeClr val="tx1"/>
                        </a:solidFill>
                        <a:effectLst/>
                      </a:endParaRPr>
                    </a:p>
                    <a:p>
                      <a:pPr algn="ctr">
                        <a:lnSpc>
                          <a:spcPct val="107000"/>
                        </a:lnSpc>
                        <a:spcAft>
                          <a:spcPts val="0"/>
                        </a:spcAft>
                      </a:pPr>
                      <a:endParaRPr lang="tr-TR" sz="1400" b="1" dirty="0">
                        <a:solidFill>
                          <a:schemeClr val="tx1"/>
                        </a:solidFill>
                        <a:effectLst/>
                      </a:endParaRPr>
                    </a:p>
                    <a:p>
                      <a:pPr algn="ctr">
                        <a:lnSpc>
                          <a:spcPct val="107000"/>
                        </a:lnSpc>
                        <a:spcAft>
                          <a:spcPts val="0"/>
                        </a:spcAft>
                      </a:pPr>
                      <a:r>
                        <a:rPr lang="tr-TR" sz="1400" b="1" dirty="0">
                          <a:solidFill>
                            <a:schemeClr val="tx1"/>
                          </a:solidFill>
                          <a:effectLst/>
                        </a:rPr>
                        <a:t>İlahiyat Fakültesi </a:t>
                      </a:r>
                    </a:p>
                    <a:p>
                      <a:pPr>
                        <a:lnSpc>
                          <a:spcPct val="107000"/>
                        </a:lnSpc>
                        <a:spcAft>
                          <a:spcPts val="0"/>
                        </a:spcAft>
                      </a:pPr>
                      <a:r>
                        <a:rPr lang="tr-TR" sz="1100" dirty="0">
                          <a:effectLst/>
                        </a:rPr>
                        <a:t> </a:t>
                      </a:r>
                    </a:p>
                    <a:p>
                      <a:pPr>
                        <a:lnSpc>
                          <a:spcPct val="107000"/>
                        </a:lnSpc>
                        <a:spcAft>
                          <a:spcPts val="0"/>
                        </a:spcAft>
                      </a:pPr>
                      <a:r>
                        <a:rPr lang="tr-TR" sz="1100" dirty="0">
                          <a:effectLst/>
                        </a:rPr>
                        <a:t>    </a:t>
                      </a:r>
                    </a:p>
                    <a:p>
                      <a:pPr>
                        <a:lnSpc>
                          <a:spcPct val="107000"/>
                        </a:lnSpc>
                        <a:spcAft>
                          <a:spcPts val="0"/>
                        </a:spcAft>
                      </a:pPr>
                      <a:r>
                        <a:rPr lang="tr-TR" sz="1100" dirty="0">
                          <a:effectLst/>
                        </a:rPr>
                        <a:t> </a:t>
                      </a:r>
                    </a:p>
                    <a:p>
                      <a:pPr>
                        <a:lnSpc>
                          <a:spcPct val="107000"/>
                        </a:lnSpc>
                        <a:spcAft>
                          <a:spcPts val="0"/>
                        </a:spcAft>
                      </a:pPr>
                      <a:r>
                        <a:rPr lang="tr-TR" sz="1100" dirty="0">
                          <a:effectLst/>
                        </a:rPr>
                        <a:t> </a:t>
                      </a:r>
                    </a:p>
                    <a:p>
                      <a:pPr>
                        <a:lnSpc>
                          <a:spcPct val="107000"/>
                        </a:lnSpc>
                        <a:spcAft>
                          <a:spcPts val="0"/>
                        </a:spcAft>
                      </a:pPr>
                      <a:r>
                        <a:rPr lang="tr-TR" sz="1100" dirty="0">
                          <a:effectLst/>
                        </a:rPr>
                        <a:t> </a:t>
                      </a:r>
                    </a:p>
                    <a:p>
                      <a:pPr>
                        <a:lnSpc>
                          <a:spcPct val="107000"/>
                        </a:lnSpc>
                        <a:spcAft>
                          <a:spcPts val="0"/>
                        </a:spcAft>
                      </a:pPr>
                      <a:r>
                        <a:rPr lang="tr-TR" sz="1100" dirty="0">
                          <a:effectLst/>
                        </a:rPr>
                        <a:t> </a:t>
                      </a:r>
                    </a:p>
                    <a:p>
                      <a:pPr>
                        <a:lnSpc>
                          <a:spcPct val="107000"/>
                        </a:lnSpc>
                        <a:spcAft>
                          <a:spcPts val="0"/>
                        </a:spcAft>
                      </a:pPr>
                      <a:r>
                        <a:rPr lang="tr-TR" sz="1100" dirty="0">
                          <a:effectLst/>
                        </a:rPr>
                        <a:t> </a:t>
                      </a:r>
                    </a:p>
                    <a:p>
                      <a:pPr>
                        <a:lnSpc>
                          <a:spcPct val="107000"/>
                        </a:lnSpc>
                        <a:spcAft>
                          <a:spcPts val="0"/>
                        </a:spcAft>
                      </a:pPr>
                      <a:r>
                        <a:rPr lang="tr-TR" sz="1100" dirty="0">
                          <a:effectLst/>
                        </a:rPr>
                        <a:t> </a:t>
                      </a:r>
                    </a:p>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rowSpan="10">
                  <a:txBody>
                    <a:bodyPr/>
                    <a:lstStyle/>
                    <a:p>
                      <a:pPr algn="ctr">
                        <a:lnSpc>
                          <a:spcPct val="107000"/>
                        </a:lnSpc>
                        <a:spcAft>
                          <a:spcPts val="0"/>
                        </a:spcAft>
                      </a:pPr>
                      <a:r>
                        <a:rPr lang="tr-TR" sz="1400" b="1" dirty="0">
                          <a:solidFill>
                            <a:schemeClr val="tx1"/>
                          </a:solidFill>
                          <a:effectLst/>
                        </a:rPr>
                        <a:t>İlahiyat Programı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indent="0" algn="l">
                        <a:lnSpc>
                          <a:spcPct val="107000"/>
                        </a:lnSpc>
                        <a:buFont typeface="+mj-lt"/>
                        <a:buNone/>
                      </a:pPr>
                      <a:r>
                        <a:rPr lang="tr-TR" sz="1400" dirty="0">
                          <a:effectLst/>
                          <a:latin typeface="Times New Roman" panose="02020603050405020304" pitchFamily="18" charset="0"/>
                          <a:cs typeface="Times New Roman" panose="02020603050405020304" pitchFamily="18" charset="0"/>
                        </a:rPr>
                        <a:t>1. SURİYE</a:t>
                      </a:r>
                    </a:p>
                  </a:txBody>
                  <a:tcPr marL="44450" marR="44450" marT="9525" marB="0" anchor="ctr"/>
                </a:tc>
                <a:tc>
                  <a:txBody>
                    <a:bodyPr/>
                    <a:lstStyle/>
                    <a:p>
                      <a:pPr algn="ctr">
                        <a:lnSpc>
                          <a:spcPct val="107000"/>
                        </a:lnSpc>
                      </a:pPr>
                      <a:r>
                        <a:rPr lang="tr-TR" sz="1400" dirty="0">
                          <a:effectLst/>
                          <a:latin typeface="Times New Roman" panose="02020603050405020304" pitchFamily="18" charset="0"/>
                          <a:cs typeface="Times New Roman" panose="02020603050405020304" pitchFamily="18" charset="0"/>
                        </a:rPr>
                        <a:t>5</a:t>
                      </a:r>
                    </a:p>
                  </a:txBody>
                  <a:tcPr marL="44450" marR="44450" marT="9525" marB="0" anchor="ctr"/>
                </a:tc>
                <a:extLst>
                  <a:ext uri="{0D108BD9-81ED-4DB2-BD59-A6C34878D82A}">
                    <a16:rowId xmlns:a16="http://schemas.microsoft.com/office/drawing/2014/main" val="1444652296"/>
                  </a:ext>
                </a:extLst>
              </a:tr>
              <a:tr h="269695">
                <a:tc vMerge="1">
                  <a:txBody>
                    <a:bodyPr/>
                    <a:lstStyle/>
                    <a:p>
                      <a:endParaRPr/>
                    </a:p>
                  </a:txBody>
                  <a:tcPr marL="0" marR="0" marT="0" marB="0" anchor="ctr"/>
                </a:tc>
                <a:tc vMerge="1">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marL="0" indent="0" algn="l">
                        <a:lnSpc>
                          <a:spcPct val="107000"/>
                        </a:lnSpc>
                        <a:buFont typeface="+mj-lt"/>
                        <a:buNone/>
                      </a:pPr>
                      <a:r>
                        <a:rPr lang="tr-TR" sz="1400" dirty="0">
                          <a:effectLst/>
                          <a:latin typeface="Times New Roman" panose="02020603050405020304" pitchFamily="18" charset="0"/>
                          <a:cs typeface="Times New Roman" panose="02020603050405020304" pitchFamily="18" charset="0"/>
                        </a:rPr>
                        <a:t>2. AZERBAYCAN</a:t>
                      </a:r>
                    </a:p>
                  </a:txBody>
                  <a:tcPr marL="44450" marR="44450" marT="9525" marB="0" anchor="ctr"/>
                </a:tc>
                <a:tc>
                  <a:txBody>
                    <a:bodyPr/>
                    <a:lstStyle/>
                    <a:p>
                      <a:pPr algn="ctr">
                        <a:lnSpc>
                          <a:spcPct val="107000"/>
                        </a:lnSpc>
                      </a:pPr>
                      <a:r>
                        <a:rPr lang="tr-TR" sz="1400" dirty="0">
                          <a:effectLst/>
                          <a:latin typeface="Times New Roman" panose="02020603050405020304" pitchFamily="18" charset="0"/>
                          <a:cs typeface="Times New Roman" panose="02020603050405020304" pitchFamily="18" charset="0"/>
                        </a:rPr>
                        <a:t>3</a:t>
                      </a:r>
                    </a:p>
                  </a:txBody>
                  <a:tcPr marL="44450" marR="44450" marT="9525" marB="0" anchor="ctr"/>
                </a:tc>
                <a:extLst>
                  <a:ext uri="{0D108BD9-81ED-4DB2-BD59-A6C34878D82A}">
                    <a16:rowId xmlns:a16="http://schemas.microsoft.com/office/drawing/2014/main" val="2321703615"/>
                  </a:ext>
                </a:extLst>
              </a:tr>
              <a:tr h="269695">
                <a:tc vMerge="1">
                  <a:txBody>
                    <a:bodyPr/>
                    <a:lstStyle/>
                    <a:p>
                      <a:endParaRPr/>
                    </a:p>
                  </a:txBody>
                  <a:tcPr marL="0" marR="0" marT="0" marB="0" anchor="ctr"/>
                </a:tc>
                <a:tc vMerge="1">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marL="0" indent="0" algn="l">
                        <a:lnSpc>
                          <a:spcPct val="107000"/>
                        </a:lnSpc>
                        <a:buFont typeface="+mj-lt"/>
                        <a:buNone/>
                      </a:pPr>
                      <a:r>
                        <a:rPr lang="tr-TR" sz="1400" dirty="0">
                          <a:effectLst/>
                          <a:latin typeface="Times New Roman" panose="02020603050405020304" pitchFamily="18" charset="0"/>
                          <a:cs typeface="Times New Roman" panose="02020603050405020304" pitchFamily="18" charset="0"/>
                        </a:rPr>
                        <a:t>3. KIRGIZİSTAN</a:t>
                      </a:r>
                    </a:p>
                  </a:txBody>
                  <a:tcPr marL="44450" marR="44450" marT="9525" marB="0" anchor="ctr"/>
                </a:tc>
                <a:tc>
                  <a:txBody>
                    <a:bodyPr/>
                    <a:lstStyle/>
                    <a:p>
                      <a:pPr algn="ctr">
                        <a:lnSpc>
                          <a:spcPct val="107000"/>
                        </a:lnSpc>
                      </a:pPr>
                      <a:r>
                        <a:rPr lang="tr-TR" sz="1400" dirty="0">
                          <a:effectLst/>
                          <a:latin typeface="Times New Roman" panose="02020603050405020304" pitchFamily="18" charset="0"/>
                          <a:cs typeface="Times New Roman" panose="02020603050405020304" pitchFamily="18" charset="0"/>
                        </a:rPr>
                        <a:t>2</a:t>
                      </a:r>
                    </a:p>
                  </a:txBody>
                  <a:tcPr marL="44450" marR="44450" marT="9525" marB="0" anchor="ctr"/>
                </a:tc>
                <a:extLst>
                  <a:ext uri="{0D108BD9-81ED-4DB2-BD59-A6C34878D82A}">
                    <a16:rowId xmlns:a16="http://schemas.microsoft.com/office/drawing/2014/main" val="1267200893"/>
                  </a:ext>
                </a:extLst>
              </a:tr>
              <a:tr h="269695">
                <a:tc vMerge="1">
                  <a:txBody>
                    <a:bodyPr/>
                    <a:lstStyle/>
                    <a:p>
                      <a:endParaRPr/>
                    </a:p>
                  </a:txBody>
                  <a:tcPr marL="0" marR="0" marT="0" marB="0" anchor="ctr"/>
                </a:tc>
                <a:tc vMerge="1">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marL="0" indent="0" algn="l">
                        <a:lnSpc>
                          <a:spcPct val="107000"/>
                        </a:lnSpc>
                        <a:buFont typeface="+mj-lt"/>
                        <a:buNone/>
                      </a:pPr>
                      <a:r>
                        <a:rPr lang="tr-TR" sz="1400" dirty="0">
                          <a:effectLst/>
                          <a:latin typeface="Times New Roman" panose="02020603050405020304" pitchFamily="18" charset="0"/>
                          <a:cs typeface="Times New Roman" panose="02020603050405020304" pitchFamily="18" charset="0"/>
                        </a:rPr>
                        <a:t>4. AFGANİSTAN</a:t>
                      </a:r>
                    </a:p>
                  </a:txBody>
                  <a:tcPr marL="44450" marR="44450" marT="9525" marB="0" anchor="ctr"/>
                </a:tc>
                <a:tc>
                  <a:txBody>
                    <a:bodyPr/>
                    <a:lstStyle/>
                    <a:p>
                      <a:pPr algn="ctr">
                        <a:lnSpc>
                          <a:spcPct val="107000"/>
                        </a:lnSpc>
                      </a:pPr>
                      <a:r>
                        <a:rPr lang="tr-TR" sz="1400" dirty="0">
                          <a:effectLst/>
                          <a:latin typeface="Times New Roman" panose="02020603050405020304" pitchFamily="18" charset="0"/>
                          <a:cs typeface="Times New Roman" panose="02020603050405020304" pitchFamily="18" charset="0"/>
                        </a:rPr>
                        <a:t>1</a:t>
                      </a:r>
                    </a:p>
                  </a:txBody>
                  <a:tcPr marL="44450" marR="44450" marT="9525" marB="0" anchor="ctr"/>
                </a:tc>
                <a:extLst>
                  <a:ext uri="{0D108BD9-81ED-4DB2-BD59-A6C34878D82A}">
                    <a16:rowId xmlns:a16="http://schemas.microsoft.com/office/drawing/2014/main" val="1802609208"/>
                  </a:ext>
                </a:extLst>
              </a:tr>
              <a:tr h="269695">
                <a:tc vMerge="1">
                  <a:txBody>
                    <a:bodyPr/>
                    <a:lstStyle/>
                    <a:p>
                      <a:endParaRPr/>
                    </a:p>
                  </a:txBody>
                  <a:tcPr marL="0" marR="0" marT="0" marB="0" anchor="ctr"/>
                </a:tc>
                <a:tc vMerge="1">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marL="0" indent="0" algn="l">
                        <a:lnSpc>
                          <a:spcPct val="107000"/>
                        </a:lnSpc>
                        <a:buFont typeface="+mj-lt"/>
                        <a:buNone/>
                      </a:pPr>
                      <a:r>
                        <a:rPr lang="tr-TR" sz="1400" dirty="0">
                          <a:effectLst/>
                          <a:latin typeface="Times New Roman" panose="02020603050405020304" pitchFamily="18" charset="0"/>
                          <a:cs typeface="Times New Roman" panose="02020603050405020304" pitchFamily="18" charset="0"/>
                        </a:rPr>
                        <a:t>5. GÜRCİSTAN</a:t>
                      </a:r>
                    </a:p>
                  </a:txBody>
                  <a:tcPr marL="44450" marR="44450" marT="9525" marB="0" anchor="ctr"/>
                </a:tc>
                <a:tc>
                  <a:txBody>
                    <a:bodyPr/>
                    <a:lstStyle/>
                    <a:p>
                      <a:pPr algn="ctr">
                        <a:lnSpc>
                          <a:spcPct val="107000"/>
                        </a:lnSpc>
                      </a:pPr>
                      <a:r>
                        <a:rPr lang="tr-TR" sz="1400" dirty="0">
                          <a:effectLst/>
                          <a:latin typeface="Times New Roman" panose="02020603050405020304" pitchFamily="18" charset="0"/>
                          <a:cs typeface="Times New Roman" panose="02020603050405020304" pitchFamily="18" charset="0"/>
                        </a:rPr>
                        <a:t>1</a:t>
                      </a:r>
                    </a:p>
                  </a:txBody>
                  <a:tcPr marL="44450" marR="44450" marT="9525" marB="0" anchor="ctr"/>
                </a:tc>
                <a:extLst>
                  <a:ext uri="{0D108BD9-81ED-4DB2-BD59-A6C34878D82A}">
                    <a16:rowId xmlns:a16="http://schemas.microsoft.com/office/drawing/2014/main" val="1386964973"/>
                  </a:ext>
                </a:extLst>
              </a:tr>
              <a:tr h="269695">
                <a:tc vMerge="1">
                  <a:txBody>
                    <a:bodyPr/>
                    <a:lstStyle/>
                    <a:p>
                      <a:endParaRPr/>
                    </a:p>
                  </a:txBody>
                  <a:tcPr marL="0" marR="0" marT="0" marB="0" anchor="ctr"/>
                </a:tc>
                <a:tc vMerge="1">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marL="0" indent="0" algn="l">
                        <a:lnSpc>
                          <a:spcPct val="107000"/>
                        </a:lnSpc>
                        <a:buFont typeface="+mj-lt"/>
                        <a:buNone/>
                      </a:pPr>
                      <a:r>
                        <a:rPr lang="tr-TR" sz="1400" dirty="0">
                          <a:effectLst/>
                          <a:latin typeface="Times New Roman" panose="02020603050405020304" pitchFamily="18" charset="0"/>
                          <a:cs typeface="Times New Roman" panose="02020603050405020304" pitchFamily="18" charset="0"/>
                        </a:rPr>
                        <a:t>6. KUZEY MAKEDONYA</a:t>
                      </a:r>
                    </a:p>
                  </a:txBody>
                  <a:tcPr marL="44450" marR="44450" marT="9525" marB="0" anchor="ctr"/>
                </a:tc>
                <a:tc>
                  <a:txBody>
                    <a:bodyPr/>
                    <a:lstStyle/>
                    <a:p>
                      <a:pPr algn="ctr">
                        <a:lnSpc>
                          <a:spcPct val="107000"/>
                        </a:lnSpc>
                      </a:pPr>
                      <a:r>
                        <a:rPr lang="tr-TR" sz="1400" dirty="0">
                          <a:effectLst/>
                          <a:latin typeface="Times New Roman" panose="02020603050405020304" pitchFamily="18" charset="0"/>
                          <a:cs typeface="Times New Roman" panose="02020603050405020304" pitchFamily="18" charset="0"/>
                        </a:rPr>
                        <a:t>1</a:t>
                      </a:r>
                    </a:p>
                  </a:txBody>
                  <a:tcPr marL="44450" marR="44450" marT="9525" marB="0" anchor="ctr"/>
                </a:tc>
                <a:extLst>
                  <a:ext uri="{0D108BD9-81ED-4DB2-BD59-A6C34878D82A}">
                    <a16:rowId xmlns:a16="http://schemas.microsoft.com/office/drawing/2014/main" val="702369829"/>
                  </a:ext>
                </a:extLst>
              </a:tr>
              <a:tr h="269695">
                <a:tc vMerge="1">
                  <a:txBody>
                    <a:bodyPr/>
                    <a:lstStyle/>
                    <a:p>
                      <a:endParaRPr/>
                    </a:p>
                  </a:txBody>
                  <a:tcPr marL="0" marR="0" marT="0" marB="0" anchor="ctr"/>
                </a:tc>
                <a:tc vMerge="1">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marL="0" indent="0" algn="l">
                        <a:lnSpc>
                          <a:spcPct val="107000"/>
                        </a:lnSpc>
                        <a:buFont typeface="+mj-lt"/>
                        <a:buNone/>
                      </a:pPr>
                      <a:r>
                        <a:rPr lang="tr-TR" sz="1400" dirty="0">
                          <a:effectLst/>
                          <a:latin typeface="Times New Roman" panose="02020603050405020304" pitchFamily="18" charset="0"/>
                          <a:cs typeface="Times New Roman" panose="02020603050405020304" pitchFamily="18" charset="0"/>
                        </a:rPr>
                        <a:t>7. MISIR</a:t>
                      </a:r>
                    </a:p>
                  </a:txBody>
                  <a:tcPr marL="44450" marR="44450" marT="9525" marB="0" anchor="ctr"/>
                </a:tc>
                <a:tc>
                  <a:txBody>
                    <a:bodyPr/>
                    <a:lstStyle/>
                    <a:p>
                      <a:pPr algn="ctr">
                        <a:lnSpc>
                          <a:spcPct val="107000"/>
                        </a:lnSpc>
                      </a:pPr>
                      <a:r>
                        <a:rPr lang="tr-TR" sz="1400" dirty="0">
                          <a:effectLst/>
                          <a:latin typeface="Times New Roman" panose="02020603050405020304" pitchFamily="18" charset="0"/>
                          <a:cs typeface="Times New Roman" panose="02020603050405020304" pitchFamily="18" charset="0"/>
                        </a:rPr>
                        <a:t>1</a:t>
                      </a:r>
                    </a:p>
                  </a:txBody>
                  <a:tcPr marL="44450" marR="44450" marT="9525" marB="0" anchor="ctr"/>
                </a:tc>
                <a:extLst>
                  <a:ext uri="{0D108BD9-81ED-4DB2-BD59-A6C34878D82A}">
                    <a16:rowId xmlns:a16="http://schemas.microsoft.com/office/drawing/2014/main" val="2794091487"/>
                  </a:ext>
                </a:extLst>
              </a:tr>
              <a:tr h="269695">
                <a:tc vMerge="1">
                  <a:txBody>
                    <a:bodyPr/>
                    <a:lstStyle/>
                    <a:p>
                      <a:endParaRPr/>
                    </a:p>
                  </a:txBody>
                  <a:tcPr marL="0" marR="0" marT="0" marB="0" anchor="ctr"/>
                </a:tc>
                <a:tc vMerge="1">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marL="0" indent="0" algn="l">
                        <a:lnSpc>
                          <a:spcPct val="107000"/>
                        </a:lnSpc>
                        <a:buFont typeface="+mj-lt"/>
                        <a:buNone/>
                      </a:pPr>
                      <a:r>
                        <a:rPr lang="tr-TR" sz="1400" dirty="0">
                          <a:effectLst/>
                          <a:latin typeface="Times New Roman" panose="02020603050405020304" pitchFamily="18" charset="0"/>
                          <a:cs typeface="Times New Roman" panose="02020603050405020304" pitchFamily="18" charset="0"/>
                        </a:rPr>
                        <a:t>8. RUSYA</a:t>
                      </a:r>
                    </a:p>
                  </a:txBody>
                  <a:tcPr marL="44450" marR="44450" marT="9525" marB="0" anchor="ctr"/>
                </a:tc>
                <a:tc>
                  <a:txBody>
                    <a:bodyPr/>
                    <a:lstStyle/>
                    <a:p>
                      <a:pPr algn="ctr">
                        <a:lnSpc>
                          <a:spcPct val="107000"/>
                        </a:lnSpc>
                      </a:pPr>
                      <a:r>
                        <a:rPr lang="tr-TR" sz="1400" dirty="0">
                          <a:effectLst/>
                          <a:latin typeface="Times New Roman" panose="02020603050405020304" pitchFamily="18" charset="0"/>
                          <a:cs typeface="Times New Roman" panose="02020603050405020304" pitchFamily="18" charset="0"/>
                        </a:rPr>
                        <a:t>1</a:t>
                      </a:r>
                    </a:p>
                  </a:txBody>
                  <a:tcPr marL="44450" marR="44450" marT="9525" marB="0" anchor="ctr"/>
                </a:tc>
                <a:extLst>
                  <a:ext uri="{0D108BD9-81ED-4DB2-BD59-A6C34878D82A}">
                    <a16:rowId xmlns:a16="http://schemas.microsoft.com/office/drawing/2014/main" val="4176942912"/>
                  </a:ext>
                </a:extLst>
              </a:tr>
              <a:tr h="269695">
                <a:tc vMerge="1">
                  <a:txBody>
                    <a:bodyPr/>
                    <a:lstStyle/>
                    <a:p>
                      <a:endParaRPr/>
                    </a:p>
                  </a:txBody>
                  <a:tcPr marL="0" marR="0" marT="0" marB="0" anchor="ctr"/>
                </a:tc>
                <a:tc vMerge="1">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marL="0" indent="0" algn="l">
                        <a:lnSpc>
                          <a:spcPct val="107000"/>
                        </a:lnSpc>
                        <a:buFont typeface="+mj-lt"/>
                        <a:buNone/>
                      </a:pPr>
                      <a:r>
                        <a:rPr lang="tr-TR" sz="1400" dirty="0">
                          <a:effectLst/>
                          <a:latin typeface="Times New Roman" panose="02020603050405020304" pitchFamily="18" charset="0"/>
                          <a:cs typeface="Times New Roman" panose="02020603050405020304" pitchFamily="18" charset="0"/>
                        </a:rPr>
                        <a:t>9. ÜRDÜN</a:t>
                      </a:r>
                    </a:p>
                  </a:txBody>
                  <a:tcPr marL="44450" marR="44450" marT="9525" marB="0" anchor="ctr"/>
                </a:tc>
                <a:tc>
                  <a:txBody>
                    <a:bodyPr/>
                    <a:lstStyle/>
                    <a:p>
                      <a:pPr algn="ctr">
                        <a:lnSpc>
                          <a:spcPct val="107000"/>
                        </a:lnSpc>
                      </a:pPr>
                      <a:r>
                        <a:rPr lang="tr-TR" sz="1400" dirty="0">
                          <a:effectLst/>
                          <a:latin typeface="Times New Roman" panose="02020603050405020304" pitchFamily="18" charset="0"/>
                          <a:cs typeface="Times New Roman" panose="02020603050405020304" pitchFamily="18" charset="0"/>
                        </a:rPr>
                        <a:t>1</a:t>
                      </a:r>
                    </a:p>
                  </a:txBody>
                  <a:tcPr marL="44450" marR="44450" marT="9525" marB="0" anchor="ctr"/>
                </a:tc>
                <a:extLst>
                  <a:ext uri="{0D108BD9-81ED-4DB2-BD59-A6C34878D82A}">
                    <a16:rowId xmlns:a16="http://schemas.microsoft.com/office/drawing/2014/main" val="3096795995"/>
                  </a:ext>
                </a:extLst>
              </a:tr>
              <a:tr h="266233">
                <a:tc vMerge="1">
                  <a:txBody>
                    <a:bodyPr/>
                    <a:lstStyle/>
                    <a:p>
                      <a:endParaRPr dirty="0"/>
                    </a:p>
                  </a:txBody>
                  <a:tcPr marL="0" marR="0" marT="0" marB="0" anchor="ctr"/>
                </a:tc>
                <a:tc vMerge="1">
                  <a:txBody>
                    <a:bodyPr/>
                    <a:lstStyle/>
                    <a:p>
                      <a:pPr algn="r">
                        <a:lnSpc>
                          <a:spcPct val="107000"/>
                        </a:lnSpc>
                        <a:spcAft>
                          <a:spcPts val="0"/>
                        </a:spcAft>
                      </a:pP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7000"/>
                        </a:lnSpc>
                        <a:spcAft>
                          <a:spcPts val="0"/>
                        </a:spcAft>
                      </a:pPr>
                      <a:r>
                        <a:rPr lang="tr-TR" sz="1400" b="1" dirty="0">
                          <a:solidFill>
                            <a:srgbClr val="FF0000"/>
                          </a:solidFill>
                          <a:effectLst/>
                        </a:rPr>
                        <a:t> TOPLAM</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 16</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75208150"/>
                  </a:ext>
                </a:extLst>
              </a:tr>
            </a:tbl>
          </a:graphicData>
        </a:graphic>
      </p:graphicFrame>
    </p:spTree>
    <p:extLst>
      <p:ext uri="{BB962C8B-B14F-4D97-AF65-F5344CB8AC3E}">
        <p14:creationId xmlns:p14="http://schemas.microsoft.com/office/powerpoint/2010/main" val="279494163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9FA948-C8EE-E894-088D-7C35D08FB8D5}"/>
              </a:ext>
            </a:extLst>
          </p:cNvPr>
          <p:cNvSpPr>
            <a:spLocks noGrp="1"/>
          </p:cNvSpPr>
          <p:nvPr>
            <p:ph type="title"/>
          </p:nvPr>
        </p:nvSpPr>
        <p:spPr>
          <a:xfrm>
            <a:off x="146878" y="745435"/>
            <a:ext cx="10634870" cy="636553"/>
          </a:xfrm>
        </p:spPr>
        <p:txBody>
          <a:bodyPr>
            <a:noAutofit/>
          </a:bodyPr>
          <a:lstStyle/>
          <a:p>
            <a:pPr algn="ctr"/>
            <a:r>
              <a:rPr lang="tr-TR" sz="2800" b="1" dirty="0">
                <a:solidFill>
                  <a:srgbClr val="FF0000"/>
                </a:solidFill>
                <a:latin typeface="+mn-lt"/>
                <a:cs typeface="Calibri" panose="020F0502020204030204" pitchFamily="34" charset="0"/>
              </a:rPr>
              <a:t>YKS Yerleşme ve Kesin Kayıt Sonuçları </a:t>
            </a:r>
            <a:endParaRPr lang="tr-TR" sz="2800" dirty="0">
              <a:solidFill>
                <a:srgbClr val="FF0000"/>
              </a:solidFill>
            </a:endParaRPr>
          </a:p>
        </p:txBody>
      </p:sp>
      <p:sp>
        <p:nvSpPr>
          <p:cNvPr id="7" name="Veri Yer Tutucusu 6"/>
          <p:cNvSpPr>
            <a:spLocks noGrp="1"/>
          </p:cNvSpPr>
          <p:nvPr>
            <p:ph type="dt" sz="half" idx="10"/>
          </p:nvPr>
        </p:nvSpPr>
        <p:spPr/>
        <p:txBody>
          <a:bodyPr/>
          <a:lstStyle/>
          <a:p>
            <a:fld id="{57BE1657-4292-4E4C-B36B-9C104EFD0094}"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42</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578132890"/>
              </p:ext>
            </p:extLst>
          </p:nvPr>
        </p:nvGraphicFramePr>
        <p:xfrm>
          <a:off x="595901" y="2003461"/>
          <a:ext cx="11281361" cy="1889950"/>
        </p:xfrm>
        <a:graphic>
          <a:graphicData uri="http://schemas.openxmlformats.org/drawingml/2006/table">
            <a:tbl>
              <a:tblPr firstRow="1" firstCol="1" bandRow="1">
                <a:tableStyleId>{BC89EF96-8CEA-46FF-86C4-4CE0E7609802}</a:tableStyleId>
              </a:tblPr>
              <a:tblGrid>
                <a:gridCol w="2147299">
                  <a:extLst>
                    <a:ext uri="{9D8B030D-6E8A-4147-A177-3AD203B41FA5}">
                      <a16:colId xmlns:a16="http://schemas.microsoft.com/office/drawing/2014/main" val="1973764792"/>
                    </a:ext>
                  </a:extLst>
                </a:gridCol>
                <a:gridCol w="983974">
                  <a:extLst>
                    <a:ext uri="{9D8B030D-6E8A-4147-A177-3AD203B41FA5}">
                      <a16:colId xmlns:a16="http://schemas.microsoft.com/office/drawing/2014/main" val="3057559743"/>
                    </a:ext>
                  </a:extLst>
                </a:gridCol>
                <a:gridCol w="983974">
                  <a:extLst>
                    <a:ext uri="{9D8B030D-6E8A-4147-A177-3AD203B41FA5}">
                      <a16:colId xmlns:a16="http://schemas.microsoft.com/office/drawing/2014/main" val="976560049"/>
                    </a:ext>
                  </a:extLst>
                </a:gridCol>
                <a:gridCol w="1033669">
                  <a:extLst>
                    <a:ext uri="{9D8B030D-6E8A-4147-A177-3AD203B41FA5}">
                      <a16:colId xmlns:a16="http://schemas.microsoft.com/office/drawing/2014/main" val="265690425"/>
                    </a:ext>
                  </a:extLst>
                </a:gridCol>
                <a:gridCol w="824948">
                  <a:extLst>
                    <a:ext uri="{9D8B030D-6E8A-4147-A177-3AD203B41FA5}">
                      <a16:colId xmlns:a16="http://schemas.microsoft.com/office/drawing/2014/main" val="1005091239"/>
                    </a:ext>
                  </a:extLst>
                </a:gridCol>
                <a:gridCol w="904461">
                  <a:extLst>
                    <a:ext uri="{9D8B030D-6E8A-4147-A177-3AD203B41FA5}">
                      <a16:colId xmlns:a16="http://schemas.microsoft.com/office/drawing/2014/main" val="3235878979"/>
                    </a:ext>
                  </a:extLst>
                </a:gridCol>
                <a:gridCol w="967544">
                  <a:extLst>
                    <a:ext uri="{9D8B030D-6E8A-4147-A177-3AD203B41FA5}">
                      <a16:colId xmlns:a16="http://schemas.microsoft.com/office/drawing/2014/main" val="2403947113"/>
                    </a:ext>
                  </a:extLst>
                </a:gridCol>
                <a:gridCol w="858873">
                  <a:extLst>
                    <a:ext uri="{9D8B030D-6E8A-4147-A177-3AD203B41FA5}">
                      <a16:colId xmlns:a16="http://schemas.microsoft.com/office/drawing/2014/main" val="1591720098"/>
                    </a:ext>
                  </a:extLst>
                </a:gridCol>
                <a:gridCol w="858873">
                  <a:extLst>
                    <a:ext uri="{9D8B030D-6E8A-4147-A177-3AD203B41FA5}">
                      <a16:colId xmlns:a16="http://schemas.microsoft.com/office/drawing/2014/main" val="464945755"/>
                    </a:ext>
                  </a:extLst>
                </a:gridCol>
                <a:gridCol w="858873">
                  <a:extLst>
                    <a:ext uri="{9D8B030D-6E8A-4147-A177-3AD203B41FA5}">
                      <a16:colId xmlns:a16="http://schemas.microsoft.com/office/drawing/2014/main" val="952931285"/>
                    </a:ext>
                  </a:extLst>
                </a:gridCol>
                <a:gridCol w="858873">
                  <a:extLst>
                    <a:ext uri="{9D8B030D-6E8A-4147-A177-3AD203B41FA5}">
                      <a16:colId xmlns:a16="http://schemas.microsoft.com/office/drawing/2014/main" val="3276162527"/>
                    </a:ext>
                  </a:extLst>
                </a:gridCol>
              </a:tblGrid>
              <a:tr h="319393">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gridSpan="5">
                  <a:txBody>
                    <a:bodyPr/>
                    <a:lstStyle/>
                    <a:p>
                      <a:pPr algn="ctr">
                        <a:lnSpc>
                          <a:spcPct val="107000"/>
                        </a:lnSpc>
                        <a:spcAft>
                          <a:spcPts val="0"/>
                        </a:spcAft>
                      </a:pPr>
                      <a:r>
                        <a:rPr lang="tr-TR" sz="1600" dirty="0">
                          <a:effectLst/>
                        </a:rPr>
                        <a:t>2024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lnSpc>
                          <a:spcPct val="107000"/>
                        </a:lnSpc>
                        <a:spcAft>
                          <a:spcPts val="0"/>
                        </a:spcAft>
                      </a:pPr>
                      <a:r>
                        <a:rPr lang="tr-TR" sz="1600" dirty="0">
                          <a:effectLst/>
                        </a:rPr>
                        <a:t>2025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31563080"/>
                  </a:ext>
                </a:extLst>
              </a:tr>
              <a:tr h="637342">
                <a:tc>
                  <a:txBody>
                    <a:bodyPr/>
                    <a:lstStyle/>
                    <a:p>
                      <a:pPr algn="ctr">
                        <a:lnSpc>
                          <a:spcPct val="107000"/>
                        </a:lnSpc>
                        <a:spcAft>
                          <a:spcPts val="0"/>
                        </a:spcAft>
                      </a:pPr>
                      <a:r>
                        <a:rPr lang="tr-TR" sz="1600" b="1" dirty="0">
                          <a:effectLst/>
                        </a:rPr>
                        <a:t>Program Adı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1402165"/>
                  </a:ext>
                </a:extLst>
              </a:tr>
              <a:tr h="306911">
                <a:tc>
                  <a:txBody>
                    <a:bodyPr/>
                    <a:lstStyle/>
                    <a:p>
                      <a:pPr algn="ctr">
                        <a:lnSpc>
                          <a:spcPct val="107000"/>
                        </a:lnSpc>
                        <a:spcAft>
                          <a:spcPts val="0"/>
                        </a:spcAft>
                      </a:pPr>
                      <a:r>
                        <a:rPr lang="tr-TR" sz="1800" dirty="0">
                          <a:solidFill>
                            <a:srgbClr val="962E2E"/>
                          </a:solidFill>
                          <a:effectLst/>
                          <a:latin typeface="Calibri" panose="020F0502020204030204" pitchFamily="34" charset="0"/>
                          <a:ea typeface="Calibri" panose="020F0502020204030204" pitchFamily="34" charset="0"/>
                          <a:cs typeface="Calibri" panose="020F0502020204030204" pitchFamily="34" charset="0"/>
                        </a:rPr>
                        <a:t>İLAHİYAT </a:t>
                      </a: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158</a:t>
                      </a: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158</a:t>
                      </a:r>
                    </a:p>
                  </a:txBody>
                  <a:tcPr marL="44450" marR="44450" marT="0" marB="0" anchor="ctr"/>
                </a:tc>
                <a:tc>
                  <a:txBody>
                    <a:bodyPr/>
                    <a:lstStyle/>
                    <a:p>
                      <a:pPr algn="ctr">
                        <a:lnSpc>
                          <a:spcPct val="107000"/>
                        </a:lnSpc>
                        <a:spcAft>
                          <a:spcPts val="0"/>
                        </a:spcAft>
                      </a:pPr>
                      <a:r>
                        <a:rPr lang="tr-TR" sz="1600" b="1" dirty="0">
                          <a:solidFill>
                            <a:srgbClr val="962E2E"/>
                          </a:solidFill>
                          <a:effectLst/>
                          <a:latin typeface="Calibri" panose="020F0502020204030204" pitchFamily="34" charset="0"/>
                          <a:ea typeface="Calibri" panose="020F0502020204030204" pitchFamily="34" charset="0"/>
                          <a:cs typeface="Calibri" panose="020F0502020204030204" pitchFamily="34" charset="0"/>
                        </a:rPr>
                        <a:t>100</a:t>
                      </a:r>
                    </a:p>
                  </a:txBody>
                  <a:tcPr marL="44450" marR="44450" marT="0" marB="0" anchor="ctr"/>
                </a:tc>
                <a:tc>
                  <a:txBody>
                    <a:bodyPr/>
                    <a:lstStyle/>
                    <a:p>
                      <a:pPr algn="ctr">
                        <a:lnSpc>
                          <a:spcPct val="107000"/>
                        </a:lnSpc>
                        <a:spcAft>
                          <a:spcPts val="0"/>
                        </a:spcAft>
                      </a:pPr>
                      <a:r>
                        <a:rPr lang="tr-TR" sz="1600" b="1" dirty="0">
                          <a:solidFill>
                            <a:srgbClr val="485793"/>
                          </a:solidFill>
                          <a:effectLst/>
                          <a:latin typeface="Calibri" panose="020F0502020204030204" pitchFamily="34" charset="0"/>
                          <a:ea typeface="Calibri" panose="020F0502020204030204" pitchFamily="34" charset="0"/>
                          <a:cs typeface="Calibri" panose="020F0502020204030204" pitchFamily="34" charset="0"/>
                        </a:rPr>
                        <a:t>156</a:t>
                      </a:r>
                    </a:p>
                  </a:txBody>
                  <a:tcPr marL="44450" marR="44450" marT="0" marB="0" anchor="ctr"/>
                </a:tc>
                <a:tc>
                  <a:txBody>
                    <a:bodyPr/>
                    <a:lstStyle/>
                    <a:p>
                      <a:pPr algn="ctr">
                        <a:lnSpc>
                          <a:spcPct val="107000"/>
                        </a:lnSpc>
                        <a:spcAft>
                          <a:spcPts val="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98,73</a:t>
                      </a: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148</a:t>
                      </a: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150</a:t>
                      </a:r>
                    </a:p>
                  </a:txBody>
                  <a:tcPr marL="44450" marR="44450" marT="0" marB="0" anchor="ctr"/>
                </a:tc>
                <a:tc>
                  <a:txBody>
                    <a:bodyPr/>
                    <a:lstStyle/>
                    <a:p>
                      <a:pPr algn="ctr">
                        <a:lnSpc>
                          <a:spcPct val="107000"/>
                        </a:lnSpc>
                        <a:spcAft>
                          <a:spcPts val="0"/>
                        </a:spcAft>
                      </a:pPr>
                      <a:r>
                        <a:rPr lang="tr-TR" sz="1600" b="1" dirty="0">
                          <a:solidFill>
                            <a:srgbClr val="962E2E"/>
                          </a:solidFill>
                          <a:effectLst/>
                          <a:latin typeface="Calibri" panose="020F0502020204030204" pitchFamily="34" charset="0"/>
                          <a:ea typeface="Calibri" panose="020F0502020204030204" pitchFamily="34" charset="0"/>
                          <a:cs typeface="Calibri" panose="020F0502020204030204" pitchFamily="34" charset="0"/>
                        </a:rPr>
                        <a:t>100</a:t>
                      </a:r>
                    </a:p>
                  </a:txBody>
                  <a:tcPr marL="44450" marR="44450" marT="0" marB="0" anchor="ctr"/>
                </a:tc>
                <a:tc>
                  <a:txBody>
                    <a:bodyPr/>
                    <a:lstStyle/>
                    <a:p>
                      <a:pPr algn="ctr">
                        <a:lnSpc>
                          <a:spcPct val="107000"/>
                        </a:lnSpc>
                        <a:spcAft>
                          <a:spcPts val="0"/>
                        </a:spcAft>
                      </a:pPr>
                      <a:r>
                        <a:rPr lang="tr-TR" sz="1600" b="1" dirty="0">
                          <a:solidFill>
                            <a:srgbClr val="485793"/>
                          </a:solidFill>
                          <a:effectLst/>
                          <a:latin typeface="Calibri" panose="020F0502020204030204" pitchFamily="34" charset="0"/>
                          <a:ea typeface="Calibri" panose="020F0502020204030204" pitchFamily="34" charset="0"/>
                          <a:cs typeface="Calibri" panose="020F0502020204030204" pitchFamily="34" charset="0"/>
                        </a:rPr>
                        <a:t>146</a:t>
                      </a:r>
                    </a:p>
                  </a:txBody>
                  <a:tcPr marL="44450" marR="44450" marT="0" marB="0" anchor="ctr"/>
                </a:tc>
                <a:tc>
                  <a:txBody>
                    <a:bodyPr/>
                    <a:lstStyle/>
                    <a:p>
                      <a:pPr algn="ctr">
                        <a:lnSpc>
                          <a:spcPct val="107000"/>
                        </a:lnSpc>
                        <a:spcAft>
                          <a:spcPts val="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97,33</a:t>
                      </a:r>
                    </a:p>
                  </a:txBody>
                  <a:tcPr marL="44450" marR="44450" marT="0" marB="0" anchor="ctr"/>
                </a:tc>
                <a:extLst>
                  <a:ext uri="{0D108BD9-81ED-4DB2-BD59-A6C34878D82A}">
                    <a16:rowId xmlns:a16="http://schemas.microsoft.com/office/drawing/2014/main" val="2391547696"/>
                  </a:ext>
                </a:extLst>
              </a:tr>
              <a:tr h="30691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962E2E"/>
                          </a:solidFill>
                          <a:effectLst/>
                          <a:latin typeface="Calibri" panose="020F0502020204030204" pitchFamily="34" charset="0"/>
                          <a:ea typeface="Calibri" panose="020F0502020204030204" pitchFamily="34" charset="0"/>
                          <a:cs typeface="Calibri" panose="020F0502020204030204" pitchFamily="34" charset="0"/>
                        </a:rPr>
                        <a:t>İLAHİYAT MTOK</a:t>
                      </a: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16</a:t>
                      </a: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16</a:t>
                      </a:r>
                    </a:p>
                  </a:txBody>
                  <a:tcPr marL="44450" marR="44450" marT="0" marB="0" anchor="ctr"/>
                </a:tc>
                <a:tc>
                  <a:txBody>
                    <a:bodyPr/>
                    <a:lstStyle/>
                    <a:p>
                      <a:pPr algn="ctr">
                        <a:lnSpc>
                          <a:spcPct val="107000"/>
                        </a:lnSpc>
                        <a:spcAft>
                          <a:spcPts val="0"/>
                        </a:spcAft>
                      </a:pPr>
                      <a:r>
                        <a:rPr lang="tr-TR" sz="1600" b="1" dirty="0">
                          <a:solidFill>
                            <a:srgbClr val="962E2E"/>
                          </a:solidFill>
                          <a:effectLst/>
                          <a:latin typeface="Calibri" panose="020F0502020204030204" pitchFamily="34" charset="0"/>
                          <a:ea typeface="Calibri" panose="020F0502020204030204" pitchFamily="34" charset="0"/>
                          <a:cs typeface="Calibri" panose="020F0502020204030204" pitchFamily="34" charset="0"/>
                        </a:rPr>
                        <a:t>100</a:t>
                      </a:r>
                    </a:p>
                  </a:txBody>
                  <a:tcPr marL="44450" marR="44450" marT="0" marB="0" anchor="ctr"/>
                </a:tc>
                <a:tc>
                  <a:txBody>
                    <a:bodyPr/>
                    <a:lstStyle/>
                    <a:p>
                      <a:pPr algn="ctr">
                        <a:lnSpc>
                          <a:spcPct val="107000"/>
                        </a:lnSpc>
                        <a:spcAft>
                          <a:spcPts val="0"/>
                        </a:spcAft>
                      </a:pPr>
                      <a:r>
                        <a:rPr lang="tr-TR" sz="1600" b="1" dirty="0">
                          <a:solidFill>
                            <a:srgbClr val="485793"/>
                          </a:solidFill>
                          <a:effectLst/>
                          <a:latin typeface="Calibri" panose="020F0502020204030204" pitchFamily="34" charset="0"/>
                          <a:ea typeface="Calibri" panose="020F0502020204030204" pitchFamily="34" charset="0"/>
                          <a:cs typeface="Calibri" panose="020F0502020204030204" pitchFamily="34" charset="0"/>
                        </a:rPr>
                        <a:t>15</a:t>
                      </a:r>
                    </a:p>
                  </a:txBody>
                  <a:tcPr marL="44450" marR="44450" marT="0" marB="0" anchor="ctr"/>
                </a:tc>
                <a:tc>
                  <a:txBody>
                    <a:bodyPr/>
                    <a:lstStyle/>
                    <a:p>
                      <a:pPr algn="ctr">
                        <a:lnSpc>
                          <a:spcPct val="107000"/>
                        </a:lnSpc>
                        <a:spcAft>
                          <a:spcPts val="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93,75</a:t>
                      </a: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17</a:t>
                      </a:r>
                    </a:p>
                  </a:txBody>
                  <a:tcPr marL="44450" marR="4445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Calibri" panose="020F0502020204030204" pitchFamily="34" charset="0"/>
                        </a:rPr>
                        <a:t>17</a:t>
                      </a:r>
                    </a:p>
                  </a:txBody>
                  <a:tcPr marL="44450" marR="44450" marT="0" marB="0" anchor="ctr"/>
                </a:tc>
                <a:tc>
                  <a:txBody>
                    <a:bodyPr/>
                    <a:lstStyle/>
                    <a:p>
                      <a:pPr algn="ctr">
                        <a:lnSpc>
                          <a:spcPct val="107000"/>
                        </a:lnSpc>
                        <a:spcAft>
                          <a:spcPts val="0"/>
                        </a:spcAft>
                      </a:pPr>
                      <a:r>
                        <a:rPr lang="tr-TR" sz="1600" b="1" dirty="0">
                          <a:solidFill>
                            <a:srgbClr val="962E2E"/>
                          </a:solidFill>
                          <a:effectLst/>
                          <a:latin typeface="Calibri" panose="020F0502020204030204" pitchFamily="34" charset="0"/>
                          <a:ea typeface="Calibri" panose="020F0502020204030204" pitchFamily="34" charset="0"/>
                          <a:cs typeface="Calibri" panose="020F0502020204030204" pitchFamily="34" charset="0"/>
                        </a:rPr>
                        <a:t>100</a:t>
                      </a:r>
                    </a:p>
                  </a:txBody>
                  <a:tcPr marL="44450" marR="44450" marT="0" marB="0" anchor="ctr"/>
                </a:tc>
                <a:tc>
                  <a:txBody>
                    <a:bodyPr/>
                    <a:lstStyle/>
                    <a:p>
                      <a:pPr algn="ctr">
                        <a:lnSpc>
                          <a:spcPct val="107000"/>
                        </a:lnSpc>
                        <a:spcAft>
                          <a:spcPts val="0"/>
                        </a:spcAft>
                      </a:pPr>
                      <a:r>
                        <a:rPr lang="tr-TR" sz="1600" b="1" dirty="0">
                          <a:solidFill>
                            <a:srgbClr val="485793"/>
                          </a:solidFill>
                          <a:effectLst/>
                          <a:latin typeface="Calibri" panose="020F0502020204030204" pitchFamily="34" charset="0"/>
                          <a:ea typeface="Calibri" panose="020F0502020204030204" pitchFamily="34" charset="0"/>
                          <a:cs typeface="Calibri" panose="020F0502020204030204" pitchFamily="34" charset="0"/>
                        </a:rPr>
                        <a:t>17</a:t>
                      </a:r>
                    </a:p>
                  </a:txBody>
                  <a:tcPr marL="44450" marR="44450" marT="0" marB="0" anchor="ctr"/>
                </a:tc>
                <a:tc>
                  <a:txBody>
                    <a:bodyPr/>
                    <a:lstStyle/>
                    <a:p>
                      <a:pPr algn="ctr">
                        <a:lnSpc>
                          <a:spcPct val="107000"/>
                        </a:lnSpc>
                        <a:spcAft>
                          <a:spcPts val="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100</a:t>
                      </a:r>
                    </a:p>
                  </a:txBody>
                  <a:tcPr marL="44450" marR="44450" marT="0" marB="0" anchor="ctr"/>
                </a:tc>
                <a:extLst>
                  <a:ext uri="{0D108BD9-81ED-4DB2-BD59-A6C34878D82A}">
                    <a16:rowId xmlns:a16="http://schemas.microsoft.com/office/drawing/2014/main" val="1738426369"/>
                  </a:ext>
                </a:extLst>
              </a:tr>
              <a:tr h="319393">
                <a:tc>
                  <a:txBody>
                    <a:bodyPr/>
                    <a:lstStyle/>
                    <a:p>
                      <a:pPr algn="r">
                        <a:lnSpc>
                          <a:spcPct val="107000"/>
                        </a:lnSpc>
                        <a:spcAft>
                          <a:spcPts val="0"/>
                        </a:spcAft>
                      </a:pPr>
                      <a:r>
                        <a:rPr lang="tr-TR" sz="1400" dirty="0">
                          <a:solidFill>
                            <a:srgbClr val="FF0000"/>
                          </a:solidFill>
                          <a:effectLst/>
                        </a:rPr>
                        <a:t>TOPLAM</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174</a:t>
                      </a:r>
                    </a:p>
                  </a:txBody>
                  <a:tcPr marL="44450" marR="44450" marT="0" marB="0" anchor="ctr"/>
                </a:tc>
                <a:tc>
                  <a:txBody>
                    <a:bodyPr/>
                    <a:lstStyle/>
                    <a:p>
                      <a:pPr algn="ctr">
                        <a:lnSpc>
                          <a:spcPct val="107000"/>
                        </a:lnSpc>
                        <a:spcAft>
                          <a:spcPts val="0"/>
                        </a:spcAft>
                      </a:pPr>
                      <a:r>
                        <a:rPr lang="tr-TR"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174</a:t>
                      </a:r>
                    </a:p>
                  </a:txBody>
                  <a:tcPr marL="44450" marR="44450" marT="0" marB="0" anchor="ctr"/>
                </a:tc>
                <a:tc>
                  <a:txBody>
                    <a:bodyPr/>
                    <a:lstStyle/>
                    <a:p>
                      <a:pPr algn="ctr">
                        <a:lnSpc>
                          <a:spcPct val="107000"/>
                        </a:lnSpc>
                        <a:spcAft>
                          <a:spcPts val="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100</a:t>
                      </a:r>
                    </a:p>
                  </a:txBody>
                  <a:tcPr marL="44450" marR="44450" marT="0" marB="0" anchor="ctr"/>
                </a:tc>
                <a:tc>
                  <a:txBody>
                    <a:bodyPr/>
                    <a:lstStyle/>
                    <a:p>
                      <a:pPr algn="ctr">
                        <a:lnSpc>
                          <a:spcPct val="107000"/>
                        </a:lnSpc>
                        <a:spcAft>
                          <a:spcPts val="0"/>
                        </a:spcAft>
                      </a:pPr>
                      <a:r>
                        <a:rPr lang="tr-TR" sz="16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171</a:t>
                      </a:r>
                    </a:p>
                  </a:txBody>
                  <a:tcPr marL="44450" marR="44450" marT="0" marB="0" anchor="ctr"/>
                </a:tc>
                <a:tc>
                  <a:txBody>
                    <a:bodyPr/>
                    <a:lstStyle/>
                    <a:p>
                      <a:pPr algn="ctr">
                        <a:lnSpc>
                          <a:spcPct val="107000"/>
                        </a:lnSpc>
                        <a:spcAft>
                          <a:spcPts val="0"/>
                        </a:spcAft>
                      </a:pPr>
                      <a:r>
                        <a:rPr lang="tr-TR"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96,24</a:t>
                      </a:r>
                    </a:p>
                  </a:txBody>
                  <a:tcPr marL="44450" marR="44450" marT="0" marB="0" anchor="ctr"/>
                </a:tc>
                <a:tc>
                  <a:txBody>
                    <a:bodyPr/>
                    <a:lstStyle/>
                    <a:p>
                      <a:pPr algn="ctr">
                        <a:lnSpc>
                          <a:spcPct val="107000"/>
                        </a:lnSpc>
                        <a:spcAft>
                          <a:spcPts val="0"/>
                        </a:spcAft>
                      </a:pPr>
                      <a:r>
                        <a:rPr lang="tr-TR"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165</a:t>
                      </a:r>
                    </a:p>
                  </a:txBody>
                  <a:tcPr marL="44450" marR="44450" marT="0" marB="0" anchor="ctr"/>
                </a:tc>
                <a:tc>
                  <a:txBody>
                    <a:bodyPr/>
                    <a:lstStyle/>
                    <a:p>
                      <a:pPr algn="ctr">
                        <a:lnSpc>
                          <a:spcPct val="107000"/>
                        </a:lnSpc>
                        <a:spcAft>
                          <a:spcPts val="0"/>
                        </a:spcAft>
                      </a:pPr>
                      <a:r>
                        <a:rPr lang="tr-TR"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167</a:t>
                      </a:r>
                    </a:p>
                  </a:txBody>
                  <a:tcPr marL="44450" marR="44450" marT="0" marB="0" anchor="ctr"/>
                </a:tc>
                <a:tc>
                  <a:txBody>
                    <a:bodyPr/>
                    <a:lstStyle/>
                    <a:p>
                      <a:pPr algn="ctr">
                        <a:lnSpc>
                          <a:spcPct val="107000"/>
                        </a:lnSpc>
                        <a:spcAft>
                          <a:spcPts val="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100</a:t>
                      </a:r>
                    </a:p>
                  </a:txBody>
                  <a:tcPr marL="44450" marR="44450" marT="0" marB="0" anchor="ctr"/>
                </a:tc>
                <a:tc>
                  <a:txBody>
                    <a:bodyPr/>
                    <a:lstStyle/>
                    <a:p>
                      <a:pPr algn="ctr">
                        <a:lnSpc>
                          <a:spcPct val="107000"/>
                        </a:lnSpc>
                        <a:spcAft>
                          <a:spcPts val="0"/>
                        </a:spcAft>
                      </a:pPr>
                      <a:r>
                        <a:rPr lang="tr-TR" sz="1600" b="1" dirty="0">
                          <a:solidFill>
                            <a:srgbClr val="0000CC"/>
                          </a:solidFill>
                          <a:effectLst/>
                          <a:latin typeface="Calibri" panose="020F0502020204030204" pitchFamily="34" charset="0"/>
                          <a:ea typeface="Calibri" panose="020F0502020204030204" pitchFamily="34" charset="0"/>
                          <a:cs typeface="Calibri" panose="020F0502020204030204" pitchFamily="34" charset="0"/>
                        </a:rPr>
                        <a:t>163</a:t>
                      </a:r>
                    </a:p>
                  </a:txBody>
                  <a:tcPr marL="44450" marR="44450" marT="0" marB="0" anchor="ctr"/>
                </a:tc>
                <a:tc>
                  <a:txBody>
                    <a:bodyPr/>
                    <a:lstStyle/>
                    <a:p>
                      <a:pPr algn="ctr">
                        <a:lnSpc>
                          <a:spcPct val="107000"/>
                        </a:lnSpc>
                        <a:spcAft>
                          <a:spcPts val="0"/>
                        </a:spcAft>
                      </a:pPr>
                      <a:r>
                        <a:rPr lang="tr-TR" sz="1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97,61</a:t>
                      </a:r>
                    </a:p>
                  </a:txBody>
                  <a:tcPr marL="44450" marR="44450" marT="0" marB="0" anchor="ctr"/>
                </a:tc>
                <a:extLst>
                  <a:ext uri="{0D108BD9-81ED-4DB2-BD59-A6C34878D82A}">
                    <a16:rowId xmlns:a16="http://schemas.microsoft.com/office/drawing/2014/main" val="2915915099"/>
                  </a:ext>
                </a:extLst>
              </a:tr>
            </a:tbl>
          </a:graphicData>
        </a:graphic>
      </p:graphicFrame>
    </p:spTree>
    <p:extLst>
      <p:ext uri="{BB962C8B-B14F-4D97-AF65-F5344CB8AC3E}">
        <p14:creationId xmlns:p14="http://schemas.microsoft.com/office/powerpoint/2010/main" val="856664697"/>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07442" y="751484"/>
            <a:ext cx="10425256" cy="666207"/>
          </a:xfrm>
        </p:spPr>
        <p:txBody>
          <a:bodyPr>
            <a:normAutofit/>
          </a:bodyPr>
          <a:lstStyle/>
          <a:p>
            <a:pPr algn="ctr"/>
            <a:r>
              <a:rPr lang="tr-TR" sz="3200" b="1" dirty="0">
                <a:solidFill>
                  <a:srgbClr val="FF0000"/>
                </a:solidFill>
              </a:rPr>
              <a:t>YKS Tercih / Yerleşme Durumu</a:t>
            </a:r>
            <a:endParaRPr lang="tr-TR" sz="3200" dirty="0">
              <a:solidFill>
                <a:srgbClr val="FF0000"/>
              </a:solidFill>
            </a:endParaRP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92B051-1742-442B-BD19-D71164AFA81D}"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42E69-0B45-4D6A-BDA9-8F9042B0111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Tablo 6"/>
          <p:cNvGraphicFramePr>
            <a:graphicFrameLocks noGrp="1"/>
          </p:cNvGraphicFramePr>
          <p:nvPr>
            <p:extLst>
              <p:ext uri="{D42A27DB-BD31-4B8C-83A1-F6EECF244321}">
                <p14:modId xmlns:p14="http://schemas.microsoft.com/office/powerpoint/2010/main" val="636227745"/>
              </p:ext>
            </p:extLst>
          </p:nvPr>
        </p:nvGraphicFramePr>
        <p:xfrm>
          <a:off x="307441" y="1997764"/>
          <a:ext cx="11480369" cy="2449231"/>
        </p:xfrm>
        <a:graphic>
          <a:graphicData uri="http://schemas.openxmlformats.org/drawingml/2006/table">
            <a:tbl>
              <a:tblPr firstRow="1" firstCol="1" lastRow="1" lastCol="1" bandRow="1" bandCol="1">
                <a:tableStyleId>{5940675A-B579-460E-94D1-54222C63F5DA}</a:tableStyleId>
              </a:tblPr>
              <a:tblGrid>
                <a:gridCol w="3128486">
                  <a:extLst>
                    <a:ext uri="{9D8B030D-6E8A-4147-A177-3AD203B41FA5}">
                      <a16:colId xmlns:a16="http://schemas.microsoft.com/office/drawing/2014/main" val="3354496488"/>
                    </a:ext>
                  </a:extLst>
                </a:gridCol>
                <a:gridCol w="4403464">
                  <a:extLst>
                    <a:ext uri="{9D8B030D-6E8A-4147-A177-3AD203B41FA5}">
                      <a16:colId xmlns:a16="http://schemas.microsoft.com/office/drawing/2014/main" val="2304036904"/>
                    </a:ext>
                  </a:extLst>
                </a:gridCol>
                <a:gridCol w="2068220">
                  <a:extLst>
                    <a:ext uri="{9D8B030D-6E8A-4147-A177-3AD203B41FA5}">
                      <a16:colId xmlns:a16="http://schemas.microsoft.com/office/drawing/2014/main" val="3493477180"/>
                    </a:ext>
                  </a:extLst>
                </a:gridCol>
                <a:gridCol w="1880199">
                  <a:extLst>
                    <a:ext uri="{9D8B030D-6E8A-4147-A177-3AD203B41FA5}">
                      <a16:colId xmlns:a16="http://schemas.microsoft.com/office/drawing/2014/main" val="2986900398"/>
                    </a:ext>
                  </a:extLst>
                </a:gridCol>
              </a:tblGrid>
              <a:tr h="332709">
                <a:tc>
                  <a:txBody>
                    <a:bodyPr/>
                    <a:lstStyle/>
                    <a:p>
                      <a:pPr algn="ctr">
                        <a:lnSpc>
                          <a:spcPct val="107000"/>
                        </a:lnSpc>
                        <a:spcAft>
                          <a:spcPts val="800"/>
                        </a:spcAft>
                      </a:pPr>
                      <a:r>
                        <a:rPr lang="tr-TR" sz="1600" b="1" dirty="0">
                          <a:solidFill>
                            <a:srgbClr val="FF0000"/>
                          </a:solidFill>
                          <a:effectLst/>
                        </a:rPr>
                        <a:t>PROGRAM ADI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YKS TERCİH/ YERLEŞME DURUMU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977316732"/>
                  </a:ext>
                </a:extLst>
              </a:tr>
              <a:tr h="505492">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200" dirty="0">
                          <a:effectLst/>
                        </a:rPr>
                        <a:t> </a:t>
                      </a:r>
                      <a:r>
                        <a:rPr kumimoji="0" lang="tr-TR" sz="2000" b="1" i="0" u="none" strike="noStrike" kern="1200" cap="none" spc="0" normalizeH="0" baseline="0" noProof="0" dirty="0">
                          <a:ln>
                            <a:noFill/>
                          </a:ln>
                          <a:solidFill>
                            <a:srgbClr val="962E2E"/>
                          </a:solidFill>
                          <a:effectLst/>
                          <a:uLnTx/>
                          <a:uFillTx/>
                          <a:latin typeface="Calibri" panose="020F0502020204030204" pitchFamily="34" charset="0"/>
                          <a:ea typeface="Calibri" panose="020F0502020204030204" pitchFamily="34" charset="0"/>
                          <a:cs typeface="Calibri" panose="020F0502020204030204" pitchFamily="34" charset="0"/>
                        </a:rPr>
                        <a:t>İLAHİYAT (BİRİNCİ ÖĞRETİM)</a:t>
                      </a:r>
                    </a:p>
                  </a:txBody>
                  <a:tcPr marL="0" marR="0" marT="0" marB="0" anchor="ctr"/>
                </a:tc>
                <a:tc>
                  <a:txBody>
                    <a:bodyPr/>
                    <a:lstStyle/>
                    <a:p>
                      <a:pPr algn="r">
                        <a:lnSpc>
                          <a:spcPct val="107000"/>
                        </a:lnSpc>
                        <a:spcAft>
                          <a:spcPts val="800"/>
                        </a:spcAft>
                      </a:pPr>
                      <a:r>
                        <a:rPr lang="tr-TR" sz="1600" b="1" dirty="0">
                          <a:solidFill>
                            <a:srgbClr val="0000CC"/>
                          </a:solidFill>
                          <a:effectLst/>
                        </a:rPr>
                        <a:t>EN YÜKSEK PUAN</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dirty="0">
                          <a:effectLst/>
                          <a:latin typeface="Calibri" panose="020F0502020204030204" pitchFamily="34" charset="0"/>
                          <a:cs typeface="Calibri" panose="020F0502020204030204" pitchFamily="34" charset="0"/>
                        </a:rPr>
                        <a:t> 444,650 </a:t>
                      </a:r>
                      <a:endParaRPr lang="tr-TR" sz="1600" dirty="0">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tc>
                <a:tc>
                  <a:txBody>
                    <a:bodyPr/>
                    <a:lstStyle/>
                    <a:p>
                      <a:pPr algn="ctr">
                        <a:lnSpc>
                          <a:spcPct val="107000"/>
                        </a:lnSpc>
                        <a:spcAft>
                          <a:spcPts val="800"/>
                        </a:spcAft>
                      </a:pPr>
                      <a:r>
                        <a:rPr lang="tr-TR" sz="1600" dirty="0">
                          <a:effectLst/>
                          <a:latin typeface="Calibri" panose="020F0502020204030204" pitchFamily="34" charset="0"/>
                          <a:cs typeface="Calibri" panose="020F0502020204030204" pitchFamily="34" charset="0"/>
                        </a:rPr>
                        <a:t> 412,909 </a:t>
                      </a:r>
                      <a:endParaRPr lang="tr-TR" sz="1600" dirty="0">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2609338762"/>
                  </a:ext>
                </a:extLst>
              </a:tr>
              <a:tr h="548414">
                <a:tc vMerge="1">
                  <a:txBody>
                    <a:bodyPr/>
                    <a:lstStyle/>
                    <a:p>
                      <a:endParaRPr lang="tr-TR" dirty="0"/>
                    </a:p>
                  </a:txBody>
                  <a:tcPr/>
                </a:tc>
                <a:tc>
                  <a:txBody>
                    <a:bodyPr/>
                    <a:lstStyle/>
                    <a:p>
                      <a:pPr algn="r">
                        <a:lnSpc>
                          <a:spcPct val="107000"/>
                        </a:lnSpc>
                        <a:spcAft>
                          <a:spcPts val="800"/>
                        </a:spcAft>
                      </a:pPr>
                      <a:r>
                        <a:rPr lang="tr-TR" sz="1600" b="1" dirty="0">
                          <a:solidFill>
                            <a:srgbClr val="FF0000"/>
                          </a:solidFill>
                          <a:effectLst/>
                        </a:rPr>
                        <a:t>EN DÜŞÜK PUAN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dirty="0">
                          <a:effectLst/>
                          <a:latin typeface="Calibri" panose="020F0502020204030204" pitchFamily="34" charset="0"/>
                          <a:cs typeface="Calibri" panose="020F0502020204030204" pitchFamily="34" charset="0"/>
                        </a:rPr>
                        <a:t> 302,780</a:t>
                      </a:r>
                      <a:endParaRPr lang="tr-TR" sz="1600" dirty="0">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tc>
                <a:tc>
                  <a:txBody>
                    <a:bodyPr/>
                    <a:lstStyle/>
                    <a:p>
                      <a:pPr algn="ctr">
                        <a:lnSpc>
                          <a:spcPct val="107000"/>
                        </a:lnSpc>
                        <a:spcAft>
                          <a:spcPts val="800"/>
                        </a:spcAft>
                      </a:pPr>
                      <a:r>
                        <a:rPr lang="tr-TR" sz="1600" dirty="0">
                          <a:effectLst/>
                          <a:latin typeface="Calibri" panose="020F0502020204030204" pitchFamily="34" charset="0"/>
                          <a:cs typeface="Calibri" panose="020F0502020204030204" pitchFamily="34" charset="0"/>
                        </a:rPr>
                        <a:t> 268,947</a:t>
                      </a:r>
                      <a:endParaRPr lang="tr-TR" sz="1600" dirty="0">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3033572463"/>
                  </a:ext>
                </a:extLst>
              </a:tr>
              <a:tr h="578021">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200" dirty="0">
                          <a:effectLst/>
                        </a:rPr>
                        <a:t> </a:t>
                      </a:r>
                      <a:r>
                        <a:rPr kumimoji="0" lang="tr-TR" sz="2000" b="1" i="0" u="none" strike="noStrike" kern="1200" cap="none" spc="0" normalizeH="0" baseline="0" noProof="0" dirty="0">
                          <a:ln>
                            <a:noFill/>
                          </a:ln>
                          <a:solidFill>
                            <a:srgbClr val="962E2E"/>
                          </a:solidFill>
                          <a:effectLst/>
                          <a:uLnTx/>
                          <a:uFillTx/>
                          <a:latin typeface="Calibri" panose="020F0502020204030204" pitchFamily="34" charset="0"/>
                          <a:ea typeface="Calibri" panose="020F0502020204030204" pitchFamily="34" charset="0"/>
                          <a:cs typeface="Calibri" panose="020F0502020204030204" pitchFamily="34" charset="0"/>
                        </a:rPr>
                        <a:t>İLAHİYAT MTOK</a:t>
                      </a:r>
                    </a:p>
                  </a:txBody>
                  <a:tcPr marL="0" marR="0" marT="0" marB="0" anchor="ctr"/>
                </a:tc>
                <a:tc>
                  <a:txBody>
                    <a:bodyPr/>
                    <a:lstStyle/>
                    <a:p>
                      <a:pPr algn="r">
                        <a:lnSpc>
                          <a:spcPct val="107000"/>
                        </a:lnSpc>
                        <a:spcAft>
                          <a:spcPts val="800"/>
                        </a:spcAft>
                      </a:pPr>
                      <a:r>
                        <a:rPr lang="tr-TR" sz="1600" b="1" dirty="0">
                          <a:solidFill>
                            <a:srgbClr val="0000CC"/>
                          </a:solidFill>
                          <a:effectLst/>
                        </a:rPr>
                        <a:t>EN YÜKSEK PUAN</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dirty="0">
                          <a:effectLst/>
                          <a:latin typeface="Calibri" panose="020F0502020204030204" pitchFamily="34" charset="0"/>
                          <a:cs typeface="Calibri" panose="020F0502020204030204" pitchFamily="34" charset="0"/>
                        </a:rPr>
                        <a:t>378,289 </a:t>
                      </a:r>
                      <a:endParaRPr lang="tr-TR" sz="1600" dirty="0">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tc>
                <a:tc>
                  <a:txBody>
                    <a:bodyPr/>
                    <a:lstStyle/>
                    <a:p>
                      <a:pPr algn="ctr">
                        <a:lnSpc>
                          <a:spcPct val="107000"/>
                        </a:lnSpc>
                        <a:spcAft>
                          <a:spcPts val="800"/>
                        </a:spcAft>
                      </a:pPr>
                      <a:r>
                        <a:rPr lang="tr-TR" sz="1600" dirty="0">
                          <a:effectLst/>
                          <a:latin typeface="Calibri" panose="020F0502020204030204" pitchFamily="34" charset="0"/>
                          <a:cs typeface="Calibri" panose="020F0502020204030204" pitchFamily="34" charset="0"/>
                        </a:rPr>
                        <a:t>347,747 </a:t>
                      </a:r>
                      <a:endParaRPr lang="tr-TR" sz="1600" dirty="0">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39802616"/>
                  </a:ext>
                </a:extLst>
              </a:tr>
              <a:tr h="484595">
                <a:tc vMerge="1">
                  <a:txBody>
                    <a:bodyPr/>
                    <a:lstStyle/>
                    <a:p>
                      <a:endParaRPr lang="tr-TR"/>
                    </a:p>
                  </a:txBody>
                  <a:tcPr/>
                </a:tc>
                <a:tc>
                  <a:txBody>
                    <a:bodyPr/>
                    <a:lstStyle/>
                    <a:p>
                      <a:pPr algn="r">
                        <a:lnSpc>
                          <a:spcPct val="107000"/>
                        </a:lnSpc>
                        <a:spcAft>
                          <a:spcPts val="800"/>
                        </a:spcAft>
                      </a:pPr>
                      <a:r>
                        <a:rPr lang="tr-TR" sz="1600" b="1" dirty="0">
                          <a:solidFill>
                            <a:srgbClr val="FF0000"/>
                          </a:solidFill>
                          <a:effectLst/>
                        </a:rPr>
                        <a:t>EN DÜŞÜK PUAN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dirty="0">
                          <a:effectLst/>
                          <a:latin typeface="Calibri" panose="020F0502020204030204" pitchFamily="34" charset="0"/>
                          <a:cs typeface="Calibri" panose="020F0502020204030204" pitchFamily="34" charset="0"/>
                        </a:rPr>
                        <a:t>295,337 </a:t>
                      </a:r>
                      <a:endParaRPr lang="tr-TR" sz="1600" dirty="0">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tc>
                <a:tc>
                  <a:txBody>
                    <a:bodyPr/>
                    <a:lstStyle/>
                    <a:p>
                      <a:pPr algn="ctr">
                        <a:lnSpc>
                          <a:spcPct val="107000"/>
                        </a:lnSpc>
                        <a:spcAft>
                          <a:spcPts val="800"/>
                        </a:spcAft>
                      </a:pPr>
                      <a:r>
                        <a:rPr lang="tr-TR" sz="1600" dirty="0">
                          <a:effectLst/>
                          <a:latin typeface="Calibri" panose="020F0502020204030204" pitchFamily="34" charset="0"/>
                          <a:cs typeface="Calibri" panose="020F0502020204030204" pitchFamily="34" charset="0"/>
                        </a:rPr>
                        <a:t>280,984 </a:t>
                      </a:r>
                      <a:endParaRPr lang="tr-TR" sz="1600" dirty="0">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932934530"/>
                  </a:ext>
                </a:extLst>
              </a:tr>
            </a:tbl>
          </a:graphicData>
        </a:graphic>
      </p:graphicFrame>
    </p:spTree>
    <p:extLst>
      <p:ext uri="{BB962C8B-B14F-4D97-AF65-F5344CB8AC3E}">
        <p14:creationId xmlns:p14="http://schemas.microsoft.com/office/powerpoint/2010/main" val="3094979899"/>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561694-9F9A-EB6B-FD94-A9C4851C5CF0}"/>
            </a:ext>
          </a:extLst>
        </p:cNvPr>
        <p:cNvGrpSpPr/>
        <p:nvPr/>
      </p:nvGrpSpPr>
      <p:grpSpPr>
        <a:xfrm>
          <a:off x="0" y="0"/>
          <a:ext cx="0" cy="0"/>
          <a:chOff x="0" y="0"/>
          <a:chExt cx="0" cy="0"/>
        </a:xfrm>
      </p:grpSpPr>
      <p:sp>
        <p:nvSpPr>
          <p:cNvPr id="6" name="Unvan 5">
            <a:extLst>
              <a:ext uri="{FF2B5EF4-FFF2-40B4-BE49-F238E27FC236}">
                <a16:creationId xmlns:a16="http://schemas.microsoft.com/office/drawing/2014/main" id="{D3892BD8-D3B1-D120-94DE-E3F1A94EF5C4}"/>
              </a:ext>
            </a:extLst>
          </p:cNvPr>
          <p:cNvSpPr>
            <a:spLocks noGrp="1"/>
          </p:cNvSpPr>
          <p:nvPr>
            <p:ph type="title"/>
          </p:nvPr>
        </p:nvSpPr>
        <p:spPr>
          <a:xfrm>
            <a:off x="307442" y="751484"/>
            <a:ext cx="10425256" cy="666207"/>
          </a:xfrm>
        </p:spPr>
        <p:txBody>
          <a:bodyPr>
            <a:normAutofit/>
          </a:bodyPr>
          <a:lstStyle/>
          <a:p>
            <a:pPr algn="ctr"/>
            <a:r>
              <a:rPr lang="tr-TR" sz="3200" b="1" dirty="0">
                <a:solidFill>
                  <a:srgbClr val="0066FF"/>
                </a:solidFill>
              </a:rPr>
              <a:t>Yatay Geçiş Yapan Öğrenci Sayısı </a:t>
            </a:r>
            <a:r>
              <a:rPr lang="tr-TR" sz="3200" b="1" dirty="0">
                <a:solidFill>
                  <a:srgbClr val="FF0000"/>
                </a:solidFill>
              </a:rPr>
              <a:t>(G.A.N.O. ile) </a:t>
            </a:r>
            <a:endParaRPr lang="tr-TR" sz="3200" dirty="0">
              <a:solidFill>
                <a:srgbClr val="FF0000"/>
              </a:solidFill>
            </a:endParaRPr>
          </a:p>
        </p:txBody>
      </p:sp>
      <p:sp>
        <p:nvSpPr>
          <p:cNvPr id="4" name="Veri Yer Tutucusu 3">
            <a:extLst>
              <a:ext uri="{FF2B5EF4-FFF2-40B4-BE49-F238E27FC236}">
                <a16:creationId xmlns:a16="http://schemas.microsoft.com/office/drawing/2014/main" id="{B9390959-1F19-4CEB-0759-E8283D8EB0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92B051-1742-442B-BD19-D71164AFA81D}"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a:extLst>
              <a:ext uri="{FF2B5EF4-FFF2-40B4-BE49-F238E27FC236}">
                <a16:creationId xmlns:a16="http://schemas.microsoft.com/office/drawing/2014/main" id="{067D6490-225C-B70E-30A0-26AC094587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42E69-0B45-4D6A-BDA9-8F9042B0111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9" name="Tablo 4">
            <a:extLst>
              <a:ext uri="{FF2B5EF4-FFF2-40B4-BE49-F238E27FC236}">
                <a16:creationId xmlns:a16="http://schemas.microsoft.com/office/drawing/2014/main" id="{B027BA17-249C-5AF2-67CE-545160C82E05}"/>
              </a:ext>
            </a:extLst>
          </p:cNvPr>
          <p:cNvGraphicFramePr>
            <a:graphicFrameLocks noGrp="1"/>
          </p:cNvGraphicFramePr>
          <p:nvPr>
            <p:extLst>
              <p:ext uri="{D42A27DB-BD31-4B8C-83A1-F6EECF244321}">
                <p14:modId xmlns:p14="http://schemas.microsoft.com/office/powerpoint/2010/main" val="1283947112"/>
              </p:ext>
            </p:extLst>
          </p:nvPr>
        </p:nvGraphicFramePr>
        <p:xfrm>
          <a:off x="367749" y="2057401"/>
          <a:ext cx="11442540" cy="1805298"/>
        </p:xfrm>
        <a:graphic>
          <a:graphicData uri="http://schemas.openxmlformats.org/drawingml/2006/table">
            <a:tbl>
              <a:tblPr>
                <a:tableStyleId>{BDBED569-4797-4DF1-A0F4-6AAB3CD982D8}</a:tableStyleId>
              </a:tblPr>
              <a:tblGrid>
                <a:gridCol w="3088473">
                  <a:extLst>
                    <a:ext uri="{9D8B030D-6E8A-4147-A177-3AD203B41FA5}">
                      <a16:colId xmlns:a16="http://schemas.microsoft.com/office/drawing/2014/main" val="760475108"/>
                    </a:ext>
                  </a:extLst>
                </a:gridCol>
                <a:gridCol w="3041098">
                  <a:extLst>
                    <a:ext uri="{9D8B030D-6E8A-4147-A177-3AD203B41FA5}">
                      <a16:colId xmlns:a16="http://schemas.microsoft.com/office/drawing/2014/main" val="1517385474"/>
                    </a:ext>
                  </a:extLst>
                </a:gridCol>
                <a:gridCol w="1250110">
                  <a:extLst>
                    <a:ext uri="{9D8B030D-6E8A-4147-A177-3AD203B41FA5}">
                      <a16:colId xmlns:a16="http://schemas.microsoft.com/office/drawing/2014/main" val="631616098"/>
                    </a:ext>
                  </a:extLst>
                </a:gridCol>
                <a:gridCol w="1431578">
                  <a:extLst>
                    <a:ext uri="{9D8B030D-6E8A-4147-A177-3AD203B41FA5}">
                      <a16:colId xmlns:a16="http://schemas.microsoft.com/office/drawing/2014/main" val="2137392682"/>
                    </a:ext>
                  </a:extLst>
                </a:gridCol>
                <a:gridCol w="1270273">
                  <a:extLst>
                    <a:ext uri="{9D8B030D-6E8A-4147-A177-3AD203B41FA5}">
                      <a16:colId xmlns:a16="http://schemas.microsoft.com/office/drawing/2014/main" val="1163182823"/>
                    </a:ext>
                  </a:extLst>
                </a:gridCol>
                <a:gridCol w="1361008">
                  <a:extLst>
                    <a:ext uri="{9D8B030D-6E8A-4147-A177-3AD203B41FA5}">
                      <a16:colId xmlns:a16="http://schemas.microsoft.com/office/drawing/2014/main" val="1069248377"/>
                    </a:ext>
                  </a:extLst>
                </a:gridCol>
              </a:tblGrid>
              <a:tr h="492094">
                <a:tc rowSpan="2">
                  <a:txBody>
                    <a:bodyPr/>
                    <a:lstStyle/>
                    <a:p>
                      <a:pPr algn="ctr">
                        <a:lnSpc>
                          <a:spcPct val="107000"/>
                        </a:lnSpc>
                        <a:spcAft>
                          <a:spcPts val="0"/>
                        </a:spcAft>
                      </a:pPr>
                      <a:r>
                        <a:rPr lang="tr-TR" sz="1600" b="1" dirty="0">
                          <a:solidFill>
                            <a:srgbClr val="FF0000"/>
                          </a:solidFill>
                          <a:effectLst/>
                        </a:rPr>
                        <a:t>Bölüm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rPr>
                        <a:t>Program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dirty="0">
                          <a:solidFill>
                            <a:srgbClr val="FF0000"/>
                          </a:solidFill>
                          <a:effectLst/>
                        </a:rPr>
                        <a:t>2024 (Güz – Bahar)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dirty="0">
                          <a:solidFill>
                            <a:srgbClr val="FF0000"/>
                          </a:solidFill>
                          <a:effectLst/>
                        </a:rPr>
                        <a:t>2025  (Güz – Bahar)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328869437"/>
                  </a:ext>
                </a:extLst>
              </a:tr>
              <a:tr h="707654">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rPr>
                        <a:t> </a:t>
                      </a: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00341925"/>
                  </a:ext>
                </a:extLst>
              </a:tr>
              <a:tr h="605550">
                <a:tc>
                  <a:txBody>
                    <a:bodyPr/>
                    <a:lstStyle/>
                    <a:p>
                      <a:pPr algn="ctr">
                        <a:lnSpc>
                          <a:spcPct val="107000"/>
                        </a:lnSpc>
                        <a:spcAft>
                          <a:spcPts val="0"/>
                        </a:spcAft>
                      </a:pPr>
                      <a:r>
                        <a:rPr lang="tr-TR" sz="1400" b="1" dirty="0">
                          <a:solidFill>
                            <a:schemeClr val="tx1"/>
                          </a:solidFill>
                          <a:effectLst/>
                        </a:rPr>
                        <a:t>İlahiyat Fakültesi </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400" b="1" dirty="0">
                          <a:solidFill>
                            <a:schemeClr val="tx1"/>
                          </a:solidFill>
                          <a:effectLst/>
                        </a:rPr>
                        <a:t>İlahiyat Programı</a:t>
                      </a:r>
                    </a:p>
                  </a:txBody>
                  <a:tcPr marL="9525" marR="9525" marT="9525" marB="0" anchor="ctr"/>
                </a:tc>
                <a:tc>
                  <a:txBody>
                    <a:bodyPr/>
                    <a:lstStyle/>
                    <a:p>
                      <a:pPr algn="ctr">
                        <a:lnSpc>
                          <a:spcPct val="107000"/>
                        </a:lnSpc>
                        <a:spcAft>
                          <a:spcPts val="0"/>
                        </a:spcAft>
                      </a:pPr>
                      <a:r>
                        <a:rPr lang="tr-TR" sz="1600" b="1" kern="1200" dirty="0">
                          <a:solidFill>
                            <a:srgbClr val="0066FF"/>
                          </a:solidFill>
                          <a:effectLst/>
                          <a:latin typeface="+mn-lt"/>
                          <a:ea typeface="+mn-ea"/>
                          <a:cs typeface="+mn-cs"/>
                        </a:rPr>
                        <a:t> 7</a:t>
                      </a:r>
                    </a:p>
                  </a:txBody>
                  <a:tcPr marL="0" marR="0" marT="0" marB="0" anchor="ctr"/>
                </a:tc>
                <a:tc>
                  <a:txBody>
                    <a:bodyPr/>
                    <a:lstStyle/>
                    <a:p>
                      <a:pPr algn="ct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3</a:t>
                      </a:r>
                    </a:p>
                  </a:txBody>
                  <a:tcPr marL="3810" marR="3810" marT="3810" marB="0" anchor="ctr"/>
                </a:tc>
                <a:tc>
                  <a:txBody>
                    <a:bodyPr/>
                    <a:lstStyle/>
                    <a:p>
                      <a:pPr algn="ctr">
                        <a:lnSpc>
                          <a:spcPct val="107000"/>
                        </a:lnSpc>
                        <a:spcAft>
                          <a:spcPts val="0"/>
                        </a:spcAft>
                      </a:pPr>
                      <a:r>
                        <a:rPr lang="tr-TR" sz="1600" b="1" kern="1200" dirty="0">
                          <a:solidFill>
                            <a:srgbClr val="0066FF"/>
                          </a:solidFill>
                          <a:effectLst/>
                          <a:latin typeface="+mn-lt"/>
                          <a:ea typeface="+mn-ea"/>
                          <a:cs typeface="+mn-cs"/>
                        </a:rPr>
                        <a:t> 7</a:t>
                      </a:r>
                    </a:p>
                  </a:txBody>
                  <a:tcPr marL="0" marR="0" marT="0" marB="0" anchor="ctr"/>
                </a:tc>
                <a:tc>
                  <a:txBody>
                    <a:bodyPr/>
                    <a:lstStyle/>
                    <a:p>
                      <a:pPr algn="ct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5</a:t>
                      </a:r>
                    </a:p>
                  </a:txBody>
                  <a:tcPr marL="3810" marR="3810" marT="3810" marB="0" anchor="ctr"/>
                </a:tc>
                <a:extLst>
                  <a:ext uri="{0D108BD9-81ED-4DB2-BD59-A6C34878D82A}">
                    <a16:rowId xmlns:a16="http://schemas.microsoft.com/office/drawing/2014/main" val="3154780784"/>
                  </a:ext>
                </a:extLst>
              </a:tr>
            </a:tbl>
          </a:graphicData>
        </a:graphic>
      </p:graphicFrame>
    </p:spTree>
    <p:extLst>
      <p:ext uri="{BB962C8B-B14F-4D97-AF65-F5344CB8AC3E}">
        <p14:creationId xmlns:p14="http://schemas.microsoft.com/office/powerpoint/2010/main" val="216232135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3C39C2-1F3F-CD44-B4C2-CC2B3D683A5F}"/>
            </a:ext>
          </a:extLst>
        </p:cNvPr>
        <p:cNvGrpSpPr/>
        <p:nvPr/>
      </p:nvGrpSpPr>
      <p:grpSpPr>
        <a:xfrm>
          <a:off x="0" y="0"/>
          <a:ext cx="0" cy="0"/>
          <a:chOff x="0" y="0"/>
          <a:chExt cx="0" cy="0"/>
        </a:xfrm>
      </p:grpSpPr>
      <p:sp>
        <p:nvSpPr>
          <p:cNvPr id="6" name="Unvan 5">
            <a:extLst>
              <a:ext uri="{FF2B5EF4-FFF2-40B4-BE49-F238E27FC236}">
                <a16:creationId xmlns:a16="http://schemas.microsoft.com/office/drawing/2014/main" id="{8DBD2FDF-A0C9-D96E-0907-1CB2BCA104BD}"/>
              </a:ext>
            </a:extLst>
          </p:cNvPr>
          <p:cNvSpPr>
            <a:spLocks noGrp="1"/>
          </p:cNvSpPr>
          <p:nvPr>
            <p:ph type="title"/>
          </p:nvPr>
        </p:nvSpPr>
        <p:spPr>
          <a:xfrm>
            <a:off x="307442" y="751484"/>
            <a:ext cx="10425256" cy="666207"/>
          </a:xfrm>
        </p:spPr>
        <p:txBody>
          <a:bodyPr>
            <a:normAutofit fontScale="90000"/>
          </a:bodyPr>
          <a:lstStyle/>
          <a:p>
            <a:pPr algn="ctr"/>
            <a:r>
              <a:rPr lang="tr-TR" sz="3200" b="1" dirty="0">
                <a:solidFill>
                  <a:srgbClr val="0066FF"/>
                </a:solidFill>
              </a:rPr>
              <a:t>Yatay Geçiş Yapan Öğrenci Sayısı </a:t>
            </a:r>
            <a:r>
              <a:rPr lang="tr-TR" sz="3200" b="1" dirty="0">
                <a:solidFill>
                  <a:srgbClr val="FF0000"/>
                </a:solidFill>
              </a:rPr>
              <a:t>(Merkezi Yerleştirme Puanı ile) </a:t>
            </a:r>
            <a:endParaRPr lang="tr-TR" sz="3200" dirty="0">
              <a:solidFill>
                <a:srgbClr val="FF0000"/>
              </a:solidFill>
            </a:endParaRPr>
          </a:p>
        </p:txBody>
      </p:sp>
      <p:sp>
        <p:nvSpPr>
          <p:cNvPr id="4" name="Veri Yer Tutucusu 3">
            <a:extLst>
              <a:ext uri="{FF2B5EF4-FFF2-40B4-BE49-F238E27FC236}">
                <a16:creationId xmlns:a16="http://schemas.microsoft.com/office/drawing/2014/main" id="{EE47DD88-FD08-25B3-0897-CDF4D3684C6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92B051-1742-442B-BD19-D71164AFA81D}"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a:extLst>
              <a:ext uri="{FF2B5EF4-FFF2-40B4-BE49-F238E27FC236}">
                <a16:creationId xmlns:a16="http://schemas.microsoft.com/office/drawing/2014/main" id="{6D4952E0-38CB-E14D-A0BF-CE186F43C4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42E69-0B45-4D6A-BDA9-8F9042B0111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2" name="Tablo 4">
            <a:extLst>
              <a:ext uri="{FF2B5EF4-FFF2-40B4-BE49-F238E27FC236}">
                <a16:creationId xmlns:a16="http://schemas.microsoft.com/office/drawing/2014/main" id="{CC2732A5-E250-040B-CC03-CD010886EF09}"/>
              </a:ext>
            </a:extLst>
          </p:cNvPr>
          <p:cNvGraphicFramePr>
            <a:graphicFrameLocks noGrp="1"/>
          </p:cNvGraphicFramePr>
          <p:nvPr>
            <p:extLst>
              <p:ext uri="{D42A27DB-BD31-4B8C-83A1-F6EECF244321}">
                <p14:modId xmlns:p14="http://schemas.microsoft.com/office/powerpoint/2010/main" val="1749719352"/>
              </p:ext>
            </p:extLst>
          </p:nvPr>
        </p:nvGraphicFramePr>
        <p:xfrm>
          <a:off x="367749" y="2057401"/>
          <a:ext cx="11442540" cy="1805298"/>
        </p:xfrm>
        <a:graphic>
          <a:graphicData uri="http://schemas.openxmlformats.org/drawingml/2006/table">
            <a:tbl>
              <a:tblPr>
                <a:tableStyleId>{BDBED569-4797-4DF1-A0F4-6AAB3CD982D8}</a:tableStyleId>
              </a:tblPr>
              <a:tblGrid>
                <a:gridCol w="3088473">
                  <a:extLst>
                    <a:ext uri="{9D8B030D-6E8A-4147-A177-3AD203B41FA5}">
                      <a16:colId xmlns:a16="http://schemas.microsoft.com/office/drawing/2014/main" val="760475108"/>
                    </a:ext>
                  </a:extLst>
                </a:gridCol>
                <a:gridCol w="3041098">
                  <a:extLst>
                    <a:ext uri="{9D8B030D-6E8A-4147-A177-3AD203B41FA5}">
                      <a16:colId xmlns:a16="http://schemas.microsoft.com/office/drawing/2014/main" val="1517385474"/>
                    </a:ext>
                  </a:extLst>
                </a:gridCol>
                <a:gridCol w="1250110">
                  <a:extLst>
                    <a:ext uri="{9D8B030D-6E8A-4147-A177-3AD203B41FA5}">
                      <a16:colId xmlns:a16="http://schemas.microsoft.com/office/drawing/2014/main" val="631616098"/>
                    </a:ext>
                  </a:extLst>
                </a:gridCol>
                <a:gridCol w="1431578">
                  <a:extLst>
                    <a:ext uri="{9D8B030D-6E8A-4147-A177-3AD203B41FA5}">
                      <a16:colId xmlns:a16="http://schemas.microsoft.com/office/drawing/2014/main" val="2137392682"/>
                    </a:ext>
                  </a:extLst>
                </a:gridCol>
                <a:gridCol w="1270273">
                  <a:extLst>
                    <a:ext uri="{9D8B030D-6E8A-4147-A177-3AD203B41FA5}">
                      <a16:colId xmlns:a16="http://schemas.microsoft.com/office/drawing/2014/main" val="1163182823"/>
                    </a:ext>
                  </a:extLst>
                </a:gridCol>
                <a:gridCol w="1361008">
                  <a:extLst>
                    <a:ext uri="{9D8B030D-6E8A-4147-A177-3AD203B41FA5}">
                      <a16:colId xmlns:a16="http://schemas.microsoft.com/office/drawing/2014/main" val="1069248377"/>
                    </a:ext>
                  </a:extLst>
                </a:gridCol>
              </a:tblGrid>
              <a:tr h="492094">
                <a:tc rowSpan="2">
                  <a:txBody>
                    <a:bodyPr/>
                    <a:lstStyle/>
                    <a:p>
                      <a:pPr algn="ctr">
                        <a:lnSpc>
                          <a:spcPct val="107000"/>
                        </a:lnSpc>
                        <a:spcAft>
                          <a:spcPts val="0"/>
                        </a:spcAft>
                      </a:pPr>
                      <a:r>
                        <a:rPr lang="tr-TR" sz="1600" b="1" dirty="0">
                          <a:solidFill>
                            <a:srgbClr val="FF0000"/>
                          </a:solidFill>
                          <a:effectLst/>
                        </a:rPr>
                        <a:t>Bölüm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rPr>
                        <a:t>Program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dirty="0">
                          <a:solidFill>
                            <a:srgbClr val="FF0000"/>
                          </a:solidFill>
                          <a:effectLst/>
                        </a:rPr>
                        <a:t>2024 (Güz – Bahar)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dirty="0">
                          <a:solidFill>
                            <a:srgbClr val="FF0000"/>
                          </a:solidFill>
                          <a:effectLst/>
                        </a:rPr>
                        <a:t>2025  (Güz – Bahar)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328869437"/>
                  </a:ext>
                </a:extLst>
              </a:tr>
              <a:tr h="707654">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rPr>
                        <a:t> </a:t>
                      </a: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00341925"/>
                  </a:ext>
                </a:extLst>
              </a:tr>
              <a:tr h="605550">
                <a:tc>
                  <a:txBody>
                    <a:bodyPr/>
                    <a:lstStyle/>
                    <a:p>
                      <a:pPr algn="ctr">
                        <a:lnSpc>
                          <a:spcPct val="107000"/>
                        </a:lnSpc>
                        <a:spcAft>
                          <a:spcPts val="0"/>
                        </a:spcAft>
                      </a:pPr>
                      <a:r>
                        <a:rPr lang="tr-TR" sz="1400" b="1" dirty="0">
                          <a:solidFill>
                            <a:schemeClr val="tx1"/>
                          </a:solidFill>
                          <a:effectLst/>
                        </a:rPr>
                        <a:t>İlahiyat Fakültesi </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400" b="1" dirty="0">
                          <a:solidFill>
                            <a:schemeClr val="tx1"/>
                          </a:solidFill>
                          <a:effectLst/>
                        </a:rPr>
                        <a:t>İlahiyat Programı</a:t>
                      </a:r>
                    </a:p>
                  </a:txBody>
                  <a:tcPr marL="9525" marR="9525" marT="9525" marB="0" anchor="ctr"/>
                </a:tc>
                <a:tc>
                  <a:txBody>
                    <a:bodyPr/>
                    <a:lstStyle/>
                    <a:p>
                      <a:pPr algn="ctr">
                        <a:lnSpc>
                          <a:spcPct val="107000"/>
                        </a:lnSpc>
                        <a:spcAft>
                          <a:spcPts val="0"/>
                        </a:spcAft>
                      </a:pPr>
                      <a:r>
                        <a:rPr lang="tr-TR" sz="1600" b="1" kern="1200" dirty="0">
                          <a:solidFill>
                            <a:srgbClr val="0066FF"/>
                          </a:solidFill>
                          <a:effectLst/>
                          <a:latin typeface="+mn-lt"/>
                          <a:ea typeface="+mn-ea"/>
                          <a:cs typeface="+mn-cs"/>
                        </a:rPr>
                        <a:t> 6</a:t>
                      </a:r>
                    </a:p>
                  </a:txBody>
                  <a:tcPr marL="0" marR="0" marT="0" marB="0" anchor="ctr"/>
                </a:tc>
                <a:tc>
                  <a:txBody>
                    <a:bodyPr/>
                    <a:lstStyle/>
                    <a:p>
                      <a:pPr algn="ct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13</a:t>
                      </a:r>
                    </a:p>
                  </a:txBody>
                  <a:tcPr marL="3810" marR="3810" marT="3810" marB="0" anchor="ctr"/>
                </a:tc>
                <a:tc>
                  <a:txBody>
                    <a:bodyPr/>
                    <a:lstStyle/>
                    <a:p>
                      <a:pPr algn="ctr">
                        <a:lnSpc>
                          <a:spcPct val="107000"/>
                        </a:lnSpc>
                        <a:spcAft>
                          <a:spcPts val="0"/>
                        </a:spcAft>
                      </a:pPr>
                      <a:r>
                        <a:rPr lang="tr-TR" sz="1600" b="1" kern="1200" dirty="0">
                          <a:solidFill>
                            <a:srgbClr val="0066FF"/>
                          </a:solidFill>
                          <a:effectLst/>
                          <a:latin typeface="+mn-lt"/>
                          <a:ea typeface="+mn-ea"/>
                          <a:cs typeface="+mn-cs"/>
                        </a:rPr>
                        <a:t> 8</a:t>
                      </a:r>
                    </a:p>
                  </a:txBody>
                  <a:tcPr marL="0" marR="0" marT="0" marB="0" anchor="ctr"/>
                </a:tc>
                <a:tc>
                  <a:txBody>
                    <a:bodyPr/>
                    <a:lstStyle/>
                    <a:p>
                      <a:pPr algn="ct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13</a:t>
                      </a:r>
                    </a:p>
                  </a:txBody>
                  <a:tcPr marL="3810" marR="3810" marT="3810" marB="0" anchor="ctr"/>
                </a:tc>
                <a:extLst>
                  <a:ext uri="{0D108BD9-81ED-4DB2-BD59-A6C34878D82A}">
                    <a16:rowId xmlns:a16="http://schemas.microsoft.com/office/drawing/2014/main" val="3154780784"/>
                  </a:ext>
                </a:extLst>
              </a:tr>
            </a:tbl>
          </a:graphicData>
        </a:graphic>
      </p:graphicFrame>
    </p:spTree>
    <p:extLst>
      <p:ext uri="{BB962C8B-B14F-4D97-AF65-F5344CB8AC3E}">
        <p14:creationId xmlns:p14="http://schemas.microsoft.com/office/powerpoint/2010/main" val="2141547384"/>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05225E2-0D95-AAB0-5070-D9551A02329F}"/>
            </a:ext>
          </a:extLst>
        </p:cNvPr>
        <p:cNvGrpSpPr/>
        <p:nvPr/>
      </p:nvGrpSpPr>
      <p:grpSpPr>
        <a:xfrm>
          <a:off x="0" y="0"/>
          <a:ext cx="0" cy="0"/>
          <a:chOff x="0" y="0"/>
          <a:chExt cx="0" cy="0"/>
        </a:xfrm>
      </p:grpSpPr>
      <p:sp>
        <p:nvSpPr>
          <p:cNvPr id="6" name="Unvan 5">
            <a:extLst>
              <a:ext uri="{FF2B5EF4-FFF2-40B4-BE49-F238E27FC236}">
                <a16:creationId xmlns:a16="http://schemas.microsoft.com/office/drawing/2014/main" id="{C43B029A-407F-7F54-655D-A53BAC49CB12}"/>
              </a:ext>
            </a:extLst>
          </p:cNvPr>
          <p:cNvSpPr>
            <a:spLocks noGrp="1"/>
          </p:cNvSpPr>
          <p:nvPr>
            <p:ph type="title"/>
          </p:nvPr>
        </p:nvSpPr>
        <p:spPr>
          <a:xfrm>
            <a:off x="307442" y="751484"/>
            <a:ext cx="10425256" cy="666207"/>
          </a:xfrm>
        </p:spPr>
        <p:txBody>
          <a:bodyPr>
            <a:normAutofit/>
          </a:bodyPr>
          <a:lstStyle/>
          <a:p>
            <a:pPr algn="ctr"/>
            <a:r>
              <a:rPr lang="tr-TR" sz="3200" b="1" dirty="0">
                <a:solidFill>
                  <a:srgbClr val="0066FF"/>
                </a:solidFill>
              </a:rPr>
              <a:t>Özel Öğrencilik Hakkını Kullanan Öğrenci Sayısı </a:t>
            </a:r>
            <a:endParaRPr lang="tr-TR" sz="3200" dirty="0">
              <a:solidFill>
                <a:srgbClr val="FF0000"/>
              </a:solidFill>
            </a:endParaRPr>
          </a:p>
        </p:txBody>
      </p:sp>
      <p:sp>
        <p:nvSpPr>
          <p:cNvPr id="4" name="Veri Yer Tutucusu 3">
            <a:extLst>
              <a:ext uri="{FF2B5EF4-FFF2-40B4-BE49-F238E27FC236}">
                <a16:creationId xmlns:a16="http://schemas.microsoft.com/office/drawing/2014/main" id="{D5CEEB65-BC43-D7D3-F959-118378A8FB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92B051-1742-442B-BD19-D71164AFA81D}"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a:extLst>
              <a:ext uri="{FF2B5EF4-FFF2-40B4-BE49-F238E27FC236}">
                <a16:creationId xmlns:a16="http://schemas.microsoft.com/office/drawing/2014/main" id="{2301A16B-BC28-BFF7-D439-4C5CC2D77E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42E69-0B45-4D6A-BDA9-8F9042B0111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3" name="Tablo 4">
            <a:extLst>
              <a:ext uri="{FF2B5EF4-FFF2-40B4-BE49-F238E27FC236}">
                <a16:creationId xmlns:a16="http://schemas.microsoft.com/office/drawing/2014/main" id="{0BB0AE92-8CA1-687E-4A28-E3CAE9BF830A}"/>
              </a:ext>
            </a:extLst>
          </p:cNvPr>
          <p:cNvGraphicFramePr>
            <a:graphicFrameLocks noGrp="1"/>
          </p:cNvGraphicFramePr>
          <p:nvPr>
            <p:extLst>
              <p:ext uri="{D42A27DB-BD31-4B8C-83A1-F6EECF244321}">
                <p14:modId xmlns:p14="http://schemas.microsoft.com/office/powerpoint/2010/main" val="2655039550"/>
              </p:ext>
            </p:extLst>
          </p:nvPr>
        </p:nvGraphicFramePr>
        <p:xfrm>
          <a:off x="367749" y="2057401"/>
          <a:ext cx="11442540" cy="1805298"/>
        </p:xfrm>
        <a:graphic>
          <a:graphicData uri="http://schemas.openxmlformats.org/drawingml/2006/table">
            <a:tbl>
              <a:tblPr>
                <a:tableStyleId>{BDBED569-4797-4DF1-A0F4-6AAB3CD982D8}</a:tableStyleId>
              </a:tblPr>
              <a:tblGrid>
                <a:gridCol w="3088473">
                  <a:extLst>
                    <a:ext uri="{9D8B030D-6E8A-4147-A177-3AD203B41FA5}">
                      <a16:colId xmlns:a16="http://schemas.microsoft.com/office/drawing/2014/main" val="760475108"/>
                    </a:ext>
                  </a:extLst>
                </a:gridCol>
                <a:gridCol w="3041098">
                  <a:extLst>
                    <a:ext uri="{9D8B030D-6E8A-4147-A177-3AD203B41FA5}">
                      <a16:colId xmlns:a16="http://schemas.microsoft.com/office/drawing/2014/main" val="1517385474"/>
                    </a:ext>
                  </a:extLst>
                </a:gridCol>
                <a:gridCol w="1250110">
                  <a:extLst>
                    <a:ext uri="{9D8B030D-6E8A-4147-A177-3AD203B41FA5}">
                      <a16:colId xmlns:a16="http://schemas.microsoft.com/office/drawing/2014/main" val="631616098"/>
                    </a:ext>
                  </a:extLst>
                </a:gridCol>
                <a:gridCol w="1431578">
                  <a:extLst>
                    <a:ext uri="{9D8B030D-6E8A-4147-A177-3AD203B41FA5}">
                      <a16:colId xmlns:a16="http://schemas.microsoft.com/office/drawing/2014/main" val="2137392682"/>
                    </a:ext>
                  </a:extLst>
                </a:gridCol>
                <a:gridCol w="1270273">
                  <a:extLst>
                    <a:ext uri="{9D8B030D-6E8A-4147-A177-3AD203B41FA5}">
                      <a16:colId xmlns:a16="http://schemas.microsoft.com/office/drawing/2014/main" val="1163182823"/>
                    </a:ext>
                  </a:extLst>
                </a:gridCol>
                <a:gridCol w="1361008">
                  <a:extLst>
                    <a:ext uri="{9D8B030D-6E8A-4147-A177-3AD203B41FA5}">
                      <a16:colId xmlns:a16="http://schemas.microsoft.com/office/drawing/2014/main" val="1069248377"/>
                    </a:ext>
                  </a:extLst>
                </a:gridCol>
              </a:tblGrid>
              <a:tr h="492094">
                <a:tc rowSpan="2">
                  <a:txBody>
                    <a:bodyPr/>
                    <a:lstStyle/>
                    <a:p>
                      <a:pPr algn="ctr">
                        <a:lnSpc>
                          <a:spcPct val="107000"/>
                        </a:lnSpc>
                        <a:spcAft>
                          <a:spcPts val="0"/>
                        </a:spcAft>
                      </a:pPr>
                      <a:r>
                        <a:rPr lang="tr-TR" sz="1600" b="1" dirty="0">
                          <a:solidFill>
                            <a:srgbClr val="FF0000"/>
                          </a:solidFill>
                          <a:effectLst/>
                        </a:rPr>
                        <a:t>Bölüm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rPr>
                        <a:t>Program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dirty="0">
                          <a:solidFill>
                            <a:srgbClr val="FF0000"/>
                          </a:solidFill>
                          <a:effectLst/>
                        </a:rPr>
                        <a:t>2024 (Güz – Bahar)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dirty="0">
                          <a:solidFill>
                            <a:srgbClr val="FF0000"/>
                          </a:solidFill>
                          <a:effectLst/>
                        </a:rPr>
                        <a:t>2025  (Güz – Bahar)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328869437"/>
                  </a:ext>
                </a:extLst>
              </a:tr>
              <a:tr h="707654">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rPr>
                        <a:t> </a:t>
                      </a: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00341925"/>
                  </a:ext>
                </a:extLst>
              </a:tr>
              <a:tr h="605550">
                <a:tc>
                  <a:txBody>
                    <a:bodyPr/>
                    <a:lstStyle/>
                    <a:p>
                      <a:pPr algn="ctr">
                        <a:lnSpc>
                          <a:spcPct val="107000"/>
                        </a:lnSpc>
                        <a:spcAft>
                          <a:spcPts val="0"/>
                        </a:spcAft>
                      </a:pPr>
                      <a:r>
                        <a:rPr lang="tr-TR" sz="1400" b="1" dirty="0">
                          <a:solidFill>
                            <a:schemeClr val="tx1"/>
                          </a:solidFill>
                          <a:effectLst/>
                        </a:rPr>
                        <a:t>İlahiyat Fakültesi </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400" b="1" dirty="0">
                          <a:solidFill>
                            <a:schemeClr val="tx1"/>
                          </a:solidFill>
                          <a:effectLst/>
                        </a:rPr>
                        <a:t>İlahiyat Programı</a:t>
                      </a:r>
                    </a:p>
                  </a:txBody>
                  <a:tcPr marL="9525" marR="9525" marT="9525" marB="0" anchor="ctr"/>
                </a:tc>
                <a:tc>
                  <a:txBody>
                    <a:bodyPr/>
                    <a:lstStyle/>
                    <a:p>
                      <a:pPr algn="ctr">
                        <a:lnSpc>
                          <a:spcPct val="107000"/>
                        </a:lnSpc>
                        <a:spcAft>
                          <a:spcPts val="0"/>
                        </a:spcAft>
                      </a:pPr>
                      <a:r>
                        <a:rPr lang="tr-TR" sz="1600" b="1" kern="1200" dirty="0">
                          <a:solidFill>
                            <a:srgbClr val="0066FF"/>
                          </a:solidFill>
                          <a:effectLst/>
                          <a:latin typeface="+mn-lt"/>
                          <a:ea typeface="+mn-ea"/>
                          <a:cs typeface="+mn-cs"/>
                        </a:rPr>
                        <a:t>2</a:t>
                      </a:r>
                    </a:p>
                  </a:txBody>
                  <a:tcPr marL="0" marR="0" marT="0" marB="0" anchor="ctr"/>
                </a:tc>
                <a:tc>
                  <a:txBody>
                    <a:bodyPr/>
                    <a:lstStyle/>
                    <a:p>
                      <a:pPr algn="ct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2</a:t>
                      </a:r>
                    </a:p>
                  </a:txBody>
                  <a:tcPr marL="3810" marR="3810" marT="3810" marB="0" anchor="ctr"/>
                </a:tc>
                <a:tc>
                  <a:txBody>
                    <a:bodyPr/>
                    <a:lstStyle/>
                    <a:p>
                      <a:pPr marL="0" algn="ctr" defTabSz="914400" rtl="0" eaLnBrk="1" latinLnBrk="0" hangingPunct="1">
                        <a:lnSpc>
                          <a:spcPct val="107000"/>
                        </a:lnSpc>
                        <a:spcAft>
                          <a:spcPts val="0"/>
                        </a:spcAft>
                      </a:pPr>
                      <a:r>
                        <a:rPr lang="tr-TR" sz="1600" b="1" kern="1200" dirty="0">
                          <a:solidFill>
                            <a:srgbClr val="0066FF"/>
                          </a:solidFill>
                          <a:effectLst/>
                          <a:latin typeface="+mn-lt"/>
                          <a:ea typeface="+mn-ea"/>
                          <a:cs typeface="+mn-cs"/>
                        </a:rPr>
                        <a:t>1</a:t>
                      </a:r>
                    </a:p>
                  </a:txBody>
                  <a:tcPr marL="0" marR="0" marT="0" marB="0" anchor="ctr"/>
                </a:tc>
                <a:tc>
                  <a:txBody>
                    <a:bodyPr/>
                    <a:lstStyle/>
                    <a:p>
                      <a:pPr algn="ctr">
                        <a:lnSpc>
                          <a:spcPct val="107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9525" marR="9525" marT="9525" marB="0" anchor="ctr"/>
                </a:tc>
                <a:extLst>
                  <a:ext uri="{0D108BD9-81ED-4DB2-BD59-A6C34878D82A}">
                    <a16:rowId xmlns:a16="http://schemas.microsoft.com/office/drawing/2014/main" val="3154780784"/>
                  </a:ext>
                </a:extLst>
              </a:tr>
            </a:tbl>
          </a:graphicData>
        </a:graphic>
      </p:graphicFrame>
    </p:spTree>
    <p:extLst>
      <p:ext uri="{BB962C8B-B14F-4D97-AF65-F5344CB8AC3E}">
        <p14:creationId xmlns:p14="http://schemas.microsoft.com/office/powerpoint/2010/main" val="1777327760"/>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7E4EB36-5524-17A2-7A19-2F4C689B4191}"/>
            </a:ext>
          </a:extLst>
        </p:cNvPr>
        <p:cNvGrpSpPr/>
        <p:nvPr/>
      </p:nvGrpSpPr>
      <p:grpSpPr>
        <a:xfrm>
          <a:off x="0" y="0"/>
          <a:ext cx="0" cy="0"/>
          <a:chOff x="0" y="0"/>
          <a:chExt cx="0" cy="0"/>
        </a:xfrm>
      </p:grpSpPr>
      <p:sp>
        <p:nvSpPr>
          <p:cNvPr id="6" name="Unvan 5">
            <a:extLst>
              <a:ext uri="{FF2B5EF4-FFF2-40B4-BE49-F238E27FC236}">
                <a16:creationId xmlns:a16="http://schemas.microsoft.com/office/drawing/2014/main" id="{FCA90BA7-FABD-F1EC-E30F-A7DA41F0CD86}"/>
              </a:ext>
            </a:extLst>
          </p:cNvPr>
          <p:cNvSpPr>
            <a:spLocks noGrp="1"/>
          </p:cNvSpPr>
          <p:nvPr>
            <p:ph type="title"/>
          </p:nvPr>
        </p:nvSpPr>
        <p:spPr>
          <a:xfrm>
            <a:off x="307442" y="751484"/>
            <a:ext cx="10425256" cy="666207"/>
          </a:xfrm>
        </p:spPr>
        <p:txBody>
          <a:bodyPr>
            <a:normAutofit/>
          </a:bodyPr>
          <a:lstStyle/>
          <a:p>
            <a:pPr algn="ctr"/>
            <a:r>
              <a:rPr lang="tr-TR" sz="3200" b="1" dirty="0">
                <a:solidFill>
                  <a:srgbClr val="0066FF"/>
                </a:solidFill>
              </a:rPr>
              <a:t>Kayıt Donduran Öğrenci Sayısı</a:t>
            </a:r>
            <a:endParaRPr lang="tr-TR" sz="3200" dirty="0">
              <a:solidFill>
                <a:srgbClr val="FF0000"/>
              </a:solidFill>
            </a:endParaRPr>
          </a:p>
        </p:txBody>
      </p:sp>
      <p:sp>
        <p:nvSpPr>
          <p:cNvPr id="4" name="Veri Yer Tutucusu 3">
            <a:extLst>
              <a:ext uri="{FF2B5EF4-FFF2-40B4-BE49-F238E27FC236}">
                <a16:creationId xmlns:a16="http://schemas.microsoft.com/office/drawing/2014/main" id="{20B69603-64EC-7987-70AD-1B03CFBCC3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92B051-1742-442B-BD19-D71164AFA81D}"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a:extLst>
              <a:ext uri="{FF2B5EF4-FFF2-40B4-BE49-F238E27FC236}">
                <a16:creationId xmlns:a16="http://schemas.microsoft.com/office/drawing/2014/main" id="{E3D3DA01-B39A-7AE0-2564-AD8782E11B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42E69-0B45-4D6A-BDA9-8F9042B0111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2" name="Tablo 4">
            <a:extLst>
              <a:ext uri="{FF2B5EF4-FFF2-40B4-BE49-F238E27FC236}">
                <a16:creationId xmlns:a16="http://schemas.microsoft.com/office/drawing/2014/main" id="{8C09CDDC-26AA-9EDB-40A8-3E882DDC63BC}"/>
              </a:ext>
            </a:extLst>
          </p:cNvPr>
          <p:cNvGraphicFramePr>
            <a:graphicFrameLocks noGrp="1"/>
          </p:cNvGraphicFramePr>
          <p:nvPr>
            <p:extLst>
              <p:ext uri="{D42A27DB-BD31-4B8C-83A1-F6EECF244321}">
                <p14:modId xmlns:p14="http://schemas.microsoft.com/office/powerpoint/2010/main" val="193178578"/>
              </p:ext>
            </p:extLst>
          </p:nvPr>
        </p:nvGraphicFramePr>
        <p:xfrm>
          <a:off x="367749" y="2057401"/>
          <a:ext cx="11509514" cy="1600199"/>
        </p:xfrm>
        <a:graphic>
          <a:graphicData uri="http://schemas.openxmlformats.org/drawingml/2006/table">
            <a:tbl>
              <a:tblPr>
                <a:tableStyleId>{BDBED569-4797-4DF1-A0F4-6AAB3CD982D8}</a:tableStyleId>
              </a:tblPr>
              <a:tblGrid>
                <a:gridCol w="3106550">
                  <a:extLst>
                    <a:ext uri="{9D8B030D-6E8A-4147-A177-3AD203B41FA5}">
                      <a16:colId xmlns:a16="http://schemas.microsoft.com/office/drawing/2014/main" val="760475108"/>
                    </a:ext>
                  </a:extLst>
                </a:gridCol>
                <a:gridCol w="3058898">
                  <a:extLst>
                    <a:ext uri="{9D8B030D-6E8A-4147-A177-3AD203B41FA5}">
                      <a16:colId xmlns:a16="http://schemas.microsoft.com/office/drawing/2014/main" val="1517385474"/>
                    </a:ext>
                  </a:extLst>
                </a:gridCol>
                <a:gridCol w="1257427">
                  <a:extLst>
                    <a:ext uri="{9D8B030D-6E8A-4147-A177-3AD203B41FA5}">
                      <a16:colId xmlns:a16="http://schemas.microsoft.com/office/drawing/2014/main" val="631616098"/>
                    </a:ext>
                  </a:extLst>
                </a:gridCol>
                <a:gridCol w="1439957">
                  <a:extLst>
                    <a:ext uri="{9D8B030D-6E8A-4147-A177-3AD203B41FA5}">
                      <a16:colId xmlns:a16="http://schemas.microsoft.com/office/drawing/2014/main" val="2137392682"/>
                    </a:ext>
                  </a:extLst>
                </a:gridCol>
                <a:gridCol w="1277708">
                  <a:extLst>
                    <a:ext uri="{9D8B030D-6E8A-4147-A177-3AD203B41FA5}">
                      <a16:colId xmlns:a16="http://schemas.microsoft.com/office/drawing/2014/main" val="1163182823"/>
                    </a:ext>
                  </a:extLst>
                </a:gridCol>
                <a:gridCol w="1368974">
                  <a:extLst>
                    <a:ext uri="{9D8B030D-6E8A-4147-A177-3AD203B41FA5}">
                      <a16:colId xmlns:a16="http://schemas.microsoft.com/office/drawing/2014/main" val="1069248377"/>
                    </a:ext>
                  </a:extLst>
                </a:gridCol>
              </a:tblGrid>
              <a:tr h="395844">
                <a:tc rowSpan="2">
                  <a:txBody>
                    <a:bodyPr/>
                    <a:lstStyle/>
                    <a:p>
                      <a:pPr algn="ctr">
                        <a:lnSpc>
                          <a:spcPct val="107000"/>
                        </a:lnSpc>
                        <a:spcAft>
                          <a:spcPts val="0"/>
                        </a:spcAft>
                      </a:pPr>
                      <a:r>
                        <a:rPr lang="tr-TR" sz="1600" b="1" dirty="0">
                          <a:solidFill>
                            <a:srgbClr val="FF0000"/>
                          </a:solidFill>
                          <a:effectLst/>
                        </a:rPr>
                        <a:t>Bölüm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rPr>
                        <a:t>Ana Bilim Dalı / Program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dirty="0">
                          <a:solidFill>
                            <a:srgbClr val="FF0000"/>
                          </a:solidFill>
                          <a:effectLst/>
                        </a:rPr>
                        <a:t>2024 (Güz – Bahar)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dirty="0">
                          <a:solidFill>
                            <a:srgbClr val="FF0000"/>
                          </a:solidFill>
                          <a:effectLst/>
                        </a:rPr>
                        <a:t>2025  (Güz – Bahar)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328869437"/>
                  </a:ext>
                </a:extLst>
              </a:tr>
              <a:tr h="56924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rPr>
                        <a:t> </a:t>
                      </a:r>
                      <a:r>
                        <a:rPr lang="tr-TR" sz="1600" b="1" dirty="0">
                          <a:solidFill>
                            <a:srgbClr val="0066FF"/>
                          </a:solidFill>
                          <a:effectLst/>
                        </a:rPr>
                        <a:t>Güz</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Bahar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rPr>
                        <a:t> </a:t>
                      </a:r>
                      <a:r>
                        <a:rPr lang="tr-TR" sz="1600" b="1" dirty="0">
                          <a:solidFill>
                            <a:srgbClr val="0066FF"/>
                          </a:solidFill>
                          <a:effectLst/>
                        </a:rPr>
                        <a:t>Güz</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Bahar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solidFill>
                      <a:schemeClr val="bg2">
                        <a:lumMod val="90000"/>
                      </a:schemeClr>
                    </a:solidFill>
                  </a:tcPr>
                </a:tc>
                <a:extLst>
                  <a:ext uri="{0D108BD9-81ED-4DB2-BD59-A6C34878D82A}">
                    <a16:rowId xmlns:a16="http://schemas.microsoft.com/office/drawing/2014/main" val="3000341925"/>
                  </a:ext>
                </a:extLst>
              </a:tr>
              <a:tr h="635113">
                <a:tc>
                  <a:txBody>
                    <a:bodyPr/>
                    <a:lstStyle/>
                    <a:p>
                      <a:pPr algn="ctr">
                        <a:lnSpc>
                          <a:spcPct val="107000"/>
                        </a:lnSpc>
                        <a:spcAft>
                          <a:spcPts val="0"/>
                        </a:spcAft>
                      </a:pPr>
                      <a:r>
                        <a:rPr lang="tr-TR" sz="1400" b="1" dirty="0">
                          <a:solidFill>
                            <a:schemeClr val="tx1"/>
                          </a:solidFill>
                          <a:effectLst/>
                        </a:rPr>
                        <a:t>İlahiyat Fakültesi </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400" b="1" dirty="0">
                          <a:solidFill>
                            <a:schemeClr val="tx1"/>
                          </a:solidFill>
                          <a:effectLst/>
                        </a:rPr>
                        <a:t>İlahiyat Programı</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kern="1200" dirty="0">
                          <a:solidFill>
                            <a:srgbClr val="0066FF"/>
                          </a:solidFill>
                          <a:effectLst/>
                          <a:latin typeface="+mn-lt"/>
                          <a:ea typeface="+mn-ea"/>
                          <a:cs typeface="+mn-cs"/>
                        </a:rPr>
                        <a:t>18</a:t>
                      </a:r>
                    </a:p>
                  </a:txBody>
                  <a:tcPr marL="0" marR="0" marT="0" marB="0" anchor="ctr"/>
                </a:tc>
                <a:tc>
                  <a:txBody>
                    <a:bodyPr/>
                    <a:lstStyle/>
                    <a:p>
                      <a:pPr algn="ctr">
                        <a:lnSpc>
                          <a:spcPct val="107000"/>
                        </a:lnSpc>
                      </a:pPr>
                      <a:r>
                        <a:rPr lang="tr-TR" sz="1600" b="1" dirty="0">
                          <a:solidFill>
                            <a:srgbClr val="FF0000"/>
                          </a:solidFill>
                          <a:effectLst/>
                          <a:latin typeface="Calibri" panose="020F0502020204030204" pitchFamily="34" charset="0"/>
                          <a:cs typeface="Times New Roman" panose="02020603050405020304" pitchFamily="18" charset="0"/>
                        </a:rPr>
                        <a:t>9</a:t>
                      </a:r>
                    </a:p>
                  </a:txBody>
                  <a:tcPr marL="3810" marR="3810" marT="3810" marB="0" anchor="ctr"/>
                </a:tc>
                <a:tc>
                  <a:txBody>
                    <a:bodyPr/>
                    <a:lstStyle/>
                    <a:p>
                      <a:pPr marL="0" algn="ctr" defTabSz="914400" rtl="0" eaLnBrk="1" latinLnBrk="0" hangingPunct="1">
                        <a:lnSpc>
                          <a:spcPct val="107000"/>
                        </a:lnSpc>
                        <a:spcAft>
                          <a:spcPts val="0"/>
                        </a:spcAft>
                      </a:pPr>
                      <a:r>
                        <a:rPr lang="tr-TR" sz="1600" b="1" kern="1200" dirty="0">
                          <a:solidFill>
                            <a:srgbClr val="0066FF"/>
                          </a:solidFill>
                          <a:effectLst/>
                          <a:latin typeface="+mn-lt"/>
                          <a:ea typeface="+mn-ea"/>
                          <a:cs typeface="+mn-cs"/>
                        </a:rPr>
                        <a:t>22</a:t>
                      </a:r>
                    </a:p>
                  </a:txBody>
                  <a:tcPr marL="0" marR="0" marT="0" marB="0" anchor="ctr"/>
                </a:tc>
                <a:tc>
                  <a:txBody>
                    <a:bodyPr/>
                    <a:lstStyle/>
                    <a:p>
                      <a:pPr algn="ctr">
                        <a:lnSpc>
                          <a:spcPct val="107000"/>
                        </a:lnSpc>
                        <a:spcAft>
                          <a:spcPts val="0"/>
                        </a:spcAft>
                      </a:pP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bg2">
                        <a:lumMod val="90000"/>
                      </a:schemeClr>
                    </a:solidFill>
                  </a:tcPr>
                </a:tc>
                <a:extLst>
                  <a:ext uri="{0D108BD9-81ED-4DB2-BD59-A6C34878D82A}">
                    <a16:rowId xmlns:a16="http://schemas.microsoft.com/office/drawing/2014/main" val="3154780784"/>
                  </a:ext>
                </a:extLst>
              </a:tr>
            </a:tbl>
          </a:graphicData>
        </a:graphic>
      </p:graphicFrame>
    </p:spTree>
    <p:extLst>
      <p:ext uri="{BB962C8B-B14F-4D97-AF65-F5344CB8AC3E}">
        <p14:creationId xmlns:p14="http://schemas.microsoft.com/office/powerpoint/2010/main" val="1020477040"/>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BA8B760-A7D6-E8B3-02F4-1D4EDC402CE3}"/>
            </a:ext>
          </a:extLst>
        </p:cNvPr>
        <p:cNvGrpSpPr/>
        <p:nvPr/>
      </p:nvGrpSpPr>
      <p:grpSpPr>
        <a:xfrm>
          <a:off x="0" y="0"/>
          <a:ext cx="0" cy="0"/>
          <a:chOff x="0" y="0"/>
          <a:chExt cx="0" cy="0"/>
        </a:xfrm>
      </p:grpSpPr>
      <p:sp>
        <p:nvSpPr>
          <p:cNvPr id="6" name="Unvan 5">
            <a:extLst>
              <a:ext uri="{FF2B5EF4-FFF2-40B4-BE49-F238E27FC236}">
                <a16:creationId xmlns:a16="http://schemas.microsoft.com/office/drawing/2014/main" id="{5D1E2451-CB35-B7B7-C3E7-F97A828E9239}"/>
              </a:ext>
            </a:extLst>
          </p:cNvPr>
          <p:cNvSpPr>
            <a:spLocks noGrp="1"/>
          </p:cNvSpPr>
          <p:nvPr>
            <p:ph type="title"/>
          </p:nvPr>
        </p:nvSpPr>
        <p:spPr>
          <a:xfrm>
            <a:off x="307442" y="751484"/>
            <a:ext cx="10425256" cy="666207"/>
          </a:xfrm>
        </p:spPr>
        <p:txBody>
          <a:bodyPr>
            <a:normAutofit/>
          </a:bodyPr>
          <a:lstStyle/>
          <a:p>
            <a:pPr algn="ctr"/>
            <a:r>
              <a:rPr lang="tr-TR" sz="3200" b="1" dirty="0">
                <a:solidFill>
                  <a:srgbClr val="FF0000"/>
                </a:solidFill>
              </a:rPr>
              <a:t>Program Dersleri Analizi</a:t>
            </a:r>
            <a:endParaRPr lang="tr-TR" sz="3200" dirty="0">
              <a:solidFill>
                <a:srgbClr val="FF0000"/>
              </a:solidFill>
            </a:endParaRPr>
          </a:p>
        </p:txBody>
      </p:sp>
      <p:sp>
        <p:nvSpPr>
          <p:cNvPr id="4" name="Veri Yer Tutucusu 3">
            <a:extLst>
              <a:ext uri="{FF2B5EF4-FFF2-40B4-BE49-F238E27FC236}">
                <a16:creationId xmlns:a16="http://schemas.microsoft.com/office/drawing/2014/main" id="{C541E1A1-F1AA-8183-E382-019EB7959E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92B051-1742-442B-BD19-D71164AFA81D}"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a:extLst>
              <a:ext uri="{FF2B5EF4-FFF2-40B4-BE49-F238E27FC236}">
                <a16:creationId xmlns:a16="http://schemas.microsoft.com/office/drawing/2014/main" id="{E6655007-CA1C-4442-0945-61C613381D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42E69-0B45-4D6A-BDA9-8F9042B0111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3" name="Tablo 4">
            <a:extLst>
              <a:ext uri="{FF2B5EF4-FFF2-40B4-BE49-F238E27FC236}">
                <a16:creationId xmlns:a16="http://schemas.microsoft.com/office/drawing/2014/main" id="{BADE3B29-6C94-A795-7B86-AFB1B0A65C59}"/>
              </a:ext>
            </a:extLst>
          </p:cNvPr>
          <p:cNvGraphicFramePr>
            <a:graphicFrameLocks noGrp="1"/>
          </p:cNvGraphicFramePr>
          <p:nvPr>
            <p:extLst>
              <p:ext uri="{D42A27DB-BD31-4B8C-83A1-F6EECF244321}">
                <p14:modId xmlns:p14="http://schemas.microsoft.com/office/powerpoint/2010/main" val="2316897412"/>
              </p:ext>
            </p:extLst>
          </p:nvPr>
        </p:nvGraphicFramePr>
        <p:xfrm>
          <a:off x="258415" y="1928194"/>
          <a:ext cx="11748054" cy="4153433"/>
        </p:xfrm>
        <a:graphic>
          <a:graphicData uri="http://schemas.openxmlformats.org/drawingml/2006/table">
            <a:tbl>
              <a:tblPr>
                <a:tableStyleId>{BDBED569-4797-4DF1-A0F4-6AAB3CD982D8}</a:tableStyleId>
              </a:tblPr>
              <a:tblGrid>
                <a:gridCol w="3785692">
                  <a:extLst>
                    <a:ext uri="{9D8B030D-6E8A-4147-A177-3AD203B41FA5}">
                      <a16:colId xmlns:a16="http://schemas.microsoft.com/office/drawing/2014/main" val="4192263304"/>
                    </a:ext>
                  </a:extLst>
                </a:gridCol>
                <a:gridCol w="782202">
                  <a:extLst>
                    <a:ext uri="{9D8B030D-6E8A-4147-A177-3AD203B41FA5}">
                      <a16:colId xmlns:a16="http://schemas.microsoft.com/office/drawing/2014/main" val="1948068890"/>
                    </a:ext>
                  </a:extLst>
                </a:gridCol>
                <a:gridCol w="828688">
                  <a:extLst>
                    <a:ext uri="{9D8B030D-6E8A-4147-A177-3AD203B41FA5}">
                      <a16:colId xmlns:a16="http://schemas.microsoft.com/office/drawing/2014/main" val="3114453413"/>
                    </a:ext>
                  </a:extLst>
                </a:gridCol>
                <a:gridCol w="384027">
                  <a:extLst>
                    <a:ext uri="{9D8B030D-6E8A-4147-A177-3AD203B41FA5}">
                      <a16:colId xmlns:a16="http://schemas.microsoft.com/office/drawing/2014/main" val="880637479"/>
                    </a:ext>
                  </a:extLst>
                </a:gridCol>
                <a:gridCol w="4128161">
                  <a:extLst>
                    <a:ext uri="{9D8B030D-6E8A-4147-A177-3AD203B41FA5}">
                      <a16:colId xmlns:a16="http://schemas.microsoft.com/office/drawing/2014/main" val="1652700958"/>
                    </a:ext>
                  </a:extLst>
                </a:gridCol>
                <a:gridCol w="1017511">
                  <a:extLst>
                    <a:ext uri="{9D8B030D-6E8A-4147-A177-3AD203B41FA5}">
                      <a16:colId xmlns:a16="http://schemas.microsoft.com/office/drawing/2014/main" val="415396313"/>
                    </a:ext>
                  </a:extLst>
                </a:gridCol>
                <a:gridCol w="821773">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İlahiyat</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p>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Bahar</a:t>
                      </a: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p>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Güz</a:t>
                      </a: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p>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Bahar</a:t>
                      </a: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p>
                    <a:p>
                      <a:pPr marL="36000" algn="ctr">
                        <a:lnSpc>
                          <a:spcPct val="100000"/>
                        </a:lnSpc>
                        <a:spcAft>
                          <a:spcPts val="0"/>
                        </a:spcAft>
                      </a:pPr>
                      <a:r>
                        <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Güz</a:t>
                      </a: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28 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28 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32 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32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2000" b="0" dirty="0">
                          <a:effectLst/>
                        </a:rPr>
                        <a:t>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 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 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32</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32</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32 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32 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68</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72</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76 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80 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2000" b="0" dirty="0">
                          <a:effectLst/>
                        </a:rPr>
                        <a:t>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8</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8</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76</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80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76 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80 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102</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100</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120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120 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18</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20</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120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120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120 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120</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2394853"/>
                  </a:ext>
                </a:extLst>
              </a:tr>
            </a:tbl>
          </a:graphicData>
        </a:graphic>
      </p:graphicFrame>
    </p:spTree>
    <p:extLst>
      <p:ext uri="{BB962C8B-B14F-4D97-AF65-F5344CB8AC3E}">
        <p14:creationId xmlns:p14="http://schemas.microsoft.com/office/powerpoint/2010/main" val="39521204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F5A5887-9862-965A-4B91-69936D147B8D}"/>
            </a:ext>
          </a:extLst>
        </p:cNvPr>
        <p:cNvGrpSpPr/>
        <p:nvPr/>
      </p:nvGrpSpPr>
      <p:grpSpPr>
        <a:xfrm>
          <a:off x="0" y="0"/>
          <a:ext cx="0" cy="0"/>
          <a:chOff x="0" y="0"/>
          <a:chExt cx="0" cy="0"/>
        </a:xfrm>
      </p:grpSpPr>
      <p:sp>
        <p:nvSpPr>
          <p:cNvPr id="6" name="Unvan 5">
            <a:extLst>
              <a:ext uri="{FF2B5EF4-FFF2-40B4-BE49-F238E27FC236}">
                <a16:creationId xmlns:a16="http://schemas.microsoft.com/office/drawing/2014/main" id="{052F125B-4EAD-D3DB-DE19-8DECF32B200C}"/>
              </a:ext>
            </a:extLst>
          </p:cNvPr>
          <p:cNvSpPr>
            <a:spLocks noGrp="1"/>
          </p:cNvSpPr>
          <p:nvPr>
            <p:ph type="title"/>
          </p:nvPr>
        </p:nvSpPr>
        <p:spPr>
          <a:xfrm>
            <a:off x="307442" y="751484"/>
            <a:ext cx="10425256" cy="666207"/>
          </a:xfrm>
        </p:spPr>
        <p:txBody>
          <a:bodyPr>
            <a:normAutofit/>
          </a:bodyPr>
          <a:lstStyle/>
          <a:p>
            <a:pPr algn="ctr"/>
            <a:r>
              <a:rPr lang="tr-TR" sz="3200" b="1" dirty="0">
                <a:solidFill>
                  <a:srgbClr val="FF0000"/>
                </a:solidFill>
              </a:rPr>
              <a:t>Program Dersleri Analizi</a:t>
            </a:r>
            <a:endParaRPr lang="tr-TR" sz="3200" dirty="0">
              <a:solidFill>
                <a:srgbClr val="FF0000"/>
              </a:solidFill>
            </a:endParaRPr>
          </a:p>
        </p:txBody>
      </p:sp>
      <p:sp>
        <p:nvSpPr>
          <p:cNvPr id="4" name="Veri Yer Tutucusu 3">
            <a:extLst>
              <a:ext uri="{FF2B5EF4-FFF2-40B4-BE49-F238E27FC236}">
                <a16:creationId xmlns:a16="http://schemas.microsoft.com/office/drawing/2014/main" id="{2E388875-E330-5D5D-BC52-0C63037DCE7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92B051-1742-442B-BD19-D71164AFA81D}"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a:extLst>
              <a:ext uri="{FF2B5EF4-FFF2-40B4-BE49-F238E27FC236}">
                <a16:creationId xmlns:a16="http://schemas.microsoft.com/office/drawing/2014/main" id="{FBDDB119-1B32-5102-CD33-DBFCA25D12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42E69-0B45-4D6A-BDA9-8F9042B0111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2" name="Tablo 6">
            <a:extLst>
              <a:ext uri="{FF2B5EF4-FFF2-40B4-BE49-F238E27FC236}">
                <a16:creationId xmlns:a16="http://schemas.microsoft.com/office/drawing/2014/main" id="{E4784E49-9515-723D-A08C-F0579D9675C3}"/>
              </a:ext>
            </a:extLst>
          </p:cNvPr>
          <p:cNvGraphicFramePr>
            <a:graphicFrameLocks noGrp="1"/>
          </p:cNvGraphicFramePr>
          <p:nvPr>
            <p:extLst>
              <p:ext uri="{D42A27DB-BD31-4B8C-83A1-F6EECF244321}">
                <p14:modId xmlns:p14="http://schemas.microsoft.com/office/powerpoint/2010/main" val="590521219"/>
              </p:ext>
            </p:extLst>
          </p:nvPr>
        </p:nvGraphicFramePr>
        <p:xfrm>
          <a:off x="447261" y="2057399"/>
          <a:ext cx="11380305" cy="3802845"/>
        </p:xfrm>
        <a:graphic>
          <a:graphicData uri="http://schemas.openxmlformats.org/drawingml/2006/table">
            <a:tbl>
              <a:tblPr>
                <a:tableStyleId>{BDBED569-4797-4DF1-A0F4-6AAB3CD982D8}</a:tableStyleId>
              </a:tblPr>
              <a:tblGrid>
                <a:gridCol w="3640588">
                  <a:extLst>
                    <a:ext uri="{9D8B030D-6E8A-4147-A177-3AD203B41FA5}">
                      <a16:colId xmlns:a16="http://schemas.microsoft.com/office/drawing/2014/main" val="3509721963"/>
                    </a:ext>
                  </a:extLst>
                </a:gridCol>
                <a:gridCol w="752680">
                  <a:extLst>
                    <a:ext uri="{9D8B030D-6E8A-4147-A177-3AD203B41FA5}">
                      <a16:colId xmlns:a16="http://schemas.microsoft.com/office/drawing/2014/main" val="1500573551"/>
                    </a:ext>
                  </a:extLst>
                </a:gridCol>
                <a:gridCol w="982444">
                  <a:extLst>
                    <a:ext uri="{9D8B030D-6E8A-4147-A177-3AD203B41FA5}">
                      <a16:colId xmlns:a16="http://schemas.microsoft.com/office/drawing/2014/main" val="688872774"/>
                    </a:ext>
                  </a:extLst>
                </a:gridCol>
                <a:gridCol w="504096">
                  <a:extLst>
                    <a:ext uri="{9D8B030D-6E8A-4147-A177-3AD203B41FA5}">
                      <a16:colId xmlns:a16="http://schemas.microsoft.com/office/drawing/2014/main" val="1262301153"/>
                    </a:ext>
                  </a:extLst>
                </a:gridCol>
                <a:gridCol w="3567302">
                  <a:extLst>
                    <a:ext uri="{9D8B030D-6E8A-4147-A177-3AD203B41FA5}">
                      <a16:colId xmlns:a16="http://schemas.microsoft.com/office/drawing/2014/main" val="3773366433"/>
                    </a:ext>
                  </a:extLst>
                </a:gridCol>
                <a:gridCol w="1180515">
                  <a:extLst>
                    <a:ext uri="{9D8B030D-6E8A-4147-A177-3AD203B41FA5}">
                      <a16:colId xmlns:a16="http://schemas.microsoft.com/office/drawing/2014/main" val="2224511047"/>
                    </a:ext>
                  </a:extLst>
                </a:gridCol>
                <a:gridCol w="752680">
                  <a:extLst>
                    <a:ext uri="{9D8B030D-6E8A-4147-A177-3AD203B41FA5}">
                      <a16:colId xmlns:a16="http://schemas.microsoft.com/office/drawing/2014/main" val="3236638802"/>
                    </a:ext>
                  </a:extLst>
                </a:gridCol>
              </a:tblGrid>
              <a:tr h="324966">
                <a:tc>
                  <a:txBody>
                    <a:bodyPr/>
                    <a:lstStyle/>
                    <a:p>
                      <a:pPr marL="72000" algn="r">
                        <a:lnSpc>
                          <a:spcPct val="107000"/>
                        </a:lnSpc>
                        <a:spcAft>
                          <a:spcPts val="0"/>
                        </a:spcAft>
                      </a:pPr>
                      <a:r>
                        <a:rPr lang="tr-TR" sz="2000" b="1" dirty="0">
                          <a:solidFill>
                            <a:srgbClr val="3333FF"/>
                          </a:solidFill>
                          <a:effectLst/>
                        </a:rPr>
                        <a:t>Program Adı</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gridSpan="6">
                  <a:txBody>
                    <a:bodyPr/>
                    <a:lstStyle/>
                    <a:p>
                      <a:pPr marL="72000" algn="ctr">
                        <a:lnSpc>
                          <a:spcPct val="107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İlahiyat</a:t>
                      </a:r>
                      <a:r>
                        <a:rPr lang="tr-TR" sz="2000" b="1" dirty="0">
                          <a:solidFill>
                            <a:srgbClr val="3333FF"/>
                          </a:solidFill>
                          <a:effectLst/>
                        </a:rPr>
                        <a:t> </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74294953"/>
                  </a:ext>
                </a:extLst>
              </a:tr>
              <a:tr h="292757">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2024</a:t>
                      </a:r>
                    </a:p>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Bahar</a:t>
                      </a: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2025</a:t>
                      </a:r>
                    </a:p>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Güz</a:t>
                      </a: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b="1" dirty="0">
                          <a:solidFill>
                            <a:srgbClr val="FF0000"/>
                          </a:solidFill>
                          <a:effectLst/>
                        </a:rPr>
                        <a:t>Ders Türü</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2024</a:t>
                      </a:r>
                    </a:p>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Bahar</a:t>
                      </a: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2025</a:t>
                      </a:r>
                    </a:p>
                    <a:p>
                      <a:pPr marL="72000"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Güz</a:t>
                      </a:r>
                    </a:p>
                  </a:txBody>
                  <a:tcPr marL="3175" marR="3175" marT="3175" marB="0" anchor="ctr"/>
                </a:tc>
                <a:extLst>
                  <a:ext uri="{0D108BD9-81ED-4DB2-BD59-A6C34878D82A}">
                    <a16:rowId xmlns:a16="http://schemas.microsoft.com/office/drawing/2014/main" val="3340173156"/>
                  </a:ext>
                </a:extLst>
              </a:tr>
              <a:tr h="322303">
                <a:tc>
                  <a:txBody>
                    <a:bodyPr/>
                    <a:lstStyle/>
                    <a:p>
                      <a:pPr marL="72000">
                        <a:lnSpc>
                          <a:spcPct val="107000"/>
                        </a:lnSpc>
                        <a:spcAft>
                          <a:spcPts val="0"/>
                        </a:spcAft>
                      </a:pPr>
                      <a:r>
                        <a:rPr lang="tr-TR" sz="1800" dirty="0">
                          <a:effectLst/>
                        </a:rPr>
                        <a:t>Alan İçi Zorunlu Ders Sayısı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28 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28 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İçi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19424510"/>
                  </a:ext>
                </a:extLst>
              </a:tr>
              <a:tr h="322303">
                <a:tc>
                  <a:txBody>
                    <a:bodyPr/>
                    <a:lstStyle/>
                    <a:p>
                      <a:pPr marL="72000">
                        <a:lnSpc>
                          <a:spcPct val="107000"/>
                        </a:lnSpc>
                        <a:spcAft>
                          <a:spcPts val="0"/>
                        </a:spcAft>
                      </a:pPr>
                      <a:r>
                        <a:rPr lang="tr-TR" sz="1800" dirty="0">
                          <a:effectLst/>
                        </a:rPr>
                        <a:t>Alan Dışı Zorunlu Ders Sayısı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7163745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28 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28</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70943891"/>
                  </a:ext>
                </a:extLst>
              </a:tr>
              <a:tr h="322303">
                <a:tc>
                  <a:txBody>
                    <a:bodyPr/>
                    <a:lstStyle/>
                    <a:p>
                      <a:pPr marL="72000">
                        <a:lnSpc>
                          <a:spcPct val="107000"/>
                        </a:lnSpc>
                        <a:spcAft>
                          <a:spcPts val="0"/>
                        </a:spcAft>
                      </a:pPr>
                      <a:r>
                        <a:rPr lang="tr-TR" sz="1800" dirty="0">
                          <a:effectLst/>
                        </a:rPr>
                        <a:t>Alan İçi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68 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72 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İçi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06370308"/>
                  </a:ext>
                </a:extLst>
              </a:tr>
              <a:tr h="322303">
                <a:tc>
                  <a:txBody>
                    <a:bodyPr/>
                    <a:lstStyle/>
                    <a:p>
                      <a:pPr marL="72000">
                        <a:lnSpc>
                          <a:spcPct val="107000"/>
                        </a:lnSpc>
                        <a:spcAft>
                          <a:spcPts val="0"/>
                        </a:spcAft>
                      </a:pPr>
                      <a:r>
                        <a:rPr lang="tr-TR" sz="1800" dirty="0">
                          <a:effectLst/>
                        </a:rPr>
                        <a:t>Alan Dışı Zorunlu Ders Saati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Saati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20308773"/>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68</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 72</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a:solidFill>
                            <a:srgbClr val="FF0000"/>
                          </a:solidFill>
                          <a:effectLst/>
                        </a:rPr>
                        <a:t> </a:t>
                      </a:r>
                      <a:endParaRPr lang="tr-TR"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8</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8</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9542056"/>
                  </a:ext>
                </a:extLst>
              </a:tr>
              <a:tr h="322303">
                <a:tc>
                  <a:txBody>
                    <a:bodyPr/>
                    <a:lstStyle/>
                    <a:p>
                      <a:pPr marL="72000">
                        <a:lnSpc>
                          <a:spcPct val="107000"/>
                        </a:lnSpc>
                        <a:spcAft>
                          <a:spcPts val="0"/>
                        </a:spcAft>
                      </a:pPr>
                      <a:r>
                        <a:rPr lang="tr-TR" sz="1800" dirty="0">
                          <a:effectLst/>
                        </a:rPr>
                        <a:t>Alan İçi Zorunlu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102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100 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dirty="0">
                          <a:effectLst/>
                        </a:rPr>
                        <a:t>Alan İçi Seçmeli Ders AKTS Toplamı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18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20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1950122"/>
                  </a:ext>
                </a:extLst>
              </a:tr>
              <a:tr h="322303">
                <a:tc>
                  <a:txBody>
                    <a:bodyPr/>
                    <a:lstStyle/>
                    <a:p>
                      <a:pPr marL="72000">
                        <a:lnSpc>
                          <a:spcPct val="107000"/>
                        </a:lnSpc>
                        <a:spcAft>
                          <a:spcPts val="0"/>
                        </a:spcAft>
                      </a:pPr>
                      <a:r>
                        <a:rPr lang="tr-TR" sz="1800">
                          <a:effectLst/>
                        </a:rPr>
                        <a:t>Alan Dışı Zorunlu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nSpc>
                          <a:spcPct val="107000"/>
                        </a:lnSpc>
                        <a:spcAft>
                          <a:spcPts val="0"/>
                        </a:spcAft>
                      </a:pPr>
                      <a:r>
                        <a:rPr lang="tr-TR" sz="1800">
                          <a:effectLst/>
                        </a:rPr>
                        <a:t>Alan Dışı Seçmeli Ders AKTS Toplamı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ctr">
                        <a:lnSpc>
                          <a:spcPct val="107000"/>
                        </a:lnSpc>
                        <a:spcAft>
                          <a:spcPts val="0"/>
                        </a:spcAf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711306"/>
                  </a:ext>
                </a:extLst>
              </a:tr>
              <a:tr h="322303">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102 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7000"/>
                        </a:lnSpc>
                        <a:spcAft>
                          <a:spcPts val="0"/>
                        </a:spcAft>
                      </a:pPr>
                      <a:r>
                        <a:rPr lang="tr-TR" sz="1800" b="1" dirty="0">
                          <a:solidFill>
                            <a:srgbClr val="FF0000"/>
                          </a:solidFill>
                          <a:effectLst/>
                        </a:rPr>
                        <a:t>100 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7000"/>
                        </a:lnSpc>
                        <a:spcAft>
                          <a:spcPts val="0"/>
                        </a:spcAft>
                      </a:pPr>
                      <a:r>
                        <a:rPr lang="tr-TR" sz="1800" b="1" dirty="0">
                          <a:solidFill>
                            <a:srgbClr val="FF0000"/>
                          </a:solidFill>
                          <a:effectLst/>
                        </a:rPr>
                        <a:t>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2000" algn="r">
                        <a:lnSpc>
                          <a:spcPct val="107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 18</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7000"/>
                        </a:lnSpc>
                        <a:spcAft>
                          <a:spcPts val="0"/>
                        </a:spcAft>
                      </a:pPr>
                      <a:r>
                        <a:rPr lang="tr-TR" sz="1800" b="1" dirty="0">
                          <a:solidFill>
                            <a:srgbClr val="FF0000"/>
                          </a:solidFill>
                          <a:effectLst/>
                        </a:rPr>
                        <a:t>20</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93577271"/>
                  </a:ext>
                </a:extLst>
              </a:tr>
            </a:tbl>
          </a:graphicData>
        </a:graphic>
      </p:graphicFrame>
    </p:spTree>
    <p:extLst>
      <p:ext uri="{BB962C8B-B14F-4D97-AF65-F5344CB8AC3E}">
        <p14:creationId xmlns:p14="http://schemas.microsoft.com/office/powerpoint/2010/main" val="350643694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24D5C2-DC3A-45D9-A443-C8578C816423}"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a:t>
            </a:fld>
            <a:endParaRPr lang="tr-TR"/>
          </a:p>
        </p:txBody>
      </p:sp>
      <p:sp>
        <p:nvSpPr>
          <p:cNvPr id="7" name="Unvan 3"/>
          <p:cNvSpPr txBox="1">
            <a:spLocks/>
          </p:cNvSpPr>
          <p:nvPr/>
        </p:nvSpPr>
        <p:spPr>
          <a:xfrm>
            <a:off x="-1" y="797551"/>
            <a:ext cx="10741891" cy="690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tr-TR" sz="3200" b="1" dirty="0">
                <a:solidFill>
                  <a:srgbClr val="FF0000"/>
                </a:solidFill>
              </a:rPr>
              <a:t>YÖNETİM: </a:t>
            </a:r>
            <a:r>
              <a:rPr lang="tr-TR" sz="3200" b="1" dirty="0">
                <a:solidFill>
                  <a:srgbClr val="3333FF"/>
                </a:solidFill>
              </a:rPr>
              <a:t>Bölüm Başkanlıkları</a:t>
            </a:r>
            <a:endParaRPr lang="tr-TR" sz="3200" dirty="0">
              <a:solidFill>
                <a:srgbClr val="3333FF"/>
              </a:solidFill>
              <a:latin typeface="+mn-lt"/>
            </a:endParaRPr>
          </a:p>
        </p:txBody>
      </p:sp>
      <p:graphicFrame>
        <p:nvGraphicFramePr>
          <p:cNvPr id="9" name="Tablo 8"/>
          <p:cNvGraphicFramePr>
            <a:graphicFrameLocks noGrp="1"/>
          </p:cNvGraphicFramePr>
          <p:nvPr>
            <p:extLst>
              <p:ext uri="{D42A27DB-BD31-4B8C-83A1-F6EECF244321}">
                <p14:modId xmlns:p14="http://schemas.microsoft.com/office/powerpoint/2010/main" val="1334812733"/>
              </p:ext>
            </p:extLst>
          </p:nvPr>
        </p:nvGraphicFramePr>
        <p:xfrm>
          <a:off x="329336" y="2020582"/>
          <a:ext cx="11654579" cy="1918371"/>
        </p:xfrm>
        <a:graphic>
          <a:graphicData uri="http://schemas.openxmlformats.org/drawingml/2006/table">
            <a:tbl>
              <a:tblPr firstRow="1" firstCol="1" bandRow="1">
                <a:tableStyleId>{BDBED569-4797-4DF1-A0F4-6AAB3CD982D8}</a:tableStyleId>
              </a:tblPr>
              <a:tblGrid>
                <a:gridCol w="2974629">
                  <a:extLst>
                    <a:ext uri="{9D8B030D-6E8A-4147-A177-3AD203B41FA5}">
                      <a16:colId xmlns:a16="http://schemas.microsoft.com/office/drawing/2014/main" val="3065712096"/>
                    </a:ext>
                  </a:extLst>
                </a:gridCol>
                <a:gridCol w="3075997">
                  <a:extLst>
                    <a:ext uri="{9D8B030D-6E8A-4147-A177-3AD203B41FA5}">
                      <a16:colId xmlns:a16="http://schemas.microsoft.com/office/drawing/2014/main" val="4090272509"/>
                    </a:ext>
                  </a:extLst>
                </a:gridCol>
                <a:gridCol w="3026457">
                  <a:extLst>
                    <a:ext uri="{9D8B030D-6E8A-4147-A177-3AD203B41FA5}">
                      <a16:colId xmlns:a16="http://schemas.microsoft.com/office/drawing/2014/main" val="2144326116"/>
                    </a:ext>
                  </a:extLst>
                </a:gridCol>
                <a:gridCol w="2577496">
                  <a:extLst>
                    <a:ext uri="{9D8B030D-6E8A-4147-A177-3AD203B41FA5}">
                      <a16:colId xmlns:a16="http://schemas.microsoft.com/office/drawing/2014/main" val="1937569056"/>
                    </a:ext>
                  </a:extLst>
                </a:gridCol>
              </a:tblGrid>
              <a:tr h="564003">
                <a:tc>
                  <a:txBody>
                    <a:bodyPr/>
                    <a:lstStyle/>
                    <a:p>
                      <a:pPr algn="ctr">
                        <a:lnSpc>
                          <a:spcPct val="100000"/>
                        </a:lnSpc>
                        <a:spcAft>
                          <a:spcPts val="0"/>
                        </a:spcAft>
                      </a:pPr>
                      <a:r>
                        <a:rPr lang="tr-TR" sz="1800" dirty="0">
                          <a:solidFill>
                            <a:srgbClr val="C00000"/>
                          </a:solidFill>
                          <a:effectLst/>
                          <a:latin typeface="+mn-lt"/>
                        </a:rPr>
                        <a:t>BÖLÜM ADI</a:t>
                      </a:r>
                      <a:endParaRPr lang="tr-TR" sz="18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C00000"/>
                          </a:solidFill>
                          <a:effectLst/>
                          <a:latin typeface="+mn-lt"/>
                        </a:rPr>
                        <a:t>Bölüm Başkanı </a:t>
                      </a:r>
                    </a:p>
                    <a:p>
                      <a:pPr algn="ctr">
                        <a:lnSpc>
                          <a:spcPct val="100000"/>
                        </a:lnSpc>
                        <a:spcAft>
                          <a:spcPts val="0"/>
                        </a:spcAft>
                      </a:pPr>
                      <a:r>
                        <a:rPr lang="tr-TR" sz="1800" dirty="0" err="1">
                          <a:solidFill>
                            <a:srgbClr val="C00000"/>
                          </a:solidFill>
                          <a:effectLst/>
                          <a:latin typeface="+mn-lt"/>
                        </a:rPr>
                        <a:t>Ünvanı</a:t>
                      </a:r>
                      <a:r>
                        <a:rPr lang="tr-TR" sz="1800" dirty="0">
                          <a:solidFill>
                            <a:srgbClr val="C00000"/>
                          </a:solidFill>
                          <a:effectLst/>
                          <a:latin typeface="+mn-lt"/>
                        </a:rPr>
                        <a:t> Adı Soyadı</a:t>
                      </a:r>
                      <a:endParaRPr lang="tr-TR" sz="18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C00000"/>
                          </a:solidFill>
                          <a:effectLst/>
                          <a:latin typeface="+mn-lt"/>
                        </a:rPr>
                        <a:t>Bölüm Başkan Yardımcısı </a:t>
                      </a:r>
                      <a:r>
                        <a:rPr lang="tr-TR" sz="1800" dirty="0" err="1">
                          <a:solidFill>
                            <a:srgbClr val="C00000"/>
                          </a:solidFill>
                          <a:effectLst/>
                          <a:latin typeface="+mn-lt"/>
                        </a:rPr>
                        <a:t>Ünvanı</a:t>
                      </a:r>
                      <a:r>
                        <a:rPr lang="tr-TR" sz="1800" dirty="0">
                          <a:solidFill>
                            <a:srgbClr val="C00000"/>
                          </a:solidFill>
                          <a:effectLst/>
                          <a:latin typeface="+mn-lt"/>
                        </a:rPr>
                        <a:t> Adı Soyadı</a:t>
                      </a:r>
                      <a:endParaRPr lang="tr-TR" sz="18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C00000"/>
                          </a:solidFill>
                          <a:effectLst/>
                          <a:latin typeface="+mn-lt"/>
                        </a:rPr>
                        <a:t>Bölüm Başkan Yardımcısı </a:t>
                      </a:r>
                      <a:r>
                        <a:rPr lang="tr-TR" sz="1800" dirty="0" err="1">
                          <a:solidFill>
                            <a:srgbClr val="C00000"/>
                          </a:solidFill>
                          <a:effectLst/>
                          <a:latin typeface="+mn-lt"/>
                        </a:rPr>
                        <a:t>Ünvanı</a:t>
                      </a:r>
                      <a:r>
                        <a:rPr lang="tr-TR" sz="1800" dirty="0">
                          <a:solidFill>
                            <a:srgbClr val="C00000"/>
                          </a:solidFill>
                          <a:effectLst/>
                          <a:latin typeface="+mn-lt"/>
                        </a:rPr>
                        <a:t> Adı Soyadı</a:t>
                      </a:r>
                      <a:endParaRPr lang="tr-TR" sz="18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324153"/>
                  </a:ext>
                </a:extLst>
              </a:tr>
              <a:tr h="451456">
                <a:tc>
                  <a:txBody>
                    <a:bodyPr/>
                    <a:lstStyle/>
                    <a:p>
                      <a:r>
                        <a:rPr lang="tr-TR" sz="1800" b="0" dirty="0">
                          <a:effectLst/>
                          <a:latin typeface="+mn-lt"/>
                          <a:cs typeface="Times New Roman" panose="02020603050405020304" pitchFamily="18" charset="0"/>
                        </a:rPr>
                        <a:t>Temel İslam Bilimleri</a:t>
                      </a:r>
                    </a:p>
                  </a:txBody>
                  <a:tcPr marL="68580" marR="68580" marT="0" marB="0" anchor="ctr"/>
                </a:tc>
                <a:tc>
                  <a:txBody>
                    <a:bodyPr/>
                    <a:lstStyle/>
                    <a:p>
                      <a:r>
                        <a:rPr lang="tr-TR" sz="1800" dirty="0">
                          <a:effectLst/>
                          <a:latin typeface="+mn-lt"/>
                          <a:cs typeface="Times New Roman" panose="02020603050405020304" pitchFamily="18" charset="0"/>
                        </a:rPr>
                        <a:t>Prof. Dr. Ali Aslan TOPÇUOĞLU</a:t>
                      </a:r>
                    </a:p>
                  </a:txBody>
                  <a:tcPr marL="68580" marR="68580" marT="0" marB="0" anchor="ctr"/>
                </a:tc>
                <a:tc>
                  <a:txBody>
                    <a:bodyPr/>
                    <a:lstStyle/>
                    <a:p>
                      <a:r>
                        <a:rPr lang="tr-TR" sz="1800" dirty="0">
                          <a:effectLst/>
                          <a:latin typeface="+mn-lt"/>
                          <a:cs typeface="Times New Roman" panose="02020603050405020304" pitchFamily="18" charset="0"/>
                        </a:rPr>
                        <a:t>Dr. Öğr. Üyesi Adem SÜNGER</a:t>
                      </a:r>
                    </a:p>
                  </a:txBody>
                  <a:tcPr marL="68580" marR="6858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2003890"/>
                  </a:ext>
                </a:extLst>
              </a:tr>
              <a:tr h="451456">
                <a:tc>
                  <a:txBody>
                    <a:bodyPr/>
                    <a:lstStyle/>
                    <a:p>
                      <a:r>
                        <a:rPr lang="tr-TR" sz="1800" b="0" dirty="0">
                          <a:effectLst/>
                          <a:latin typeface="+mn-lt"/>
                          <a:cs typeface="Times New Roman" panose="02020603050405020304" pitchFamily="18" charset="0"/>
                        </a:rPr>
                        <a:t>Felsefe</a:t>
                      </a:r>
                      <a:r>
                        <a:rPr lang="tr-TR" sz="1800" b="0" baseline="0" dirty="0">
                          <a:effectLst/>
                          <a:latin typeface="+mn-lt"/>
                          <a:cs typeface="Times New Roman" panose="02020603050405020304" pitchFamily="18" charset="0"/>
                        </a:rPr>
                        <a:t> ve Din Bilimleri</a:t>
                      </a:r>
                      <a:endParaRPr lang="tr-TR" sz="1800" b="0" dirty="0">
                        <a:effectLst/>
                        <a:latin typeface="+mn-lt"/>
                        <a:cs typeface="Times New Roman" panose="02020603050405020304" pitchFamily="18" charset="0"/>
                      </a:endParaRPr>
                    </a:p>
                  </a:txBody>
                  <a:tcPr marL="68580" marR="68580" marT="0" marB="0" anchor="ctr"/>
                </a:tc>
                <a:tc>
                  <a:txBody>
                    <a:bodyPr/>
                    <a:lstStyle/>
                    <a:p>
                      <a:r>
                        <a:rPr lang="tr-TR" sz="1800" dirty="0">
                          <a:effectLst/>
                          <a:latin typeface="+mn-lt"/>
                          <a:cs typeface="Times New Roman" panose="02020603050405020304" pitchFamily="18" charset="0"/>
                        </a:rPr>
                        <a:t>Prof. Dr. Cemil OSMANOĞLU</a:t>
                      </a:r>
                    </a:p>
                  </a:txBody>
                  <a:tcPr marL="68580" marR="68580" marT="0" marB="0" anchor="ctr"/>
                </a:tc>
                <a:tc>
                  <a:txBody>
                    <a:bodyPr/>
                    <a:lstStyle/>
                    <a:p>
                      <a:r>
                        <a:rPr lang="tr-TR" sz="1800" dirty="0">
                          <a:effectLst/>
                          <a:latin typeface="+mn-lt"/>
                          <a:cs typeface="Times New Roman" panose="02020603050405020304" pitchFamily="18" charset="0"/>
                        </a:rPr>
                        <a:t>Doç. Dr. Ersan TÜRKMEN</a:t>
                      </a:r>
                    </a:p>
                  </a:txBody>
                  <a:tcPr marL="68580" marR="6858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3462324"/>
                  </a:ext>
                </a:extLst>
              </a:tr>
              <a:tr h="451456">
                <a:tc>
                  <a:txBody>
                    <a:bodyPr/>
                    <a:lstStyle/>
                    <a:p>
                      <a:pPr>
                        <a:lnSpc>
                          <a:spcPct val="107000"/>
                        </a:lnSpc>
                        <a:spcAft>
                          <a:spcPts val="0"/>
                        </a:spcAft>
                      </a:pPr>
                      <a:r>
                        <a:rPr lang="tr-TR" sz="1800" b="0" dirty="0">
                          <a:effectLst/>
                          <a:latin typeface="+mn-lt"/>
                        </a:rPr>
                        <a:t>İslam Tarihi ve Sanatları</a:t>
                      </a:r>
                      <a:endParaRPr lang="tr-TR" sz="18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cs typeface="Times New Roman" panose="02020603050405020304" pitchFamily="18" charset="0"/>
                        </a:rPr>
                        <a:t>Prof. Dr. </a:t>
                      </a:r>
                      <a:r>
                        <a:rPr lang="tr-TR" sz="1800" baseline="0" dirty="0">
                          <a:effectLst/>
                          <a:latin typeface="+mn-lt"/>
                          <a:ea typeface="+mn-ea"/>
                          <a:cs typeface="+mn-cs"/>
                        </a:rPr>
                        <a:t>Eyüp ÖZTÜRK</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dirty="0">
                          <a:effectLst/>
                          <a:latin typeface="+mn-lt"/>
                          <a:ea typeface="+mn-ea"/>
                          <a:cs typeface="+mn-cs"/>
                        </a:rPr>
                        <a:t>Dr.</a:t>
                      </a:r>
                      <a:r>
                        <a:rPr lang="tr-TR" sz="1800" baseline="0" dirty="0">
                          <a:effectLst/>
                          <a:latin typeface="+mn-lt"/>
                          <a:ea typeface="+mn-ea"/>
                          <a:cs typeface="+mn-cs"/>
                        </a:rPr>
                        <a:t> Öğr. Üyesi Samet ŞENEL</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5147221"/>
                  </a:ext>
                </a:extLst>
              </a:tr>
            </a:tbl>
          </a:graphicData>
        </a:graphic>
      </p:graphicFrame>
    </p:spTree>
    <p:extLst>
      <p:ext uri="{BB962C8B-B14F-4D97-AF65-F5344CB8AC3E}">
        <p14:creationId xmlns:p14="http://schemas.microsoft.com/office/powerpoint/2010/main" val="2164330721"/>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CF551A7-E690-DBDD-C92C-890462D03789}"/>
            </a:ext>
          </a:extLst>
        </p:cNvPr>
        <p:cNvGrpSpPr/>
        <p:nvPr/>
      </p:nvGrpSpPr>
      <p:grpSpPr>
        <a:xfrm>
          <a:off x="0" y="0"/>
          <a:ext cx="0" cy="0"/>
          <a:chOff x="0" y="0"/>
          <a:chExt cx="0" cy="0"/>
        </a:xfrm>
      </p:grpSpPr>
      <p:sp>
        <p:nvSpPr>
          <p:cNvPr id="6" name="Unvan 5">
            <a:extLst>
              <a:ext uri="{FF2B5EF4-FFF2-40B4-BE49-F238E27FC236}">
                <a16:creationId xmlns:a16="http://schemas.microsoft.com/office/drawing/2014/main" id="{9478FB13-0BE1-419F-D0A7-0B52AD3F1A49}"/>
              </a:ext>
            </a:extLst>
          </p:cNvPr>
          <p:cNvSpPr>
            <a:spLocks noGrp="1"/>
          </p:cNvSpPr>
          <p:nvPr>
            <p:ph type="title"/>
          </p:nvPr>
        </p:nvSpPr>
        <p:spPr>
          <a:xfrm>
            <a:off x="307442" y="751484"/>
            <a:ext cx="10425256" cy="666207"/>
          </a:xfrm>
        </p:spPr>
        <p:txBody>
          <a:bodyPr>
            <a:normAutofit fontScale="90000"/>
          </a:bodyPr>
          <a:lstStyle/>
          <a:p>
            <a:pPr algn="ctr"/>
            <a:r>
              <a:rPr lang="tr-TR" sz="3200" b="1" dirty="0">
                <a:solidFill>
                  <a:srgbClr val="FF0000"/>
                </a:solidFill>
              </a:rPr>
              <a:t>Birim Öğretim Programları Haftalık Ders Saati </a:t>
            </a:r>
            <a:br>
              <a:rPr lang="tr-TR" sz="3200" b="1" dirty="0">
                <a:solidFill>
                  <a:srgbClr val="FF0000"/>
                </a:solidFill>
              </a:rPr>
            </a:br>
            <a:r>
              <a:rPr lang="tr-TR" sz="3200" b="1" dirty="0">
                <a:solidFill>
                  <a:srgbClr val="3333FF"/>
                </a:solidFill>
              </a:rPr>
              <a:t>(Teorik-T ve Uygulama-U) </a:t>
            </a:r>
            <a:r>
              <a:rPr lang="tr-TR" sz="3200" b="1" dirty="0">
                <a:solidFill>
                  <a:srgbClr val="FF0000"/>
                </a:solidFill>
              </a:rPr>
              <a:t>Analizi</a:t>
            </a:r>
            <a:endParaRPr lang="tr-TR" sz="3200" dirty="0">
              <a:solidFill>
                <a:srgbClr val="FF0000"/>
              </a:solidFill>
            </a:endParaRPr>
          </a:p>
        </p:txBody>
      </p:sp>
      <p:sp>
        <p:nvSpPr>
          <p:cNvPr id="4" name="Veri Yer Tutucusu 3">
            <a:extLst>
              <a:ext uri="{FF2B5EF4-FFF2-40B4-BE49-F238E27FC236}">
                <a16:creationId xmlns:a16="http://schemas.microsoft.com/office/drawing/2014/main" id="{94F7A50A-3E38-8E26-ED16-60D98C1E12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92B051-1742-442B-BD19-D71164AFA81D}"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a:extLst>
              <a:ext uri="{FF2B5EF4-FFF2-40B4-BE49-F238E27FC236}">
                <a16:creationId xmlns:a16="http://schemas.microsoft.com/office/drawing/2014/main" id="{F3FD96D2-1502-7281-4330-552E90C9A4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42E69-0B45-4D6A-BDA9-8F9042B0111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3" name="Tablo 6">
            <a:extLst>
              <a:ext uri="{FF2B5EF4-FFF2-40B4-BE49-F238E27FC236}">
                <a16:creationId xmlns:a16="http://schemas.microsoft.com/office/drawing/2014/main" id="{62242721-A4C7-03D8-D18D-BEA77A9C2CB6}"/>
              </a:ext>
            </a:extLst>
          </p:cNvPr>
          <p:cNvGraphicFramePr>
            <a:graphicFrameLocks noGrp="1"/>
          </p:cNvGraphicFramePr>
          <p:nvPr>
            <p:extLst>
              <p:ext uri="{D42A27DB-BD31-4B8C-83A1-F6EECF244321}">
                <p14:modId xmlns:p14="http://schemas.microsoft.com/office/powerpoint/2010/main" val="1077172884"/>
              </p:ext>
            </p:extLst>
          </p:nvPr>
        </p:nvGraphicFramePr>
        <p:xfrm>
          <a:off x="392180" y="2400299"/>
          <a:ext cx="11407640" cy="2328894"/>
        </p:xfrm>
        <a:graphic>
          <a:graphicData uri="http://schemas.openxmlformats.org/drawingml/2006/table">
            <a:tbl>
              <a:tblPr firstRow="1" firstCol="1" lastRow="1" lastCol="1" bandRow="1" bandCol="1">
                <a:tableStyleId>{BDBED569-4797-4DF1-A0F4-6AAB3CD982D8}</a:tableStyleId>
              </a:tblPr>
              <a:tblGrid>
                <a:gridCol w="1838244">
                  <a:extLst>
                    <a:ext uri="{9D8B030D-6E8A-4147-A177-3AD203B41FA5}">
                      <a16:colId xmlns:a16="http://schemas.microsoft.com/office/drawing/2014/main" val="396729521"/>
                    </a:ext>
                  </a:extLst>
                </a:gridCol>
                <a:gridCol w="2381418">
                  <a:extLst>
                    <a:ext uri="{9D8B030D-6E8A-4147-A177-3AD203B41FA5}">
                      <a16:colId xmlns:a16="http://schemas.microsoft.com/office/drawing/2014/main" val="4230344010"/>
                    </a:ext>
                  </a:extLst>
                </a:gridCol>
                <a:gridCol w="592530">
                  <a:extLst>
                    <a:ext uri="{9D8B030D-6E8A-4147-A177-3AD203B41FA5}">
                      <a16:colId xmlns:a16="http://schemas.microsoft.com/office/drawing/2014/main" val="1998447197"/>
                    </a:ext>
                  </a:extLst>
                </a:gridCol>
                <a:gridCol w="599807">
                  <a:extLst>
                    <a:ext uri="{9D8B030D-6E8A-4147-A177-3AD203B41FA5}">
                      <a16:colId xmlns:a16="http://schemas.microsoft.com/office/drawing/2014/main" val="597081879"/>
                    </a:ext>
                  </a:extLst>
                </a:gridCol>
                <a:gridCol w="599807">
                  <a:extLst>
                    <a:ext uri="{9D8B030D-6E8A-4147-A177-3AD203B41FA5}">
                      <a16:colId xmlns:a16="http://schemas.microsoft.com/office/drawing/2014/main" val="1590185702"/>
                    </a:ext>
                  </a:extLst>
                </a:gridCol>
                <a:gridCol w="578788">
                  <a:extLst>
                    <a:ext uri="{9D8B030D-6E8A-4147-A177-3AD203B41FA5}">
                      <a16:colId xmlns:a16="http://schemas.microsoft.com/office/drawing/2014/main" val="3309099816"/>
                    </a:ext>
                  </a:extLst>
                </a:gridCol>
                <a:gridCol w="607891">
                  <a:extLst>
                    <a:ext uri="{9D8B030D-6E8A-4147-A177-3AD203B41FA5}">
                      <a16:colId xmlns:a16="http://schemas.microsoft.com/office/drawing/2014/main" val="1079388697"/>
                    </a:ext>
                  </a:extLst>
                </a:gridCol>
                <a:gridCol w="607891">
                  <a:extLst>
                    <a:ext uri="{9D8B030D-6E8A-4147-A177-3AD203B41FA5}">
                      <a16:colId xmlns:a16="http://schemas.microsoft.com/office/drawing/2014/main" val="1455019793"/>
                    </a:ext>
                  </a:extLst>
                </a:gridCol>
                <a:gridCol w="593338">
                  <a:extLst>
                    <a:ext uri="{9D8B030D-6E8A-4147-A177-3AD203B41FA5}">
                      <a16:colId xmlns:a16="http://schemas.microsoft.com/office/drawing/2014/main" val="3665695296"/>
                    </a:ext>
                  </a:extLst>
                </a:gridCol>
                <a:gridCol w="599807">
                  <a:extLst>
                    <a:ext uri="{9D8B030D-6E8A-4147-A177-3AD203B41FA5}">
                      <a16:colId xmlns:a16="http://schemas.microsoft.com/office/drawing/2014/main" val="2156273076"/>
                    </a:ext>
                  </a:extLst>
                </a:gridCol>
                <a:gridCol w="599807">
                  <a:extLst>
                    <a:ext uri="{9D8B030D-6E8A-4147-A177-3AD203B41FA5}">
                      <a16:colId xmlns:a16="http://schemas.microsoft.com/office/drawing/2014/main" val="2652825663"/>
                    </a:ext>
                  </a:extLst>
                </a:gridCol>
                <a:gridCol w="592530">
                  <a:extLst>
                    <a:ext uri="{9D8B030D-6E8A-4147-A177-3AD203B41FA5}">
                      <a16:colId xmlns:a16="http://schemas.microsoft.com/office/drawing/2014/main" val="1139787420"/>
                    </a:ext>
                  </a:extLst>
                </a:gridCol>
                <a:gridCol w="607891">
                  <a:extLst>
                    <a:ext uri="{9D8B030D-6E8A-4147-A177-3AD203B41FA5}">
                      <a16:colId xmlns:a16="http://schemas.microsoft.com/office/drawing/2014/main" val="1758982604"/>
                    </a:ext>
                  </a:extLst>
                </a:gridCol>
                <a:gridCol w="607891">
                  <a:extLst>
                    <a:ext uri="{9D8B030D-6E8A-4147-A177-3AD203B41FA5}">
                      <a16:colId xmlns:a16="http://schemas.microsoft.com/office/drawing/2014/main" val="1823616203"/>
                    </a:ext>
                  </a:extLst>
                </a:gridCol>
              </a:tblGrid>
              <a:tr h="315771">
                <a:tc rowSpan="2">
                  <a:txBody>
                    <a:bodyPr/>
                    <a:lstStyle/>
                    <a:p>
                      <a:pPr algn="ctr">
                        <a:lnSpc>
                          <a:spcPct val="107000"/>
                        </a:lnSpc>
                        <a:spcAft>
                          <a:spcPts val="800"/>
                        </a:spcAft>
                      </a:pPr>
                      <a:r>
                        <a:rPr lang="tr-TR" sz="1400" b="1" dirty="0">
                          <a:solidFill>
                            <a:srgbClr val="FF0000"/>
                          </a:solidFill>
                          <a:effectLst/>
                        </a:rPr>
                        <a:t>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800"/>
                        </a:spcAft>
                      </a:pPr>
                      <a:r>
                        <a:rPr lang="tr-TR" sz="1400" b="1" dirty="0">
                          <a:solidFill>
                            <a:srgbClr val="FF0000"/>
                          </a:solidFill>
                          <a:effectLst/>
                        </a:rPr>
                        <a:t>Sınıf</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gridSpan="3">
                  <a:txBody>
                    <a:bodyPr/>
                    <a:lstStyle/>
                    <a:p>
                      <a:pPr algn="ctr">
                        <a:lnSpc>
                          <a:spcPct val="107000"/>
                        </a:lnSpc>
                        <a:spcAft>
                          <a:spcPts val="800"/>
                        </a:spcAft>
                      </a:pPr>
                      <a:r>
                        <a:rPr lang="tr-TR" sz="1400" b="1" dirty="0">
                          <a:solidFill>
                            <a:srgbClr val="FF0000"/>
                          </a:solidFill>
                          <a:effectLst/>
                        </a:rPr>
                        <a:t>2024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2024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7925397"/>
                  </a:ext>
                </a:extLst>
              </a:tr>
              <a:tr h="42152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48131378"/>
                  </a:ext>
                </a:extLst>
              </a:tr>
              <a:tr h="318320">
                <a:tc rowSpan="5">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mn-lt"/>
                          <a:ea typeface="+mn-ea"/>
                          <a:cs typeface="+mn-cs"/>
                        </a:rPr>
                        <a:t>İlahiyat </a:t>
                      </a:r>
                      <a:endParaRPr kumimoji="0" lang="tr-TR"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400" b="0" dirty="0">
                          <a:effectLst/>
                        </a:rPr>
                        <a:t>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1 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23 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23</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23936730"/>
                  </a:ext>
                </a:extLst>
              </a:tr>
              <a:tr h="318320">
                <a:tc vMerge="1">
                  <a:txBody>
                    <a:bodyPr/>
                    <a:lstStyle/>
                    <a:p>
                      <a:endParaRPr lang="tr-TR"/>
                    </a:p>
                  </a:txBody>
                  <a:tcPr/>
                </a:tc>
                <a:tc>
                  <a:txBody>
                    <a:bodyPr/>
                    <a:lstStyle/>
                    <a:p>
                      <a:pPr>
                        <a:lnSpc>
                          <a:spcPct val="107000"/>
                        </a:lnSpc>
                        <a:spcAft>
                          <a:spcPts val="800"/>
                        </a:spcAft>
                      </a:pPr>
                      <a:r>
                        <a:rPr lang="tr-TR" sz="1400" b="1" dirty="0">
                          <a:effectLst/>
                        </a:rPr>
                        <a:t>İkinci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21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23</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effectLst/>
                        </a:rPr>
                        <a:t>21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22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23</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66344701"/>
                  </a:ext>
                </a:extLst>
              </a:tr>
              <a:tr h="318320">
                <a:tc vMerge="1">
                  <a:txBody>
                    <a:bodyPr/>
                    <a:lstStyle/>
                    <a:p>
                      <a:endParaRPr lang="tr-TR"/>
                    </a:p>
                  </a:txBody>
                  <a:tcPr/>
                </a:tc>
                <a:tc>
                  <a:txBody>
                    <a:bodyPr/>
                    <a:lstStyle/>
                    <a:p>
                      <a:pPr>
                        <a:lnSpc>
                          <a:spcPct val="107000"/>
                        </a:lnSpc>
                        <a:spcAft>
                          <a:spcPts val="800"/>
                        </a:spcAft>
                      </a:pPr>
                      <a:r>
                        <a:rPr lang="tr-TR" sz="1400" b="1" dirty="0">
                          <a:effectLst/>
                        </a:rPr>
                        <a:t>Üçüncü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17</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19</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18</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20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effectLst/>
                        </a:rPr>
                        <a:t>17</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19</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 18</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20</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4223424"/>
                  </a:ext>
                </a:extLst>
              </a:tr>
              <a:tr h="318320">
                <a:tc vMerge="1">
                  <a:txBody>
                    <a:bodyPr/>
                    <a:lstStyle/>
                    <a:p>
                      <a:endParaRPr lang="tr-TR"/>
                    </a:p>
                  </a:txBody>
                  <a:tcPr/>
                </a:tc>
                <a:tc>
                  <a:txBody>
                    <a:bodyPr/>
                    <a:lstStyle/>
                    <a:p>
                      <a:pPr>
                        <a:lnSpc>
                          <a:spcPct val="107000"/>
                        </a:lnSpc>
                        <a:spcAft>
                          <a:spcPts val="800"/>
                        </a:spcAft>
                      </a:pPr>
                      <a:r>
                        <a:rPr lang="tr-TR" sz="1400" b="1" dirty="0">
                          <a:effectLst/>
                        </a:rPr>
                        <a:t>Dördüncü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11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 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13</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0" dirty="0">
                          <a:effectLst/>
                        </a:rPr>
                        <a:t>11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0" dirty="0">
                          <a:effectLst/>
                        </a:rPr>
                        <a:t>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12</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13</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0" dirty="0">
                          <a:effectLst/>
                        </a:rPr>
                        <a:t>14</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64522"/>
                  </a:ext>
                </a:extLst>
              </a:tr>
              <a:tr h="31832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71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 5</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76 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75</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6 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81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400" b="1" dirty="0">
                          <a:solidFill>
                            <a:srgbClr val="FF0000"/>
                          </a:solidFill>
                          <a:effectLst/>
                        </a:rPr>
                        <a:t>71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400" b="1" dirty="0">
                          <a:solidFill>
                            <a:srgbClr val="FF0000"/>
                          </a:solidFill>
                          <a:effectLst/>
                        </a:rPr>
                        <a:t>5</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76 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75</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6</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400" b="1" dirty="0">
                          <a:solidFill>
                            <a:srgbClr val="FF0000"/>
                          </a:solidFill>
                          <a:effectLst/>
                        </a:rPr>
                        <a:t>81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98866155"/>
                  </a:ext>
                </a:extLst>
              </a:tr>
            </a:tbl>
          </a:graphicData>
        </a:graphic>
      </p:graphicFrame>
    </p:spTree>
    <p:extLst>
      <p:ext uri="{BB962C8B-B14F-4D97-AF65-F5344CB8AC3E}">
        <p14:creationId xmlns:p14="http://schemas.microsoft.com/office/powerpoint/2010/main" val="50940348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D58937-A435-9A62-D2E0-5DCD1BF68C28}"/>
            </a:ext>
          </a:extLst>
        </p:cNvPr>
        <p:cNvGrpSpPr/>
        <p:nvPr/>
      </p:nvGrpSpPr>
      <p:grpSpPr>
        <a:xfrm>
          <a:off x="0" y="0"/>
          <a:ext cx="0" cy="0"/>
          <a:chOff x="0" y="0"/>
          <a:chExt cx="0" cy="0"/>
        </a:xfrm>
      </p:grpSpPr>
      <p:sp>
        <p:nvSpPr>
          <p:cNvPr id="6" name="Unvan 5">
            <a:extLst>
              <a:ext uri="{FF2B5EF4-FFF2-40B4-BE49-F238E27FC236}">
                <a16:creationId xmlns:a16="http://schemas.microsoft.com/office/drawing/2014/main" id="{C2156EBA-B91A-DF0E-7299-FEF6899A9071}"/>
              </a:ext>
            </a:extLst>
          </p:cNvPr>
          <p:cNvSpPr>
            <a:spLocks noGrp="1"/>
          </p:cNvSpPr>
          <p:nvPr>
            <p:ph type="title"/>
          </p:nvPr>
        </p:nvSpPr>
        <p:spPr>
          <a:xfrm>
            <a:off x="307442" y="751484"/>
            <a:ext cx="10425256" cy="666207"/>
          </a:xfrm>
        </p:spPr>
        <p:txBody>
          <a:bodyPr>
            <a:normAutofit/>
          </a:bodyPr>
          <a:lstStyle/>
          <a:p>
            <a:pPr algn="ctr"/>
            <a:r>
              <a:rPr lang="tr-TR" sz="3200" b="1" dirty="0">
                <a:solidFill>
                  <a:srgbClr val="FF0000"/>
                </a:solidFill>
              </a:rPr>
              <a:t>Birim Öğretim Elemanlarının Ders Görevlendirme Analizi</a:t>
            </a:r>
            <a:endParaRPr lang="tr-TR" sz="3200" dirty="0">
              <a:solidFill>
                <a:srgbClr val="FF0000"/>
              </a:solidFill>
            </a:endParaRPr>
          </a:p>
        </p:txBody>
      </p:sp>
      <p:sp>
        <p:nvSpPr>
          <p:cNvPr id="4" name="Veri Yer Tutucusu 3">
            <a:extLst>
              <a:ext uri="{FF2B5EF4-FFF2-40B4-BE49-F238E27FC236}">
                <a16:creationId xmlns:a16="http://schemas.microsoft.com/office/drawing/2014/main" id="{3D8B1616-0147-4040-7F59-3CC02BEF5D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92B051-1742-442B-BD19-D71164AFA81D}"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a:extLst>
              <a:ext uri="{FF2B5EF4-FFF2-40B4-BE49-F238E27FC236}">
                <a16:creationId xmlns:a16="http://schemas.microsoft.com/office/drawing/2014/main" id="{F7B988B2-87CF-719A-E6F0-6FFB7B63ED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42E69-0B45-4D6A-BDA9-8F9042B0111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2" name="Tablo 4">
            <a:extLst>
              <a:ext uri="{FF2B5EF4-FFF2-40B4-BE49-F238E27FC236}">
                <a16:creationId xmlns:a16="http://schemas.microsoft.com/office/drawing/2014/main" id="{7449469B-74FF-33DF-568D-ED3BE704A296}"/>
              </a:ext>
            </a:extLst>
          </p:cNvPr>
          <p:cNvGraphicFramePr>
            <a:graphicFrameLocks noGrp="1"/>
          </p:cNvGraphicFramePr>
          <p:nvPr>
            <p:extLst>
              <p:ext uri="{D42A27DB-BD31-4B8C-83A1-F6EECF244321}">
                <p14:modId xmlns:p14="http://schemas.microsoft.com/office/powerpoint/2010/main" val="2001375252"/>
              </p:ext>
            </p:extLst>
          </p:nvPr>
        </p:nvGraphicFramePr>
        <p:xfrm>
          <a:off x="417442" y="2087217"/>
          <a:ext cx="11400185" cy="3246930"/>
        </p:xfrm>
        <a:graphic>
          <a:graphicData uri="http://schemas.openxmlformats.org/drawingml/2006/table">
            <a:tbl>
              <a:tblPr firstRow="1" firstCol="1" bandRow="1">
                <a:tableStyleId>{5940675A-B579-460E-94D1-54222C63F5DA}</a:tableStyleId>
              </a:tblPr>
              <a:tblGrid>
                <a:gridCol w="1067163">
                  <a:extLst>
                    <a:ext uri="{9D8B030D-6E8A-4147-A177-3AD203B41FA5}">
                      <a16:colId xmlns:a16="http://schemas.microsoft.com/office/drawing/2014/main" val="3830610582"/>
                    </a:ext>
                  </a:extLst>
                </a:gridCol>
                <a:gridCol w="974812">
                  <a:extLst>
                    <a:ext uri="{9D8B030D-6E8A-4147-A177-3AD203B41FA5}">
                      <a16:colId xmlns:a16="http://schemas.microsoft.com/office/drawing/2014/main" val="171705328"/>
                    </a:ext>
                  </a:extLst>
                </a:gridCol>
                <a:gridCol w="1354477">
                  <a:extLst>
                    <a:ext uri="{9D8B030D-6E8A-4147-A177-3AD203B41FA5}">
                      <a16:colId xmlns:a16="http://schemas.microsoft.com/office/drawing/2014/main" val="3359366175"/>
                    </a:ext>
                  </a:extLst>
                </a:gridCol>
                <a:gridCol w="1354478">
                  <a:extLst>
                    <a:ext uri="{9D8B030D-6E8A-4147-A177-3AD203B41FA5}">
                      <a16:colId xmlns:a16="http://schemas.microsoft.com/office/drawing/2014/main" val="1798759746"/>
                    </a:ext>
                  </a:extLst>
                </a:gridCol>
                <a:gridCol w="1498134">
                  <a:extLst>
                    <a:ext uri="{9D8B030D-6E8A-4147-A177-3AD203B41FA5}">
                      <a16:colId xmlns:a16="http://schemas.microsoft.com/office/drawing/2014/main" val="3228992268"/>
                    </a:ext>
                  </a:extLst>
                </a:gridCol>
                <a:gridCol w="2134328">
                  <a:extLst>
                    <a:ext uri="{9D8B030D-6E8A-4147-A177-3AD203B41FA5}">
                      <a16:colId xmlns:a16="http://schemas.microsoft.com/office/drawing/2014/main" val="3665070801"/>
                    </a:ext>
                  </a:extLst>
                </a:gridCol>
                <a:gridCol w="1891634">
                  <a:extLst>
                    <a:ext uri="{9D8B030D-6E8A-4147-A177-3AD203B41FA5}">
                      <a16:colId xmlns:a16="http://schemas.microsoft.com/office/drawing/2014/main" val="2262740905"/>
                    </a:ext>
                  </a:extLst>
                </a:gridCol>
                <a:gridCol w="1125159">
                  <a:extLst>
                    <a:ext uri="{9D8B030D-6E8A-4147-A177-3AD203B41FA5}">
                      <a16:colId xmlns:a16="http://schemas.microsoft.com/office/drawing/2014/main" val="2475098073"/>
                    </a:ext>
                  </a:extLst>
                </a:gridCol>
              </a:tblGrid>
              <a:tr h="896128">
                <a:tc>
                  <a:txBody>
                    <a:bodyPr/>
                    <a:lstStyle/>
                    <a:p>
                      <a:pPr algn="ctr">
                        <a:lnSpc>
                          <a:spcPct val="107000"/>
                        </a:lnSpc>
                        <a:spcAft>
                          <a:spcPts val="0"/>
                        </a:spcAft>
                      </a:pPr>
                      <a:r>
                        <a:rPr lang="tr-TR" sz="1600" b="1" dirty="0">
                          <a:solidFill>
                            <a:srgbClr val="FF0000"/>
                          </a:solidFill>
                          <a:effectLst/>
                        </a:rPr>
                        <a:t>Eğitim Öğretim Yılı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Eğitim Öğretim Dönemi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Toplam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Dışında / Üniversite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Üniversite Dışında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Toplam Yürütülen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25211901"/>
                  </a:ext>
                </a:extLst>
              </a:tr>
              <a:tr h="553716">
                <a:tc rowSpan="2">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GÜZ</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dirty="0">
                          <a:effectLst/>
                        </a:rPr>
                        <a:t>  40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dirty="0">
                          <a:effectLst/>
                        </a:rPr>
                        <a:t>  476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600" dirty="0">
                          <a:effectLst/>
                        </a:rPr>
                        <a:t> 468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dirty="0">
                          <a:effectLst/>
                        </a:rPr>
                        <a:t> 8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dirty="0">
                          <a:effectLst/>
                        </a:rPr>
                        <a:t>  476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2660639991"/>
                  </a:ext>
                </a:extLst>
              </a:tr>
              <a:tr h="553716">
                <a:tc vMerge="1">
                  <a:txBody>
                    <a:bodyPr/>
                    <a:lstStyle/>
                    <a:p>
                      <a:endParaRPr lang="tr-TR"/>
                    </a:p>
                  </a:txBody>
                  <a:tcPr/>
                </a:tc>
                <a:tc>
                  <a:txBody>
                    <a:bodyPr/>
                    <a:lstStyle/>
                    <a:p>
                      <a:pPr algn="ctr">
                        <a:lnSpc>
                          <a:spcPct val="107000"/>
                        </a:lnSpc>
                        <a:spcAft>
                          <a:spcPts val="0"/>
                        </a:spcAft>
                      </a:pPr>
                      <a:r>
                        <a:rPr lang="tr-TR" sz="1600" b="1" dirty="0">
                          <a:solidFill>
                            <a:srgbClr val="0000CC"/>
                          </a:solidFill>
                          <a:effectLst/>
                        </a:rPr>
                        <a:t>BAHAR</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40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530 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522 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8 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530 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40687994"/>
                  </a:ext>
                </a:extLst>
              </a:tr>
              <a:tr h="553716">
                <a:tc rowSpan="2">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solidFill>
                            <a:srgbClr val="FF0000"/>
                          </a:solidFill>
                          <a:effectLst/>
                        </a:rPr>
                        <a:t>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45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476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468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rPr>
                        <a:t>476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44563791"/>
                  </a:ext>
                </a:extLst>
              </a:tr>
              <a:tr h="553716">
                <a:tc vMerge="1">
                  <a:txBody>
                    <a:bodyPr/>
                    <a:lstStyle/>
                    <a:p>
                      <a:endParaRPr lang="tr-TR"/>
                    </a:p>
                  </a:txBody>
                  <a:tcPr/>
                </a:tc>
                <a:tc>
                  <a:txBody>
                    <a:bodyPr/>
                    <a:lstStyle/>
                    <a:p>
                      <a:pPr algn="ctr">
                        <a:lnSpc>
                          <a:spcPct val="107000"/>
                        </a:lnSpc>
                        <a:spcAft>
                          <a:spcPts val="0"/>
                        </a:spcAft>
                      </a:pPr>
                      <a:r>
                        <a:rPr lang="tr-TR" sz="1600" b="1" dirty="0">
                          <a:solidFill>
                            <a:srgbClr val="0000CC"/>
                          </a:solidFill>
                          <a:effectLst/>
                        </a:rPr>
                        <a:t>BAHAR</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lumMod val="85000"/>
                      </a:schemeClr>
                    </a:solidFill>
                  </a:tcP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lumMod val="85000"/>
                      </a:schemeClr>
                    </a:solidFill>
                  </a:tcP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lumMod val="85000"/>
                      </a:schemeClr>
                    </a:solidFill>
                  </a:tcP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lumMod val="85000"/>
                      </a:schemeClr>
                    </a:solidFill>
                  </a:tcP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lumMod val="85000"/>
                      </a:schemeClr>
                    </a:solidFill>
                  </a:tcP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lumMod val="85000"/>
                      </a:schemeClr>
                    </a:solidFill>
                  </a:tcPr>
                </a:tc>
                <a:extLst>
                  <a:ext uri="{0D108BD9-81ED-4DB2-BD59-A6C34878D82A}">
                    <a16:rowId xmlns:a16="http://schemas.microsoft.com/office/drawing/2014/main" val="230437789"/>
                  </a:ext>
                </a:extLst>
              </a:tr>
            </a:tbl>
          </a:graphicData>
        </a:graphic>
      </p:graphicFrame>
    </p:spTree>
    <p:extLst>
      <p:ext uri="{BB962C8B-B14F-4D97-AF65-F5344CB8AC3E}">
        <p14:creationId xmlns:p14="http://schemas.microsoft.com/office/powerpoint/2010/main" val="4074010660"/>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BED2E2-0C25-2A38-E87B-C80EA29BA29B}"/>
            </a:ext>
          </a:extLst>
        </p:cNvPr>
        <p:cNvGrpSpPr/>
        <p:nvPr/>
      </p:nvGrpSpPr>
      <p:grpSpPr>
        <a:xfrm>
          <a:off x="0" y="0"/>
          <a:ext cx="0" cy="0"/>
          <a:chOff x="0" y="0"/>
          <a:chExt cx="0" cy="0"/>
        </a:xfrm>
      </p:grpSpPr>
      <p:sp>
        <p:nvSpPr>
          <p:cNvPr id="6" name="Unvan 5">
            <a:extLst>
              <a:ext uri="{FF2B5EF4-FFF2-40B4-BE49-F238E27FC236}">
                <a16:creationId xmlns:a16="http://schemas.microsoft.com/office/drawing/2014/main" id="{6F3A6A28-6F0B-F361-AA53-E1B0756A98BA}"/>
              </a:ext>
            </a:extLst>
          </p:cNvPr>
          <p:cNvSpPr>
            <a:spLocks noGrp="1"/>
          </p:cNvSpPr>
          <p:nvPr>
            <p:ph type="title"/>
          </p:nvPr>
        </p:nvSpPr>
        <p:spPr>
          <a:xfrm>
            <a:off x="307442" y="751484"/>
            <a:ext cx="10425256" cy="666207"/>
          </a:xfrm>
        </p:spPr>
        <p:txBody>
          <a:bodyPr>
            <a:normAutofit/>
          </a:bodyPr>
          <a:lstStyle/>
          <a:p>
            <a:pPr algn="ctr"/>
            <a:r>
              <a:rPr lang="tr-TR" sz="3200" b="1" dirty="0">
                <a:solidFill>
                  <a:srgbClr val="FF0000"/>
                </a:solidFill>
              </a:rPr>
              <a:t>Çift Anadal Programı Sayısı </a:t>
            </a:r>
            <a:endParaRPr lang="tr-TR" sz="3200" dirty="0">
              <a:solidFill>
                <a:srgbClr val="FF0000"/>
              </a:solidFill>
            </a:endParaRPr>
          </a:p>
        </p:txBody>
      </p:sp>
      <p:sp>
        <p:nvSpPr>
          <p:cNvPr id="4" name="Veri Yer Tutucusu 3">
            <a:extLst>
              <a:ext uri="{FF2B5EF4-FFF2-40B4-BE49-F238E27FC236}">
                <a16:creationId xmlns:a16="http://schemas.microsoft.com/office/drawing/2014/main" id="{F6B9D712-6BE8-2078-05A8-56CB05EB2E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92B051-1742-442B-BD19-D71164AFA81D}" type="datetime1">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a:extLst>
              <a:ext uri="{FF2B5EF4-FFF2-40B4-BE49-F238E27FC236}">
                <a16:creationId xmlns:a16="http://schemas.microsoft.com/office/drawing/2014/main" id="{8FB3F824-13D6-5E0B-624A-4FB0EBEB3A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42E69-0B45-4D6A-BDA9-8F9042B0111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2" name="Tablo 4">
            <a:extLst>
              <a:ext uri="{FF2B5EF4-FFF2-40B4-BE49-F238E27FC236}">
                <a16:creationId xmlns:a16="http://schemas.microsoft.com/office/drawing/2014/main" id="{A3EDC00D-A059-A405-8A6A-36049514F2AD}"/>
              </a:ext>
            </a:extLst>
          </p:cNvPr>
          <p:cNvGraphicFramePr>
            <a:graphicFrameLocks noGrp="1"/>
          </p:cNvGraphicFramePr>
          <p:nvPr>
            <p:extLst>
              <p:ext uri="{D42A27DB-BD31-4B8C-83A1-F6EECF244321}">
                <p14:modId xmlns:p14="http://schemas.microsoft.com/office/powerpoint/2010/main" val="2493101814"/>
              </p:ext>
            </p:extLst>
          </p:nvPr>
        </p:nvGraphicFramePr>
        <p:xfrm>
          <a:off x="683490" y="1976580"/>
          <a:ext cx="11111347" cy="2428449"/>
        </p:xfrm>
        <a:graphic>
          <a:graphicData uri="http://schemas.openxmlformats.org/drawingml/2006/table">
            <a:tbl>
              <a:tblPr>
                <a:tableStyleId>{BDBED569-4797-4DF1-A0F4-6AAB3CD982D8}</a:tableStyleId>
              </a:tblPr>
              <a:tblGrid>
                <a:gridCol w="2687180">
                  <a:extLst>
                    <a:ext uri="{9D8B030D-6E8A-4147-A177-3AD203B41FA5}">
                      <a16:colId xmlns:a16="http://schemas.microsoft.com/office/drawing/2014/main" val="4121480407"/>
                    </a:ext>
                  </a:extLst>
                </a:gridCol>
                <a:gridCol w="3077703">
                  <a:extLst>
                    <a:ext uri="{9D8B030D-6E8A-4147-A177-3AD203B41FA5}">
                      <a16:colId xmlns:a16="http://schemas.microsoft.com/office/drawing/2014/main" val="2643212052"/>
                    </a:ext>
                  </a:extLst>
                </a:gridCol>
                <a:gridCol w="2519812">
                  <a:extLst>
                    <a:ext uri="{9D8B030D-6E8A-4147-A177-3AD203B41FA5}">
                      <a16:colId xmlns:a16="http://schemas.microsoft.com/office/drawing/2014/main" val="3742807400"/>
                    </a:ext>
                  </a:extLst>
                </a:gridCol>
                <a:gridCol w="2826652">
                  <a:extLst>
                    <a:ext uri="{9D8B030D-6E8A-4147-A177-3AD203B41FA5}">
                      <a16:colId xmlns:a16="http://schemas.microsoft.com/office/drawing/2014/main" val="3898239322"/>
                    </a:ext>
                  </a:extLst>
                </a:gridCol>
              </a:tblGrid>
              <a:tr h="402501">
                <a:tc gridSpan="2">
                  <a:txBody>
                    <a:bodyPr/>
                    <a:lstStyle/>
                    <a:p>
                      <a:pPr algn="r">
                        <a:lnSpc>
                          <a:spcPct val="107000"/>
                        </a:lnSpc>
                        <a:spcAft>
                          <a:spcPts val="0"/>
                        </a:spcAft>
                      </a:pPr>
                      <a:r>
                        <a:rPr lang="tr-TR" sz="2000" b="1" dirty="0">
                          <a:solidFill>
                            <a:srgbClr val="FF0000"/>
                          </a:solidFill>
                          <a:effectLst/>
                          <a:latin typeface="+mn-lt"/>
                        </a:rPr>
                        <a:t>Çift </a:t>
                      </a:r>
                      <a:r>
                        <a:rPr lang="tr-TR" sz="2000" b="1" dirty="0" err="1">
                          <a:solidFill>
                            <a:srgbClr val="FF0000"/>
                          </a:solidFill>
                          <a:effectLst/>
                          <a:latin typeface="+mn-lt"/>
                        </a:rPr>
                        <a:t>Anadal</a:t>
                      </a:r>
                      <a:r>
                        <a:rPr lang="tr-TR" sz="2000" b="1" dirty="0">
                          <a:solidFill>
                            <a:srgbClr val="FF0000"/>
                          </a:solidFill>
                          <a:effectLst/>
                          <a:latin typeface="+mn-lt"/>
                        </a:rPr>
                        <a:t> Programı Sayısı (Varsa)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hMerge="1">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hMerge="1">
                  <a:txBody>
                    <a:bodyPr/>
                    <a:lstStyle/>
                    <a:p>
                      <a:endParaRPr lang="tr-TR"/>
                    </a:p>
                  </a:txBody>
                  <a:tcPr/>
                </a:tc>
                <a:extLst>
                  <a:ext uri="{0D108BD9-81ED-4DB2-BD59-A6C34878D82A}">
                    <a16:rowId xmlns:a16="http://schemas.microsoft.com/office/drawing/2014/main" val="359357848"/>
                  </a:ext>
                </a:extLst>
              </a:tr>
              <a:tr h="543740">
                <a:tc gridSpan="2">
                  <a:txBody>
                    <a:bodyPr/>
                    <a:lstStyle/>
                    <a:p>
                      <a:pPr algn="ctr">
                        <a:lnSpc>
                          <a:spcPct val="107000"/>
                        </a:lnSpc>
                        <a:spcAft>
                          <a:spcPts val="0"/>
                        </a:spcAft>
                      </a:pPr>
                      <a:r>
                        <a:rPr lang="tr-TR" sz="2000" b="1" dirty="0" err="1">
                          <a:solidFill>
                            <a:srgbClr val="3333FF"/>
                          </a:solidFill>
                          <a:effectLst/>
                          <a:latin typeface="+mn-lt"/>
                        </a:rPr>
                        <a:t>Anadal</a:t>
                      </a:r>
                      <a:r>
                        <a:rPr lang="tr-TR" sz="2000" b="1" dirty="0">
                          <a:solidFill>
                            <a:srgbClr val="3333FF"/>
                          </a:solidFill>
                          <a:effectLst/>
                          <a:latin typeface="+mn-lt"/>
                        </a:rPr>
                        <a:t> Program </a:t>
                      </a:r>
                      <a:r>
                        <a:rPr lang="tr-TR" sz="1200" b="1" i="1" dirty="0">
                          <a:solidFill>
                            <a:srgbClr val="FF0000"/>
                          </a:solidFill>
                          <a:effectLst/>
                          <a:latin typeface="+mn-lt"/>
                        </a:rPr>
                        <a:t>(Varsa, aşağıdaki bilgileri yazınız) </a:t>
                      </a:r>
                      <a:endParaRPr lang="tr-TR" sz="1200" b="1" i="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hMerge="1">
                  <a:txBody>
                    <a:bodyPr/>
                    <a:lstStyle/>
                    <a:p>
                      <a:endParaRPr lang="tr-TR"/>
                    </a:p>
                  </a:txBody>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b="1" dirty="0">
                          <a:solidFill>
                            <a:srgbClr val="3333FF"/>
                          </a:solidFill>
                          <a:effectLst/>
                          <a:latin typeface="+mn-lt"/>
                        </a:rPr>
                        <a:t>Çift </a:t>
                      </a:r>
                      <a:r>
                        <a:rPr lang="tr-TR" sz="2000" b="1" dirty="0" err="1">
                          <a:solidFill>
                            <a:srgbClr val="3333FF"/>
                          </a:solidFill>
                          <a:effectLst/>
                          <a:latin typeface="+mn-lt"/>
                        </a:rPr>
                        <a:t>Anadal</a:t>
                      </a:r>
                      <a:r>
                        <a:rPr lang="tr-TR" sz="2000" b="1" dirty="0">
                          <a:solidFill>
                            <a:srgbClr val="3333FF"/>
                          </a:solidFill>
                          <a:effectLst/>
                          <a:latin typeface="+mn-lt"/>
                        </a:rPr>
                        <a:t> Programı </a:t>
                      </a:r>
                      <a:r>
                        <a:rPr lang="tr-TR" sz="1200" b="1" i="1" dirty="0">
                          <a:solidFill>
                            <a:srgbClr val="FF0000"/>
                          </a:solidFill>
                          <a:effectLst/>
                          <a:latin typeface="+mn-lt"/>
                        </a:rPr>
                        <a:t>(Varsa, aşağıdaki bilgileri yazınız) </a:t>
                      </a:r>
                      <a:endParaRPr lang="tr-TR" sz="1200" b="1" i="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hMerge="1">
                  <a:txBody>
                    <a:bodyPr/>
                    <a:lstStyle/>
                    <a:p>
                      <a:endParaRPr lang="tr-TR"/>
                    </a:p>
                  </a:txBody>
                  <a:tcPr/>
                </a:tc>
                <a:extLst>
                  <a:ext uri="{0D108BD9-81ED-4DB2-BD59-A6C34878D82A}">
                    <a16:rowId xmlns:a16="http://schemas.microsoft.com/office/drawing/2014/main" val="2196538338"/>
                  </a:ext>
                </a:extLst>
              </a:tr>
              <a:tr h="677206">
                <a:tc>
                  <a:txBody>
                    <a:bodyPr/>
                    <a:lstStyle/>
                    <a:p>
                      <a:pPr algn="ctr">
                        <a:lnSpc>
                          <a:spcPct val="107000"/>
                        </a:lnSpc>
                        <a:spcAft>
                          <a:spcPts val="0"/>
                        </a:spcAft>
                      </a:pPr>
                      <a:r>
                        <a:rPr lang="tr-TR" sz="2000" dirty="0">
                          <a:solidFill>
                            <a:srgbClr val="FF0000"/>
                          </a:solidFill>
                          <a:effectLst/>
                          <a:latin typeface="+mn-lt"/>
                        </a:rPr>
                        <a:t>Birim / Bölüm Adı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2000" dirty="0">
                          <a:solidFill>
                            <a:srgbClr val="FF0000"/>
                          </a:solidFill>
                          <a:effectLst/>
                          <a:latin typeface="+mn-lt"/>
                        </a:rPr>
                        <a:t>Ana Bilim - Sanat Dalı/ Program Adı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3333FF"/>
                          </a:solidFill>
                          <a:effectLst/>
                          <a:latin typeface="+mn-lt"/>
                        </a:rPr>
                        <a:t>Birim / Bölüm Adı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3333FF"/>
                          </a:solidFill>
                          <a:effectLst/>
                          <a:latin typeface="+mn-lt"/>
                        </a:rPr>
                        <a:t>Program Adı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13862211"/>
                  </a:ext>
                </a:extLst>
              </a:tr>
              <a:tr h="402501">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dirty="0">
                          <a:effectLst/>
                          <a:latin typeface="+mn-lt"/>
                        </a:rPr>
                        <a:t> İletişim Fakültesi </a:t>
                      </a:r>
                    </a:p>
                  </a:txBody>
                  <a:tcPr marL="9525" marR="9525" marT="9525" marB="0" anchor="ctr"/>
                </a:tc>
                <a:tc>
                  <a:txBody>
                    <a:bodyPr/>
                    <a:lstStyle/>
                    <a:p>
                      <a:pPr>
                        <a:lnSpc>
                          <a:spcPct val="107000"/>
                        </a:lnSpc>
                        <a:spcAft>
                          <a:spcPts val="0"/>
                        </a:spcAft>
                      </a:pPr>
                      <a:r>
                        <a:rPr lang="tr-TR" sz="1600" dirty="0">
                          <a:effectLst/>
                          <a:latin typeface="+mn-lt"/>
                        </a:rPr>
                        <a:t> Gazetecilik</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35322725"/>
                  </a:ext>
                </a:extLst>
              </a:tr>
              <a:tr h="402501">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dirty="0">
                          <a:effectLst/>
                          <a:latin typeface="+mn-lt"/>
                        </a:rPr>
                        <a:t> İletişim Fakültesi </a:t>
                      </a:r>
                    </a:p>
                  </a:txBody>
                  <a:tcPr marL="9525" marR="9525" marT="9525"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600" dirty="0">
                          <a:effectLst/>
                          <a:latin typeface="+mn-lt"/>
                        </a:rPr>
                        <a:t> Halkla İlişkiler ve Reklamcılık</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38508549"/>
                  </a:ext>
                </a:extLst>
              </a:tr>
            </a:tbl>
          </a:graphicData>
        </a:graphic>
      </p:graphicFrame>
    </p:spTree>
    <p:extLst>
      <p:ext uri="{BB962C8B-B14F-4D97-AF65-F5344CB8AC3E}">
        <p14:creationId xmlns:p14="http://schemas.microsoft.com/office/powerpoint/2010/main" val="1523339997"/>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53</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298174" y="827949"/>
            <a:ext cx="10680402" cy="641500"/>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Eğitim Alanları (Derslikler)</a:t>
            </a:r>
            <a:endParaRPr lang="tr-TR" sz="28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54</a:t>
            </a:fld>
            <a:endParaRPr lang="tr-TR"/>
          </a:p>
        </p:txBody>
      </p:sp>
      <p:graphicFrame>
        <p:nvGraphicFramePr>
          <p:cNvPr id="4" name="Tablo 3">
            <a:extLst>
              <a:ext uri="{FF2B5EF4-FFF2-40B4-BE49-F238E27FC236}">
                <a16:creationId xmlns:a16="http://schemas.microsoft.com/office/drawing/2014/main" id="{4E1DF8B6-17CC-F3C1-B01C-9F4312F83E20}"/>
              </a:ext>
            </a:extLst>
          </p:cNvPr>
          <p:cNvGraphicFramePr>
            <a:graphicFrameLocks noGrp="1"/>
          </p:cNvGraphicFramePr>
          <p:nvPr/>
        </p:nvGraphicFramePr>
        <p:xfrm>
          <a:off x="126723" y="1361821"/>
          <a:ext cx="11893827" cy="4971924"/>
        </p:xfrm>
        <a:graphic>
          <a:graphicData uri="http://schemas.openxmlformats.org/drawingml/2006/table">
            <a:tbl>
              <a:tblPr firstRow="1" firstCol="1" bandRow="1">
                <a:tableStyleId>{BDBED569-4797-4DF1-A0F4-6AAB3CD982D8}</a:tableStyleId>
              </a:tblPr>
              <a:tblGrid>
                <a:gridCol w="2021148">
                  <a:extLst>
                    <a:ext uri="{9D8B030D-6E8A-4147-A177-3AD203B41FA5}">
                      <a16:colId xmlns:a16="http://schemas.microsoft.com/office/drawing/2014/main" val="1220849960"/>
                    </a:ext>
                  </a:extLst>
                </a:gridCol>
                <a:gridCol w="1271719">
                  <a:extLst>
                    <a:ext uri="{9D8B030D-6E8A-4147-A177-3AD203B41FA5}">
                      <a16:colId xmlns:a16="http://schemas.microsoft.com/office/drawing/2014/main" val="3833236595"/>
                    </a:ext>
                  </a:extLst>
                </a:gridCol>
                <a:gridCol w="1003579">
                  <a:extLst>
                    <a:ext uri="{9D8B030D-6E8A-4147-A177-3AD203B41FA5}">
                      <a16:colId xmlns:a16="http://schemas.microsoft.com/office/drawing/2014/main" val="2496164022"/>
                    </a:ext>
                  </a:extLst>
                </a:gridCol>
                <a:gridCol w="1018089">
                  <a:extLst>
                    <a:ext uri="{9D8B030D-6E8A-4147-A177-3AD203B41FA5}">
                      <a16:colId xmlns:a16="http://schemas.microsoft.com/office/drawing/2014/main" val="4264679598"/>
                    </a:ext>
                  </a:extLst>
                </a:gridCol>
                <a:gridCol w="1015462">
                  <a:extLst>
                    <a:ext uri="{9D8B030D-6E8A-4147-A177-3AD203B41FA5}">
                      <a16:colId xmlns:a16="http://schemas.microsoft.com/office/drawing/2014/main" val="2326609026"/>
                    </a:ext>
                  </a:extLst>
                </a:gridCol>
                <a:gridCol w="862724">
                  <a:extLst>
                    <a:ext uri="{9D8B030D-6E8A-4147-A177-3AD203B41FA5}">
                      <a16:colId xmlns:a16="http://schemas.microsoft.com/office/drawing/2014/main" val="2640431626"/>
                    </a:ext>
                  </a:extLst>
                </a:gridCol>
                <a:gridCol w="922970">
                  <a:extLst>
                    <a:ext uri="{9D8B030D-6E8A-4147-A177-3AD203B41FA5}">
                      <a16:colId xmlns:a16="http://schemas.microsoft.com/office/drawing/2014/main" val="1704569698"/>
                    </a:ext>
                  </a:extLst>
                </a:gridCol>
                <a:gridCol w="922970">
                  <a:extLst>
                    <a:ext uri="{9D8B030D-6E8A-4147-A177-3AD203B41FA5}">
                      <a16:colId xmlns:a16="http://schemas.microsoft.com/office/drawing/2014/main" val="293221785"/>
                    </a:ext>
                  </a:extLst>
                </a:gridCol>
                <a:gridCol w="1025344">
                  <a:extLst>
                    <a:ext uri="{9D8B030D-6E8A-4147-A177-3AD203B41FA5}">
                      <a16:colId xmlns:a16="http://schemas.microsoft.com/office/drawing/2014/main" val="1854097096"/>
                    </a:ext>
                  </a:extLst>
                </a:gridCol>
                <a:gridCol w="914911">
                  <a:extLst>
                    <a:ext uri="{9D8B030D-6E8A-4147-A177-3AD203B41FA5}">
                      <a16:colId xmlns:a16="http://schemas.microsoft.com/office/drawing/2014/main" val="3090137349"/>
                    </a:ext>
                  </a:extLst>
                </a:gridCol>
                <a:gridCol w="914911">
                  <a:extLst>
                    <a:ext uri="{9D8B030D-6E8A-4147-A177-3AD203B41FA5}">
                      <a16:colId xmlns:a16="http://schemas.microsoft.com/office/drawing/2014/main" val="3414406660"/>
                    </a:ext>
                  </a:extLst>
                </a:gridCol>
              </a:tblGrid>
              <a:tr h="1039073">
                <a:tc>
                  <a:txBody>
                    <a:bodyPr/>
                    <a:lstStyle/>
                    <a:p>
                      <a:pPr algn="ctr">
                        <a:lnSpc>
                          <a:spcPct val="107000"/>
                        </a:lnSpc>
                        <a:spcAft>
                          <a:spcPts val="0"/>
                        </a:spcAft>
                      </a:pPr>
                      <a:r>
                        <a:rPr lang="tr-TR" sz="1600" dirty="0">
                          <a:solidFill>
                            <a:srgbClr val="C00000"/>
                          </a:solidFill>
                          <a:effectLst/>
                        </a:rPr>
                        <a:t>EĞİTİM ALANI</a:t>
                      </a:r>
                      <a:endParaRPr lang="tr-TR"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C00000"/>
                          </a:solidFill>
                          <a:effectLst/>
                        </a:rPr>
                        <a:t>Sayısı</a:t>
                      </a:r>
                    </a:p>
                    <a:p>
                      <a:pPr algn="ctr">
                        <a:lnSpc>
                          <a:spcPct val="107000"/>
                        </a:lnSpc>
                        <a:spcAft>
                          <a:spcPts val="0"/>
                        </a:spcAft>
                      </a:pPr>
                      <a:r>
                        <a:rPr lang="tr-TR" sz="1200" dirty="0">
                          <a:solidFill>
                            <a:srgbClr val="C00000"/>
                          </a:solidFill>
                          <a:effectLst/>
                        </a:rPr>
                        <a:t>(Adet )</a:t>
                      </a:r>
                      <a:endParaRPr lang="tr-TR"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C00000"/>
                          </a:solidFill>
                          <a:effectLst/>
                        </a:rPr>
                        <a:t>Alanı (m</a:t>
                      </a:r>
                      <a:r>
                        <a:rPr lang="tr-TR" sz="1200" baseline="30000" dirty="0">
                          <a:solidFill>
                            <a:srgbClr val="C00000"/>
                          </a:solidFill>
                          <a:effectLst/>
                        </a:rPr>
                        <a:t>2</a:t>
                      </a:r>
                      <a:r>
                        <a:rPr lang="tr-TR" sz="1200" dirty="0">
                          <a:solidFill>
                            <a:srgbClr val="C00000"/>
                          </a:solidFill>
                          <a:effectLst/>
                        </a:rPr>
                        <a:t>)</a:t>
                      </a:r>
                      <a:endParaRPr lang="tr-TR"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C00000"/>
                          </a:solidFill>
                          <a:effectLst/>
                        </a:rPr>
                        <a:t>Kapasitesi </a:t>
                      </a:r>
                    </a:p>
                    <a:p>
                      <a:pPr algn="ctr">
                        <a:lnSpc>
                          <a:spcPct val="107000"/>
                        </a:lnSpc>
                        <a:spcAft>
                          <a:spcPts val="0"/>
                        </a:spcAft>
                      </a:pPr>
                      <a:r>
                        <a:rPr lang="tr-TR" sz="1200" dirty="0">
                          <a:solidFill>
                            <a:srgbClr val="C00000"/>
                          </a:solidFill>
                          <a:effectLst/>
                        </a:rPr>
                        <a:t>(Kişi Sayısı)</a:t>
                      </a:r>
                      <a:endParaRPr lang="tr-TR"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C00000"/>
                          </a:solidFill>
                          <a:effectLst/>
                        </a:rPr>
                        <a:t>Haftalık Kullanım Süresi (Saat)</a:t>
                      </a:r>
                      <a:endParaRPr lang="tr-TR"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C00000"/>
                          </a:solidFill>
                          <a:effectLst/>
                        </a:rPr>
                        <a:t>Bilgisayar Bulunan Eğitim Alanı* Sayısı</a:t>
                      </a:r>
                      <a:endParaRPr lang="tr-TR"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C00000"/>
                          </a:solidFill>
                          <a:effectLst/>
                        </a:rPr>
                        <a:t>Projeksiyon Cihazı Bulunan Eğitim Alanı* Sayısı</a:t>
                      </a:r>
                      <a:endParaRPr lang="tr-TR"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C00000"/>
                          </a:solidFill>
                          <a:effectLst/>
                        </a:rPr>
                        <a:t>Bilgisayar ve Projeksiyon Cihazı Bulunan Eğitim Alanı* Sayısı</a:t>
                      </a:r>
                      <a:endParaRPr lang="tr-TR"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C00000"/>
                          </a:solidFill>
                          <a:effectLst/>
                        </a:rPr>
                        <a:t>Akılla Tahta Bulunan Eğitim Alanı Sayısı*</a:t>
                      </a:r>
                      <a:endParaRPr lang="tr-TR"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C00000"/>
                          </a:solidFill>
                          <a:effectLst/>
                        </a:rPr>
                        <a:t>Kablolu İnternet Bulunan Eğitim Alanı* Sayısı</a:t>
                      </a:r>
                      <a:endParaRPr lang="tr-TR"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err="1">
                          <a:solidFill>
                            <a:srgbClr val="C00000"/>
                          </a:solidFill>
                          <a:effectLst/>
                        </a:rPr>
                        <a:t>Wi</a:t>
                      </a:r>
                      <a:r>
                        <a:rPr lang="tr-TR" sz="1200" dirty="0">
                          <a:solidFill>
                            <a:srgbClr val="C00000"/>
                          </a:solidFill>
                          <a:effectLst/>
                        </a:rPr>
                        <a:t>-Fi Bulunan Eğitim Alanı* Sayısı</a:t>
                      </a:r>
                      <a:endParaRPr lang="tr-TR"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85262423"/>
                  </a:ext>
                </a:extLst>
              </a:tr>
              <a:tr h="248362">
                <a:tc>
                  <a:txBody>
                    <a:bodyPr/>
                    <a:lstStyle/>
                    <a:p>
                      <a:pPr marL="36000">
                        <a:lnSpc>
                          <a:spcPct val="100000"/>
                        </a:lnSpc>
                        <a:spcAft>
                          <a:spcPts val="0"/>
                        </a:spcAft>
                      </a:pPr>
                      <a:r>
                        <a:rPr lang="tr-TR" sz="1400" b="1" dirty="0">
                          <a:effectLst/>
                        </a:rPr>
                        <a:t>Amfi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rtl="0" fontAlgn="ctr"/>
                      <a:r>
                        <a:rPr lang="tr-TR" sz="1800" b="1" i="0" u="none" strike="noStrike" dirty="0">
                          <a:solidFill>
                            <a:srgbClr val="962E2E"/>
                          </a:solidFill>
                          <a:effectLst/>
                          <a:latin typeface="+mn-lt"/>
                        </a:rPr>
                        <a:t>2</a:t>
                      </a:r>
                    </a:p>
                  </a:txBody>
                  <a:tcPr marL="6350" marR="6350" marT="6350" marB="0" anchor="ctr"/>
                </a:tc>
                <a:tc>
                  <a:txBody>
                    <a:bodyPr/>
                    <a:lstStyle/>
                    <a:p>
                      <a:pPr algn="ctr" rtl="0" fontAlgn="ctr"/>
                      <a:r>
                        <a:rPr lang="tr-TR" sz="1800" b="1" i="0" u="none" strike="noStrike" dirty="0">
                          <a:solidFill>
                            <a:srgbClr val="485793"/>
                          </a:solidFill>
                          <a:effectLst/>
                          <a:latin typeface="+mn-lt"/>
                        </a:rPr>
                        <a:t>628,88</a:t>
                      </a:r>
                    </a:p>
                  </a:txBody>
                  <a:tcPr marL="6350" marR="6350" marT="6350" marB="0" anchor="ctr"/>
                </a:tc>
                <a:tc>
                  <a:txBody>
                    <a:bodyPr/>
                    <a:lstStyle/>
                    <a:p>
                      <a:pPr algn="ctr">
                        <a:lnSpc>
                          <a:spcPct val="107000"/>
                        </a:lnSpc>
                        <a:spcAft>
                          <a:spcPts val="0"/>
                        </a:spcAft>
                      </a:pPr>
                      <a:r>
                        <a:rPr lang="tr-TR" sz="1600" dirty="0">
                          <a:effectLst/>
                        </a:rPr>
                        <a:t> 492</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 15</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 2</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2 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3054121"/>
                  </a:ext>
                </a:extLst>
              </a:tr>
              <a:tr h="248362">
                <a:tc>
                  <a:txBody>
                    <a:bodyPr/>
                    <a:lstStyle/>
                    <a:p>
                      <a:pPr marL="36000">
                        <a:lnSpc>
                          <a:spcPct val="100000"/>
                        </a:lnSpc>
                        <a:spcAft>
                          <a:spcPts val="0"/>
                        </a:spcAft>
                      </a:pPr>
                      <a:r>
                        <a:rPr lang="tr-TR" sz="1400" b="1" dirty="0">
                          <a:effectLst/>
                        </a:rPr>
                        <a:t>Sınıf</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rtl="0" fontAlgn="ctr"/>
                      <a:r>
                        <a:rPr lang="tr-TR" sz="1800" b="1" i="0" u="none" strike="noStrike" dirty="0">
                          <a:solidFill>
                            <a:srgbClr val="962E2E"/>
                          </a:solidFill>
                          <a:effectLst/>
                          <a:latin typeface="+mn-lt"/>
                        </a:rPr>
                        <a:t>26</a:t>
                      </a:r>
                    </a:p>
                  </a:txBody>
                  <a:tcPr marL="6350" marR="6350" marT="6350" marB="0" anchor="ctr"/>
                </a:tc>
                <a:tc>
                  <a:txBody>
                    <a:bodyPr/>
                    <a:lstStyle/>
                    <a:p>
                      <a:pPr algn="ctr" rtl="0" fontAlgn="ctr"/>
                      <a:r>
                        <a:rPr lang="tr-TR" sz="1800" b="1" i="0" u="none" strike="noStrike" dirty="0">
                          <a:solidFill>
                            <a:srgbClr val="485793"/>
                          </a:solidFill>
                          <a:effectLst/>
                          <a:latin typeface="+mn-lt"/>
                        </a:rPr>
                        <a:t>1690,07</a:t>
                      </a:r>
                    </a:p>
                  </a:txBody>
                  <a:tcPr marL="6350" marR="6350" marT="6350" marB="0" anchor="ctr"/>
                </a:tc>
                <a:tc>
                  <a:txBody>
                    <a:bodyPr/>
                    <a:lstStyle/>
                    <a:p>
                      <a:pPr algn="ctr">
                        <a:lnSpc>
                          <a:spcPct val="107000"/>
                        </a:lnSpc>
                        <a:spcAft>
                          <a:spcPts val="0"/>
                        </a:spcAft>
                      </a:pPr>
                      <a:r>
                        <a:rPr lang="tr-TR" sz="1600" dirty="0">
                          <a:effectLst/>
                        </a:rPr>
                        <a:t>1162 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1425</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 16</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10</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26</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26</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1217419"/>
                  </a:ext>
                </a:extLst>
              </a:tr>
              <a:tr h="248362">
                <a:tc>
                  <a:txBody>
                    <a:bodyPr/>
                    <a:lstStyle/>
                    <a:p>
                      <a:pPr marL="36000">
                        <a:lnSpc>
                          <a:spcPct val="100000"/>
                        </a:lnSpc>
                        <a:spcAft>
                          <a:spcPts val="0"/>
                        </a:spcAft>
                      </a:pPr>
                      <a:r>
                        <a:rPr lang="tr-TR" sz="1400" b="1" dirty="0">
                          <a:effectLst/>
                        </a:rPr>
                        <a:t>Atölye</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rtl="0" fontAlgn="ctr"/>
                      <a:r>
                        <a:rPr lang="tr-TR" sz="1800" b="1" i="0" u="none" strike="noStrike" dirty="0">
                          <a:solidFill>
                            <a:srgbClr val="962E2E"/>
                          </a:solidFill>
                          <a:effectLst/>
                          <a:latin typeface="+mn-lt"/>
                        </a:rPr>
                        <a:t>0</a:t>
                      </a:r>
                    </a:p>
                  </a:txBody>
                  <a:tcPr marL="6350" marR="6350" marT="6350" marB="0" anchor="ctr"/>
                </a:tc>
                <a:tc>
                  <a:txBody>
                    <a:bodyPr/>
                    <a:lstStyle/>
                    <a:p>
                      <a:pPr algn="ctr" rtl="0" fontAlgn="ctr"/>
                      <a:r>
                        <a:rPr lang="tr-TR" sz="1800" b="1" i="0" u="none" strike="noStrike" dirty="0">
                          <a:solidFill>
                            <a:srgbClr val="485793"/>
                          </a:solidFill>
                          <a:effectLst/>
                          <a:latin typeface="+mn-lt"/>
                        </a:rPr>
                        <a:t>0</a:t>
                      </a:r>
                    </a:p>
                  </a:txBody>
                  <a:tcPr marL="6350" marR="6350" marT="6350" marB="0" anchor="ctr"/>
                </a:tc>
                <a:tc>
                  <a:txBody>
                    <a:bodyPr/>
                    <a:lstStyle/>
                    <a:p>
                      <a:pPr algn="ctr">
                        <a:lnSpc>
                          <a:spcPct val="107000"/>
                        </a:lnSpc>
                        <a:spcAft>
                          <a:spcPts val="0"/>
                        </a:spcAft>
                      </a:pPr>
                      <a:r>
                        <a:rPr lang="tr-TR" sz="1600" dirty="0">
                          <a:effectLst/>
                        </a:rPr>
                        <a:t> 0</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 0</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5020696"/>
                  </a:ext>
                </a:extLst>
              </a:tr>
              <a:tr h="248362">
                <a:tc>
                  <a:txBody>
                    <a:bodyPr/>
                    <a:lstStyle/>
                    <a:p>
                      <a:pPr marL="36000">
                        <a:lnSpc>
                          <a:spcPct val="100000"/>
                        </a:lnSpc>
                        <a:spcAft>
                          <a:spcPts val="0"/>
                        </a:spcAft>
                      </a:pPr>
                      <a:r>
                        <a:rPr lang="tr-TR" sz="1400" b="1" dirty="0">
                          <a:effectLst/>
                        </a:rPr>
                        <a:t>Seminer Salonu</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rtl="0" fontAlgn="ctr"/>
                      <a:r>
                        <a:rPr lang="tr-TR" sz="1800" b="1" i="0" u="none" strike="noStrike" dirty="0">
                          <a:solidFill>
                            <a:srgbClr val="962E2E"/>
                          </a:solidFill>
                          <a:effectLst/>
                          <a:latin typeface="+mn-lt"/>
                        </a:rPr>
                        <a:t>-</a:t>
                      </a:r>
                    </a:p>
                  </a:txBody>
                  <a:tcPr marL="6350" marR="6350" marT="6350" marB="0" anchor="ctr"/>
                </a:tc>
                <a:tc>
                  <a:txBody>
                    <a:bodyPr/>
                    <a:lstStyle/>
                    <a:p>
                      <a:pPr algn="ctr" rtl="0" fontAlgn="ctr"/>
                      <a:r>
                        <a:rPr lang="tr-TR" sz="1800" b="1" i="0" u="none" strike="noStrike" dirty="0">
                          <a:solidFill>
                            <a:srgbClr val="485793"/>
                          </a:solidFill>
                          <a:effectLst/>
                          <a:latin typeface="+mn-lt"/>
                        </a:rPr>
                        <a:t>-</a:t>
                      </a:r>
                    </a:p>
                  </a:txBody>
                  <a:tcPr marL="6350" marR="6350" marT="6350" marB="0" anchor="ctr"/>
                </a:tc>
                <a:tc>
                  <a:txBody>
                    <a:bodyPr/>
                    <a:lstStyle/>
                    <a:p>
                      <a:pPr algn="ctr">
                        <a:lnSpc>
                          <a:spcPct val="107000"/>
                        </a:lnSpc>
                        <a:spcAft>
                          <a:spcPts val="0"/>
                        </a:spcAft>
                      </a:pPr>
                      <a:r>
                        <a:rPr lang="tr-TR" sz="1600" dirty="0">
                          <a:effectLst/>
                        </a:rPr>
                        <a:t>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77436090"/>
                  </a:ext>
                </a:extLst>
              </a:tr>
              <a:tr h="248362">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400" b="1" dirty="0">
                          <a:effectLst/>
                          <a:latin typeface="+mn-lt"/>
                        </a:rPr>
                        <a:t>Toplantı Salonu</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rtl="0" fontAlgn="ctr"/>
                      <a:r>
                        <a:rPr lang="tr-TR" sz="1800" b="1" i="0" u="none" strike="noStrike" dirty="0">
                          <a:solidFill>
                            <a:srgbClr val="962E2E"/>
                          </a:solidFill>
                          <a:effectLst/>
                          <a:latin typeface="+mn-lt"/>
                        </a:rPr>
                        <a:t>1</a:t>
                      </a:r>
                    </a:p>
                  </a:txBody>
                  <a:tcPr marL="6350" marR="6350" marT="6350" marB="0" anchor="ctr"/>
                </a:tc>
                <a:tc>
                  <a:txBody>
                    <a:bodyPr/>
                    <a:lstStyle/>
                    <a:p>
                      <a:pPr algn="ctr" rtl="0" fontAlgn="ctr"/>
                      <a:r>
                        <a:rPr lang="tr-TR" sz="1800" b="1" i="0" u="none" strike="noStrike" dirty="0">
                          <a:solidFill>
                            <a:srgbClr val="485793"/>
                          </a:solidFill>
                          <a:effectLst/>
                          <a:latin typeface="+mn-lt"/>
                        </a:rPr>
                        <a:t>70</a:t>
                      </a:r>
                    </a:p>
                  </a:txBody>
                  <a:tcPr marL="6350" marR="6350" marT="6350" marB="0" anchor="ctr"/>
                </a:tc>
                <a:tc>
                  <a:txBody>
                    <a:bodyPr/>
                    <a:lstStyle/>
                    <a:p>
                      <a:pPr algn="ctr">
                        <a:lnSpc>
                          <a:spcPct val="107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21</a:t>
                      </a:r>
                    </a:p>
                  </a:txBody>
                  <a:tcPr marL="0" marR="0" marT="0" marB="0" anchor="ctr"/>
                </a:tc>
                <a:tc>
                  <a:txBody>
                    <a:bodyPr/>
                    <a:lstStyle/>
                    <a:p>
                      <a:pPr algn="ctr">
                        <a:lnSpc>
                          <a:spcPct val="107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8</a:t>
                      </a: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5705974"/>
                  </a:ext>
                </a:extLst>
              </a:tr>
              <a:tr h="248362">
                <a:tc>
                  <a:txBody>
                    <a:bodyPr/>
                    <a:lstStyle/>
                    <a:p>
                      <a:pPr marL="36000">
                        <a:lnSpc>
                          <a:spcPct val="100000"/>
                        </a:lnSpc>
                        <a:spcAft>
                          <a:spcPts val="0"/>
                        </a:spcAft>
                      </a:pPr>
                      <a:r>
                        <a:rPr lang="tr-TR" sz="1400" b="1" dirty="0">
                          <a:effectLst/>
                        </a:rPr>
                        <a:t>Orkestra Dersliği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rtl="0" fontAlgn="ctr"/>
                      <a:r>
                        <a:rPr lang="tr-TR" sz="1800" b="1" i="0" u="none" strike="noStrike" dirty="0">
                          <a:solidFill>
                            <a:srgbClr val="962E2E"/>
                          </a:solidFill>
                          <a:effectLst/>
                          <a:latin typeface="+mn-lt"/>
                        </a:rPr>
                        <a:t>0</a:t>
                      </a:r>
                    </a:p>
                  </a:txBody>
                  <a:tcPr marL="6350" marR="6350" marT="6350" marB="0" anchor="ctr"/>
                </a:tc>
                <a:tc>
                  <a:txBody>
                    <a:bodyPr/>
                    <a:lstStyle/>
                    <a:p>
                      <a:pPr algn="ctr" rtl="0" fontAlgn="ctr"/>
                      <a:r>
                        <a:rPr lang="tr-TR" sz="1800" b="1" i="0" u="none" strike="noStrike" dirty="0">
                          <a:solidFill>
                            <a:srgbClr val="485793"/>
                          </a:solidFill>
                          <a:effectLst/>
                          <a:latin typeface="+mn-lt"/>
                        </a:rPr>
                        <a:t>0</a:t>
                      </a:r>
                    </a:p>
                  </a:txBody>
                  <a:tcPr marL="6350" marR="6350" marT="6350" marB="0" anchor="ctr"/>
                </a:tc>
                <a:tc>
                  <a:txBody>
                    <a:bodyPr/>
                    <a:lstStyle/>
                    <a:p>
                      <a:pPr algn="ctr">
                        <a:lnSpc>
                          <a:spcPct val="107000"/>
                        </a:lnSpc>
                        <a:spcAft>
                          <a:spcPts val="0"/>
                        </a:spcAft>
                      </a:pPr>
                      <a:r>
                        <a:rPr lang="tr-TR" sz="1600" dirty="0">
                          <a:effectLst/>
                        </a:rPr>
                        <a:t>0 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 0</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81750274"/>
                  </a:ext>
                </a:extLst>
              </a:tr>
              <a:tr h="248362">
                <a:tc>
                  <a:txBody>
                    <a:bodyPr/>
                    <a:lstStyle/>
                    <a:p>
                      <a:pPr marL="36000">
                        <a:lnSpc>
                          <a:spcPct val="100000"/>
                        </a:lnSpc>
                        <a:spcAft>
                          <a:spcPts val="0"/>
                        </a:spcAft>
                      </a:pPr>
                      <a:r>
                        <a:rPr lang="tr-TR" sz="1400" b="1" dirty="0">
                          <a:effectLst/>
                        </a:rPr>
                        <a:t>Drama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rtl="0" fontAlgn="ctr"/>
                      <a:r>
                        <a:rPr lang="tr-TR" sz="1800" b="1" i="0" u="none" strike="noStrike" dirty="0">
                          <a:solidFill>
                            <a:srgbClr val="962E2E"/>
                          </a:solidFill>
                          <a:effectLst/>
                          <a:latin typeface="+mn-lt"/>
                        </a:rPr>
                        <a:t>0</a:t>
                      </a:r>
                    </a:p>
                  </a:txBody>
                  <a:tcPr marL="6350" marR="6350" marT="6350" marB="0" anchor="ctr"/>
                </a:tc>
                <a:tc>
                  <a:txBody>
                    <a:bodyPr/>
                    <a:lstStyle/>
                    <a:p>
                      <a:pPr algn="ctr" rtl="0" fontAlgn="ctr"/>
                      <a:r>
                        <a:rPr lang="tr-TR" sz="1800" b="1" i="0" u="none" strike="noStrike" dirty="0">
                          <a:solidFill>
                            <a:srgbClr val="485793"/>
                          </a:solidFill>
                          <a:effectLst/>
                          <a:latin typeface="+mn-lt"/>
                        </a:rPr>
                        <a:t>0</a:t>
                      </a:r>
                    </a:p>
                  </a:txBody>
                  <a:tcPr marL="6350" marR="6350" marT="6350" marB="0" anchor="ctr"/>
                </a:tc>
                <a:tc>
                  <a:txBody>
                    <a:bodyPr/>
                    <a:lstStyle/>
                    <a:p>
                      <a:pPr algn="ctr">
                        <a:lnSpc>
                          <a:spcPct val="107000"/>
                        </a:lnSpc>
                        <a:spcAft>
                          <a:spcPts val="0"/>
                        </a:spcAft>
                      </a:pPr>
                      <a:r>
                        <a:rPr lang="tr-TR" sz="1600" dirty="0">
                          <a:effectLst/>
                        </a:rPr>
                        <a:t>0 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 0</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61801538"/>
                  </a:ext>
                </a:extLst>
              </a:tr>
              <a:tr h="248362">
                <a:tc>
                  <a:txBody>
                    <a:bodyPr/>
                    <a:lstStyle/>
                    <a:p>
                      <a:pPr marL="36000">
                        <a:lnSpc>
                          <a:spcPct val="100000"/>
                        </a:lnSpc>
                        <a:spcAft>
                          <a:spcPts val="0"/>
                        </a:spcAft>
                      </a:pPr>
                      <a:r>
                        <a:rPr lang="tr-TR" sz="1400" b="1" dirty="0">
                          <a:effectLst/>
                        </a:rPr>
                        <a:t>Öğrenci Çalışma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rtl="0" fontAlgn="ctr"/>
                      <a:r>
                        <a:rPr lang="tr-TR" sz="1800" b="1" i="0" u="none" strike="noStrike" dirty="0">
                          <a:solidFill>
                            <a:srgbClr val="962E2E"/>
                          </a:solidFill>
                          <a:effectLst/>
                          <a:latin typeface="+mn-lt"/>
                        </a:rPr>
                        <a:t>3</a:t>
                      </a:r>
                    </a:p>
                  </a:txBody>
                  <a:tcPr marL="6350" marR="6350" marT="6350" marB="0" anchor="ctr"/>
                </a:tc>
                <a:tc>
                  <a:txBody>
                    <a:bodyPr/>
                    <a:lstStyle/>
                    <a:p>
                      <a:pPr algn="ctr" rtl="0" fontAlgn="ctr"/>
                      <a:r>
                        <a:rPr lang="tr-TR" sz="1800" b="1" i="0" u="none" strike="noStrike" dirty="0">
                          <a:solidFill>
                            <a:srgbClr val="485793"/>
                          </a:solidFill>
                          <a:effectLst/>
                          <a:latin typeface="+mn-lt"/>
                        </a:rPr>
                        <a:t>180</a:t>
                      </a:r>
                    </a:p>
                  </a:txBody>
                  <a:tcPr marL="6350" marR="6350" marT="6350" marB="0" anchor="ctr"/>
                </a:tc>
                <a:tc>
                  <a:txBody>
                    <a:bodyPr/>
                    <a:lstStyle/>
                    <a:p>
                      <a:pPr algn="ctr">
                        <a:lnSpc>
                          <a:spcPct val="107000"/>
                        </a:lnSpc>
                        <a:spcAft>
                          <a:spcPts val="0"/>
                        </a:spcAft>
                      </a:pPr>
                      <a:r>
                        <a:rPr lang="tr-TR" sz="1600" dirty="0">
                          <a:effectLst/>
                        </a:rPr>
                        <a:t>120 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 8</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3</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94459144"/>
                  </a:ext>
                </a:extLst>
              </a:tr>
              <a:tr h="248362">
                <a:tc>
                  <a:txBody>
                    <a:bodyPr/>
                    <a:lstStyle/>
                    <a:p>
                      <a:pPr marL="36000">
                        <a:lnSpc>
                          <a:spcPct val="100000"/>
                        </a:lnSpc>
                        <a:spcAft>
                          <a:spcPts val="0"/>
                        </a:spcAft>
                      </a:pPr>
                      <a:r>
                        <a:rPr lang="tr-TR" sz="1400" b="1" dirty="0">
                          <a:effectLst/>
                        </a:rPr>
                        <a:t>Proje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rtl="0" fontAlgn="ctr"/>
                      <a:r>
                        <a:rPr lang="tr-TR" sz="1800" b="1" i="0" u="none" strike="noStrike" dirty="0">
                          <a:solidFill>
                            <a:srgbClr val="962E2E"/>
                          </a:solidFill>
                          <a:effectLst/>
                          <a:latin typeface="+mn-lt"/>
                        </a:rPr>
                        <a:t>0</a:t>
                      </a:r>
                    </a:p>
                  </a:txBody>
                  <a:tcPr marL="6350" marR="6350" marT="6350" marB="0" anchor="ctr"/>
                </a:tc>
                <a:tc>
                  <a:txBody>
                    <a:bodyPr/>
                    <a:lstStyle/>
                    <a:p>
                      <a:pPr algn="ctr" rtl="0" fontAlgn="ctr"/>
                      <a:r>
                        <a:rPr lang="tr-TR" sz="1800" b="1" i="0" u="none" strike="noStrike" dirty="0">
                          <a:solidFill>
                            <a:srgbClr val="485793"/>
                          </a:solidFill>
                          <a:effectLst/>
                          <a:latin typeface="+mn-lt"/>
                        </a:rPr>
                        <a:t>0</a:t>
                      </a:r>
                    </a:p>
                  </a:txBody>
                  <a:tcPr marL="6350" marR="6350" marT="6350" marB="0" anchor="ctr"/>
                </a:tc>
                <a:tc>
                  <a:txBody>
                    <a:bodyPr/>
                    <a:lstStyle/>
                    <a:p>
                      <a:pPr algn="ctr">
                        <a:lnSpc>
                          <a:spcPct val="107000"/>
                        </a:lnSpc>
                        <a:spcAft>
                          <a:spcPts val="0"/>
                        </a:spcAft>
                      </a:pPr>
                      <a:r>
                        <a:rPr lang="tr-TR" sz="1600" dirty="0">
                          <a:effectLst/>
                        </a:rPr>
                        <a:t>0 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 0</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dirty="0">
                          <a:effectLst/>
                        </a:rPr>
                        <a:t>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7263818"/>
                  </a:ext>
                </a:extLst>
              </a:tr>
              <a:tr h="383219">
                <a:tc>
                  <a:txBody>
                    <a:bodyPr/>
                    <a:lstStyle/>
                    <a:p>
                      <a:pPr marL="36000">
                        <a:lnSpc>
                          <a:spcPct val="100000"/>
                        </a:lnSpc>
                        <a:spcAft>
                          <a:spcPts val="0"/>
                        </a:spcAft>
                      </a:pPr>
                      <a:r>
                        <a:rPr lang="tr-TR" sz="1400" b="1" dirty="0">
                          <a:effectLst/>
                        </a:rPr>
                        <a:t>Eğitim Laboratuvarı (Ders Uygulaması)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rtl="0" fontAlgn="b"/>
                      <a:r>
                        <a:rPr lang="tr-TR" sz="1800" b="1" i="0" u="none" strike="noStrike" dirty="0">
                          <a:solidFill>
                            <a:srgbClr val="962E2E"/>
                          </a:solidFill>
                          <a:effectLst/>
                          <a:latin typeface="+mn-lt"/>
                        </a:rPr>
                        <a:t>1</a:t>
                      </a:r>
                    </a:p>
                  </a:txBody>
                  <a:tcPr marL="6350" marR="6350" marT="6350" marB="0" anchor="b"/>
                </a:tc>
                <a:tc>
                  <a:txBody>
                    <a:bodyPr/>
                    <a:lstStyle/>
                    <a:p>
                      <a:pPr algn="ctr" rtl="0" fontAlgn="b"/>
                      <a:r>
                        <a:rPr lang="tr-TR" sz="1800" b="1" i="0" u="none" strike="noStrike" dirty="0">
                          <a:solidFill>
                            <a:srgbClr val="485793"/>
                          </a:solidFill>
                          <a:effectLst/>
                          <a:latin typeface="+mn-lt"/>
                        </a:rPr>
                        <a:t>63,68</a:t>
                      </a:r>
                    </a:p>
                  </a:txBody>
                  <a:tcPr marL="6350" marR="6350" marT="6350" marB="0" anchor="b"/>
                </a:tc>
                <a:tc>
                  <a:txBody>
                    <a:bodyPr/>
                    <a:lstStyle/>
                    <a:p>
                      <a:pPr algn="ctr">
                        <a:lnSpc>
                          <a:spcPct val="107000"/>
                        </a:lnSpc>
                        <a:spcAft>
                          <a:spcPts val="0"/>
                        </a:spcAft>
                      </a:pPr>
                      <a:r>
                        <a:rPr lang="tr-TR" sz="1600" dirty="0">
                          <a:effectLst/>
                        </a:rPr>
                        <a:t>30</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 40</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 1</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1 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 1</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3966128"/>
                  </a:ext>
                </a:extLst>
              </a:tr>
              <a:tr h="248362">
                <a:tc>
                  <a:txBody>
                    <a:bodyPr/>
                    <a:lstStyle/>
                    <a:p>
                      <a:pPr marL="36000">
                        <a:lnSpc>
                          <a:spcPct val="100000"/>
                        </a:lnSpc>
                        <a:spcAft>
                          <a:spcPts val="0"/>
                        </a:spcAft>
                      </a:pPr>
                      <a:r>
                        <a:rPr lang="tr-TR" sz="1400" b="1" dirty="0">
                          <a:effectLst/>
                        </a:rPr>
                        <a:t>Teknoloji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rtl="0" fontAlgn="ctr"/>
                      <a:r>
                        <a:rPr lang="tr-TR" sz="1800" b="1" i="0" u="none" strike="noStrike" dirty="0">
                          <a:solidFill>
                            <a:srgbClr val="962E2E"/>
                          </a:solidFill>
                          <a:effectLst/>
                          <a:latin typeface="+mn-lt"/>
                        </a:rPr>
                        <a:t>0</a:t>
                      </a:r>
                    </a:p>
                  </a:txBody>
                  <a:tcPr marL="6350" marR="6350" marT="6350" marB="0" anchor="ctr"/>
                </a:tc>
                <a:tc>
                  <a:txBody>
                    <a:bodyPr/>
                    <a:lstStyle/>
                    <a:p>
                      <a:pPr algn="ctr" rtl="0" fontAlgn="ctr"/>
                      <a:r>
                        <a:rPr lang="tr-TR" sz="1800" b="1" i="0" u="none" strike="noStrike" dirty="0">
                          <a:solidFill>
                            <a:srgbClr val="485793"/>
                          </a:solidFill>
                          <a:effectLst/>
                          <a:latin typeface="+mn-lt"/>
                        </a:rPr>
                        <a:t>0</a:t>
                      </a:r>
                    </a:p>
                  </a:txBody>
                  <a:tcPr marL="6350" marR="6350" marT="6350" marB="0" anchor="ctr"/>
                </a:tc>
                <a:tc>
                  <a:txBody>
                    <a:bodyPr/>
                    <a:lstStyle/>
                    <a:p>
                      <a:pPr algn="ctr">
                        <a:lnSpc>
                          <a:spcPct val="107000"/>
                        </a:lnSpc>
                        <a:spcAft>
                          <a:spcPts val="0"/>
                        </a:spcAft>
                      </a:pPr>
                      <a:r>
                        <a:rPr lang="tr-TR" sz="1600" dirty="0">
                          <a:effectLst/>
                        </a:rPr>
                        <a:t>0 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 0</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87313"/>
                  </a:ext>
                </a:extLst>
              </a:tr>
              <a:tr h="248362">
                <a:tc>
                  <a:txBody>
                    <a:bodyPr/>
                    <a:lstStyle/>
                    <a:p>
                      <a:pPr marL="36000">
                        <a:lnSpc>
                          <a:spcPct val="100000"/>
                        </a:lnSpc>
                        <a:spcAft>
                          <a:spcPts val="0"/>
                        </a:spcAft>
                      </a:pPr>
                      <a:r>
                        <a:rPr lang="tr-TR" sz="1400" b="1" dirty="0">
                          <a:effectLst/>
                        </a:rPr>
                        <a:t>Bilgisayar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rtl="0" fontAlgn="ctr"/>
                      <a:r>
                        <a:rPr lang="tr-TR" sz="1800" b="1" i="0" u="none" strike="noStrike" dirty="0">
                          <a:solidFill>
                            <a:srgbClr val="962E2E"/>
                          </a:solidFill>
                          <a:effectLst/>
                          <a:latin typeface="+mn-lt"/>
                        </a:rPr>
                        <a:t>0</a:t>
                      </a:r>
                    </a:p>
                  </a:txBody>
                  <a:tcPr marL="6350" marR="6350" marT="6350" marB="0" anchor="ctr"/>
                </a:tc>
                <a:tc>
                  <a:txBody>
                    <a:bodyPr/>
                    <a:lstStyle/>
                    <a:p>
                      <a:pPr algn="ctr" rtl="0" fontAlgn="ctr"/>
                      <a:r>
                        <a:rPr lang="tr-TR" sz="1800" b="1" i="0" u="none" strike="noStrike" dirty="0">
                          <a:solidFill>
                            <a:srgbClr val="485793"/>
                          </a:solidFill>
                          <a:effectLst/>
                          <a:latin typeface="+mn-lt"/>
                        </a:rPr>
                        <a:t>0</a:t>
                      </a:r>
                    </a:p>
                  </a:txBody>
                  <a:tcPr marL="6350" marR="6350" marT="6350" marB="0" anchor="ctr"/>
                </a:tc>
                <a:tc>
                  <a:txBody>
                    <a:bodyPr/>
                    <a:lstStyle/>
                    <a:p>
                      <a:pPr algn="ctr">
                        <a:lnSpc>
                          <a:spcPct val="107000"/>
                        </a:lnSpc>
                        <a:spcAft>
                          <a:spcPts val="0"/>
                        </a:spcAft>
                      </a:pPr>
                      <a:r>
                        <a:rPr lang="tr-TR" sz="1600" dirty="0">
                          <a:effectLst/>
                        </a:rPr>
                        <a:t>0 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rPr>
                        <a:t>0</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55651903"/>
                  </a:ext>
                </a:extLst>
              </a:tr>
              <a:tr h="265331">
                <a:tc>
                  <a:txBody>
                    <a:bodyPr/>
                    <a:lstStyle/>
                    <a:p>
                      <a:pPr marL="36000" algn="r">
                        <a:lnSpc>
                          <a:spcPct val="100000"/>
                        </a:lnSpc>
                        <a:spcAft>
                          <a:spcPts val="0"/>
                        </a:spcAft>
                      </a:pPr>
                      <a:r>
                        <a:rPr lang="tr-TR" sz="1100" dirty="0">
                          <a:effectLst/>
                        </a:rPr>
                        <a:t>                                </a:t>
                      </a:r>
                      <a:r>
                        <a:rPr lang="tr-TR" sz="1800" dirty="0">
                          <a:solidFill>
                            <a:srgbClr val="C00000"/>
                          </a:solidFill>
                          <a:effectLst/>
                        </a:rPr>
                        <a:t>TOPLAM</a:t>
                      </a:r>
                      <a:endParaRPr lang="tr-TR"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800" b="1" dirty="0">
                          <a:solidFill>
                            <a:srgbClr val="962E2E"/>
                          </a:solidFill>
                          <a:effectLst/>
                          <a:latin typeface="+mn-lt"/>
                          <a:cs typeface="Times New Roman" panose="02020603050405020304" pitchFamily="18" charset="0"/>
                        </a:rPr>
                        <a:t>33</a:t>
                      </a:r>
                    </a:p>
                  </a:txBody>
                  <a:tcPr marL="6350" marR="6350" marT="6350" marB="0" anchor="ctr"/>
                </a:tc>
                <a:tc>
                  <a:txBody>
                    <a:bodyPr/>
                    <a:lstStyle/>
                    <a:p>
                      <a:pPr algn="ctr">
                        <a:lnSpc>
                          <a:spcPct val="107000"/>
                        </a:lnSpc>
                      </a:pPr>
                      <a:r>
                        <a:rPr lang="tr-TR" sz="1600" b="1" dirty="0">
                          <a:solidFill>
                            <a:srgbClr val="962E2E"/>
                          </a:solidFill>
                          <a:effectLst/>
                          <a:latin typeface="Times New Roman" panose="02020603050405020304" pitchFamily="18" charset="0"/>
                          <a:cs typeface="Times New Roman" panose="02020603050405020304" pitchFamily="18" charset="0"/>
                        </a:rPr>
                        <a:t>2632,63</a:t>
                      </a:r>
                    </a:p>
                  </a:txBody>
                  <a:tcPr marL="6350" marR="6350" marT="6350" marB="0" anchor="ctr"/>
                </a:tc>
                <a:tc>
                  <a:txBody>
                    <a:bodyPr/>
                    <a:lstStyle/>
                    <a:p>
                      <a:pPr algn="ctr">
                        <a:lnSpc>
                          <a:spcPct val="107000"/>
                        </a:lnSpc>
                        <a:spcAft>
                          <a:spcPts val="0"/>
                        </a:spcAft>
                      </a:pPr>
                      <a:r>
                        <a:rPr lang="tr-TR" sz="1600" b="1" dirty="0">
                          <a:solidFill>
                            <a:srgbClr val="962E2E"/>
                          </a:solidFill>
                          <a:effectLst/>
                        </a:rPr>
                        <a:t>1825</a:t>
                      </a:r>
                      <a:endParaRPr lang="tr-TR" sz="1600" b="1" dirty="0">
                        <a:solidFill>
                          <a:srgbClr val="962E2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962E2E"/>
                          </a:solidFill>
                          <a:effectLst/>
                        </a:rPr>
                        <a:t> 1496</a:t>
                      </a:r>
                      <a:endParaRPr lang="tr-TR" sz="1600" b="1" dirty="0">
                        <a:solidFill>
                          <a:srgbClr val="962E2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962E2E"/>
                          </a:solidFill>
                          <a:effectLst/>
                        </a:rPr>
                        <a:t> 19</a:t>
                      </a:r>
                      <a:endParaRPr lang="tr-TR" sz="1600" b="1" dirty="0">
                        <a:solidFill>
                          <a:srgbClr val="962E2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962E2E"/>
                          </a:solidFill>
                          <a:effectLst/>
                        </a:rPr>
                        <a:t> 10</a:t>
                      </a:r>
                      <a:endParaRPr lang="tr-TR" sz="1600" b="1" dirty="0">
                        <a:solidFill>
                          <a:srgbClr val="962E2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962E2E"/>
                          </a:solidFill>
                          <a:effectLst/>
                        </a:rPr>
                        <a:t> 27</a:t>
                      </a:r>
                      <a:endParaRPr lang="tr-TR" sz="1600" b="1" dirty="0">
                        <a:solidFill>
                          <a:srgbClr val="962E2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962E2E"/>
                          </a:solidFill>
                          <a:effectLst/>
                        </a:rPr>
                        <a:t>32 </a:t>
                      </a:r>
                      <a:endParaRPr lang="tr-TR" sz="1600" b="1" dirty="0">
                        <a:solidFill>
                          <a:srgbClr val="962E2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8615432"/>
                  </a:ext>
                </a:extLst>
              </a:tr>
            </a:tbl>
          </a:graphicData>
        </a:graphic>
      </p:graphicFrame>
    </p:spTree>
    <p:extLst>
      <p:ext uri="{BB962C8B-B14F-4D97-AF65-F5344CB8AC3E}">
        <p14:creationId xmlns:p14="http://schemas.microsoft.com/office/powerpoint/2010/main" val="421515170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561535" y="856084"/>
            <a:ext cx="10140376" cy="641500"/>
          </a:xfrm>
        </p:spPr>
        <p:txBody>
          <a:bodyPr>
            <a:normAutofit/>
          </a:bodyPr>
          <a:lstStyle/>
          <a:p>
            <a:pPr algn="ctr"/>
            <a:r>
              <a:rPr lang="tr-TR" sz="2800" b="1" dirty="0">
                <a:solidFill>
                  <a:srgbClr val="FF0000"/>
                </a:solidFill>
                <a:latin typeface="+mn-lt"/>
              </a:rPr>
              <a:t>Fiziksel Altyapı ve Tesisler: </a:t>
            </a:r>
            <a:r>
              <a:rPr lang="tr-TR" sz="2800" b="1" dirty="0">
                <a:solidFill>
                  <a:srgbClr val="485793"/>
                </a:solidFill>
                <a:latin typeface="+mn-lt"/>
              </a:rPr>
              <a:t>Sağlık, Sosyal, Kültürel ve Sportif Alanlar</a:t>
            </a:r>
            <a:endParaRPr lang="tr-TR" sz="2800" dirty="0">
              <a:solidFill>
                <a:srgbClr val="485793"/>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55</a:t>
            </a:fld>
            <a:endParaRPr lang="tr-TR"/>
          </a:p>
        </p:txBody>
      </p:sp>
      <p:graphicFrame>
        <p:nvGraphicFramePr>
          <p:cNvPr id="5" name="Tablo 4">
            <a:extLst>
              <a:ext uri="{FF2B5EF4-FFF2-40B4-BE49-F238E27FC236}">
                <a16:creationId xmlns:a16="http://schemas.microsoft.com/office/drawing/2014/main" id="{4DAB7953-E4E4-A8B3-F38F-025CF4E23AD7}"/>
              </a:ext>
            </a:extLst>
          </p:cNvPr>
          <p:cNvGraphicFramePr>
            <a:graphicFrameLocks noGrp="1"/>
          </p:cNvGraphicFramePr>
          <p:nvPr/>
        </p:nvGraphicFramePr>
        <p:xfrm>
          <a:off x="428561" y="1928019"/>
          <a:ext cx="11103429" cy="4325902"/>
        </p:xfrm>
        <a:graphic>
          <a:graphicData uri="http://schemas.openxmlformats.org/drawingml/2006/table">
            <a:tbl>
              <a:tblPr firstRow="1" firstCol="1" bandRow="1">
                <a:tableStyleId>{5940675A-B579-460E-94D1-54222C63F5DA}</a:tableStyleId>
              </a:tblPr>
              <a:tblGrid>
                <a:gridCol w="5224521">
                  <a:extLst>
                    <a:ext uri="{9D8B030D-6E8A-4147-A177-3AD203B41FA5}">
                      <a16:colId xmlns:a16="http://schemas.microsoft.com/office/drawing/2014/main" val="2460247606"/>
                    </a:ext>
                  </a:extLst>
                </a:gridCol>
                <a:gridCol w="1659066">
                  <a:extLst>
                    <a:ext uri="{9D8B030D-6E8A-4147-A177-3AD203B41FA5}">
                      <a16:colId xmlns:a16="http://schemas.microsoft.com/office/drawing/2014/main" val="4105699901"/>
                    </a:ext>
                  </a:extLst>
                </a:gridCol>
                <a:gridCol w="2095967">
                  <a:extLst>
                    <a:ext uri="{9D8B030D-6E8A-4147-A177-3AD203B41FA5}">
                      <a16:colId xmlns:a16="http://schemas.microsoft.com/office/drawing/2014/main" val="1040123906"/>
                    </a:ext>
                  </a:extLst>
                </a:gridCol>
                <a:gridCol w="2123875">
                  <a:extLst>
                    <a:ext uri="{9D8B030D-6E8A-4147-A177-3AD203B41FA5}">
                      <a16:colId xmlns:a16="http://schemas.microsoft.com/office/drawing/2014/main" val="2265738279"/>
                    </a:ext>
                  </a:extLst>
                </a:gridCol>
              </a:tblGrid>
              <a:tr h="811321">
                <a:tc>
                  <a:txBody>
                    <a:bodyPr/>
                    <a:lstStyle/>
                    <a:p>
                      <a:pPr algn="ctr">
                        <a:lnSpc>
                          <a:spcPct val="107000"/>
                        </a:lnSpc>
                        <a:spcAft>
                          <a:spcPts val="0"/>
                        </a:spcAft>
                      </a:pPr>
                      <a:r>
                        <a:rPr lang="tr-TR" sz="2400" b="1" dirty="0">
                          <a:solidFill>
                            <a:srgbClr val="485793"/>
                          </a:solidFill>
                          <a:latin typeface="+mn-lt"/>
                        </a:rPr>
                        <a:t>Sağlık, Sosyal, Kültürel ve Sportif Alanlar</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400" b="1" dirty="0">
                          <a:solidFill>
                            <a:srgbClr val="C00000"/>
                          </a:solidFill>
                          <a:effectLst/>
                        </a:rPr>
                        <a:t>Sayısı</a:t>
                      </a:r>
                    </a:p>
                    <a:p>
                      <a:pPr algn="ctr">
                        <a:lnSpc>
                          <a:spcPct val="107000"/>
                        </a:lnSpc>
                        <a:spcAft>
                          <a:spcPts val="0"/>
                        </a:spcAft>
                      </a:pPr>
                      <a:r>
                        <a:rPr lang="tr-TR" sz="2400" b="1" dirty="0">
                          <a:solidFill>
                            <a:srgbClr val="C00000"/>
                          </a:solidFill>
                          <a:effectLst/>
                        </a:rPr>
                        <a:t>(Adet )</a:t>
                      </a:r>
                      <a:endParaRPr lang="tr-TR"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400" b="1" dirty="0">
                          <a:solidFill>
                            <a:srgbClr val="C00000"/>
                          </a:solidFill>
                          <a:effectLst/>
                        </a:rPr>
                        <a:t>Alanı (m</a:t>
                      </a:r>
                      <a:r>
                        <a:rPr lang="tr-TR" sz="2400" b="1" baseline="30000" dirty="0">
                          <a:solidFill>
                            <a:srgbClr val="C00000"/>
                          </a:solidFill>
                          <a:effectLst/>
                        </a:rPr>
                        <a:t>2</a:t>
                      </a:r>
                      <a:r>
                        <a:rPr lang="tr-TR" sz="2400" b="1" dirty="0">
                          <a:solidFill>
                            <a:srgbClr val="C00000"/>
                          </a:solidFill>
                          <a:effectLst/>
                        </a:rPr>
                        <a:t>)</a:t>
                      </a:r>
                      <a:endParaRPr lang="tr-TR"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400" b="1" dirty="0">
                          <a:solidFill>
                            <a:srgbClr val="C00000"/>
                          </a:solidFill>
                          <a:effectLst/>
                        </a:rPr>
                        <a:t>Kapasitesi</a:t>
                      </a:r>
                    </a:p>
                    <a:p>
                      <a:pPr algn="ctr">
                        <a:lnSpc>
                          <a:spcPct val="107000"/>
                        </a:lnSpc>
                        <a:spcAft>
                          <a:spcPts val="0"/>
                        </a:spcAft>
                      </a:pPr>
                      <a:r>
                        <a:rPr lang="tr-TR" sz="2400" b="1" dirty="0">
                          <a:solidFill>
                            <a:srgbClr val="C00000"/>
                          </a:solidFill>
                          <a:effectLst/>
                        </a:rPr>
                        <a:t>(Kişi Sayısı)</a:t>
                      </a:r>
                      <a:endParaRPr lang="tr-TR"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89130810"/>
                  </a:ext>
                </a:extLst>
              </a:tr>
              <a:tr h="511811">
                <a:tc>
                  <a:txBody>
                    <a:bodyPr/>
                    <a:lstStyle/>
                    <a:p>
                      <a:pPr algn="l">
                        <a:lnSpc>
                          <a:spcPct val="107000"/>
                        </a:lnSpc>
                        <a:spcAft>
                          <a:spcPts val="0"/>
                        </a:spcAft>
                      </a:pPr>
                      <a:r>
                        <a:rPr lang="tr-TR" sz="2000" b="1" dirty="0">
                          <a:effectLst/>
                        </a:rPr>
                        <a:t>Açık Spor Sahası</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1080</a:t>
                      </a:r>
                    </a:p>
                  </a:txBody>
                  <a:tcPr marL="6350" marR="6350" marT="6350" marB="0" anchor="ctr"/>
                </a:tc>
                <a:tc>
                  <a:txBody>
                    <a:bodyPr/>
                    <a:lstStyle/>
                    <a:p>
                      <a:pPr algn="ctr">
                        <a:lnSpc>
                          <a:spcPct val="107000"/>
                        </a:lnSpc>
                        <a:spcAft>
                          <a:spcPts val="0"/>
                        </a:spcAft>
                      </a:pPr>
                      <a:r>
                        <a:rPr lang="tr-TR" sz="1600" dirty="0">
                          <a:effectLst/>
                          <a:latin typeface="+mn-lt"/>
                        </a:rPr>
                        <a:t> 50</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46568435"/>
                  </a:ext>
                </a:extLst>
              </a:tr>
              <a:tr h="511811">
                <a:tc>
                  <a:txBody>
                    <a:bodyPr/>
                    <a:lstStyle/>
                    <a:p>
                      <a:pPr algn="l">
                        <a:lnSpc>
                          <a:spcPct val="107000"/>
                        </a:lnSpc>
                        <a:spcAft>
                          <a:spcPts val="0"/>
                        </a:spcAft>
                      </a:pPr>
                      <a:r>
                        <a:rPr lang="tr-TR" sz="2000" b="1" dirty="0">
                          <a:effectLst/>
                        </a:rPr>
                        <a:t>Kapalı Spor Sahası</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a:t>
                      </a: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71548376"/>
                  </a:ext>
                </a:extLst>
              </a:tr>
              <a:tr h="511811">
                <a:tc>
                  <a:txBody>
                    <a:bodyPr/>
                    <a:lstStyle/>
                    <a:p>
                      <a:pPr algn="l">
                        <a:lnSpc>
                          <a:spcPct val="107000"/>
                        </a:lnSpc>
                        <a:spcAft>
                          <a:spcPts val="0"/>
                        </a:spcAft>
                      </a:pPr>
                      <a:r>
                        <a:rPr lang="tr-TR" sz="2000" b="1" dirty="0">
                          <a:effectLst/>
                        </a:rPr>
                        <a:t>Kantin/Kafeterya</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576</a:t>
                      </a:r>
                    </a:p>
                  </a:txBody>
                  <a:tcPr marL="6350" marR="6350" marT="6350" marB="0" anchor="ctr"/>
                </a:tc>
                <a:tc>
                  <a:txBody>
                    <a:bodyPr/>
                    <a:lstStyle/>
                    <a:p>
                      <a:pPr algn="ctr">
                        <a:lnSpc>
                          <a:spcPct val="107000"/>
                        </a:lnSpc>
                        <a:spcAft>
                          <a:spcPts val="0"/>
                        </a:spcAft>
                      </a:pPr>
                      <a:r>
                        <a:rPr lang="tr-TR" sz="1600" dirty="0">
                          <a:effectLst/>
                          <a:latin typeface="+mn-lt"/>
                        </a:rPr>
                        <a:t>242 </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1803737"/>
                  </a:ext>
                </a:extLst>
              </a:tr>
              <a:tr h="458012">
                <a:tc>
                  <a:txBody>
                    <a:bodyPr/>
                    <a:lstStyle/>
                    <a:p>
                      <a:pPr algn="l">
                        <a:lnSpc>
                          <a:spcPct val="107000"/>
                        </a:lnSpc>
                        <a:spcAft>
                          <a:spcPts val="0"/>
                        </a:spcAft>
                      </a:pPr>
                      <a:r>
                        <a:rPr lang="tr-TR" sz="2000" b="1" dirty="0">
                          <a:effectLst/>
                        </a:rPr>
                        <a:t>Yemekhane</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261.36</a:t>
                      </a:r>
                    </a:p>
                  </a:txBody>
                  <a:tcPr marL="6350" marR="6350" marT="6350" marB="0" anchor="ctr"/>
                </a:tc>
                <a:tc>
                  <a:txBody>
                    <a:bodyPr/>
                    <a:lstStyle/>
                    <a:p>
                      <a:pPr algn="ctr">
                        <a:lnSpc>
                          <a:spcPct val="107000"/>
                        </a:lnSpc>
                        <a:spcAft>
                          <a:spcPts val="0"/>
                        </a:spcAft>
                      </a:pPr>
                      <a:r>
                        <a:rPr lang="tr-TR" sz="1600" dirty="0">
                          <a:effectLst/>
                          <a:latin typeface="+mn-lt"/>
                        </a:rPr>
                        <a:t> 156</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62970105"/>
                  </a:ext>
                </a:extLst>
              </a:tr>
              <a:tr h="458012">
                <a:tc>
                  <a:txBody>
                    <a:bodyPr/>
                    <a:lstStyle/>
                    <a:p>
                      <a:pPr algn="l">
                        <a:lnSpc>
                          <a:spcPct val="107000"/>
                        </a:lnSpc>
                        <a:spcAft>
                          <a:spcPts val="0"/>
                        </a:spcAft>
                      </a:pPr>
                      <a:r>
                        <a:rPr lang="tr-TR" sz="2000" b="1" dirty="0">
                          <a:effectLst/>
                        </a:rPr>
                        <a:t>Mescit</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2</a:t>
                      </a: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70+527=597</a:t>
                      </a: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560</a:t>
                      </a:r>
                    </a:p>
                  </a:txBody>
                  <a:tcPr marL="9525" marR="9525" marT="9525" marB="0" anchor="ctr"/>
                </a:tc>
                <a:extLst>
                  <a:ext uri="{0D108BD9-81ED-4DB2-BD59-A6C34878D82A}">
                    <a16:rowId xmlns:a16="http://schemas.microsoft.com/office/drawing/2014/main" val="94818349"/>
                  </a:ext>
                </a:extLst>
              </a:tr>
              <a:tr h="551313">
                <a:tc>
                  <a:txBody>
                    <a:bodyPr/>
                    <a:lstStyle/>
                    <a:p>
                      <a:pPr algn="l">
                        <a:lnSpc>
                          <a:spcPct val="107000"/>
                        </a:lnSpc>
                        <a:spcAft>
                          <a:spcPts val="0"/>
                        </a:spcAft>
                      </a:pPr>
                      <a:r>
                        <a:rPr lang="tr-TR" sz="2000" b="1" dirty="0">
                          <a:effectLst/>
                        </a:rPr>
                        <a:t>Öğrenci Kulüp Odası</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600" dirty="0">
                          <a:effectLst/>
                          <a:latin typeface="+mn-lt"/>
                          <a:cs typeface="Times New Roman" panose="02020603050405020304" pitchFamily="18" charset="0"/>
                        </a:rPr>
                        <a:t>20</a:t>
                      </a:r>
                    </a:p>
                  </a:txBody>
                  <a:tcPr marL="6350" marR="6350" marT="6350" marB="0" anchor="ctr"/>
                </a:tc>
                <a:tc>
                  <a:txBody>
                    <a:bodyPr/>
                    <a:lstStyle/>
                    <a:p>
                      <a:pPr algn="ctr">
                        <a:lnSpc>
                          <a:spcPct val="107000"/>
                        </a:lnSpc>
                        <a:spcAft>
                          <a:spcPts val="0"/>
                        </a:spcAft>
                      </a:pPr>
                      <a:r>
                        <a:rPr lang="tr-TR" sz="1600" dirty="0">
                          <a:effectLst/>
                          <a:latin typeface="+mn-lt"/>
                        </a:rPr>
                        <a:t>7 </a:t>
                      </a:r>
                      <a:endParaRPr lang="tr-TR" sz="16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76029490"/>
                  </a:ext>
                </a:extLst>
              </a:tr>
              <a:tr h="511811">
                <a:tc>
                  <a:txBody>
                    <a:bodyPr/>
                    <a:lstStyle/>
                    <a:p>
                      <a:pPr algn="r">
                        <a:lnSpc>
                          <a:spcPct val="107000"/>
                        </a:lnSpc>
                        <a:spcAft>
                          <a:spcPts val="0"/>
                        </a:spcAft>
                      </a:pPr>
                      <a:r>
                        <a:rPr lang="tr-TR" sz="3200" b="1" dirty="0">
                          <a:solidFill>
                            <a:srgbClr val="962E2E"/>
                          </a:solidFill>
                          <a:effectLst/>
                        </a:rPr>
                        <a:t>                                </a:t>
                      </a:r>
                      <a:r>
                        <a:rPr lang="tr-TR" sz="2000" b="1" dirty="0">
                          <a:solidFill>
                            <a:srgbClr val="962E2E"/>
                          </a:solidFill>
                          <a:effectLst/>
                        </a:rPr>
                        <a:t>TOPLAM</a:t>
                      </a:r>
                      <a:endParaRPr lang="tr-TR" sz="3200" b="1" dirty="0">
                        <a:solidFill>
                          <a:srgbClr val="962E2E"/>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000" b="1" dirty="0">
                          <a:solidFill>
                            <a:srgbClr val="962E2E"/>
                          </a:solidFill>
                          <a:effectLst/>
                          <a:latin typeface="+mn-lt"/>
                          <a:cs typeface="Times New Roman" panose="02020603050405020304" pitchFamily="18" charset="0"/>
                        </a:rPr>
                        <a:t>6</a:t>
                      </a:r>
                    </a:p>
                  </a:txBody>
                  <a:tcPr marL="6350" marR="6350" marT="6350" marB="0" anchor="ctr"/>
                </a:tc>
                <a:tc>
                  <a:txBody>
                    <a:bodyPr/>
                    <a:lstStyle/>
                    <a:p>
                      <a:pPr algn="ctr">
                        <a:lnSpc>
                          <a:spcPct val="107000"/>
                        </a:lnSpc>
                      </a:pPr>
                      <a:r>
                        <a:rPr lang="tr-TR" sz="2000" b="1" dirty="0">
                          <a:solidFill>
                            <a:srgbClr val="962E2E"/>
                          </a:solidFill>
                          <a:effectLst/>
                          <a:latin typeface="+mn-lt"/>
                          <a:cs typeface="Times New Roman" panose="02020603050405020304" pitchFamily="18" charset="0"/>
                        </a:rPr>
                        <a:t>2534,36</a:t>
                      </a:r>
                    </a:p>
                  </a:txBody>
                  <a:tcPr marL="6350" marR="6350" marT="6350" marB="0" anchor="ctr"/>
                </a:tc>
                <a:tc>
                  <a:txBody>
                    <a:bodyPr/>
                    <a:lstStyle/>
                    <a:p>
                      <a:pPr algn="ctr">
                        <a:lnSpc>
                          <a:spcPct val="107000"/>
                        </a:lnSpc>
                        <a:spcAft>
                          <a:spcPts val="0"/>
                        </a:spcAft>
                      </a:pPr>
                      <a:r>
                        <a:rPr lang="tr-TR" sz="2000" b="1" dirty="0">
                          <a:solidFill>
                            <a:srgbClr val="962E2E"/>
                          </a:solidFill>
                          <a:effectLst/>
                          <a:latin typeface="+mn-lt"/>
                        </a:rPr>
                        <a:t>1015 </a:t>
                      </a:r>
                      <a:endParaRPr lang="tr-TR" sz="2000" b="1" dirty="0">
                        <a:solidFill>
                          <a:srgbClr val="962E2E"/>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32028048"/>
                  </a:ext>
                </a:extLst>
              </a:tr>
            </a:tbl>
          </a:graphicData>
        </a:graphic>
      </p:graphicFrame>
    </p:spTree>
    <p:extLst>
      <p:ext uri="{BB962C8B-B14F-4D97-AF65-F5344CB8AC3E}">
        <p14:creationId xmlns:p14="http://schemas.microsoft.com/office/powerpoint/2010/main" val="415663687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838200" y="924960"/>
            <a:ext cx="10140376" cy="616225"/>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Hizmet Alanları </a:t>
            </a:r>
            <a:endParaRPr lang="tr-TR" sz="28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56</a:t>
            </a:fld>
            <a:endParaRPr lang="tr-TR"/>
          </a:p>
        </p:txBody>
      </p:sp>
      <p:graphicFrame>
        <p:nvGraphicFramePr>
          <p:cNvPr id="4" name="Tablo 3">
            <a:extLst>
              <a:ext uri="{FF2B5EF4-FFF2-40B4-BE49-F238E27FC236}">
                <a16:creationId xmlns:a16="http://schemas.microsoft.com/office/drawing/2014/main" id="{8E262101-ECF2-FFDB-FC04-38FDF3DD001C}"/>
              </a:ext>
            </a:extLst>
          </p:cNvPr>
          <p:cNvGraphicFramePr>
            <a:graphicFrameLocks noGrp="1"/>
          </p:cNvGraphicFramePr>
          <p:nvPr/>
        </p:nvGraphicFramePr>
        <p:xfrm>
          <a:off x="228599" y="2207891"/>
          <a:ext cx="11572685" cy="2778842"/>
        </p:xfrm>
        <a:graphic>
          <a:graphicData uri="http://schemas.openxmlformats.org/drawingml/2006/table">
            <a:tbl>
              <a:tblPr firstRow="1" firstCol="1" bandRow="1">
                <a:tableStyleId>{BDBED569-4797-4DF1-A0F4-6AAB3CD982D8}</a:tableStyleId>
              </a:tblPr>
              <a:tblGrid>
                <a:gridCol w="2436116">
                  <a:extLst>
                    <a:ext uri="{9D8B030D-6E8A-4147-A177-3AD203B41FA5}">
                      <a16:colId xmlns:a16="http://schemas.microsoft.com/office/drawing/2014/main" val="3971967903"/>
                    </a:ext>
                  </a:extLst>
                </a:gridCol>
                <a:gridCol w="1398720">
                  <a:extLst>
                    <a:ext uri="{9D8B030D-6E8A-4147-A177-3AD203B41FA5}">
                      <a16:colId xmlns:a16="http://schemas.microsoft.com/office/drawing/2014/main" val="4094087159"/>
                    </a:ext>
                  </a:extLst>
                </a:gridCol>
                <a:gridCol w="1915714">
                  <a:extLst>
                    <a:ext uri="{9D8B030D-6E8A-4147-A177-3AD203B41FA5}">
                      <a16:colId xmlns:a16="http://schemas.microsoft.com/office/drawing/2014/main" val="416363929"/>
                    </a:ext>
                  </a:extLst>
                </a:gridCol>
                <a:gridCol w="1883899">
                  <a:extLst>
                    <a:ext uri="{9D8B030D-6E8A-4147-A177-3AD203B41FA5}">
                      <a16:colId xmlns:a16="http://schemas.microsoft.com/office/drawing/2014/main" val="1810272846"/>
                    </a:ext>
                  </a:extLst>
                </a:gridCol>
                <a:gridCol w="1969118">
                  <a:extLst>
                    <a:ext uri="{9D8B030D-6E8A-4147-A177-3AD203B41FA5}">
                      <a16:colId xmlns:a16="http://schemas.microsoft.com/office/drawing/2014/main" val="2143473600"/>
                    </a:ext>
                  </a:extLst>
                </a:gridCol>
                <a:gridCol w="1969118">
                  <a:extLst>
                    <a:ext uri="{9D8B030D-6E8A-4147-A177-3AD203B41FA5}">
                      <a16:colId xmlns:a16="http://schemas.microsoft.com/office/drawing/2014/main" val="690554438"/>
                    </a:ext>
                  </a:extLst>
                </a:gridCol>
              </a:tblGrid>
              <a:tr h="1007876">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C00000"/>
                          </a:solidFill>
                          <a:effectLst/>
                          <a:latin typeface="+mn-lt"/>
                        </a:rPr>
                        <a:t>Personel Sayısı</a:t>
                      </a:r>
                      <a:endParaRPr lang="tr-TR" sz="2000" dirty="0">
                        <a:solidFill>
                          <a:srgbClr val="C0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C00000"/>
                          </a:solidFill>
                          <a:effectLst/>
                          <a:latin typeface="+mn-lt"/>
                        </a:rPr>
                        <a:t>Çalışma Odası Sayısı (Adet)</a:t>
                      </a:r>
                      <a:endParaRPr lang="tr-TR" sz="2000" dirty="0">
                        <a:solidFill>
                          <a:srgbClr val="C0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C00000"/>
                          </a:solidFill>
                          <a:effectLst/>
                          <a:latin typeface="+mn-lt"/>
                        </a:rPr>
                        <a:t>Çalışma Odası Alanı (m</a:t>
                      </a:r>
                      <a:r>
                        <a:rPr lang="tr-TR" sz="2000" baseline="30000" dirty="0">
                          <a:solidFill>
                            <a:srgbClr val="C00000"/>
                          </a:solidFill>
                          <a:effectLst/>
                          <a:latin typeface="+mn-lt"/>
                        </a:rPr>
                        <a:t>2)</a:t>
                      </a:r>
                      <a:endParaRPr lang="tr-TR" sz="2000" dirty="0">
                        <a:solidFill>
                          <a:srgbClr val="C0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C00000"/>
                          </a:solidFill>
                          <a:effectLst/>
                          <a:latin typeface="+mn-lt"/>
                        </a:rPr>
                        <a:t>Çalışma Odası Başına Düşen Personel Sayısı</a:t>
                      </a:r>
                      <a:endParaRPr lang="tr-TR" sz="2000" dirty="0">
                        <a:solidFill>
                          <a:srgbClr val="C0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solidFill>
                            <a:srgbClr val="C00000"/>
                          </a:solidFill>
                          <a:effectLst/>
                          <a:latin typeface="+mn-lt"/>
                        </a:rPr>
                        <a:t>Personel Başına Düşen Fiziksel Alan (m</a:t>
                      </a:r>
                      <a:r>
                        <a:rPr lang="tr-TR" sz="2000" baseline="30000" dirty="0">
                          <a:solidFill>
                            <a:srgbClr val="C00000"/>
                          </a:solidFill>
                          <a:effectLst/>
                          <a:latin typeface="+mn-lt"/>
                        </a:rPr>
                        <a:t>2</a:t>
                      </a:r>
                      <a:r>
                        <a:rPr lang="tr-TR" sz="2000" dirty="0">
                          <a:solidFill>
                            <a:srgbClr val="C00000"/>
                          </a:solidFill>
                          <a:effectLst/>
                          <a:latin typeface="+mn-lt"/>
                        </a:rPr>
                        <a:t>)</a:t>
                      </a:r>
                      <a:endParaRPr lang="tr-TR" sz="2000" dirty="0">
                        <a:solidFill>
                          <a:srgbClr val="C0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2411976"/>
                  </a:ext>
                </a:extLst>
              </a:tr>
              <a:tr h="1063113">
                <a:tc>
                  <a:txBody>
                    <a:bodyPr/>
                    <a:lstStyle/>
                    <a:p>
                      <a:pPr>
                        <a:lnSpc>
                          <a:spcPct val="107000"/>
                        </a:lnSpc>
                        <a:spcAft>
                          <a:spcPts val="0"/>
                        </a:spcAft>
                      </a:pPr>
                      <a:r>
                        <a:rPr lang="tr-TR" sz="2000" dirty="0">
                          <a:solidFill>
                            <a:srgbClr val="C00000"/>
                          </a:solidFill>
                          <a:effectLst/>
                          <a:latin typeface="+mn-lt"/>
                        </a:rPr>
                        <a:t>Akademik Personel Hizmet Alanları</a:t>
                      </a:r>
                      <a:endParaRPr lang="tr-TR" sz="2000" dirty="0">
                        <a:solidFill>
                          <a:srgbClr val="C0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dirty="0">
                          <a:effectLst/>
                          <a:latin typeface="+mn-lt"/>
                          <a:cs typeface="Times New Roman" panose="02020603050405020304" pitchFamily="18" charset="0"/>
                        </a:rPr>
                        <a:t>64+2</a:t>
                      </a:r>
                    </a:p>
                    <a:p>
                      <a:pPr algn="ctr">
                        <a:lnSpc>
                          <a:spcPct val="107000"/>
                        </a:lnSpc>
                      </a:pPr>
                      <a:r>
                        <a:rPr lang="tr-TR" sz="1100" dirty="0">
                          <a:effectLst/>
                          <a:latin typeface="+mn-lt"/>
                          <a:cs typeface="Times New Roman" panose="02020603050405020304" pitchFamily="18" charset="0"/>
                        </a:rPr>
                        <a:t>(iki kişi birim dışı</a:t>
                      </a:r>
                      <a:r>
                        <a:rPr lang="tr-TR" sz="1100" baseline="0" dirty="0">
                          <a:effectLst/>
                          <a:latin typeface="+mn-lt"/>
                          <a:cs typeface="Times New Roman" panose="02020603050405020304" pitchFamily="18" charset="0"/>
                        </a:rPr>
                        <a:t>)</a:t>
                      </a:r>
                      <a:endParaRPr lang="tr-TR" sz="1100" dirty="0">
                        <a:effectLst/>
                        <a:latin typeface="+mn-lt"/>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effectLst/>
                          <a:latin typeface="+mn-lt"/>
                        </a:rPr>
                        <a:t> 36</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mn-lt"/>
                        </a:rPr>
                        <a:t> 1260,21</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a:effectLst/>
                          <a:latin typeface="+mn-lt"/>
                          <a:cs typeface="Times New Roman" panose="02020603050405020304" pitchFamily="18" charset="0"/>
                        </a:rPr>
                        <a:t>1,83</a:t>
                      </a:r>
                    </a:p>
                  </a:txBody>
                  <a:tcPr marL="6350" marR="6350" marT="6350" marB="0" anchor="ctr"/>
                </a:tc>
                <a:tc>
                  <a:txBody>
                    <a:bodyPr/>
                    <a:lstStyle/>
                    <a:p>
                      <a:pPr algn="ctr">
                        <a:lnSpc>
                          <a:spcPct val="107000"/>
                        </a:lnSpc>
                        <a:spcAft>
                          <a:spcPts val="0"/>
                        </a:spcAft>
                      </a:pPr>
                      <a:r>
                        <a:rPr lang="tr-TR" sz="2000" dirty="0">
                          <a:effectLst/>
                          <a:latin typeface="+mn-lt"/>
                        </a:rPr>
                        <a:t> 19,09</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5282906"/>
                  </a:ext>
                </a:extLst>
              </a:tr>
              <a:tr h="707853">
                <a:tc>
                  <a:txBody>
                    <a:bodyPr/>
                    <a:lstStyle/>
                    <a:p>
                      <a:pPr>
                        <a:lnSpc>
                          <a:spcPct val="107000"/>
                        </a:lnSpc>
                        <a:spcAft>
                          <a:spcPts val="0"/>
                        </a:spcAft>
                      </a:pPr>
                      <a:r>
                        <a:rPr lang="tr-TR" sz="2000" dirty="0">
                          <a:solidFill>
                            <a:srgbClr val="C00000"/>
                          </a:solidFill>
                          <a:effectLst/>
                          <a:latin typeface="+mn-lt"/>
                        </a:rPr>
                        <a:t>İdari Personel Hizmet Alanları</a:t>
                      </a:r>
                      <a:endParaRPr lang="tr-TR" sz="2000" dirty="0">
                        <a:solidFill>
                          <a:srgbClr val="C0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dirty="0">
                          <a:effectLst/>
                          <a:latin typeface="+mn-lt"/>
                          <a:cs typeface="Times New Roman" panose="02020603050405020304" pitchFamily="18" charset="0"/>
                        </a:rPr>
                        <a:t>26+3</a:t>
                      </a:r>
                    </a:p>
                    <a:p>
                      <a:pPr algn="ctr">
                        <a:lnSpc>
                          <a:spcPct val="107000"/>
                        </a:lnSpc>
                      </a:pPr>
                      <a:r>
                        <a:rPr lang="tr-TR" sz="900" dirty="0">
                          <a:effectLst/>
                          <a:latin typeface="+mn-lt"/>
                          <a:cs typeface="Times New Roman" panose="02020603050405020304" pitchFamily="18" charset="0"/>
                        </a:rPr>
                        <a:t>(üç</a:t>
                      </a:r>
                      <a:r>
                        <a:rPr lang="tr-TR" sz="900" baseline="0" dirty="0">
                          <a:effectLst/>
                          <a:latin typeface="+mn-lt"/>
                          <a:cs typeface="Times New Roman" panose="02020603050405020304" pitchFamily="18" charset="0"/>
                        </a:rPr>
                        <a:t> kişi dekan ve yardımcıları)</a:t>
                      </a:r>
                      <a:endParaRPr lang="tr-TR" sz="900" dirty="0">
                        <a:effectLst/>
                        <a:latin typeface="+mn-lt"/>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effectLst/>
                          <a:latin typeface="+mn-lt"/>
                        </a:rPr>
                        <a:t> 11</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effectLst/>
                          <a:latin typeface="+mn-lt"/>
                        </a:rPr>
                        <a:t>354,5</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a:effectLst/>
                          <a:latin typeface="+mn-lt"/>
                          <a:cs typeface="Times New Roman" panose="02020603050405020304" pitchFamily="18" charset="0"/>
                        </a:rPr>
                        <a:t>2,6</a:t>
                      </a:r>
                    </a:p>
                  </a:txBody>
                  <a:tcPr marL="6350" marR="6350" marT="6350" marB="0" anchor="ctr"/>
                </a:tc>
                <a:tc>
                  <a:txBody>
                    <a:bodyPr/>
                    <a:lstStyle/>
                    <a:p>
                      <a:pPr algn="ctr">
                        <a:lnSpc>
                          <a:spcPct val="107000"/>
                        </a:lnSpc>
                        <a:spcAft>
                          <a:spcPts val="0"/>
                        </a:spcAft>
                      </a:pPr>
                      <a:r>
                        <a:rPr lang="tr-TR" sz="2000" dirty="0">
                          <a:effectLst/>
                          <a:latin typeface="+mn-lt"/>
                        </a:rPr>
                        <a:t>12,22</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89105459"/>
                  </a:ext>
                </a:extLst>
              </a:tr>
            </a:tbl>
          </a:graphicData>
        </a:graphic>
      </p:graphicFrame>
    </p:spTree>
    <p:extLst>
      <p:ext uri="{BB962C8B-B14F-4D97-AF65-F5344CB8AC3E}">
        <p14:creationId xmlns:p14="http://schemas.microsoft.com/office/powerpoint/2010/main" val="257781583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869769"/>
            <a:ext cx="11381451" cy="664501"/>
          </a:xfrm>
        </p:spPr>
        <p:txBody>
          <a:bodyPr>
            <a:normAutofit/>
          </a:bodyPr>
          <a:lstStyle/>
          <a:p>
            <a:pPr algn="ctr"/>
            <a:r>
              <a:rPr lang="tr-TR" sz="3200" b="1" dirty="0">
                <a:solidFill>
                  <a:srgbClr val="FF0000"/>
                </a:solidFill>
                <a:latin typeface="+mn-lt"/>
              </a:rPr>
              <a:t>Bilgi ve Teknoloji Kaynakları</a:t>
            </a:r>
            <a:endParaRPr lang="tr-TR" sz="32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517553802"/>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algn="ctr">
                        <a:lnSpc>
                          <a:spcPct val="107000"/>
                        </a:lnSpc>
                        <a:spcAft>
                          <a:spcPts val="800"/>
                        </a:spcAft>
                      </a:pPr>
                      <a:r>
                        <a:rPr lang="tr-T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125</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 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algn="ctr">
                        <a:lnSpc>
                          <a:spcPct val="107000"/>
                        </a:lnSpc>
                        <a:spcAft>
                          <a:spcPts val="800"/>
                        </a:spcAft>
                      </a:pPr>
                      <a:r>
                        <a:rPr lang="tr-T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a:t>
                      </a:r>
                    </a:p>
                  </a:txBody>
                  <a:tcPr marL="55245" marR="55245" marT="9525" marB="0"/>
                </a:tc>
                <a:tc>
                  <a:txBody>
                    <a:bodyPr/>
                    <a:lstStyle/>
                    <a:p>
                      <a:r>
                        <a:rPr lang="tr-TR" sz="1800" b="1" dirty="0">
                          <a:effectLst/>
                          <a:latin typeface="+mn-lt"/>
                          <a:ea typeface="Calibri" panose="020F0502020204030204" pitchFamily="34" charset="0"/>
                          <a:cs typeface="Calibri" panose="020F0502020204030204" pitchFamily="34" charset="0"/>
                        </a:rPr>
                        <a:t>  Telefon</a:t>
                      </a:r>
                      <a:endParaRPr lang="tr-TR" dirty="0"/>
                    </a:p>
                  </a:txBody>
                  <a:tcPr marL="0" marR="0" marT="0" marB="0"/>
                </a:tc>
                <a:tc>
                  <a:txBody>
                    <a:bodyPr/>
                    <a:lstStyle/>
                    <a:p>
                      <a:pPr marL="36000" algn="ctr">
                        <a:lnSpc>
                          <a:spcPct val="107000"/>
                        </a:lnSpc>
                        <a:spcAft>
                          <a:spcPts val="800"/>
                        </a:spcAft>
                      </a:pPr>
                      <a:r>
                        <a:rPr lang="tr-T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92</a:t>
                      </a: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algn="ctr">
                        <a:lnSpc>
                          <a:spcPct val="107000"/>
                        </a:lnSpc>
                        <a:spcAft>
                          <a:spcPts val="800"/>
                        </a:spcAft>
                      </a:pPr>
                      <a:r>
                        <a:rPr lang="tr-T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24</a:t>
                      </a:r>
                    </a:p>
                  </a:txBody>
                  <a:tcPr marL="55245" marR="55245" marT="9525" marB="0"/>
                </a:tc>
                <a:tc>
                  <a:txBody>
                    <a:bodyPr/>
                    <a:lstStyle/>
                    <a:p>
                      <a:pPr marL="36000">
                        <a:lnSpc>
                          <a:spcPct val="107000"/>
                        </a:lnSpc>
                        <a:spcAft>
                          <a:spcPts val="800"/>
                        </a:spcAft>
                      </a:pPr>
                      <a:r>
                        <a:rPr lang="tr-TR" sz="1800" b="1" dirty="0">
                          <a:effectLst/>
                        </a:rPr>
                        <a:t> 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97</a:t>
                      </a: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chemeClr val="tx1"/>
                          </a:solidFill>
                          <a:effectLst/>
                          <a:latin typeface="+mn-lt"/>
                          <a:ea typeface="Calibri" panose="020F0502020204030204" pitchFamily="34" charset="0"/>
                          <a:cs typeface="Calibri" panose="020F0502020204030204" pitchFamily="34" charset="0"/>
                        </a:rPr>
                        <a:t>10</a:t>
                      </a:r>
                    </a:p>
                  </a:txBody>
                  <a:tcPr marL="55245" marR="55245" marT="9525" marB="0"/>
                </a:tc>
                <a:tc>
                  <a:txBody>
                    <a:bodyPr/>
                    <a:lstStyle/>
                    <a:p>
                      <a:pPr marL="36000">
                        <a:lnSpc>
                          <a:spcPct val="107000"/>
                        </a:lnSpc>
                        <a:spcAft>
                          <a:spcPts val="800"/>
                        </a:spcAft>
                      </a:pPr>
                      <a:r>
                        <a:rPr lang="tr-TR" sz="1800" b="1" dirty="0">
                          <a:effectLst/>
                        </a:rPr>
                        <a:t> 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chemeClr val="tx1"/>
                          </a:solidFill>
                          <a:effectLst/>
                          <a:latin typeface="+mn-lt"/>
                          <a:ea typeface="Calibri" panose="020F0502020204030204" pitchFamily="34" charset="0"/>
                          <a:cs typeface="Calibri" panose="020F0502020204030204" pitchFamily="34" charset="0"/>
                        </a:rPr>
                        <a:t>1</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 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chemeClr val="tx1"/>
                          </a:solidFill>
                          <a:effectLst/>
                          <a:latin typeface="+mn-lt"/>
                          <a:ea typeface="Calibri" panose="020F0502020204030204" pitchFamily="34" charset="0"/>
                          <a:cs typeface="Calibri" panose="020F0502020204030204" pitchFamily="34" charset="0"/>
                        </a:rPr>
                        <a:t>2</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 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25</a:t>
                      </a: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chemeClr val="tx1"/>
                          </a:solidFill>
                          <a:effectLst/>
                          <a:latin typeface="+mn-lt"/>
                          <a:ea typeface="Calibri" panose="020F0502020204030204" pitchFamily="34" charset="0"/>
                          <a:cs typeface="Calibri" panose="020F0502020204030204" pitchFamily="34" charset="0"/>
                        </a:rPr>
                        <a:t>14</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 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26</a:t>
                      </a: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solidFill>
                            <a:schemeClr val="tx1"/>
                          </a:solidFill>
                          <a:effectLst/>
                          <a:latin typeface="+mn-lt"/>
                          <a:ea typeface="Calibri" panose="020F0502020204030204" pitchFamily="34" charset="0"/>
                          <a:cs typeface="Calibri" panose="020F0502020204030204" pitchFamily="34" charset="0"/>
                        </a:rPr>
                        <a:t>2</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 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solidFill>
                            <a:schemeClr val="tx1"/>
                          </a:solidFill>
                          <a:effectLst/>
                        </a:rPr>
                        <a:t> 1</a:t>
                      </a:r>
                      <a:endParaRPr lang="tr-TR" sz="1800" b="1" dirty="0">
                        <a:solidFill>
                          <a:schemeClr val="tx1"/>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 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15.01.2026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57</a:t>
            </a:fld>
            <a:endParaRPr lang="tr-T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58</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8752C-8487-BA93-B4DF-508BEDEB9982}"/>
            </a:ext>
          </a:extLst>
        </p:cNvPr>
        <p:cNvGrpSpPr/>
        <p:nvPr/>
      </p:nvGrpSpPr>
      <p:grpSpPr>
        <a:xfrm>
          <a:off x="0" y="0"/>
          <a:ext cx="0" cy="0"/>
          <a:chOff x="0" y="0"/>
          <a:chExt cx="0" cy="0"/>
        </a:xfrm>
      </p:grpSpPr>
      <p:sp>
        <p:nvSpPr>
          <p:cNvPr id="7" name="Alt Başlık 6">
            <a:extLst>
              <a:ext uri="{FF2B5EF4-FFF2-40B4-BE49-F238E27FC236}">
                <a16:creationId xmlns:a16="http://schemas.microsoft.com/office/drawing/2014/main" id="{5268155C-19D9-5745-08E9-41B461D23E9B}"/>
              </a:ext>
            </a:extLst>
          </p:cNvPr>
          <p:cNvSpPr>
            <a:spLocks noGrp="1"/>
          </p:cNvSpPr>
          <p:nvPr>
            <p:ph type="subTitle" idx="1"/>
          </p:nvPr>
        </p:nvSpPr>
        <p:spPr>
          <a:xfrm>
            <a:off x="951345" y="2521383"/>
            <a:ext cx="10402455" cy="3177453"/>
          </a:xfrm>
        </p:spPr>
        <p:txBody>
          <a:bodyPr>
            <a:normAutofit/>
          </a:bodyPr>
          <a:lstStyle/>
          <a:p>
            <a:endParaRPr lang="tr-TR" sz="9600" b="1" dirty="0">
              <a:solidFill>
                <a:srgbClr val="FF0000"/>
              </a:solidFill>
            </a:endParaRPr>
          </a:p>
          <a:p>
            <a:endParaRPr lang="tr-TR" sz="9600" b="1" dirty="0">
              <a:solidFill>
                <a:srgbClr val="FF0000"/>
              </a:solidFill>
            </a:endParaRPr>
          </a:p>
        </p:txBody>
      </p:sp>
      <p:sp>
        <p:nvSpPr>
          <p:cNvPr id="4" name="Veri Yer Tutucusu 3">
            <a:extLst>
              <a:ext uri="{FF2B5EF4-FFF2-40B4-BE49-F238E27FC236}">
                <a16:creationId xmlns:a16="http://schemas.microsoft.com/office/drawing/2014/main" id="{CB2227FD-B74E-5943-07FB-7B212920F757}"/>
              </a:ext>
            </a:extLst>
          </p:cNvPr>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a:extLst>
              <a:ext uri="{FF2B5EF4-FFF2-40B4-BE49-F238E27FC236}">
                <a16:creationId xmlns:a16="http://schemas.microsoft.com/office/drawing/2014/main" id="{237C3A47-6AB9-52F9-383A-8E6C2922CFF1}"/>
              </a:ext>
            </a:extLst>
          </p:cNvPr>
          <p:cNvSpPr>
            <a:spLocks noGrp="1"/>
          </p:cNvSpPr>
          <p:nvPr>
            <p:ph type="sldNum" sz="quarter" idx="12"/>
          </p:nvPr>
        </p:nvSpPr>
        <p:spPr/>
        <p:txBody>
          <a:bodyPr/>
          <a:lstStyle/>
          <a:p>
            <a:fld id="{15D42E69-0B45-4D6A-BDA9-8F9042B0111B}" type="slidenum">
              <a:rPr lang="tr-TR" smtClean="0"/>
              <a:pPr/>
              <a:t>59</a:t>
            </a:fld>
            <a:endParaRPr lang="tr-TR"/>
          </a:p>
        </p:txBody>
      </p:sp>
      <p:sp>
        <p:nvSpPr>
          <p:cNvPr id="2" name="Unvan 1">
            <a:extLst>
              <a:ext uri="{FF2B5EF4-FFF2-40B4-BE49-F238E27FC236}">
                <a16:creationId xmlns:a16="http://schemas.microsoft.com/office/drawing/2014/main" id="{BBFF06AD-8ACA-A78E-3B8A-2F4E5A2F3550}"/>
              </a:ext>
            </a:extLst>
          </p:cNvPr>
          <p:cNvSpPr txBox="1">
            <a:spLocks/>
          </p:cNvSpPr>
          <p:nvPr/>
        </p:nvSpPr>
        <p:spPr>
          <a:xfrm>
            <a:off x="325461" y="779993"/>
            <a:ext cx="10352730" cy="5870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mj-cs"/>
              </a:defRPr>
            </a:lvl1pPr>
          </a:lstStyle>
          <a:p>
            <a:r>
              <a:rPr lang="tr-TR" sz="2400" b="1" dirty="0">
                <a:solidFill>
                  <a:srgbClr val="FF0000"/>
                </a:solidFill>
              </a:rPr>
              <a:t>Araştırma ve Geliştirme Faaliyetleri: </a:t>
            </a:r>
            <a:r>
              <a:rPr lang="tr-TR" sz="2400" b="1" dirty="0">
                <a:solidFill>
                  <a:srgbClr val="3333FF"/>
                </a:solidFill>
                <a:cs typeface="Calibri" panose="020F0502020204030204" pitchFamily="34" charset="0"/>
              </a:rPr>
              <a:t>Yıllara Göre Makale Bilgileri</a:t>
            </a:r>
            <a:endParaRPr lang="tr-TR" sz="2400" dirty="0">
              <a:solidFill>
                <a:srgbClr val="3333FF"/>
              </a:solidFill>
            </a:endParaRPr>
          </a:p>
        </p:txBody>
      </p:sp>
      <p:graphicFrame>
        <p:nvGraphicFramePr>
          <p:cNvPr id="3" name="Tablo 4">
            <a:extLst>
              <a:ext uri="{FF2B5EF4-FFF2-40B4-BE49-F238E27FC236}">
                <a16:creationId xmlns:a16="http://schemas.microsoft.com/office/drawing/2014/main" id="{9B3859BB-F6D3-FE57-D7DE-9055F30DA88F}"/>
              </a:ext>
            </a:extLst>
          </p:cNvPr>
          <p:cNvGraphicFramePr>
            <a:graphicFrameLocks noGrp="1"/>
          </p:cNvGraphicFramePr>
          <p:nvPr>
            <p:extLst>
              <p:ext uri="{D42A27DB-BD31-4B8C-83A1-F6EECF244321}">
                <p14:modId xmlns:p14="http://schemas.microsoft.com/office/powerpoint/2010/main" val="2848477454"/>
              </p:ext>
            </p:extLst>
          </p:nvPr>
        </p:nvGraphicFramePr>
        <p:xfrm>
          <a:off x="241378" y="1968423"/>
          <a:ext cx="11466917" cy="4087239"/>
        </p:xfrm>
        <a:graphic>
          <a:graphicData uri="http://schemas.openxmlformats.org/drawingml/2006/table">
            <a:tbl>
              <a:tblPr firstRow="1" firstCol="1" lastRow="1" lastCol="1" bandRow="1" bandCol="1">
                <a:tableStyleId>{5940675A-B579-460E-94D1-54222C63F5DA}</a:tableStyleId>
              </a:tblPr>
              <a:tblGrid>
                <a:gridCol w="9886596">
                  <a:extLst>
                    <a:ext uri="{9D8B030D-6E8A-4147-A177-3AD203B41FA5}">
                      <a16:colId xmlns:a16="http://schemas.microsoft.com/office/drawing/2014/main" val="907143591"/>
                    </a:ext>
                  </a:extLst>
                </a:gridCol>
                <a:gridCol w="884583">
                  <a:extLst>
                    <a:ext uri="{9D8B030D-6E8A-4147-A177-3AD203B41FA5}">
                      <a16:colId xmlns:a16="http://schemas.microsoft.com/office/drawing/2014/main" val="719348450"/>
                    </a:ext>
                  </a:extLst>
                </a:gridCol>
                <a:gridCol w="695738">
                  <a:extLst>
                    <a:ext uri="{9D8B030D-6E8A-4147-A177-3AD203B41FA5}">
                      <a16:colId xmlns:a16="http://schemas.microsoft.com/office/drawing/2014/main" val="883096862"/>
                    </a:ext>
                  </a:extLst>
                </a:gridCol>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87444">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200" dirty="0">
                          <a:effectLst/>
                        </a:rPr>
                        <a:t> 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 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 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87444">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200" dirty="0">
                          <a:effectLst/>
                        </a:rPr>
                        <a:t> 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53353">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200" dirty="0">
                          <a:effectLst/>
                        </a:rPr>
                        <a:t> 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373187">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200" dirty="0">
                          <a:effectLst/>
                        </a:rPr>
                        <a:t> 10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12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87444">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200" dirty="0">
                          <a:effectLst/>
                        </a:rPr>
                        <a:t> 11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27</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32423">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200" dirty="0">
                          <a:effectLst/>
                        </a:rPr>
                        <a:t> 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r h="414542">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5490"/>
                  </a:ext>
                </a:extLst>
              </a:tr>
              <a:tr h="218572">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100" b="1" dirty="0">
                          <a:solidFill>
                            <a:srgbClr val="C00000"/>
                          </a:solidFill>
                          <a:effectLst/>
                        </a:rPr>
                        <a:t> 25</a:t>
                      </a:r>
                      <a:endParaRPr lang="tr-TR"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b="1" dirty="0">
                          <a:solidFill>
                            <a:srgbClr val="C00000"/>
                          </a:solidFill>
                          <a:effectLst/>
                        </a:rPr>
                        <a:t> 45</a:t>
                      </a:r>
                      <a:endParaRPr lang="tr-TR"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316915"/>
                  </a:ext>
                </a:extLst>
              </a:tr>
            </a:tbl>
          </a:graphicData>
        </a:graphic>
      </p:graphicFrame>
    </p:spTree>
    <p:extLst>
      <p:ext uri="{BB962C8B-B14F-4D97-AF65-F5344CB8AC3E}">
        <p14:creationId xmlns:p14="http://schemas.microsoft.com/office/powerpoint/2010/main" val="347913323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6</a:t>
            </a:fld>
            <a:endParaRPr lang="tr-TR"/>
          </a:p>
        </p:txBody>
      </p:sp>
      <p:sp>
        <p:nvSpPr>
          <p:cNvPr id="9" name="Unvan 3"/>
          <p:cNvSpPr>
            <a:spLocks noGrp="1"/>
          </p:cNvSpPr>
          <p:nvPr>
            <p:ph type="title"/>
          </p:nvPr>
        </p:nvSpPr>
        <p:spPr>
          <a:xfrm>
            <a:off x="101600" y="792260"/>
            <a:ext cx="10704945" cy="624961"/>
          </a:xfrm>
        </p:spPr>
        <p:txBody>
          <a:bodyPr>
            <a:normAutofit/>
          </a:bodyPr>
          <a:lstStyle/>
          <a:p>
            <a:pPr algn="ctr"/>
            <a:r>
              <a:rPr lang="tr-TR" sz="2800" b="1" dirty="0">
                <a:solidFill>
                  <a:srgbClr val="FF0000"/>
                </a:solidFill>
              </a:rPr>
              <a:t>YÖNETİM: </a:t>
            </a:r>
            <a:r>
              <a:rPr lang="tr-TR" sz="2800" b="1" dirty="0">
                <a:solidFill>
                  <a:srgbClr val="3333FF"/>
                </a:solidFill>
              </a:rPr>
              <a:t>Ana Bilim Dalı Başkanlıkları</a:t>
            </a:r>
            <a:endParaRPr lang="tr-TR" sz="2800" b="1" dirty="0">
              <a:solidFill>
                <a:srgbClr val="3333FF"/>
              </a:solidFill>
              <a:latin typeface="+mn-lt"/>
            </a:endParaRPr>
          </a:p>
        </p:txBody>
      </p:sp>
      <p:graphicFrame>
        <p:nvGraphicFramePr>
          <p:cNvPr id="2" name="Tablo 1">
            <a:extLst>
              <a:ext uri="{FF2B5EF4-FFF2-40B4-BE49-F238E27FC236}">
                <a16:creationId xmlns:a16="http://schemas.microsoft.com/office/drawing/2014/main" id="{822D216A-6CC3-1740-7EF1-FA5ACAB98171}"/>
              </a:ext>
            </a:extLst>
          </p:cNvPr>
          <p:cNvGraphicFramePr>
            <a:graphicFrameLocks noGrp="1"/>
          </p:cNvGraphicFramePr>
          <p:nvPr>
            <p:extLst>
              <p:ext uri="{D42A27DB-BD31-4B8C-83A1-F6EECF244321}">
                <p14:modId xmlns:p14="http://schemas.microsoft.com/office/powerpoint/2010/main" val="2388374413"/>
              </p:ext>
            </p:extLst>
          </p:nvPr>
        </p:nvGraphicFramePr>
        <p:xfrm>
          <a:off x="531223" y="1877492"/>
          <a:ext cx="11129554" cy="3190741"/>
        </p:xfrm>
        <a:graphic>
          <a:graphicData uri="http://schemas.openxmlformats.org/drawingml/2006/table">
            <a:tbl>
              <a:tblPr firstRow="1" firstCol="1" bandRow="1">
                <a:tableStyleId>{BDBED569-4797-4DF1-A0F4-6AAB3CD982D8}</a:tableStyleId>
              </a:tblPr>
              <a:tblGrid>
                <a:gridCol w="3056929">
                  <a:extLst>
                    <a:ext uri="{9D8B030D-6E8A-4147-A177-3AD203B41FA5}">
                      <a16:colId xmlns:a16="http://schemas.microsoft.com/office/drawing/2014/main" val="2286719321"/>
                    </a:ext>
                  </a:extLst>
                </a:gridCol>
                <a:gridCol w="3599726">
                  <a:extLst>
                    <a:ext uri="{9D8B030D-6E8A-4147-A177-3AD203B41FA5}">
                      <a16:colId xmlns:a16="http://schemas.microsoft.com/office/drawing/2014/main" val="809016168"/>
                    </a:ext>
                  </a:extLst>
                </a:gridCol>
                <a:gridCol w="4472899">
                  <a:extLst>
                    <a:ext uri="{9D8B030D-6E8A-4147-A177-3AD203B41FA5}">
                      <a16:colId xmlns:a16="http://schemas.microsoft.com/office/drawing/2014/main" val="2705893195"/>
                    </a:ext>
                  </a:extLst>
                </a:gridCol>
              </a:tblGrid>
              <a:tr h="606341">
                <a:tc>
                  <a:txBody>
                    <a:bodyPr/>
                    <a:lstStyle/>
                    <a:p>
                      <a:pPr algn="ctr">
                        <a:lnSpc>
                          <a:spcPct val="107000"/>
                        </a:lnSpc>
                        <a:spcAft>
                          <a:spcPts val="0"/>
                        </a:spcAft>
                      </a:pPr>
                      <a:r>
                        <a:rPr lang="tr-TR" sz="1800" dirty="0">
                          <a:solidFill>
                            <a:srgbClr val="C00000"/>
                          </a:solidFill>
                          <a:effectLst/>
                        </a:rPr>
                        <a:t>BÖLÜM ADI</a:t>
                      </a:r>
                      <a:endParaRPr lang="tr-T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solidFill>
                            <a:srgbClr val="C00000"/>
                          </a:solidFill>
                          <a:effectLst/>
                        </a:rPr>
                        <a:t>ANABİLİM DALI ADI</a:t>
                      </a:r>
                      <a:endParaRPr lang="tr-T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solidFill>
                            <a:srgbClr val="C00000"/>
                          </a:solidFill>
                          <a:effectLst/>
                        </a:rPr>
                        <a:t>ANABİLİM DALI BAŞKANI</a:t>
                      </a:r>
                    </a:p>
                    <a:p>
                      <a:pPr algn="ctr">
                        <a:lnSpc>
                          <a:spcPct val="107000"/>
                        </a:lnSpc>
                        <a:spcAft>
                          <a:spcPts val="0"/>
                        </a:spcAft>
                      </a:pPr>
                      <a:r>
                        <a:rPr lang="tr-TR" sz="1800" dirty="0">
                          <a:solidFill>
                            <a:srgbClr val="C00000"/>
                          </a:solidFill>
                          <a:effectLst/>
                        </a:rPr>
                        <a:t>ÜNVANI ADI SOYADI</a:t>
                      </a:r>
                      <a:endParaRPr lang="tr-T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31762872"/>
                  </a:ext>
                </a:extLst>
              </a:tr>
              <a:tr h="296311">
                <a:tc rowSpan="8">
                  <a:txBody>
                    <a:bodyPr/>
                    <a:lstStyle/>
                    <a:p>
                      <a:pPr>
                        <a:lnSpc>
                          <a:spcPct val="107000"/>
                        </a:lnSpc>
                        <a:spcAft>
                          <a:spcPts val="0"/>
                        </a:spcAft>
                      </a:pPr>
                      <a:r>
                        <a:rPr lang="tr-TR" sz="1600" dirty="0">
                          <a:effectLst/>
                          <a:latin typeface="Calibri "/>
                        </a:rPr>
                        <a:t> Temel</a:t>
                      </a:r>
                      <a:r>
                        <a:rPr lang="tr-TR" sz="1600" baseline="0" dirty="0">
                          <a:effectLst/>
                          <a:latin typeface="Calibri "/>
                        </a:rPr>
                        <a:t> İslam Bilimleri Bölümü</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rPr>
                        <a:t>Arap Dili ve </a:t>
                      </a:r>
                      <a:r>
                        <a:rPr lang="tr-TR" sz="1600" dirty="0" err="1">
                          <a:effectLst/>
                          <a:latin typeface="Calibri "/>
                        </a:rPr>
                        <a:t>Belâgatı</a:t>
                      </a:r>
                      <a:r>
                        <a:rPr lang="tr-TR" sz="1600" baseline="0" dirty="0">
                          <a:effectLst/>
                          <a:latin typeface="Calibri "/>
                        </a:rPr>
                        <a:t> Anabilim Dalı</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rPr>
                        <a:t>Dr. </a:t>
                      </a:r>
                      <a:r>
                        <a:rPr lang="tr-TR" sz="1600" dirty="0" err="1">
                          <a:effectLst/>
                          <a:latin typeface="Calibri "/>
                        </a:rPr>
                        <a:t>Öğr</a:t>
                      </a:r>
                      <a:r>
                        <a:rPr lang="tr-TR" sz="1600" dirty="0">
                          <a:effectLst/>
                          <a:latin typeface="Calibri "/>
                        </a:rPr>
                        <a:t>. Üyesi Zahir ASLAN</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63747212"/>
                  </a:ext>
                </a:extLst>
              </a:tr>
              <a:tr h="296311">
                <a:tc vMerge="1">
                  <a:txBody>
                    <a:bodyPr/>
                    <a:lstStyle/>
                    <a:p>
                      <a:pPr>
                        <a:lnSpc>
                          <a:spcPct val="107000"/>
                        </a:lnSpc>
                        <a:spcAft>
                          <a:spcPts val="0"/>
                        </a:spcAft>
                      </a:pP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ea typeface="Calibri" panose="020F0502020204030204" pitchFamily="34" charset="0"/>
                          <a:cs typeface="Times New Roman" panose="02020603050405020304" pitchFamily="18" charset="0"/>
                        </a:rPr>
                        <a:t>Hadis Anabilim Dalı</a:t>
                      </a:r>
                    </a:p>
                  </a:txBody>
                  <a:tcPr marL="44450" marR="44450" marT="0" marB="0" anchor="ctr"/>
                </a:tc>
                <a:tc>
                  <a:txBody>
                    <a:bodyPr/>
                    <a:lstStyle/>
                    <a:p>
                      <a:pPr>
                        <a:lnSpc>
                          <a:spcPct val="107000"/>
                        </a:lnSpc>
                        <a:spcAft>
                          <a:spcPts val="0"/>
                        </a:spcAft>
                      </a:pPr>
                      <a:r>
                        <a:rPr lang="tr-TR" sz="1600" dirty="0">
                          <a:effectLst/>
                          <a:latin typeface="Calibri "/>
                        </a:rPr>
                        <a:t>Prof.</a:t>
                      </a:r>
                      <a:r>
                        <a:rPr lang="tr-TR" sz="1600" baseline="0" dirty="0">
                          <a:effectLst/>
                          <a:latin typeface="Calibri "/>
                        </a:rPr>
                        <a:t> Dr. Emin ÂŞIKKUTLU</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00377796"/>
                  </a:ext>
                </a:extLst>
              </a:tr>
              <a:tr h="296311">
                <a:tc vMerge="1">
                  <a:txBody>
                    <a:bodyPr/>
                    <a:lstStyle/>
                    <a:p>
                      <a:pPr>
                        <a:lnSpc>
                          <a:spcPct val="107000"/>
                        </a:lnSpc>
                        <a:spcAft>
                          <a:spcPts val="0"/>
                        </a:spcAft>
                      </a:pP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rPr>
                        <a:t>İslam Hukuku Anabilim Dalı</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rPr>
                        <a:t>Doç. Dr. Şenol SAYLAN</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27662733"/>
                  </a:ext>
                </a:extLst>
              </a:tr>
              <a:tr h="296311">
                <a:tc vMerge="1">
                  <a:txBody>
                    <a:bodyPr/>
                    <a:lstStyle/>
                    <a:p>
                      <a:pPr>
                        <a:lnSpc>
                          <a:spcPct val="107000"/>
                        </a:lnSpc>
                        <a:spcAft>
                          <a:spcPts val="0"/>
                        </a:spcAft>
                      </a:pPr>
                      <a:endParaRPr lang="tr-TR" sz="1600" baseline="0" dirty="0">
                        <a:effectLst/>
                        <a:latin typeface="Calibri "/>
                      </a:endParaRPr>
                    </a:p>
                  </a:txBody>
                  <a:tcPr marL="44450" marR="44450" marT="0" marB="0" anchor="ctr"/>
                </a:tc>
                <a:tc>
                  <a:txBody>
                    <a:bodyPr/>
                    <a:lstStyle/>
                    <a:p>
                      <a:pPr>
                        <a:lnSpc>
                          <a:spcPct val="107000"/>
                        </a:lnSpc>
                        <a:spcAft>
                          <a:spcPts val="0"/>
                        </a:spcAft>
                      </a:pPr>
                      <a:r>
                        <a:rPr lang="tr-TR" sz="1600" dirty="0">
                          <a:effectLst/>
                          <a:latin typeface="Calibri "/>
                          <a:ea typeface="+mn-ea"/>
                          <a:cs typeface="+mn-cs"/>
                        </a:rPr>
                        <a:t>İslam</a:t>
                      </a:r>
                      <a:r>
                        <a:rPr lang="tr-TR" sz="1600" baseline="0" dirty="0">
                          <a:effectLst/>
                          <a:latin typeface="Calibri "/>
                          <a:ea typeface="+mn-ea"/>
                          <a:cs typeface="+mn-cs"/>
                        </a:rPr>
                        <a:t> Mezhepleri Tarihi Anabilim  Dalı</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rPr>
                        <a:t>Doç. Dr.  İ</a:t>
                      </a:r>
                      <a:r>
                        <a:rPr lang="tr-TR" sz="1600" baseline="0" dirty="0">
                          <a:effectLst/>
                          <a:latin typeface="Calibri "/>
                        </a:rPr>
                        <a:t>hsan TİMUR</a:t>
                      </a:r>
                    </a:p>
                  </a:txBody>
                  <a:tcPr marL="44450" marR="44450" marT="0" marB="0" anchor="ctr"/>
                </a:tc>
                <a:extLst>
                  <a:ext uri="{0D108BD9-81ED-4DB2-BD59-A6C34878D82A}">
                    <a16:rowId xmlns:a16="http://schemas.microsoft.com/office/drawing/2014/main" val="2018824849"/>
                  </a:ext>
                </a:extLst>
              </a:tr>
              <a:tr h="296311">
                <a:tc vMerge="1">
                  <a:txBody>
                    <a:bodyPr/>
                    <a:lstStyle/>
                    <a:p>
                      <a:pPr>
                        <a:lnSpc>
                          <a:spcPct val="107000"/>
                        </a:lnSpc>
                        <a:spcAft>
                          <a:spcPts val="0"/>
                        </a:spcAft>
                      </a:pP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rPr>
                        <a:t>Kelam</a:t>
                      </a:r>
                      <a:r>
                        <a:rPr lang="tr-TR" sz="1600" baseline="0" dirty="0">
                          <a:effectLst/>
                          <a:latin typeface="Calibri "/>
                        </a:rPr>
                        <a:t> Anabilim Dalı</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rPr>
                        <a:t>Doç. Dr. </a:t>
                      </a:r>
                      <a:r>
                        <a:rPr lang="tr-TR" sz="1600" baseline="0" dirty="0">
                          <a:effectLst/>
                          <a:latin typeface="Calibri "/>
                        </a:rPr>
                        <a:t>Züleyha BİRİNCİ</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16882172"/>
                  </a:ext>
                </a:extLst>
              </a:tr>
              <a:tr h="296311">
                <a:tc vMerge="1">
                  <a:txBody>
                    <a:bodyPr/>
                    <a:lstStyle/>
                    <a:p>
                      <a:pPr>
                        <a:lnSpc>
                          <a:spcPct val="107000"/>
                        </a:lnSpc>
                        <a:spcAft>
                          <a:spcPts val="0"/>
                        </a:spcAft>
                      </a:pP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ea typeface="+mn-ea"/>
                          <a:cs typeface="+mn-cs"/>
                        </a:rPr>
                        <a:t>Kur’an-ı Kerim Okuma ve Kıraat İlim Anabilim Dalı</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rPr>
                        <a:t>Prof. Dr. </a:t>
                      </a:r>
                      <a:r>
                        <a:rPr lang="tr-TR" sz="1600" baseline="0" dirty="0">
                          <a:effectLst/>
                          <a:latin typeface="Calibri "/>
                        </a:rPr>
                        <a:t>Hayrettin ÖZTÜRK</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03211023"/>
                  </a:ext>
                </a:extLst>
              </a:tr>
              <a:tr h="296311">
                <a:tc vMerge="1">
                  <a:txBody>
                    <a:bodyPr/>
                    <a:lstStyle/>
                    <a:p>
                      <a:pPr>
                        <a:lnSpc>
                          <a:spcPct val="107000"/>
                        </a:lnSpc>
                        <a:spcAft>
                          <a:spcPts val="0"/>
                        </a:spcAft>
                      </a:pP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rPr>
                        <a:t>Tasavvuf</a:t>
                      </a:r>
                      <a:r>
                        <a:rPr lang="tr-TR" sz="1600" baseline="0" dirty="0">
                          <a:effectLst/>
                          <a:latin typeface="Calibri "/>
                        </a:rPr>
                        <a:t> Anabilim Dalı</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rPr>
                        <a:t>Dr.</a:t>
                      </a:r>
                      <a:r>
                        <a:rPr lang="tr-TR" sz="1600" baseline="0" dirty="0">
                          <a:effectLst/>
                          <a:latin typeface="Calibri "/>
                        </a:rPr>
                        <a:t> </a:t>
                      </a:r>
                      <a:r>
                        <a:rPr lang="tr-TR" sz="1600" baseline="0" dirty="0" err="1">
                          <a:effectLst/>
                          <a:latin typeface="Calibri "/>
                        </a:rPr>
                        <a:t>Öğr</a:t>
                      </a:r>
                      <a:r>
                        <a:rPr lang="tr-TR" sz="1600" baseline="0" dirty="0">
                          <a:effectLst/>
                          <a:latin typeface="Calibri "/>
                        </a:rPr>
                        <a:t>. Üyesi Betül SAYLAN</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60749431"/>
                  </a:ext>
                </a:extLst>
              </a:tr>
              <a:tr h="296311">
                <a:tc vMerge="1">
                  <a:txBody>
                    <a:bodyPr/>
                    <a:lstStyle/>
                    <a:p>
                      <a:pPr>
                        <a:lnSpc>
                          <a:spcPct val="107000"/>
                        </a:lnSpc>
                        <a:spcAft>
                          <a:spcPts val="0"/>
                        </a:spcAft>
                      </a:pP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rPr>
                        <a:t>Tefsir Anabilim</a:t>
                      </a:r>
                      <a:r>
                        <a:rPr lang="tr-TR" sz="1600" baseline="0" dirty="0">
                          <a:effectLst/>
                          <a:latin typeface="Calibri "/>
                        </a:rPr>
                        <a:t> Dalı</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rPr>
                        <a:t>Prof.</a:t>
                      </a:r>
                      <a:r>
                        <a:rPr lang="tr-TR" sz="1600" baseline="0" dirty="0">
                          <a:effectLst/>
                          <a:latin typeface="Calibri "/>
                        </a:rPr>
                        <a:t> Dr. Nihat UZUN</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144750"/>
                  </a:ext>
                </a:extLst>
              </a:tr>
            </a:tbl>
          </a:graphicData>
        </a:graphic>
      </p:graphicFrame>
    </p:spTree>
    <p:extLst>
      <p:ext uri="{BB962C8B-B14F-4D97-AF65-F5344CB8AC3E}">
        <p14:creationId xmlns:p14="http://schemas.microsoft.com/office/powerpoint/2010/main" val="2633966553"/>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3A3DF-A2B2-7374-B0FF-56DB8EECE1F4}"/>
            </a:ext>
          </a:extLst>
        </p:cNvPr>
        <p:cNvGrpSpPr/>
        <p:nvPr/>
      </p:nvGrpSpPr>
      <p:grpSpPr>
        <a:xfrm>
          <a:off x="0" y="0"/>
          <a:ext cx="0" cy="0"/>
          <a:chOff x="0" y="0"/>
          <a:chExt cx="0" cy="0"/>
        </a:xfrm>
      </p:grpSpPr>
      <p:sp>
        <p:nvSpPr>
          <p:cNvPr id="4" name="Veri Yer Tutucusu 3">
            <a:extLst>
              <a:ext uri="{FF2B5EF4-FFF2-40B4-BE49-F238E27FC236}">
                <a16:creationId xmlns:a16="http://schemas.microsoft.com/office/drawing/2014/main" id="{07F05456-EABC-596D-1D0C-65816F66AD4A}"/>
              </a:ext>
            </a:extLst>
          </p:cNvPr>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a:extLst>
              <a:ext uri="{FF2B5EF4-FFF2-40B4-BE49-F238E27FC236}">
                <a16:creationId xmlns:a16="http://schemas.microsoft.com/office/drawing/2014/main" id="{85D13AFC-C056-7C20-0FE3-B6505347EA6D}"/>
              </a:ext>
            </a:extLst>
          </p:cNvPr>
          <p:cNvSpPr>
            <a:spLocks noGrp="1"/>
          </p:cNvSpPr>
          <p:nvPr>
            <p:ph type="sldNum" sz="quarter" idx="12"/>
          </p:nvPr>
        </p:nvSpPr>
        <p:spPr/>
        <p:txBody>
          <a:bodyPr/>
          <a:lstStyle/>
          <a:p>
            <a:fld id="{15D42E69-0B45-4D6A-BDA9-8F9042B0111B}" type="slidenum">
              <a:rPr lang="tr-TR" smtClean="0"/>
              <a:pPr/>
              <a:t>60</a:t>
            </a:fld>
            <a:endParaRPr lang="tr-TR"/>
          </a:p>
        </p:txBody>
      </p:sp>
      <p:sp>
        <p:nvSpPr>
          <p:cNvPr id="8" name="Subtitle 7">
            <a:extLst>
              <a:ext uri="{FF2B5EF4-FFF2-40B4-BE49-F238E27FC236}">
                <a16:creationId xmlns:a16="http://schemas.microsoft.com/office/drawing/2014/main" id="{5733D65F-499E-8513-7389-4F0FEC556CD8}"/>
              </a:ext>
            </a:extLst>
          </p:cNvPr>
          <p:cNvSpPr>
            <a:spLocks noGrp="1"/>
          </p:cNvSpPr>
          <p:nvPr>
            <p:ph type="subTitle" idx="1"/>
          </p:nvPr>
        </p:nvSpPr>
        <p:spPr/>
        <p:txBody>
          <a:bodyPr/>
          <a:lstStyle/>
          <a:p>
            <a:r>
              <a:rPr lang="en-TR" dirty="0"/>
              <a:t> </a:t>
            </a:r>
          </a:p>
        </p:txBody>
      </p:sp>
      <p:graphicFrame>
        <p:nvGraphicFramePr>
          <p:cNvPr id="11" name="Tablo 4">
            <a:extLst>
              <a:ext uri="{FF2B5EF4-FFF2-40B4-BE49-F238E27FC236}">
                <a16:creationId xmlns:a16="http://schemas.microsoft.com/office/drawing/2014/main" id="{BE20E01F-A878-E048-AADC-3BD7CA66F142}"/>
              </a:ext>
            </a:extLst>
          </p:cNvPr>
          <p:cNvGraphicFramePr>
            <a:graphicFrameLocks noGrp="1"/>
          </p:cNvGraphicFramePr>
          <p:nvPr>
            <p:extLst>
              <p:ext uri="{D42A27DB-BD31-4B8C-83A1-F6EECF244321}">
                <p14:modId xmlns:p14="http://schemas.microsoft.com/office/powerpoint/2010/main" val="1047866050"/>
              </p:ext>
            </p:extLst>
          </p:nvPr>
        </p:nvGraphicFramePr>
        <p:xfrm>
          <a:off x="361450" y="2051551"/>
          <a:ext cx="11466917" cy="3367895"/>
        </p:xfrm>
        <a:graphic>
          <a:graphicData uri="http://schemas.openxmlformats.org/drawingml/2006/table">
            <a:tbl>
              <a:tblPr firstRow="1" firstCol="1" lastRow="1" lastCol="1" bandRow="1" bandCol="1">
                <a:tableStyleId>{5940675A-B579-460E-94D1-54222C63F5DA}</a:tableStyleId>
              </a:tblPr>
              <a:tblGrid>
                <a:gridCol w="9886596">
                  <a:extLst>
                    <a:ext uri="{9D8B030D-6E8A-4147-A177-3AD203B41FA5}">
                      <a16:colId xmlns:a16="http://schemas.microsoft.com/office/drawing/2014/main" val="907143591"/>
                    </a:ext>
                  </a:extLst>
                </a:gridCol>
                <a:gridCol w="884583">
                  <a:extLst>
                    <a:ext uri="{9D8B030D-6E8A-4147-A177-3AD203B41FA5}">
                      <a16:colId xmlns:a16="http://schemas.microsoft.com/office/drawing/2014/main" val="719348450"/>
                    </a:ext>
                  </a:extLst>
                </a:gridCol>
                <a:gridCol w="695738">
                  <a:extLst>
                    <a:ext uri="{9D8B030D-6E8A-4147-A177-3AD203B41FA5}">
                      <a16:colId xmlns:a16="http://schemas.microsoft.com/office/drawing/2014/main" val="883096862"/>
                    </a:ext>
                  </a:extLst>
                </a:gridCol>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0,03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0,05 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0,02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0,03 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5335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0428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0,07 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3242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100" dirty="0">
                          <a:effectLst/>
                        </a:rPr>
                        <a:t> 0,05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bl>
          </a:graphicData>
        </a:graphic>
      </p:graphicFrame>
      <p:sp>
        <p:nvSpPr>
          <p:cNvPr id="13" name="TextBox 12">
            <a:extLst>
              <a:ext uri="{FF2B5EF4-FFF2-40B4-BE49-F238E27FC236}">
                <a16:creationId xmlns:a16="http://schemas.microsoft.com/office/drawing/2014/main" id="{00ACF3B6-DDF2-6CBC-CE9F-9DEB3640CA2F}"/>
              </a:ext>
            </a:extLst>
          </p:cNvPr>
          <p:cNvSpPr txBox="1"/>
          <p:nvPr/>
        </p:nvSpPr>
        <p:spPr>
          <a:xfrm>
            <a:off x="1325217" y="906976"/>
            <a:ext cx="9342783" cy="369332"/>
          </a:xfrm>
          <a:prstGeom prst="rect">
            <a:avLst/>
          </a:prstGeom>
          <a:noFill/>
        </p:spPr>
        <p:txBody>
          <a:bodyPr wrap="square">
            <a:spAutoFit/>
          </a:bodyPr>
          <a:lstStyle/>
          <a:p>
            <a:r>
              <a:rPr lang="tr-TR" sz="1800" b="1" dirty="0">
                <a:solidFill>
                  <a:srgbClr val="FF0000"/>
                </a:solidFill>
              </a:rPr>
              <a:t>Araştırma ve Geliştirme Faaliyetleri : </a:t>
            </a:r>
            <a:r>
              <a:rPr lang="tr-TR" sz="1800" b="1" dirty="0">
                <a:solidFill>
                  <a:srgbClr val="3333FF"/>
                </a:solidFill>
                <a:cs typeface="Calibri" panose="020F0502020204030204" pitchFamily="34" charset="0"/>
              </a:rPr>
              <a:t>Öğretim Elemanı Başına Düşen Uluslararası Makale Sayısı</a:t>
            </a:r>
            <a:endParaRPr lang="en-TR" dirty="0"/>
          </a:p>
        </p:txBody>
      </p:sp>
    </p:spTree>
    <p:extLst>
      <p:ext uri="{BB962C8B-B14F-4D97-AF65-F5344CB8AC3E}">
        <p14:creationId xmlns:p14="http://schemas.microsoft.com/office/powerpoint/2010/main" val="766582177"/>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B384E-1EDC-7068-2629-03AA9211C8F2}"/>
            </a:ext>
          </a:extLst>
        </p:cNvPr>
        <p:cNvGrpSpPr/>
        <p:nvPr/>
      </p:nvGrpSpPr>
      <p:grpSpPr>
        <a:xfrm>
          <a:off x="0" y="0"/>
          <a:ext cx="0" cy="0"/>
          <a:chOff x="0" y="0"/>
          <a:chExt cx="0" cy="0"/>
        </a:xfrm>
      </p:grpSpPr>
      <p:sp>
        <p:nvSpPr>
          <p:cNvPr id="4" name="Veri Yer Tutucusu 3">
            <a:extLst>
              <a:ext uri="{FF2B5EF4-FFF2-40B4-BE49-F238E27FC236}">
                <a16:creationId xmlns:a16="http://schemas.microsoft.com/office/drawing/2014/main" id="{BBD2FAC6-DFA3-F3AE-1C68-AC3EB0467732}"/>
              </a:ext>
            </a:extLst>
          </p:cNvPr>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a:extLst>
              <a:ext uri="{FF2B5EF4-FFF2-40B4-BE49-F238E27FC236}">
                <a16:creationId xmlns:a16="http://schemas.microsoft.com/office/drawing/2014/main" id="{7F07B510-F6F5-7350-66C2-A569ABFCDDD5}"/>
              </a:ext>
            </a:extLst>
          </p:cNvPr>
          <p:cNvSpPr>
            <a:spLocks noGrp="1"/>
          </p:cNvSpPr>
          <p:nvPr>
            <p:ph type="sldNum" sz="quarter" idx="12"/>
          </p:nvPr>
        </p:nvSpPr>
        <p:spPr/>
        <p:txBody>
          <a:bodyPr/>
          <a:lstStyle/>
          <a:p>
            <a:fld id="{15D42E69-0B45-4D6A-BDA9-8F9042B0111B}" type="slidenum">
              <a:rPr lang="tr-TR" smtClean="0"/>
              <a:pPr/>
              <a:t>61</a:t>
            </a:fld>
            <a:endParaRPr lang="tr-TR"/>
          </a:p>
        </p:txBody>
      </p:sp>
      <p:sp>
        <p:nvSpPr>
          <p:cNvPr id="13" name="TextBox 12">
            <a:extLst>
              <a:ext uri="{FF2B5EF4-FFF2-40B4-BE49-F238E27FC236}">
                <a16:creationId xmlns:a16="http://schemas.microsoft.com/office/drawing/2014/main" id="{AF9F3AD3-E0B8-6768-7D84-4ABCCB0090AE}"/>
              </a:ext>
            </a:extLst>
          </p:cNvPr>
          <p:cNvSpPr txBox="1"/>
          <p:nvPr/>
        </p:nvSpPr>
        <p:spPr>
          <a:xfrm>
            <a:off x="2514599" y="791481"/>
            <a:ext cx="7585841" cy="400110"/>
          </a:xfrm>
          <a:prstGeom prst="rect">
            <a:avLst/>
          </a:prstGeom>
          <a:noFill/>
        </p:spPr>
        <p:txBody>
          <a:bodyPr wrap="square">
            <a:spAutoFit/>
          </a:bodyPr>
          <a:lstStyle/>
          <a:p>
            <a:r>
              <a:rPr lang="tr-TR" sz="2000" b="1" dirty="0">
                <a:solidFill>
                  <a:srgbClr val="FF0000"/>
                </a:solidFill>
              </a:rPr>
              <a:t>Araştırma ve Geliştirme Faaliyetleri : </a:t>
            </a:r>
            <a:r>
              <a:rPr lang="tr-TR" sz="2000" b="1" dirty="0">
                <a:solidFill>
                  <a:srgbClr val="3333FF"/>
                </a:solidFill>
                <a:cs typeface="Calibri" panose="020F0502020204030204" pitchFamily="34" charset="0"/>
              </a:rPr>
              <a:t>Yıllara Göre Kitap Bilgileri</a:t>
            </a:r>
            <a:endParaRPr lang="en-TR" sz="2000" dirty="0"/>
          </a:p>
        </p:txBody>
      </p:sp>
      <p:sp>
        <p:nvSpPr>
          <p:cNvPr id="3" name="Subtitle 2">
            <a:extLst>
              <a:ext uri="{FF2B5EF4-FFF2-40B4-BE49-F238E27FC236}">
                <a16:creationId xmlns:a16="http://schemas.microsoft.com/office/drawing/2014/main" id="{96638FAF-2AAE-72D8-F0FD-9AF492D91BB1}"/>
              </a:ext>
            </a:extLst>
          </p:cNvPr>
          <p:cNvSpPr>
            <a:spLocks noGrp="1"/>
          </p:cNvSpPr>
          <p:nvPr>
            <p:ph type="subTitle" idx="1"/>
          </p:nvPr>
        </p:nvSpPr>
        <p:spPr/>
        <p:txBody>
          <a:bodyPr/>
          <a:lstStyle/>
          <a:p>
            <a:r>
              <a:rPr lang="en-TR" dirty="0"/>
              <a:t> </a:t>
            </a:r>
          </a:p>
        </p:txBody>
      </p:sp>
      <p:graphicFrame>
        <p:nvGraphicFramePr>
          <p:cNvPr id="7" name="Tablo 4">
            <a:extLst>
              <a:ext uri="{FF2B5EF4-FFF2-40B4-BE49-F238E27FC236}">
                <a16:creationId xmlns:a16="http://schemas.microsoft.com/office/drawing/2014/main" id="{E821B5AD-908A-8862-0BFC-A9FE57E53FDB}"/>
              </a:ext>
            </a:extLst>
          </p:cNvPr>
          <p:cNvGraphicFramePr>
            <a:graphicFrameLocks noGrp="1"/>
          </p:cNvGraphicFramePr>
          <p:nvPr>
            <p:extLst>
              <p:ext uri="{D42A27DB-BD31-4B8C-83A1-F6EECF244321}">
                <p14:modId xmlns:p14="http://schemas.microsoft.com/office/powerpoint/2010/main" val="376709782"/>
              </p:ext>
            </p:extLst>
          </p:nvPr>
        </p:nvGraphicFramePr>
        <p:xfrm>
          <a:off x="457201" y="1992512"/>
          <a:ext cx="11374581" cy="3795229"/>
        </p:xfrm>
        <a:graphic>
          <a:graphicData uri="http://schemas.openxmlformats.org/drawingml/2006/table">
            <a:tbl>
              <a:tblPr firstRow="1" firstCol="1" lastRow="1" lastCol="1" bandRow="1" bandCol="1">
                <a:tableStyleId>{5940675A-B579-460E-94D1-54222C63F5DA}</a:tableStyleId>
              </a:tblPr>
              <a:tblGrid>
                <a:gridCol w="9789274">
                  <a:extLst>
                    <a:ext uri="{9D8B030D-6E8A-4147-A177-3AD203B41FA5}">
                      <a16:colId xmlns:a16="http://schemas.microsoft.com/office/drawing/2014/main" val="2411480335"/>
                    </a:ext>
                  </a:extLst>
                </a:gridCol>
                <a:gridCol w="790980">
                  <a:extLst>
                    <a:ext uri="{9D8B030D-6E8A-4147-A177-3AD203B41FA5}">
                      <a16:colId xmlns:a16="http://schemas.microsoft.com/office/drawing/2014/main" val="2740012930"/>
                    </a:ext>
                  </a:extLst>
                </a:gridCol>
                <a:gridCol w="794327">
                  <a:extLst>
                    <a:ext uri="{9D8B030D-6E8A-4147-A177-3AD203B41FA5}">
                      <a16:colId xmlns:a16="http://schemas.microsoft.com/office/drawing/2014/main" val="2939442849"/>
                    </a:ext>
                  </a:extLst>
                </a:gridCol>
              </a:tblGrid>
              <a:tr h="335052">
                <a:tc>
                  <a:txBody>
                    <a:bodyPr/>
                    <a:lstStyle/>
                    <a:p>
                      <a:pPr marL="36000"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334026"/>
                  </a:ext>
                </a:extLst>
              </a:tr>
              <a:tr h="28377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 </a:t>
                      </a:r>
                      <a:r>
                        <a:rPr lang="tr-TR" sz="1600" b="1" dirty="0">
                          <a:effectLst/>
                        </a:rPr>
                        <a:t>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100" dirty="0">
                          <a:effectLst/>
                        </a:rPr>
                        <a:t>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433216"/>
                  </a:ext>
                </a:extLst>
              </a:tr>
              <a:tr h="251083">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100" dirty="0">
                          <a:effectLst/>
                        </a:rPr>
                        <a:t>13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291175"/>
                  </a:ext>
                </a:extLst>
              </a:tr>
              <a:tr h="28377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3090371004"/>
                  </a:ext>
                </a:extLst>
              </a:tr>
              <a:tr h="251083">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3820741957"/>
                  </a:ext>
                </a:extLst>
              </a:tr>
              <a:tr h="504854">
                <a:tc>
                  <a:txBody>
                    <a:bodyPr/>
                    <a:lstStyle/>
                    <a:p>
                      <a:pPr marL="36000" marR="36195">
                        <a:lnSpc>
                          <a:spcPct val="100000"/>
                        </a:lnSpc>
                        <a:spcAft>
                          <a:spcPts val="0"/>
                        </a:spcAft>
                      </a:pPr>
                      <a:r>
                        <a:rPr lang="tr-TR" sz="1600" b="1" dirty="0">
                          <a:effectLst/>
                        </a:rPr>
                        <a:t>Alanında çeviri kitap editörlüğü, kitap bölümü çevirisi, tam kitap çevirisi (Yabancı dil alanındaki adaylar kendi dil alanlarında çeviri yaparsa, puanın yarısı)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100" dirty="0">
                          <a:effectLst/>
                        </a:rPr>
                        <a:t>3 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582813"/>
                  </a:ext>
                </a:extLst>
              </a:tr>
              <a:tr h="504493">
                <a:tc>
                  <a:txBody>
                    <a:bodyPr/>
                    <a:lstStyle/>
                    <a:p>
                      <a:pPr marL="36000" marR="36195">
                        <a:lnSpc>
                          <a:spcPct val="100000"/>
                        </a:lnSpc>
                        <a:spcAft>
                          <a:spcPts val="0"/>
                        </a:spcAft>
                        <a:tabLst>
                          <a:tab pos="5450840" algn="l"/>
                        </a:tabLst>
                      </a:pPr>
                      <a:r>
                        <a:rPr lang="tr-TR" sz="1600" b="1" dirty="0">
                          <a:effectLst/>
                        </a:rPr>
                        <a:t>Üniversite tarafından hakem incelemesi yaptırıldıktan sonra yayınlanan ders kitabı (Hakemsiz ders kitapları puanlandırmaya tabi tutulmaz)</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100" dirty="0">
                          <a:effectLst/>
                        </a:rPr>
                        <a:t>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508771"/>
                  </a:ext>
                </a:extLst>
              </a:tr>
              <a:tr h="504493">
                <a:tc>
                  <a:txBody>
                    <a:bodyPr/>
                    <a:lstStyle/>
                    <a:p>
                      <a:pPr marL="36000" marR="36195">
                        <a:lnSpc>
                          <a:spcPct val="100000"/>
                        </a:lnSpc>
                        <a:spcAft>
                          <a:spcPts val="0"/>
                        </a:spcAft>
                        <a:tabLst>
                          <a:tab pos="5450840" algn="l"/>
                        </a:tabLst>
                      </a:pPr>
                      <a:r>
                        <a:rPr lang="tr-TR" sz="1600" b="1" dirty="0">
                          <a:solidFill>
                            <a:srgbClr val="FF0000"/>
                          </a:solidFill>
                          <a:effectLst/>
                        </a:rPr>
                        <a:t>Uluslararası</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1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742880"/>
                  </a:ext>
                </a:extLst>
              </a:tr>
              <a:tr h="504493">
                <a:tc>
                  <a:txBody>
                    <a:bodyPr/>
                    <a:lstStyle/>
                    <a:p>
                      <a:pPr marL="36000" marR="36195">
                        <a:lnSpc>
                          <a:spcPct val="100000"/>
                        </a:lnSpc>
                        <a:spcAft>
                          <a:spcPts val="0"/>
                        </a:spcAft>
                        <a:tabLst>
                          <a:tab pos="5450840" algn="l"/>
                        </a:tabLst>
                      </a:pPr>
                      <a:r>
                        <a:rPr lang="tr-TR" sz="1600" b="1" dirty="0">
                          <a:solidFill>
                            <a:srgbClr val="FF0000"/>
                          </a:solidFill>
                          <a:effectLst/>
                        </a:rPr>
                        <a:t>Ulusal</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kumimoji="0" lang="tr-TR" sz="1100" b="0" i="0" u="none" strike="noStrike" kern="1200" cap="none" spc="0" normalizeH="0" baseline="0" noProof="0">
                          <a:ln>
                            <a:noFill/>
                          </a:ln>
                          <a:solidFill>
                            <a:prstClr val="black"/>
                          </a:solidFill>
                          <a:effectLst/>
                          <a:uLnTx/>
                          <a:uFillTx/>
                          <a:latin typeface="Calibri" panose="020F0502020204030204"/>
                          <a:ea typeface="+mn-ea"/>
                          <a:cs typeface="+mn-cs"/>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100" dirty="0">
                          <a:effectLst/>
                        </a:rPr>
                        <a:t>3 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504245"/>
                  </a:ext>
                </a:extLst>
              </a:tr>
              <a:tr h="372124">
                <a:tc>
                  <a:txBody>
                    <a:bodyPr/>
                    <a:lstStyle/>
                    <a:p>
                      <a:pPr marL="36000"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b="1" dirty="0">
                          <a:solidFill>
                            <a:srgbClr val="C00000"/>
                          </a:solidFill>
                          <a:effectLst/>
                        </a:rPr>
                        <a:t> 13</a:t>
                      </a:r>
                      <a:endParaRPr lang="tr-TR"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100" b="1" dirty="0">
                          <a:solidFill>
                            <a:srgbClr val="C00000"/>
                          </a:solidFill>
                          <a:effectLst/>
                        </a:rPr>
                        <a:t>35</a:t>
                      </a:r>
                      <a:endParaRPr lang="tr-TR"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013563"/>
                  </a:ext>
                </a:extLst>
              </a:tr>
            </a:tbl>
          </a:graphicData>
        </a:graphic>
      </p:graphicFrame>
    </p:spTree>
    <p:extLst>
      <p:ext uri="{BB962C8B-B14F-4D97-AF65-F5344CB8AC3E}">
        <p14:creationId xmlns:p14="http://schemas.microsoft.com/office/powerpoint/2010/main" val="70964091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69455" y="810763"/>
            <a:ext cx="10381672" cy="583928"/>
          </a:xfrm>
        </p:spPr>
        <p:txBody>
          <a:bodyPr>
            <a:noAutofit/>
          </a:bodyPr>
          <a:lstStyle/>
          <a:p>
            <a:pPr algn="ctr"/>
            <a:r>
              <a:rPr lang="tr-TR" sz="2400" b="1" dirty="0">
                <a:solidFill>
                  <a:srgbClr val="FF0000"/>
                </a:solidFill>
              </a:rPr>
              <a:t>Araştırma ve Geliştirme Faaliyetleri </a:t>
            </a:r>
            <a:r>
              <a:rPr lang="tr-TR" sz="2400" b="1" dirty="0">
                <a:solidFill>
                  <a:srgbClr val="962E2E"/>
                </a:solidFill>
                <a:latin typeface="+mn-lt"/>
              </a:rPr>
              <a:t>: </a:t>
            </a:r>
            <a:r>
              <a:rPr lang="tr-TR" sz="2400" b="1" dirty="0">
                <a:solidFill>
                  <a:srgbClr val="3333FF"/>
                </a:solidFill>
                <a:latin typeface="+mn-lt"/>
                <a:cs typeface="Calibri" panose="020F0502020204030204" pitchFamily="34" charset="0"/>
              </a:rPr>
              <a:t>Yıllara Göre Proje Bilgileri</a:t>
            </a:r>
            <a:endParaRPr lang="tr-TR" sz="2400" b="1" dirty="0">
              <a:solidFill>
                <a:srgbClr val="3333FF"/>
              </a:solidFill>
            </a:endParaRPr>
          </a:p>
        </p:txBody>
      </p:sp>
      <p:sp>
        <p:nvSpPr>
          <p:cNvPr id="4" name="Veri Yer Tutucusu 3"/>
          <p:cNvSpPr>
            <a:spLocks noGrp="1"/>
          </p:cNvSpPr>
          <p:nvPr>
            <p:ph type="dt" sz="half" idx="10"/>
          </p:nvPr>
        </p:nvSpPr>
        <p:spPr/>
        <p:txBody>
          <a:bodyPr/>
          <a:lstStyle/>
          <a:p>
            <a:fld id="{A6E42755-4502-4108-AEFF-F2B1AEC25DB8}"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62</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252807591"/>
              </p:ext>
            </p:extLst>
          </p:nvPr>
        </p:nvGraphicFramePr>
        <p:xfrm>
          <a:off x="274321" y="1820174"/>
          <a:ext cx="11575933" cy="4212513"/>
        </p:xfrm>
        <a:graphic>
          <a:graphicData uri="http://schemas.openxmlformats.org/drawingml/2006/table">
            <a:tbl>
              <a:tblPr firstRow="1" firstCol="1" lastRow="1" lastCol="1" bandRow="1" bandCol="1">
                <a:tableStyleId>{5940675A-B579-460E-94D1-54222C63F5DA}</a:tableStyleId>
              </a:tblPr>
              <a:tblGrid>
                <a:gridCol w="10187304">
                  <a:extLst>
                    <a:ext uri="{9D8B030D-6E8A-4147-A177-3AD203B41FA5}">
                      <a16:colId xmlns:a16="http://schemas.microsoft.com/office/drawing/2014/main" val="163935098"/>
                    </a:ext>
                  </a:extLst>
                </a:gridCol>
                <a:gridCol w="754689">
                  <a:extLst>
                    <a:ext uri="{9D8B030D-6E8A-4147-A177-3AD203B41FA5}">
                      <a16:colId xmlns:a16="http://schemas.microsoft.com/office/drawing/2014/main" val="1347630180"/>
                    </a:ext>
                  </a:extLst>
                </a:gridCol>
                <a:gridCol w="633940">
                  <a:extLst>
                    <a:ext uri="{9D8B030D-6E8A-4147-A177-3AD203B41FA5}">
                      <a16:colId xmlns:a16="http://schemas.microsoft.com/office/drawing/2014/main" val="3262295761"/>
                    </a:ext>
                  </a:extLst>
                </a:gridCol>
              </a:tblGrid>
              <a:tr h="486425">
                <a:tc>
                  <a:txBody>
                    <a:bodyPr/>
                    <a:lstStyle/>
                    <a:p>
                      <a:pPr algn="ctr">
                        <a:lnSpc>
                          <a:spcPct val="100000"/>
                        </a:lnSpc>
                        <a:spcAft>
                          <a:spcPts val="0"/>
                        </a:spcAft>
                      </a:pPr>
                      <a:r>
                        <a:rPr lang="tr-TR" sz="1600" b="1" dirty="0">
                          <a:solidFill>
                            <a:srgbClr val="FF0000"/>
                          </a:solidFill>
                          <a:effectLst/>
                        </a:rPr>
                        <a:t>ARAŞTIRMA PROJELERİ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65912954"/>
                  </a:ext>
                </a:extLst>
              </a:tr>
              <a:tr h="477497">
                <a:tc>
                  <a:txBody>
                    <a:bodyPr/>
                    <a:lstStyle/>
                    <a:p>
                      <a:pPr>
                        <a:lnSpc>
                          <a:spcPct val="100000"/>
                        </a:lnSpc>
                        <a:spcAft>
                          <a:spcPts val="0"/>
                        </a:spcAft>
                      </a:pPr>
                      <a:r>
                        <a:rPr lang="tr-TR" sz="1600" dirty="0">
                          <a:effectLst/>
                        </a:rPr>
                        <a:t>(1) Başarı ile tamamlanmış AB çerçeve programı bilimsel araştırma proje sayısı (Koordinatör/ alt koordinatör/yürütücü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Calibri" panose="020F0502020204030204"/>
                          <a:ea typeface="+mn-ea"/>
                          <a:cs typeface="+mn-cs"/>
                        </a:rPr>
                        <a:t> 0</a:t>
                      </a:r>
                      <a:endParaRPr kumimoji="0" lang="tr-TR"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anose="020F0502020204030204"/>
                          <a:ea typeface="+mn-ea"/>
                          <a:cs typeface="+mn-cs"/>
                        </a:rPr>
                        <a:t> 0</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898984129"/>
                  </a:ext>
                </a:extLst>
              </a:tr>
              <a:tr h="635772">
                <a:tc>
                  <a:txBody>
                    <a:bodyPr/>
                    <a:lstStyle/>
                    <a:p>
                      <a:pPr>
                        <a:lnSpc>
                          <a:spcPct val="100000"/>
                        </a:lnSpc>
                        <a:spcAft>
                          <a:spcPts val="0"/>
                        </a:spcAft>
                      </a:pPr>
                      <a:r>
                        <a:rPr lang="tr-TR" sz="1600" dirty="0">
                          <a:effectLst/>
                        </a:rPr>
                        <a:t>Başarı ile tamamlanmış 1. Madde dışındaki uluslararası destekli bilimsel araştırma proje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Calibri" panose="020F0502020204030204"/>
                          <a:ea typeface="+mn-ea"/>
                          <a:cs typeface="+mn-cs"/>
                        </a:rPr>
                        <a:t> 0</a:t>
                      </a:r>
                      <a:endParaRPr kumimoji="0" lang="tr-TR"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anose="020F0502020204030204"/>
                          <a:ea typeface="+mn-ea"/>
                          <a:cs typeface="+mn-cs"/>
                        </a:rPr>
                        <a:t> 0</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850835826"/>
                  </a:ext>
                </a:extLst>
              </a:tr>
              <a:tr h="335381">
                <a:tc>
                  <a:txBody>
                    <a:bodyPr/>
                    <a:lstStyle/>
                    <a:p>
                      <a:pPr>
                        <a:lnSpc>
                          <a:spcPct val="100000"/>
                        </a:lnSpc>
                        <a:spcAft>
                          <a:spcPts val="0"/>
                        </a:spcAft>
                      </a:pPr>
                      <a:r>
                        <a:rPr lang="tr-TR" sz="1600" dirty="0">
                          <a:effectLst/>
                        </a:rPr>
                        <a:t>TÜBİTAK Ar-Ge proje (ARDEB, TEYDEB, KAMAG, vb.)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Calibri" panose="020F0502020204030204"/>
                          <a:ea typeface="+mn-ea"/>
                          <a:cs typeface="+mn-cs"/>
                        </a:rPr>
                        <a:t> 1</a:t>
                      </a:r>
                      <a:endParaRPr kumimoji="0" lang="tr-TR"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anose="020F0502020204030204"/>
                          <a:ea typeface="+mn-ea"/>
                          <a:cs typeface="+mn-cs"/>
                        </a:rPr>
                        <a:t> 0</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2310762055"/>
                  </a:ext>
                </a:extLst>
              </a:tr>
              <a:tr h="243107">
                <a:tc>
                  <a:txBody>
                    <a:bodyPr/>
                    <a:lstStyle/>
                    <a:p>
                      <a:pPr>
                        <a:lnSpc>
                          <a:spcPct val="100000"/>
                        </a:lnSpc>
                        <a:spcAft>
                          <a:spcPts val="0"/>
                        </a:spcAft>
                      </a:pPr>
                      <a:r>
                        <a:rPr lang="tr-TR" sz="1600" dirty="0">
                          <a:effectLst/>
                        </a:rPr>
                        <a:t>Diğer TÜBİTAK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Calibri" panose="020F0502020204030204"/>
                          <a:ea typeface="+mn-ea"/>
                          <a:cs typeface="+mn-cs"/>
                        </a:rPr>
                        <a:t> 0</a:t>
                      </a:r>
                      <a:endParaRPr kumimoji="0" lang="tr-TR"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rPr>
                        <a:t> 0</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13348474"/>
                  </a:ext>
                </a:extLst>
              </a:tr>
              <a:tr h="426618">
                <a:tc>
                  <a:txBody>
                    <a:bodyPr/>
                    <a:lstStyle/>
                    <a:p>
                      <a:pPr>
                        <a:lnSpc>
                          <a:spcPct val="100000"/>
                        </a:lnSpc>
                        <a:spcAft>
                          <a:spcPts val="0"/>
                        </a:spcAft>
                      </a:pPr>
                      <a:r>
                        <a:rPr lang="tr-TR" sz="1600" dirty="0">
                          <a:effectLst/>
                        </a:rPr>
                        <a:t>Üniversite dışındaki kamu kurumlarıyla yapılan başarıyla tamamlanmış bilimsel araştırma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7000"/>
                        </a:lnSpc>
                        <a:spcAft>
                          <a:spcPts val="0"/>
                        </a:spcAft>
                      </a:pPr>
                      <a:r>
                        <a:rPr lang="tr-TR" sz="1100" b="0" dirty="0">
                          <a:solidFill>
                            <a:schemeClr val="tx1"/>
                          </a:solidFill>
                          <a:effectLst/>
                        </a:rPr>
                        <a:t>1</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9068" marR="9068" marT="9068" marB="0" anchor="ctr"/>
                </a:tc>
                <a:extLst>
                  <a:ext uri="{0D108BD9-81ED-4DB2-BD59-A6C34878D82A}">
                    <a16:rowId xmlns:a16="http://schemas.microsoft.com/office/drawing/2014/main" val="1154197651"/>
                  </a:ext>
                </a:extLst>
              </a:tr>
              <a:tr h="635772">
                <a:tc>
                  <a:txBody>
                    <a:bodyPr/>
                    <a:lstStyle/>
                    <a:p>
                      <a:pPr>
                        <a:lnSpc>
                          <a:spcPct val="100000"/>
                        </a:lnSpc>
                        <a:spcAft>
                          <a:spcPts val="0"/>
                        </a:spcAft>
                      </a:pPr>
                      <a:r>
                        <a:rPr lang="tr-TR" sz="1600" dirty="0">
                          <a:effectLst/>
                        </a:rPr>
                        <a:t>Başarıyla tamamlanmış Üniversite Bilimsel Araştırma Projeleri (BAP) Koordinatörlüğü destekli araştırma projesi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Calibri" panose="020F0502020204030204"/>
                          <a:ea typeface="+mn-ea"/>
                          <a:cs typeface="+mn-cs"/>
                        </a:rPr>
                        <a:t> 0</a:t>
                      </a:r>
                      <a:endParaRPr kumimoji="0" lang="tr-TR"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100" b="0" i="0" u="none" strike="noStrike" kern="1200" cap="none" spc="0" normalizeH="0" baseline="0" noProof="0">
                          <a:ln>
                            <a:noFill/>
                          </a:ln>
                          <a:solidFill>
                            <a:prstClr val="black"/>
                          </a:solidFill>
                          <a:effectLst/>
                          <a:uLnTx/>
                          <a:uFillTx/>
                          <a:latin typeface="Calibri" panose="020F0502020204030204"/>
                          <a:ea typeface="+mn-ea"/>
                          <a:cs typeface="+mn-cs"/>
                        </a:rPr>
                        <a:t> 0</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484504468"/>
                  </a:ext>
                </a:extLst>
              </a:tr>
              <a:tr h="635772">
                <a:tc>
                  <a:txBody>
                    <a:bodyPr/>
                    <a:lstStyle/>
                    <a:p>
                      <a:pPr>
                        <a:lnSpc>
                          <a:spcPct val="100000"/>
                        </a:lnSpc>
                        <a:spcAft>
                          <a:spcPts val="0"/>
                        </a:spcAft>
                      </a:pPr>
                      <a:r>
                        <a:rPr lang="tr-TR" sz="1600" dirty="0">
                          <a:effectLst/>
                        </a:rPr>
                        <a:t>Başarıyla tamamlanmış diğer ulusal bilimsel araştırma projesi (TTO ve sanayi kuruluşları ile yapılan Ar-Ge projeleri, vb.)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100" b="0" i="0" u="none" strike="noStrike" kern="1200" cap="none" spc="0" normalizeH="0" baseline="0" noProof="0" dirty="0">
                          <a:ln>
                            <a:noFill/>
                          </a:ln>
                          <a:solidFill>
                            <a:schemeClr val="tx1"/>
                          </a:solidFill>
                          <a:effectLst/>
                          <a:uLnTx/>
                          <a:uFillTx/>
                          <a:latin typeface="Calibri" panose="020F0502020204030204"/>
                          <a:ea typeface="+mn-ea"/>
                          <a:cs typeface="+mn-cs"/>
                        </a:rPr>
                        <a:t> 0</a:t>
                      </a:r>
                      <a:endParaRPr kumimoji="0" lang="tr-TR"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rPr>
                        <a:t> 0</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697897285"/>
                  </a:ext>
                </a:extLst>
              </a:tr>
              <a:tr h="307117">
                <a:tc>
                  <a:txBody>
                    <a:bodyPr/>
                    <a:lstStyle/>
                    <a:p>
                      <a:pPr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7000"/>
                        </a:lnSpc>
                        <a:spcAft>
                          <a:spcPts val="0"/>
                        </a:spcAft>
                      </a:pPr>
                      <a:r>
                        <a:rPr lang="tr-TR" sz="1100" b="1" dirty="0">
                          <a:solidFill>
                            <a:srgbClr val="C00000"/>
                          </a:solidFill>
                          <a:effectLst/>
                        </a:rPr>
                        <a:t>2 </a:t>
                      </a:r>
                      <a:endParaRPr lang="tr-TR"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100" b="1" dirty="0">
                          <a:solidFill>
                            <a:srgbClr val="C00000"/>
                          </a:solidFill>
                          <a:effectLst/>
                        </a:rPr>
                        <a:t>3</a:t>
                      </a:r>
                      <a:endParaRPr lang="tr-TR"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4282745646"/>
                  </a:ext>
                </a:extLst>
              </a:tr>
            </a:tbl>
          </a:graphicData>
        </a:graphic>
      </p:graphicFrame>
    </p:spTree>
    <p:extLst>
      <p:ext uri="{BB962C8B-B14F-4D97-AF65-F5344CB8AC3E}">
        <p14:creationId xmlns:p14="http://schemas.microsoft.com/office/powerpoint/2010/main" val="83630932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rmAutofit/>
          </a:bodyPr>
          <a:lstStyle/>
          <a:p>
            <a:pPr algn="ctr"/>
            <a:r>
              <a:rPr lang="tr-TR" sz="2800" b="1" dirty="0">
                <a:solidFill>
                  <a:srgbClr val="FF0000"/>
                </a:solidFill>
              </a:rPr>
              <a:t>Araştırma ve Geliştirme Faaliyetleri </a:t>
            </a:r>
            <a:r>
              <a:rPr lang="tr-TR" sz="2800" b="1" dirty="0">
                <a:solidFill>
                  <a:srgbClr val="962E2E"/>
                </a:solidFill>
              </a:rPr>
              <a:t>: </a:t>
            </a:r>
            <a:r>
              <a:rPr lang="tr-TR" sz="2000" b="1" dirty="0">
                <a:solidFill>
                  <a:srgbClr val="0000CC"/>
                </a:solidFill>
              </a:rPr>
              <a:t>Yıllara Göre Bilimsel Toplantı Faaliyetleri </a:t>
            </a:r>
            <a:endParaRPr lang="tr-TR" sz="1800" b="1"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63</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465971705"/>
              </p:ext>
            </p:extLst>
          </p:nvPr>
        </p:nvGraphicFramePr>
        <p:xfrm>
          <a:off x="553164" y="1834962"/>
          <a:ext cx="11161645" cy="4134678"/>
        </p:xfrm>
        <a:graphic>
          <a:graphicData uri="http://schemas.openxmlformats.org/drawingml/2006/table">
            <a:tbl>
              <a:tblPr firstRow="1" firstCol="1" lastRow="1" lastCol="1" bandRow="1" bandCol="1">
                <a:tableStyleId>{5940675A-B579-460E-94D1-54222C63F5DA}</a:tableStyleId>
              </a:tblPr>
              <a:tblGrid>
                <a:gridCol w="9708816">
                  <a:extLst>
                    <a:ext uri="{9D8B030D-6E8A-4147-A177-3AD203B41FA5}">
                      <a16:colId xmlns:a16="http://schemas.microsoft.com/office/drawing/2014/main" val="3709928752"/>
                    </a:ext>
                  </a:extLst>
                </a:gridCol>
                <a:gridCol w="778639">
                  <a:extLst>
                    <a:ext uri="{9D8B030D-6E8A-4147-A177-3AD203B41FA5}">
                      <a16:colId xmlns:a16="http://schemas.microsoft.com/office/drawing/2014/main" val="4108230107"/>
                    </a:ext>
                  </a:extLst>
                </a:gridCol>
                <a:gridCol w="67419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algn="ctr">
                        <a:lnSpc>
                          <a:spcPct val="107000"/>
                        </a:lnSpc>
                        <a:spcAft>
                          <a:spcPts val="800"/>
                        </a:spcAft>
                      </a:pPr>
                      <a:r>
                        <a:rPr lang="tr-TR" sz="1100" b="0" dirty="0">
                          <a:solidFill>
                            <a:schemeClr val="tx1"/>
                          </a:solidFill>
                          <a:effectLst/>
                        </a:rPr>
                        <a:t> 1</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50000"/>
                        </a:lnSpc>
                        <a:spcAft>
                          <a:spcPts val="0"/>
                        </a:spcAft>
                      </a:pPr>
                      <a:endParaRPr lang="tr-TR" sz="1100" b="0" dirty="0">
                        <a:effectLst/>
                      </a:endParaRPr>
                    </a:p>
                    <a:p>
                      <a:pPr marL="72000" algn="ctr">
                        <a:lnSpc>
                          <a:spcPct val="150000"/>
                        </a:lnSpc>
                        <a:spcAft>
                          <a:spcPts val="0"/>
                        </a:spcAft>
                      </a:pPr>
                      <a:r>
                        <a:rPr lang="tr-TR" sz="1100" b="0" dirty="0">
                          <a:effectLst/>
                        </a:rPr>
                        <a:t>2</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algn="ctr">
                        <a:lnSpc>
                          <a:spcPct val="107000"/>
                        </a:lnSpc>
                        <a:spcAft>
                          <a:spcPts val="800"/>
                        </a:spcAft>
                      </a:pPr>
                      <a:r>
                        <a:rPr lang="tr-TR" sz="1100" b="0" dirty="0">
                          <a:solidFill>
                            <a:schemeClr val="tx1"/>
                          </a:solidFill>
                          <a:effectLst/>
                        </a:rPr>
                        <a:t> -</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50000"/>
                        </a:lnSpc>
                        <a:spcAft>
                          <a:spcPts val="0"/>
                        </a:spcAft>
                      </a:pPr>
                      <a:r>
                        <a:rPr lang="tr-TR" sz="1100" b="0" dirty="0">
                          <a:effectLst/>
                        </a:rPr>
                        <a:t> </a:t>
                      </a:r>
                    </a:p>
                    <a:p>
                      <a:pPr marL="72000" algn="ctr">
                        <a:lnSpc>
                          <a:spcPct val="150000"/>
                        </a:lnSpc>
                        <a:spcAft>
                          <a:spcPts val="0"/>
                        </a:spcAft>
                      </a:pPr>
                      <a:r>
                        <a:rPr lang="tr-TR" sz="1100" b="0" dirty="0">
                          <a:effectLst/>
                          <a:latin typeface="Calibri" panose="020F0502020204030204" pitchFamily="34" charset="0"/>
                          <a:ea typeface="Calibri" panose="020F0502020204030204" pitchFamily="34" charset="0"/>
                          <a:cs typeface="Times New Roman" panose="02020603050405020304" pitchFamily="18" charset="0"/>
                        </a:rPr>
                        <a:t>7</a:t>
                      </a:r>
                    </a:p>
                  </a:txBody>
                  <a:tcPr marL="7568" marR="7568" marT="7568" marB="0"/>
                </a:tc>
                <a:extLst>
                  <a:ext uri="{0D108BD9-81ED-4DB2-BD59-A6C34878D82A}">
                    <a16:rowId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algn="ctr">
                        <a:lnSpc>
                          <a:spcPct val="107000"/>
                        </a:lnSpc>
                        <a:spcAft>
                          <a:spcPts val="800"/>
                        </a:spcAft>
                      </a:pPr>
                      <a:r>
                        <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marR="0" lvl="0" indent="0" algn="ctr" defTabSz="914400" rtl="0" eaLnBrk="1" fontAlgn="auto" latinLnBrk="0" hangingPunct="1">
                        <a:lnSpc>
                          <a:spcPct val="150000"/>
                        </a:lnSpc>
                        <a:spcBef>
                          <a:spcPts val="0"/>
                        </a:spcBef>
                        <a:spcAft>
                          <a:spcPts val="0"/>
                        </a:spcAft>
                        <a:buClrTx/>
                        <a:buSzTx/>
                        <a:buFontTx/>
                        <a:buNone/>
                        <a:tabLst/>
                        <a:defRPr/>
                      </a:pPr>
                      <a:r>
                        <a:rPr lang="tr-TR" sz="1100" b="0" dirty="0">
                          <a:solidFill>
                            <a:schemeClr val="tx1"/>
                          </a:solidFill>
                          <a:effectLst/>
                        </a:rPr>
                        <a:t>0</a:t>
                      </a:r>
                      <a:r>
                        <a:rPr lang="tr-TR" sz="1100" b="0" dirty="0">
                          <a:effectLst/>
                        </a:rPr>
                        <a:t> </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algn="ctr">
                        <a:lnSpc>
                          <a:spcPct val="107000"/>
                        </a:lnSpc>
                        <a:spcAft>
                          <a:spcPts val="800"/>
                        </a:spcAft>
                      </a:pPr>
                      <a:r>
                        <a:rPr lang="tr-TR" sz="1100" b="0" dirty="0">
                          <a:solidFill>
                            <a:schemeClr val="tx1"/>
                          </a:solidFill>
                          <a:effectLst/>
                        </a:rPr>
                        <a:t>0 </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50000"/>
                        </a:lnSpc>
                        <a:spcAft>
                          <a:spcPts val="0"/>
                        </a:spcAft>
                      </a:pPr>
                      <a:r>
                        <a:rPr lang="tr-TR" sz="1100" b="0" dirty="0">
                          <a:effectLst/>
                        </a:rPr>
                        <a:t>5</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algn="ctr">
                        <a:lnSpc>
                          <a:spcPct val="107000"/>
                        </a:lnSpc>
                        <a:spcAft>
                          <a:spcPts val="800"/>
                        </a:spcAft>
                      </a:pPr>
                      <a:r>
                        <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50000"/>
                        </a:lnSpc>
                        <a:spcAft>
                          <a:spcPts val="0"/>
                        </a:spcAft>
                      </a:pPr>
                      <a:r>
                        <a:rPr lang="tr-TR" sz="1100" b="0" dirty="0">
                          <a:effectLst/>
                        </a:rPr>
                        <a:t>0</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algn="ctr">
                        <a:lnSpc>
                          <a:spcPct val="107000"/>
                        </a:lnSpc>
                        <a:spcAft>
                          <a:spcPts val="800"/>
                        </a:spcAft>
                      </a:pPr>
                      <a:r>
                        <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50000"/>
                        </a:lnSpc>
                        <a:spcAft>
                          <a:spcPts val="0"/>
                        </a:spcAft>
                      </a:pPr>
                      <a:r>
                        <a:rPr lang="tr-TR" sz="1100" b="0" dirty="0">
                          <a:effectLst/>
                        </a:rPr>
                        <a:t>0 </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algn="ctr">
                        <a:lnSpc>
                          <a:spcPct val="107000"/>
                        </a:lnSpc>
                        <a:spcAft>
                          <a:spcPts val="800"/>
                        </a:spcAft>
                      </a:pPr>
                      <a:r>
                        <a:rPr lang="tr-TR" sz="1100" b="1" dirty="0">
                          <a:solidFill>
                            <a:srgbClr val="FF0000"/>
                          </a:solidFill>
                          <a:effectLst/>
                        </a:rPr>
                        <a:t> 1</a:t>
                      </a:r>
                      <a:endParaRPr lang="tr-T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100" b="1" dirty="0">
                          <a:solidFill>
                            <a:srgbClr val="FF0000"/>
                          </a:solidFill>
                          <a:effectLst/>
                        </a:rPr>
                        <a:t>14</a:t>
                      </a:r>
                      <a:endParaRPr lang="tr-T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0C224-1BAB-73E8-D28A-BA037DB9B82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A0C7D2C-17E5-EB42-30E9-5DE7D261AC78}"/>
              </a:ext>
            </a:extLst>
          </p:cNvPr>
          <p:cNvSpPr>
            <a:spLocks noGrp="1"/>
          </p:cNvSpPr>
          <p:nvPr>
            <p:ph type="title"/>
          </p:nvPr>
        </p:nvSpPr>
        <p:spPr>
          <a:xfrm>
            <a:off x="228600" y="752656"/>
            <a:ext cx="10457873" cy="623562"/>
          </a:xfrm>
        </p:spPr>
        <p:txBody>
          <a:bodyPr>
            <a:norm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Editörlük ve Hakemlik Faaliyetleri</a:t>
            </a:r>
          </a:p>
        </p:txBody>
      </p:sp>
      <p:sp>
        <p:nvSpPr>
          <p:cNvPr id="4" name="Veri Yer Tutucusu 3">
            <a:extLst>
              <a:ext uri="{FF2B5EF4-FFF2-40B4-BE49-F238E27FC236}">
                <a16:creationId xmlns:a16="http://schemas.microsoft.com/office/drawing/2014/main" id="{EE41E066-3D32-03C2-CF64-50FDA855B7B2}"/>
              </a:ext>
            </a:extLst>
          </p:cNvPr>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a:extLst>
              <a:ext uri="{FF2B5EF4-FFF2-40B4-BE49-F238E27FC236}">
                <a16:creationId xmlns:a16="http://schemas.microsoft.com/office/drawing/2014/main" id="{565EA9C9-A9A9-CC5B-98E8-3D5B9B322A1E}"/>
              </a:ext>
            </a:extLst>
          </p:cNvPr>
          <p:cNvSpPr>
            <a:spLocks noGrp="1"/>
          </p:cNvSpPr>
          <p:nvPr>
            <p:ph type="sldNum" sz="quarter" idx="12"/>
          </p:nvPr>
        </p:nvSpPr>
        <p:spPr/>
        <p:txBody>
          <a:bodyPr/>
          <a:lstStyle/>
          <a:p>
            <a:fld id="{15D42E69-0B45-4D6A-BDA9-8F9042B0111B}" type="slidenum">
              <a:rPr lang="tr-TR" smtClean="0"/>
              <a:pPr/>
              <a:t>64</a:t>
            </a:fld>
            <a:endParaRPr lang="tr-TR"/>
          </a:p>
        </p:txBody>
      </p:sp>
      <p:graphicFrame>
        <p:nvGraphicFramePr>
          <p:cNvPr id="6" name="Tablo 6">
            <a:extLst>
              <a:ext uri="{FF2B5EF4-FFF2-40B4-BE49-F238E27FC236}">
                <a16:creationId xmlns:a16="http://schemas.microsoft.com/office/drawing/2014/main" id="{7D4BBC8B-7A0C-A38D-A525-98F6C5F5F58C}"/>
              </a:ext>
            </a:extLst>
          </p:cNvPr>
          <p:cNvGraphicFramePr>
            <a:graphicFrameLocks noGrp="1"/>
          </p:cNvGraphicFramePr>
          <p:nvPr>
            <p:extLst>
              <p:ext uri="{D42A27DB-BD31-4B8C-83A1-F6EECF244321}">
                <p14:modId xmlns:p14="http://schemas.microsoft.com/office/powerpoint/2010/main" val="3442713583"/>
              </p:ext>
            </p:extLst>
          </p:nvPr>
        </p:nvGraphicFramePr>
        <p:xfrm>
          <a:off x="365757" y="1870989"/>
          <a:ext cx="11342538" cy="3943403"/>
        </p:xfrm>
        <a:graphic>
          <a:graphicData uri="http://schemas.openxmlformats.org/drawingml/2006/table">
            <a:tbl>
              <a:tblPr firstRow="1" firstCol="1" lastRow="1" lastCol="1" bandRow="1" bandCol="1">
                <a:tableStyleId>{5940675A-B579-460E-94D1-54222C63F5DA}</a:tableStyleId>
              </a:tblPr>
              <a:tblGrid>
                <a:gridCol w="8990679">
                  <a:extLst>
                    <a:ext uri="{9D8B030D-6E8A-4147-A177-3AD203B41FA5}">
                      <a16:colId xmlns:a16="http://schemas.microsoft.com/office/drawing/2014/main" val="1220560926"/>
                    </a:ext>
                  </a:extLst>
                </a:gridCol>
                <a:gridCol w="1182255">
                  <a:extLst>
                    <a:ext uri="{9D8B030D-6E8A-4147-A177-3AD203B41FA5}">
                      <a16:colId xmlns:a16="http://schemas.microsoft.com/office/drawing/2014/main" val="1174520499"/>
                    </a:ext>
                  </a:extLst>
                </a:gridCol>
                <a:gridCol w="1169604">
                  <a:extLst>
                    <a:ext uri="{9D8B030D-6E8A-4147-A177-3AD203B41FA5}">
                      <a16:colId xmlns:a16="http://schemas.microsoft.com/office/drawing/2014/main" val="2030783754"/>
                    </a:ext>
                  </a:extLst>
                </a:gridCol>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229748"/>
                  </a:ext>
                </a:extLst>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 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200" dirty="0">
                          <a:effectLst/>
                        </a:rPr>
                        <a:t>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769623"/>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 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200" dirty="0">
                          <a:effectLst/>
                        </a:rPr>
                        <a:t> 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568925"/>
                  </a:ext>
                </a:extLst>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 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200" dirty="0">
                          <a:effectLst/>
                        </a:rPr>
                        <a:t> 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2417168"/>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 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200" dirty="0">
                          <a:effectLst/>
                        </a:rPr>
                        <a:t> 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00549"/>
                  </a:ext>
                </a:extLst>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 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200" dirty="0">
                          <a:effectLst/>
                        </a:rPr>
                        <a:t> 10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653970"/>
                  </a:ext>
                </a:extLst>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11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200" dirty="0">
                          <a:effectLst/>
                        </a:rPr>
                        <a:t> 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8098917"/>
                  </a:ext>
                </a:extLst>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 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200" dirty="0">
                          <a:effectLst/>
                        </a:rPr>
                        <a:t> 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2225721"/>
                  </a:ext>
                </a:extLst>
              </a:tr>
              <a:tr h="351670">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 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200" dirty="0">
                          <a:effectLst/>
                        </a:rPr>
                        <a:t>52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2114889"/>
                  </a:ext>
                </a:extLst>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b="1" dirty="0">
                          <a:solidFill>
                            <a:srgbClr val="C00000"/>
                          </a:solidFill>
                          <a:effectLst/>
                        </a:rPr>
                        <a:t>39</a:t>
                      </a:r>
                      <a:endParaRPr lang="tr-T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62</a:t>
                      </a:r>
                    </a:p>
                  </a:txBody>
                  <a:tcPr marL="68580" marR="68580" marT="0" marB="0" anchor="ctr"/>
                </a:tc>
                <a:extLst>
                  <a:ext uri="{0D108BD9-81ED-4DB2-BD59-A6C34878D82A}">
                    <a16:rowId xmlns:a16="http://schemas.microsoft.com/office/drawing/2014/main" val="2827799139"/>
                  </a:ext>
                </a:extLst>
              </a:tr>
            </a:tbl>
          </a:graphicData>
        </a:graphic>
      </p:graphicFrame>
    </p:spTree>
    <p:extLst>
      <p:ext uri="{BB962C8B-B14F-4D97-AF65-F5344CB8AC3E}">
        <p14:creationId xmlns:p14="http://schemas.microsoft.com/office/powerpoint/2010/main" val="3791419653"/>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5491" y="811869"/>
            <a:ext cx="10566400" cy="600891"/>
          </a:xfrm>
        </p:spPr>
        <p:txBody>
          <a:bodyPr>
            <a:noAutofit/>
          </a:bodyPr>
          <a:lstStyle/>
          <a:p>
            <a:pPr algn="ctr"/>
            <a:r>
              <a:rPr lang="tr-TR" sz="2800" b="1" dirty="0">
                <a:solidFill>
                  <a:srgbClr val="FF0000"/>
                </a:solidFill>
              </a:rPr>
              <a:t>Araştırma ve Geliştirme Faaliyetleri : </a:t>
            </a:r>
            <a:r>
              <a:rPr lang="tr-TR" sz="2400" b="1" dirty="0">
                <a:solidFill>
                  <a:srgbClr val="3333FF"/>
                </a:solidFill>
              </a:rPr>
              <a:t>Atıflar</a:t>
            </a:r>
            <a:r>
              <a:rPr lang="tr-TR" sz="2400" b="1" dirty="0">
                <a:solidFill>
                  <a:srgbClr val="FF0000"/>
                </a:solidFill>
              </a:rPr>
              <a:t> </a:t>
            </a:r>
            <a:r>
              <a:rPr lang="tr-TR" sz="1200" b="1" i="1" dirty="0">
                <a:solidFill>
                  <a:srgbClr val="0000CC"/>
                </a:solidFill>
              </a:rPr>
              <a:t>(Yazarın kendi yayınlarına yaptığı atıflar hariç)</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65</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365684980"/>
              </p:ext>
            </p:extLst>
          </p:nvPr>
        </p:nvGraphicFramePr>
        <p:xfrm>
          <a:off x="470263" y="1943069"/>
          <a:ext cx="11208215" cy="4159558"/>
        </p:xfrm>
        <a:graphic>
          <a:graphicData uri="http://schemas.openxmlformats.org/drawingml/2006/table">
            <a:tbl>
              <a:tblPr firstRow="1" firstCol="1" lastRow="1" lastCol="1" bandRow="1" bandCol="1">
                <a:tableStyleId>{5940675A-B579-460E-94D1-54222C63F5DA}</a:tableStyleId>
              </a:tblPr>
              <a:tblGrid>
                <a:gridCol w="9767041">
                  <a:extLst>
                    <a:ext uri="{9D8B030D-6E8A-4147-A177-3AD203B41FA5}">
                      <a16:colId xmlns:a16="http://schemas.microsoft.com/office/drawing/2014/main" val="2526474675"/>
                    </a:ext>
                  </a:extLst>
                </a:gridCol>
                <a:gridCol w="805070">
                  <a:extLst>
                    <a:ext uri="{9D8B030D-6E8A-4147-A177-3AD203B41FA5}">
                      <a16:colId xmlns:a16="http://schemas.microsoft.com/office/drawing/2014/main" val="3884299834"/>
                    </a:ext>
                  </a:extLst>
                </a:gridCol>
                <a:gridCol w="636104">
                  <a:extLst>
                    <a:ext uri="{9D8B030D-6E8A-4147-A177-3AD203B41FA5}">
                      <a16:colId xmlns:a16="http://schemas.microsoft.com/office/drawing/2014/main" val="3121958545"/>
                    </a:ext>
                  </a:extLst>
                </a:gridCol>
              </a:tblGrid>
              <a:tr h="553725">
                <a:tc>
                  <a:txBody>
                    <a:bodyPr/>
                    <a:lstStyle/>
                    <a:p>
                      <a:pPr algn="ctr">
                        <a:lnSpc>
                          <a:spcPct val="107000"/>
                        </a:lnSpc>
                        <a:spcAft>
                          <a:spcPts val="0"/>
                        </a:spcAft>
                      </a:pPr>
                      <a:r>
                        <a:rPr lang="tr-TR" sz="2000" b="1" dirty="0">
                          <a:solidFill>
                            <a:srgbClr val="FF0000"/>
                          </a:solidFill>
                          <a:effectLst/>
                        </a:rPr>
                        <a:t>ATIFLAR  </a:t>
                      </a:r>
                      <a:r>
                        <a:rPr lang="tr-TR" sz="1400" b="1" i="1" dirty="0">
                          <a:solidFill>
                            <a:srgbClr val="0000CC"/>
                          </a:solidFill>
                          <a:effectLst/>
                        </a:rPr>
                        <a:t>(Yazarın kendi yayınlarına yaptığı atıflar hariç)</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394193471"/>
                  </a:ext>
                </a:extLst>
              </a:tr>
              <a:tr h="702189">
                <a:tc>
                  <a:txBody>
                    <a:bodyPr/>
                    <a:lstStyle/>
                    <a:p>
                      <a:pPr marL="72000">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95382362"/>
                  </a:ext>
                </a:extLst>
              </a:tr>
              <a:tr h="778428">
                <a:tc>
                  <a:txBody>
                    <a:bodyPr/>
                    <a:lstStyle/>
                    <a:p>
                      <a:pPr marL="72000">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21</a:t>
                      </a:r>
                    </a:p>
                  </a:txBody>
                  <a:tcPr marL="8441" marR="8441" marT="8441" marB="0" anchor="ctr"/>
                </a:tc>
                <a:tc>
                  <a:txBody>
                    <a:bodyPr/>
                    <a:lstStyle/>
                    <a:p>
                      <a:pPr algn="ctr">
                        <a:lnSpc>
                          <a:spcPct val="107000"/>
                        </a:lnSpc>
                        <a:spcAft>
                          <a:spcPts val="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331923312"/>
                  </a:ext>
                </a:extLst>
              </a:tr>
              <a:tr h="585897">
                <a:tc>
                  <a:txBody>
                    <a:bodyPr/>
                    <a:lstStyle/>
                    <a:p>
                      <a:pPr marL="72000">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200" dirty="0">
                          <a:effectLst/>
                        </a:rPr>
                        <a:t> 62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547953736"/>
                  </a:ext>
                </a:extLst>
              </a:tr>
              <a:tr h="688430">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42334225"/>
                  </a:ext>
                </a:extLst>
              </a:tr>
              <a:tr h="585897">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ulusal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4284001582"/>
                  </a:ext>
                </a:extLst>
              </a:tr>
              <a:tr h="264992">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200" b="1" dirty="0">
                          <a:solidFill>
                            <a:srgbClr val="C00000"/>
                          </a:solidFill>
                          <a:effectLst/>
                        </a:rPr>
                        <a:t> 83</a:t>
                      </a:r>
                      <a:endParaRPr lang="tr-T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288</a:t>
                      </a:r>
                    </a:p>
                  </a:txBody>
                  <a:tcPr marL="8441" marR="8441" marT="8441" marB="0" anchor="ctr"/>
                </a:tc>
                <a:extLst>
                  <a:ext uri="{0D108BD9-81ED-4DB2-BD59-A6C34878D82A}">
                    <a16:rowId xmlns:a16="http://schemas.microsoft.com/office/drawing/2014/main" val="2002275517"/>
                  </a:ext>
                </a:extLst>
              </a:tr>
            </a:tbl>
          </a:graphicData>
        </a:graphic>
      </p:graphicFrame>
    </p:spTree>
    <p:extLst>
      <p:ext uri="{BB962C8B-B14F-4D97-AF65-F5344CB8AC3E}">
        <p14:creationId xmlns:p14="http://schemas.microsoft.com/office/powerpoint/2010/main" val="196622044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25209" y="806758"/>
            <a:ext cx="9941769" cy="644356"/>
          </a:xfrm>
        </p:spPr>
        <p:txBody>
          <a:bodyPr>
            <a:normAutofit/>
          </a:bodyPr>
          <a:lstStyle/>
          <a:p>
            <a:pPr algn="ctr"/>
            <a:r>
              <a:rPr lang="tr-TR" sz="2800" b="1" dirty="0">
                <a:solidFill>
                  <a:srgbClr val="FF0000"/>
                </a:solidFill>
                <a:latin typeface="+mn-lt"/>
              </a:rPr>
              <a:t>Bilimsel, Sosyal, Kültürel ve Sportif Faaliyetler</a:t>
            </a:r>
            <a:endParaRPr lang="tr-TR" sz="28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pPr/>
              <a:t>15.01.2026</a:t>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66</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090796737"/>
              </p:ext>
            </p:extLst>
          </p:nvPr>
        </p:nvGraphicFramePr>
        <p:xfrm>
          <a:off x="457201" y="1848680"/>
          <a:ext cx="11390242" cy="4023257"/>
        </p:xfrm>
        <a:graphic>
          <a:graphicData uri="http://schemas.openxmlformats.org/drawingml/2006/table">
            <a:tbl>
              <a:tblPr>
                <a:tableStyleId>{BDBED569-4797-4DF1-A0F4-6AAB3CD982D8}</a:tableStyleId>
              </a:tblPr>
              <a:tblGrid>
                <a:gridCol w="2603507">
                  <a:extLst>
                    <a:ext uri="{9D8B030D-6E8A-4147-A177-3AD203B41FA5}">
                      <a16:colId xmlns:a16="http://schemas.microsoft.com/office/drawing/2014/main" val="1512283553"/>
                    </a:ext>
                  </a:extLst>
                </a:gridCol>
                <a:gridCol w="1214863">
                  <a:extLst>
                    <a:ext uri="{9D8B030D-6E8A-4147-A177-3AD203B41FA5}">
                      <a16:colId xmlns:a16="http://schemas.microsoft.com/office/drawing/2014/main" val="2941615692"/>
                    </a:ext>
                  </a:extLst>
                </a:gridCol>
                <a:gridCol w="1214863">
                  <a:extLst>
                    <a:ext uri="{9D8B030D-6E8A-4147-A177-3AD203B41FA5}">
                      <a16:colId xmlns:a16="http://schemas.microsoft.com/office/drawing/2014/main" val="3849964202"/>
                    </a:ext>
                  </a:extLst>
                </a:gridCol>
                <a:gridCol w="4399001">
                  <a:extLst>
                    <a:ext uri="{9D8B030D-6E8A-4147-A177-3AD203B41FA5}">
                      <a16:colId xmlns:a16="http://schemas.microsoft.com/office/drawing/2014/main" val="1885514975"/>
                    </a:ext>
                  </a:extLst>
                </a:gridCol>
                <a:gridCol w="974035">
                  <a:extLst>
                    <a:ext uri="{9D8B030D-6E8A-4147-A177-3AD203B41FA5}">
                      <a16:colId xmlns:a16="http://schemas.microsoft.com/office/drawing/2014/main" val="2981608465"/>
                    </a:ext>
                  </a:extLst>
                </a:gridCol>
                <a:gridCol w="983973">
                  <a:extLst>
                    <a:ext uri="{9D8B030D-6E8A-4147-A177-3AD203B41FA5}">
                      <a16:colId xmlns:a16="http://schemas.microsoft.com/office/drawing/2014/main" val="3219867409"/>
                    </a:ext>
                  </a:extLst>
                </a:gridCol>
              </a:tblGrid>
              <a:tr h="303513">
                <a:tc>
                  <a:txBody>
                    <a:bodyPr/>
                    <a:lstStyle/>
                    <a:p>
                      <a:pPr marL="72000" algn="ctr">
                        <a:lnSpc>
                          <a:spcPct val="100000"/>
                        </a:lnSpc>
                        <a:spcAft>
                          <a:spcPts val="0"/>
                        </a:spcAft>
                      </a:pPr>
                      <a:r>
                        <a:rPr lang="tr-TR" sz="1600" b="1" dirty="0">
                          <a:solidFill>
                            <a:srgbClr val="FF0000"/>
                          </a:solidFill>
                          <a:effectLst/>
                          <a:latin typeface="+mn-lt"/>
                        </a:rPr>
                        <a:t>Faaliyet Türü</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solidFill>
                            <a:srgbClr val="FF0000"/>
                          </a:solidFill>
                          <a:effectLst/>
                          <a:latin typeface="+mn-lt"/>
                        </a:rPr>
                        <a:t>2024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solidFill>
                            <a:srgbClr val="FF0000"/>
                          </a:solidFill>
                          <a:effectLst/>
                          <a:latin typeface="+mn-lt"/>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1600" b="1" dirty="0">
                          <a:solidFill>
                            <a:srgbClr val="FF0000"/>
                          </a:solidFill>
                          <a:effectLst/>
                          <a:latin typeface="+mn-lt"/>
                        </a:rPr>
                        <a:t>Faaliyet Türü</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2024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906734"/>
                  </a:ext>
                </a:extLst>
              </a:tr>
              <a:tr h="336624">
                <a:tc>
                  <a:txBody>
                    <a:bodyPr/>
                    <a:lstStyle/>
                    <a:p>
                      <a:pPr marL="72000">
                        <a:lnSpc>
                          <a:spcPct val="100000"/>
                        </a:lnSpc>
                        <a:spcAft>
                          <a:spcPts val="0"/>
                        </a:spcAft>
                      </a:pPr>
                      <a:r>
                        <a:rPr lang="tr-TR" sz="1600" dirty="0">
                          <a:effectLst/>
                          <a:latin typeface="+mn-lt"/>
                        </a:rPr>
                        <a:t>Sempozyum ve Kongre</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algn="ctr">
                        <a:lnSpc>
                          <a:spcPct val="107000"/>
                        </a:lnSpc>
                      </a:pPr>
                      <a:r>
                        <a:rPr lang="tr-TR" sz="1400" dirty="0">
                          <a:effectLst/>
                          <a:latin typeface="+mn-lt"/>
                          <a:cs typeface="Times New Roman" panose="02020603050405020304" pitchFamily="18" charset="0"/>
                        </a:rPr>
                        <a:t>1</a:t>
                      </a:r>
                    </a:p>
                  </a:txBody>
                  <a:tcPr marL="3468" marR="3468" marT="3468"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600" b="0" dirty="0">
                          <a:solidFill>
                            <a:schemeClr val="tx1"/>
                          </a:solidFill>
                          <a:effectLst/>
                          <a:latin typeface="+mn-lt"/>
                        </a:rPr>
                        <a:t>Teknik Gezi</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a:t>
                      </a:r>
                    </a:p>
                  </a:txBody>
                  <a:tcPr marL="3468" marR="3468" marT="3468" marB="0" anchor="ctr"/>
                </a:tc>
                <a:tc>
                  <a:txBody>
                    <a:bodyPr/>
                    <a:lstStyle/>
                    <a:p>
                      <a:pPr marL="72000" algn="ctr">
                        <a:lnSpc>
                          <a:spcPct val="100000"/>
                        </a:lnSpc>
                        <a:spcAft>
                          <a:spcPts val="0"/>
                        </a:spcAft>
                      </a:pPr>
                      <a:r>
                        <a:rPr lang="tr-TR" sz="1600" dirty="0">
                          <a:effectLst/>
                          <a:latin typeface="+mn-lt"/>
                        </a:rPr>
                        <a:t>1</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8491658"/>
                  </a:ext>
                </a:extLst>
              </a:tr>
              <a:tr h="336624">
                <a:tc>
                  <a:txBody>
                    <a:bodyPr/>
                    <a:lstStyle/>
                    <a:p>
                      <a:pPr marL="72000">
                        <a:lnSpc>
                          <a:spcPct val="100000"/>
                        </a:lnSpc>
                        <a:spcAft>
                          <a:spcPts val="0"/>
                        </a:spcAft>
                      </a:pPr>
                      <a:r>
                        <a:rPr lang="tr-TR" sz="1600" dirty="0">
                          <a:effectLst/>
                          <a:latin typeface="+mn-lt"/>
                        </a:rPr>
                        <a:t>Konferans</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algn="ctr">
                        <a:lnSpc>
                          <a:spcPct val="107000"/>
                        </a:lnSpc>
                      </a:pPr>
                      <a:r>
                        <a:rPr lang="tr-TR" sz="1400" dirty="0">
                          <a:effectLst/>
                          <a:latin typeface="+mn-lt"/>
                          <a:cs typeface="Times New Roman" panose="02020603050405020304" pitchFamily="18" charset="0"/>
                        </a:rPr>
                        <a:t>4</a:t>
                      </a:r>
                    </a:p>
                  </a:txBody>
                  <a:tcPr marL="3468" marR="3468" marT="3468" marB="0" anchor="ctr"/>
                </a:tc>
                <a:tc>
                  <a:txBody>
                    <a:bodyPr/>
                    <a:lstStyle/>
                    <a:p>
                      <a:pPr marL="72000" algn="ctr">
                        <a:lnSpc>
                          <a:spcPct val="100000"/>
                        </a:lnSpc>
                        <a:spcAft>
                          <a:spcPts val="0"/>
                        </a:spcAft>
                      </a:pPr>
                      <a:r>
                        <a:rPr lang="tr-TR" sz="1600">
                          <a:effectLst/>
                          <a:latin typeface="+mn-lt"/>
                          <a:cs typeface="Times New Roman" panose="02020603050405020304" pitchFamily="18" charset="0"/>
                        </a:rPr>
                        <a:t>13</a:t>
                      </a:r>
                      <a:endParaRPr lang="tr-TR" sz="1600" dirty="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Eğitim Seminerleri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a:t>
                      </a:r>
                    </a:p>
                  </a:txBody>
                  <a:tcPr marL="3468" marR="3468" marT="3468"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8280707"/>
                  </a:ext>
                </a:extLst>
              </a:tr>
              <a:tr h="502364">
                <a:tc>
                  <a:txBody>
                    <a:bodyPr/>
                    <a:lstStyle/>
                    <a:p>
                      <a:pPr marL="72000">
                        <a:lnSpc>
                          <a:spcPct val="100000"/>
                        </a:lnSpc>
                        <a:spcAft>
                          <a:spcPts val="0"/>
                        </a:spcAft>
                      </a:pPr>
                      <a:r>
                        <a:rPr lang="tr-TR" sz="1600" dirty="0">
                          <a:effectLst/>
                          <a:latin typeface="+mn-lt"/>
                        </a:rPr>
                        <a:t>Panel</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algn="ctr">
                        <a:lnSpc>
                          <a:spcPct val="107000"/>
                        </a:lnSpc>
                      </a:pPr>
                      <a:r>
                        <a:rPr lang="tr-TR" sz="1400" dirty="0">
                          <a:effectLst/>
                          <a:latin typeface="+mn-lt"/>
                          <a:cs typeface="Times New Roman" panose="02020603050405020304" pitchFamily="18" charset="0"/>
                        </a:rPr>
                        <a:t>-</a:t>
                      </a:r>
                    </a:p>
                  </a:txBody>
                  <a:tcPr marL="3468" marR="3468" marT="3468"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r>
                        <a:rPr lang="tr-TR" sz="1600" dirty="0">
                          <a:effectLst/>
                          <a:latin typeface="+mn-lt"/>
                        </a:rPr>
                        <a:t>Ulusal Toplantı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1</a:t>
                      </a:r>
                    </a:p>
                  </a:txBody>
                  <a:tcPr marL="3468" marR="3468" marT="3468" marB="0" anchor="ctr"/>
                </a:tc>
                <a:tc>
                  <a:txBody>
                    <a:bodyPr/>
                    <a:lstStyle/>
                    <a:p>
                      <a:pPr marL="72000" algn="ctr">
                        <a:lnSpc>
                          <a:spcPct val="100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503645"/>
                  </a:ext>
                </a:extLst>
              </a:tr>
              <a:tr h="336624">
                <a:tc>
                  <a:txBody>
                    <a:bodyPr/>
                    <a:lstStyle/>
                    <a:p>
                      <a:pPr marL="72000">
                        <a:lnSpc>
                          <a:spcPct val="100000"/>
                        </a:lnSpc>
                        <a:spcAft>
                          <a:spcPts val="0"/>
                        </a:spcAft>
                      </a:pPr>
                      <a:r>
                        <a:rPr lang="tr-TR" sz="1600" dirty="0">
                          <a:effectLst/>
                          <a:latin typeface="+mn-lt"/>
                        </a:rPr>
                        <a:t>Seminer</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algn="ctr">
                        <a:lnSpc>
                          <a:spcPct val="107000"/>
                        </a:lnSpc>
                      </a:pPr>
                      <a:r>
                        <a:rPr lang="tr-TR" sz="1400" dirty="0">
                          <a:effectLst/>
                          <a:latin typeface="+mn-lt"/>
                          <a:cs typeface="Times New Roman" panose="02020603050405020304" pitchFamily="18" charset="0"/>
                        </a:rPr>
                        <a:t>3</a:t>
                      </a:r>
                    </a:p>
                  </a:txBody>
                  <a:tcPr marL="3468" marR="3468" marT="3468"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3</a:t>
                      </a:r>
                    </a:p>
                  </a:txBody>
                  <a:tcPr marL="3175" marR="3175" marT="3175" marB="0" anchor="ctr"/>
                </a:tc>
                <a:tc>
                  <a:txBody>
                    <a:bodyPr/>
                    <a:lstStyle/>
                    <a:p>
                      <a:pPr marL="72000">
                        <a:lnSpc>
                          <a:spcPct val="100000"/>
                        </a:lnSpc>
                        <a:spcAft>
                          <a:spcPts val="0"/>
                        </a:spcAft>
                      </a:pPr>
                      <a:r>
                        <a:rPr lang="tr-TR" sz="1600" dirty="0">
                          <a:effectLst/>
                          <a:latin typeface="+mn-lt"/>
                        </a:rPr>
                        <a:t>Diğer (Açıkhava Etkinlikleri, Ziyaretler, Geziler </a:t>
                      </a:r>
                      <a:r>
                        <a:rPr lang="tr-TR" sz="1600" dirty="0" err="1">
                          <a:effectLst/>
                          <a:latin typeface="+mn-lt"/>
                        </a:rPr>
                        <a:t>v.b</a:t>
                      </a:r>
                      <a:r>
                        <a:rPr lang="tr-TR" sz="1600" dirty="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4</a:t>
                      </a:r>
                    </a:p>
                  </a:txBody>
                  <a:tcPr marL="3468" marR="3468" marT="3468" marB="0" anchor="ctr"/>
                </a:tc>
                <a:tc>
                  <a:txBody>
                    <a:bodyPr/>
                    <a:lstStyle/>
                    <a:p>
                      <a:pPr marL="72000" algn="ctr">
                        <a:lnSpc>
                          <a:spcPct val="100000"/>
                        </a:lnSpc>
                        <a:spcAft>
                          <a:spcPts val="0"/>
                        </a:spcAft>
                      </a:pPr>
                      <a:r>
                        <a:rPr lang="tr-TR" sz="1400" dirty="0">
                          <a:effectLst/>
                          <a:latin typeface="+mn-lt"/>
                        </a:rPr>
                        <a:t>4</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0936759"/>
                  </a:ext>
                </a:extLst>
              </a:tr>
              <a:tr h="336624">
                <a:tc>
                  <a:txBody>
                    <a:bodyPr/>
                    <a:lstStyle/>
                    <a:p>
                      <a:pPr marL="72000">
                        <a:lnSpc>
                          <a:spcPct val="100000"/>
                        </a:lnSpc>
                        <a:spcAft>
                          <a:spcPts val="0"/>
                        </a:spcAft>
                      </a:pPr>
                      <a:r>
                        <a:rPr lang="tr-TR" sz="1600" dirty="0">
                          <a:effectLst/>
                          <a:latin typeface="+mn-lt"/>
                        </a:rPr>
                        <a:t>Açık Oturum</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algn="ctr">
                        <a:lnSpc>
                          <a:spcPct val="107000"/>
                        </a:lnSpc>
                      </a:pPr>
                      <a:r>
                        <a:rPr lang="tr-TR" sz="1400" dirty="0">
                          <a:effectLst/>
                          <a:latin typeface="+mn-lt"/>
                          <a:cs typeface="Times New Roman" panose="02020603050405020304" pitchFamily="18" charset="0"/>
                        </a:rPr>
                        <a:t>-</a:t>
                      </a:r>
                    </a:p>
                  </a:txBody>
                  <a:tcPr marL="3468" marR="3468" marT="3468"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err="1">
                          <a:effectLst/>
                          <a:latin typeface="+mn-lt"/>
                        </a:rPr>
                        <a:t>Çalıştay</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a:t>
                      </a:r>
                    </a:p>
                  </a:txBody>
                  <a:tcPr marL="3468" marR="3468" marT="3468" marB="0" anchor="ctr"/>
                </a:tc>
                <a:tc>
                  <a:txBody>
                    <a:bodyPr/>
                    <a:lstStyle/>
                    <a:p>
                      <a:pPr marL="72000" algn="ctr">
                        <a:lnSpc>
                          <a:spcPct val="100000"/>
                        </a:lnSpc>
                        <a:spcAft>
                          <a:spcPts val="0"/>
                        </a:spcAft>
                      </a:pPr>
                      <a:r>
                        <a:rPr lang="tr-TR" sz="1400" dirty="0">
                          <a:effectLst/>
                          <a:latin typeface="+mn-lt"/>
                        </a:rPr>
                        <a:t>-</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7973444"/>
                  </a:ext>
                </a:extLst>
              </a:tr>
              <a:tr h="336624">
                <a:tc>
                  <a:txBody>
                    <a:bodyPr/>
                    <a:lstStyle/>
                    <a:p>
                      <a:pPr marL="72000">
                        <a:lnSpc>
                          <a:spcPct val="100000"/>
                        </a:lnSpc>
                        <a:spcAft>
                          <a:spcPts val="0"/>
                        </a:spcAft>
                      </a:pPr>
                      <a:r>
                        <a:rPr lang="tr-TR" sz="1600" dirty="0">
                          <a:effectLst/>
                          <a:latin typeface="+mn-lt"/>
                        </a:rPr>
                        <a:t>Söyleşi</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algn="ctr">
                        <a:lnSpc>
                          <a:spcPct val="107000"/>
                        </a:lnSpc>
                      </a:pPr>
                      <a:r>
                        <a:rPr lang="tr-TR" sz="1400" dirty="0">
                          <a:effectLst/>
                          <a:latin typeface="+mn-lt"/>
                          <a:cs typeface="Times New Roman" panose="02020603050405020304" pitchFamily="18" charset="0"/>
                        </a:rPr>
                        <a:t>-</a:t>
                      </a:r>
                    </a:p>
                  </a:txBody>
                  <a:tcPr marL="3468" marR="3468" marT="3468"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5</a:t>
                      </a:r>
                    </a:p>
                  </a:txBody>
                  <a:tcPr marL="3175" marR="3175" marT="3175" marB="0" anchor="ctr"/>
                </a:tc>
                <a:tc>
                  <a:txBody>
                    <a:bodyPr/>
                    <a:lstStyle/>
                    <a:p>
                      <a:pPr marL="72000">
                        <a:lnSpc>
                          <a:spcPct val="100000"/>
                        </a:lnSpc>
                        <a:spcAft>
                          <a:spcPts val="0"/>
                        </a:spcAft>
                      </a:pPr>
                      <a:r>
                        <a:rPr lang="tr-TR" sz="1600" dirty="0">
                          <a:effectLst/>
                          <a:latin typeface="+mn-lt"/>
                        </a:rPr>
                        <a:t>Film Gösterimi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a:t>
                      </a:r>
                    </a:p>
                  </a:txBody>
                  <a:tcPr marL="3468" marR="3468" marT="3468" marB="0" anchor="ctr"/>
                </a:tc>
                <a:tc>
                  <a:txBody>
                    <a:bodyPr/>
                    <a:lstStyle/>
                    <a:p>
                      <a:pPr marL="72000" algn="ctr">
                        <a:lnSpc>
                          <a:spcPct val="100000"/>
                        </a:lnSpc>
                        <a:spcAft>
                          <a:spcPts val="0"/>
                        </a:spcAft>
                      </a:pPr>
                      <a:r>
                        <a:rPr lang="tr-TR" sz="1400" dirty="0">
                          <a:effectLst/>
                          <a:latin typeface="+mn-lt"/>
                        </a:rPr>
                        <a:t>2</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2991955"/>
                  </a:ext>
                </a:extLst>
              </a:tr>
              <a:tr h="336624">
                <a:tc>
                  <a:txBody>
                    <a:bodyPr/>
                    <a:lstStyle/>
                    <a:p>
                      <a:pPr marL="72000">
                        <a:lnSpc>
                          <a:spcPct val="100000"/>
                        </a:lnSpc>
                        <a:spcAft>
                          <a:spcPts val="0"/>
                        </a:spcAft>
                      </a:pPr>
                      <a:r>
                        <a:rPr lang="tr-TR" sz="1600" dirty="0">
                          <a:effectLst/>
                          <a:latin typeface="+mn-lt"/>
                        </a:rPr>
                        <a:t>Tiyatro</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algn="ctr">
                        <a:lnSpc>
                          <a:spcPct val="107000"/>
                        </a:lnSpc>
                      </a:pPr>
                      <a:r>
                        <a:rPr lang="tr-TR" sz="1400" dirty="0">
                          <a:effectLst/>
                          <a:latin typeface="+mn-lt"/>
                          <a:cs typeface="Times New Roman" panose="02020603050405020304" pitchFamily="18" charset="0"/>
                        </a:rPr>
                        <a:t>-</a:t>
                      </a:r>
                    </a:p>
                  </a:txBody>
                  <a:tcPr marL="3468" marR="3468" marT="3468"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Bağış ve Yardım Kampanyası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1</a:t>
                      </a:r>
                    </a:p>
                  </a:txBody>
                  <a:tcPr marL="3468" marR="3468" marT="3468" marB="0" anchor="ctr"/>
                </a:tc>
                <a:tc>
                  <a:txBody>
                    <a:bodyPr/>
                    <a:lstStyle/>
                    <a:p>
                      <a:pPr marL="72000" algn="ctr">
                        <a:lnSpc>
                          <a:spcPct val="100000"/>
                        </a:lnSpc>
                        <a:spcAft>
                          <a:spcPts val="0"/>
                        </a:spcAft>
                      </a:pPr>
                      <a:r>
                        <a:rPr lang="tr-TR" sz="1400" dirty="0">
                          <a:effectLst/>
                          <a:latin typeface="+mn-lt"/>
                        </a:rPr>
                        <a:t>1</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0303215"/>
                  </a:ext>
                </a:extLst>
              </a:tr>
              <a:tr h="336624">
                <a:tc>
                  <a:txBody>
                    <a:bodyPr/>
                    <a:lstStyle/>
                    <a:p>
                      <a:pPr marL="72000">
                        <a:lnSpc>
                          <a:spcPct val="100000"/>
                        </a:lnSpc>
                        <a:spcAft>
                          <a:spcPts val="0"/>
                        </a:spcAft>
                      </a:pPr>
                      <a:r>
                        <a:rPr lang="tr-TR" sz="1600" dirty="0">
                          <a:effectLst/>
                          <a:latin typeface="+mn-lt"/>
                        </a:rPr>
                        <a:t>Konser</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algn="ctr">
                        <a:lnSpc>
                          <a:spcPct val="107000"/>
                        </a:lnSpc>
                      </a:pPr>
                      <a:r>
                        <a:rPr lang="tr-TR" sz="1400" dirty="0">
                          <a:effectLst/>
                          <a:latin typeface="+mn-lt"/>
                          <a:cs typeface="Times New Roman" panose="02020603050405020304" pitchFamily="18" charset="0"/>
                        </a:rPr>
                        <a:t>-</a:t>
                      </a:r>
                    </a:p>
                  </a:txBody>
                  <a:tcPr marL="3468" marR="3468" marT="3468"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Bilgilendirme ve Tanıtım Toplantısı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1</a:t>
                      </a:r>
                    </a:p>
                  </a:txBody>
                  <a:tcPr marL="3468" marR="3468" marT="3468" marB="0" anchor="ctr"/>
                </a:tc>
                <a:tc>
                  <a:txBody>
                    <a:bodyPr/>
                    <a:lstStyle/>
                    <a:p>
                      <a:pPr marL="72000" algn="ctr">
                        <a:lnSpc>
                          <a:spcPct val="100000"/>
                        </a:lnSpc>
                        <a:spcAft>
                          <a:spcPts val="0"/>
                        </a:spcAft>
                      </a:pPr>
                      <a:r>
                        <a:rPr lang="tr-TR" sz="1400" dirty="0">
                          <a:effectLst/>
                          <a:latin typeface="+mn-lt"/>
                        </a:rPr>
                        <a:t>7</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623417"/>
                  </a:ext>
                </a:extLst>
              </a:tr>
              <a:tr h="350551">
                <a:tc>
                  <a:txBody>
                    <a:bodyPr/>
                    <a:lstStyle/>
                    <a:p>
                      <a:pPr marL="72000">
                        <a:lnSpc>
                          <a:spcPct val="100000"/>
                        </a:lnSpc>
                        <a:spcAft>
                          <a:spcPts val="0"/>
                        </a:spcAft>
                      </a:pPr>
                      <a:r>
                        <a:rPr lang="tr-TR" sz="1600" dirty="0">
                          <a:effectLst/>
                          <a:latin typeface="+mn-lt"/>
                        </a:rPr>
                        <a:t>Sergi</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algn="ctr">
                        <a:lnSpc>
                          <a:spcPct val="107000"/>
                        </a:lnSpc>
                      </a:pPr>
                      <a:r>
                        <a:rPr lang="tr-TR" sz="1400" dirty="0">
                          <a:effectLst/>
                          <a:latin typeface="+mn-lt"/>
                          <a:cs typeface="Times New Roman" panose="02020603050405020304" pitchFamily="18" charset="0"/>
                        </a:rPr>
                        <a:t>-</a:t>
                      </a:r>
                    </a:p>
                  </a:txBody>
                  <a:tcPr marL="3468" marR="3468" marT="3468"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Anma Törenleri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a:t>
                      </a:r>
                    </a:p>
                  </a:txBody>
                  <a:tcPr marL="3468" marR="3468" marT="3468" marB="0" anchor="ctr"/>
                </a:tc>
                <a:tc>
                  <a:txBody>
                    <a:bodyPr/>
                    <a:lstStyle/>
                    <a:p>
                      <a:pPr marL="72000" algn="ctr">
                        <a:lnSpc>
                          <a:spcPct val="100000"/>
                        </a:lnSpc>
                        <a:spcAft>
                          <a:spcPts val="0"/>
                        </a:spcAft>
                      </a:pPr>
                      <a:r>
                        <a:rPr lang="tr-TR" sz="1400" dirty="0">
                          <a:effectLst/>
                          <a:latin typeface="+mn-lt"/>
                        </a:rPr>
                        <a:t>1</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4438468"/>
                  </a:ext>
                </a:extLst>
              </a:tr>
              <a:tr h="266621">
                <a:tc rowSpan="2">
                  <a:txBody>
                    <a:bodyPr/>
                    <a:lstStyle/>
                    <a:p>
                      <a:pPr marL="72000">
                        <a:lnSpc>
                          <a:spcPct val="100000"/>
                        </a:lnSpc>
                        <a:spcAft>
                          <a:spcPts val="0"/>
                        </a:spcAft>
                      </a:pPr>
                      <a:r>
                        <a:rPr lang="tr-TR" sz="1600" dirty="0">
                          <a:effectLst/>
                          <a:latin typeface="+mn-lt"/>
                        </a:rPr>
                        <a:t>Spor Turnuvası</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algn="ctr">
                        <a:lnSpc>
                          <a:spcPct val="107000"/>
                        </a:lnSpc>
                      </a:pPr>
                      <a:r>
                        <a:rPr lang="tr-TR" sz="1400" dirty="0">
                          <a:effectLst/>
                          <a:latin typeface="+mn-lt"/>
                          <a:cs typeface="Times New Roman" panose="02020603050405020304" pitchFamily="18" charset="0"/>
                        </a:rPr>
                        <a:t>-</a:t>
                      </a:r>
                    </a:p>
                  </a:txBody>
                  <a:tcPr marL="3468" marR="3468" marT="3468" marB="0" anchor="ctr"/>
                </a:tc>
                <a:tc rowSpan="2">
                  <a:txBody>
                    <a:bodyPr/>
                    <a:lstStyle/>
                    <a:p>
                      <a:pPr marL="72000" algn="ctr">
                        <a:lnSpc>
                          <a:spcPct val="100000"/>
                        </a:lnSpc>
                        <a:spcAft>
                          <a:spcPts val="0"/>
                        </a:spcAft>
                      </a:pPr>
                      <a:r>
                        <a:rPr lang="tr-TR" sz="1600" dirty="0">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600" dirty="0">
                          <a:effectLst/>
                          <a:latin typeface="+mn-lt"/>
                        </a:rPr>
                        <a:t>Öğrenci Oryantasyon Semineri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400" dirty="0">
                          <a:effectLst/>
                          <a:latin typeface="+mn-lt"/>
                          <a:cs typeface="Times New Roman" panose="02020603050405020304" pitchFamily="18" charset="0"/>
                        </a:rPr>
                        <a:t>3</a:t>
                      </a:r>
                    </a:p>
                  </a:txBody>
                  <a:tcPr marL="3468" marR="3468" marT="3468" marB="0" anchor="ctr"/>
                </a:tc>
                <a:tc>
                  <a:txBody>
                    <a:bodyPr/>
                    <a:lstStyle/>
                    <a:p>
                      <a:pPr marL="72000" algn="ctr">
                        <a:lnSpc>
                          <a:spcPct val="100000"/>
                        </a:lnSpc>
                        <a:spcAft>
                          <a:spcPts val="0"/>
                        </a:spcAft>
                      </a:pPr>
                      <a:r>
                        <a:rPr lang="tr-TR" sz="1400" b="0" dirty="0">
                          <a:solidFill>
                            <a:schemeClr val="tx1"/>
                          </a:solidFill>
                          <a:effectLst/>
                          <a:latin typeface="+mn-lt"/>
                        </a:rPr>
                        <a:t>2</a:t>
                      </a:r>
                      <a:endParaRPr lang="tr-TR" sz="14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0704476"/>
                  </a:ext>
                </a:extLst>
              </a:tr>
              <a:tr h="140827">
                <a:tc vMerge="1">
                  <a:txBody>
                    <a:bodyPr/>
                    <a:lstStyle/>
                    <a:p>
                      <a:endParaRPr lang="tr-TR"/>
                    </a:p>
                  </a:txBody>
                  <a:tcPr/>
                </a:tc>
                <a:tc>
                  <a:txBody>
                    <a:bodyPr/>
                    <a:lstStyle/>
                    <a:p>
                      <a:pPr algn="ctr">
                        <a:lnSpc>
                          <a:spcPct val="107000"/>
                        </a:lnSpc>
                      </a:pPr>
                      <a:r>
                        <a:rPr lang="tr-TR" sz="1400" dirty="0">
                          <a:effectLst/>
                          <a:latin typeface="+mn-lt"/>
                          <a:cs typeface="Times New Roman" panose="02020603050405020304" pitchFamily="18" charset="0"/>
                        </a:rPr>
                        <a:t>1</a:t>
                      </a:r>
                    </a:p>
                  </a:txBody>
                  <a:tcPr marL="3468" marR="3468" marT="3468" marB="0" anchor="ctr"/>
                </a:tc>
                <a:tc vMerge="1">
                  <a:txBody>
                    <a:bodyPr/>
                    <a:lstStyle/>
                    <a:p>
                      <a:endParaRPr lang="tr-TR"/>
                    </a:p>
                  </a:txBody>
                  <a:tcPr/>
                </a:tc>
                <a:tc>
                  <a:txBody>
                    <a:bodyPr/>
                    <a:lstStyle/>
                    <a:p>
                      <a:pPr marL="72000" algn="r">
                        <a:lnSpc>
                          <a:spcPct val="100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19</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40</a:t>
                      </a:r>
                    </a:p>
                  </a:txBody>
                  <a:tcPr marL="0" marR="0" marT="0" marB="0" anchor="ctr"/>
                </a:tc>
                <a:extLst>
                  <a:ext uri="{0D108BD9-81ED-4DB2-BD59-A6C34878D82A}">
                    <a16:rowId xmlns:a16="http://schemas.microsoft.com/office/drawing/2014/main" val="2305473690"/>
                  </a:ext>
                </a:extLst>
              </a:tr>
            </a:tbl>
          </a:graphicData>
        </a:graphic>
      </p:graphicFrame>
    </p:spTree>
    <p:extLst>
      <p:ext uri="{BB962C8B-B14F-4D97-AF65-F5344CB8AC3E}">
        <p14:creationId xmlns:p14="http://schemas.microsoft.com/office/powerpoint/2010/main" val="21175770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AE0F5-762C-99CD-3DAA-A64A7E097D4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A750CFE-A6CD-F6AF-1FD3-70C390D6026B}"/>
              </a:ext>
            </a:extLst>
          </p:cNvPr>
          <p:cNvSpPr>
            <a:spLocks noGrp="1"/>
          </p:cNvSpPr>
          <p:nvPr>
            <p:ph type="title"/>
          </p:nvPr>
        </p:nvSpPr>
        <p:spPr>
          <a:xfrm>
            <a:off x="325209" y="806758"/>
            <a:ext cx="9941769" cy="644356"/>
          </a:xfrm>
        </p:spPr>
        <p:txBody>
          <a:bodyPr>
            <a:normAutofit/>
          </a:bodyPr>
          <a:lstStyle/>
          <a:p>
            <a:pPr algn="ctr"/>
            <a:r>
              <a:rPr lang="tr-TR" sz="2800" b="1" dirty="0">
                <a:solidFill>
                  <a:srgbClr val="FF0000"/>
                </a:solidFill>
                <a:cs typeface="Calibri" panose="020F0502020204030204" pitchFamily="34" charset="0"/>
              </a:rPr>
              <a:t>Bilimsel, Sosyal, Kültürel ve Sportif Ödüller ile Başarılar</a:t>
            </a:r>
            <a:endParaRPr lang="tr-TR" sz="2800" dirty="0">
              <a:solidFill>
                <a:srgbClr val="FF0000"/>
              </a:solidFill>
            </a:endParaRPr>
          </a:p>
        </p:txBody>
      </p:sp>
      <p:sp>
        <p:nvSpPr>
          <p:cNvPr id="4" name="Veri Yer Tutucusu 3">
            <a:extLst>
              <a:ext uri="{FF2B5EF4-FFF2-40B4-BE49-F238E27FC236}">
                <a16:creationId xmlns:a16="http://schemas.microsoft.com/office/drawing/2014/main" id="{0642B223-6B78-EA3D-C02A-25A362DAB14C}"/>
              </a:ext>
            </a:extLst>
          </p:cNvPr>
          <p:cNvSpPr>
            <a:spLocks noGrp="1"/>
          </p:cNvSpPr>
          <p:nvPr>
            <p:ph type="dt" sz="half" idx="10"/>
          </p:nvPr>
        </p:nvSpPr>
        <p:spPr/>
        <p:txBody>
          <a:bodyPr/>
          <a:lstStyle/>
          <a:p>
            <a:fld id="{5C01853F-0A03-4649-8FC9-B14B1A95AEC8}" type="datetime1">
              <a:rPr lang="tr-TR" smtClean="0"/>
              <a:pPr/>
              <a:t>15.01.2026</a:t>
            </a:fld>
            <a:endParaRPr lang="tr-TR" dirty="0"/>
          </a:p>
        </p:txBody>
      </p:sp>
      <p:sp>
        <p:nvSpPr>
          <p:cNvPr id="6" name="Slayt Numarası Yer Tutucusu 5">
            <a:extLst>
              <a:ext uri="{FF2B5EF4-FFF2-40B4-BE49-F238E27FC236}">
                <a16:creationId xmlns:a16="http://schemas.microsoft.com/office/drawing/2014/main" id="{29316674-9E15-2B8B-85E7-AC44EEEB617B}"/>
              </a:ext>
            </a:extLst>
          </p:cNvPr>
          <p:cNvSpPr>
            <a:spLocks noGrp="1"/>
          </p:cNvSpPr>
          <p:nvPr>
            <p:ph type="sldNum" sz="quarter" idx="12"/>
          </p:nvPr>
        </p:nvSpPr>
        <p:spPr/>
        <p:txBody>
          <a:bodyPr/>
          <a:lstStyle/>
          <a:p>
            <a:fld id="{15D42E69-0B45-4D6A-BDA9-8F9042B0111B}" type="slidenum">
              <a:rPr lang="tr-TR" smtClean="0"/>
              <a:pPr/>
              <a:t>67</a:t>
            </a:fld>
            <a:endParaRPr lang="tr-TR"/>
          </a:p>
        </p:txBody>
      </p:sp>
      <p:graphicFrame>
        <p:nvGraphicFramePr>
          <p:cNvPr id="5" name="Tablo 5">
            <a:extLst>
              <a:ext uri="{FF2B5EF4-FFF2-40B4-BE49-F238E27FC236}">
                <a16:creationId xmlns:a16="http://schemas.microsoft.com/office/drawing/2014/main" id="{7CDA5891-576F-50CD-C866-F2361B5A6AB1}"/>
              </a:ext>
            </a:extLst>
          </p:cNvPr>
          <p:cNvGraphicFramePr>
            <a:graphicFrameLocks noGrp="1"/>
          </p:cNvGraphicFramePr>
          <p:nvPr>
            <p:extLst>
              <p:ext uri="{D42A27DB-BD31-4B8C-83A1-F6EECF244321}">
                <p14:modId xmlns:p14="http://schemas.microsoft.com/office/powerpoint/2010/main" val="1196326287"/>
              </p:ext>
            </p:extLst>
          </p:nvPr>
        </p:nvGraphicFramePr>
        <p:xfrm>
          <a:off x="532060" y="1932315"/>
          <a:ext cx="11096724" cy="1005457"/>
        </p:xfrm>
        <a:graphic>
          <a:graphicData uri="http://schemas.openxmlformats.org/drawingml/2006/table">
            <a:tbl>
              <a:tblPr firstRow="1" firstCol="1" lastRow="1" lastCol="1" bandRow="1" bandCol="1">
                <a:tableStyleId>{5940675A-B579-460E-94D1-54222C63F5DA}</a:tableStyleId>
              </a:tblPr>
              <a:tblGrid>
                <a:gridCol w="8944627">
                  <a:extLst>
                    <a:ext uri="{9D8B030D-6E8A-4147-A177-3AD203B41FA5}">
                      <a16:colId xmlns:a16="http://schemas.microsoft.com/office/drawing/2014/main" val="2633809722"/>
                    </a:ext>
                  </a:extLst>
                </a:gridCol>
                <a:gridCol w="1022090">
                  <a:extLst>
                    <a:ext uri="{9D8B030D-6E8A-4147-A177-3AD203B41FA5}">
                      <a16:colId xmlns:a16="http://schemas.microsoft.com/office/drawing/2014/main" val="518810373"/>
                    </a:ext>
                  </a:extLst>
                </a:gridCol>
                <a:gridCol w="1130007">
                  <a:extLst>
                    <a:ext uri="{9D8B030D-6E8A-4147-A177-3AD203B41FA5}">
                      <a16:colId xmlns:a16="http://schemas.microsoft.com/office/drawing/2014/main" val="2738585799"/>
                    </a:ext>
                  </a:extLst>
                </a:gridCol>
              </a:tblGrid>
              <a:tr h="569090">
                <a:tc>
                  <a:txBody>
                    <a:bodyPr/>
                    <a:lstStyle/>
                    <a:p>
                      <a:pPr marL="36195" marR="36195" algn="ctr">
                        <a:spcAft>
                          <a:spcPts val="0"/>
                        </a:spcAft>
                        <a:tabLst>
                          <a:tab pos="5450840" algn="l"/>
                        </a:tabLst>
                      </a:pPr>
                      <a:r>
                        <a:rPr lang="tr-TR" sz="1800" b="1" dirty="0">
                          <a:solidFill>
                            <a:srgbClr val="FF0000"/>
                          </a:solidFill>
                          <a:effectLst/>
                        </a:rPr>
                        <a:t>Bilimsel, Sosyal, Kültürel ve Sportif Ödül ve/veya Başarı </a:t>
                      </a:r>
                    </a:p>
                    <a:p>
                      <a:pPr marL="36195" marR="36195" algn="ctr">
                        <a:spcAft>
                          <a:spcPts val="0"/>
                        </a:spcAft>
                        <a:tabLst>
                          <a:tab pos="5450840" algn="l"/>
                        </a:tabLst>
                      </a:pPr>
                      <a:r>
                        <a:rPr lang="tr-TR" sz="1800" b="1" dirty="0">
                          <a:solidFill>
                            <a:srgbClr val="0066FF"/>
                          </a:solidFill>
                          <a:effectLst/>
                        </a:rPr>
                        <a:t>(Ödülün Adı ve Derecesi</a:t>
                      </a:r>
                      <a:r>
                        <a:rPr lang="tr-TR" sz="1800" b="1" dirty="0">
                          <a:solidFill>
                            <a:srgbClr val="FF0000"/>
                          </a:solidFill>
                          <a:effectLst/>
                        </a:rPr>
                        <a:t>) *</a:t>
                      </a:r>
                      <a:endParaRPr lang="tr-T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9130183"/>
                  </a:ext>
                </a:extLst>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0"/>
                        </a:spcAft>
                      </a:pPr>
                      <a:r>
                        <a:rPr lang="tr-TR" sz="1400" dirty="0">
                          <a:effectLst/>
                        </a:rPr>
                        <a:t> Bulunmamaktadır. </a:t>
                      </a:r>
                    </a:p>
                  </a:txBody>
                  <a:tcPr marL="68580" marR="68580" marT="0" marB="0" anchor="ctr"/>
                </a:tc>
                <a:tc hMerge="1">
                  <a:txBody>
                    <a:bodyPr/>
                    <a:lstStyle/>
                    <a:p>
                      <a:endParaRPr dirty="0"/>
                    </a:p>
                  </a:txBody>
                  <a:tcPr marL="68580" marR="68580" marT="0" marB="0" anchor="ctr"/>
                </a:tc>
                <a:extLst>
                  <a:ext uri="{0D108BD9-81ED-4DB2-BD59-A6C34878D82A}">
                    <a16:rowId xmlns:a16="http://schemas.microsoft.com/office/drawing/2014/main" val="860366268"/>
                  </a:ext>
                </a:extLst>
              </a:tr>
            </a:tbl>
          </a:graphicData>
        </a:graphic>
      </p:graphicFrame>
    </p:spTree>
    <p:extLst>
      <p:ext uri="{BB962C8B-B14F-4D97-AF65-F5344CB8AC3E}">
        <p14:creationId xmlns:p14="http://schemas.microsoft.com/office/powerpoint/2010/main" val="28931301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a:bodyPr>
          <a:lstStyle/>
          <a:p>
            <a:r>
              <a:rPr lang="tr-TR" sz="7200" b="1" dirty="0">
                <a:solidFill>
                  <a:srgbClr val="3333FF"/>
                </a:solidFill>
              </a:rPr>
              <a:t>ULUSLARARASILAŞMA</a:t>
            </a:r>
            <a:endParaRPr lang="tr-TR" sz="72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68</a:t>
            </a:fld>
            <a:endParaRPr lang="tr-TR"/>
          </a:p>
        </p:txBody>
      </p:sp>
    </p:spTree>
    <p:extLst>
      <p:ext uri="{BB962C8B-B14F-4D97-AF65-F5344CB8AC3E}">
        <p14:creationId xmlns:p14="http://schemas.microsoft.com/office/powerpoint/2010/main" val="3207028648"/>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477078" y="768738"/>
            <a:ext cx="10312772" cy="579771"/>
          </a:xfrm>
        </p:spPr>
        <p:txBody>
          <a:bodyPr>
            <a:noAutofit/>
          </a:bodyPr>
          <a:lstStyle/>
          <a:p>
            <a:pPr algn="ctr"/>
            <a:r>
              <a:rPr lang="tr-TR" sz="2800" b="1" dirty="0">
                <a:solidFill>
                  <a:srgbClr val="FF0000"/>
                </a:solidFill>
                <a:latin typeface="+mn-lt"/>
              </a:rPr>
              <a:t>Uluslararası İşbirlikleri </a:t>
            </a:r>
            <a:r>
              <a:rPr lang="tr-TR" sz="2400" b="1" dirty="0">
                <a:solidFill>
                  <a:srgbClr val="0000CC"/>
                </a:solidFill>
                <a:latin typeface="+mn-lt"/>
              </a:rPr>
              <a:t>(Ortak Programlar ve Projeler)</a:t>
            </a:r>
            <a:endParaRPr lang="tr-TR" sz="2400" dirty="0">
              <a:solidFill>
                <a:srgbClr val="0000CC"/>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69</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505204139"/>
              </p:ext>
            </p:extLst>
          </p:nvPr>
        </p:nvGraphicFramePr>
        <p:xfrm>
          <a:off x="477080" y="1918249"/>
          <a:ext cx="11371192" cy="2690071"/>
        </p:xfrm>
        <a:graphic>
          <a:graphicData uri="http://schemas.openxmlformats.org/drawingml/2006/table">
            <a:tbl>
              <a:tblPr>
                <a:tableStyleId>{BDBED569-4797-4DF1-A0F4-6AAB3CD982D8}</a:tableStyleId>
              </a:tblPr>
              <a:tblGrid>
                <a:gridCol w="1542543">
                  <a:extLst>
                    <a:ext uri="{9D8B030D-6E8A-4147-A177-3AD203B41FA5}">
                      <a16:colId xmlns:a16="http://schemas.microsoft.com/office/drawing/2014/main" val="4241462627"/>
                    </a:ext>
                  </a:extLst>
                </a:gridCol>
                <a:gridCol w="1995786">
                  <a:extLst>
                    <a:ext uri="{9D8B030D-6E8A-4147-A177-3AD203B41FA5}">
                      <a16:colId xmlns:a16="http://schemas.microsoft.com/office/drawing/2014/main" val="2566159512"/>
                    </a:ext>
                  </a:extLst>
                </a:gridCol>
                <a:gridCol w="1908313">
                  <a:extLst>
                    <a:ext uri="{9D8B030D-6E8A-4147-A177-3AD203B41FA5}">
                      <a16:colId xmlns:a16="http://schemas.microsoft.com/office/drawing/2014/main" val="2487010389"/>
                    </a:ext>
                  </a:extLst>
                </a:gridCol>
                <a:gridCol w="2196548">
                  <a:extLst>
                    <a:ext uri="{9D8B030D-6E8A-4147-A177-3AD203B41FA5}">
                      <a16:colId xmlns:a16="http://schemas.microsoft.com/office/drawing/2014/main" val="717254350"/>
                    </a:ext>
                  </a:extLst>
                </a:gridCol>
                <a:gridCol w="1977887">
                  <a:extLst>
                    <a:ext uri="{9D8B030D-6E8A-4147-A177-3AD203B41FA5}">
                      <a16:colId xmlns:a16="http://schemas.microsoft.com/office/drawing/2014/main" val="2952350889"/>
                    </a:ext>
                  </a:extLst>
                </a:gridCol>
                <a:gridCol w="1750115">
                  <a:extLst>
                    <a:ext uri="{9D8B030D-6E8A-4147-A177-3AD203B41FA5}">
                      <a16:colId xmlns:a16="http://schemas.microsoft.com/office/drawing/2014/main" val="785312343"/>
                    </a:ext>
                  </a:extLst>
                </a:gridCol>
              </a:tblGrid>
              <a:tr h="880511">
                <a:tc>
                  <a:txBody>
                    <a:bodyPr/>
                    <a:lstStyle/>
                    <a:p>
                      <a:pPr algn="ctr">
                        <a:lnSpc>
                          <a:spcPct val="107000"/>
                        </a:lnSpc>
                        <a:spcAft>
                          <a:spcPts val="0"/>
                        </a:spcAft>
                      </a:pPr>
                      <a:r>
                        <a:rPr lang="tr-TR" sz="1800" b="1">
                          <a:solidFill>
                            <a:srgbClr val="FF0000"/>
                          </a:solidFill>
                          <a:effectLst/>
                          <a:latin typeface="+mn-lt"/>
                        </a:rPr>
                        <a:t>Ülke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Kapsamı (Program veya Proje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9854">
                <a:tc>
                  <a:txBody>
                    <a:bodyPr/>
                    <a:lstStyle/>
                    <a:p>
                      <a:pPr>
                        <a:lnSpc>
                          <a:spcPct val="107000"/>
                        </a:lnSpc>
                        <a:spcAft>
                          <a:spcPts val="0"/>
                        </a:spcAft>
                      </a:pPr>
                      <a:r>
                        <a:rPr lang="tr-TR" sz="1600" b="0" dirty="0">
                          <a:solidFill>
                            <a:schemeClr val="tx1"/>
                          </a:solidFill>
                          <a:effectLst/>
                          <a:latin typeface="+mn-lt"/>
                        </a:rPr>
                        <a:t>Türkiye-</a:t>
                      </a:r>
                    </a:p>
                    <a:p>
                      <a:pPr>
                        <a:lnSpc>
                          <a:spcPct val="107000"/>
                        </a:lnSpc>
                        <a:spcAft>
                          <a:spcPts val="0"/>
                        </a:spcAft>
                      </a:pPr>
                      <a:r>
                        <a:rPr lang="tr-TR" sz="1600" b="0" dirty="0">
                          <a:solidFill>
                            <a:schemeClr val="tx1"/>
                          </a:solidFill>
                          <a:effectLst/>
                          <a:latin typeface="+mn-lt"/>
                        </a:rPr>
                        <a:t>Filistin-</a:t>
                      </a:r>
                    </a:p>
                    <a:p>
                      <a:pPr>
                        <a:lnSpc>
                          <a:spcPct val="107000"/>
                        </a:lnSpc>
                        <a:spcAft>
                          <a:spcPts val="0"/>
                        </a:spcAft>
                      </a:pPr>
                      <a:r>
                        <a:rPr lang="tr-TR" sz="1600" b="0" dirty="0">
                          <a:solidFill>
                            <a:schemeClr val="tx1"/>
                          </a:solidFill>
                          <a:effectLst/>
                          <a:latin typeface="+mn-lt"/>
                        </a:rPr>
                        <a:t>İspanya Almanya</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600" b="0" dirty="0">
                          <a:solidFill>
                            <a:schemeClr val="tx1"/>
                          </a:solidFill>
                          <a:effectLst/>
                          <a:latin typeface="+mn-lt"/>
                          <a:cs typeface="Times New Roman" panose="02020603050405020304" pitchFamily="18" charset="0"/>
                        </a:rPr>
                        <a:t> Ankara Sosyal Bilimler Vakfı –</a:t>
                      </a:r>
                      <a:r>
                        <a:rPr lang="tr-TR" sz="1600" b="0" baseline="0" dirty="0">
                          <a:solidFill>
                            <a:schemeClr val="tx1"/>
                          </a:solidFill>
                          <a:effectLst/>
                          <a:latin typeface="+mn-lt"/>
                          <a:cs typeface="Times New Roman" panose="02020603050405020304" pitchFamily="18" charset="0"/>
                        </a:rPr>
                        <a:t> </a:t>
                      </a:r>
                      <a:r>
                        <a:rPr lang="tr-TR" sz="1600" b="0" baseline="0" dirty="0" err="1">
                          <a:solidFill>
                            <a:schemeClr val="tx1"/>
                          </a:solidFill>
                          <a:effectLst/>
                          <a:latin typeface="+mn-lt"/>
                          <a:cs typeface="Times New Roman" panose="02020603050405020304" pitchFamily="18" charset="0"/>
                        </a:rPr>
                        <a:t>Zentrum</a:t>
                      </a:r>
                      <a:r>
                        <a:rPr lang="tr-TR" sz="1600" b="0" baseline="0" dirty="0">
                          <a:solidFill>
                            <a:schemeClr val="tx1"/>
                          </a:solidFill>
                          <a:effectLst/>
                          <a:latin typeface="+mn-lt"/>
                          <a:cs typeface="Times New Roman" panose="02020603050405020304" pitchFamily="18" charset="0"/>
                        </a:rPr>
                        <a:t> </a:t>
                      </a:r>
                      <a:r>
                        <a:rPr lang="tr-TR" sz="1600" b="0" baseline="0" dirty="0" err="1">
                          <a:solidFill>
                            <a:schemeClr val="tx1"/>
                          </a:solidFill>
                          <a:effectLst/>
                          <a:latin typeface="+mn-lt"/>
                          <a:cs typeface="Times New Roman" panose="02020603050405020304" pitchFamily="18" charset="0"/>
                        </a:rPr>
                        <a:t>füll</a:t>
                      </a:r>
                      <a:r>
                        <a:rPr lang="tr-TR" sz="1600" b="0" baseline="0" dirty="0">
                          <a:solidFill>
                            <a:schemeClr val="tx1"/>
                          </a:solidFill>
                          <a:effectLst/>
                          <a:latin typeface="+mn-lt"/>
                          <a:cs typeface="Times New Roman" panose="02020603050405020304" pitchFamily="18" charset="0"/>
                        </a:rPr>
                        <a:t> </a:t>
                      </a:r>
                      <a:r>
                        <a:rPr lang="tr-TR" sz="1600" b="0" baseline="0" dirty="0" err="1">
                          <a:solidFill>
                            <a:schemeClr val="tx1"/>
                          </a:solidFill>
                          <a:effectLst/>
                          <a:latin typeface="+mn-lt"/>
                          <a:cs typeface="Times New Roman" panose="02020603050405020304" pitchFamily="18" charset="0"/>
                        </a:rPr>
                        <a:t>Interkulturelle</a:t>
                      </a:r>
                      <a:r>
                        <a:rPr lang="tr-TR" sz="1600" b="0" baseline="0" dirty="0">
                          <a:solidFill>
                            <a:schemeClr val="tx1"/>
                          </a:solidFill>
                          <a:effectLst/>
                          <a:latin typeface="+mn-lt"/>
                          <a:cs typeface="Times New Roman" panose="02020603050405020304" pitchFamily="18" charset="0"/>
                        </a:rPr>
                        <a:t> </a:t>
                      </a:r>
                      <a:r>
                        <a:rPr lang="tr-TR" sz="1600" b="0" baseline="0" dirty="0" err="1">
                          <a:solidFill>
                            <a:schemeClr val="tx1"/>
                          </a:solidFill>
                          <a:effectLst/>
                          <a:latin typeface="+mn-lt"/>
                          <a:cs typeface="Times New Roman" panose="02020603050405020304" pitchFamily="18" charset="0"/>
                        </a:rPr>
                        <a:t>Bildung</a:t>
                      </a:r>
                      <a:r>
                        <a:rPr lang="tr-TR" sz="1600" b="0" baseline="0" dirty="0">
                          <a:solidFill>
                            <a:schemeClr val="tx1"/>
                          </a:solidFill>
                          <a:effectLst/>
                          <a:latin typeface="+mn-lt"/>
                          <a:cs typeface="Times New Roman" panose="02020603050405020304" pitchFamily="18" charset="0"/>
                        </a:rPr>
                        <a:t> </a:t>
                      </a:r>
                      <a:r>
                        <a:rPr lang="tr-TR" sz="1600" b="0" baseline="0" dirty="0" err="1">
                          <a:solidFill>
                            <a:schemeClr val="tx1"/>
                          </a:solidFill>
                          <a:effectLst/>
                          <a:latin typeface="+mn-lt"/>
                          <a:cs typeface="Times New Roman" panose="02020603050405020304" pitchFamily="18" charset="0"/>
                        </a:rPr>
                        <a:t>and</a:t>
                      </a:r>
                      <a:r>
                        <a:rPr lang="tr-TR" sz="1600" b="0" baseline="0" dirty="0">
                          <a:solidFill>
                            <a:schemeClr val="tx1"/>
                          </a:solidFill>
                          <a:effectLst/>
                          <a:latin typeface="+mn-lt"/>
                          <a:cs typeface="Times New Roman" panose="02020603050405020304" pitchFamily="18" charset="0"/>
                        </a:rPr>
                        <a:t> Arbeit</a:t>
                      </a:r>
                      <a:endParaRPr lang="tr-TR" sz="1600" b="0" dirty="0">
                        <a:solidFill>
                          <a:schemeClr val="tx1"/>
                        </a:solidFill>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0" dirty="0">
                          <a:solidFill>
                            <a:schemeClr val="tx1"/>
                          </a:solidFill>
                          <a:effectLst/>
                          <a:latin typeface="+mn-lt"/>
                        </a:rPr>
                        <a:t> -</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600" b="0" dirty="0">
                          <a:solidFill>
                            <a:schemeClr val="tx1"/>
                          </a:solidFill>
                          <a:effectLst/>
                          <a:latin typeface="+mn-lt"/>
                          <a:cs typeface="Times New Roman" panose="02020603050405020304" pitchFamily="18" charset="0"/>
                        </a:rPr>
                        <a:t>-</a:t>
                      </a:r>
                    </a:p>
                  </a:txBody>
                  <a:tcPr marL="6350" marR="635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600" b="0" i="0" dirty="0" err="1">
                          <a:solidFill>
                            <a:schemeClr val="tx1"/>
                          </a:solidFill>
                          <a:effectLst/>
                          <a:latin typeface="Gotham Narrow Book"/>
                        </a:rPr>
                        <a:t>Erasmus</a:t>
                      </a:r>
                      <a:r>
                        <a:rPr lang="tr-TR" sz="1600" b="0" i="0" dirty="0">
                          <a:solidFill>
                            <a:schemeClr val="tx1"/>
                          </a:solidFill>
                          <a:effectLst/>
                          <a:latin typeface="Gotham Narrow Book"/>
                        </a:rPr>
                        <a:t>+ KA1- </a:t>
                      </a:r>
                      <a:r>
                        <a:rPr lang="tr-TR" sz="1600" b="0" dirty="0">
                          <a:solidFill>
                            <a:schemeClr val="tx1"/>
                          </a:solidFill>
                          <a:effectLst/>
                          <a:latin typeface="+mn-lt"/>
                        </a:rPr>
                        <a:t> </a:t>
                      </a:r>
                      <a:r>
                        <a:rPr lang="tr-TR" sz="1600" b="0" dirty="0">
                          <a:solidFill>
                            <a:schemeClr val="tx1"/>
                          </a:solidFill>
                          <a:effectLst/>
                          <a:latin typeface="+mn-lt"/>
                          <a:cs typeface="Times New Roman" panose="02020603050405020304" pitchFamily="18" charset="0"/>
                        </a:rPr>
                        <a:t> T</a:t>
                      </a:r>
                      <a:r>
                        <a:rPr lang="es-ES" sz="1600" b="0" dirty="0">
                          <a:solidFill>
                            <a:schemeClr val="tx1"/>
                          </a:solidFill>
                          <a:effectLst/>
                        </a:rPr>
                        <a:t>he Memory of history</a:t>
                      </a:r>
                      <a:r>
                        <a:rPr lang="tr-TR" sz="1600" b="0" dirty="0">
                          <a:solidFill>
                            <a:schemeClr val="tx1"/>
                          </a:solidFill>
                          <a:effectLst/>
                        </a:rPr>
                        <a:t> </a:t>
                      </a:r>
                      <a:endParaRPr lang="tr-TR" sz="1600" b="0" dirty="0">
                        <a:solidFill>
                          <a:schemeClr val="tx1"/>
                        </a:solidFill>
                        <a:effectLst/>
                        <a:latin typeface="+mn-lt"/>
                        <a:cs typeface="Times New Roman" panose="02020603050405020304" pitchFamily="18" charset="0"/>
                      </a:endParaRPr>
                    </a:p>
                  </a:txBody>
                  <a:tcPr marL="0" marR="0" marT="0" marB="0" anchor="ctr"/>
                </a:tc>
                <a:tc>
                  <a:txBody>
                    <a:bodyPr/>
                    <a:lstStyle/>
                    <a:p>
                      <a:pPr>
                        <a:lnSpc>
                          <a:spcPct val="107000"/>
                        </a:lnSpc>
                        <a:spcAft>
                          <a:spcPts val="0"/>
                        </a:spcAft>
                      </a:pPr>
                      <a:r>
                        <a:rPr lang="tr-TR" sz="1600" b="0" dirty="0">
                          <a:solidFill>
                            <a:schemeClr val="tx1"/>
                          </a:solidFill>
                          <a:effectLst/>
                          <a:latin typeface="+mn-lt"/>
                        </a:rPr>
                        <a:t> 31.12.2022-30.12.2024</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299854">
                <a:tc>
                  <a:txBody>
                    <a:bodyPr/>
                    <a:lstStyle/>
                    <a:p>
                      <a:pPr>
                        <a:lnSpc>
                          <a:spcPct val="107000"/>
                        </a:lnSpc>
                        <a:spcAft>
                          <a:spcPts val="0"/>
                        </a:spcAft>
                      </a:pPr>
                      <a:r>
                        <a:rPr lang="tr-TR" sz="1600" b="0" dirty="0">
                          <a:solidFill>
                            <a:schemeClr val="tx1"/>
                          </a:solidFill>
                          <a:effectLst/>
                          <a:latin typeface="+mn-lt"/>
                        </a:rPr>
                        <a:t> Türkiye- </a:t>
                      </a:r>
                    </a:p>
                    <a:p>
                      <a:pPr>
                        <a:lnSpc>
                          <a:spcPct val="107000"/>
                        </a:lnSpc>
                        <a:spcAft>
                          <a:spcPts val="0"/>
                        </a:spcAft>
                      </a:pPr>
                      <a:r>
                        <a:rPr lang="tr-TR" sz="1600" b="0" dirty="0">
                          <a:solidFill>
                            <a:schemeClr val="tx1"/>
                          </a:solidFill>
                          <a:effectLst/>
                          <a:latin typeface="+mn-lt"/>
                        </a:rPr>
                        <a:t>Filistin – </a:t>
                      </a:r>
                    </a:p>
                    <a:p>
                      <a:pPr>
                        <a:lnSpc>
                          <a:spcPct val="107000"/>
                        </a:lnSpc>
                        <a:spcAft>
                          <a:spcPts val="0"/>
                        </a:spcAft>
                      </a:pPr>
                      <a:r>
                        <a:rPr lang="tr-TR" sz="1600" b="0" dirty="0">
                          <a:solidFill>
                            <a:schemeClr val="tx1"/>
                          </a:solidFill>
                          <a:effectLst/>
                          <a:latin typeface="+mn-lt"/>
                        </a:rPr>
                        <a:t>Belçika</a:t>
                      </a:r>
                      <a:r>
                        <a:rPr lang="tr-TR" sz="1600" b="0" baseline="0" dirty="0">
                          <a:solidFill>
                            <a:schemeClr val="tx1"/>
                          </a:solidFill>
                          <a:effectLst/>
                          <a:latin typeface="+mn-lt"/>
                        </a:rPr>
                        <a:t> </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0" dirty="0">
                          <a:solidFill>
                            <a:schemeClr val="tx1"/>
                          </a:solidFill>
                          <a:effectLst/>
                          <a:latin typeface="+mn-lt"/>
                          <a:ea typeface="Calibri" panose="020F0502020204030204" pitchFamily="34" charset="0"/>
                          <a:cs typeface="Times New Roman" panose="02020603050405020304" pitchFamily="18" charset="0"/>
                        </a:rPr>
                        <a:t> An-</a:t>
                      </a:r>
                      <a:r>
                        <a:rPr lang="tr-TR" sz="1600" b="0" dirty="0" err="1">
                          <a:solidFill>
                            <a:schemeClr val="tx1"/>
                          </a:solidFill>
                          <a:effectLst/>
                          <a:latin typeface="+mn-lt"/>
                          <a:ea typeface="Calibri" panose="020F0502020204030204" pitchFamily="34" charset="0"/>
                          <a:cs typeface="Times New Roman" panose="02020603050405020304" pitchFamily="18" charset="0"/>
                        </a:rPr>
                        <a:t>Najah</a:t>
                      </a:r>
                      <a:r>
                        <a:rPr lang="tr-TR" sz="1600" b="0" dirty="0">
                          <a:solidFill>
                            <a:schemeClr val="tx1"/>
                          </a:solidFill>
                          <a:effectLst/>
                          <a:latin typeface="+mn-lt"/>
                          <a:ea typeface="Calibri" panose="020F0502020204030204" pitchFamily="34" charset="0"/>
                          <a:cs typeface="Times New Roman" panose="02020603050405020304" pitchFamily="18" charset="0"/>
                        </a:rPr>
                        <a:t> </a:t>
                      </a:r>
                      <a:r>
                        <a:rPr lang="tr-TR" sz="1600" b="0" dirty="0" err="1">
                          <a:solidFill>
                            <a:schemeClr val="tx1"/>
                          </a:solidFill>
                          <a:effectLst/>
                          <a:latin typeface="+mn-lt"/>
                          <a:ea typeface="Calibri" panose="020F0502020204030204" pitchFamily="34" charset="0"/>
                          <a:cs typeface="Times New Roman" panose="02020603050405020304" pitchFamily="18" charset="0"/>
                        </a:rPr>
                        <a:t>National</a:t>
                      </a:r>
                      <a:r>
                        <a:rPr lang="tr-TR" sz="1600" b="0" dirty="0">
                          <a:solidFill>
                            <a:schemeClr val="tx1"/>
                          </a:solidFill>
                          <a:effectLst/>
                          <a:latin typeface="+mn-lt"/>
                          <a:ea typeface="Calibri" panose="020F0502020204030204" pitchFamily="34" charset="0"/>
                          <a:cs typeface="Times New Roman" panose="02020603050405020304" pitchFamily="18" charset="0"/>
                        </a:rPr>
                        <a:t> </a:t>
                      </a:r>
                      <a:r>
                        <a:rPr lang="tr-TR" sz="1600" b="0" dirty="0" err="1">
                          <a:solidFill>
                            <a:schemeClr val="tx1"/>
                          </a:solidFill>
                          <a:effectLst/>
                          <a:latin typeface="+mn-lt"/>
                          <a:ea typeface="Calibri" panose="020F0502020204030204" pitchFamily="34" charset="0"/>
                          <a:cs typeface="Times New Roman" panose="02020603050405020304" pitchFamily="18" charset="0"/>
                        </a:rPr>
                        <a:t>University</a:t>
                      </a:r>
                      <a:r>
                        <a:rPr lang="tr-TR" sz="1600" b="0" dirty="0">
                          <a:solidFill>
                            <a:schemeClr val="tx1"/>
                          </a:solidFill>
                          <a:effectLst/>
                          <a:latin typeface="+mn-lt"/>
                          <a:ea typeface="Calibri" panose="020F0502020204030204" pitchFamily="34" charset="0"/>
                          <a:cs typeface="Times New Roman" panose="02020603050405020304" pitchFamily="18" charset="0"/>
                        </a:rPr>
                        <a:t> </a:t>
                      </a:r>
                    </a:p>
                  </a:txBody>
                  <a:tcPr marL="6350" marR="6350" marT="6350" marB="0" anchor="ctr"/>
                </a:tc>
                <a:tc>
                  <a:txBody>
                    <a:bodyPr/>
                    <a:lstStyle/>
                    <a:p>
                      <a:pPr algn="ctr">
                        <a:lnSpc>
                          <a:spcPct val="107000"/>
                        </a:lnSpc>
                        <a:spcAft>
                          <a:spcPts val="0"/>
                        </a:spcAft>
                      </a:pPr>
                      <a:r>
                        <a:rPr lang="tr-TR" sz="1600" b="0" dirty="0">
                          <a:solidFill>
                            <a:schemeClr val="tx1"/>
                          </a:solidFill>
                          <a:effectLst/>
                          <a:latin typeface="+mn-lt"/>
                        </a:rPr>
                        <a:t> -</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0" dirty="0">
                          <a:solidFill>
                            <a:schemeClr val="tx1"/>
                          </a:solidFill>
                          <a:effectLst/>
                          <a:latin typeface="+mn-lt"/>
                        </a:rPr>
                        <a:t> -</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600" b="0" dirty="0">
                          <a:solidFill>
                            <a:schemeClr val="tx1"/>
                          </a:solidFill>
                          <a:effectLst/>
                          <a:latin typeface="+mn-lt"/>
                        </a:rPr>
                        <a:t> </a:t>
                      </a:r>
                      <a:r>
                        <a:rPr lang="tr-TR" sz="1600" b="0" i="0" dirty="0">
                          <a:solidFill>
                            <a:schemeClr val="tx1"/>
                          </a:solidFill>
                          <a:effectLst/>
                          <a:latin typeface="Gotham Narrow Book"/>
                        </a:rPr>
                        <a:t>Erasmus+ KA2 - </a:t>
                      </a:r>
                      <a:r>
                        <a:rPr lang="tr-TR" sz="1600" b="0" dirty="0">
                          <a:solidFill>
                            <a:schemeClr val="tx1"/>
                          </a:solidFill>
                          <a:effectLst/>
                          <a:latin typeface="+mn-lt"/>
                        </a:rPr>
                        <a:t>Kültürel Miras Bilinci – El Yazmaları</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0" dirty="0">
                          <a:solidFill>
                            <a:schemeClr val="tx1"/>
                          </a:solidFill>
                          <a:effectLst/>
                          <a:latin typeface="+mn-lt"/>
                        </a:rPr>
                        <a:t> 01.12.2024-30.11-2025</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bl>
          </a:graphicData>
        </a:graphic>
      </p:graphicFrame>
    </p:spTree>
    <p:extLst>
      <p:ext uri="{BB962C8B-B14F-4D97-AF65-F5344CB8AC3E}">
        <p14:creationId xmlns:p14="http://schemas.microsoft.com/office/powerpoint/2010/main" val="1347423784"/>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B2779-5C71-2EDE-85F3-A4DDFB7D2741}"/>
            </a:ext>
          </a:extLst>
        </p:cNvPr>
        <p:cNvGrpSpPr/>
        <p:nvPr/>
      </p:nvGrpSpPr>
      <p:grpSpPr>
        <a:xfrm>
          <a:off x="0" y="0"/>
          <a:ext cx="0" cy="0"/>
          <a:chOff x="0" y="0"/>
          <a:chExt cx="0" cy="0"/>
        </a:xfrm>
      </p:grpSpPr>
      <p:sp>
        <p:nvSpPr>
          <p:cNvPr id="3" name="Veri Yer Tutucusu 2">
            <a:extLst>
              <a:ext uri="{FF2B5EF4-FFF2-40B4-BE49-F238E27FC236}">
                <a16:creationId xmlns:a16="http://schemas.microsoft.com/office/drawing/2014/main" id="{A894FBC4-F431-066B-DBF7-6280DEDE3AC2}"/>
              </a:ext>
            </a:extLst>
          </p:cNvPr>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a:extLst>
              <a:ext uri="{FF2B5EF4-FFF2-40B4-BE49-F238E27FC236}">
                <a16:creationId xmlns:a16="http://schemas.microsoft.com/office/drawing/2014/main" id="{9780F52C-6FD5-6735-392A-65C82E604689}"/>
              </a:ext>
            </a:extLst>
          </p:cNvPr>
          <p:cNvSpPr>
            <a:spLocks noGrp="1"/>
          </p:cNvSpPr>
          <p:nvPr>
            <p:ph type="sldNum" sz="quarter" idx="12"/>
          </p:nvPr>
        </p:nvSpPr>
        <p:spPr/>
        <p:txBody>
          <a:bodyPr/>
          <a:lstStyle/>
          <a:p>
            <a:fld id="{15D42E69-0B45-4D6A-BDA9-8F9042B0111B}" type="slidenum">
              <a:rPr lang="tr-TR" smtClean="0"/>
              <a:pPr/>
              <a:t>7</a:t>
            </a:fld>
            <a:endParaRPr lang="tr-TR"/>
          </a:p>
        </p:txBody>
      </p:sp>
      <p:sp>
        <p:nvSpPr>
          <p:cNvPr id="9" name="Unvan 3">
            <a:extLst>
              <a:ext uri="{FF2B5EF4-FFF2-40B4-BE49-F238E27FC236}">
                <a16:creationId xmlns:a16="http://schemas.microsoft.com/office/drawing/2014/main" id="{955E1516-5B99-3E8A-16DF-666BA9C2A3F7}"/>
              </a:ext>
            </a:extLst>
          </p:cNvPr>
          <p:cNvSpPr>
            <a:spLocks noGrp="1"/>
          </p:cNvSpPr>
          <p:nvPr>
            <p:ph type="title"/>
          </p:nvPr>
        </p:nvSpPr>
        <p:spPr>
          <a:xfrm>
            <a:off x="101600" y="792260"/>
            <a:ext cx="10704945" cy="624961"/>
          </a:xfrm>
        </p:spPr>
        <p:txBody>
          <a:bodyPr>
            <a:normAutofit/>
          </a:bodyPr>
          <a:lstStyle/>
          <a:p>
            <a:pPr algn="ctr"/>
            <a:r>
              <a:rPr lang="tr-TR" sz="2800" b="1" dirty="0">
                <a:solidFill>
                  <a:srgbClr val="FF0000"/>
                </a:solidFill>
              </a:rPr>
              <a:t>YÖNETİM: </a:t>
            </a:r>
            <a:r>
              <a:rPr lang="tr-TR" sz="2800" b="1" dirty="0">
                <a:solidFill>
                  <a:srgbClr val="3333FF"/>
                </a:solidFill>
              </a:rPr>
              <a:t>Ana Bilim Dalı Başkanlıkları</a:t>
            </a:r>
            <a:endParaRPr lang="tr-TR" sz="2800" b="1" dirty="0">
              <a:solidFill>
                <a:srgbClr val="3333FF"/>
              </a:solidFill>
              <a:latin typeface="+mn-lt"/>
            </a:endParaRPr>
          </a:p>
        </p:txBody>
      </p:sp>
      <p:graphicFrame>
        <p:nvGraphicFramePr>
          <p:cNvPr id="4" name="Tablo 3">
            <a:extLst>
              <a:ext uri="{FF2B5EF4-FFF2-40B4-BE49-F238E27FC236}">
                <a16:creationId xmlns:a16="http://schemas.microsoft.com/office/drawing/2014/main" id="{DB78A35E-F44C-04C9-F72F-99391C0ACA36}"/>
              </a:ext>
            </a:extLst>
          </p:cNvPr>
          <p:cNvGraphicFramePr>
            <a:graphicFrameLocks noGrp="1"/>
          </p:cNvGraphicFramePr>
          <p:nvPr>
            <p:extLst>
              <p:ext uri="{D42A27DB-BD31-4B8C-83A1-F6EECF244321}">
                <p14:modId xmlns:p14="http://schemas.microsoft.com/office/powerpoint/2010/main" val="1692240042"/>
              </p:ext>
            </p:extLst>
          </p:nvPr>
        </p:nvGraphicFramePr>
        <p:xfrm>
          <a:off x="531223" y="1940585"/>
          <a:ext cx="11129554" cy="2976829"/>
        </p:xfrm>
        <a:graphic>
          <a:graphicData uri="http://schemas.openxmlformats.org/drawingml/2006/table">
            <a:tbl>
              <a:tblPr firstRow="1" firstCol="1" bandRow="1">
                <a:tableStyleId>{BDBED569-4797-4DF1-A0F4-6AAB3CD982D8}</a:tableStyleId>
              </a:tblPr>
              <a:tblGrid>
                <a:gridCol w="3518305">
                  <a:extLst>
                    <a:ext uri="{9D8B030D-6E8A-4147-A177-3AD203B41FA5}">
                      <a16:colId xmlns:a16="http://schemas.microsoft.com/office/drawing/2014/main" val="2286719321"/>
                    </a:ext>
                  </a:extLst>
                </a:gridCol>
                <a:gridCol w="2835798">
                  <a:extLst>
                    <a:ext uri="{9D8B030D-6E8A-4147-A177-3AD203B41FA5}">
                      <a16:colId xmlns:a16="http://schemas.microsoft.com/office/drawing/2014/main" val="809016168"/>
                    </a:ext>
                  </a:extLst>
                </a:gridCol>
                <a:gridCol w="4775451">
                  <a:extLst>
                    <a:ext uri="{9D8B030D-6E8A-4147-A177-3AD203B41FA5}">
                      <a16:colId xmlns:a16="http://schemas.microsoft.com/office/drawing/2014/main" val="2705893195"/>
                    </a:ext>
                  </a:extLst>
                </a:gridCol>
              </a:tblGrid>
              <a:tr h="606341">
                <a:tc>
                  <a:txBody>
                    <a:bodyPr/>
                    <a:lstStyle/>
                    <a:p>
                      <a:pPr algn="ctr">
                        <a:lnSpc>
                          <a:spcPct val="107000"/>
                        </a:lnSpc>
                        <a:spcAft>
                          <a:spcPts val="0"/>
                        </a:spcAft>
                      </a:pPr>
                      <a:r>
                        <a:rPr lang="tr-TR" sz="1800" dirty="0">
                          <a:solidFill>
                            <a:srgbClr val="C00000"/>
                          </a:solidFill>
                          <a:effectLst/>
                        </a:rPr>
                        <a:t>BÖLÜM ADI</a:t>
                      </a:r>
                      <a:endParaRPr lang="tr-T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solidFill>
                            <a:srgbClr val="C00000"/>
                          </a:solidFill>
                          <a:effectLst/>
                        </a:rPr>
                        <a:t>ANABİLİM DALI ADI</a:t>
                      </a:r>
                      <a:endParaRPr lang="tr-T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solidFill>
                            <a:srgbClr val="C00000"/>
                          </a:solidFill>
                          <a:effectLst/>
                        </a:rPr>
                        <a:t>ANABİLİM DALI BAŞKANI</a:t>
                      </a:r>
                    </a:p>
                    <a:p>
                      <a:pPr algn="ctr">
                        <a:lnSpc>
                          <a:spcPct val="107000"/>
                        </a:lnSpc>
                        <a:spcAft>
                          <a:spcPts val="0"/>
                        </a:spcAft>
                      </a:pPr>
                      <a:r>
                        <a:rPr lang="tr-TR" sz="1800" dirty="0">
                          <a:solidFill>
                            <a:srgbClr val="C00000"/>
                          </a:solidFill>
                          <a:effectLst/>
                        </a:rPr>
                        <a:t>ÜNVANI ADI SOYADI</a:t>
                      </a:r>
                      <a:endParaRPr lang="tr-T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31762872"/>
                  </a:ext>
                </a:extLst>
              </a:tr>
              <a:tr h="296311">
                <a:tc rowSpan="8">
                  <a:txBody>
                    <a:bodyPr/>
                    <a:lstStyle/>
                    <a:p>
                      <a:pPr>
                        <a:lnSpc>
                          <a:spcPct val="107000"/>
                        </a:lnSpc>
                        <a:spcAft>
                          <a:spcPts val="0"/>
                        </a:spcAft>
                      </a:pPr>
                      <a:r>
                        <a:rPr lang="tr-TR" sz="1600" dirty="0">
                          <a:effectLst/>
                          <a:latin typeface="Calibri "/>
                        </a:rPr>
                        <a:t>Felsefe</a:t>
                      </a:r>
                      <a:r>
                        <a:rPr lang="tr-TR" sz="1600" baseline="0" dirty="0">
                          <a:effectLst/>
                          <a:latin typeface="Calibri "/>
                        </a:rPr>
                        <a:t> ve Din Bilimleri Bölümü</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rPr>
                        <a:t>Din</a:t>
                      </a:r>
                      <a:r>
                        <a:rPr lang="tr-TR" sz="1600" baseline="0" dirty="0">
                          <a:effectLst/>
                          <a:latin typeface="Calibri "/>
                        </a:rPr>
                        <a:t> Eğitimi Anabilim Dalı</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rPr>
                        <a:t>Prof.</a:t>
                      </a:r>
                      <a:r>
                        <a:rPr lang="tr-TR" sz="1600" baseline="0" dirty="0">
                          <a:effectLst/>
                          <a:latin typeface="Calibri "/>
                        </a:rPr>
                        <a:t> Dr. Cemil OSMANOĞLU</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00998620"/>
                  </a:ext>
                </a:extLst>
              </a:tr>
              <a:tr h="296311">
                <a:tc vMerge="1">
                  <a:txBody>
                    <a:bodyPr/>
                    <a:lstStyle/>
                    <a:p>
                      <a:pPr>
                        <a:lnSpc>
                          <a:spcPct val="107000"/>
                        </a:lnSpc>
                        <a:spcAft>
                          <a:spcPts val="0"/>
                        </a:spcAft>
                      </a:pP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rPr>
                        <a:t>Din</a:t>
                      </a:r>
                      <a:r>
                        <a:rPr lang="tr-TR" sz="1600" baseline="0" dirty="0">
                          <a:effectLst/>
                          <a:latin typeface="Calibri "/>
                        </a:rPr>
                        <a:t> Felsefesi Anabilim Dalı</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600" dirty="0">
                          <a:effectLst/>
                          <a:latin typeface="Calibri "/>
                          <a:ea typeface="Calibri" panose="020F0502020204030204" pitchFamily="34" charset="0"/>
                          <a:cs typeface="Times New Roman" panose="02020603050405020304" pitchFamily="18" charset="0"/>
                        </a:rPr>
                        <a:t>Dr.</a:t>
                      </a:r>
                      <a:r>
                        <a:rPr lang="tr-TR" sz="1600" baseline="0" dirty="0">
                          <a:effectLst/>
                          <a:latin typeface="Calibri "/>
                          <a:ea typeface="Calibri" panose="020F0502020204030204" pitchFamily="34" charset="0"/>
                          <a:cs typeface="Times New Roman" panose="02020603050405020304" pitchFamily="18" charset="0"/>
                        </a:rPr>
                        <a:t> Öğr. Üyesi Muzaffer AYVAZ</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21912459"/>
                  </a:ext>
                </a:extLst>
              </a:tr>
              <a:tr h="296311">
                <a:tc vMerge="1">
                  <a:txBody>
                    <a:bodyPr/>
                    <a:lstStyle/>
                    <a:p>
                      <a:pPr>
                        <a:lnSpc>
                          <a:spcPct val="107000"/>
                        </a:lnSpc>
                        <a:spcAft>
                          <a:spcPts val="0"/>
                        </a:spcAft>
                      </a:pP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ea typeface="+mn-ea"/>
                          <a:cs typeface="+mn-cs"/>
                        </a:rPr>
                        <a:t>Din</a:t>
                      </a:r>
                      <a:r>
                        <a:rPr lang="tr-TR" sz="1600" baseline="0" dirty="0">
                          <a:effectLst/>
                          <a:latin typeface="Calibri "/>
                          <a:ea typeface="+mn-ea"/>
                          <a:cs typeface="+mn-cs"/>
                        </a:rPr>
                        <a:t> Psikolojisi Anabilim Dalı</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ea typeface="+mn-ea"/>
                          <a:cs typeface="+mn-cs"/>
                        </a:rPr>
                        <a:t>Doç</a:t>
                      </a:r>
                      <a:r>
                        <a:rPr lang="tr-TR" sz="1600" baseline="0" dirty="0">
                          <a:effectLst/>
                          <a:latin typeface="Calibri "/>
                          <a:ea typeface="+mn-ea"/>
                          <a:cs typeface="+mn-cs"/>
                        </a:rPr>
                        <a:t>. Dr. Necmi KARSLI</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79174685"/>
                  </a:ext>
                </a:extLst>
              </a:tr>
              <a:tr h="296311">
                <a:tc vMerge="1">
                  <a:txBody>
                    <a:bodyPr/>
                    <a:lstStyle/>
                    <a:p>
                      <a:pPr>
                        <a:lnSpc>
                          <a:spcPct val="107000"/>
                        </a:lnSpc>
                        <a:spcAft>
                          <a:spcPts val="0"/>
                        </a:spcAft>
                      </a:pP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ea typeface="+mn-ea"/>
                          <a:cs typeface="+mn-cs"/>
                        </a:rPr>
                        <a:t>Din</a:t>
                      </a:r>
                      <a:r>
                        <a:rPr lang="tr-TR" sz="1600" baseline="0" dirty="0">
                          <a:effectLst/>
                          <a:latin typeface="Calibri "/>
                          <a:ea typeface="+mn-ea"/>
                          <a:cs typeface="+mn-cs"/>
                        </a:rPr>
                        <a:t> Sosyolojisi Anabilim Dalı</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ea typeface="+mn-ea"/>
                          <a:cs typeface="+mn-cs"/>
                        </a:rPr>
                        <a:t>Doç.</a:t>
                      </a:r>
                      <a:r>
                        <a:rPr lang="tr-TR" sz="1600" baseline="0" dirty="0">
                          <a:effectLst/>
                          <a:latin typeface="Calibri "/>
                          <a:ea typeface="+mn-ea"/>
                          <a:cs typeface="+mn-cs"/>
                        </a:rPr>
                        <a:t> Dr. Ali FİDAN</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35942477"/>
                  </a:ext>
                </a:extLst>
              </a:tr>
              <a:tr h="296311">
                <a:tc vMerge="1">
                  <a:txBody>
                    <a:bodyPr/>
                    <a:lstStyle/>
                    <a:p>
                      <a:pPr>
                        <a:lnSpc>
                          <a:spcPct val="107000"/>
                        </a:lnSpc>
                        <a:spcAft>
                          <a:spcPts val="0"/>
                        </a:spcAft>
                      </a:pP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ea typeface="Calibri" panose="020F0502020204030204" pitchFamily="34" charset="0"/>
                          <a:cs typeface="Times New Roman" panose="02020603050405020304" pitchFamily="18" charset="0"/>
                        </a:rPr>
                        <a:t>Dinler</a:t>
                      </a:r>
                      <a:r>
                        <a:rPr lang="tr-TR" sz="1600" baseline="0" dirty="0">
                          <a:effectLst/>
                          <a:latin typeface="Calibri "/>
                          <a:ea typeface="Calibri" panose="020F0502020204030204" pitchFamily="34" charset="0"/>
                          <a:cs typeface="Times New Roman" panose="02020603050405020304" pitchFamily="18" charset="0"/>
                        </a:rPr>
                        <a:t> Tarihi Anabilim Dalı</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ea typeface="Calibri" panose="020F0502020204030204" pitchFamily="34" charset="0"/>
                          <a:cs typeface="Times New Roman" panose="02020603050405020304" pitchFamily="18" charset="0"/>
                        </a:rPr>
                        <a:t>Doç.</a:t>
                      </a:r>
                      <a:r>
                        <a:rPr lang="tr-TR" sz="1600" baseline="0" dirty="0">
                          <a:effectLst/>
                          <a:latin typeface="Calibri "/>
                          <a:ea typeface="Calibri" panose="020F0502020204030204" pitchFamily="34" charset="0"/>
                          <a:cs typeface="Times New Roman" panose="02020603050405020304" pitchFamily="18" charset="0"/>
                        </a:rPr>
                        <a:t> Dr. Ali GÜL</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63747212"/>
                  </a:ext>
                </a:extLst>
              </a:tr>
              <a:tr h="296311">
                <a:tc vMerge="1">
                  <a:txBody>
                    <a:bodyPr/>
                    <a:lstStyle/>
                    <a:p>
                      <a:pPr>
                        <a:lnSpc>
                          <a:spcPct val="107000"/>
                        </a:lnSpc>
                        <a:spcAft>
                          <a:spcPts val="0"/>
                        </a:spcAft>
                      </a:pP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ea typeface="Calibri" panose="020F0502020204030204" pitchFamily="34" charset="0"/>
                          <a:cs typeface="Times New Roman" panose="02020603050405020304" pitchFamily="18" charset="0"/>
                        </a:rPr>
                        <a:t>Felsefe Tarihi Anabilim Dalı</a:t>
                      </a: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600" dirty="0">
                          <a:effectLst/>
                          <a:latin typeface="Calibri "/>
                          <a:ea typeface="Calibri" panose="020F0502020204030204" pitchFamily="34" charset="0"/>
                          <a:cs typeface="Times New Roman" panose="02020603050405020304" pitchFamily="18" charset="0"/>
                        </a:rPr>
                        <a:t>Dr.</a:t>
                      </a:r>
                      <a:r>
                        <a:rPr lang="tr-TR" sz="1600" baseline="0" dirty="0">
                          <a:effectLst/>
                          <a:latin typeface="Calibri "/>
                          <a:ea typeface="Calibri" panose="020F0502020204030204" pitchFamily="34" charset="0"/>
                          <a:cs typeface="Times New Roman" panose="02020603050405020304" pitchFamily="18" charset="0"/>
                        </a:rPr>
                        <a:t> Öğr. Üyesi Muzaffer AYVAZ</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00377796"/>
                  </a:ext>
                </a:extLst>
              </a:tr>
              <a:tr h="296311">
                <a:tc vMerge="1">
                  <a:txBody>
                    <a:bodyPr/>
                    <a:lstStyle/>
                    <a:p>
                      <a:pPr>
                        <a:lnSpc>
                          <a:spcPct val="107000"/>
                        </a:lnSpc>
                        <a:spcAft>
                          <a:spcPts val="0"/>
                        </a:spcAft>
                      </a:pP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ea typeface="Calibri" panose="020F0502020204030204" pitchFamily="34" charset="0"/>
                          <a:cs typeface="Times New Roman" panose="02020603050405020304" pitchFamily="18" charset="0"/>
                        </a:rPr>
                        <a:t>İslam Felsefesi Anabilim Dalı</a:t>
                      </a: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600" dirty="0">
                          <a:effectLst/>
                          <a:latin typeface="Calibri "/>
                          <a:ea typeface="Calibri" panose="020F0502020204030204" pitchFamily="34" charset="0"/>
                          <a:cs typeface="Times New Roman" panose="02020603050405020304" pitchFamily="18" charset="0"/>
                        </a:rPr>
                        <a:t>Doç.</a:t>
                      </a:r>
                      <a:r>
                        <a:rPr lang="tr-TR" sz="1600" baseline="0" dirty="0">
                          <a:effectLst/>
                          <a:latin typeface="Calibri "/>
                          <a:ea typeface="Calibri" panose="020F0502020204030204" pitchFamily="34" charset="0"/>
                          <a:cs typeface="Times New Roman" panose="02020603050405020304" pitchFamily="18" charset="0"/>
                        </a:rPr>
                        <a:t> Dr. </a:t>
                      </a:r>
                      <a:r>
                        <a:rPr lang="tr-TR" sz="1600" dirty="0">
                          <a:effectLst/>
                          <a:latin typeface="Calibri "/>
                          <a:ea typeface="Calibri" panose="020F0502020204030204" pitchFamily="34" charset="0"/>
                          <a:cs typeface="Times New Roman" panose="02020603050405020304" pitchFamily="18" charset="0"/>
                        </a:rPr>
                        <a:t>Ersan TÜRKMEN</a:t>
                      </a:r>
                    </a:p>
                  </a:txBody>
                  <a:tcPr marL="44450" marR="44450" marT="0" marB="0" anchor="ctr"/>
                </a:tc>
                <a:extLst>
                  <a:ext uri="{0D108BD9-81ED-4DB2-BD59-A6C34878D82A}">
                    <a16:rowId xmlns:a16="http://schemas.microsoft.com/office/drawing/2014/main" val="727662733"/>
                  </a:ext>
                </a:extLst>
              </a:tr>
              <a:tr h="296311">
                <a:tc vMerge="1">
                  <a:txBody>
                    <a:bodyPr/>
                    <a:lstStyle/>
                    <a:p>
                      <a:pPr>
                        <a:lnSpc>
                          <a:spcPct val="107000"/>
                        </a:lnSpc>
                        <a:spcAft>
                          <a:spcPts val="0"/>
                        </a:spcAft>
                      </a:pP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ea typeface="Calibri" panose="020F0502020204030204" pitchFamily="34" charset="0"/>
                          <a:cs typeface="Times New Roman" panose="02020603050405020304" pitchFamily="18" charset="0"/>
                        </a:rPr>
                        <a:t>Mantık</a:t>
                      </a:r>
                      <a:r>
                        <a:rPr lang="tr-TR" sz="1600" baseline="0" dirty="0">
                          <a:effectLst/>
                          <a:latin typeface="Calibri "/>
                          <a:ea typeface="Calibri" panose="020F0502020204030204" pitchFamily="34" charset="0"/>
                          <a:cs typeface="Times New Roman" panose="02020603050405020304" pitchFamily="18" charset="0"/>
                        </a:rPr>
                        <a:t> Anabilim Dalı</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
                          <a:ea typeface="Calibri" panose="020F0502020204030204" pitchFamily="34" charset="0"/>
                          <a:cs typeface="Times New Roman" panose="02020603050405020304" pitchFamily="18" charset="0"/>
                        </a:rPr>
                        <a:t>Doç. Dr. Ersan TÜRKMEN</a:t>
                      </a:r>
                    </a:p>
                  </a:txBody>
                  <a:tcPr marL="44450" marR="44450" marT="0" marB="0" anchor="ctr"/>
                </a:tc>
                <a:extLst>
                  <a:ext uri="{0D108BD9-81ED-4DB2-BD59-A6C34878D82A}">
                    <a16:rowId xmlns:a16="http://schemas.microsoft.com/office/drawing/2014/main" val="2018824849"/>
                  </a:ext>
                </a:extLst>
              </a:tr>
            </a:tbl>
          </a:graphicData>
        </a:graphic>
      </p:graphicFrame>
    </p:spTree>
    <p:extLst>
      <p:ext uri="{BB962C8B-B14F-4D97-AF65-F5344CB8AC3E}">
        <p14:creationId xmlns:p14="http://schemas.microsoft.com/office/powerpoint/2010/main" val="500803090"/>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397565" y="855002"/>
            <a:ext cx="10556186" cy="456562"/>
          </a:xfrm>
        </p:spPr>
        <p:txBody>
          <a:bodyPr>
            <a:noAutofit/>
          </a:bodyPr>
          <a:lstStyle/>
          <a:p>
            <a:pPr algn="ctr"/>
            <a:r>
              <a:rPr lang="tr-TR" sz="3200" b="1" dirty="0">
                <a:solidFill>
                  <a:srgbClr val="FF0000"/>
                </a:solidFill>
                <a:latin typeface="+mn-lt"/>
              </a:rPr>
              <a:t>Uluslararası İşbirlikleri </a:t>
            </a:r>
            <a:r>
              <a:rPr lang="tr-TR" sz="3200" b="1" dirty="0">
                <a:solidFill>
                  <a:srgbClr val="0000CC"/>
                </a:solidFill>
                <a:latin typeface="+mn-lt"/>
              </a:rPr>
              <a:t>(Erasmus+)</a:t>
            </a:r>
            <a:endParaRPr lang="tr-TR" sz="3200" dirty="0">
              <a:solidFill>
                <a:srgbClr val="0000CC"/>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70</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4087649856"/>
              </p:ext>
            </p:extLst>
          </p:nvPr>
        </p:nvGraphicFramePr>
        <p:xfrm>
          <a:off x="357809" y="2067433"/>
          <a:ext cx="11510341" cy="1728281"/>
        </p:xfrm>
        <a:graphic>
          <a:graphicData uri="http://schemas.openxmlformats.org/drawingml/2006/table">
            <a:tbl>
              <a:tblPr>
                <a:tableStyleId>{BDBED569-4797-4DF1-A0F4-6AAB3CD982D8}</a:tableStyleId>
              </a:tblPr>
              <a:tblGrid>
                <a:gridCol w="1561419">
                  <a:extLst>
                    <a:ext uri="{9D8B030D-6E8A-4147-A177-3AD203B41FA5}">
                      <a16:colId xmlns:a16="http://schemas.microsoft.com/office/drawing/2014/main" val="4241462627"/>
                    </a:ext>
                  </a:extLst>
                </a:gridCol>
                <a:gridCol w="2076302">
                  <a:extLst>
                    <a:ext uri="{9D8B030D-6E8A-4147-A177-3AD203B41FA5}">
                      <a16:colId xmlns:a16="http://schemas.microsoft.com/office/drawing/2014/main" val="2566159512"/>
                    </a:ext>
                  </a:extLst>
                </a:gridCol>
                <a:gridCol w="1868557">
                  <a:extLst>
                    <a:ext uri="{9D8B030D-6E8A-4147-A177-3AD203B41FA5}">
                      <a16:colId xmlns:a16="http://schemas.microsoft.com/office/drawing/2014/main" val="2487010389"/>
                    </a:ext>
                  </a:extLst>
                </a:gridCol>
                <a:gridCol w="2286000">
                  <a:extLst>
                    <a:ext uri="{9D8B030D-6E8A-4147-A177-3AD203B41FA5}">
                      <a16:colId xmlns:a16="http://schemas.microsoft.com/office/drawing/2014/main" val="717254350"/>
                    </a:ext>
                  </a:extLst>
                </a:gridCol>
                <a:gridCol w="1848678">
                  <a:extLst>
                    <a:ext uri="{9D8B030D-6E8A-4147-A177-3AD203B41FA5}">
                      <a16:colId xmlns:a16="http://schemas.microsoft.com/office/drawing/2014/main" val="2952350889"/>
                    </a:ext>
                  </a:extLst>
                </a:gridCol>
                <a:gridCol w="1869385">
                  <a:extLst>
                    <a:ext uri="{9D8B030D-6E8A-4147-A177-3AD203B41FA5}">
                      <a16:colId xmlns:a16="http://schemas.microsoft.com/office/drawing/2014/main" val="785312343"/>
                    </a:ext>
                  </a:extLst>
                </a:gridCol>
              </a:tblGrid>
              <a:tr h="518749">
                <a:tc>
                  <a:txBody>
                    <a:bodyPr/>
                    <a:lstStyle/>
                    <a:p>
                      <a:pPr algn="ctr">
                        <a:lnSpc>
                          <a:spcPct val="107000"/>
                        </a:lnSpc>
                        <a:spcAft>
                          <a:spcPts val="0"/>
                        </a:spcAft>
                      </a:pPr>
                      <a:r>
                        <a:rPr lang="tr-TR" sz="1800" b="1" dirty="0">
                          <a:solidFill>
                            <a:srgbClr val="FF0000"/>
                          </a:solidFill>
                          <a:effectLst/>
                          <a:latin typeface="+mn-lt"/>
                        </a:rPr>
                        <a:t>Ülke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a:solidFill>
                            <a:srgbClr val="FF0000"/>
                          </a:solidFill>
                          <a:effectLst/>
                          <a:latin typeface="+mn-lt"/>
                        </a:rPr>
                        <a:t>Kapsamı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0748">
                <a:tc>
                  <a:txBody>
                    <a:bodyPr/>
                    <a:lstStyle/>
                    <a:p>
                      <a:pPr algn="ctr">
                        <a:lnSpc>
                          <a:spcPct val="107000"/>
                        </a:lnSpc>
                        <a:spcAft>
                          <a:spcPts val="0"/>
                        </a:spcAft>
                      </a:pPr>
                      <a:r>
                        <a:rPr lang="tr-TR" sz="1800" b="0" dirty="0">
                          <a:solidFill>
                            <a:schemeClr val="tx1"/>
                          </a:solidFill>
                          <a:effectLst/>
                          <a:latin typeface="+mn-lt"/>
                        </a:rPr>
                        <a:t> Letonya</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b="0" dirty="0">
                          <a:solidFill>
                            <a:schemeClr val="tx1"/>
                          </a:solidFill>
                          <a:effectLst/>
                          <a:latin typeface="+mn-lt"/>
                        </a:rPr>
                        <a:t> </a:t>
                      </a:r>
                      <a:r>
                        <a:rPr lang="tr-TR" sz="1800" b="0" dirty="0" err="1">
                          <a:solidFill>
                            <a:schemeClr val="tx1"/>
                          </a:solidFill>
                          <a:effectLst/>
                          <a:latin typeface="+mn-lt"/>
                        </a:rPr>
                        <a:t>Latvijas</a:t>
                      </a:r>
                      <a:r>
                        <a:rPr lang="tr-TR" sz="1800" b="0" dirty="0">
                          <a:solidFill>
                            <a:schemeClr val="tx1"/>
                          </a:solidFill>
                          <a:effectLst/>
                          <a:latin typeface="+mn-lt"/>
                        </a:rPr>
                        <a:t> </a:t>
                      </a:r>
                      <a:r>
                        <a:rPr lang="tr-TR" sz="1800" b="0" dirty="0" err="1">
                          <a:solidFill>
                            <a:schemeClr val="tx1"/>
                          </a:solidFill>
                          <a:effectLst/>
                          <a:latin typeface="+mn-lt"/>
                        </a:rPr>
                        <a:t>Universitate</a:t>
                      </a:r>
                      <a:endParaRPr lang="tr-TR" sz="1800" b="0" dirty="0">
                        <a:solidFill>
                          <a:schemeClr val="tx1"/>
                        </a:solidFill>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0" dirty="0">
                          <a:solidFill>
                            <a:schemeClr val="tx1"/>
                          </a:solidFill>
                          <a:effectLst/>
                          <a:latin typeface="+mn-lt"/>
                        </a:rPr>
                        <a:t> </a:t>
                      </a:r>
                      <a:r>
                        <a:rPr lang="tr-TR" sz="1800" b="0" dirty="0" err="1">
                          <a:solidFill>
                            <a:schemeClr val="tx1"/>
                          </a:solidFill>
                          <a:effectLst/>
                          <a:latin typeface="+mn-lt"/>
                        </a:rPr>
                        <a:t>Faculty</a:t>
                      </a:r>
                      <a:r>
                        <a:rPr lang="tr-TR" sz="1800" b="0" dirty="0">
                          <a:solidFill>
                            <a:schemeClr val="tx1"/>
                          </a:solidFill>
                          <a:effectLst/>
                          <a:latin typeface="+mn-lt"/>
                        </a:rPr>
                        <a:t> of </a:t>
                      </a:r>
                      <a:r>
                        <a:rPr lang="tr-TR" sz="1800" b="0" dirty="0" err="1">
                          <a:solidFill>
                            <a:schemeClr val="tx1"/>
                          </a:solidFill>
                          <a:effectLst/>
                          <a:latin typeface="+mn-lt"/>
                        </a:rPr>
                        <a:t>Humanities</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fr-FR" sz="1800" b="0" dirty="0" err="1">
                          <a:solidFill>
                            <a:schemeClr val="tx1"/>
                          </a:solidFill>
                          <a:effectLst/>
                          <a:latin typeface="+mn-lt"/>
                        </a:rPr>
                        <a:t>Lisans</a:t>
                      </a:r>
                      <a:r>
                        <a:rPr lang="fr-FR" sz="1800" b="0" dirty="0">
                          <a:solidFill>
                            <a:schemeClr val="tx1"/>
                          </a:solidFill>
                          <a:effectLst/>
                          <a:latin typeface="+mn-lt"/>
                        </a:rPr>
                        <a:t>/</a:t>
                      </a:r>
                      <a:r>
                        <a:rPr lang="fr-FR" sz="1800" b="0" dirty="0" err="1">
                          <a:solidFill>
                            <a:schemeClr val="tx1"/>
                          </a:solidFill>
                          <a:effectLst/>
                          <a:latin typeface="+mn-lt"/>
                        </a:rPr>
                        <a:t>Yüksek</a:t>
                      </a:r>
                      <a:r>
                        <a:rPr lang="fr-FR" sz="1800" b="0" dirty="0">
                          <a:solidFill>
                            <a:schemeClr val="tx1"/>
                          </a:solidFill>
                          <a:effectLst/>
                          <a:latin typeface="+mn-lt"/>
                        </a:rPr>
                        <a:t> </a:t>
                      </a:r>
                      <a:r>
                        <a:rPr lang="fr-FR" sz="1800" b="0" dirty="0" err="1">
                          <a:solidFill>
                            <a:schemeClr val="tx1"/>
                          </a:solidFill>
                          <a:effectLst/>
                          <a:latin typeface="+mn-lt"/>
                        </a:rPr>
                        <a:t>Lisans</a:t>
                      </a:r>
                      <a:endParaRPr lang="tr-TR" sz="1800" b="0" dirty="0">
                        <a:solidFill>
                          <a:schemeClr val="tx1"/>
                        </a:solidFill>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0" dirty="0">
                          <a:solidFill>
                            <a:schemeClr val="tx1"/>
                          </a:solidFill>
                          <a:effectLst/>
                          <a:latin typeface="+mn-lt"/>
                        </a:rPr>
                        <a:t> </a:t>
                      </a:r>
                      <a:r>
                        <a:rPr lang="fr-FR" sz="1800" b="0" dirty="0">
                          <a:solidFill>
                            <a:schemeClr val="tx1"/>
                          </a:solidFill>
                          <a:effectLst/>
                          <a:latin typeface="+mn-lt"/>
                        </a:rPr>
                        <a:t>2x6 ay</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0" dirty="0">
                          <a:solidFill>
                            <a:schemeClr val="tx1"/>
                          </a:solidFill>
                          <a:effectLst/>
                          <a:latin typeface="+mn-lt"/>
                        </a:rPr>
                        <a:t> 2021-2028</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278323">
                <a:tc>
                  <a:txBody>
                    <a:bodyPr/>
                    <a:lstStyle/>
                    <a:p>
                      <a:pPr algn="ctr">
                        <a:lnSpc>
                          <a:spcPct val="107000"/>
                        </a:lnSpc>
                        <a:spcAft>
                          <a:spcPts val="0"/>
                        </a:spcAft>
                      </a:pPr>
                      <a:r>
                        <a:rPr lang="tr-TR" sz="1800" b="0" dirty="0">
                          <a:solidFill>
                            <a:schemeClr val="tx1"/>
                          </a:solidFill>
                          <a:effectLst/>
                          <a:latin typeface="+mn-lt"/>
                        </a:rPr>
                        <a:t> </a:t>
                      </a:r>
                      <a:r>
                        <a:rPr lang="en-US" sz="1800" b="0" dirty="0" err="1">
                          <a:solidFill>
                            <a:schemeClr val="tx1"/>
                          </a:solidFill>
                          <a:effectLst/>
                          <a:latin typeface="+mn-lt"/>
                        </a:rPr>
                        <a:t>Çekya</a:t>
                      </a:r>
                      <a:r>
                        <a:rPr lang="tr-TR" sz="1800" b="0" dirty="0">
                          <a:solidFill>
                            <a:schemeClr val="tx1"/>
                          </a:solidFill>
                          <a:effectLst/>
                          <a:latin typeface="+mn-lt"/>
                        </a:rPr>
                        <a:t> </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0" dirty="0">
                          <a:solidFill>
                            <a:schemeClr val="tx1"/>
                          </a:solidFill>
                          <a:effectLst/>
                          <a:latin typeface="+mn-lt"/>
                        </a:rPr>
                        <a:t> </a:t>
                      </a:r>
                      <a:r>
                        <a:rPr lang="en-US" sz="1800" b="0" dirty="0">
                          <a:solidFill>
                            <a:schemeClr val="tx1"/>
                          </a:solidFill>
                          <a:effectLst/>
                          <a:latin typeface="+mn-lt"/>
                        </a:rPr>
                        <a:t>University of South Bohemia</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0" dirty="0">
                          <a:solidFill>
                            <a:schemeClr val="tx1"/>
                          </a:solidFill>
                          <a:effectLst/>
                          <a:latin typeface="+mn-lt"/>
                        </a:rPr>
                        <a:t> </a:t>
                      </a:r>
                      <a:r>
                        <a:rPr lang="tr-TR" sz="1800" b="0" dirty="0" err="1">
                          <a:solidFill>
                            <a:schemeClr val="tx1"/>
                          </a:solidFill>
                          <a:effectLst/>
                          <a:latin typeface="+mn-lt"/>
                        </a:rPr>
                        <a:t>Faculty</a:t>
                      </a:r>
                      <a:r>
                        <a:rPr lang="tr-TR" sz="1800" b="0" dirty="0">
                          <a:solidFill>
                            <a:schemeClr val="tx1"/>
                          </a:solidFill>
                          <a:effectLst/>
                          <a:latin typeface="+mn-lt"/>
                        </a:rPr>
                        <a:t> of </a:t>
                      </a:r>
                      <a:r>
                        <a:rPr lang="tr-TR" sz="1800" b="0" dirty="0" err="1">
                          <a:solidFill>
                            <a:schemeClr val="tx1"/>
                          </a:solidFill>
                          <a:effectLst/>
                          <a:latin typeface="+mn-lt"/>
                        </a:rPr>
                        <a:t>Theology</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sv-SE" sz="1800" b="0" dirty="0">
                          <a:solidFill>
                            <a:schemeClr val="tx1"/>
                          </a:solidFill>
                          <a:effectLst/>
                          <a:latin typeface="+mn-lt"/>
                        </a:rPr>
                        <a:t>Yüksek Lisans/Doktora		</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0" dirty="0">
                          <a:solidFill>
                            <a:schemeClr val="tx1"/>
                          </a:solidFill>
                          <a:effectLst/>
                          <a:latin typeface="+mn-lt"/>
                        </a:rPr>
                        <a:t> </a:t>
                      </a:r>
                      <a:r>
                        <a:rPr lang="sv-SE" sz="1800" b="0" dirty="0">
                          <a:solidFill>
                            <a:schemeClr val="tx1"/>
                          </a:solidFill>
                          <a:effectLst/>
                          <a:latin typeface="+mn-lt"/>
                        </a:rPr>
                        <a:t>2x6 ay</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0" dirty="0">
                          <a:solidFill>
                            <a:schemeClr val="tx1"/>
                          </a:solidFill>
                          <a:effectLst/>
                          <a:latin typeface="+mn-lt"/>
                        </a:rPr>
                        <a:t> 2024-2029</a:t>
                      </a:r>
                      <a:endParaRPr lang="tr-TR" sz="18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bl>
          </a:graphicData>
        </a:graphic>
      </p:graphicFrame>
    </p:spTree>
    <p:extLst>
      <p:ext uri="{BB962C8B-B14F-4D97-AF65-F5344CB8AC3E}">
        <p14:creationId xmlns:p14="http://schemas.microsoft.com/office/powerpoint/2010/main" val="2925006465"/>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790673"/>
            <a:ext cx="10254343" cy="718458"/>
          </a:xfrm>
        </p:spPr>
        <p:txBody>
          <a:bodyPr>
            <a:normAutofit/>
          </a:bodyPr>
          <a:lstStyle/>
          <a:p>
            <a:pPr algn="ctr"/>
            <a:r>
              <a:rPr lang="tr-TR" sz="3200" b="1" dirty="0">
                <a:solidFill>
                  <a:srgbClr val="FF0000"/>
                </a:solidFill>
              </a:rPr>
              <a:t>ERASMUS+ </a:t>
            </a:r>
            <a:r>
              <a:rPr lang="tr-TR" sz="3200" b="1" dirty="0">
                <a:solidFill>
                  <a:srgbClr val="0000CC"/>
                </a:solidFill>
              </a:rPr>
              <a:t>Hareketlilik Durumu</a:t>
            </a:r>
            <a:endParaRPr lang="tr-TR" sz="32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71</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460441974"/>
              </p:ext>
            </p:extLst>
          </p:nvPr>
        </p:nvGraphicFramePr>
        <p:xfrm>
          <a:off x="235132" y="1958195"/>
          <a:ext cx="11443346" cy="3955587"/>
        </p:xfrm>
        <a:graphic>
          <a:graphicData uri="http://schemas.openxmlformats.org/drawingml/2006/table">
            <a:tbl>
              <a:tblPr>
                <a:tableStyleId>{BDBED569-4797-4DF1-A0F4-6AAB3CD982D8}</a:tableStyleId>
              </a:tblPr>
              <a:tblGrid>
                <a:gridCol w="8962120">
                  <a:extLst>
                    <a:ext uri="{9D8B030D-6E8A-4147-A177-3AD203B41FA5}">
                      <a16:colId xmlns:a16="http://schemas.microsoft.com/office/drawing/2014/main" val="3486356541"/>
                    </a:ext>
                  </a:extLst>
                </a:gridCol>
                <a:gridCol w="1240613">
                  <a:extLst>
                    <a:ext uri="{9D8B030D-6E8A-4147-A177-3AD203B41FA5}">
                      <a16:colId xmlns:a16="http://schemas.microsoft.com/office/drawing/2014/main" val="1443208702"/>
                    </a:ext>
                  </a:extLst>
                </a:gridCol>
                <a:gridCol w="1240613">
                  <a:extLst>
                    <a:ext uri="{9D8B030D-6E8A-4147-A177-3AD203B41FA5}">
                      <a16:colId xmlns:a16="http://schemas.microsoft.com/office/drawing/2014/main" val="509227458"/>
                    </a:ext>
                  </a:extLst>
                </a:gridCol>
              </a:tblGrid>
              <a:tr h="560258">
                <a:tc>
                  <a:txBody>
                    <a:bodyPr/>
                    <a:lstStyle/>
                    <a:p>
                      <a:pPr algn="ctr">
                        <a:lnSpc>
                          <a:spcPct val="107000"/>
                        </a:lnSpc>
                        <a:spcAft>
                          <a:spcPts val="0"/>
                        </a:spcAft>
                      </a:pPr>
                      <a:r>
                        <a:rPr lang="tr-TR" sz="2400" b="1" dirty="0">
                          <a:solidFill>
                            <a:srgbClr val="FF0000"/>
                          </a:solidFill>
                          <a:effectLst/>
                        </a:rPr>
                        <a:t>ERASMUS+ HAREKETLİLİLK DURUMU</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2024</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2025</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03780812"/>
                  </a:ext>
                </a:extLst>
              </a:tr>
              <a:tr h="368502">
                <a:tc>
                  <a:txBody>
                    <a:bodyPr/>
                    <a:lstStyle/>
                    <a:p>
                      <a:pPr marL="72000">
                        <a:lnSpc>
                          <a:spcPct val="100000"/>
                        </a:lnSpc>
                        <a:spcAft>
                          <a:spcPts val="0"/>
                        </a:spcAft>
                      </a:pPr>
                      <a:r>
                        <a:rPr lang="tr-TR" sz="2000" b="1" dirty="0">
                          <a:solidFill>
                            <a:srgbClr val="0000CC"/>
                          </a:solidFill>
                          <a:effectLst/>
                        </a:rPr>
                        <a:t>ERASMUS + Yurtdışına Giden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latin typeface="+mn-lt"/>
                        </a:rPr>
                        <a:t> 0</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dirty="0">
                          <a:effectLst/>
                          <a:latin typeface="+mn-lt"/>
                          <a:ea typeface="Calibri" panose="020F0502020204030204" pitchFamily="34" charset="0"/>
                          <a:cs typeface="Times New Roman" panose="02020603050405020304" pitchFamily="18" charset="0"/>
                        </a:rPr>
                        <a:t>1</a:t>
                      </a:r>
                    </a:p>
                  </a:txBody>
                  <a:tcPr marL="0" marR="0" marT="0" marB="0"/>
                </a:tc>
                <a:extLst>
                  <a:ext uri="{0D108BD9-81ED-4DB2-BD59-A6C34878D82A}">
                    <a16:rowId xmlns:a16="http://schemas.microsoft.com/office/drawing/2014/main" val="3354700890"/>
                  </a:ext>
                </a:extLst>
              </a:tr>
              <a:tr h="564333">
                <a:tc>
                  <a:txBody>
                    <a:bodyPr/>
                    <a:lstStyle/>
                    <a:p>
                      <a:pPr marL="72000">
                        <a:lnSpc>
                          <a:spcPct val="100000"/>
                        </a:lnSpc>
                        <a:spcAft>
                          <a:spcPts val="0"/>
                        </a:spcAft>
                      </a:pPr>
                      <a:r>
                        <a:rPr lang="tr-TR" sz="2000" b="1" dirty="0">
                          <a:solidFill>
                            <a:srgbClr val="0000CC"/>
                          </a:solidFill>
                          <a:effectLst/>
                        </a:rPr>
                        <a:t>ERASMUS + Yurtdışına Giden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latin typeface="+mn-lt"/>
                        </a:rPr>
                        <a:t>1</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1</a:t>
                      </a: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16308354"/>
                  </a:ext>
                </a:extLst>
              </a:tr>
              <a:tr h="368502">
                <a:tc>
                  <a:txBody>
                    <a:bodyPr/>
                    <a:lstStyle/>
                    <a:p>
                      <a:pPr marL="72000">
                        <a:lnSpc>
                          <a:spcPct val="100000"/>
                        </a:lnSpc>
                        <a:spcAft>
                          <a:spcPts val="0"/>
                        </a:spcAft>
                      </a:pPr>
                      <a:r>
                        <a:rPr lang="tr-TR" sz="2000" b="1" dirty="0">
                          <a:solidFill>
                            <a:srgbClr val="0000CC"/>
                          </a:solidFill>
                          <a:effectLst/>
                        </a:rPr>
                        <a:t>ERASMUS + Yurtdışına Giden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mn-lt"/>
                          <a:ea typeface="+mn-ea"/>
                          <a:cs typeface="+mn-cs"/>
                        </a:rPr>
                        <a:t>0</a:t>
                      </a:r>
                      <a:endParaRPr kumimoji="0" lang="tr-TR" sz="16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mn-lt"/>
                          <a:ea typeface="+mn-ea"/>
                          <a:cs typeface="+mn-cs"/>
                        </a:rPr>
                        <a:t>0</a:t>
                      </a:r>
                      <a:endParaRPr kumimoji="0" lang="tr-TR" sz="16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34161976"/>
                  </a:ext>
                </a:extLst>
              </a:tr>
              <a:tr h="368502">
                <a:tc>
                  <a:txBody>
                    <a:bodyPr/>
                    <a:lstStyle/>
                    <a:p>
                      <a:pPr marL="72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C00000"/>
                          </a:solidFill>
                          <a:effectLst/>
                          <a:latin typeface="+mn-lt"/>
                        </a:rPr>
                        <a:t>1</a:t>
                      </a:r>
                      <a:endParaRPr lang="tr-TR" sz="1600" b="1" dirty="0">
                        <a:solidFill>
                          <a:srgbClr val="C0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C00000"/>
                          </a:solidFill>
                          <a:effectLst/>
                          <a:latin typeface="+mn-lt"/>
                        </a:rPr>
                        <a:t>1</a:t>
                      </a:r>
                      <a:endParaRPr lang="tr-TR" sz="1600" b="1" dirty="0">
                        <a:solidFill>
                          <a:srgbClr val="C0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4036789"/>
                  </a:ext>
                </a:extLst>
              </a:tr>
              <a:tr h="368502">
                <a:tc>
                  <a:txBody>
                    <a:bodyPr/>
                    <a:lstStyle/>
                    <a:p>
                      <a:pPr marL="72000">
                        <a:lnSpc>
                          <a:spcPct val="100000"/>
                        </a:lnSpc>
                        <a:spcAft>
                          <a:spcPts val="0"/>
                        </a:spcAft>
                      </a:pPr>
                      <a:r>
                        <a:rPr lang="tr-TR" sz="2000" b="1" dirty="0">
                          <a:solidFill>
                            <a:srgbClr val="0000CC"/>
                          </a:solidFill>
                          <a:effectLst/>
                        </a:rPr>
                        <a:t>ERASMUS + Yurtdışından Gelen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latin typeface="+mn-lt"/>
                        </a:rPr>
                        <a:t>1</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latin typeface="+mn-lt"/>
                        </a:rPr>
                        <a:t>1</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655032"/>
                  </a:ext>
                </a:extLst>
              </a:tr>
              <a:tr h="619984">
                <a:tc>
                  <a:txBody>
                    <a:bodyPr/>
                    <a:lstStyle/>
                    <a:p>
                      <a:pPr marL="72000">
                        <a:lnSpc>
                          <a:spcPct val="100000"/>
                        </a:lnSpc>
                        <a:spcAft>
                          <a:spcPts val="0"/>
                        </a:spcAft>
                      </a:pPr>
                      <a:r>
                        <a:rPr lang="tr-TR" sz="2000" b="1" dirty="0">
                          <a:solidFill>
                            <a:srgbClr val="0000CC"/>
                          </a:solidFill>
                          <a:effectLst/>
                        </a:rPr>
                        <a:t>ERASMUS + Yurtdışından Gelen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mn-lt"/>
                          <a:ea typeface="+mn-ea"/>
                          <a:cs typeface="+mn-cs"/>
                        </a:rPr>
                        <a:t>0</a:t>
                      </a:r>
                      <a:endParaRPr kumimoji="0" lang="tr-TR" sz="16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mn-lt"/>
                          <a:ea typeface="+mn-ea"/>
                          <a:cs typeface="+mn-cs"/>
                        </a:rPr>
                        <a:t>0</a:t>
                      </a:r>
                      <a:endParaRPr kumimoji="0" lang="tr-TR" sz="16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45825508"/>
                  </a:ext>
                </a:extLst>
              </a:tr>
              <a:tr h="368502">
                <a:tc>
                  <a:txBody>
                    <a:bodyPr/>
                    <a:lstStyle/>
                    <a:p>
                      <a:pPr marL="72000">
                        <a:lnSpc>
                          <a:spcPct val="100000"/>
                        </a:lnSpc>
                        <a:spcAft>
                          <a:spcPts val="0"/>
                        </a:spcAft>
                      </a:pPr>
                      <a:r>
                        <a:rPr lang="tr-TR" sz="2000" b="1" dirty="0">
                          <a:solidFill>
                            <a:srgbClr val="0000CC"/>
                          </a:solidFill>
                          <a:effectLst/>
                        </a:rPr>
                        <a:t>ERASMUS + Yurtdışından Gelen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mn-lt"/>
                          <a:ea typeface="+mn-ea"/>
                          <a:cs typeface="+mn-cs"/>
                        </a:rPr>
                        <a:t>0</a:t>
                      </a:r>
                      <a:endParaRPr kumimoji="0" lang="tr-TR" sz="16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mn-lt"/>
                          <a:ea typeface="+mn-ea"/>
                          <a:cs typeface="+mn-cs"/>
                        </a:rPr>
                        <a:t>0</a:t>
                      </a:r>
                      <a:endParaRPr kumimoji="0" lang="tr-TR" sz="16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58299731"/>
                  </a:ext>
                </a:extLst>
              </a:tr>
              <a:tr h="368502">
                <a:tc>
                  <a:txBody>
                    <a:bodyPr/>
                    <a:lstStyle/>
                    <a:p>
                      <a:pPr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C00000"/>
                          </a:solidFill>
                          <a:effectLst/>
                          <a:latin typeface="+mn-lt"/>
                        </a:rPr>
                        <a:t>1</a:t>
                      </a:r>
                      <a:endParaRPr lang="tr-TR" sz="1600" b="1" dirty="0">
                        <a:solidFill>
                          <a:srgbClr val="C0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C00000"/>
                          </a:solidFill>
                          <a:effectLst/>
                          <a:latin typeface="+mn-lt"/>
                        </a:rPr>
                        <a:t>1</a:t>
                      </a:r>
                      <a:endParaRPr lang="tr-TR" sz="1600" b="1" dirty="0">
                        <a:solidFill>
                          <a:srgbClr val="C0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96452273"/>
                  </a:ext>
                </a:extLst>
              </a:tr>
            </a:tbl>
          </a:graphicData>
        </a:graphic>
      </p:graphicFrame>
    </p:spTree>
    <p:extLst>
      <p:ext uri="{BB962C8B-B14F-4D97-AF65-F5344CB8AC3E}">
        <p14:creationId xmlns:p14="http://schemas.microsoft.com/office/powerpoint/2010/main" val="2386005942"/>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360219" y="774666"/>
            <a:ext cx="10197854" cy="596155"/>
          </a:xfrm>
        </p:spPr>
        <p:txBody>
          <a:bodyPr>
            <a:noAutofit/>
          </a:bodyPr>
          <a:lstStyle/>
          <a:p>
            <a:pPr algn="ctr"/>
            <a:r>
              <a:rPr lang="tr-TR" sz="3200" b="1" dirty="0">
                <a:solidFill>
                  <a:srgbClr val="FF0000"/>
                </a:solidFill>
                <a:latin typeface="Calibri" panose="020F0502020204030204" pitchFamily="34" charset="0"/>
                <a:cs typeface="Calibri" panose="020F0502020204030204" pitchFamily="34" charset="0"/>
              </a:rPr>
              <a:t>Bilgi Paketi Hazırlanma Durumu</a:t>
            </a:r>
          </a:p>
        </p:txBody>
      </p:sp>
      <p:graphicFrame>
        <p:nvGraphicFramePr>
          <p:cNvPr id="2" name="Tablo 1"/>
          <p:cNvGraphicFramePr>
            <a:graphicFrameLocks noGrp="1"/>
          </p:cNvGraphicFramePr>
          <p:nvPr>
            <p:extLst>
              <p:ext uri="{D42A27DB-BD31-4B8C-83A1-F6EECF244321}">
                <p14:modId xmlns:p14="http://schemas.microsoft.com/office/powerpoint/2010/main" val="2011106473"/>
              </p:ext>
            </p:extLst>
          </p:nvPr>
        </p:nvGraphicFramePr>
        <p:xfrm>
          <a:off x="422031" y="2239668"/>
          <a:ext cx="11280442" cy="1768943"/>
        </p:xfrm>
        <a:graphic>
          <a:graphicData uri="http://schemas.openxmlformats.org/drawingml/2006/table">
            <a:tbl>
              <a:tblPr firstRow="1" firstCol="1" bandRow="1">
                <a:tableStyleId>{BDBED569-4797-4DF1-A0F4-6AAB3CD982D8}</a:tableStyleId>
              </a:tblPr>
              <a:tblGrid>
                <a:gridCol w="5462983">
                  <a:extLst>
                    <a:ext uri="{9D8B030D-6E8A-4147-A177-3AD203B41FA5}">
                      <a16:colId xmlns:a16="http://schemas.microsoft.com/office/drawing/2014/main" val="1360695184"/>
                    </a:ext>
                  </a:extLst>
                </a:gridCol>
                <a:gridCol w="1842195">
                  <a:extLst>
                    <a:ext uri="{9D8B030D-6E8A-4147-A177-3AD203B41FA5}">
                      <a16:colId xmlns:a16="http://schemas.microsoft.com/office/drawing/2014/main" val="4121385939"/>
                    </a:ext>
                  </a:extLst>
                </a:gridCol>
                <a:gridCol w="2137216">
                  <a:extLst>
                    <a:ext uri="{9D8B030D-6E8A-4147-A177-3AD203B41FA5}">
                      <a16:colId xmlns:a16="http://schemas.microsoft.com/office/drawing/2014/main" val="3274120417"/>
                    </a:ext>
                  </a:extLst>
                </a:gridCol>
                <a:gridCol w="1838048">
                  <a:extLst>
                    <a:ext uri="{9D8B030D-6E8A-4147-A177-3AD203B41FA5}">
                      <a16:colId xmlns:a16="http://schemas.microsoft.com/office/drawing/2014/main" val="398416714"/>
                    </a:ext>
                  </a:extLst>
                </a:gridCol>
              </a:tblGrid>
              <a:tr h="368717">
                <a:tc rowSpan="2">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Program Adı</a:t>
                      </a:r>
                      <a:endParaRPr lang="tr-TR" sz="2000" b="1" u="none" strike="noStrike" kern="1200" dirty="0">
                        <a:solidFill>
                          <a:srgbClr val="FF0000"/>
                        </a:solidFill>
                        <a:effectLst/>
                        <a:latin typeface="+mn-lt"/>
                        <a:ea typeface="+mn-ea"/>
                        <a:cs typeface="+mn-cs"/>
                      </a:endParaRPr>
                    </a:p>
                  </a:txBody>
                  <a:tcPr marL="44450" marR="44450" marT="0" marB="0" anchor="ctr"/>
                </a:tc>
                <a:tc gridSpan="3">
                  <a:txBody>
                    <a:bodyPr/>
                    <a:lstStyle/>
                    <a:p>
                      <a:pPr marL="0" algn="ctr" defTabSz="914400" rtl="0" eaLnBrk="1" fontAlgn="ctr" latinLnBrk="0" hangingPunct="1">
                        <a:lnSpc>
                          <a:spcPct val="100000"/>
                        </a:lnSpc>
                        <a:spcAft>
                          <a:spcPts val="0"/>
                        </a:spcAft>
                      </a:pPr>
                      <a:r>
                        <a:rPr lang="tr-TR" sz="2000" u="none" strike="noStrike" kern="1200" dirty="0">
                          <a:solidFill>
                            <a:srgbClr val="FF0000"/>
                          </a:solidFill>
                          <a:effectLst/>
                        </a:rPr>
                        <a:t>2025</a:t>
                      </a:r>
                      <a:endParaRPr lang="tr-TR" sz="2000" b="1" u="none" strike="noStrike" kern="1200" dirty="0">
                        <a:solidFill>
                          <a:srgbClr val="FF0000"/>
                        </a:solidFill>
                        <a:effectLst/>
                        <a:latin typeface="+mn-lt"/>
                        <a:ea typeface="+mn-ea"/>
                        <a:cs typeface="+mn-cs"/>
                      </a:endParaRPr>
                    </a:p>
                  </a:txBody>
                  <a:tcPr marL="44450" marR="4445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38958110"/>
                  </a:ext>
                </a:extLst>
              </a:tr>
              <a:tr h="737435">
                <a:tc vMerge="1">
                  <a:txBody>
                    <a:bodyPr/>
                    <a:lstStyle/>
                    <a:p>
                      <a:endParaRPr lang="tr-TR"/>
                    </a:p>
                  </a:txBody>
                  <a:tcP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Toplam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Girişi tamamlanan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Eksik/boş ders sayısı</a:t>
                      </a:r>
                      <a:endParaRPr lang="tr-TR" sz="2000" b="1" u="none" strike="noStrike"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2772180099"/>
                  </a:ext>
                </a:extLst>
              </a:tr>
              <a:tr h="179133">
                <a:tc>
                  <a:txBody>
                    <a:bodyPr/>
                    <a:lstStyle/>
                    <a:p>
                      <a:pPr marL="72000" algn="l" defTabSz="914400" rtl="0" eaLnBrk="1" fontAlgn="ctr" latinLnBrk="0" hangingPunct="1">
                        <a:lnSpc>
                          <a:spcPct val="100000"/>
                        </a:lnSpc>
                        <a:spcAft>
                          <a:spcPts val="0"/>
                        </a:spcAft>
                      </a:pPr>
                      <a:endParaRPr lang="tr-TR" sz="10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0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0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000" kern="1200" dirty="0">
                        <a:solidFill>
                          <a:srgbClr val="485793"/>
                        </a:solidFill>
                        <a:effectLst/>
                        <a:latin typeface="+mn-lt"/>
                        <a:ea typeface="+mn-ea"/>
                        <a:cs typeface="+mn-cs"/>
                      </a:endParaRPr>
                    </a:p>
                  </a:txBody>
                  <a:tcPr marL="44450" marR="44450" marT="0" marB="0" anchor="ctr"/>
                </a:tc>
                <a:extLst>
                  <a:ext uri="{0D108BD9-81ED-4DB2-BD59-A6C34878D82A}">
                    <a16:rowId xmlns:a16="http://schemas.microsoft.com/office/drawing/2014/main" val="914666932"/>
                  </a:ext>
                </a:extLst>
              </a:tr>
              <a:tr h="483658">
                <a:tc>
                  <a:txBody>
                    <a:bodyPr/>
                    <a:lstStyle/>
                    <a:p>
                      <a:pPr marL="72000" marR="0" lvl="0" indent="0" algn="l" defTabSz="914400" rtl="0" eaLnBrk="1" fontAlgn="ctr" latinLnBrk="0" hangingPunct="1">
                        <a:lnSpc>
                          <a:spcPct val="100000"/>
                        </a:lnSpc>
                        <a:spcBef>
                          <a:spcPts val="0"/>
                        </a:spcBef>
                        <a:spcAft>
                          <a:spcPts val="0"/>
                        </a:spcAft>
                        <a:buClrTx/>
                        <a:buSzTx/>
                        <a:buFontTx/>
                        <a:buNone/>
                        <a:tabLst/>
                        <a:defRPr/>
                      </a:pPr>
                      <a:r>
                        <a:rPr lang="tr-TR" sz="1600" b="1" kern="1200" dirty="0">
                          <a:solidFill>
                            <a:schemeClr val="tx1"/>
                          </a:solidFill>
                          <a:effectLst/>
                          <a:latin typeface="+mn-lt"/>
                          <a:ea typeface="+mn-ea"/>
                          <a:cs typeface="+mn-cs"/>
                        </a:rPr>
                        <a:t>İlahiyat Programı (2024 Müfredatı) </a:t>
                      </a:r>
                    </a:p>
                    <a:p>
                      <a:pPr marL="72000" algn="l" defTabSz="914400" rtl="0" eaLnBrk="1" fontAlgn="ctr" latinLnBrk="0" hangingPunct="1">
                        <a:lnSpc>
                          <a:spcPct val="100000"/>
                        </a:lnSpc>
                        <a:spcAft>
                          <a:spcPts val="0"/>
                        </a:spcAft>
                      </a:pPr>
                      <a:endParaRPr lang="tr-TR" sz="11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r>
                        <a:rPr lang="tr-TR" sz="1800" kern="1200" dirty="0">
                          <a:solidFill>
                            <a:schemeClr val="tx1"/>
                          </a:solidFill>
                          <a:effectLst/>
                          <a:latin typeface="+mn-lt"/>
                          <a:ea typeface="+mn-ea"/>
                          <a:cs typeface="+mn-cs"/>
                        </a:rPr>
                        <a:t>54 (Zorunlu Ders)</a:t>
                      </a:r>
                    </a:p>
                  </a:txBody>
                  <a:tcPr marL="44450" marR="44450" marT="0" marB="0" anchor="ctr"/>
                </a:tc>
                <a:tc>
                  <a:txBody>
                    <a:bodyPr/>
                    <a:lstStyle/>
                    <a:p>
                      <a:pPr marL="72000" algn="ctr" defTabSz="914400" rtl="0" eaLnBrk="1" fontAlgn="ctr" latinLnBrk="0" hangingPunct="1">
                        <a:lnSpc>
                          <a:spcPct val="100000"/>
                        </a:lnSpc>
                        <a:spcAft>
                          <a:spcPts val="0"/>
                        </a:spcAft>
                      </a:pPr>
                      <a:r>
                        <a:rPr lang="tr-TR" sz="1800" kern="1200" dirty="0">
                          <a:solidFill>
                            <a:schemeClr val="tx1"/>
                          </a:solidFill>
                          <a:effectLst/>
                          <a:latin typeface="+mn-lt"/>
                          <a:ea typeface="+mn-ea"/>
                          <a:cs typeface="+mn-cs"/>
                        </a:rPr>
                        <a:t>54</a:t>
                      </a:r>
                    </a:p>
                  </a:txBody>
                  <a:tcPr marL="44450" marR="44450" marT="0" marB="0" anchor="ctr"/>
                </a:tc>
                <a:tc>
                  <a:txBody>
                    <a:bodyPr/>
                    <a:lstStyle/>
                    <a:p>
                      <a:pPr marL="72000" algn="ctr" defTabSz="914400" rtl="0" eaLnBrk="1" fontAlgn="ctr" latinLnBrk="0" hangingPunct="1">
                        <a:lnSpc>
                          <a:spcPct val="100000"/>
                        </a:lnSpc>
                        <a:spcAft>
                          <a:spcPts val="0"/>
                        </a:spcAft>
                      </a:pPr>
                      <a:r>
                        <a:rPr lang="tr-TR" sz="1800" kern="1200" dirty="0">
                          <a:solidFill>
                            <a:schemeClr val="tx1"/>
                          </a:solidFill>
                          <a:effectLst/>
                          <a:latin typeface="+mn-lt"/>
                          <a:ea typeface="+mn-ea"/>
                          <a:cs typeface="+mn-cs"/>
                        </a:rPr>
                        <a:t>0</a:t>
                      </a:r>
                    </a:p>
                  </a:txBody>
                  <a:tcPr marL="44450" marR="44450" marT="0" marB="0" anchor="ctr"/>
                </a:tc>
                <a:extLst>
                  <a:ext uri="{0D108BD9-81ED-4DB2-BD59-A6C34878D82A}">
                    <a16:rowId xmlns:a16="http://schemas.microsoft.com/office/drawing/2014/main" val="413421243"/>
                  </a:ext>
                </a:extLst>
              </a:tr>
            </a:tbl>
          </a:graphicData>
        </a:graphic>
      </p:graphicFrame>
      <p:sp>
        <p:nvSpPr>
          <p:cNvPr id="3" name="Veri Yer Tutucusu 2"/>
          <p:cNvSpPr>
            <a:spLocks noGrp="1"/>
          </p:cNvSpPr>
          <p:nvPr>
            <p:ph type="dt" sz="half" idx="10"/>
          </p:nvPr>
        </p:nvSpPr>
        <p:spPr/>
        <p:txBody>
          <a:bodyPr/>
          <a:lstStyle/>
          <a:p>
            <a:fld id="{E22DCCE2-B49B-4550-A1C9-A7F3BAA371F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72</a:t>
            </a:fld>
            <a:endParaRPr lang="tr-TR"/>
          </a:p>
        </p:txBody>
      </p:sp>
    </p:spTree>
    <p:extLst>
      <p:ext uri="{BB962C8B-B14F-4D97-AF65-F5344CB8AC3E}">
        <p14:creationId xmlns:p14="http://schemas.microsoft.com/office/powerpoint/2010/main" val="4235361469"/>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55000" lnSpcReduction="20000"/>
          </a:bodyPr>
          <a:lstStyle/>
          <a:p>
            <a:r>
              <a:rPr lang="tr-TR" sz="9600" b="1" dirty="0">
                <a:solidFill>
                  <a:srgbClr val="3333FF"/>
                </a:solidFill>
              </a:rPr>
              <a:t>KALİTE VE AKREDİTASYON ÇALIŞMALARI</a:t>
            </a:r>
          </a:p>
          <a:p>
            <a:endParaRPr lang="tr-TR" sz="4000" b="1" dirty="0">
              <a:solidFill>
                <a:srgbClr val="3333FF"/>
              </a:solidFill>
            </a:endParaRPr>
          </a:p>
          <a:p>
            <a:r>
              <a:rPr lang="tr-TR" sz="4000" b="1" dirty="0">
                <a:solidFill>
                  <a:srgbClr val="FF0000"/>
                </a:solidFill>
              </a:rPr>
              <a:t>YÖKAK BİRİM İÇ DEĞERLENDİRME RAPORU (BİDR)</a:t>
            </a:r>
          </a:p>
          <a:p>
            <a:r>
              <a:rPr lang="tr-TR" sz="4000" b="1" dirty="0">
                <a:solidFill>
                  <a:srgbClr val="FF0000"/>
                </a:solidFill>
              </a:rPr>
              <a:t>PROGRAM AKREDİTASYONU</a:t>
            </a:r>
          </a:p>
          <a:p>
            <a:r>
              <a:rPr lang="tr-TR" sz="4000" b="1" dirty="0">
                <a:solidFill>
                  <a:srgbClr val="FF0000"/>
                </a:solidFill>
              </a:rPr>
              <a:t>ÖZ DEĞERLENDİRME </a:t>
            </a:r>
          </a:p>
          <a:p>
            <a:r>
              <a:rPr lang="tr-TR" sz="4000" b="1" dirty="0">
                <a:solidFill>
                  <a:srgbClr val="FF0000"/>
                </a:solidFill>
              </a:rPr>
              <a:t>2026 YILI İYİLEŞTİRME PLANI</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73</a:t>
            </a:fld>
            <a:endParaRPr lang="tr-TR"/>
          </a:p>
        </p:txBody>
      </p:sp>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D7F11-705C-1A4C-CBFE-8B0C5F0568D8}"/>
            </a:ext>
          </a:extLst>
        </p:cNvPr>
        <p:cNvGrpSpPr/>
        <p:nvPr/>
      </p:nvGrpSpPr>
      <p:grpSpPr>
        <a:xfrm>
          <a:off x="0" y="0"/>
          <a:ext cx="0" cy="0"/>
          <a:chOff x="0" y="0"/>
          <a:chExt cx="0" cy="0"/>
        </a:xfrm>
      </p:grpSpPr>
      <p:sp>
        <p:nvSpPr>
          <p:cNvPr id="6" name="Alt Başlık 5">
            <a:extLst>
              <a:ext uri="{FF2B5EF4-FFF2-40B4-BE49-F238E27FC236}">
                <a16:creationId xmlns:a16="http://schemas.microsoft.com/office/drawing/2014/main" id="{3171A464-F64E-E738-B5EC-C4F58A478DF3}"/>
              </a:ext>
            </a:extLst>
          </p:cNvPr>
          <p:cNvSpPr>
            <a:spLocks noGrp="1"/>
          </p:cNvSpPr>
          <p:nvPr>
            <p:ph type="subTitle" idx="1"/>
          </p:nvPr>
        </p:nvSpPr>
        <p:spPr>
          <a:xfrm>
            <a:off x="378691" y="2170545"/>
            <a:ext cx="11628582" cy="3131128"/>
          </a:xfrm>
        </p:spPr>
        <p:txBody>
          <a:bodyPr>
            <a:normAutofit/>
          </a:bodyPr>
          <a:lstStyle/>
          <a:p>
            <a:r>
              <a:rPr lang="tr-TR" sz="4000" b="1" dirty="0">
                <a:solidFill>
                  <a:srgbClr val="FF0000"/>
                </a:solidFill>
              </a:rPr>
              <a:t> </a:t>
            </a:r>
          </a:p>
        </p:txBody>
      </p:sp>
      <p:sp>
        <p:nvSpPr>
          <p:cNvPr id="3" name="Veri Yer Tutucusu 2">
            <a:extLst>
              <a:ext uri="{FF2B5EF4-FFF2-40B4-BE49-F238E27FC236}">
                <a16:creationId xmlns:a16="http://schemas.microsoft.com/office/drawing/2014/main" id="{14CFDE4E-4AC9-2394-9520-E267F50BCB41}"/>
              </a:ext>
            </a:extLst>
          </p:cNvPr>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a:extLst>
              <a:ext uri="{FF2B5EF4-FFF2-40B4-BE49-F238E27FC236}">
                <a16:creationId xmlns:a16="http://schemas.microsoft.com/office/drawing/2014/main" id="{41180F6E-9228-826C-5BDD-01138D707D4A}"/>
              </a:ext>
            </a:extLst>
          </p:cNvPr>
          <p:cNvSpPr>
            <a:spLocks noGrp="1"/>
          </p:cNvSpPr>
          <p:nvPr>
            <p:ph type="sldNum" sz="quarter" idx="12"/>
          </p:nvPr>
        </p:nvSpPr>
        <p:spPr/>
        <p:txBody>
          <a:bodyPr/>
          <a:lstStyle/>
          <a:p>
            <a:fld id="{15D42E69-0B45-4D6A-BDA9-8F9042B0111B}" type="slidenum">
              <a:rPr lang="tr-TR" smtClean="0"/>
              <a:pPr/>
              <a:t>74</a:t>
            </a:fld>
            <a:endParaRPr lang="tr-TR"/>
          </a:p>
        </p:txBody>
      </p:sp>
      <p:sp>
        <p:nvSpPr>
          <p:cNvPr id="5" name="TextBox 4">
            <a:extLst>
              <a:ext uri="{FF2B5EF4-FFF2-40B4-BE49-F238E27FC236}">
                <a16:creationId xmlns:a16="http://schemas.microsoft.com/office/drawing/2014/main" id="{4F6C547E-018B-3110-04A4-A08599535AD1}"/>
              </a:ext>
            </a:extLst>
          </p:cNvPr>
          <p:cNvSpPr txBox="1"/>
          <p:nvPr/>
        </p:nvSpPr>
        <p:spPr>
          <a:xfrm>
            <a:off x="987972" y="632997"/>
            <a:ext cx="9606456" cy="880369"/>
          </a:xfrm>
          <a:prstGeom prst="rect">
            <a:avLst/>
          </a:prstGeom>
          <a:noFill/>
        </p:spPr>
        <p:txBody>
          <a:bodyPr wrap="square">
            <a:spAutoFit/>
          </a:bodyPr>
          <a:lstStyle/>
          <a:p>
            <a:pPr algn="ctr">
              <a:lnSpc>
                <a:spcPct val="150000"/>
              </a:lnSpc>
            </a:pPr>
            <a:r>
              <a:rPr lang="tr-TR" sz="1800" b="1" dirty="0">
                <a:solidFill>
                  <a:srgbClr val="FF0000"/>
                </a:solidFill>
              </a:rPr>
              <a:t>2024 Birim İç Değerlendirme Raporu (BİDR) Kalite Güvence Sistem Ölçütleri Olgunluk Düzeyleri: </a:t>
            </a:r>
            <a:r>
              <a:rPr lang="tr-TR" sz="1800" b="1" dirty="0">
                <a:solidFill>
                  <a:srgbClr val="0000CC"/>
                </a:solidFill>
              </a:rPr>
              <a:t>LİDERLİK, YÖNETİŞİM VE KALİTE</a:t>
            </a:r>
            <a:endParaRPr lang="en-TR" dirty="0"/>
          </a:p>
        </p:txBody>
      </p:sp>
      <p:graphicFrame>
        <p:nvGraphicFramePr>
          <p:cNvPr id="7" name="Tablo 6">
            <a:extLst>
              <a:ext uri="{FF2B5EF4-FFF2-40B4-BE49-F238E27FC236}">
                <a16:creationId xmlns:a16="http://schemas.microsoft.com/office/drawing/2014/main" id="{145FCB5F-8319-5892-73A0-C06E6452230F}"/>
              </a:ext>
            </a:extLst>
          </p:cNvPr>
          <p:cNvGraphicFramePr>
            <a:graphicFrameLocks noGrp="1"/>
          </p:cNvGraphicFramePr>
          <p:nvPr>
            <p:extLst>
              <p:ext uri="{D42A27DB-BD31-4B8C-83A1-F6EECF244321}">
                <p14:modId xmlns:p14="http://schemas.microsoft.com/office/powerpoint/2010/main" val="3431376049"/>
              </p:ext>
            </p:extLst>
          </p:nvPr>
        </p:nvGraphicFramePr>
        <p:xfrm>
          <a:off x="208723" y="1995545"/>
          <a:ext cx="11489635" cy="3680030"/>
        </p:xfrm>
        <a:graphic>
          <a:graphicData uri="http://schemas.openxmlformats.org/drawingml/2006/table">
            <a:tbl>
              <a:tblPr firstRow="1" firstCol="1" bandRow="1">
                <a:tableStyleId>{5940675A-B579-460E-94D1-54222C63F5DA}</a:tableStyleId>
              </a:tblPr>
              <a:tblGrid>
                <a:gridCol w="3101007">
                  <a:extLst>
                    <a:ext uri="{9D8B030D-6E8A-4147-A177-3AD203B41FA5}">
                      <a16:colId xmlns:a16="http://schemas.microsoft.com/office/drawing/2014/main" val="246640834"/>
                    </a:ext>
                  </a:extLst>
                </a:gridCol>
                <a:gridCol w="5855197">
                  <a:extLst>
                    <a:ext uri="{9D8B030D-6E8A-4147-A177-3AD203B41FA5}">
                      <a16:colId xmlns:a16="http://schemas.microsoft.com/office/drawing/2014/main" val="1877722691"/>
                    </a:ext>
                  </a:extLst>
                </a:gridCol>
                <a:gridCol w="1360612">
                  <a:extLst>
                    <a:ext uri="{9D8B030D-6E8A-4147-A177-3AD203B41FA5}">
                      <a16:colId xmlns:a16="http://schemas.microsoft.com/office/drawing/2014/main" val="424251854"/>
                    </a:ext>
                  </a:extLst>
                </a:gridCol>
                <a:gridCol w="1172819">
                  <a:extLst>
                    <a:ext uri="{9D8B030D-6E8A-4147-A177-3AD203B41FA5}">
                      <a16:colId xmlns:a16="http://schemas.microsoft.com/office/drawing/2014/main" val="1945863112"/>
                    </a:ext>
                  </a:extLst>
                </a:gridCol>
              </a:tblGrid>
              <a:tr h="345032">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4503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52784">
                <a:tc rowSpan="5">
                  <a:txBody>
                    <a:bodyPr/>
                    <a:lstStyle/>
                    <a:p>
                      <a:pPr algn="just">
                        <a:lnSpc>
                          <a:spcPct val="107000"/>
                        </a:lnSpc>
                        <a:spcAft>
                          <a:spcPts val="0"/>
                        </a:spcAft>
                      </a:pPr>
                      <a:r>
                        <a:rPr lang="tr-TR" sz="2000" b="1" dirty="0">
                          <a:solidFill>
                            <a:srgbClr val="FF0000"/>
                          </a:solidFill>
                          <a:effectLst/>
                          <a:latin typeface="+mn-lt"/>
                        </a:rPr>
                        <a:t>A.1. Liderlik ve Kalite</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A.1.1. Yönetim modeli ve idari yapı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3936937291"/>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A.1.2. Liderlik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6776373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A.1.3. Kurumsal dönüşüm kapasitesi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790035010"/>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A.1.4. İç kalite güvencesi mekanizmaları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3</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1644945693"/>
                  </a:ext>
                </a:extLst>
              </a:tr>
              <a:tr h="395742">
                <a:tc vMerge="1">
                  <a:txBody>
                    <a:bodyPr/>
                    <a:lstStyle/>
                    <a:p>
                      <a:endParaRPr lang="tr-TR"/>
                    </a:p>
                  </a:txBody>
                  <a:tcPr/>
                </a:tc>
                <a:tc>
                  <a:txBody>
                    <a:bodyPr/>
                    <a:lstStyle/>
                    <a:p>
                      <a:pPr algn="just">
                        <a:lnSpc>
                          <a:spcPct val="107000"/>
                        </a:lnSpc>
                        <a:spcAft>
                          <a:spcPts val="0"/>
                        </a:spcAft>
                      </a:pPr>
                      <a:r>
                        <a:rPr lang="tr-TR" sz="2000" dirty="0">
                          <a:effectLst/>
                          <a:latin typeface="+mn-lt"/>
                        </a:rPr>
                        <a:t>A.1.5. Kamuoyunu bilgilendirme ve hesap verebilirlik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336132192"/>
                  </a:ext>
                </a:extLst>
              </a:tr>
              <a:tr h="352784">
                <a:tc rowSpan="3">
                  <a:txBody>
                    <a:bodyPr/>
                    <a:lstStyle/>
                    <a:p>
                      <a:pPr algn="just">
                        <a:lnSpc>
                          <a:spcPct val="107000"/>
                        </a:lnSpc>
                        <a:spcAft>
                          <a:spcPts val="0"/>
                        </a:spcAft>
                      </a:pPr>
                      <a:r>
                        <a:rPr lang="tr-TR" sz="2000" b="1" dirty="0">
                          <a:solidFill>
                            <a:srgbClr val="FF0000"/>
                          </a:solidFill>
                          <a:effectLst/>
                          <a:latin typeface="+mn-lt"/>
                        </a:rPr>
                        <a:t>A.2. Misyon ve Stratejik Amaçlar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A.2.1. Misyon, vizyon ve politikalar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76040251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A.2.2. Stratejik amaç ve hedefler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3</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3504760620"/>
                  </a:ext>
                </a:extLst>
              </a:tr>
              <a:tr h="477520">
                <a:tc vMerge="1">
                  <a:txBody>
                    <a:bodyPr/>
                    <a:lstStyle/>
                    <a:p>
                      <a:endParaRPr lang="tr-TR"/>
                    </a:p>
                  </a:txBody>
                  <a:tcPr/>
                </a:tc>
                <a:tc>
                  <a:txBody>
                    <a:bodyPr/>
                    <a:lstStyle/>
                    <a:p>
                      <a:pPr algn="just">
                        <a:lnSpc>
                          <a:spcPct val="107000"/>
                        </a:lnSpc>
                        <a:spcAft>
                          <a:spcPts val="0"/>
                        </a:spcAft>
                      </a:pPr>
                      <a:r>
                        <a:rPr lang="tr-TR" sz="2000" dirty="0">
                          <a:effectLst/>
                          <a:latin typeface="+mn-lt"/>
                        </a:rPr>
                        <a:t>A.2.3. Performans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3</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1092506191"/>
                  </a:ext>
                </a:extLst>
              </a:tr>
            </a:tbl>
          </a:graphicData>
        </a:graphic>
      </p:graphicFrame>
    </p:spTree>
    <p:extLst>
      <p:ext uri="{BB962C8B-B14F-4D97-AF65-F5344CB8AC3E}">
        <p14:creationId xmlns:p14="http://schemas.microsoft.com/office/powerpoint/2010/main" val="261115104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41DCB-89AF-E8EA-EB01-EBCCAF90AEF1}"/>
            </a:ext>
          </a:extLst>
        </p:cNvPr>
        <p:cNvGrpSpPr/>
        <p:nvPr/>
      </p:nvGrpSpPr>
      <p:grpSpPr>
        <a:xfrm>
          <a:off x="0" y="0"/>
          <a:ext cx="0" cy="0"/>
          <a:chOff x="0" y="0"/>
          <a:chExt cx="0" cy="0"/>
        </a:xfrm>
      </p:grpSpPr>
      <p:sp>
        <p:nvSpPr>
          <p:cNvPr id="6" name="Alt Başlık 5">
            <a:extLst>
              <a:ext uri="{FF2B5EF4-FFF2-40B4-BE49-F238E27FC236}">
                <a16:creationId xmlns:a16="http://schemas.microsoft.com/office/drawing/2014/main" id="{46595C87-9D01-5F9C-BD83-AA821DB7A7AD}"/>
              </a:ext>
            </a:extLst>
          </p:cNvPr>
          <p:cNvSpPr>
            <a:spLocks noGrp="1"/>
          </p:cNvSpPr>
          <p:nvPr>
            <p:ph type="subTitle" idx="1"/>
          </p:nvPr>
        </p:nvSpPr>
        <p:spPr>
          <a:xfrm>
            <a:off x="378691" y="2170545"/>
            <a:ext cx="11628582" cy="3131128"/>
          </a:xfrm>
        </p:spPr>
        <p:txBody>
          <a:bodyPr>
            <a:normAutofit/>
          </a:bodyPr>
          <a:lstStyle/>
          <a:p>
            <a:r>
              <a:rPr lang="tr-TR" sz="4000" b="1" dirty="0">
                <a:solidFill>
                  <a:srgbClr val="FF0000"/>
                </a:solidFill>
              </a:rPr>
              <a:t> </a:t>
            </a:r>
          </a:p>
        </p:txBody>
      </p:sp>
      <p:sp>
        <p:nvSpPr>
          <p:cNvPr id="3" name="Veri Yer Tutucusu 2">
            <a:extLst>
              <a:ext uri="{FF2B5EF4-FFF2-40B4-BE49-F238E27FC236}">
                <a16:creationId xmlns:a16="http://schemas.microsoft.com/office/drawing/2014/main" id="{266BD5D4-27CB-BADA-80CF-D4A522F87171}"/>
              </a:ext>
            </a:extLst>
          </p:cNvPr>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a:extLst>
              <a:ext uri="{FF2B5EF4-FFF2-40B4-BE49-F238E27FC236}">
                <a16:creationId xmlns:a16="http://schemas.microsoft.com/office/drawing/2014/main" id="{AB0544F3-F6E8-CE1B-BCF9-DB0F64CBB13B}"/>
              </a:ext>
            </a:extLst>
          </p:cNvPr>
          <p:cNvSpPr>
            <a:spLocks noGrp="1"/>
          </p:cNvSpPr>
          <p:nvPr>
            <p:ph type="sldNum" sz="quarter" idx="12"/>
          </p:nvPr>
        </p:nvSpPr>
        <p:spPr/>
        <p:txBody>
          <a:bodyPr/>
          <a:lstStyle/>
          <a:p>
            <a:fld id="{15D42E69-0B45-4D6A-BDA9-8F9042B0111B}" type="slidenum">
              <a:rPr lang="tr-TR" smtClean="0"/>
              <a:pPr/>
              <a:t>75</a:t>
            </a:fld>
            <a:endParaRPr lang="tr-TR"/>
          </a:p>
        </p:txBody>
      </p:sp>
      <p:sp>
        <p:nvSpPr>
          <p:cNvPr id="5" name="TextBox 4">
            <a:extLst>
              <a:ext uri="{FF2B5EF4-FFF2-40B4-BE49-F238E27FC236}">
                <a16:creationId xmlns:a16="http://schemas.microsoft.com/office/drawing/2014/main" id="{9673291F-568B-E985-A9E8-776EC4A8EADF}"/>
              </a:ext>
            </a:extLst>
          </p:cNvPr>
          <p:cNvSpPr txBox="1"/>
          <p:nvPr/>
        </p:nvSpPr>
        <p:spPr>
          <a:xfrm>
            <a:off x="987972" y="632997"/>
            <a:ext cx="9606456" cy="880369"/>
          </a:xfrm>
          <a:prstGeom prst="rect">
            <a:avLst/>
          </a:prstGeom>
          <a:noFill/>
        </p:spPr>
        <p:txBody>
          <a:bodyPr wrap="square">
            <a:spAutoFit/>
          </a:bodyPr>
          <a:lstStyle/>
          <a:p>
            <a:pPr algn="ctr">
              <a:lnSpc>
                <a:spcPct val="150000"/>
              </a:lnSpc>
            </a:pPr>
            <a:r>
              <a:rPr lang="tr-TR" sz="1800" b="1" dirty="0">
                <a:solidFill>
                  <a:srgbClr val="FF0000"/>
                </a:solidFill>
              </a:rPr>
              <a:t>2024 Birim İç Değerlendirme Raporu (BİDR) Kalite Güvence Sistem Ölçütleri Olgunluk Düzeyleri: </a:t>
            </a:r>
            <a:r>
              <a:rPr lang="tr-TR" sz="1800" b="1" dirty="0">
                <a:solidFill>
                  <a:srgbClr val="0000CC"/>
                </a:solidFill>
              </a:rPr>
              <a:t>LİDERLİK, YÖNETİŞİM VE KALİTE</a:t>
            </a:r>
            <a:endParaRPr lang="en-TR" dirty="0"/>
          </a:p>
        </p:txBody>
      </p:sp>
      <p:graphicFrame>
        <p:nvGraphicFramePr>
          <p:cNvPr id="8" name="Tablo 7">
            <a:extLst>
              <a:ext uri="{FF2B5EF4-FFF2-40B4-BE49-F238E27FC236}">
                <a16:creationId xmlns:a16="http://schemas.microsoft.com/office/drawing/2014/main" id="{550393DD-FD78-A7B1-48FC-C28A78B7A953}"/>
              </a:ext>
            </a:extLst>
          </p:cNvPr>
          <p:cNvGraphicFramePr>
            <a:graphicFrameLocks noGrp="1"/>
          </p:cNvGraphicFramePr>
          <p:nvPr>
            <p:extLst>
              <p:ext uri="{D42A27DB-BD31-4B8C-83A1-F6EECF244321}">
                <p14:modId xmlns:p14="http://schemas.microsoft.com/office/powerpoint/2010/main" val="1901592184"/>
              </p:ext>
            </p:extLst>
          </p:nvPr>
        </p:nvGraphicFramePr>
        <p:xfrm>
          <a:off x="785192" y="1908314"/>
          <a:ext cx="10634869" cy="4015406"/>
        </p:xfrm>
        <a:graphic>
          <a:graphicData uri="http://schemas.openxmlformats.org/drawingml/2006/table">
            <a:tbl>
              <a:tblPr firstRow="1" firstCol="1" bandRow="1">
                <a:tableStyleId>{5940675A-B579-460E-94D1-54222C63F5DA}</a:tableStyleId>
              </a:tblPr>
              <a:tblGrid>
                <a:gridCol w="2682669">
                  <a:extLst>
                    <a:ext uri="{9D8B030D-6E8A-4147-A177-3AD203B41FA5}">
                      <a16:colId xmlns:a16="http://schemas.microsoft.com/office/drawing/2014/main" val="246640834"/>
                    </a:ext>
                  </a:extLst>
                </a:gridCol>
                <a:gridCol w="5607243">
                  <a:extLst>
                    <a:ext uri="{9D8B030D-6E8A-4147-A177-3AD203B41FA5}">
                      <a16:colId xmlns:a16="http://schemas.microsoft.com/office/drawing/2014/main" val="1877722691"/>
                    </a:ext>
                  </a:extLst>
                </a:gridCol>
                <a:gridCol w="1173950">
                  <a:extLst>
                    <a:ext uri="{9D8B030D-6E8A-4147-A177-3AD203B41FA5}">
                      <a16:colId xmlns:a16="http://schemas.microsoft.com/office/drawing/2014/main" val="424251854"/>
                    </a:ext>
                  </a:extLst>
                </a:gridCol>
                <a:gridCol w="1171007">
                  <a:extLst>
                    <a:ext uri="{9D8B030D-6E8A-4147-A177-3AD203B41FA5}">
                      <a16:colId xmlns:a16="http://schemas.microsoft.com/office/drawing/2014/main" val="1945863112"/>
                    </a:ext>
                  </a:extLst>
                </a:gridCol>
              </a:tblGrid>
              <a:tr h="316416">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1641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31115">
                <a:tc rowSpan="4">
                  <a:txBody>
                    <a:bodyPr/>
                    <a:lstStyle/>
                    <a:p>
                      <a:pPr algn="just">
                        <a:lnSpc>
                          <a:spcPct val="107000"/>
                        </a:lnSpc>
                        <a:spcAft>
                          <a:spcPts val="0"/>
                        </a:spcAft>
                      </a:pPr>
                      <a:r>
                        <a:rPr lang="tr-TR" sz="2000" b="1" dirty="0">
                          <a:solidFill>
                            <a:srgbClr val="FF0000"/>
                          </a:solidFill>
                          <a:effectLst/>
                          <a:latin typeface="+mn-lt"/>
                        </a:rPr>
                        <a:t>A.3. Yönetim Sistemleri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A.3.1. Bilgi yönetim sistemi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3</a:t>
                      </a:r>
                    </a:p>
                  </a:txBody>
                  <a:tcPr marL="44450" marR="44450" marT="0" marB="0" anchor="ctr">
                    <a:noFill/>
                  </a:tcPr>
                </a:tc>
                <a:extLst>
                  <a:ext uri="{0D108BD9-81ED-4DB2-BD59-A6C34878D82A}">
                    <a16:rowId xmlns:a16="http://schemas.microsoft.com/office/drawing/2014/main" val="3687788883"/>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A.3.2. İnsan kaynakları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3</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17303980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A.3.3. Finansal yönetim</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3</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4106439766"/>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A.3.4. Süreç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1133214"/>
                  </a:ext>
                </a:extLst>
              </a:tr>
              <a:tr h="331115">
                <a:tc rowSpan="3">
                  <a:txBody>
                    <a:bodyPr/>
                    <a:lstStyle/>
                    <a:p>
                      <a:pPr algn="just">
                        <a:lnSpc>
                          <a:spcPct val="107000"/>
                        </a:lnSpc>
                        <a:spcAft>
                          <a:spcPts val="0"/>
                        </a:spcAft>
                      </a:pPr>
                      <a:r>
                        <a:rPr lang="tr-TR" sz="2000" b="1" dirty="0">
                          <a:solidFill>
                            <a:srgbClr val="FF0000"/>
                          </a:solidFill>
                          <a:effectLst/>
                          <a:latin typeface="+mn-lt"/>
                        </a:rPr>
                        <a:t>A.4. Paydaş Katılımı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A.4.1. İç ve dış paydaş katılımı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3</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884577651"/>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A.4.2. Öğrenci geri bildirimleri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4209472989"/>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A.4.3. Mezun ilişkileri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2</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961784372"/>
                  </a:ext>
                </a:extLst>
              </a:tr>
              <a:tr h="331115">
                <a:tc rowSpan="3">
                  <a:txBody>
                    <a:bodyPr/>
                    <a:lstStyle/>
                    <a:p>
                      <a:pPr algn="just">
                        <a:lnSpc>
                          <a:spcPct val="107000"/>
                        </a:lnSpc>
                        <a:spcAft>
                          <a:spcPts val="0"/>
                        </a:spcAft>
                      </a:pPr>
                      <a:r>
                        <a:rPr lang="tr-TR" sz="2000" b="1" dirty="0">
                          <a:solidFill>
                            <a:srgbClr val="FF0000"/>
                          </a:solidFill>
                          <a:effectLst/>
                          <a:latin typeface="+mn-lt"/>
                        </a:rPr>
                        <a:t>A.5. </a:t>
                      </a:r>
                      <a:r>
                        <a:rPr lang="tr-TR" sz="2000" b="1" dirty="0" err="1">
                          <a:solidFill>
                            <a:srgbClr val="FF0000"/>
                          </a:solidFill>
                          <a:effectLst/>
                          <a:latin typeface="+mn-lt"/>
                        </a:rPr>
                        <a:t>Uluslararasılaşma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A.5.1. </a:t>
                      </a:r>
                      <a:r>
                        <a:rPr lang="tr-TR" sz="2000" dirty="0" err="1">
                          <a:effectLst/>
                          <a:latin typeface="+mn-lt"/>
                        </a:rPr>
                        <a:t>Uluslararasılaşma</a:t>
                      </a:r>
                      <a:r>
                        <a:rPr lang="tr-TR" sz="2000" dirty="0">
                          <a:effectLst/>
                          <a:latin typeface="+mn-lt"/>
                        </a:rPr>
                        <a:t> süreçlerinin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13222961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A.5.2. </a:t>
                      </a:r>
                      <a:r>
                        <a:rPr lang="tr-TR" sz="2000" dirty="0" err="1">
                          <a:effectLst/>
                          <a:latin typeface="+mn-lt"/>
                        </a:rPr>
                        <a:t>Uluslararasılaşma</a:t>
                      </a:r>
                      <a:r>
                        <a:rPr lang="tr-TR" sz="2000" dirty="0">
                          <a:effectLst/>
                          <a:latin typeface="+mn-lt"/>
                        </a:rPr>
                        <a:t> kaynakları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696551595"/>
                  </a:ext>
                </a:extLst>
              </a:tr>
              <a:tr h="402539">
                <a:tc vMerge="1">
                  <a:txBody>
                    <a:bodyPr/>
                    <a:lstStyle/>
                    <a:p>
                      <a:endParaRPr lang="tr-TR"/>
                    </a:p>
                  </a:txBody>
                  <a:tcPr/>
                </a:tc>
                <a:tc>
                  <a:txBody>
                    <a:bodyPr/>
                    <a:lstStyle/>
                    <a:p>
                      <a:pPr algn="just">
                        <a:lnSpc>
                          <a:spcPct val="107000"/>
                        </a:lnSpc>
                        <a:spcAft>
                          <a:spcPts val="0"/>
                        </a:spcAft>
                      </a:pPr>
                      <a:r>
                        <a:rPr lang="tr-TR" sz="2000" dirty="0">
                          <a:effectLst/>
                          <a:latin typeface="+mn-lt"/>
                        </a:rPr>
                        <a:t>A.5.3. </a:t>
                      </a:r>
                      <a:r>
                        <a:rPr lang="tr-TR" sz="2000" dirty="0" err="1">
                          <a:effectLst/>
                          <a:latin typeface="+mn-lt"/>
                        </a:rPr>
                        <a:t>Uluslararasılaşma</a:t>
                      </a:r>
                      <a:r>
                        <a:rPr lang="tr-TR" sz="2000" dirty="0">
                          <a:effectLst/>
                          <a:latin typeface="+mn-lt"/>
                        </a:rPr>
                        <a:t> performansı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1504298740"/>
                  </a:ext>
                </a:extLst>
              </a:tr>
            </a:tbl>
          </a:graphicData>
        </a:graphic>
      </p:graphicFrame>
    </p:spTree>
    <p:extLst>
      <p:ext uri="{BB962C8B-B14F-4D97-AF65-F5344CB8AC3E}">
        <p14:creationId xmlns:p14="http://schemas.microsoft.com/office/powerpoint/2010/main" val="325537083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59591-BCE6-1BEA-2717-7400BD9FAD38}"/>
            </a:ext>
          </a:extLst>
        </p:cNvPr>
        <p:cNvGrpSpPr/>
        <p:nvPr/>
      </p:nvGrpSpPr>
      <p:grpSpPr>
        <a:xfrm>
          <a:off x="0" y="0"/>
          <a:ext cx="0" cy="0"/>
          <a:chOff x="0" y="0"/>
          <a:chExt cx="0" cy="0"/>
        </a:xfrm>
      </p:grpSpPr>
      <p:sp>
        <p:nvSpPr>
          <p:cNvPr id="6" name="Alt Başlık 5">
            <a:extLst>
              <a:ext uri="{FF2B5EF4-FFF2-40B4-BE49-F238E27FC236}">
                <a16:creationId xmlns:a16="http://schemas.microsoft.com/office/drawing/2014/main" id="{54F9BAFC-648F-35B6-B4D7-DA8F2F732BB4}"/>
              </a:ext>
            </a:extLst>
          </p:cNvPr>
          <p:cNvSpPr>
            <a:spLocks noGrp="1"/>
          </p:cNvSpPr>
          <p:nvPr>
            <p:ph type="subTitle" idx="1"/>
          </p:nvPr>
        </p:nvSpPr>
        <p:spPr>
          <a:xfrm>
            <a:off x="378691" y="2170545"/>
            <a:ext cx="11628582" cy="3131128"/>
          </a:xfrm>
        </p:spPr>
        <p:txBody>
          <a:bodyPr>
            <a:normAutofit/>
          </a:bodyPr>
          <a:lstStyle/>
          <a:p>
            <a:r>
              <a:rPr lang="tr-TR" sz="4000" b="1" dirty="0">
                <a:solidFill>
                  <a:srgbClr val="FF0000"/>
                </a:solidFill>
              </a:rPr>
              <a:t> </a:t>
            </a:r>
          </a:p>
        </p:txBody>
      </p:sp>
      <p:sp>
        <p:nvSpPr>
          <p:cNvPr id="3" name="Veri Yer Tutucusu 2">
            <a:extLst>
              <a:ext uri="{FF2B5EF4-FFF2-40B4-BE49-F238E27FC236}">
                <a16:creationId xmlns:a16="http://schemas.microsoft.com/office/drawing/2014/main" id="{62969354-98F0-ED51-9AC7-5FB70B73CB87}"/>
              </a:ext>
            </a:extLst>
          </p:cNvPr>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a:extLst>
              <a:ext uri="{FF2B5EF4-FFF2-40B4-BE49-F238E27FC236}">
                <a16:creationId xmlns:a16="http://schemas.microsoft.com/office/drawing/2014/main" id="{C1B474AA-0862-5A3E-2ABC-E2D082882832}"/>
              </a:ext>
            </a:extLst>
          </p:cNvPr>
          <p:cNvSpPr>
            <a:spLocks noGrp="1"/>
          </p:cNvSpPr>
          <p:nvPr>
            <p:ph type="sldNum" sz="quarter" idx="12"/>
          </p:nvPr>
        </p:nvSpPr>
        <p:spPr/>
        <p:txBody>
          <a:bodyPr/>
          <a:lstStyle/>
          <a:p>
            <a:fld id="{15D42E69-0B45-4D6A-BDA9-8F9042B0111B}" type="slidenum">
              <a:rPr lang="tr-TR" smtClean="0"/>
              <a:pPr/>
              <a:t>76</a:t>
            </a:fld>
            <a:endParaRPr lang="tr-TR"/>
          </a:p>
        </p:txBody>
      </p:sp>
      <p:sp>
        <p:nvSpPr>
          <p:cNvPr id="7" name="TextBox 6">
            <a:extLst>
              <a:ext uri="{FF2B5EF4-FFF2-40B4-BE49-F238E27FC236}">
                <a16:creationId xmlns:a16="http://schemas.microsoft.com/office/drawing/2014/main" id="{78724525-F7BA-4812-0DD4-6B4B84B82EC7}"/>
              </a:ext>
            </a:extLst>
          </p:cNvPr>
          <p:cNvSpPr txBox="1"/>
          <p:nvPr/>
        </p:nvSpPr>
        <p:spPr>
          <a:xfrm>
            <a:off x="1587062" y="673710"/>
            <a:ext cx="8891752" cy="880369"/>
          </a:xfrm>
          <a:prstGeom prst="rect">
            <a:avLst/>
          </a:prstGeom>
          <a:noFill/>
        </p:spPr>
        <p:txBody>
          <a:bodyPr wrap="square">
            <a:spAutoFit/>
          </a:bodyPr>
          <a:lstStyle/>
          <a:p>
            <a:pPr algn="ctr">
              <a:lnSpc>
                <a:spcPct val="150000"/>
              </a:lnSpc>
            </a:pPr>
            <a:r>
              <a:rPr lang="tr-TR" sz="1800" b="1" dirty="0">
                <a:solidFill>
                  <a:srgbClr val="FF0000"/>
                </a:solidFill>
              </a:rPr>
              <a:t>Birim İç Değerlendirme Raporu (BİDR) Kalite Güvence Sistem Ölçütleri Olgunluk Düzeyleri: </a:t>
            </a:r>
            <a:r>
              <a:rPr lang="tr-TR" sz="1800" b="1" dirty="0">
                <a:solidFill>
                  <a:srgbClr val="0000CC"/>
                </a:solidFill>
              </a:rPr>
              <a:t>EĞİTİM VE ÖĞRETİM</a:t>
            </a:r>
            <a:endParaRPr lang="en-TR" dirty="0"/>
          </a:p>
        </p:txBody>
      </p:sp>
      <p:graphicFrame>
        <p:nvGraphicFramePr>
          <p:cNvPr id="9" name="Tablo 4">
            <a:extLst>
              <a:ext uri="{FF2B5EF4-FFF2-40B4-BE49-F238E27FC236}">
                <a16:creationId xmlns:a16="http://schemas.microsoft.com/office/drawing/2014/main" id="{BBD7D0D0-8367-9E6C-C22B-84724B4D7E4C}"/>
              </a:ext>
            </a:extLst>
          </p:cNvPr>
          <p:cNvGraphicFramePr>
            <a:graphicFrameLocks noGrp="1"/>
          </p:cNvGraphicFramePr>
          <p:nvPr>
            <p:extLst>
              <p:ext uri="{D42A27DB-BD31-4B8C-83A1-F6EECF244321}">
                <p14:modId xmlns:p14="http://schemas.microsoft.com/office/powerpoint/2010/main" val="172992769"/>
              </p:ext>
            </p:extLst>
          </p:nvPr>
        </p:nvGraphicFramePr>
        <p:xfrm>
          <a:off x="397563" y="1948069"/>
          <a:ext cx="11320673" cy="3971426"/>
        </p:xfrm>
        <a:graphic>
          <a:graphicData uri="http://schemas.openxmlformats.org/drawingml/2006/table">
            <a:tbl>
              <a:tblPr firstRow="1" firstCol="1" bandRow="1">
                <a:tableStyleId>{5940675A-B579-460E-94D1-54222C63F5DA}</a:tableStyleId>
              </a:tblPr>
              <a:tblGrid>
                <a:gridCol w="2335698">
                  <a:extLst>
                    <a:ext uri="{9D8B030D-6E8A-4147-A177-3AD203B41FA5}">
                      <a16:colId xmlns:a16="http://schemas.microsoft.com/office/drawing/2014/main" val="1700850444"/>
                    </a:ext>
                  </a:extLst>
                </a:gridCol>
                <a:gridCol w="7017745">
                  <a:extLst>
                    <a:ext uri="{9D8B030D-6E8A-4147-A177-3AD203B41FA5}">
                      <a16:colId xmlns:a16="http://schemas.microsoft.com/office/drawing/2014/main" val="2280777400"/>
                    </a:ext>
                  </a:extLst>
                </a:gridCol>
                <a:gridCol w="983615">
                  <a:extLst>
                    <a:ext uri="{9D8B030D-6E8A-4147-A177-3AD203B41FA5}">
                      <a16:colId xmlns:a16="http://schemas.microsoft.com/office/drawing/2014/main" val="849643670"/>
                    </a:ext>
                  </a:extLst>
                </a:gridCol>
                <a:gridCol w="983615">
                  <a:extLst>
                    <a:ext uri="{9D8B030D-6E8A-4147-A177-3AD203B41FA5}">
                      <a16:colId xmlns:a16="http://schemas.microsoft.com/office/drawing/2014/main" val="3338100498"/>
                    </a:ext>
                  </a:extLst>
                </a:gridCol>
              </a:tblGrid>
              <a:tr h="369859">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36563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23593">
                <a:tc rowSpan="6">
                  <a:txBody>
                    <a:bodyPr/>
                    <a:lstStyle/>
                    <a:p>
                      <a:pPr algn="l">
                        <a:lnSpc>
                          <a:spcPct val="107000"/>
                        </a:lnSpc>
                        <a:spcAft>
                          <a:spcPts val="0"/>
                        </a:spcAft>
                      </a:pPr>
                      <a:r>
                        <a:rPr lang="tr-TR" sz="1800" b="1" dirty="0">
                          <a:solidFill>
                            <a:srgbClr val="0000CC"/>
                          </a:solidFill>
                          <a:effectLst/>
                          <a:latin typeface="+mn-lt"/>
                        </a:rPr>
                        <a:t>B.1. Program Tasarımı, Değerlendirmesi ve Güncellenmesi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B.1.1. Programların tasarımı ve onayı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106440397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B.1.2. Programın ders dağılım dengesi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4253339067"/>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B.1.3. Ders kazanımlarının program çıktılarıyla uyumu</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3149715348"/>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B.1.4. Öğrenci iş yüküne dayalı ders tasarımı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444495381"/>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B.1.5. Programların izlenmesi ve güncellenmesi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384180111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B.1.6. Eğitim ve öğretim süreçlerinin yönetimi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1368389602"/>
                  </a:ext>
                </a:extLst>
              </a:tr>
              <a:tr h="323593">
                <a:tc rowSpan="4">
                  <a:txBody>
                    <a:bodyPr/>
                    <a:lstStyle/>
                    <a:p>
                      <a:pPr algn="l">
                        <a:lnSpc>
                          <a:spcPct val="107000"/>
                        </a:lnSpc>
                        <a:spcAft>
                          <a:spcPts val="0"/>
                        </a:spcAft>
                      </a:pPr>
                      <a:r>
                        <a:rPr lang="tr-TR" sz="1800" b="1" dirty="0">
                          <a:solidFill>
                            <a:srgbClr val="0000CC"/>
                          </a:solidFill>
                          <a:effectLst/>
                          <a:latin typeface="+mn-lt"/>
                        </a:rPr>
                        <a:t>B.2. Programların Yürütülmesi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B.2.1. Öğretim yöntem ve teknikleri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329610150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B.2.2. Ölçme ve değerlendirme</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19193271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B.2.3. Öğrenci kabulü, önceki öğrenmenin tanınması ve kredilendirilmesi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2543256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B.2.4. Yeterliliklerin sertifikalandırılması ve diploma</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490941980"/>
                  </a:ext>
                </a:extLst>
              </a:tr>
            </a:tbl>
          </a:graphicData>
        </a:graphic>
      </p:graphicFrame>
    </p:spTree>
    <p:extLst>
      <p:ext uri="{BB962C8B-B14F-4D97-AF65-F5344CB8AC3E}">
        <p14:creationId xmlns:p14="http://schemas.microsoft.com/office/powerpoint/2010/main" val="2112526135"/>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D6BCC-568A-6BF3-12A1-48679DB5B2C5}"/>
            </a:ext>
          </a:extLst>
        </p:cNvPr>
        <p:cNvGrpSpPr/>
        <p:nvPr/>
      </p:nvGrpSpPr>
      <p:grpSpPr>
        <a:xfrm>
          <a:off x="0" y="0"/>
          <a:ext cx="0" cy="0"/>
          <a:chOff x="0" y="0"/>
          <a:chExt cx="0" cy="0"/>
        </a:xfrm>
      </p:grpSpPr>
      <p:sp>
        <p:nvSpPr>
          <p:cNvPr id="6" name="Alt Başlık 5">
            <a:extLst>
              <a:ext uri="{FF2B5EF4-FFF2-40B4-BE49-F238E27FC236}">
                <a16:creationId xmlns:a16="http://schemas.microsoft.com/office/drawing/2014/main" id="{58D99536-9425-8941-2A21-5DEBDD9D6E81}"/>
              </a:ext>
            </a:extLst>
          </p:cNvPr>
          <p:cNvSpPr>
            <a:spLocks noGrp="1"/>
          </p:cNvSpPr>
          <p:nvPr>
            <p:ph type="subTitle" idx="1"/>
          </p:nvPr>
        </p:nvSpPr>
        <p:spPr>
          <a:xfrm>
            <a:off x="378691" y="2170545"/>
            <a:ext cx="11628582" cy="3131128"/>
          </a:xfrm>
        </p:spPr>
        <p:txBody>
          <a:bodyPr>
            <a:normAutofit/>
          </a:bodyPr>
          <a:lstStyle/>
          <a:p>
            <a:r>
              <a:rPr lang="tr-TR" sz="4000" b="1" dirty="0">
                <a:solidFill>
                  <a:srgbClr val="FF0000"/>
                </a:solidFill>
              </a:rPr>
              <a:t> </a:t>
            </a:r>
          </a:p>
        </p:txBody>
      </p:sp>
      <p:sp>
        <p:nvSpPr>
          <p:cNvPr id="3" name="Veri Yer Tutucusu 2">
            <a:extLst>
              <a:ext uri="{FF2B5EF4-FFF2-40B4-BE49-F238E27FC236}">
                <a16:creationId xmlns:a16="http://schemas.microsoft.com/office/drawing/2014/main" id="{7BB4369B-02ED-580A-1412-DB1863A7D3F0}"/>
              </a:ext>
            </a:extLst>
          </p:cNvPr>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a:extLst>
              <a:ext uri="{FF2B5EF4-FFF2-40B4-BE49-F238E27FC236}">
                <a16:creationId xmlns:a16="http://schemas.microsoft.com/office/drawing/2014/main" id="{7AD43111-7EB2-9F22-912B-1325E4103818}"/>
              </a:ext>
            </a:extLst>
          </p:cNvPr>
          <p:cNvSpPr>
            <a:spLocks noGrp="1"/>
          </p:cNvSpPr>
          <p:nvPr>
            <p:ph type="sldNum" sz="quarter" idx="12"/>
          </p:nvPr>
        </p:nvSpPr>
        <p:spPr/>
        <p:txBody>
          <a:bodyPr/>
          <a:lstStyle/>
          <a:p>
            <a:fld id="{15D42E69-0B45-4D6A-BDA9-8F9042B0111B}" type="slidenum">
              <a:rPr lang="tr-TR" smtClean="0"/>
              <a:pPr/>
              <a:t>77</a:t>
            </a:fld>
            <a:endParaRPr lang="tr-TR"/>
          </a:p>
        </p:txBody>
      </p:sp>
      <p:sp>
        <p:nvSpPr>
          <p:cNvPr id="7" name="TextBox 6">
            <a:extLst>
              <a:ext uri="{FF2B5EF4-FFF2-40B4-BE49-F238E27FC236}">
                <a16:creationId xmlns:a16="http://schemas.microsoft.com/office/drawing/2014/main" id="{B7754BC5-ED57-BFF5-35EA-2E81438E0F4C}"/>
              </a:ext>
            </a:extLst>
          </p:cNvPr>
          <p:cNvSpPr txBox="1"/>
          <p:nvPr/>
        </p:nvSpPr>
        <p:spPr>
          <a:xfrm>
            <a:off x="1587062" y="673710"/>
            <a:ext cx="8891752" cy="880369"/>
          </a:xfrm>
          <a:prstGeom prst="rect">
            <a:avLst/>
          </a:prstGeom>
          <a:noFill/>
        </p:spPr>
        <p:txBody>
          <a:bodyPr wrap="square">
            <a:spAutoFit/>
          </a:bodyPr>
          <a:lstStyle/>
          <a:p>
            <a:pPr algn="ctr">
              <a:lnSpc>
                <a:spcPct val="150000"/>
              </a:lnSpc>
            </a:pPr>
            <a:r>
              <a:rPr lang="tr-TR" sz="1800" b="1" dirty="0">
                <a:solidFill>
                  <a:srgbClr val="FF0000"/>
                </a:solidFill>
              </a:rPr>
              <a:t>Birim İç Değerlendirme Raporu (BİDR) Kalite Güvence Sistem Ölçütleri Olgunluk Düzeyleri: </a:t>
            </a:r>
            <a:r>
              <a:rPr lang="tr-TR" sz="1800" b="1" dirty="0">
                <a:solidFill>
                  <a:srgbClr val="0000CC"/>
                </a:solidFill>
              </a:rPr>
              <a:t>EĞİTİM VE ÖĞRETİM</a:t>
            </a:r>
            <a:endParaRPr lang="en-TR" dirty="0"/>
          </a:p>
        </p:txBody>
      </p:sp>
      <p:graphicFrame>
        <p:nvGraphicFramePr>
          <p:cNvPr id="5" name="Tablo 4">
            <a:extLst>
              <a:ext uri="{FF2B5EF4-FFF2-40B4-BE49-F238E27FC236}">
                <a16:creationId xmlns:a16="http://schemas.microsoft.com/office/drawing/2014/main" id="{924C2239-565D-C532-A385-E6A782ED341F}"/>
              </a:ext>
            </a:extLst>
          </p:cNvPr>
          <p:cNvGraphicFramePr>
            <a:graphicFrameLocks noGrp="1"/>
          </p:cNvGraphicFramePr>
          <p:nvPr>
            <p:extLst>
              <p:ext uri="{D42A27DB-BD31-4B8C-83A1-F6EECF244321}">
                <p14:modId xmlns:p14="http://schemas.microsoft.com/office/powerpoint/2010/main" val="1148244399"/>
              </p:ext>
            </p:extLst>
          </p:nvPr>
        </p:nvGraphicFramePr>
        <p:xfrm>
          <a:off x="397563" y="1967947"/>
          <a:ext cx="11390246" cy="3694940"/>
        </p:xfrm>
        <a:graphic>
          <a:graphicData uri="http://schemas.openxmlformats.org/drawingml/2006/table">
            <a:tbl>
              <a:tblPr firstRow="1" firstCol="1" bandRow="1">
                <a:tableStyleId>{5940675A-B579-460E-94D1-54222C63F5DA}</a:tableStyleId>
              </a:tblPr>
              <a:tblGrid>
                <a:gridCol w="3062529">
                  <a:extLst>
                    <a:ext uri="{9D8B030D-6E8A-4147-A177-3AD203B41FA5}">
                      <a16:colId xmlns:a16="http://schemas.microsoft.com/office/drawing/2014/main" val="1700850444"/>
                    </a:ext>
                  </a:extLst>
                </a:gridCol>
                <a:gridCol w="6348397">
                  <a:extLst>
                    <a:ext uri="{9D8B030D-6E8A-4147-A177-3AD203B41FA5}">
                      <a16:colId xmlns:a16="http://schemas.microsoft.com/office/drawing/2014/main" val="2280777400"/>
                    </a:ext>
                  </a:extLst>
                </a:gridCol>
                <a:gridCol w="989660">
                  <a:extLst>
                    <a:ext uri="{9D8B030D-6E8A-4147-A177-3AD203B41FA5}">
                      <a16:colId xmlns:a16="http://schemas.microsoft.com/office/drawing/2014/main" val="849643670"/>
                    </a:ext>
                  </a:extLst>
                </a:gridCol>
                <a:gridCol w="989660">
                  <a:extLst>
                    <a:ext uri="{9D8B030D-6E8A-4147-A177-3AD203B41FA5}">
                      <a16:colId xmlns:a16="http://schemas.microsoft.com/office/drawing/2014/main" val="3338100498"/>
                    </a:ext>
                  </a:extLst>
                </a:gridCol>
              </a:tblGrid>
              <a:tr h="430623">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latin typeface="+mn-lt"/>
                        </a:rPr>
                        <a:t>OLGUNLUK DÜZEYİ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195543">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76877">
                <a:tc rowSpan="5">
                  <a:txBody>
                    <a:bodyPr/>
                    <a:lstStyle/>
                    <a:p>
                      <a:pPr algn="l">
                        <a:lnSpc>
                          <a:spcPct val="107000"/>
                        </a:lnSpc>
                        <a:spcAft>
                          <a:spcPts val="0"/>
                        </a:spcAft>
                      </a:pPr>
                      <a:r>
                        <a:rPr lang="tr-TR" sz="2000" b="1" dirty="0">
                          <a:solidFill>
                            <a:srgbClr val="0000CC"/>
                          </a:solidFill>
                          <a:effectLst/>
                          <a:latin typeface="+mn-lt"/>
                        </a:rPr>
                        <a:t>B.3. Öğrenme Kaynakları ve Akademik Destek Hizmetleri</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B.3.1. Öğrenme ortam ve kaynakları</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3</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355679890"/>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B.3.2. Akademik destek hizmetleri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3</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32932963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B.3.3. Tesis ve altyapılar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 3</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06655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B.3.4. Dezavantajlı gruplar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646460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B.3.5. Sosyal, kültürel, sportif faaliyetler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3</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737565821"/>
                  </a:ext>
                </a:extLst>
              </a:tr>
              <a:tr h="376877">
                <a:tc rowSpan="3">
                  <a:txBody>
                    <a:bodyPr/>
                    <a:lstStyle/>
                    <a:p>
                      <a:pPr algn="l">
                        <a:lnSpc>
                          <a:spcPct val="107000"/>
                        </a:lnSpc>
                        <a:spcAft>
                          <a:spcPts val="0"/>
                        </a:spcAft>
                      </a:pPr>
                      <a:r>
                        <a:rPr lang="tr-TR" sz="2000" b="1" dirty="0">
                          <a:solidFill>
                            <a:srgbClr val="0000CC"/>
                          </a:solidFill>
                          <a:effectLst/>
                          <a:latin typeface="+mn-lt"/>
                        </a:rPr>
                        <a:t>B.4. Öğretim Kadrosu</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B.4.1. Atama, yükseltme ve görevlendirme kriterleri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3</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133729851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B.4.2. Öğretim yetkinlikleri ve gelişimi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rPr>
                        <a:t>4</a:t>
                      </a:r>
                      <a:endParaRPr lang="tr-TR"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839092146"/>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B.4.3. Eğitim faaliyetlerine yönelik teşvik ve ödüllendirme</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196414806"/>
                  </a:ext>
                </a:extLst>
              </a:tr>
            </a:tbl>
          </a:graphicData>
        </a:graphic>
      </p:graphicFrame>
    </p:spTree>
    <p:extLst>
      <p:ext uri="{BB962C8B-B14F-4D97-AF65-F5344CB8AC3E}">
        <p14:creationId xmlns:p14="http://schemas.microsoft.com/office/powerpoint/2010/main" val="357969675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3AC49-6174-04F1-B96D-B7D418770544}"/>
            </a:ext>
          </a:extLst>
        </p:cNvPr>
        <p:cNvGrpSpPr/>
        <p:nvPr/>
      </p:nvGrpSpPr>
      <p:grpSpPr>
        <a:xfrm>
          <a:off x="0" y="0"/>
          <a:ext cx="0" cy="0"/>
          <a:chOff x="0" y="0"/>
          <a:chExt cx="0" cy="0"/>
        </a:xfrm>
      </p:grpSpPr>
      <p:sp>
        <p:nvSpPr>
          <p:cNvPr id="3" name="Veri Yer Tutucusu 2">
            <a:extLst>
              <a:ext uri="{FF2B5EF4-FFF2-40B4-BE49-F238E27FC236}">
                <a16:creationId xmlns:a16="http://schemas.microsoft.com/office/drawing/2014/main" id="{3AF99423-ECDA-68CD-23C4-02A43B7FB341}"/>
              </a:ext>
            </a:extLst>
          </p:cNvPr>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a:extLst>
              <a:ext uri="{FF2B5EF4-FFF2-40B4-BE49-F238E27FC236}">
                <a16:creationId xmlns:a16="http://schemas.microsoft.com/office/drawing/2014/main" id="{C173CF12-B0EF-3B29-D9D7-CBFD50169408}"/>
              </a:ext>
            </a:extLst>
          </p:cNvPr>
          <p:cNvSpPr>
            <a:spLocks noGrp="1"/>
          </p:cNvSpPr>
          <p:nvPr>
            <p:ph type="sldNum" sz="quarter" idx="12"/>
          </p:nvPr>
        </p:nvSpPr>
        <p:spPr/>
        <p:txBody>
          <a:bodyPr/>
          <a:lstStyle/>
          <a:p>
            <a:fld id="{15D42E69-0B45-4D6A-BDA9-8F9042B0111B}" type="slidenum">
              <a:rPr lang="tr-TR" smtClean="0"/>
              <a:pPr/>
              <a:t>78</a:t>
            </a:fld>
            <a:endParaRPr lang="tr-TR"/>
          </a:p>
        </p:txBody>
      </p:sp>
      <p:sp>
        <p:nvSpPr>
          <p:cNvPr id="8" name="Subtitle 7">
            <a:extLst>
              <a:ext uri="{FF2B5EF4-FFF2-40B4-BE49-F238E27FC236}">
                <a16:creationId xmlns:a16="http://schemas.microsoft.com/office/drawing/2014/main" id="{0A1EA057-E93B-9834-21E9-CEB76AC72B76}"/>
              </a:ext>
            </a:extLst>
          </p:cNvPr>
          <p:cNvSpPr>
            <a:spLocks noGrp="1"/>
          </p:cNvSpPr>
          <p:nvPr>
            <p:ph type="subTitle" idx="1"/>
          </p:nvPr>
        </p:nvSpPr>
        <p:spPr/>
        <p:txBody>
          <a:bodyPr/>
          <a:lstStyle/>
          <a:p>
            <a:r>
              <a:rPr lang="en-TR" dirty="0"/>
              <a:t> </a:t>
            </a:r>
          </a:p>
        </p:txBody>
      </p:sp>
      <p:sp>
        <p:nvSpPr>
          <p:cNvPr id="10" name="TextBox 9">
            <a:extLst>
              <a:ext uri="{FF2B5EF4-FFF2-40B4-BE49-F238E27FC236}">
                <a16:creationId xmlns:a16="http://schemas.microsoft.com/office/drawing/2014/main" id="{EBB287F9-009E-1790-DA23-9BE089F7E769}"/>
              </a:ext>
            </a:extLst>
          </p:cNvPr>
          <p:cNvSpPr txBox="1"/>
          <p:nvPr/>
        </p:nvSpPr>
        <p:spPr>
          <a:xfrm>
            <a:off x="1870840" y="701593"/>
            <a:ext cx="8797159" cy="880369"/>
          </a:xfrm>
          <a:prstGeom prst="rect">
            <a:avLst/>
          </a:prstGeom>
          <a:noFill/>
        </p:spPr>
        <p:txBody>
          <a:bodyPr wrap="square">
            <a:spAutoFit/>
          </a:bodyPr>
          <a:lstStyle/>
          <a:p>
            <a:pPr algn="ctr">
              <a:lnSpc>
                <a:spcPct val="150000"/>
              </a:lnSpc>
            </a:pPr>
            <a:r>
              <a:rPr lang="tr-TR" sz="1800" b="1" dirty="0">
                <a:solidFill>
                  <a:srgbClr val="FF0000"/>
                </a:solidFill>
              </a:rPr>
              <a:t>Birim İç Değerlendirme Raporu (BİDR) Kalite Güvence Sistem Ölçütleri Olgunluk Düzeyleri: </a:t>
            </a:r>
            <a:r>
              <a:rPr lang="tr-TR" sz="1800" b="1" dirty="0">
                <a:solidFill>
                  <a:srgbClr val="0000CC"/>
                </a:solidFill>
              </a:rPr>
              <a:t>ARAŞTIRMA VE GELİŞTİRME</a:t>
            </a:r>
            <a:endParaRPr lang="en-TR" dirty="0"/>
          </a:p>
        </p:txBody>
      </p:sp>
      <p:graphicFrame>
        <p:nvGraphicFramePr>
          <p:cNvPr id="13" name="Tablo 4">
            <a:extLst>
              <a:ext uri="{FF2B5EF4-FFF2-40B4-BE49-F238E27FC236}">
                <a16:creationId xmlns:a16="http://schemas.microsoft.com/office/drawing/2014/main" id="{9EBCF659-62DF-9DDD-0579-9629AB15112E}"/>
              </a:ext>
            </a:extLst>
          </p:cNvPr>
          <p:cNvGraphicFramePr>
            <a:graphicFrameLocks noGrp="1"/>
          </p:cNvGraphicFramePr>
          <p:nvPr>
            <p:extLst>
              <p:ext uri="{D42A27DB-BD31-4B8C-83A1-F6EECF244321}">
                <p14:modId xmlns:p14="http://schemas.microsoft.com/office/powerpoint/2010/main" val="2919119689"/>
              </p:ext>
            </p:extLst>
          </p:nvPr>
        </p:nvGraphicFramePr>
        <p:xfrm>
          <a:off x="461638" y="1897810"/>
          <a:ext cx="11296353" cy="3807251"/>
        </p:xfrm>
        <a:graphic>
          <a:graphicData uri="http://schemas.openxmlformats.org/drawingml/2006/table">
            <a:tbl>
              <a:tblPr firstRow="1" firstCol="1" bandRow="1">
                <a:tableStyleId>{5940675A-B579-460E-94D1-54222C63F5DA}</a:tableStyleId>
              </a:tblPr>
              <a:tblGrid>
                <a:gridCol w="3285772">
                  <a:extLst>
                    <a:ext uri="{9D8B030D-6E8A-4147-A177-3AD203B41FA5}">
                      <a16:colId xmlns:a16="http://schemas.microsoft.com/office/drawing/2014/main" val="645855470"/>
                    </a:ext>
                  </a:extLst>
                </a:gridCol>
                <a:gridCol w="6225223">
                  <a:extLst>
                    <a:ext uri="{9D8B030D-6E8A-4147-A177-3AD203B41FA5}">
                      <a16:colId xmlns:a16="http://schemas.microsoft.com/office/drawing/2014/main" val="1792247549"/>
                    </a:ext>
                  </a:extLst>
                </a:gridCol>
                <a:gridCol w="892679">
                  <a:extLst>
                    <a:ext uri="{9D8B030D-6E8A-4147-A177-3AD203B41FA5}">
                      <a16:colId xmlns:a16="http://schemas.microsoft.com/office/drawing/2014/main" val="3941718591"/>
                    </a:ext>
                  </a:extLst>
                </a:gridCol>
                <a:gridCol w="892679">
                  <a:extLst>
                    <a:ext uri="{9D8B030D-6E8A-4147-A177-3AD203B41FA5}">
                      <a16:colId xmlns:a16="http://schemas.microsoft.com/office/drawing/2014/main" val="2393758815"/>
                    </a:ext>
                  </a:extLst>
                </a:gridCol>
              </a:tblGrid>
              <a:tr h="354598">
                <a:tc rowSpan="2">
                  <a:txBody>
                    <a:bodyPr/>
                    <a:lstStyle/>
                    <a:p>
                      <a:pPr marL="72000" algn="ctr">
                        <a:lnSpc>
                          <a:spcPct val="100000"/>
                        </a:lnSpc>
                        <a:spcAft>
                          <a:spcPts val="0"/>
                        </a:spcAft>
                      </a:pPr>
                      <a:r>
                        <a:rPr lang="tr-TR" sz="2000" b="1" dirty="0">
                          <a:solidFill>
                            <a:srgbClr val="FF0000"/>
                          </a:solidFill>
                          <a:effectLst/>
                        </a:rPr>
                        <a:t>ANA ÖLÇÜT</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72000" algn="ctr">
                        <a:lnSpc>
                          <a:spcPct val="100000"/>
                        </a:lnSpc>
                        <a:spcAft>
                          <a:spcPts val="0"/>
                        </a:spcAft>
                      </a:pPr>
                      <a:r>
                        <a:rPr lang="tr-TR" sz="2000" b="1" dirty="0">
                          <a:solidFill>
                            <a:srgbClr val="FF0000"/>
                          </a:solidFill>
                          <a:effectLst/>
                        </a:rPr>
                        <a:t>ALT ÖLÇÜT</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marL="72000" algn="ctr">
                        <a:lnSpc>
                          <a:spcPct val="100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2869761587"/>
                  </a:ext>
                </a:extLst>
              </a:tr>
              <a:tr h="354598">
                <a:tc vMerge="1">
                  <a:txBody>
                    <a:bodyPr/>
                    <a:lstStyle/>
                    <a:p>
                      <a:endParaRPr lang="tr-TR"/>
                    </a:p>
                  </a:txBody>
                  <a:tcPr/>
                </a:tc>
                <a:tc vMerge="1">
                  <a:txBody>
                    <a:bodyPr/>
                    <a:lstStyle/>
                    <a:p>
                      <a:endParaRPr lang="tr-TR"/>
                    </a:p>
                  </a:txBody>
                  <a:tcP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2024</a:t>
                      </a:r>
                    </a:p>
                  </a:txBody>
                  <a:tcPr marL="44450" marR="44450" marT="0" marB="0" anchor="ct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810336978"/>
                  </a:ext>
                </a:extLst>
              </a:tr>
              <a:tr h="398921">
                <a:tc rowSpan="3">
                  <a:txBody>
                    <a:bodyPr/>
                    <a:lstStyle/>
                    <a:p>
                      <a:pPr marL="72000" algn="l">
                        <a:lnSpc>
                          <a:spcPct val="100000"/>
                        </a:lnSpc>
                        <a:spcAft>
                          <a:spcPts val="0"/>
                        </a:spcAft>
                      </a:pPr>
                      <a:r>
                        <a:rPr lang="tr-TR" sz="1800" b="1" dirty="0">
                          <a:solidFill>
                            <a:srgbClr val="0000CC"/>
                          </a:solidFill>
                          <a:effectLst/>
                        </a:rPr>
                        <a:t>C.1. Araştırma Süreçlerinin Yönetimi ve Araştırma Kaynakları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C.1.1. Araştırma süreçlerinin yönetimi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3939489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C.1.2. İç ve dış kaynaklar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1380244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C.1.3. Doktora programları ve doktora sonrası imkanlar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366837723"/>
                  </a:ext>
                </a:extLst>
              </a:tr>
              <a:tr h="398921">
                <a:tc rowSpan="2">
                  <a:txBody>
                    <a:bodyPr/>
                    <a:lstStyle/>
                    <a:p>
                      <a:pPr marL="72000" algn="l">
                        <a:lnSpc>
                          <a:spcPct val="100000"/>
                        </a:lnSpc>
                        <a:spcAft>
                          <a:spcPts val="0"/>
                        </a:spcAft>
                      </a:pPr>
                      <a:r>
                        <a:rPr lang="tr-TR" sz="1800" b="1" dirty="0">
                          <a:solidFill>
                            <a:srgbClr val="0000CC"/>
                          </a:solidFill>
                          <a:effectLst/>
                        </a:rPr>
                        <a:t>C.2. Araştırma Yetkinliği, İş birlikleri ve Destekler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C.2.1. Araştırma yetkinlikleri ve gelişimi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835560358"/>
                  </a:ext>
                </a:extLst>
              </a:tr>
              <a:tr h="416770">
                <a:tc vMerge="1">
                  <a:txBody>
                    <a:bodyPr/>
                    <a:lstStyle/>
                    <a:p>
                      <a:endParaRPr lang="tr-TR"/>
                    </a:p>
                  </a:txBody>
                  <a:tcPr/>
                </a:tc>
                <a:tc>
                  <a:txBody>
                    <a:bodyPr/>
                    <a:lstStyle/>
                    <a:p>
                      <a:pPr marL="72000" algn="l">
                        <a:lnSpc>
                          <a:spcPct val="100000"/>
                        </a:lnSpc>
                        <a:spcAft>
                          <a:spcPts val="0"/>
                        </a:spcAft>
                      </a:pPr>
                      <a:r>
                        <a:rPr lang="tr-TR" sz="1600" dirty="0">
                          <a:effectLst/>
                        </a:rPr>
                        <a:t>C.2.2. Ulusal ve uluslararası ortak programlar ve ortak araştırma birimleri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3236882168"/>
                  </a:ext>
                </a:extLst>
              </a:tr>
              <a:tr h="402651">
                <a:tc rowSpan="2">
                  <a:txBody>
                    <a:bodyPr/>
                    <a:lstStyle/>
                    <a:p>
                      <a:pPr marL="72000" algn="l">
                        <a:lnSpc>
                          <a:spcPct val="100000"/>
                        </a:lnSpc>
                        <a:spcAft>
                          <a:spcPts val="0"/>
                        </a:spcAft>
                      </a:pPr>
                      <a:r>
                        <a:rPr lang="tr-TR" sz="1800" b="1" dirty="0">
                          <a:solidFill>
                            <a:srgbClr val="0000CC"/>
                          </a:solidFill>
                          <a:effectLst/>
                        </a:rPr>
                        <a:t>C.3. Araştırma Performansı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C.3.1. Araştırma performansının izlenmesi ve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4250733833"/>
                  </a:ext>
                </a:extLst>
              </a:tr>
              <a:tr h="682950">
                <a:tc vMerge="1">
                  <a:txBody>
                    <a:bodyPr/>
                    <a:lstStyle/>
                    <a:p>
                      <a:endParaRPr lang="tr-TR"/>
                    </a:p>
                  </a:txBody>
                  <a:tcPr/>
                </a:tc>
                <a:tc>
                  <a:txBody>
                    <a:bodyPr/>
                    <a:lstStyle/>
                    <a:p>
                      <a:pPr marL="72000" algn="l">
                        <a:lnSpc>
                          <a:spcPct val="100000"/>
                        </a:lnSpc>
                        <a:spcAft>
                          <a:spcPts val="0"/>
                        </a:spcAft>
                      </a:pPr>
                      <a:r>
                        <a:rPr lang="tr-TR" sz="1600" dirty="0">
                          <a:effectLst/>
                        </a:rPr>
                        <a:t>C.3.2. Öğretim elemanı/araştırmacı performansının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802972362"/>
                  </a:ext>
                </a:extLst>
              </a:tr>
            </a:tbl>
          </a:graphicData>
        </a:graphic>
      </p:graphicFrame>
    </p:spTree>
    <p:extLst>
      <p:ext uri="{BB962C8B-B14F-4D97-AF65-F5344CB8AC3E}">
        <p14:creationId xmlns:p14="http://schemas.microsoft.com/office/powerpoint/2010/main" val="3649106804"/>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9B522-0DA8-7BE3-9747-EB886F8FB288}"/>
            </a:ext>
          </a:extLst>
        </p:cNvPr>
        <p:cNvGrpSpPr/>
        <p:nvPr/>
      </p:nvGrpSpPr>
      <p:grpSpPr>
        <a:xfrm>
          <a:off x="0" y="0"/>
          <a:ext cx="0" cy="0"/>
          <a:chOff x="0" y="0"/>
          <a:chExt cx="0" cy="0"/>
        </a:xfrm>
      </p:grpSpPr>
      <p:sp>
        <p:nvSpPr>
          <p:cNvPr id="3" name="Veri Yer Tutucusu 2">
            <a:extLst>
              <a:ext uri="{FF2B5EF4-FFF2-40B4-BE49-F238E27FC236}">
                <a16:creationId xmlns:a16="http://schemas.microsoft.com/office/drawing/2014/main" id="{1DD65A65-E977-8F6C-A2EB-869C365A0614}"/>
              </a:ext>
            </a:extLst>
          </p:cNvPr>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a:extLst>
              <a:ext uri="{FF2B5EF4-FFF2-40B4-BE49-F238E27FC236}">
                <a16:creationId xmlns:a16="http://schemas.microsoft.com/office/drawing/2014/main" id="{80E79DAE-36AC-9D9D-0FFE-1EF77C588E33}"/>
              </a:ext>
            </a:extLst>
          </p:cNvPr>
          <p:cNvSpPr>
            <a:spLocks noGrp="1"/>
          </p:cNvSpPr>
          <p:nvPr>
            <p:ph type="sldNum" sz="quarter" idx="12"/>
          </p:nvPr>
        </p:nvSpPr>
        <p:spPr/>
        <p:txBody>
          <a:bodyPr/>
          <a:lstStyle/>
          <a:p>
            <a:fld id="{15D42E69-0B45-4D6A-BDA9-8F9042B0111B}" type="slidenum">
              <a:rPr lang="tr-TR" smtClean="0"/>
              <a:pPr/>
              <a:t>79</a:t>
            </a:fld>
            <a:endParaRPr lang="tr-TR"/>
          </a:p>
        </p:txBody>
      </p:sp>
      <p:sp>
        <p:nvSpPr>
          <p:cNvPr id="10" name="TextBox 9">
            <a:extLst>
              <a:ext uri="{FF2B5EF4-FFF2-40B4-BE49-F238E27FC236}">
                <a16:creationId xmlns:a16="http://schemas.microsoft.com/office/drawing/2014/main" id="{95F82AA5-98E3-81C7-C39C-E84D30A008FF}"/>
              </a:ext>
            </a:extLst>
          </p:cNvPr>
          <p:cNvSpPr txBox="1"/>
          <p:nvPr/>
        </p:nvSpPr>
        <p:spPr>
          <a:xfrm>
            <a:off x="1870840" y="701593"/>
            <a:ext cx="8797159" cy="880369"/>
          </a:xfrm>
          <a:prstGeom prst="rect">
            <a:avLst/>
          </a:prstGeom>
          <a:noFill/>
        </p:spPr>
        <p:txBody>
          <a:bodyPr wrap="square">
            <a:spAutoFit/>
          </a:bodyPr>
          <a:lstStyle/>
          <a:p>
            <a:pPr algn="ctr">
              <a:lnSpc>
                <a:spcPct val="150000"/>
              </a:lnSpc>
            </a:pPr>
            <a:r>
              <a:rPr lang="tr-TR" b="1" dirty="0">
                <a:solidFill>
                  <a:srgbClr val="FF0000"/>
                </a:solidFill>
              </a:rPr>
              <a:t>Birim İç Değerlendirme Raporu (BİDR) Kalite Güvence Sistem Ölçütleri Olgunluk Düzeyleri: </a:t>
            </a:r>
            <a:r>
              <a:rPr lang="tr-TR" b="1" dirty="0">
                <a:solidFill>
                  <a:srgbClr val="0000CC"/>
                </a:solidFill>
              </a:rPr>
              <a:t>TOPLUMSAL KATKI</a:t>
            </a:r>
            <a:endParaRPr lang="en-TR" dirty="0"/>
          </a:p>
        </p:txBody>
      </p:sp>
      <p:graphicFrame>
        <p:nvGraphicFramePr>
          <p:cNvPr id="6" name="Tablo 4">
            <a:extLst>
              <a:ext uri="{FF2B5EF4-FFF2-40B4-BE49-F238E27FC236}">
                <a16:creationId xmlns:a16="http://schemas.microsoft.com/office/drawing/2014/main" id="{13384323-6EDF-0313-6E8F-A5EC434B6D49}"/>
              </a:ext>
            </a:extLst>
          </p:cNvPr>
          <p:cNvGraphicFramePr>
            <a:graphicFrameLocks noGrp="1"/>
          </p:cNvGraphicFramePr>
          <p:nvPr>
            <p:extLst>
              <p:ext uri="{D42A27DB-BD31-4B8C-83A1-F6EECF244321}">
                <p14:modId xmlns:p14="http://schemas.microsoft.com/office/powerpoint/2010/main" val="1637813806"/>
              </p:ext>
            </p:extLst>
          </p:nvPr>
        </p:nvGraphicFramePr>
        <p:xfrm>
          <a:off x="326570" y="2011681"/>
          <a:ext cx="11600387" cy="3483902"/>
        </p:xfrm>
        <a:graphic>
          <a:graphicData uri="http://schemas.openxmlformats.org/drawingml/2006/table">
            <a:tbl>
              <a:tblPr firstRow="1" firstCol="1" bandRow="1">
                <a:tableStyleId>{5940675A-B579-460E-94D1-54222C63F5DA}</a:tableStyleId>
              </a:tblPr>
              <a:tblGrid>
                <a:gridCol w="4367391">
                  <a:extLst>
                    <a:ext uri="{9D8B030D-6E8A-4147-A177-3AD203B41FA5}">
                      <a16:colId xmlns:a16="http://schemas.microsoft.com/office/drawing/2014/main" val="4076627954"/>
                    </a:ext>
                  </a:extLst>
                </a:gridCol>
                <a:gridCol w="4728335">
                  <a:extLst>
                    <a:ext uri="{9D8B030D-6E8A-4147-A177-3AD203B41FA5}">
                      <a16:colId xmlns:a16="http://schemas.microsoft.com/office/drawing/2014/main" val="890953265"/>
                    </a:ext>
                  </a:extLst>
                </a:gridCol>
                <a:gridCol w="1252330">
                  <a:extLst>
                    <a:ext uri="{9D8B030D-6E8A-4147-A177-3AD203B41FA5}">
                      <a16:colId xmlns:a16="http://schemas.microsoft.com/office/drawing/2014/main" val="4218147087"/>
                    </a:ext>
                  </a:extLst>
                </a:gridCol>
                <a:gridCol w="1252331">
                  <a:extLst>
                    <a:ext uri="{9D8B030D-6E8A-4147-A177-3AD203B41FA5}">
                      <a16:colId xmlns:a16="http://schemas.microsoft.com/office/drawing/2014/main" val="3426732535"/>
                    </a:ext>
                  </a:extLst>
                </a:gridCol>
              </a:tblGrid>
              <a:tr h="297127">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rPr>
                        <a:t>OLGUNLUK DÜZEYİ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2110269"/>
                  </a:ext>
                </a:extLst>
              </a:tr>
              <a:tr h="29712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981329109"/>
                  </a:ext>
                </a:extLst>
              </a:tr>
              <a:tr h="793413">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3</a:t>
                      </a: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295416012"/>
                  </a:ext>
                </a:extLst>
              </a:tr>
              <a:tr h="708851">
                <a:tc vMerge="1">
                  <a:txBody>
                    <a:bodyPr/>
                    <a:lstStyle/>
                    <a:p>
                      <a:endParaRPr lang="tr-TR"/>
                    </a:p>
                  </a:txBody>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2</a:t>
                      </a: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4217382470"/>
                  </a:ext>
                </a:extLst>
              </a:tr>
              <a:tr h="1358322">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tc>
                  <a:txBody>
                    <a:bodyPr/>
                    <a:lstStyle/>
                    <a:p>
                      <a:pPr algn="ctr">
                        <a:lnSpc>
                          <a:spcPct val="107000"/>
                        </a:lnSpc>
                        <a:spcAft>
                          <a:spcPts val="0"/>
                        </a:spcAft>
                      </a:pPr>
                      <a:r>
                        <a:rPr lang="tr-TR" sz="16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3681867924"/>
                  </a:ext>
                </a:extLst>
              </a:tr>
            </a:tbl>
          </a:graphicData>
        </a:graphic>
      </p:graphicFrame>
    </p:spTree>
    <p:extLst>
      <p:ext uri="{BB962C8B-B14F-4D97-AF65-F5344CB8AC3E}">
        <p14:creationId xmlns:p14="http://schemas.microsoft.com/office/powerpoint/2010/main" val="1360548655"/>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6CF85-00BC-E875-C842-7D8E31C9EC2F}"/>
            </a:ext>
          </a:extLst>
        </p:cNvPr>
        <p:cNvGrpSpPr/>
        <p:nvPr/>
      </p:nvGrpSpPr>
      <p:grpSpPr>
        <a:xfrm>
          <a:off x="0" y="0"/>
          <a:ext cx="0" cy="0"/>
          <a:chOff x="0" y="0"/>
          <a:chExt cx="0" cy="0"/>
        </a:xfrm>
      </p:grpSpPr>
      <p:sp>
        <p:nvSpPr>
          <p:cNvPr id="3" name="Veri Yer Tutucusu 2">
            <a:extLst>
              <a:ext uri="{FF2B5EF4-FFF2-40B4-BE49-F238E27FC236}">
                <a16:creationId xmlns:a16="http://schemas.microsoft.com/office/drawing/2014/main" id="{E0B3E858-62FA-40A4-B743-3262E0ADF82D}"/>
              </a:ext>
            </a:extLst>
          </p:cNvPr>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a:extLst>
              <a:ext uri="{FF2B5EF4-FFF2-40B4-BE49-F238E27FC236}">
                <a16:creationId xmlns:a16="http://schemas.microsoft.com/office/drawing/2014/main" id="{A26DE80F-8BEE-7A4D-91DA-019CFB764B67}"/>
              </a:ext>
            </a:extLst>
          </p:cNvPr>
          <p:cNvSpPr>
            <a:spLocks noGrp="1"/>
          </p:cNvSpPr>
          <p:nvPr>
            <p:ph type="sldNum" sz="quarter" idx="12"/>
          </p:nvPr>
        </p:nvSpPr>
        <p:spPr/>
        <p:txBody>
          <a:bodyPr/>
          <a:lstStyle/>
          <a:p>
            <a:fld id="{15D42E69-0B45-4D6A-BDA9-8F9042B0111B}" type="slidenum">
              <a:rPr lang="tr-TR" smtClean="0"/>
              <a:pPr/>
              <a:t>8</a:t>
            </a:fld>
            <a:endParaRPr lang="tr-TR"/>
          </a:p>
        </p:txBody>
      </p:sp>
      <p:sp>
        <p:nvSpPr>
          <p:cNvPr id="9" name="Unvan 3">
            <a:extLst>
              <a:ext uri="{FF2B5EF4-FFF2-40B4-BE49-F238E27FC236}">
                <a16:creationId xmlns:a16="http://schemas.microsoft.com/office/drawing/2014/main" id="{59D638F9-5A19-2C3D-1E8A-EF7E868DCE2C}"/>
              </a:ext>
            </a:extLst>
          </p:cNvPr>
          <p:cNvSpPr>
            <a:spLocks noGrp="1"/>
          </p:cNvSpPr>
          <p:nvPr>
            <p:ph type="title"/>
          </p:nvPr>
        </p:nvSpPr>
        <p:spPr>
          <a:xfrm>
            <a:off x="101600" y="792260"/>
            <a:ext cx="10704945" cy="624961"/>
          </a:xfrm>
        </p:spPr>
        <p:txBody>
          <a:bodyPr>
            <a:normAutofit/>
          </a:bodyPr>
          <a:lstStyle/>
          <a:p>
            <a:pPr algn="ctr"/>
            <a:r>
              <a:rPr lang="tr-TR" sz="2800" b="1" dirty="0">
                <a:solidFill>
                  <a:srgbClr val="FF0000"/>
                </a:solidFill>
              </a:rPr>
              <a:t>YÖNETİM: </a:t>
            </a:r>
            <a:r>
              <a:rPr lang="tr-TR" sz="2800" b="1" dirty="0">
                <a:solidFill>
                  <a:srgbClr val="3333FF"/>
                </a:solidFill>
              </a:rPr>
              <a:t>Ana Bilim Dalı Başkanlıkları</a:t>
            </a:r>
            <a:endParaRPr lang="tr-TR" sz="2800" b="1" dirty="0">
              <a:solidFill>
                <a:srgbClr val="3333FF"/>
              </a:solidFill>
              <a:latin typeface="+mn-lt"/>
            </a:endParaRPr>
          </a:p>
        </p:txBody>
      </p:sp>
      <p:graphicFrame>
        <p:nvGraphicFramePr>
          <p:cNvPr id="4" name="Tablo 3">
            <a:extLst>
              <a:ext uri="{FF2B5EF4-FFF2-40B4-BE49-F238E27FC236}">
                <a16:creationId xmlns:a16="http://schemas.microsoft.com/office/drawing/2014/main" id="{8251E23B-9743-629A-7B77-F6E45E86355F}"/>
              </a:ext>
            </a:extLst>
          </p:cNvPr>
          <p:cNvGraphicFramePr>
            <a:graphicFrameLocks noGrp="1"/>
          </p:cNvGraphicFramePr>
          <p:nvPr>
            <p:extLst>
              <p:ext uri="{D42A27DB-BD31-4B8C-83A1-F6EECF244321}">
                <p14:modId xmlns:p14="http://schemas.microsoft.com/office/powerpoint/2010/main" val="2793301292"/>
              </p:ext>
            </p:extLst>
          </p:nvPr>
        </p:nvGraphicFramePr>
        <p:xfrm>
          <a:off x="531223" y="2307992"/>
          <a:ext cx="11129554" cy="1819653"/>
        </p:xfrm>
        <a:graphic>
          <a:graphicData uri="http://schemas.openxmlformats.org/drawingml/2006/table">
            <a:tbl>
              <a:tblPr firstRow="1" firstCol="1" bandRow="1">
                <a:tableStyleId>{BDBED569-4797-4DF1-A0F4-6AAB3CD982D8}</a:tableStyleId>
              </a:tblPr>
              <a:tblGrid>
                <a:gridCol w="3099883">
                  <a:extLst>
                    <a:ext uri="{9D8B030D-6E8A-4147-A177-3AD203B41FA5}">
                      <a16:colId xmlns:a16="http://schemas.microsoft.com/office/drawing/2014/main" val="2286719321"/>
                    </a:ext>
                  </a:extLst>
                </a:gridCol>
                <a:gridCol w="3371578">
                  <a:extLst>
                    <a:ext uri="{9D8B030D-6E8A-4147-A177-3AD203B41FA5}">
                      <a16:colId xmlns:a16="http://schemas.microsoft.com/office/drawing/2014/main" val="809016168"/>
                    </a:ext>
                  </a:extLst>
                </a:gridCol>
                <a:gridCol w="4658093">
                  <a:extLst>
                    <a:ext uri="{9D8B030D-6E8A-4147-A177-3AD203B41FA5}">
                      <a16:colId xmlns:a16="http://schemas.microsoft.com/office/drawing/2014/main" val="2705893195"/>
                    </a:ext>
                  </a:extLst>
                </a:gridCol>
              </a:tblGrid>
              <a:tr h="606341">
                <a:tc>
                  <a:txBody>
                    <a:bodyPr/>
                    <a:lstStyle/>
                    <a:p>
                      <a:pPr algn="ctr">
                        <a:lnSpc>
                          <a:spcPct val="107000"/>
                        </a:lnSpc>
                        <a:spcAft>
                          <a:spcPts val="0"/>
                        </a:spcAft>
                      </a:pPr>
                      <a:r>
                        <a:rPr lang="tr-TR" sz="1800" dirty="0">
                          <a:solidFill>
                            <a:srgbClr val="C00000"/>
                          </a:solidFill>
                          <a:effectLst/>
                        </a:rPr>
                        <a:t>BÖLÜM ADI</a:t>
                      </a:r>
                      <a:endParaRPr lang="tr-T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solidFill>
                            <a:srgbClr val="C00000"/>
                          </a:solidFill>
                          <a:effectLst/>
                        </a:rPr>
                        <a:t>ANABİLİM DALI ADI</a:t>
                      </a:r>
                      <a:endParaRPr lang="tr-T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solidFill>
                            <a:srgbClr val="C00000"/>
                          </a:solidFill>
                          <a:effectLst/>
                        </a:rPr>
                        <a:t>ANABİLİM DALI BAŞKANI</a:t>
                      </a:r>
                    </a:p>
                    <a:p>
                      <a:pPr algn="ctr">
                        <a:lnSpc>
                          <a:spcPct val="107000"/>
                        </a:lnSpc>
                        <a:spcAft>
                          <a:spcPts val="0"/>
                        </a:spcAft>
                      </a:pPr>
                      <a:r>
                        <a:rPr lang="tr-TR" sz="1800" dirty="0">
                          <a:solidFill>
                            <a:srgbClr val="C00000"/>
                          </a:solidFill>
                          <a:effectLst/>
                        </a:rPr>
                        <a:t>ÜNVANI ADI SOYADI</a:t>
                      </a:r>
                      <a:endParaRPr lang="tr-T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31762872"/>
                  </a:ext>
                </a:extLst>
              </a:tr>
              <a:tr h="296311">
                <a:tc rowSpan="4">
                  <a:txBody>
                    <a:bodyPr/>
                    <a:lstStyle/>
                    <a:p>
                      <a:r>
                        <a:rPr lang="tr-TR" sz="1600" b="1" dirty="0">
                          <a:latin typeface="Calibri "/>
                        </a:rPr>
                        <a:t>İslam Tarihi</a:t>
                      </a:r>
                      <a:r>
                        <a:rPr lang="tr-TR" sz="1600" b="1" baseline="0" dirty="0">
                          <a:latin typeface="Calibri "/>
                        </a:rPr>
                        <a:t> ve Sanatları Bölümü</a:t>
                      </a:r>
                      <a:endParaRPr lang="tr-TR" sz="1600" b="1" dirty="0">
                        <a:latin typeface="Calibri "/>
                      </a:endParaRPr>
                    </a:p>
                  </a:txBody>
                  <a:tcPr marL="44450" marR="44450" marT="0" marB="0" anchor="ctr"/>
                </a:tc>
                <a:tc>
                  <a:txBody>
                    <a:bodyPr/>
                    <a:lstStyle/>
                    <a:p>
                      <a:pPr>
                        <a:lnSpc>
                          <a:spcPct val="107000"/>
                        </a:lnSpc>
                        <a:spcAft>
                          <a:spcPts val="0"/>
                        </a:spcAft>
                      </a:pPr>
                      <a:r>
                        <a:rPr lang="tr-TR" sz="1600" dirty="0">
                          <a:effectLst/>
                          <a:latin typeface="Calibri "/>
                          <a:ea typeface="Calibri" panose="020F0502020204030204" pitchFamily="34" charset="0"/>
                          <a:cs typeface="Times New Roman" panose="02020603050405020304" pitchFamily="18" charset="0"/>
                        </a:rPr>
                        <a:t>İslam Tarihi Anabilim Dalı</a:t>
                      </a:r>
                    </a:p>
                  </a:txBody>
                  <a:tcPr marL="44450" marR="44450" marT="0" marB="0" anchor="ctr"/>
                </a:tc>
                <a:tc>
                  <a:txBody>
                    <a:bodyPr/>
                    <a:lstStyle/>
                    <a:p>
                      <a:pPr>
                        <a:lnSpc>
                          <a:spcPct val="107000"/>
                        </a:lnSpc>
                        <a:spcAft>
                          <a:spcPts val="0"/>
                        </a:spcAft>
                      </a:pPr>
                      <a:r>
                        <a:rPr lang="tr-TR" sz="1600" dirty="0">
                          <a:effectLst/>
                          <a:latin typeface="Calibri "/>
                          <a:ea typeface="Calibri" panose="020F0502020204030204" pitchFamily="34" charset="0"/>
                          <a:cs typeface="Times New Roman" panose="02020603050405020304" pitchFamily="18" charset="0"/>
                        </a:rPr>
                        <a:t>Prof. Dr. Eyüp ÖZTÜRK</a:t>
                      </a:r>
                    </a:p>
                  </a:txBody>
                  <a:tcPr marL="44450" marR="44450" marT="0" marB="0" anchor="ctr"/>
                </a:tc>
                <a:extLst>
                  <a:ext uri="{0D108BD9-81ED-4DB2-BD59-A6C34878D82A}">
                    <a16:rowId xmlns:a16="http://schemas.microsoft.com/office/drawing/2014/main" val="1716882172"/>
                  </a:ext>
                </a:extLst>
              </a:tr>
              <a:tr h="324379">
                <a:tc vMerge="1">
                  <a:txBody>
                    <a:bodyPr/>
                    <a:lstStyle/>
                    <a:p>
                      <a:endParaRPr lang="tr-TR" sz="1600" b="1" dirty="0">
                        <a:latin typeface="Calibri "/>
                      </a:endParaRPr>
                    </a:p>
                  </a:txBody>
                  <a:tcPr marL="44450" marR="44450" marT="0" marB="0" anchor="ctr"/>
                </a:tc>
                <a:tc>
                  <a:txBody>
                    <a:bodyPr/>
                    <a:lstStyle/>
                    <a:p>
                      <a:pPr>
                        <a:lnSpc>
                          <a:spcPct val="107000"/>
                        </a:lnSpc>
                        <a:spcAft>
                          <a:spcPts val="0"/>
                        </a:spcAft>
                      </a:pPr>
                      <a:r>
                        <a:rPr lang="tr-TR" sz="1600" dirty="0">
                          <a:effectLst/>
                          <a:latin typeface="Calibri "/>
                          <a:ea typeface="Calibri" panose="020F0502020204030204" pitchFamily="34" charset="0"/>
                          <a:cs typeface="Times New Roman" panose="02020603050405020304" pitchFamily="18" charset="0"/>
                        </a:rPr>
                        <a:t>Türk İslam Edebiyatı</a:t>
                      </a:r>
                      <a:r>
                        <a:rPr lang="tr-TR" sz="1600" baseline="0" dirty="0">
                          <a:effectLst/>
                          <a:latin typeface="Calibri "/>
                          <a:ea typeface="Calibri" panose="020F0502020204030204" pitchFamily="34" charset="0"/>
                          <a:cs typeface="Times New Roman" panose="02020603050405020304" pitchFamily="18" charset="0"/>
                        </a:rPr>
                        <a:t> Anabilim Dalı</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ea typeface="Calibri" panose="020F0502020204030204" pitchFamily="34" charset="0"/>
                          <a:cs typeface="Times New Roman" panose="02020603050405020304" pitchFamily="18" charset="0"/>
                        </a:rPr>
                        <a:t>Dr.</a:t>
                      </a:r>
                      <a:r>
                        <a:rPr lang="tr-TR" sz="1600" baseline="0" dirty="0">
                          <a:effectLst/>
                          <a:latin typeface="Calibri "/>
                          <a:ea typeface="Calibri" panose="020F0502020204030204" pitchFamily="34" charset="0"/>
                          <a:cs typeface="Times New Roman" panose="02020603050405020304" pitchFamily="18" charset="0"/>
                        </a:rPr>
                        <a:t> </a:t>
                      </a:r>
                      <a:r>
                        <a:rPr lang="tr-TR" sz="1600" baseline="0" dirty="0" err="1">
                          <a:effectLst/>
                          <a:latin typeface="Calibri "/>
                          <a:ea typeface="Calibri" panose="020F0502020204030204" pitchFamily="34" charset="0"/>
                          <a:cs typeface="Times New Roman" panose="02020603050405020304" pitchFamily="18" charset="0"/>
                        </a:rPr>
                        <a:t>Öğr</a:t>
                      </a:r>
                      <a:r>
                        <a:rPr lang="tr-TR" sz="1600" baseline="0" dirty="0">
                          <a:effectLst/>
                          <a:latin typeface="Calibri "/>
                          <a:ea typeface="Calibri" panose="020F0502020204030204" pitchFamily="34" charset="0"/>
                          <a:cs typeface="Times New Roman" panose="02020603050405020304" pitchFamily="18" charset="0"/>
                        </a:rPr>
                        <a:t>. Üyesi Mehtap AYDIN KAİM</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03211023"/>
                  </a:ext>
                </a:extLst>
              </a:tr>
              <a:tr h="296311">
                <a:tc vMerge="1">
                  <a:txBody>
                    <a:bodyPr/>
                    <a:lstStyle/>
                    <a:p>
                      <a:endParaRPr lang="tr-TR" sz="1600" b="1" dirty="0">
                        <a:latin typeface="Calibri "/>
                      </a:endParaRPr>
                    </a:p>
                  </a:txBody>
                  <a:tcPr marL="44450" marR="44450" marT="0" marB="0" anchor="ctr"/>
                </a:tc>
                <a:tc>
                  <a:txBody>
                    <a:bodyPr/>
                    <a:lstStyle/>
                    <a:p>
                      <a:pPr>
                        <a:lnSpc>
                          <a:spcPct val="107000"/>
                        </a:lnSpc>
                        <a:spcAft>
                          <a:spcPts val="0"/>
                        </a:spcAft>
                      </a:pPr>
                      <a:r>
                        <a:rPr lang="tr-TR" sz="1600" dirty="0">
                          <a:effectLst/>
                          <a:latin typeface="Calibri "/>
                          <a:ea typeface="Calibri" panose="020F0502020204030204" pitchFamily="34" charset="0"/>
                          <a:cs typeface="Times New Roman" panose="02020603050405020304" pitchFamily="18" charset="0"/>
                        </a:rPr>
                        <a:t>Türk</a:t>
                      </a:r>
                      <a:r>
                        <a:rPr lang="tr-TR" sz="1600" baseline="0" dirty="0">
                          <a:effectLst/>
                          <a:latin typeface="Calibri "/>
                          <a:ea typeface="Calibri" panose="020F0502020204030204" pitchFamily="34" charset="0"/>
                          <a:cs typeface="Times New Roman" panose="02020603050405020304" pitchFamily="18" charset="0"/>
                        </a:rPr>
                        <a:t> Din Musikisi Anabilim Dalı </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latin typeface="Calibri "/>
                          <a:ea typeface="Calibri" panose="020F0502020204030204" pitchFamily="34" charset="0"/>
                          <a:cs typeface="Times New Roman" panose="02020603050405020304" pitchFamily="18" charset="0"/>
                        </a:rPr>
                        <a:t>Öğr. Gör. Yusuf BEŞİR</a:t>
                      </a:r>
                    </a:p>
                  </a:txBody>
                  <a:tcPr marL="44450" marR="44450" marT="0" marB="0" anchor="ctr"/>
                </a:tc>
                <a:extLst>
                  <a:ext uri="{0D108BD9-81ED-4DB2-BD59-A6C34878D82A}">
                    <a16:rowId xmlns:a16="http://schemas.microsoft.com/office/drawing/2014/main" val="3760749431"/>
                  </a:ext>
                </a:extLst>
              </a:tr>
              <a:tr h="296311">
                <a:tc vMerge="1">
                  <a:txBody>
                    <a:bodyPr/>
                    <a:lstStyle/>
                    <a:p>
                      <a:endParaRPr lang="tr-TR" sz="1600" b="1" dirty="0">
                        <a:latin typeface="Calibri "/>
                      </a:endParaRPr>
                    </a:p>
                  </a:txBody>
                  <a:tcPr marL="44450" marR="44450" marT="0" marB="0" anchor="ctr"/>
                </a:tc>
                <a:tc>
                  <a:txBody>
                    <a:bodyPr/>
                    <a:lstStyle/>
                    <a:p>
                      <a:pPr>
                        <a:lnSpc>
                          <a:spcPct val="107000"/>
                        </a:lnSpc>
                        <a:spcAft>
                          <a:spcPts val="0"/>
                        </a:spcAft>
                      </a:pPr>
                      <a:r>
                        <a:rPr lang="tr-TR" sz="1600" dirty="0">
                          <a:effectLst/>
                          <a:latin typeface="Calibri "/>
                          <a:ea typeface="Calibri" panose="020F0502020204030204" pitchFamily="34" charset="0"/>
                          <a:cs typeface="Times New Roman" panose="02020603050405020304" pitchFamily="18" charset="0"/>
                        </a:rPr>
                        <a:t>Türk</a:t>
                      </a:r>
                      <a:r>
                        <a:rPr lang="tr-TR" sz="1600" baseline="0" dirty="0">
                          <a:effectLst/>
                          <a:latin typeface="Calibri "/>
                          <a:ea typeface="Calibri" panose="020F0502020204030204" pitchFamily="34" charset="0"/>
                          <a:cs typeface="Times New Roman" panose="02020603050405020304" pitchFamily="18" charset="0"/>
                        </a:rPr>
                        <a:t> İslam Sanatları Tarihi Anabilim Dalı</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baseline="0" dirty="0">
                          <a:effectLst/>
                          <a:latin typeface="Calibri "/>
                          <a:ea typeface="Calibri" panose="020F0502020204030204" pitchFamily="34" charset="0"/>
                          <a:cs typeface="Times New Roman" panose="02020603050405020304" pitchFamily="18" charset="0"/>
                        </a:rPr>
                        <a:t>Dr. Öğr. Üyesi Fatih Sultan DEMİR</a:t>
                      </a:r>
                      <a:endParaRPr lang="tr-TR" sz="1600" dirty="0">
                        <a:effectLst/>
                        <a:latin typeface="Calibri "/>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144750"/>
                  </a:ext>
                </a:extLst>
              </a:tr>
            </a:tbl>
          </a:graphicData>
        </a:graphic>
      </p:graphicFrame>
    </p:spTree>
    <p:extLst>
      <p:ext uri="{BB962C8B-B14F-4D97-AF65-F5344CB8AC3E}">
        <p14:creationId xmlns:p14="http://schemas.microsoft.com/office/powerpoint/2010/main" val="3752815131"/>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Program Akreditasyon Hazırlık Çalışmaları </a:t>
            </a:r>
          </a:p>
        </p:txBody>
      </p:sp>
      <p:sp>
        <p:nvSpPr>
          <p:cNvPr id="3" name="İçerik Yer Tutucusu 2"/>
          <p:cNvSpPr>
            <a:spLocks noGrp="1"/>
          </p:cNvSpPr>
          <p:nvPr>
            <p:ph idx="1"/>
          </p:nvPr>
        </p:nvSpPr>
        <p:spPr>
          <a:xfrm>
            <a:off x="508001" y="2290618"/>
            <a:ext cx="11092872" cy="3886344"/>
          </a:xfrm>
        </p:spPr>
        <p:txBody>
          <a:bodyPr>
            <a:normAutofit/>
          </a:bodyPr>
          <a:lstStyle/>
          <a:p>
            <a:pPr>
              <a:lnSpc>
                <a:spcPct val="100000"/>
              </a:lnSpc>
              <a:spcBef>
                <a:spcPts val="0"/>
              </a:spcBef>
              <a:spcAft>
                <a:spcPts val="400"/>
              </a:spcAft>
            </a:pPr>
            <a:r>
              <a:rPr lang="tr-TR" sz="2500" dirty="0"/>
              <a:t>Birimimiz 2025 yılı Şubat ayı içerisinde İlahiyat Akreditasyon Ajansı’na Ulusal Akreditasyon Başvurusunda bulunmuştur. </a:t>
            </a:r>
          </a:p>
          <a:p>
            <a:pPr>
              <a:lnSpc>
                <a:spcPct val="100000"/>
              </a:lnSpc>
              <a:spcBef>
                <a:spcPts val="0"/>
              </a:spcBef>
              <a:spcAft>
                <a:spcPts val="400"/>
              </a:spcAft>
            </a:pPr>
            <a:endParaRPr lang="tr-TR" sz="2500" dirty="0"/>
          </a:p>
          <a:p>
            <a:pPr>
              <a:lnSpc>
                <a:spcPct val="100000"/>
              </a:lnSpc>
              <a:spcBef>
                <a:spcPts val="0"/>
              </a:spcBef>
              <a:spcAft>
                <a:spcPts val="400"/>
              </a:spcAft>
            </a:pPr>
            <a:r>
              <a:rPr lang="tr-TR" sz="2500" dirty="0"/>
              <a:t>Temmuz ayı içerisinde Ajans’a özdeğerlendirme raporu gönderilmiştir.</a:t>
            </a:r>
          </a:p>
          <a:p>
            <a:pPr>
              <a:lnSpc>
                <a:spcPct val="100000"/>
              </a:lnSpc>
              <a:spcBef>
                <a:spcPts val="0"/>
              </a:spcBef>
              <a:spcAft>
                <a:spcPts val="400"/>
              </a:spcAft>
            </a:pPr>
            <a:endParaRPr lang="tr-TR" sz="2500" dirty="0"/>
          </a:p>
          <a:p>
            <a:pPr>
              <a:lnSpc>
                <a:spcPct val="100000"/>
              </a:lnSpc>
              <a:spcBef>
                <a:spcPts val="0"/>
              </a:spcBef>
              <a:spcAft>
                <a:spcPts val="400"/>
              </a:spcAft>
            </a:pPr>
            <a:r>
              <a:rPr lang="tr-TR" sz="2500" dirty="0"/>
              <a:t>Değerlendirme sürecimiz, Ajans’ın özdeğerlendirme raporuna yönelik inceleme aşamasında olup devam etmektedir.</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80</a:t>
            </a:fld>
            <a:endParaRPr lang="tr-TR"/>
          </a:p>
        </p:txBody>
      </p:sp>
    </p:spTree>
    <p:extLst>
      <p:ext uri="{BB962C8B-B14F-4D97-AF65-F5344CB8AC3E}">
        <p14:creationId xmlns:p14="http://schemas.microsoft.com/office/powerpoint/2010/main" val="1768126195"/>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078966"/>
            <a:ext cx="11380304" cy="3799320"/>
          </a:xfrm>
        </p:spPr>
        <p:txBody>
          <a:bodyPr>
            <a:noAutofit/>
          </a:bodyPr>
          <a:lstStyle/>
          <a:p>
            <a:pPr>
              <a:lnSpc>
                <a:spcPct val="100000"/>
              </a:lnSpc>
              <a:spcBef>
                <a:spcPts val="0"/>
              </a:spcBef>
              <a:spcAft>
                <a:spcPts val="400"/>
              </a:spcAft>
            </a:pPr>
            <a:r>
              <a:rPr lang="tr-TR" sz="2400" dirty="0"/>
              <a:t>Öğrenci geri bildirimlerinin (anketler, toplantılar, odak grup görüşmeleri vb.) düzenli olarak toplanması ve karar alma süreçlerine yansıtılması</a:t>
            </a:r>
          </a:p>
          <a:p>
            <a:pPr>
              <a:lnSpc>
                <a:spcPct val="100000"/>
              </a:lnSpc>
              <a:spcBef>
                <a:spcPts val="0"/>
              </a:spcBef>
              <a:spcAft>
                <a:spcPts val="400"/>
              </a:spcAft>
            </a:pPr>
            <a:r>
              <a:rPr lang="tr-TR" sz="2400" dirty="0"/>
              <a:t>Akademik kurulların, komisyonların ve danışma kurullarının düzenli toplanması ve PUKÖ döngüsüne uygun biçimde çalışması</a:t>
            </a:r>
          </a:p>
          <a:p>
            <a:pPr>
              <a:lnSpc>
                <a:spcPct val="100000"/>
              </a:lnSpc>
              <a:spcBef>
                <a:spcPts val="0"/>
              </a:spcBef>
              <a:spcAft>
                <a:spcPts val="400"/>
              </a:spcAft>
            </a:pPr>
            <a:r>
              <a:rPr lang="tr-TR" sz="2400" dirty="0"/>
              <a:t>Fiziki ve dijital altyapının eğitim kalitesini destekleyecek şekilde kademeli olarak iyileştirilmesi</a:t>
            </a:r>
          </a:p>
          <a:p>
            <a:pPr>
              <a:lnSpc>
                <a:spcPct val="100000"/>
              </a:lnSpc>
              <a:spcBef>
                <a:spcPts val="0"/>
              </a:spcBef>
              <a:spcAft>
                <a:spcPts val="400"/>
              </a:spcAft>
            </a:pPr>
            <a:r>
              <a:rPr lang="tr-TR" sz="2400" dirty="0"/>
              <a:t>Öğrenci-akademisyen iletişiminin güçlü olması ve danışmanlık sisteminin işlevsel yürütülmesi</a:t>
            </a:r>
          </a:p>
          <a:p>
            <a:pPr>
              <a:lnSpc>
                <a:spcPct val="100000"/>
              </a:lnSpc>
              <a:spcBef>
                <a:spcPts val="0"/>
              </a:spcBef>
              <a:spcAft>
                <a:spcPts val="400"/>
              </a:spcAft>
            </a:pPr>
            <a:endParaRPr lang="tr-TR" sz="3200" dirty="0">
              <a:solidFill>
                <a:srgbClr val="485793"/>
              </a:solidFill>
            </a:endParaRPr>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81</a:t>
            </a:fld>
            <a:endParaRPr lang="tr-T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06896" y="2007704"/>
            <a:ext cx="11231217" cy="3796748"/>
          </a:xfrm>
        </p:spPr>
        <p:txBody>
          <a:bodyPr>
            <a:noAutofit/>
          </a:bodyPr>
          <a:lstStyle/>
          <a:p>
            <a:pPr>
              <a:lnSpc>
                <a:spcPct val="100000"/>
              </a:lnSpc>
              <a:spcBef>
                <a:spcPts val="0"/>
              </a:spcBef>
              <a:spcAft>
                <a:spcPts val="400"/>
              </a:spcAft>
            </a:pPr>
            <a:r>
              <a:rPr lang="tr-TR" sz="2400" dirty="0"/>
              <a:t>Ulusal ve uluslararası projelere katılımın artırılması</a:t>
            </a:r>
          </a:p>
          <a:p>
            <a:pPr>
              <a:lnSpc>
                <a:spcPct val="100000"/>
              </a:lnSpc>
              <a:spcBef>
                <a:spcPts val="0"/>
              </a:spcBef>
              <a:spcAft>
                <a:spcPts val="400"/>
              </a:spcAft>
            </a:pPr>
            <a:endParaRPr lang="tr-TR" sz="2400" dirty="0"/>
          </a:p>
          <a:p>
            <a:pPr>
              <a:lnSpc>
                <a:spcPct val="100000"/>
              </a:lnSpc>
              <a:spcBef>
                <a:spcPts val="0"/>
              </a:spcBef>
              <a:spcAft>
                <a:spcPts val="400"/>
              </a:spcAft>
            </a:pPr>
            <a:r>
              <a:rPr lang="tr-TR" sz="2400" dirty="0"/>
              <a:t>Uluslararasılaşma faaliyetlerinin (değişim programları, ortak çalışmalar) artırılması</a:t>
            </a:r>
          </a:p>
          <a:p>
            <a:pPr>
              <a:lnSpc>
                <a:spcPct val="100000"/>
              </a:lnSpc>
              <a:spcBef>
                <a:spcPts val="0"/>
              </a:spcBef>
              <a:spcAft>
                <a:spcPts val="400"/>
              </a:spcAft>
            </a:pPr>
            <a:endParaRPr lang="tr-TR" sz="2400" dirty="0"/>
          </a:p>
          <a:p>
            <a:pPr>
              <a:lnSpc>
                <a:spcPct val="100000"/>
              </a:lnSpc>
              <a:spcBef>
                <a:spcPts val="0"/>
              </a:spcBef>
              <a:spcAft>
                <a:spcPts val="400"/>
              </a:spcAft>
            </a:pPr>
            <a:r>
              <a:rPr lang="tr-TR" sz="2400" dirty="0"/>
              <a:t>Ölçme-değerlendirme süreçlerinde standartlaşmanın daha da güçlendirilmesi</a:t>
            </a:r>
          </a:p>
          <a:p>
            <a:pPr>
              <a:lnSpc>
                <a:spcPct val="100000"/>
              </a:lnSpc>
              <a:spcBef>
                <a:spcPts val="0"/>
              </a:spcBef>
              <a:spcAft>
                <a:spcPts val="400"/>
              </a:spcAft>
            </a:pPr>
            <a:endParaRPr lang="tr-TR" sz="2400" dirty="0"/>
          </a:p>
          <a:p>
            <a:pPr>
              <a:lnSpc>
                <a:spcPct val="100000"/>
              </a:lnSpc>
              <a:spcBef>
                <a:spcPts val="0"/>
              </a:spcBef>
              <a:spcAft>
                <a:spcPts val="400"/>
              </a:spcAft>
            </a:pPr>
            <a:r>
              <a:rPr lang="tr-TR" sz="2400" dirty="0"/>
              <a:t>Mezun geribildirimlerinin daha düzenli alınması ve mezunlarla iletişimin kurumsal hale getirilmesi</a:t>
            </a:r>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82</a:t>
            </a:fld>
            <a:endParaRPr lang="tr-T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p:cNvSpPr>
            <a:spLocks noGrp="1"/>
          </p:cNvSpPr>
          <p:nvPr>
            <p:ph type="dt" sz="half" idx="10"/>
          </p:nvPr>
        </p:nvSpPr>
        <p:spPr/>
        <p:txBody>
          <a:bodyPr/>
          <a:lstStyle/>
          <a:p>
            <a:fld id="{64180B4D-F556-4DE3-89D7-5A5627156614}"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83</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8180936"/>
              </p:ext>
            </p:extLst>
          </p:nvPr>
        </p:nvGraphicFramePr>
        <p:xfrm>
          <a:off x="394063" y="1796074"/>
          <a:ext cx="11567565" cy="4490872"/>
        </p:xfrm>
        <a:graphic>
          <a:graphicData uri="http://schemas.openxmlformats.org/drawingml/2006/table">
            <a:tbl>
              <a:tblPr firstRow="1" firstCol="1" bandRow="1">
                <a:tableStyleId>{BDBED569-4797-4DF1-A0F4-6AAB3CD982D8}</a:tableStyleId>
              </a:tblPr>
              <a:tblGrid>
                <a:gridCol w="8228942">
                  <a:extLst>
                    <a:ext uri="{9D8B030D-6E8A-4147-A177-3AD203B41FA5}">
                      <a16:colId xmlns:a16="http://schemas.microsoft.com/office/drawing/2014/main" val="3455104190"/>
                    </a:ext>
                  </a:extLst>
                </a:gridCol>
                <a:gridCol w="3338623">
                  <a:extLst>
                    <a:ext uri="{9D8B030D-6E8A-4147-A177-3AD203B41FA5}">
                      <a16:colId xmlns:a16="http://schemas.microsoft.com/office/drawing/2014/main" val="708491503"/>
                    </a:ext>
                  </a:extLst>
                </a:gridCol>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539960">
                <a:tc>
                  <a:txBody>
                    <a:bodyPr/>
                    <a:lstStyle/>
                    <a:p>
                      <a:pPr>
                        <a:lnSpc>
                          <a:spcPct val="107000"/>
                        </a:lnSpc>
                        <a:spcAft>
                          <a:spcPts val="0"/>
                        </a:spcAft>
                      </a:pPr>
                      <a:r>
                        <a:rPr lang="tr-TR" sz="1800" b="0" dirty="0">
                          <a:effectLst/>
                        </a:rPr>
                        <a:t>Birimin misyon, vizyon ve politika süreçlerinin hem birim içinde hem de dış paydaşlarla ortaklaşa yürütülen faaliyetler üzerinden artırılarak izlenmesi ve geliştirilmesi </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rPr>
                        <a:t>A. LİDERLİK, YÖNETİŞİM ve KALİTE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90453771"/>
                  </a:ext>
                </a:extLst>
              </a:tr>
              <a:tr h="539960">
                <a:tc>
                  <a:txBody>
                    <a:bodyPr/>
                    <a:lstStyle/>
                    <a:p>
                      <a:pPr>
                        <a:lnSpc>
                          <a:spcPct val="107000"/>
                        </a:lnSpc>
                        <a:spcAft>
                          <a:spcPts val="0"/>
                        </a:spcAft>
                      </a:pPr>
                      <a:r>
                        <a:rPr lang="tr-TR" sz="1100" dirty="0">
                          <a:effectLst/>
                        </a:rPr>
                        <a:t> </a:t>
                      </a:r>
                      <a:r>
                        <a:rPr lang="tr-TR" sz="1800" b="0" dirty="0">
                          <a:effectLst/>
                        </a:rPr>
                        <a:t>Mezun geri bildirimlerinin kalite süreçlerine entegre edilmesi</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kumimoji="0" lang="tr-TR" sz="1800" b="0" i="0" u="none" strike="noStrike" kern="1200" cap="none" spc="0" normalizeH="0" baseline="0" noProof="0" dirty="0">
                          <a:ln>
                            <a:noFill/>
                          </a:ln>
                          <a:solidFill>
                            <a:prstClr val="black"/>
                          </a:solidFill>
                          <a:effectLst/>
                          <a:uLnTx/>
                          <a:uFillTx/>
                          <a:latin typeface="+mn-lt"/>
                          <a:ea typeface="+mn-ea"/>
                          <a:cs typeface="+mn-cs"/>
                        </a:rPr>
                        <a:t>A. LİDERLİK, YÖNETİŞİM ve KALİTE</a:t>
                      </a: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4037013"/>
                  </a:ext>
                </a:extLst>
              </a:tr>
              <a:tr h="53996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b="0" dirty="0">
                          <a:effectLst/>
                        </a:rPr>
                        <a:t>Ölçme-değerlendirme süreçlerinde dersler arası uygulama farklılıklarını azaltarak, ortak ilke ve ölçütlere dayalı şeffaf ve izlenebilir bir standart sistem oluşturmak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kumimoji="0" lang="tr-TR" sz="1800" b="0" i="0" u="none" strike="noStrike" kern="1200" cap="none" spc="0" normalizeH="0" baseline="0" noProof="0" dirty="0">
                          <a:ln>
                            <a:noFill/>
                          </a:ln>
                          <a:solidFill>
                            <a:prstClr val="black"/>
                          </a:solidFill>
                          <a:effectLst/>
                          <a:uLnTx/>
                          <a:uFillTx/>
                          <a:latin typeface="+mn-lt"/>
                          <a:ea typeface="+mn-ea"/>
                          <a:cs typeface="+mn-cs"/>
                        </a:rPr>
                        <a:t>B. EĞİTİM ve ÖĞRETİM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2885864"/>
                  </a:ext>
                </a:extLst>
              </a:tr>
              <a:tr h="53996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b="0" dirty="0">
                          <a:effectLst/>
                        </a:rPr>
                        <a:t>Araştırma kapasitesini artırmak amacıyla proje yazma eğitimleri, akademik yayın teşvikleri ve iş birliği çalışmaları yapılması</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rPr>
                        <a:t>C. ARAŞTIRMA VE GELİŞTİRME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r h="539960">
                <a:tc>
                  <a:txBody>
                    <a:bodyPr/>
                    <a:lstStyle/>
                    <a:p>
                      <a:pPr>
                        <a:lnSpc>
                          <a:spcPct val="107000"/>
                        </a:lnSpc>
                        <a:spcAft>
                          <a:spcPts val="0"/>
                        </a:spcAft>
                      </a:pPr>
                      <a:r>
                        <a:rPr lang="tr-TR" sz="1800" b="0" dirty="0">
                          <a:effectLst/>
                        </a:rPr>
                        <a:t>Birimimize bağlı bölümler tarafından en az iki doktora programının açılmasına yönelik program tekliflerinin hazırlanarak sunulması</a:t>
                      </a:r>
                      <a:endParaRPr lang="tr-T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r>
                        <a:rPr lang="tr-TR" sz="1800" dirty="0">
                          <a:effectLst/>
                        </a:rPr>
                        <a:t>C. ARAŞTIRMA VE GELİŞTİRME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320005"/>
                  </a:ext>
                </a:extLst>
              </a:tr>
              <a:tr h="484304">
                <a:tc>
                  <a:txBody>
                    <a:bodyPr/>
                    <a:lstStyle/>
                    <a:p>
                      <a:pPr>
                        <a:lnSpc>
                          <a:spcPct val="107000"/>
                        </a:lnSpc>
                        <a:spcAft>
                          <a:spcPts val="0"/>
                        </a:spcAft>
                      </a:pPr>
                      <a:r>
                        <a:rPr lang="tr-TR" sz="1800" b="0" dirty="0">
                          <a:effectLst/>
                          <a:latin typeface="Calibri" panose="020F0502020204030204" pitchFamily="34" charset="0"/>
                          <a:ea typeface="Calibri" panose="020F0502020204030204" pitchFamily="34" charset="0"/>
                          <a:cs typeface="Times New Roman" panose="02020603050405020304" pitchFamily="18" charset="0"/>
                        </a:rPr>
                        <a:t>Uluslararasılaşma kaynaklarını artırabilmek için yeni iş birlikleri sağlanması </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rPr>
                        <a:t>A. LİDERLİK, YÖNETİŞİM ve KALİTE</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rPr>
                        <a:t>C. ARAŞTIRMA VE GELİŞTİRME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813134"/>
                  </a:ext>
                </a:extLst>
              </a:tr>
              <a:tr h="405847">
                <a:tc>
                  <a:txBody>
                    <a:bodyPr/>
                    <a:lstStyle/>
                    <a:p>
                      <a:pPr>
                        <a:lnSpc>
                          <a:spcPct val="107000"/>
                        </a:lnSpc>
                        <a:spcAft>
                          <a:spcPts val="0"/>
                        </a:spcAft>
                      </a:pPr>
                      <a:r>
                        <a:rPr lang="tr-TR" sz="1800" b="0" dirty="0">
                          <a:effectLst/>
                          <a:latin typeface="Calibri" panose="020F0502020204030204" pitchFamily="34" charset="0"/>
                          <a:ea typeface="Calibri" panose="020F0502020204030204" pitchFamily="34" charset="0"/>
                          <a:cs typeface="Times New Roman" panose="02020603050405020304" pitchFamily="18" charset="0"/>
                        </a:rPr>
                        <a:t>Birimde toplumsal katkı performansının izlenmesi ve ilgili paydaşlarla birlikte değerlendirilmesi yönünde ulaşılan mevcut düzeyin sürdürülebilir kılınması</a:t>
                      </a:r>
                    </a:p>
                  </a:txBody>
                  <a:tcPr marL="68580" marR="68580" marT="0" marB="0" anchor="ctr"/>
                </a:tc>
                <a:tc>
                  <a:txBody>
                    <a:bodyPr/>
                    <a:lstStyle/>
                    <a:p>
                      <a:pPr>
                        <a:lnSpc>
                          <a:spcPct val="107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D. TOPLUMSAL KATKI</a:t>
                      </a:r>
                    </a:p>
                  </a:txBody>
                  <a:tcPr marL="68580" marR="68580" marT="0" marB="0" anchor="ctr"/>
                </a:tc>
                <a:extLst>
                  <a:ext uri="{0D108BD9-81ED-4DB2-BD59-A6C34878D82A}">
                    <a16:rowId xmlns:a16="http://schemas.microsoft.com/office/drawing/2014/main" val="470348980"/>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80819533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84</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85</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9</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146087796"/>
              </p:ext>
            </p:extLst>
          </p:nvPr>
        </p:nvGraphicFramePr>
        <p:xfrm>
          <a:off x="393894" y="1958201"/>
          <a:ext cx="11265593" cy="3191929"/>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418233">
                  <a:extLst>
                    <a:ext uri="{9D8B030D-6E8A-4147-A177-3AD203B41FA5}">
                      <a16:colId xmlns:a16="http://schemas.microsoft.com/office/drawing/2014/main" val="3658092677"/>
                    </a:ext>
                  </a:extLst>
                </a:gridCol>
                <a:gridCol w="1876926">
                  <a:extLst>
                    <a:ext uri="{9D8B030D-6E8A-4147-A177-3AD203B41FA5}">
                      <a16:colId xmlns:a16="http://schemas.microsoft.com/office/drawing/2014/main" val="1165777575"/>
                    </a:ext>
                  </a:extLst>
                </a:gridCol>
                <a:gridCol w="1921929">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rowSpan="9">
                  <a:txBody>
                    <a:bodyPr/>
                    <a:lstStyle/>
                    <a:p>
                      <a:pPr>
                        <a:lnSpc>
                          <a:spcPct val="107000"/>
                        </a:lnSpc>
                        <a:spcAft>
                          <a:spcPts val="0"/>
                        </a:spcAft>
                      </a:pPr>
                      <a:r>
                        <a:rPr lang="tr-TR" sz="1200" dirty="0">
                          <a:effectLst/>
                        </a:rPr>
                        <a:t> </a:t>
                      </a:r>
                    </a:p>
                    <a:p>
                      <a:pPr>
                        <a:lnSpc>
                          <a:spcPct val="107000"/>
                        </a:lnSpc>
                        <a:spcAft>
                          <a:spcPts val="0"/>
                        </a:spcAft>
                      </a:pPr>
                      <a:r>
                        <a:rPr lang="tr-TR" sz="1200"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dirty="0">
                          <a:effectLst/>
                        </a:rPr>
                        <a:t> </a:t>
                      </a:r>
                      <a:r>
                        <a:rPr lang="tr-TR" sz="2000" b="1" kern="1200" dirty="0">
                          <a:solidFill>
                            <a:srgbClr val="962E2E"/>
                          </a:solidFill>
                          <a:effectLst/>
                          <a:latin typeface="+mn-lt"/>
                          <a:ea typeface="+mn-ea"/>
                          <a:cs typeface="+mn-cs"/>
                        </a:rPr>
                        <a:t>FAKÜLTE KURULU</a:t>
                      </a:r>
                      <a:endParaRPr lang="tr-TR" sz="2000" dirty="0">
                        <a:effectLst/>
                      </a:endParaRPr>
                    </a:p>
                    <a:p>
                      <a:pPr>
                        <a:lnSpc>
                          <a:spcPct val="107000"/>
                        </a:lnSpc>
                        <a:spcAft>
                          <a:spcPts val="0"/>
                        </a:spcAft>
                      </a:pPr>
                      <a:r>
                        <a:rPr lang="tr-TR" sz="1200" dirty="0">
                          <a:effectLst/>
                        </a:rPr>
                        <a:t> </a:t>
                      </a:r>
                    </a:p>
                    <a:p>
                      <a:pPr>
                        <a:lnSpc>
                          <a:spcPct val="107000"/>
                        </a:lnSpc>
                        <a:spcAft>
                          <a:spcPts val="0"/>
                        </a:spcAft>
                      </a:pPr>
                      <a:r>
                        <a:rPr lang="tr-TR" sz="1200" dirty="0">
                          <a:effectLst/>
                        </a:rPr>
                        <a:t> </a:t>
                      </a:r>
                    </a:p>
                    <a:p>
                      <a:pPr>
                        <a:lnSpc>
                          <a:spcPct val="107000"/>
                        </a:lnSpc>
                        <a:spcAft>
                          <a:spcPts val="0"/>
                        </a:spcAft>
                      </a:pPr>
                      <a:r>
                        <a:rPr lang="tr-TR" sz="1200" dirty="0">
                          <a:effectLst/>
                        </a:rPr>
                        <a:t> </a:t>
                      </a:r>
                    </a:p>
                    <a:p>
                      <a:pPr>
                        <a:lnSpc>
                          <a:spcPct val="107000"/>
                        </a:lnSpc>
                        <a:spcAft>
                          <a:spcPts val="0"/>
                        </a:spcAft>
                      </a:pPr>
                      <a:r>
                        <a:rPr lang="tr-TR" sz="1200" dirty="0">
                          <a:effectLst/>
                        </a:rPr>
                        <a:t> </a:t>
                      </a:r>
                    </a:p>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r>
                        <a:rPr lang="tr-TR" sz="1400" dirty="0">
                          <a:effectLst/>
                          <a:latin typeface="Calibri" panose="020F0502020204030204" pitchFamily="34" charset="0"/>
                          <a:cs typeface="Times New Roman" panose="02020603050405020304" pitchFamily="18" charset="0"/>
                        </a:rPr>
                        <a:t> Prof. Dr. Emin ÂŞIKKUTLU</a:t>
                      </a:r>
                    </a:p>
                  </a:txBody>
                  <a:tcPr marL="9525" marR="9525" marT="9525" marB="0" anchor="ctr"/>
                </a:tc>
                <a:tc>
                  <a:txBody>
                    <a:bodyPr/>
                    <a:lstStyle/>
                    <a:p>
                      <a:pPr>
                        <a:lnSpc>
                          <a:spcPct val="107000"/>
                        </a:lnSpc>
                      </a:pPr>
                      <a:endParaRPr lang="tr-TR" sz="14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5795">
                <a:tc vMerge="1">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r>
                        <a:rPr lang="tr-TR" sz="1400" dirty="0">
                          <a:effectLst/>
                          <a:latin typeface="Calibri" panose="020F0502020204030204" pitchFamily="34" charset="0"/>
                          <a:cs typeface="Times New Roman" panose="02020603050405020304" pitchFamily="18" charset="0"/>
                        </a:rPr>
                        <a:t> Prof. Dr. Ali Aslan TOPÇUOĞLU</a:t>
                      </a:r>
                    </a:p>
                  </a:txBody>
                  <a:tcPr marL="9525" marR="9525" marT="9525" marB="0" anchor="ctr"/>
                </a:tc>
                <a:tc>
                  <a:txBody>
                    <a:bodyPr/>
                    <a:lstStyle/>
                    <a:p>
                      <a:pPr>
                        <a:lnSpc>
                          <a:spcPct val="107000"/>
                        </a:lnSpc>
                      </a:pPr>
                      <a:r>
                        <a:rPr lang="tr-TR" sz="1400" dirty="0">
                          <a:effectLst/>
                          <a:latin typeface="Calibri" panose="020F0502020204030204" pitchFamily="34" charset="0"/>
                          <a:cs typeface="Times New Roman" panose="02020603050405020304" pitchFamily="18" charset="0"/>
                        </a:rPr>
                        <a:t> Bayram KURT </a:t>
                      </a:r>
                    </a:p>
                  </a:txBody>
                  <a:tcPr marL="9525" marR="9525" marT="9525" marB="0" anchor="ctr"/>
                </a:tc>
                <a:tc>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299598">
                <a:tc vMerge="1">
                  <a:txBody>
                    <a:bodyPr/>
                    <a:lstStyle/>
                    <a:p>
                      <a:endParaRPr/>
                    </a:p>
                  </a:txBody>
                  <a:tcPr marL="46990" marR="4699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rPr>
                        <a:t> </a:t>
                      </a:r>
                      <a:r>
                        <a:rPr lang="tr-TR" sz="1400" dirty="0">
                          <a:effectLst/>
                          <a:latin typeface="Calibri" panose="020F0502020204030204" pitchFamily="34" charset="0"/>
                          <a:cs typeface="Times New Roman" panose="02020603050405020304" pitchFamily="18" charset="0"/>
                        </a:rPr>
                        <a:t>Prof. Dr. Nihat UZUN</a:t>
                      </a:r>
                    </a:p>
                  </a:txBody>
                  <a:tcPr marL="9525" marR="9525" marT="9525" marB="0" anchor="ctr"/>
                </a:tc>
                <a:tc>
                  <a:txBody>
                    <a:bodyPr/>
                    <a:lstStyle/>
                    <a:p>
                      <a:pPr>
                        <a:lnSpc>
                          <a:spcPct val="107000"/>
                        </a:lnSpc>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299598">
                <a:tc vMerge="1">
                  <a:txBody>
                    <a:bodyPr/>
                    <a:lstStyle/>
                    <a:p>
                      <a:endParaRPr/>
                    </a:p>
                  </a:txBody>
                  <a:tcPr marL="46990" marR="46990" marT="635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rPr>
                        <a:t> </a:t>
                      </a:r>
                      <a:r>
                        <a:rPr lang="tr-TR" sz="1400" dirty="0">
                          <a:effectLst/>
                          <a:latin typeface="Calibri" panose="020F0502020204030204" pitchFamily="34" charset="0"/>
                          <a:cs typeface="Times New Roman" panose="02020603050405020304" pitchFamily="18" charset="0"/>
                        </a:rPr>
                        <a:t>Prof. Dr. Murat SULA</a:t>
                      </a:r>
                    </a:p>
                  </a:txBody>
                  <a:tcPr marL="9525" marR="9525" marT="9525" marB="0" anchor="ctr"/>
                </a:tc>
                <a:tc>
                  <a:txBody>
                    <a:bodyPr/>
                    <a:lstStyle/>
                    <a:p>
                      <a:pPr>
                        <a:lnSpc>
                          <a:spcPct val="107000"/>
                        </a:lnSpc>
                        <a:spcAft>
                          <a:spcPts val="0"/>
                        </a:spcAf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299598">
                <a:tc vMerge="1">
                  <a:txBody>
                    <a:bodyPr/>
                    <a:lstStyle/>
                    <a:p>
                      <a:endParaRPr/>
                    </a:p>
                  </a:txBody>
                  <a:tcPr marL="46990" marR="46990" marT="6350" marB="0" anchor="ctr"/>
                </a:tc>
                <a:tc>
                  <a:txBody>
                    <a:bodyPr/>
                    <a:lstStyle/>
                    <a:p>
                      <a:pPr>
                        <a:lnSpc>
                          <a:spcPct val="107000"/>
                        </a:lnSpc>
                        <a:spcAft>
                          <a:spcPts val="0"/>
                        </a:spcAft>
                      </a:pPr>
                      <a:r>
                        <a:rPr lang="tr-TR" sz="1400" dirty="0">
                          <a:effectLst/>
                        </a:rPr>
                        <a:t> Prof. Dr. Cemil OSMANOĞLU</a:t>
                      </a:r>
                    </a:p>
                  </a:txBody>
                  <a:tcPr marL="9525" marR="9525" marT="9525" marB="0" anchor="ctr"/>
                </a:tc>
                <a:tc>
                  <a:txBody>
                    <a:bodyPr/>
                    <a:lstStyle/>
                    <a:p>
                      <a:pPr>
                        <a:lnSpc>
                          <a:spcPct val="107000"/>
                        </a:lnSpc>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5795">
                <a:tc vMerge="1">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r>
                        <a:rPr lang="tr-TR" sz="1400" dirty="0">
                          <a:effectLst/>
                          <a:latin typeface="Calibri" panose="020F0502020204030204" pitchFamily="34" charset="0"/>
                          <a:cs typeface="Times New Roman" panose="02020603050405020304" pitchFamily="18" charset="0"/>
                        </a:rPr>
                        <a:t> Prof. Dr. Eyüp ÖZTÜRK</a:t>
                      </a:r>
                    </a:p>
                  </a:txBody>
                  <a:tcPr marL="9525" marR="9525" marT="9525" marB="0" anchor="ctr"/>
                </a:tc>
                <a:tc>
                  <a:txBody>
                    <a:bodyPr/>
                    <a:lstStyle/>
                    <a:p>
                      <a:pPr>
                        <a:lnSpc>
                          <a:spcPct val="107000"/>
                        </a:lnSpc>
                      </a:pPr>
                      <a:endParaRPr lang="tr-TR" sz="14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5795">
                <a:tc vMerge="1">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r>
                        <a:rPr lang="tr-TR" sz="1400" dirty="0">
                          <a:effectLst/>
                          <a:latin typeface="Calibri" panose="020F0502020204030204" pitchFamily="34" charset="0"/>
                          <a:cs typeface="Times New Roman" panose="02020603050405020304" pitchFamily="18" charset="0"/>
                        </a:rPr>
                        <a:t> Doç. Dr. Selim DEMİRCİ</a:t>
                      </a:r>
                    </a:p>
                  </a:txBody>
                  <a:tcPr marL="9525" marR="9525" marT="9525" marB="0" anchor="ctr"/>
                </a:tc>
                <a:tc>
                  <a:txBody>
                    <a:bodyPr/>
                    <a:lstStyle/>
                    <a:p>
                      <a:pPr>
                        <a:lnSpc>
                          <a:spcPct val="107000"/>
                        </a:lnSpc>
                      </a:pPr>
                      <a:endParaRPr lang="tr-TR" sz="14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r h="299598">
                <a:tc vMerge="1">
                  <a:txBody>
                    <a:bodyPr/>
                    <a:lstStyle/>
                    <a:p>
                      <a:endParaRPr/>
                    </a:p>
                  </a:txBody>
                  <a:tcPr marL="46990" marR="46990" marT="6350" marB="0" anchor="ctr"/>
                </a:tc>
                <a:tc>
                  <a:txBody>
                    <a:bodyPr/>
                    <a:lstStyle/>
                    <a:p>
                      <a:pPr>
                        <a:lnSpc>
                          <a:spcPct val="107000"/>
                        </a:lnSpc>
                        <a:spcAft>
                          <a:spcPts val="0"/>
                        </a:spcAft>
                      </a:pPr>
                      <a:r>
                        <a:rPr lang="tr-TR" sz="1400" dirty="0">
                          <a:effectLst/>
                        </a:rPr>
                        <a:t> Doç. Dr. Ali GÜL</a:t>
                      </a:r>
                    </a:p>
                  </a:txBody>
                  <a:tcPr marL="9525" marR="9525" marT="9525" marB="0" anchor="ctr"/>
                </a:tc>
                <a:tc>
                  <a:txBody>
                    <a:bodyPr/>
                    <a:lstStyle/>
                    <a:p>
                      <a:pPr>
                        <a:lnSpc>
                          <a:spcPct val="107000"/>
                        </a:lnSpc>
                        <a:spcAft>
                          <a:spcPts val="0"/>
                        </a:spcAft>
                      </a:pP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9196153"/>
                  </a:ext>
                </a:extLst>
              </a:tr>
              <a:tr h="299598">
                <a:tc vMerge="1">
                  <a:txBody>
                    <a:bodyPr/>
                    <a:lstStyle/>
                    <a:p>
                      <a:endParaRPr/>
                    </a:p>
                  </a:txBody>
                  <a:tcPr marL="46990" marR="46990" marT="6350" marB="0" anchor="ctr"/>
                </a:tc>
                <a:tc>
                  <a:txBody>
                    <a:bodyPr/>
                    <a:lstStyle/>
                    <a:p>
                      <a:pPr>
                        <a:lnSpc>
                          <a:spcPct val="107000"/>
                        </a:lnSpc>
                        <a:spcAft>
                          <a:spcPts val="0"/>
                        </a:spcAft>
                      </a:pPr>
                      <a:r>
                        <a:rPr lang="tr-TR" sz="1400" dirty="0">
                          <a:effectLst/>
                        </a:rPr>
                        <a:t> Dr. Öğr. Üyesi Mustafa ÇİL</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1451712"/>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9375</TotalTime>
  <Words>7451</Words>
  <Application>Microsoft Office PowerPoint</Application>
  <PresentationFormat>Geniş ekran</PresentationFormat>
  <Paragraphs>2430</Paragraphs>
  <Slides>85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85</vt:i4>
      </vt:variant>
    </vt:vector>
  </HeadingPairs>
  <TitlesOfParts>
    <vt:vector size="91" baseType="lpstr">
      <vt:lpstr>Arial</vt:lpstr>
      <vt:lpstr>Calibri</vt:lpstr>
      <vt:lpstr>Calibri </vt:lpstr>
      <vt:lpstr>Gotham Narrow Book</vt:lpstr>
      <vt:lpstr>Times New Roman</vt:lpstr>
      <vt:lpstr>Office Teması</vt:lpstr>
      <vt:lpstr>PowerPoint Sunusu</vt:lpstr>
      <vt:lpstr>SUNUM PLANI</vt:lpstr>
      <vt:lpstr>PowerPoint Sunusu</vt:lpstr>
      <vt:lpstr>YÖNETİM: Dekanlık</vt:lpstr>
      <vt:lpstr>PowerPoint Sunusu</vt:lpstr>
      <vt:lpstr>YÖNETİM: Ana Bilim Dalı Başkanlıkları</vt:lpstr>
      <vt:lpstr>YÖNETİM: Ana Bilim Dalı Başkanlıkları</vt:lpstr>
      <vt:lpstr>YÖNETİM: Ana Bilim Dalı Başkanlıkları</vt:lpstr>
      <vt:lpstr>Kurullar / Komisyonlar</vt:lpstr>
      <vt:lpstr>Kurullar / Komisyonlar</vt:lpstr>
      <vt:lpstr>Kurullar / Komisyonlar</vt:lpstr>
      <vt:lpstr>Kurullar / Komisyonlar</vt:lpstr>
      <vt:lpstr>Kurullar / Komisyonlar</vt:lpstr>
      <vt:lpstr>Kurullar / Komisyonlar</vt:lpstr>
      <vt:lpstr>Kurullar / Komisyonlar</vt:lpstr>
      <vt:lpstr>Kurullar / Komisyonlar</vt:lpstr>
      <vt:lpstr>Kurullar / Komisyonlar</vt:lpstr>
      <vt:lpstr>Kurullar / Komisyonlar</vt:lpstr>
      <vt:lpstr>PowerPoint Sunusu</vt:lpstr>
      <vt:lpstr>Akademik Personel Sayısı (Birim Düzeyi)</vt:lpstr>
      <vt:lpstr>AKADEMİK PERSONEL SAYISI (BÖLÜMLERE GÖRE DAĞILIMI)</vt:lpstr>
      <vt:lpstr>AKADEMİK PERSONEL SAYISI (BÖLÜMLERE GÖRE DAĞILIMI)</vt:lpstr>
      <vt:lpstr>AKADEMİK PERSONEL SAYISI (BÖLÜMLERE GÖRE DAĞILIMI)</vt:lpstr>
      <vt:lpstr>İdari Personel Sayısı (Birim Düzeyi)</vt:lpstr>
      <vt:lpstr>Akademik Personel 2025 Yılında Yapılan Atama ve Yükseltmeler</vt:lpstr>
      <vt:lpstr>Hizmetiçi Eğitim / Eğiticilerin Eğitimi Etkinlikleri Sayısı</vt:lpstr>
      <vt:lpstr>Birim Ders Görevlendirme Analizi </vt:lpstr>
      <vt:lpstr>Birim Ders Yükü Ortalaması (Saat)</vt:lpstr>
      <vt:lpstr>Lisans Program Sayısı </vt:lpstr>
      <vt:lpstr>PowerPoint Sunusu</vt:lpstr>
      <vt:lpstr>Lisans Eğitimi: Program Yapısı</vt:lpstr>
      <vt:lpstr>Lisans Eğitimi: Program Yapısı</vt:lpstr>
      <vt:lpstr>Lisans Eğitimi: Program Yapısı</vt:lpstr>
      <vt:lpstr>Lisansüstü Eğitim Programları (Program Sayısı)</vt:lpstr>
      <vt:lpstr>Lisansüstü Eğitim Programları (Program Derecesine Göre)</vt:lpstr>
      <vt:lpstr>ÖĞRENCİ SAYISI (Lisansüstü)</vt:lpstr>
      <vt:lpstr>ÖĞRENCİ SAYISI (Lisansüstü- Program Derecesine Göre)</vt:lpstr>
      <vt:lpstr>ÖĞRENCİ SAYISI (Lisansüstü- Cinsiyete Göre) </vt:lpstr>
      <vt:lpstr>Öğretim Üyesi Başına Düşen Lisansüstü Öğrenci Sayısı </vt:lpstr>
      <vt:lpstr>ÖĞRENCİ SAYISI (Özel Gereksinimli) </vt:lpstr>
      <vt:lpstr>Yabancı Uyruklu Öğrenci Sayısı (02.12.2025 tarihli)</vt:lpstr>
      <vt:lpstr>YKS Yerleşme ve Kesin Kayıt Sonuçları </vt:lpstr>
      <vt:lpstr>YKS Tercih / Yerleşme Durumu</vt:lpstr>
      <vt:lpstr>Yatay Geçiş Yapan Öğrenci Sayısı (G.A.N.O. ile) </vt:lpstr>
      <vt:lpstr>Yatay Geçiş Yapan Öğrenci Sayısı (Merkezi Yerleştirme Puanı ile) </vt:lpstr>
      <vt:lpstr>Özel Öğrencilik Hakkını Kullanan Öğrenci Sayısı </vt:lpstr>
      <vt:lpstr>Kayıt Donduran Öğrenci Sayısı</vt:lpstr>
      <vt:lpstr>Program Dersleri Analizi</vt:lpstr>
      <vt:lpstr>Program Dersleri Analizi</vt:lpstr>
      <vt:lpstr>Birim Öğretim Programları Haftalık Ders Saati  (Teorik-T ve Uygulama-U) Analizi</vt:lpstr>
      <vt:lpstr>Birim Öğretim Elemanlarının Ders Görevlendirme Analizi</vt:lpstr>
      <vt:lpstr>Çift Anadal Programı Sayısı </vt:lpstr>
      <vt:lpstr>PowerPoint Sunusu</vt:lpstr>
      <vt:lpstr>Fiziksel Yapı: Eğitim Alanları (Derslikler)</vt:lpstr>
      <vt:lpstr>Fiziksel Altyapı ve Tesisler: Sağlık, Sosyal, Kültürel ve Sportif Alanlar</vt:lpstr>
      <vt:lpstr>Fiziksel Yapı: Hizmet Alanları </vt:lpstr>
      <vt:lpstr>Bilgi ve Teknoloji Kaynakları</vt:lpstr>
      <vt:lpstr>PowerPoint Sunusu</vt:lpstr>
      <vt:lpstr>PowerPoint Sunusu</vt:lpstr>
      <vt:lpstr>PowerPoint Sunusu</vt:lpstr>
      <vt:lpstr>PowerPoint Sunusu</vt:lpstr>
      <vt:lpstr>Araştırma ve Geliştirme Faaliyetleri : Yıllara Göre Proje Bilgileri</vt:lpstr>
      <vt:lpstr>Araştırma ve Geliştirme Faaliyetleri : Yıllara Göre Bilimsel Toplantı Faaliyetleri </vt:lpstr>
      <vt:lpstr>Araştırma ve Geliştirme Faaliyetleri : Yıllara Göre Editörlük ve Hakemlik Faaliyetleri</vt:lpstr>
      <vt:lpstr>Araştırma ve Geliştirme Faaliyetleri : Atıflar (Yazarın kendi yayınlarına yaptığı atıflar hariç)</vt:lpstr>
      <vt:lpstr>Bilimsel, Sosyal, Kültürel ve Sportif Faaliyetler</vt:lpstr>
      <vt:lpstr>Bilimsel, Sosyal, Kültürel ve Sportif Ödüller ile Başarılar</vt:lpstr>
      <vt:lpstr>PowerPoint Sunusu</vt:lpstr>
      <vt:lpstr>Uluslararası İşbirlikleri (Ortak Programlar ve Projeler)</vt:lpstr>
      <vt:lpstr>Uluslararası İşbirlikleri (Erasmus+)</vt:lpstr>
      <vt:lpstr>ERASMUS+ Hareketlilik Durumu</vt:lpstr>
      <vt:lpstr>Bilgi Paketi Hazırlanma Durumu</vt:lpstr>
      <vt:lpstr>PowerPoint Sunusu</vt:lpstr>
      <vt:lpstr>PowerPoint Sunusu</vt:lpstr>
      <vt:lpstr>PowerPoint Sunusu</vt:lpstr>
      <vt:lpstr>PowerPoint Sunusu</vt:lpstr>
      <vt:lpstr>PowerPoint Sunusu</vt:lpstr>
      <vt:lpstr>PowerPoint Sunusu</vt:lpstr>
      <vt:lpstr>PowerPoint Sunusu</vt:lpstr>
      <vt:lpstr>Program Akreditasyon Hazırlık Çalışmaları </vt:lpstr>
      <vt:lpstr>Öz Değerlendirme: Birimin Güçlü Yönleri</vt:lpstr>
      <vt:lpstr>Öz Değerlendirme: Birimin Geliştirmeye Açık Yönleri</vt:lpstr>
      <vt:lpstr>Birim 2026 Yılı İyileştirme Planı (Birimin Geliştirmeye Açık Yönlerine dayalı olarak)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SEMRA ÇİNEMRE</cp:lastModifiedBy>
  <cp:revision>685</cp:revision>
  <cp:lastPrinted>2023-06-23T13:03:34Z</cp:lastPrinted>
  <dcterms:created xsi:type="dcterms:W3CDTF">2021-05-17T12:15:06Z</dcterms:created>
  <dcterms:modified xsi:type="dcterms:W3CDTF">2026-01-15T04:50:41Z</dcterms:modified>
</cp:coreProperties>
</file>