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328" r:id="rId12"/>
    <p:sldId id="329" r:id="rId13"/>
    <p:sldId id="330" r:id="rId14"/>
    <p:sldId id="266" r:id="rId15"/>
    <p:sldId id="267" r:id="rId16"/>
    <p:sldId id="268" r:id="rId17"/>
    <p:sldId id="269" r:id="rId18"/>
    <p:sldId id="339" r:id="rId19"/>
    <p:sldId id="338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8" r:id="rId38"/>
    <p:sldId id="289" r:id="rId39"/>
    <p:sldId id="290" r:id="rId40"/>
    <p:sldId id="291" r:id="rId41"/>
    <p:sldId id="337" r:id="rId42"/>
    <p:sldId id="336" r:id="rId43"/>
    <p:sldId id="292" r:id="rId44"/>
    <p:sldId id="340" r:id="rId45"/>
    <p:sldId id="341" r:id="rId46"/>
    <p:sldId id="293" r:id="rId47"/>
    <p:sldId id="335" r:id="rId48"/>
    <p:sldId id="294" r:id="rId49"/>
    <p:sldId id="295" r:id="rId50"/>
    <p:sldId id="296" r:id="rId51"/>
    <p:sldId id="297" r:id="rId52"/>
    <p:sldId id="298" r:id="rId53"/>
    <p:sldId id="299" r:id="rId54"/>
    <p:sldId id="300" r:id="rId55"/>
    <p:sldId id="301" r:id="rId56"/>
    <p:sldId id="302" r:id="rId57"/>
    <p:sldId id="303" r:id="rId58"/>
    <p:sldId id="304" r:id="rId59"/>
    <p:sldId id="305" r:id="rId60"/>
    <p:sldId id="306" r:id="rId61"/>
    <p:sldId id="307" r:id="rId62"/>
    <p:sldId id="308" r:id="rId63"/>
    <p:sldId id="309" r:id="rId64"/>
    <p:sldId id="310" r:id="rId65"/>
    <p:sldId id="311" r:id="rId66"/>
    <p:sldId id="312" r:id="rId67"/>
    <p:sldId id="313" r:id="rId68"/>
    <p:sldId id="314" r:id="rId69"/>
    <p:sldId id="315" r:id="rId70"/>
    <p:sldId id="316" r:id="rId71"/>
    <p:sldId id="317" r:id="rId72"/>
    <p:sldId id="318" r:id="rId73"/>
    <p:sldId id="319" r:id="rId74"/>
    <p:sldId id="320" r:id="rId75"/>
    <p:sldId id="321" r:id="rId76"/>
    <p:sldId id="322" r:id="rId77"/>
    <p:sldId id="323" r:id="rId78"/>
    <p:sldId id="331" r:id="rId79"/>
    <p:sldId id="324" r:id="rId80"/>
    <p:sldId id="332" r:id="rId81"/>
    <p:sldId id="333" r:id="rId82"/>
    <p:sldId id="334" r:id="rId83"/>
    <p:sldId id="325" r:id="rId84"/>
    <p:sldId id="326" r:id="rId85"/>
    <p:sldId id="327" r:id="rId86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56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tableStyles" Target="tableStyles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44192" y="1643329"/>
            <a:ext cx="9217025" cy="17603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3333F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3333F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3333F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3333F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0504" y="590803"/>
            <a:ext cx="10444480" cy="9466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3333F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8241" y="2020823"/>
            <a:ext cx="11492865" cy="34994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6939" y="6464680"/>
            <a:ext cx="723264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068811" y="6464680"/>
            <a:ext cx="244475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152400" y="0"/>
            <a:ext cx="12192000" cy="6857998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749802" y="1643329"/>
            <a:ext cx="46939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40" dirty="0">
                <a:solidFill>
                  <a:srgbClr val="FFFFFF"/>
                </a:solidFill>
                <a:latin typeface="Calibri"/>
                <a:cs typeface="Calibri"/>
              </a:rPr>
              <a:t>Trabzon</a:t>
            </a:r>
            <a:r>
              <a:rPr sz="4400" b="1" spc="-2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Üniversitesi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00200" y="3591537"/>
            <a:ext cx="10676890" cy="7847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69060" marR="5080" indent="-1356995">
              <a:lnSpc>
                <a:spcPct val="114100"/>
              </a:lnSpc>
              <a:spcBef>
                <a:spcPts val="100"/>
              </a:spcBef>
            </a:pPr>
            <a:r>
              <a:rPr lang="tr-TR" sz="4400" b="1" dirty="0" smtClean="0">
                <a:solidFill>
                  <a:srgbClr val="FFFFFF"/>
                </a:solidFill>
                <a:latin typeface="Calibri"/>
                <a:cs typeface="Calibri"/>
              </a:rPr>
              <a:t>Bilgisayar ve Bilişim Bilimleri</a:t>
            </a:r>
            <a:r>
              <a:rPr sz="4400" b="1" spc="-9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 err="1" smtClean="0">
                <a:solidFill>
                  <a:srgbClr val="FFFFFF"/>
                </a:solidFill>
                <a:latin typeface="Calibri"/>
                <a:cs typeface="Calibri"/>
              </a:rPr>
              <a:t>Fakültesi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171935" y="6426504"/>
            <a:ext cx="10287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872478"/>
            <a:ext cx="10444480" cy="475258"/>
          </a:xfrm>
          <a:prstGeom prst="rect">
            <a:avLst/>
          </a:prstGeom>
        </p:spPr>
        <p:txBody>
          <a:bodyPr vert="horz" wrap="square" lIns="0" tIns="178562" rIns="0" bIns="0" rtlCol="0">
            <a:spAutoFit/>
          </a:bodyPr>
          <a:lstStyle/>
          <a:p>
            <a:pPr marL="541655" algn="ctr">
              <a:lnSpc>
                <a:spcPts val="2280"/>
              </a:lnSpc>
              <a:spcBef>
                <a:spcPts val="105"/>
              </a:spcBef>
            </a:pPr>
            <a:r>
              <a:rPr sz="2000" dirty="0">
                <a:solidFill>
                  <a:srgbClr val="FF0000"/>
                </a:solidFill>
              </a:rPr>
              <a:t>AKADEMİK</a:t>
            </a:r>
            <a:r>
              <a:rPr sz="2000" spc="-35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PERSONEL</a:t>
            </a:r>
            <a:r>
              <a:rPr sz="2000" spc="-50" dirty="0">
                <a:solidFill>
                  <a:srgbClr val="FF0000"/>
                </a:solidFill>
              </a:rPr>
              <a:t> </a:t>
            </a:r>
            <a:r>
              <a:rPr sz="2000" spc="-25" dirty="0">
                <a:solidFill>
                  <a:srgbClr val="FF0000"/>
                </a:solidFill>
              </a:rPr>
              <a:t>SAYISI</a:t>
            </a:r>
            <a:r>
              <a:rPr sz="2000" spc="-55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(BÖLÜMLERE</a:t>
            </a:r>
            <a:r>
              <a:rPr sz="2000" spc="-70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GÖRE</a:t>
            </a:r>
            <a:r>
              <a:rPr sz="2000" spc="-55" dirty="0">
                <a:solidFill>
                  <a:srgbClr val="FF0000"/>
                </a:solidFill>
              </a:rPr>
              <a:t> </a:t>
            </a:r>
            <a:r>
              <a:rPr sz="2000" spc="-10" dirty="0">
                <a:solidFill>
                  <a:srgbClr val="FF0000"/>
                </a:solidFill>
              </a:rPr>
              <a:t>DAĞILIMI</a:t>
            </a:r>
            <a:r>
              <a:rPr sz="2000" spc="-10" dirty="0" smtClean="0">
                <a:solidFill>
                  <a:srgbClr val="FF0000"/>
                </a:solidFill>
              </a:rPr>
              <a:t>)</a:t>
            </a:r>
            <a:endParaRPr sz="2000" dirty="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016974"/>
              </p:ext>
            </p:extLst>
          </p:nvPr>
        </p:nvGraphicFramePr>
        <p:xfrm>
          <a:off x="529348" y="2139060"/>
          <a:ext cx="11212193" cy="2783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2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7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7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7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06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306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68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441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8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YIL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9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ADI*: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193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Bilgisayar</a:t>
                      </a:r>
                      <a:r>
                        <a:rPr lang="tr-TR" sz="1700" baseline="0" dirty="0" smtClean="0">
                          <a:latin typeface="Times New Roman"/>
                          <a:cs typeface="Times New Roman"/>
                        </a:rPr>
                        <a:t> Mühendisliği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206375">
                        <a:lnSpc>
                          <a:spcPct val="100000"/>
                        </a:lnSpc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398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7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525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Prof.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833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Doç.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3540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Öğr.</a:t>
                      </a:r>
                      <a:r>
                        <a:rPr sz="18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9575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Arş.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2590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Öğr.</a:t>
                      </a:r>
                      <a:r>
                        <a:rPr sz="18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398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71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3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3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509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8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505459" y="6029655"/>
            <a:ext cx="26193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Bölüm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yapabilirsiniz.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872478"/>
            <a:ext cx="10444480" cy="475258"/>
          </a:xfrm>
          <a:prstGeom prst="rect">
            <a:avLst/>
          </a:prstGeom>
        </p:spPr>
        <p:txBody>
          <a:bodyPr vert="horz" wrap="square" lIns="0" tIns="178562" rIns="0" bIns="0" rtlCol="0">
            <a:spAutoFit/>
          </a:bodyPr>
          <a:lstStyle/>
          <a:p>
            <a:pPr marL="541655" algn="ctr">
              <a:lnSpc>
                <a:spcPts val="2280"/>
              </a:lnSpc>
              <a:spcBef>
                <a:spcPts val="105"/>
              </a:spcBef>
            </a:pPr>
            <a:r>
              <a:rPr sz="2000" dirty="0">
                <a:solidFill>
                  <a:srgbClr val="FF0000"/>
                </a:solidFill>
              </a:rPr>
              <a:t>AKADEMİK</a:t>
            </a:r>
            <a:r>
              <a:rPr sz="2000" spc="-35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PERSONEL</a:t>
            </a:r>
            <a:r>
              <a:rPr sz="2000" spc="-50" dirty="0">
                <a:solidFill>
                  <a:srgbClr val="FF0000"/>
                </a:solidFill>
              </a:rPr>
              <a:t> </a:t>
            </a:r>
            <a:r>
              <a:rPr sz="2000" spc="-25" dirty="0">
                <a:solidFill>
                  <a:srgbClr val="FF0000"/>
                </a:solidFill>
              </a:rPr>
              <a:t>SAYISI</a:t>
            </a:r>
            <a:r>
              <a:rPr sz="2000" spc="-55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(BÖLÜMLERE</a:t>
            </a:r>
            <a:r>
              <a:rPr sz="2000" spc="-70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GÖRE</a:t>
            </a:r>
            <a:r>
              <a:rPr sz="2000" spc="-55" dirty="0">
                <a:solidFill>
                  <a:srgbClr val="FF0000"/>
                </a:solidFill>
              </a:rPr>
              <a:t> </a:t>
            </a:r>
            <a:r>
              <a:rPr sz="2000" spc="-10" dirty="0">
                <a:solidFill>
                  <a:srgbClr val="FF0000"/>
                </a:solidFill>
              </a:rPr>
              <a:t>DAĞILIMI</a:t>
            </a:r>
            <a:r>
              <a:rPr sz="2000" spc="-10" dirty="0" smtClean="0">
                <a:solidFill>
                  <a:srgbClr val="FF0000"/>
                </a:solidFill>
              </a:rPr>
              <a:t>)</a:t>
            </a:r>
            <a:endParaRPr sz="2000" dirty="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700480"/>
              </p:ext>
            </p:extLst>
          </p:nvPr>
        </p:nvGraphicFramePr>
        <p:xfrm>
          <a:off x="529348" y="2139060"/>
          <a:ext cx="11212193" cy="2783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2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7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7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7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06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306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68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441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8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YIL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9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ADI*: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193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Dijital Oyun Tasarımı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206375">
                        <a:lnSpc>
                          <a:spcPct val="100000"/>
                        </a:lnSpc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398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7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525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Prof.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833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Doç.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3540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Öğr.</a:t>
                      </a:r>
                      <a:r>
                        <a:rPr sz="18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9575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Arş.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2590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Öğr.</a:t>
                      </a:r>
                      <a:r>
                        <a:rPr sz="18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398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71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3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3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509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505459" y="6029655"/>
            <a:ext cx="26193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Bölüm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yapabilirsiniz.</a:t>
            </a:r>
            <a:endParaRPr sz="12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8811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9348" y="881714"/>
            <a:ext cx="10444480" cy="475258"/>
          </a:xfrm>
          <a:prstGeom prst="rect">
            <a:avLst/>
          </a:prstGeom>
        </p:spPr>
        <p:txBody>
          <a:bodyPr vert="horz" wrap="square" lIns="0" tIns="178562" rIns="0" bIns="0" rtlCol="0">
            <a:spAutoFit/>
          </a:bodyPr>
          <a:lstStyle/>
          <a:p>
            <a:pPr marL="541655" algn="ctr">
              <a:lnSpc>
                <a:spcPts val="2280"/>
              </a:lnSpc>
              <a:spcBef>
                <a:spcPts val="105"/>
              </a:spcBef>
            </a:pPr>
            <a:r>
              <a:rPr sz="2000" dirty="0">
                <a:solidFill>
                  <a:srgbClr val="FF0000"/>
                </a:solidFill>
              </a:rPr>
              <a:t>AKADEMİK</a:t>
            </a:r>
            <a:r>
              <a:rPr sz="2000" spc="-35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PERSONEL</a:t>
            </a:r>
            <a:r>
              <a:rPr sz="2000" spc="-50" dirty="0">
                <a:solidFill>
                  <a:srgbClr val="FF0000"/>
                </a:solidFill>
              </a:rPr>
              <a:t> </a:t>
            </a:r>
            <a:r>
              <a:rPr sz="2000" spc="-25" dirty="0">
                <a:solidFill>
                  <a:srgbClr val="FF0000"/>
                </a:solidFill>
              </a:rPr>
              <a:t>SAYISI</a:t>
            </a:r>
            <a:r>
              <a:rPr sz="2000" spc="-55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(BÖLÜMLERE</a:t>
            </a:r>
            <a:r>
              <a:rPr sz="2000" spc="-70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GÖRE</a:t>
            </a:r>
            <a:r>
              <a:rPr sz="2000" spc="-55" dirty="0">
                <a:solidFill>
                  <a:srgbClr val="FF0000"/>
                </a:solidFill>
              </a:rPr>
              <a:t> </a:t>
            </a:r>
            <a:r>
              <a:rPr sz="2000" spc="-10" dirty="0">
                <a:solidFill>
                  <a:srgbClr val="FF0000"/>
                </a:solidFill>
              </a:rPr>
              <a:t>DAĞILIMI</a:t>
            </a:r>
            <a:r>
              <a:rPr sz="2000" spc="-10" dirty="0" smtClean="0">
                <a:solidFill>
                  <a:srgbClr val="FF0000"/>
                </a:solidFill>
              </a:rPr>
              <a:t>)</a:t>
            </a:r>
            <a:endParaRPr sz="2000" dirty="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3808393"/>
              </p:ext>
            </p:extLst>
          </p:nvPr>
        </p:nvGraphicFramePr>
        <p:xfrm>
          <a:off x="529348" y="2139060"/>
          <a:ext cx="11212193" cy="2783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2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7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7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7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06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306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68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441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8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YIL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9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ADI*: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193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Yapay Zeka Mühendisliği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206375">
                        <a:lnSpc>
                          <a:spcPct val="100000"/>
                        </a:lnSpc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398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7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525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Prof.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833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Doç.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3540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Öğr.</a:t>
                      </a:r>
                      <a:r>
                        <a:rPr sz="18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9575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Arş.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2590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Öğr.</a:t>
                      </a:r>
                      <a:r>
                        <a:rPr sz="18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398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71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3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3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509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505459" y="6029655"/>
            <a:ext cx="26193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Bölüm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yapabilirsiniz.</a:t>
            </a:r>
            <a:endParaRPr sz="12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34308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4331" y="892595"/>
            <a:ext cx="10444480" cy="475258"/>
          </a:xfrm>
          <a:prstGeom prst="rect">
            <a:avLst/>
          </a:prstGeom>
        </p:spPr>
        <p:txBody>
          <a:bodyPr vert="horz" wrap="square" lIns="0" tIns="178562" rIns="0" bIns="0" rtlCol="0">
            <a:spAutoFit/>
          </a:bodyPr>
          <a:lstStyle/>
          <a:p>
            <a:pPr marL="541655" algn="ctr">
              <a:lnSpc>
                <a:spcPts val="2280"/>
              </a:lnSpc>
              <a:spcBef>
                <a:spcPts val="105"/>
              </a:spcBef>
            </a:pPr>
            <a:r>
              <a:rPr sz="2000" dirty="0">
                <a:solidFill>
                  <a:srgbClr val="FF0000"/>
                </a:solidFill>
              </a:rPr>
              <a:t>AKADEMİK</a:t>
            </a:r>
            <a:r>
              <a:rPr sz="2000" spc="-35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PERSONEL</a:t>
            </a:r>
            <a:r>
              <a:rPr sz="2000" spc="-50" dirty="0">
                <a:solidFill>
                  <a:srgbClr val="FF0000"/>
                </a:solidFill>
              </a:rPr>
              <a:t> </a:t>
            </a:r>
            <a:r>
              <a:rPr sz="2000" spc="-25" dirty="0">
                <a:solidFill>
                  <a:srgbClr val="FF0000"/>
                </a:solidFill>
              </a:rPr>
              <a:t>SAYISI</a:t>
            </a:r>
            <a:r>
              <a:rPr sz="2000" spc="-55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(BÖLÜMLERE</a:t>
            </a:r>
            <a:r>
              <a:rPr sz="2000" spc="-70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GÖRE</a:t>
            </a:r>
            <a:r>
              <a:rPr sz="2000" spc="-55" dirty="0">
                <a:solidFill>
                  <a:srgbClr val="FF0000"/>
                </a:solidFill>
              </a:rPr>
              <a:t> </a:t>
            </a:r>
            <a:r>
              <a:rPr sz="2000" spc="-10" dirty="0">
                <a:solidFill>
                  <a:srgbClr val="FF0000"/>
                </a:solidFill>
              </a:rPr>
              <a:t>DAĞILIMI</a:t>
            </a:r>
            <a:r>
              <a:rPr sz="2000" spc="-10" dirty="0" smtClean="0">
                <a:solidFill>
                  <a:srgbClr val="FF0000"/>
                </a:solidFill>
              </a:rPr>
              <a:t>)</a:t>
            </a:r>
            <a:endParaRPr sz="2000" dirty="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189872"/>
              </p:ext>
            </p:extLst>
          </p:nvPr>
        </p:nvGraphicFramePr>
        <p:xfrm>
          <a:off x="529348" y="2139060"/>
          <a:ext cx="11212193" cy="2783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2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7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7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7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06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306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68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441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8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YIL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9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ADI*: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193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Yazılım Mühendisliği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206375">
                        <a:lnSpc>
                          <a:spcPct val="100000"/>
                        </a:lnSpc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398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7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525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Prof.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833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Doç.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3540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Öğr.</a:t>
                      </a:r>
                      <a:r>
                        <a:rPr sz="18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9575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Arş.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2590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Öğr.</a:t>
                      </a:r>
                      <a:r>
                        <a:rPr sz="18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398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71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3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3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509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505459" y="6029655"/>
            <a:ext cx="26193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Bölüm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yapabilirsiniz.</a:t>
            </a:r>
            <a:endParaRPr sz="12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45412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8958" rIns="0" bIns="0" rtlCol="0">
            <a:spAutoFit/>
          </a:bodyPr>
          <a:lstStyle/>
          <a:p>
            <a:pPr marL="315595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İdari</a:t>
            </a:r>
            <a:r>
              <a:rPr spc="-8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Personel</a:t>
            </a:r>
            <a:r>
              <a:rPr spc="-7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Sayısı</a:t>
            </a:r>
            <a:r>
              <a:rPr spc="-80" dirty="0">
                <a:solidFill>
                  <a:srgbClr val="FF0000"/>
                </a:solidFill>
              </a:rPr>
              <a:t> </a:t>
            </a:r>
            <a:r>
              <a:rPr dirty="0"/>
              <a:t>(Birim</a:t>
            </a:r>
            <a:r>
              <a:rPr spc="-55" dirty="0"/>
              <a:t> </a:t>
            </a:r>
            <a:r>
              <a:rPr spc="-10" dirty="0"/>
              <a:t>Düzeyi)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5472" y="2090292"/>
          <a:ext cx="11453494" cy="3667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3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7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8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88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88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58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84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Yıl</a:t>
                      </a:r>
                      <a:r>
                        <a:rPr sz="20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20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Sınıfı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8940" marR="176530" indent="-227329">
                        <a:lnSpc>
                          <a:spcPct val="107000"/>
                        </a:lnSpc>
                        <a:spcBef>
                          <a:spcPts val="68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Memur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(Kadrolu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tüm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sınıflar)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63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2895" marR="222250" indent="-71755">
                        <a:lnSpc>
                          <a:spcPct val="107000"/>
                        </a:lnSpc>
                        <a:spcBef>
                          <a:spcPts val="68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Sözleşmeli</a:t>
                      </a:r>
                      <a:r>
                        <a:rPr sz="20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İdari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r>
                        <a:rPr sz="2000" b="1" spc="-9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(4/b)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63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96570">
                        <a:lnSpc>
                          <a:spcPct val="100000"/>
                        </a:lnSpc>
                        <a:spcBef>
                          <a:spcPts val="2135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Sürekli</a:t>
                      </a:r>
                      <a:r>
                        <a:rPr sz="20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İşçi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114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96570" marR="320040" indent="-169545">
                        <a:lnSpc>
                          <a:spcPct val="107000"/>
                        </a:lnSpc>
                        <a:spcBef>
                          <a:spcPts val="68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696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KHK</a:t>
                      </a:r>
                      <a:r>
                        <a:rPr sz="20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Göre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Sürekli</a:t>
                      </a:r>
                      <a:r>
                        <a:rPr sz="20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İşçi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63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2170"/>
                        </a:spcBef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559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7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0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7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0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7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2585" rIns="0" bIns="0" rtlCol="0">
            <a:spAutoFit/>
          </a:bodyPr>
          <a:lstStyle/>
          <a:p>
            <a:pPr marL="591185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0000CC"/>
                </a:solidFill>
              </a:rPr>
              <a:t>Akademik</a:t>
            </a:r>
            <a:r>
              <a:rPr sz="2800" spc="-85" dirty="0">
                <a:solidFill>
                  <a:srgbClr val="0000CC"/>
                </a:solidFill>
              </a:rPr>
              <a:t> </a:t>
            </a:r>
            <a:r>
              <a:rPr sz="2800" dirty="0">
                <a:solidFill>
                  <a:srgbClr val="0000CC"/>
                </a:solidFill>
              </a:rPr>
              <a:t>Personel</a:t>
            </a:r>
            <a:r>
              <a:rPr sz="2800" spc="-105" dirty="0">
                <a:solidFill>
                  <a:srgbClr val="0000CC"/>
                </a:solidFill>
              </a:rPr>
              <a:t> </a:t>
            </a:r>
            <a:r>
              <a:rPr sz="2800" dirty="0">
                <a:solidFill>
                  <a:srgbClr val="0000CC"/>
                </a:solidFill>
              </a:rPr>
              <a:t>2025</a:t>
            </a:r>
            <a:r>
              <a:rPr sz="2800" spc="-80" dirty="0">
                <a:solidFill>
                  <a:srgbClr val="0000CC"/>
                </a:solidFill>
              </a:rPr>
              <a:t> </a:t>
            </a:r>
            <a:r>
              <a:rPr sz="2800" spc="-10" dirty="0">
                <a:solidFill>
                  <a:srgbClr val="0000CC"/>
                </a:solidFill>
              </a:rPr>
              <a:t>Yılında</a:t>
            </a:r>
            <a:r>
              <a:rPr sz="2800" spc="-105" dirty="0">
                <a:solidFill>
                  <a:srgbClr val="0000CC"/>
                </a:solidFill>
              </a:rPr>
              <a:t> </a:t>
            </a:r>
            <a:r>
              <a:rPr sz="2800" spc="-20" dirty="0">
                <a:solidFill>
                  <a:srgbClr val="0000CC"/>
                </a:solidFill>
              </a:rPr>
              <a:t>Yapılan</a:t>
            </a:r>
            <a:r>
              <a:rPr sz="2800" spc="-110" dirty="0">
                <a:solidFill>
                  <a:srgbClr val="0000CC"/>
                </a:solidFill>
              </a:rPr>
              <a:t> </a:t>
            </a:r>
            <a:r>
              <a:rPr sz="2800" spc="-10" dirty="0">
                <a:solidFill>
                  <a:srgbClr val="0000CC"/>
                </a:solidFill>
              </a:rPr>
              <a:t>Atama</a:t>
            </a:r>
            <a:r>
              <a:rPr sz="2800" spc="-95" dirty="0">
                <a:solidFill>
                  <a:srgbClr val="0000CC"/>
                </a:solidFill>
              </a:rPr>
              <a:t> </a:t>
            </a:r>
            <a:r>
              <a:rPr sz="2800" dirty="0">
                <a:solidFill>
                  <a:srgbClr val="0000CC"/>
                </a:solidFill>
              </a:rPr>
              <a:t>ve</a:t>
            </a:r>
            <a:r>
              <a:rPr sz="2800" spc="-110" dirty="0">
                <a:solidFill>
                  <a:srgbClr val="0000CC"/>
                </a:solidFill>
              </a:rPr>
              <a:t> </a:t>
            </a:r>
            <a:r>
              <a:rPr sz="2800" spc="-10" dirty="0">
                <a:solidFill>
                  <a:srgbClr val="0000CC"/>
                </a:solidFill>
              </a:rPr>
              <a:t>Yükseltmeler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606348" y="6046114"/>
            <a:ext cx="44926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*Bölüm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ve</a:t>
            </a:r>
            <a:r>
              <a:rPr sz="1200" b="1" i="1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2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sayısı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kadar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2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200">
              <a:latin typeface="Calibri"/>
              <a:cs typeface="Calibri"/>
            </a:endParaRPr>
          </a:p>
        </p:txBody>
      </p:sp>
      <p:graphicFrame>
        <p:nvGraphicFramePr>
          <p:cNvPr id="7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169600"/>
              </p:ext>
            </p:extLst>
          </p:nvPr>
        </p:nvGraphicFramePr>
        <p:xfrm>
          <a:off x="381279" y="1923795"/>
          <a:ext cx="11499214" cy="362566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4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0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56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507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1334">
                <a:tc>
                  <a:txBody>
                    <a:bodyPr/>
                    <a:lstStyle/>
                    <a:p>
                      <a:pPr marL="659130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Bölümü*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6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6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6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885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Soyadı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6245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Önceki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Ünvanı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7845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Son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Aldığı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Ünvanı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Bilgisayar Mühendisliği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Bilgisayar</a:t>
                      </a:r>
                      <a:r>
                        <a:rPr lang="tr-TR" sz="1200" baseline="0" dirty="0" smtClean="0">
                          <a:latin typeface="Times New Roman"/>
                          <a:cs typeface="Times New Roman"/>
                        </a:rPr>
                        <a:t> Bilimleri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Eyüp GEDİKLİ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1200" dirty="0" err="1" smtClean="0"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. Üyesi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Doç.</a:t>
                      </a:r>
                      <a:r>
                        <a:rPr lang="tr-TR" sz="1200" baseline="0" dirty="0" smtClean="0">
                          <a:latin typeface="Times New Roman"/>
                          <a:cs typeface="Times New Roman"/>
                        </a:rPr>
                        <a:t> Dr. 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4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Yazılım Mühendisliği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Yazılım Mühendisliği</a:t>
                      </a:r>
                      <a:endParaRPr lang="tr-TR"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Eda Sena</a:t>
                      </a:r>
                      <a:r>
                        <a:rPr lang="tr-TR" sz="12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ERDÖL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Dr.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1200" dirty="0" err="1" smtClean="0"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. Üyesi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4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Yapay Zekâ Mühendisliği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Yapay Zekâ Mühendisliği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Selda ATALAR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1200" dirty="0" err="1" smtClean="0"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. Üyesi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Bilgisayar Mühendisliği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Bilgisayar Donanımı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Arda</a:t>
                      </a:r>
                      <a:r>
                        <a:rPr lang="tr-TR" sz="1200" baseline="0" dirty="0" smtClean="0">
                          <a:latin typeface="Times New Roman"/>
                          <a:cs typeface="Times New Roman"/>
                        </a:rPr>
                        <a:t> ÜSTÜBİOĞLU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1200" dirty="0" err="1" smtClean="0"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. Üyesi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44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Bilgisayar Mühendisliği</a:t>
                      </a:r>
                      <a:endParaRPr kumimoji="0" lang="tr-T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Bilgisayar Yazılımı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smtClean="0">
                          <a:latin typeface="Times New Roman"/>
                          <a:cs typeface="Times New Roman"/>
                        </a:rPr>
                        <a:t>Mehmet Cemil AYDOĞDU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1200" dirty="0" err="1" smtClean="0"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. Üyesi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Bilgisayar Mühendisliği</a:t>
                      </a:r>
                      <a:endParaRPr kumimoji="0" lang="tr-T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Bilgisayar Yazılımı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smtClean="0">
                          <a:latin typeface="Times New Roman"/>
                          <a:cs typeface="Times New Roman"/>
                        </a:rPr>
                        <a:t>Celal ATALAR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1200" dirty="0" err="1" smtClean="0"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. Üyesi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Dijital Oyun Tasarımı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Dijital Oyun Tasarımı</a:t>
                      </a:r>
                      <a:endParaRPr kumimoji="0" lang="tr-T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Murat ATASOY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1200" dirty="0" err="1" smtClean="0"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. Üyesi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Dijital Oyun Tasarımı</a:t>
                      </a:r>
                      <a:endParaRPr kumimoji="0" lang="tr-T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Dijital Oyun Tasarımı</a:t>
                      </a:r>
                      <a:endParaRPr kumimoji="0" lang="tr-T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Adil YILDIZ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1200" dirty="0" err="1" smtClean="0"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. Üyesi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Dijital Oyun Tasarımı</a:t>
                      </a:r>
                      <a:endParaRPr kumimoji="0" lang="tr-T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Dijital Oyun Tasarımı</a:t>
                      </a:r>
                      <a:endParaRPr kumimoji="0" lang="tr-T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Cenk ALBAYRAK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1200" dirty="0" err="1" smtClean="0"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. Üyesi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Dijital Oyun Tasarımı</a:t>
                      </a:r>
                      <a:endParaRPr kumimoji="0" lang="tr-T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Dijital Oyun Tasarımı</a:t>
                      </a:r>
                      <a:endParaRPr kumimoji="0" lang="tr-T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Semra FİŞ ERÜMİT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Doç.</a:t>
                      </a:r>
                      <a:r>
                        <a:rPr lang="tr-TR" sz="12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Dr.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Dijital Oyun Tasarımı</a:t>
                      </a:r>
                      <a:endParaRPr kumimoji="0" lang="tr-T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Dijital Oyun Tasarımı</a:t>
                      </a:r>
                      <a:endParaRPr kumimoji="0" lang="tr-T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Hasan KARAL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Prof. Dr.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44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Bilgisayar Mühendisliği</a:t>
                      </a:r>
                      <a:endParaRPr kumimoji="0" lang="tr-T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Bilgisayar Bilimleri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Sibel DANIŞMAZ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Arş. Gör.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Bilgisayar Mühendisliği</a:t>
                      </a:r>
                      <a:endParaRPr kumimoji="0" lang="tr-T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Bilgisayar Yazılımı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err="1" smtClean="0">
                          <a:latin typeface="Times New Roman"/>
                          <a:cs typeface="Times New Roman"/>
                        </a:rPr>
                        <a:t>Muhammetalp</a:t>
                      </a:r>
                      <a:r>
                        <a:rPr lang="tr-TR" sz="1200" baseline="0" dirty="0" smtClean="0">
                          <a:latin typeface="Times New Roman"/>
                          <a:cs typeface="Times New Roman"/>
                        </a:rPr>
                        <a:t> ERDEM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Arş. Gör.</a:t>
                      </a:r>
                      <a:endParaRPr kumimoji="0" lang="tr-T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54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Dijital Oyun Tasarımı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Dijital Oyun Tasarımı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smtClean="0">
                          <a:latin typeface="Times New Roman"/>
                          <a:cs typeface="Times New Roman"/>
                        </a:rPr>
                        <a:t>Eren KALFA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Arş. Gör.</a:t>
                      </a:r>
                      <a:endParaRPr kumimoji="0" lang="tr-T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Yazılım Mühendisliği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Yazılım Mühendisliği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Ali PEKİN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Arş. Gör.</a:t>
                      </a:r>
                      <a:endParaRPr kumimoji="0" lang="tr-T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5120" rIns="0" bIns="0" rtlCol="0">
            <a:spAutoFit/>
          </a:bodyPr>
          <a:lstStyle/>
          <a:p>
            <a:pPr marL="130683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Hizmetiçi</a:t>
            </a:r>
            <a:r>
              <a:rPr sz="2800" spc="-7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Eğitim</a:t>
            </a:r>
            <a:r>
              <a:rPr sz="2800" spc="-7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/Eğiticilerin</a:t>
            </a:r>
            <a:r>
              <a:rPr sz="2800" spc="-5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Eğitimi</a:t>
            </a:r>
            <a:r>
              <a:rPr sz="2800" spc="-70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Etkinlikleri</a:t>
            </a:r>
            <a:r>
              <a:rPr sz="2800" spc="-50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Sayısı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567578"/>
              </p:ext>
            </p:extLst>
          </p:nvPr>
        </p:nvGraphicFramePr>
        <p:xfrm>
          <a:off x="322681" y="1936242"/>
          <a:ext cx="11603988" cy="40316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49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0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90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03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Hizmetiçi</a:t>
                      </a:r>
                      <a:r>
                        <a:rPr sz="2000" b="1" spc="-5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Eğitim</a:t>
                      </a:r>
                      <a:r>
                        <a:rPr sz="2000" b="1" spc="-5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/Eğiticilerin</a:t>
                      </a:r>
                      <a:r>
                        <a:rPr sz="2000" b="1" spc="-6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Eğitimi</a:t>
                      </a:r>
                      <a:r>
                        <a:rPr sz="20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Etkinliği</a:t>
                      </a:r>
                      <a:r>
                        <a:rPr sz="2000" b="1" spc="-6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20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20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20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9054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45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2000" b="1" dirty="0"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20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elemanlarının</a:t>
                      </a:r>
                      <a:r>
                        <a:rPr sz="20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20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yetkinliklerini</a:t>
                      </a:r>
                      <a:r>
                        <a:rPr sz="20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geliştirmeye</a:t>
                      </a:r>
                      <a:r>
                        <a:rPr sz="20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yönelik</a:t>
                      </a:r>
                      <a:r>
                        <a:rPr sz="20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faaliyetler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43815" marR="132715">
                        <a:lnSpc>
                          <a:spcPct val="107000"/>
                        </a:lnSpc>
                        <a:spcBef>
                          <a:spcPts val="380"/>
                        </a:spcBef>
                      </a:pPr>
                      <a:r>
                        <a:rPr sz="2000" b="1" dirty="0"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20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elemanlarının</a:t>
                      </a:r>
                      <a:r>
                        <a:rPr sz="20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araştırma,</a:t>
                      </a:r>
                      <a:r>
                        <a:rPr sz="2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geliştirme</a:t>
                      </a:r>
                      <a:r>
                        <a:rPr sz="20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proje</a:t>
                      </a:r>
                      <a:r>
                        <a:rPr sz="2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yetkinliklerini</a:t>
                      </a:r>
                      <a:r>
                        <a:rPr sz="20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geliştirmeye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yönelik</a:t>
                      </a:r>
                      <a:r>
                        <a:rPr sz="20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faaliyetler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2000" b="1" dirty="0"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20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elemanlarının</a:t>
                      </a:r>
                      <a:r>
                        <a:rPr sz="2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dijital</a:t>
                      </a:r>
                      <a:r>
                        <a:rPr sz="2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yetkinliklerinin</a:t>
                      </a:r>
                      <a:r>
                        <a:rPr sz="20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geliştirmeye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yönelik</a:t>
                      </a:r>
                      <a:r>
                        <a:rPr sz="2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faaliyetler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000" b="1" dirty="0">
                          <a:latin typeface="Calibri"/>
                          <a:cs typeface="Calibri"/>
                        </a:rPr>
                        <a:t>İdari</a:t>
                      </a:r>
                      <a:r>
                        <a:rPr sz="2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Personelin</a:t>
                      </a:r>
                      <a:r>
                        <a:rPr sz="20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kişisel</a:t>
                      </a:r>
                      <a:r>
                        <a:rPr sz="2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gelişimine</a:t>
                      </a:r>
                      <a:r>
                        <a:rPr sz="20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yönelik</a:t>
                      </a:r>
                      <a:r>
                        <a:rPr sz="2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faaliyetler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000" b="1" dirty="0">
                          <a:latin typeface="Calibri"/>
                          <a:cs typeface="Calibri"/>
                        </a:rPr>
                        <a:t>İdari</a:t>
                      </a:r>
                      <a:r>
                        <a:rPr sz="20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Personelin</a:t>
                      </a:r>
                      <a:r>
                        <a:rPr sz="20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mesleki</a:t>
                      </a:r>
                      <a:r>
                        <a:rPr sz="20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gelişimine</a:t>
                      </a:r>
                      <a:r>
                        <a:rPr sz="20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yönelik</a:t>
                      </a:r>
                      <a:r>
                        <a:rPr sz="20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faaliyetler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592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000" b="1" dirty="0">
                          <a:latin typeface="Calibri"/>
                          <a:cs typeface="Calibri"/>
                        </a:rPr>
                        <a:t>Diğer</a:t>
                      </a:r>
                      <a:r>
                        <a:rPr sz="2000" b="1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(lütfen</a:t>
                      </a:r>
                      <a:r>
                        <a:rPr sz="20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yazınız)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8575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8575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8575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8575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592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20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8416" y="777210"/>
            <a:ext cx="10444480" cy="667875"/>
          </a:xfrm>
          <a:prstGeom prst="rect">
            <a:avLst/>
          </a:prstGeom>
        </p:spPr>
        <p:txBody>
          <a:bodyPr vert="horz" wrap="square" lIns="0" tIns="178816" rIns="0" bIns="0" rtlCol="0">
            <a:spAutoFit/>
          </a:bodyPr>
          <a:lstStyle/>
          <a:p>
            <a:pPr marL="412115" algn="ctr">
              <a:lnSpc>
                <a:spcPts val="382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Program</a:t>
            </a:r>
            <a:r>
              <a:rPr spc="-13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Ders</a:t>
            </a:r>
            <a:r>
              <a:rPr spc="-95"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Görevlendirme</a:t>
            </a:r>
            <a:r>
              <a:rPr spc="-114" dirty="0">
                <a:solidFill>
                  <a:srgbClr val="FF0000"/>
                </a:solidFill>
              </a:rPr>
              <a:t> </a:t>
            </a:r>
            <a:r>
              <a:rPr spc="-10" dirty="0" err="1" smtClean="0">
                <a:solidFill>
                  <a:srgbClr val="FF0000"/>
                </a:solidFill>
              </a:rPr>
              <a:t>Analizi</a:t>
            </a:r>
            <a:endParaRPr spc="-10" dirty="0">
              <a:solidFill>
                <a:srgbClr val="FF0000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007498"/>
              </p:ext>
            </p:extLst>
          </p:nvPr>
        </p:nvGraphicFramePr>
        <p:xfrm>
          <a:off x="281889" y="1931797"/>
          <a:ext cx="11478891" cy="37166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2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5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2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2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928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290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41655">
                <a:tc gridSpan="2">
                  <a:txBody>
                    <a:bodyPr/>
                    <a:lstStyle/>
                    <a:p>
                      <a:pPr marL="8902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8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Adı: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Bilgisayar Mühendisliği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2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Yılı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19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2095" marR="243840" indent="69850">
                        <a:lnSpc>
                          <a:spcPct val="107100"/>
                        </a:lnSpc>
                        <a:spcBef>
                          <a:spcPts val="155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 Öğretim Dönemi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97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055" marR="40005" indent="-12700" algn="just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 Öğretim Elemanı Sayısı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 marR="4508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Karşılanan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79375" indent="-63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programlar)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0810" marR="122555" indent="12192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4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Bölümler) Karşılanan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463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5260" marR="69850" indent="-96520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Birimler)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514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720" marR="3619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Dışından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Kurumlar)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30810" marR="120650" indent="123189">
                        <a:lnSpc>
                          <a:spcPct val="107200"/>
                        </a:lnSpc>
                      </a:pP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Dönemlik </a:t>
                      </a:r>
                      <a:r>
                        <a:rPr sz="14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(T+U)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0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51155">
                        <a:lnSpc>
                          <a:spcPct val="100000"/>
                        </a:lnSpc>
                      </a:pP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gridSpan="7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tr-TR" sz="1500" dirty="0" smtClean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ÖĞRENCİ ALINMADI.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7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0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511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10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10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14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22+2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5"/>
                        </a:spcBef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6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8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8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13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22+1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96976" y="5736437"/>
            <a:ext cx="53136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*Her</a:t>
            </a:r>
            <a:r>
              <a:rPr sz="16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600" b="1" i="1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6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Program için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8416" y="777210"/>
            <a:ext cx="10444480" cy="667875"/>
          </a:xfrm>
          <a:prstGeom prst="rect">
            <a:avLst/>
          </a:prstGeom>
        </p:spPr>
        <p:txBody>
          <a:bodyPr vert="horz" wrap="square" lIns="0" tIns="178816" rIns="0" bIns="0" rtlCol="0">
            <a:spAutoFit/>
          </a:bodyPr>
          <a:lstStyle/>
          <a:p>
            <a:pPr marL="412115" algn="ctr">
              <a:lnSpc>
                <a:spcPts val="382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Program</a:t>
            </a:r>
            <a:r>
              <a:rPr spc="-13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Ders</a:t>
            </a:r>
            <a:r>
              <a:rPr spc="-95"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Görevlendirme</a:t>
            </a:r>
            <a:r>
              <a:rPr spc="-114" dirty="0">
                <a:solidFill>
                  <a:srgbClr val="FF0000"/>
                </a:solidFill>
              </a:rPr>
              <a:t> </a:t>
            </a:r>
            <a:r>
              <a:rPr spc="-10" dirty="0" err="1" smtClean="0">
                <a:solidFill>
                  <a:srgbClr val="FF0000"/>
                </a:solidFill>
              </a:rPr>
              <a:t>Analizi</a:t>
            </a:r>
            <a:endParaRPr spc="-10" dirty="0">
              <a:solidFill>
                <a:srgbClr val="FF0000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123045"/>
              </p:ext>
            </p:extLst>
          </p:nvPr>
        </p:nvGraphicFramePr>
        <p:xfrm>
          <a:off x="281889" y="1931797"/>
          <a:ext cx="11478891" cy="37166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2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5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2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2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928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290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41655">
                <a:tc gridSpan="2">
                  <a:txBody>
                    <a:bodyPr/>
                    <a:lstStyle/>
                    <a:p>
                      <a:pPr marL="8902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8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Adı: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Dijital Oyun</a:t>
                      </a:r>
                      <a:r>
                        <a:rPr lang="tr-TR" sz="1500" baseline="0" dirty="0" smtClean="0">
                          <a:latin typeface="Times New Roman"/>
                          <a:cs typeface="Times New Roman"/>
                        </a:rPr>
                        <a:t> Tasarımı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2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Yılı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19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2095" marR="243840" indent="69850">
                        <a:lnSpc>
                          <a:spcPct val="107100"/>
                        </a:lnSpc>
                        <a:spcBef>
                          <a:spcPts val="155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 Öğretim Dönemi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97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055" marR="40005" indent="-12700" algn="just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 Öğretim Elemanı Sayısı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 marR="4508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Karşılanan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79375" indent="-63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programlar)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0810" marR="122555" indent="12192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4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Bölümler) Karşılanan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463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5260" marR="69850" indent="-96520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Birimler)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514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720" marR="3619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Dışından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Kurumlar)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30810" marR="120650" indent="123189">
                        <a:lnSpc>
                          <a:spcPct val="107200"/>
                        </a:lnSpc>
                      </a:pP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Dönemlik </a:t>
                      </a:r>
                      <a:r>
                        <a:rPr sz="14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(T+U)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0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51155">
                        <a:lnSpc>
                          <a:spcPct val="100000"/>
                        </a:lnSpc>
                      </a:pP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gridSpan="7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tr-TR" sz="1500" dirty="0" smtClean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ÖĞRENCİ ALINMADI.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7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0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511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14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14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9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20+3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5"/>
                        </a:spcBef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6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14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14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9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20+3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96976" y="5736437"/>
            <a:ext cx="53136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*Her</a:t>
            </a:r>
            <a:r>
              <a:rPr sz="16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600" b="1" i="1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6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Program için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6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90370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8816" rIns="0" bIns="0" rtlCol="0">
            <a:spAutoFit/>
          </a:bodyPr>
          <a:lstStyle/>
          <a:p>
            <a:pPr marL="412115" algn="ctr">
              <a:lnSpc>
                <a:spcPts val="382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Program</a:t>
            </a:r>
            <a:r>
              <a:rPr spc="-13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Ders</a:t>
            </a:r>
            <a:r>
              <a:rPr spc="-9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Görevlendirme</a:t>
            </a:r>
            <a:r>
              <a:rPr spc="-114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Analizi</a:t>
            </a:r>
          </a:p>
          <a:p>
            <a:pPr marL="413384" algn="ctr">
              <a:lnSpc>
                <a:spcPts val="1540"/>
              </a:lnSpc>
            </a:pP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(Her</a:t>
            </a:r>
            <a:r>
              <a:rPr sz="1300" i="1" spc="-2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Ana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Bilim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-</a:t>
            </a:r>
            <a:r>
              <a:rPr sz="1300" i="1" spc="-2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Sanat</a:t>
            </a:r>
            <a:r>
              <a:rPr sz="1300" i="1" spc="-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Dalı/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Program</a:t>
            </a:r>
            <a:r>
              <a:rPr sz="1300" i="1" spc="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için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ayrı</a:t>
            </a:r>
            <a:r>
              <a:rPr sz="1300" i="1" spc="-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ayrı</a:t>
            </a:r>
            <a:r>
              <a:rPr sz="1300" i="1" spc="-10" dirty="0">
                <a:solidFill>
                  <a:srgbClr val="0000CC"/>
                </a:solidFill>
                <a:latin typeface="Calibri"/>
                <a:cs typeface="Calibri"/>
              </a:rPr>
              <a:t> hazırlayınız.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825338"/>
              </p:ext>
            </p:extLst>
          </p:nvPr>
        </p:nvGraphicFramePr>
        <p:xfrm>
          <a:off x="281889" y="1931797"/>
          <a:ext cx="11478891" cy="37166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2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5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2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2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928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290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41655">
                <a:tc gridSpan="2">
                  <a:txBody>
                    <a:bodyPr/>
                    <a:lstStyle/>
                    <a:p>
                      <a:pPr marL="8902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8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Adı: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Yapay Zeka Mühendisliği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2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Yılı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19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2095" marR="243840" indent="69850">
                        <a:lnSpc>
                          <a:spcPct val="107100"/>
                        </a:lnSpc>
                        <a:spcBef>
                          <a:spcPts val="155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 Öğretim Dönemi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97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055" marR="40005" indent="-12700" algn="just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 Öğretim Elemanı Sayısı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 marR="4508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Karşılanan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79375" indent="-63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programlar)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0810" marR="122555" indent="12192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4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Bölümler) Karşılanan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463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5260" marR="69850" indent="-96520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Birimler)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514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720" marR="3619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Dışından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Kurumlar)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30810" marR="120650" indent="123189">
                        <a:lnSpc>
                          <a:spcPct val="107200"/>
                        </a:lnSpc>
                      </a:pP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Dönemlik </a:t>
                      </a:r>
                      <a:r>
                        <a:rPr sz="14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(T+U)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0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51155">
                        <a:lnSpc>
                          <a:spcPct val="100000"/>
                        </a:lnSpc>
                      </a:pP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14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(23+2)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15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(22+2)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0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511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21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21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8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22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(46+4)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5"/>
                        </a:spcBef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6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20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20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8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19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(43+4)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96976" y="5736437"/>
            <a:ext cx="53136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*Her</a:t>
            </a:r>
            <a:r>
              <a:rPr sz="16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600" b="1" i="1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6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Program için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6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00276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9517" rIns="0" bIns="0" rtlCol="0">
            <a:spAutoFit/>
          </a:bodyPr>
          <a:lstStyle/>
          <a:p>
            <a:pPr marL="4450715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SUNUM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PLANI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660775" y="1868551"/>
            <a:ext cx="4333240" cy="4100195"/>
          </a:xfrm>
          <a:prstGeom prst="rect">
            <a:avLst/>
          </a:prstGeom>
        </p:spPr>
        <p:txBody>
          <a:bodyPr vert="horz" wrap="square" lIns="0" tIns="144780" rIns="0" bIns="0" rtlCol="0">
            <a:spAutoFit/>
          </a:bodyPr>
          <a:lstStyle/>
          <a:p>
            <a:pPr marL="527685" indent="-514984">
              <a:lnSpc>
                <a:spcPct val="100000"/>
              </a:lnSpc>
              <a:spcBef>
                <a:spcPts val="1140"/>
              </a:spcBef>
              <a:buAutoNum type="arabicParenR"/>
              <a:tabLst>
                <a:tab pos="527685" algn="l"/>
              </a:tabLst>
            </a:pP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GİRİŞ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45"/>
              </a:spcBef>
              <a:buAutoNum type="arabicParenR"/>
              <a:tabLst>
                <a:tab pos="527685" algn="l"/>
              </a:tabLst>
            </a:pP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YÖNETİM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45"/>
              </a:spcBef>
              <a:buAutoNum type="arabicParenR"/>
              <a:tabLst>
                <a:tab pos="527685" algn="l"/>
              </a:tabLst>
            </a:pP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PERSONEL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60"/>
              </a:spcBef>
              <a:buAutoNum type="arabicParenR"/>
              <a:tabLst>
                <a:tab pos="527685" algn="l"/>
              </a:tabLst>
            </a:pP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EĞİTİM</a:t>
            </a:r>
            <a:r>
              <a:rPr sz="1800" b="1" spc="-4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ÖĞRETİM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40"/>
              </a:spcBef>
              <a:buAutoNum type="arabicParenR"/>
              <a:tabLst>
                <a:tab pos="527685" algn="l"/>
              </a:tabLst>
            </a:pP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FİZİKSEL</a:t>
            </a:r>
            <a:r>
              <a:rPr sz="1800" b="1" spc="-35" dirty="0">
                <a:solidFill>
                  <a:srgbClr val="3333FF"/>
                </a:solidFill>
                <a:latin typeface="Calibri"/>
                <a:cs typeface="Calibri"/>
              </a:rPr>
              <a:t> ALTYAPI</a:t>
            </a:r>
            <a:r>
              <a:rPr sz="1800" b="1" spc="-2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VE</a:t>
            </a:r>
            <a:r>
              <a:rPr sz="1800" b="1" spc="-2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TESİSLER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45"/>
              </a:spcBef>
              <a:buAutoNum type="arabicParenR"/>
              <a:tabLst>
                <a:tab pos="527685" algn="l"/>
              </a:tabLst>
            </a:pP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ARAŞTIRMA</a:t>
            </a:r>
            <a:r>
              <a:rPr sz="1800" b="1" spc="-3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VE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 GELİŞTİRME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55"/>
              </a:spcBef>
              <a:buAutoNum type="arabicParenR"/>
              <a:tabLst>
                <a:tab pos="527685" algn="l"/>
              </a:tabLst>
            </a:pP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ULUSLARARASILAŞMA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50"/>
              </a:spcBef>
              <a:buAutoNum type="arabicParenR"/>
              <a:tabLst>
                <a:tab pos="527685" algn="l"/>
              </a:tabLst>
            </a:pP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KALİTE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VE</a:t>
            </a:r>
            <a:r>
              <a:rPr sz="1800" b="1" spc="-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800" b="1" spc="-25" dirty="0">
                <a:solidFill>
                  <a:srgbClr val="3333FF"/>
                </a:solidFill>
                <a:latin typeface="Calibri"/>
                <a:cs typeface="Calibri"/>
              </a:rPr>
              <a:t>AKREDİTASYON</a:t>
            </a:r>
            <a:r>
              <a:rPr sz="1800" b="1" spc="-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ÇALIŞMALARI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45"/>
              </a:spcBef>
              <a:buAutoNum type="arabicParenR"/>
              <a:tabLst>
                <a:tab pos="527685" algn="l"/>
              </a:tabLst>
            </a:pP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SORULAR</a:t>
            </a:r>
            <a:r>
              <a:rPr sz="1800" b="1" spc="-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VE</a:t>
            </a:r>
            <a:r>
              <a:rPr sz="1800" b="1" spc="-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ÖNERİLER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55"/>
              </a:spcBef>
              <a:buAutoNum type="arabicParenR"/>
              <a:tabLst>
                <a:tab pos="527685" algn="l"/>
              </a:tabLst>
            </a:pP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KAPANIŞ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8186" rIns="0" bIns="0" rtlCol="0">
            <a:spAutoFit/>
          </a:bodyPr>
          <a:lstStyle/>
          <a:p>
            <a:pPr marL="2656205">
              <a:lnSpc>
                <a:spcPct val="100000"/>
              </a:lnSpc>
              <a:spcBef>
                <a:spcPts val="105"/>
              </a:spcBef>
            </a:pPr>
            <a:r>
              <a:rPr sz="2900" dirty="0">
                <a:solidFill>
                  <a:srgbClr val="FF0000"/>
                </a:solidFill>
              </a:rPr>
              <a:t>Birim</a:t>
            </a:r>
            <a:r>
              <a:rPr sz="2900" spc="-85" dirty="0">
                <a:solidFill>
                  <a:srgbClr val="FF0000"/>
                </a:solidFill>
              </a:rPr>
              <a:t> </a:t>
            </a:r>
            <a:r>
              <a:rPr sz="2900" dirty="0">
                <a:solidFill>
                  <a:srgbClr val="FF0000"/>
                </a:solidFill>
              </a:rPr>
              <a:t>Ders</a:t>
            </a:r>
            <a:r>
              <a:rPr sz="2900" spc="-95" dirty="0">
                <a:solidFill>
                  <a:srgbClr val="FF0000"/>
                </a:solidFill>
              </a:rPr>
              <a:t> </a:t>
            </a:r>
            <a:r>
              <a:rPr sz="2900" dirty="0">
                <a:solidFill>
                  <a:srgbClr val="FF0000"/>
                </a:solidFill>
              </a:rPr>
              <a:t>Görevlendirme</a:t>
            </a:r>
            <a:r>
              <a:rPr sz="2900" spc="-100" dirty="0">
                <a:solidFill>
                  <a:srgbClr val="FF0000"/>
                </a:solidFill>
              </a:rPr>
              <a:t> </a:t>
            </a:r>
            <a:r>
              <a:rPr sz="2900" spc="-10" dirty="0">
                <a:solidFill>
                  <a:srgbClr val="FF0000"/>
                </a:solidFill>
              </a:rPr>
              <a:t>Analizi</a:t>
            </a:r>
            <a:endParaRPr sz="29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15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0439431"/>
              </p:ext>
            </p:extLst>
          </p:nvPr>
        </p:nvGraphicFramePr>
        <p:xfrm>
          <a:off x="450850" y="1861820"/>
          <a:ext cx="11427459" cy="3924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0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0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7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22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066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89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509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50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73990" marR="167005" indent="225425">
                        <a:lnSpc>
                          <a:spcPct val="107500"/>
                        </a:lnSpc>
                      </a:pP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Eğitim </a:t>
                      </a:r>
                      <a:r>
                        <a:rPr sz="16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600" b="1" spc="-7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Yılı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092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0040" marR="313690" indent="635" algn="ctr">
                        <a:lnSpc>
                          <a:spcPct val="107200"/>
                        </a:lnSpc>
                        <a:spcBef>
                          <a:spcPts val="1680"/>
                        </a:spcBef>
                      </a:pP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Eğitim </a:t>
                      </a:r>
                      <a:r>
                        <a:rPr sz="16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Öğretim </a:t>
                      </a: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Dönemi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13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110" marR="111760" algn="ctr">
                        <a:lnSpc>
                          <a:spcPct val="107200"/>
                        </a:lnSpc>
                        <a:spcBef>
                          <a:spcPts val="168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6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Elemanı 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13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5255" marR="126364" indent="-1270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6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6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İçinden Karşılanan</a:t>
                      </a:r>
                      <a:r>
                        <a:rPr sz="16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600" b="1" spc="-6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9554" marR="238760" indent="-63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6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6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Dışından (Üniversitenin</a:t>
                      </a:r>
                      <a:r>
                        <a:rPr sz="16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Diğer </a:t>
                      </a:r>
                      <a:r>
                        <a:rPr sz="16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Birimleri)</a:t>
                      </a:r>
                      <a:r>
                        <a:rPr sz="1600" b="1" spc="-6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Karşılanan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6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6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600" b="1" spc="-6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135" marR="55880" indent="635" algn="ctr">
                        <a:lnSpc>
                          <a:spcPct val="107200"/>
                        </a:lnSpc>
                        <a:spcBef>
                          <a:spcPts val="1680"/>
                        </a:spcBef>
                      </a:pP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6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Dışından Karşılanan</a:t>
                      </a:r>
                      <a:r>
                        <a:rPr sz="16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6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Yükü </a:t>
                      </a:r>
                      <a:r>
                        <a:rPr sz="16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6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13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 marR="62865" algn="ctr">
                        <a:lnSpc>
                          <a:spcPct val="107200"/>
                        </a:lnSpc>
                        <a:spcBef>
                          <a:spcPts val="168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Dönemlik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(T+U)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13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865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1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4330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55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195" algn="r">
                        <a:lnSpc>
                          <a:spcPct val="100000"/>
                        </a:lnSpc>
                        <a:spcBef>
                          <a:spcPts val="1445"/>
                        </a:spcBef>
                      </a:pP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835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16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23+2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86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5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5560" algn="r">
                        <a:lnSpc>
                          <a:spcPct val="100000"/>
                        </a:lnSpc>
                        <a:spcBef>
                          <a:spcPts val="1450"/>
                        </a:spcBef>
                      </a:pP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841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19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24+2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865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14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433070">
                        <a:lnSpc>
                          <a:spcPct val="100000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5590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195" algn="r">
                        <a:lnSpc>
                          <a:spcPct val="100000"/>
                        </a:lnSpc>
                        <a:spcBef>
                          <a:spcPts val="1450"/>
                        </a:spcBef>
                      </a:pP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841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18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53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41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84+10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86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590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5560" algn="r">
                        <a:lnSpc>
                          <a:spcPct val="100000"/>
                        </a:lnSpc>
                        <a:spcBef>
                          <a:spcPts val="1450"/>
                        </a:spcBef>
                      </a:pP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841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18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52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41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85 +8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0669" rIns="0" bIns="0" rtlCol="0">
            <a:spAutoFit/>
          </a:bodyPr>
          <a:lstStyle/>
          <a:p>
            <a:pPr marL="81343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Birim</a:t>
            </a:r>
            <a:r>
              <a:rPr spc="-7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Öğretim</a:t>
            </a:r>
            <a:r>
              <a:rPr spc="-8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Elemanlarının</a:t>
            </a:r>
            <a:r>
              <a:rPr spc="-6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Ders</a:t>
            </a:r>
            <a:r>
              <a:rPr spc="-9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Görevlendirme</a:t>
            </a:r>
            <a:r>
              <a:rPr spc="-7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Analizi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677254"/>
              </p:ext>
            </p:extLst>
          </p:nvPr>
        </p:nvGraphicFramePr>
        <p:xfrm>
          <a:off x="411086" y="2080895"/>
          <a:ext cx="11400152" cy="32569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74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4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4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44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79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342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916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252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043305">
                <a:tc>
                  <a:txBody>
                    <a:bodyPr/>
                    <a:lstStyle/>
                    <a:p>
                      <a:pPr marL="189230" marR="181610" algn="ctr">
                        <a:lnSpc>
                          <a:spcPct val="107200"/>
                        </a:lnSpc>
                        <a:spcBef>
                          <a:spcPts val="82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 Yılı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240" marR="135890" algn="ctr">
                        <a:lnSpc>
                          <a:spcPct val="107200"/>
                        </a:lnSpc>
                        <a:spcBef>
                          <a:spcPts val="82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81280" marR="73025" indent="2540">
                        <a:lnSpc>
                          <a:spcPct val="1075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Elemanı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255270" marR="113664" indent="-134620">
                        <a:lnSpc>
                          <a:spcPct val="1075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1920" marR="113664" indent="-635" algn="ctr">
                        <a:lnSpc>
                          <a:spcPct val="107200"/>
                        </a:lnSpc>
                        <a:spcBef>
                          <a:spcPts val="82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 Yürütülen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Ders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6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Dışında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208915" marR="200025" indent="1270" algn="ctr">
                        <a:lnSpc>
                          <a:spcPct val="106900"/>
                        </a:lnSpc>
                        <a:spcBef>
                          <a:spcPts val="1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 Yürütülen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6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 Toplamı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995" marR="79375" indent="635" algn="ctr">
                        <a:lnSpc>
                          <a:spcPct val="107200"/>
                        </a:lnSpc>
                        <a:spcBef>
                          <a:spcPts val="82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Dışında Yürütülen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6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 Toplamı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0970" marR="132080" indent="89535">
                        <a:lnSpc>
                          <a:spcPct val="107200"/>
                        </a:lnSpc>
                        <a:spcBef>
                          <a:spcPts val="82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 Yürütülen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3295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816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39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30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16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39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3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3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329565">
                        <a:lnSpc>
                          <a:spcPct val="100000"/>
                        </a:lnSpc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822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39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30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22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39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2669" rIns="0" bIns="0" rtlCol="0">
            <a:spAutoFit/>
          </a:bodyPr>
          <a:lstStyle/>
          <a:p>
            <a:pPr marL="236156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Birim</a:t>
            </a:r>
            <a:r>
              <a:rPr spc="-9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Ders</a:t>
            </a:r>
            <a:r>
              <a:rPr spc="-8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Yükü</a:t>
            </a:r>
            <a:r>
              <a:rPr spc="-8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Ortalaması</a:t>
            </a:r>
            <a:r>
              <a:rPr spc="-10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(Saat)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6498102"/>
              </p:ext>
            </p:extLst>
          </p:nvPr>
        </p:nvGraphicFramePr>
        <p:xfrm>
          <a:off x="331584" y="1805558"/>
          <a:ext cx="11494135" cy="43618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53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50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42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50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943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5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BİRİM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ORTALAMASI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(Lütfen</a:t>
                      </a:r>
                      <a:r>
                        <a:rPr sz="1400" b="1" i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400" b="1" i="1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400" b="1" i="1" spc="-6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yapınıza</a:t>
                      </a:r>
                      <a:r>
                        <a:rPr sz="1400" b="1" i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uygun</a:t>
                      </a:r>
                      <a:r>
                        <a:rPr sz="1400" b="1" i="1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olan</a:t>
                      </a:r>
                      <a:r>
                        <a:rPr sz="1400" b="1" i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satırları</a:t>
                      </a:r>
                      <a:r>
                        <a:rPr sz="1400" b="1" i="1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cevaplayınız)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657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6675" marR="56515" algn="ctr">
                        <a:lnSpc>
                          <a:spcPct val="107200"/>
                        </a:lnSpc>
                        <a:spcBef>
                          <a:spcPts val="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(Öğretim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Üyesi/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2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Görevlisi/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2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Elemanı)*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64465" marR="156210" algn="ctr">
                        <a:lnSpc>
                          <a:spcPct val="106700"/>
                        </a:lnSpc>
                        <a:spcBef>
                          <a:spcPts val="1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(Bahar- 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0960" marR="52069" algn="ctr">
                        <a:lnSpc>
                          <a:spcPct val="107200"/>
                        </a:lnSpc>
                        <a:spcBef>
                          <a:spcPts val="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(Öğretim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Üyesi/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2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Görevlisi/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2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Elemanı)*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65100" marR="155575" algn="ctr">
                        <a:lnSpc>
                          <a:spcPct val="106700"/>
                        </a:lnSpc>
                        <a:spcBef>
                          <a:spcPts val="1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(Bahar- 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679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ÖĞRETİM</a:t>
                      </a:r>
                      <a:r>
                        <a:rPr sz="12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ÜYESİ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Haftalık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Ortalama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Ön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Lisans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Yükü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(saat)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23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23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565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ÖĞRETİM</a:t>
                      </a: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ÜYESİ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Haftalık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Ortalama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Lisans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Yükü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(saat)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23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23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3,11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02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ÖĞRETİM</a:t>
                      </a:r>
                      <a:r>
                        <a:rPr sz="12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ÜYESİ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Haftalık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Ortalama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Lisansüstü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Yükü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(saat)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(Tez,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tez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izleme,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seminer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uzmanlık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dersleri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hariç)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23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23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ÖĞRETİM</a:t>
                      </a:r>
                      <a:r>
                        <a:rPr sz="12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ÜYESİ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Haftalık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Ortalama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Lisansüstü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Yükü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(saat)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(Sadece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tez,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tez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izleme,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seminer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uzmanlık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3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dersleri)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23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23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ÖĞRETİM</a:t>
                      </a:r>
                      <a:r>
                        <a:rPr sz="12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ÜYESİ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Haftalık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Ortalama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TOPLAM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Yükü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(saat)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(Ön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lisans,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Lisans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Lisansüstü)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23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23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3,11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5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193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ÖĞRETİM</a:t>
                      </a:r>
                      <a:r>
                        <a:rPr sz="12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GÖREVLİSİ</a:t>
                      </a:r>
                      <a:r>
                        <a:rPr sz="12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Haftalık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Ortalama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Ön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Lisans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Yükü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(saat)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rowSpan="3"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tr-TR" sz="1200" b="1" dirty="0" smtClean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200" b="1" dirty="0" smtClean="0">
                          <a:latin typeface="Times New Roman"/>
                          <a:cs typeface="Times New Roman"/>
                        </a:rPr>
                        <a:t>Fakültemizde</a:t>
                      </a:r>
                      <a:r>
                        <a:rPr lang="tr-TR" sz="1200" b="1" baseline="0" dirty="0" smtClean="0">
                          <a:latin typeface="Times New Roman"/>
                          <a:cs typeface="Times New Roman"/>
                        </a:rPr>
                        <a:t> Öğretim Görevlisi Bulunmamaktadır.</a:t>
                      </a:r>
                      <a:endParaRPr sz="12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565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ÖĞRETİM</a:t>
                      </a:r>
                      <a:r>
                        <a:rPr sz="12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GÖREVLİSİ</a:t>
                      </a:r>
                      <a:r>
                        <a:rPr sz="12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Haftalık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Ortalama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Lisans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Yükü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(saat)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4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ÖĞRETİM</a:t>
                      </a:r>
                      <a:r>
                        <a:rPr sz="12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GÖREVLİSİ</a:t>
                      </a:r>
                      <a:r>
                        <a:rPr sz="12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Haftalık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Ortalama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TOPLAM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Yükü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(saat)</a:t>
                      </a:r>
                      <a:r>
                        <a:rPr sz="12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(Ön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lisans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Lisans)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25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6084">
                <a:tc>
                  <a:txBody>
                    <a:bodyPr/>
                    <a:lstStyle/>
                    <a:p>
                      <a:pPr marL="6350" marR="376555">
                        <a:lnSpc>
                          <a:spcPct val="107500"/>
                        </a:lnSpc>
                        <a:spcBef>
                          <a:spcPts val="15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ÖĞRETİM</a:t>
                      </a:r>
                      <a:r>
                        <a:rPr sz="12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ELEMANI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Haftalık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Ortalama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Toplam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Yükü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(Saat)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(Tez,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Tez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İzleme,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Seminer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Uzmanlık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Dersleri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Hariç)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(Ön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lisans,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Lisans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Lisansüstü)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6084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ÖĞRETİM</a:t>
                      </a:r>
                      <a:r>
                        <a:rPr sz="12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ELEMANI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Haftalık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Ortalama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Toplam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Yükü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(Saat)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(Tez,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Tez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İzleme,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Seminer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Uzmanlık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Dersleri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3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Dahil)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(Ön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lisans,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Lisans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Lisansüstü)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1930">
                <a:tc gridSpan="5"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*: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Her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satırın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karşısına</a:t>
                      </a:r>
                      <a:r>
                        <a:rPr sz="12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yıla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ait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sayıyı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yazınız.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32335" y="6320028"/>
            <a:ext cx="359664" cy="37338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22</a:t>
            </a:fld>
            <a:endParaRPr spc="-25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68727" y="751712"/>
            <a:ext cx="6324600" cy="6819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3304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Ön</a:t>
            </a:r>
            <a:r>
              <a:rPr sz="2800" spc="-5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Lisans</a:t>
            </a:r>
            <a:r>
              <a:rPr sz="2800" spc="-4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/</a:t>
            </a:r>
            <a:r>
              <a:rPr sz="2800" spc="-5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Lisans</a:t>
            </a:r>
            <a:r>
              <a:rPr sz="2800" spc="-6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Bölüm</a:t>
            </a:r>
            <a:r>
              <a:rPr sz="2800" spc="-3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ve</a:t>
            </a:r>
            <a:r>
              <a:rPr sz="2800" spc="-4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Program</a:t>
            </a:r>
            <a:r>
              <a:rPr sz="2800" spc="-40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Sayısı</a:t>
            </a:r>
            <a:endParaRPr sz="2800"/>
          </a:p>
          <a:p>
            <a:pPr algn="ctr">
              <a:lnSpc>
                <a:spcPts val="1864"/>
              </a:lnSpc>
            </a:pPr>
            <a:r>
              <a:rPr sz="1600" i="1" spc="-10" dirty="0">
                <a:solidFill>
                  <a:srgbClr val="0066FF"/>
                </a:solidFill>
                <a:latin typeface="Calibri"/>
                <a:cs typeface="Calibri"/>
              </a:rPr>
              <a:t>(Biriminize</a:t>
            </a:r>
            <a:r>
              <a:rPr sz="1600" i="1" spc="-65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1600" i="1" dirty="0">
                <a:solidFill>
                  <a:srgbClr val="0066FF"/>
                </a:solidFill>
                <a:latin typeface="Calibri"/>
                <a:cs typeface="Calibri"/>
              </a:rPr>
              <a:t>uygun</a:t>
            </a:r>
            <a:r>
              <a:rPr sz="1600" i="1" spc="-15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1600" i="1" dirty="0">
                <a:solidFill>
                  <a:srgbClr val="0066FF"/>
                </a:solidFill>
                <a:latin typeface="Calibri"/>
                <a:cs typeface="Calibri"/>
              </a:rPr>
              <a:t>olan</a:t>
            </a:r>
            <a:r>
              <a:rPr sz="1600" i="1" spc="-20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1600" i="1" dirty="0">
                <a:solidFill>
                  <a:srgbClr val="0066FF"/>
                </a:solidFill>
                <a:latin typeface="Calibri"/>
                <a:cs typeface="Calibri"/>
              </a:rPr>
              <a:t>satırları</a:t>
            </a:r>
            <a:r>
              <a:rPr sz="1600" i="1" spc="-30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1600" i="1" dirty="0">
                <a:solidFill>
                  <a:srgbClr val="0066FF"/>
                </a:solidFill>
                <a:latin typeface="Calibri"/>
                <a:cs typeface="Calibri"/>
              </a:rPr>
              <a:t>doldurunuz</a:t>
            </a:r>
            <a:r>
              <a:rPr sz="1600" i="1" spc="15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1600" i="1" spc="-10" dirty="0">
                <a:solidFill>
                  <a:srgbClr val="0066FF"/>
                </a:solidFill>
                <a:latin typeface="Calibri"/>
                <a:cs typeface="Calibri"/>
              </a:rPr>
              <a:t>lütfen)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23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681283"/>
              </p:ext>
            </p:extLst>
          </p:nvPr>
        </p:nvGraphicFramePr>
        <p:xfrm>
          <a:off x="529361" y="2034920"/>
          <a:ext cx="11102338" cy="3123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447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1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63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3230">
                <a:tc>
                  <a:txBody>
                    <a:bodyPr/>
                    <a:lstStyle/>
                    <a:p>
                      <a:pPr marL="70485"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400" b="1" spc="-9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371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2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2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2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2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905"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Ön</a:t>
                      </a:r>
                      <a:r>
                        <a:rPr sz="20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Lisans</a:t>
                      </a:r>
                      <a:r>
                        <a:rPr sz="2000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20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270"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Ön</a:t>
                      </a:r>
                      <a:r>
                        <a:rPr sz="2000" spc="-5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Lisans</a:t>
                      </a:r>
                      <a:r>
                        <a:rPr sz="2000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Programı</a:t>
                      </a:r>
                      <a:r>
                        <a:rPr sz="2000" spc="-4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905"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20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Aktif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Ön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Lisans</a:t>
                      </a:r>
                      <a:r>
                        <a:rPr sz="20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905"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Lisans</a:t>
                      </a:r>
                      <a:r>
                        <a:rPr sz="2000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2000" spc="-4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4510"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Lisans</a:t>
                      </a:r>
                      <a:r>
                        <a:rPr sz="2000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Programı</a:t>
                      </a:r>
                      <a:r>
                        <a:rPr sz="2000" spc="-6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20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Aktif</a:t>
                      </a:r>
                      <a:r>
                        <a:rPr sz="20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Lisans</a:t>
                      </a:r>
                      <a:r>
                        <a:rPr sz="20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558292" rIns="0" bIns="0" rtlCol="0">
            <a:spAutoFit/>
          </a:bodyPr>
          <a:lstStyle/>
          <a:p>
            <a:pPr marL="1022985">
              <a:lnSpc>
                <a:spcPct val="100000"/>
              </a:lnSpc>
              <a:spcBef>
                <a:spcPts val="100"/>
              </a:spcBef>
            </a:pPr>
            <a:r>
              <a:rPr sz="7800" dirty="0">
                <a:solidFill>
                  <a:srgbClr val="FF0000"/>
                </a:solidFill>
              </a:rPr>
              <a:t>EĞİTİM</a:t>
            </a:r>
            <a:r>
              <a:rPr sz="7800" spc="-200" dirty="0">
                <a:solidFill>
                  <a:srgbClr val="FF0000"/>
                </a:solidFill>
              </a:rPr>
              <a:t> </a:t>
            </a:r>
            <a:r>
              <a:rPr sz="7800" spc="-10" dirty="0">
                <a:solidFill>
                  <a:srgbClr val="FF0000"/>
                </a:solidFill>
              </a:rPr>
              <a:t>ÖĞRETİM</a:t>
            </a:r>
            <a:endParaRPr sz="78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897248" y="4284675"/>
            <a:ext cx="4509770" cy="497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100" b="1" spc="-10" dirty="0">
                <a:solidFill>
                  <a:srgbClr val="3333FF"/>
                </a:solidFill>
                <a:latin typeface="Calibri"/>
                <a:cs typeface="Calibri"/>
              </a:rPr>
              <a:t>PROGRAMLAR</a:t>
            </a:r>
            <a:r>
              <a:rPr sz="3100" b="1" spc="-5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3333FF"/>
                </a:solidFill>
                <a:latin typeface="Calibri"/>
                <a:cs typeface="Calibri"/>
              </a:rPr>
              <a:t>VE</a:t>
            </a:r>
            <a:r>
              <a:rPr sz="3100" b="1" spc="-7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3100" b="1" spc="-10" dirty="0">
                <a:solidFill>
                  <a:srgbClr val="3333FF"/>
                </a:solidFill>
                <a:latin typeface="Calibri"/>
                <a:cs typeface="Calibri"/>
              </a:rPr>
              <a:t>ÖĞRENCİ</a:t>
            </a:r>
            <a:endParaRPr sz="3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40411" rIns="0" bIns="0" rtlCol="0">
            <a:spAutoFit/>
          </a:bodyPr>
          <a:lstStyle/>
          <a:p>
            <a:pPr marL="2193925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Ön</a:t>
            </a:r>
            <a:r>
              <a:rPr sz="2800" spc="-6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Lisans</a:t>
            </a:r>
            <a:r>
              <a:rPr sz="2800" spc="-5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/</a:t>
            </a:r>
            <a:r>
              <a:rPr sz="2800" spc="-6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Lisans</a:t>
            </a:r>
            <a:r>
              <a:rPr sz="2800" spc="-6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Eğitimi:</a:t>
            </a:r>
            <a:r>
              <a:rPr sz="2800" spc="-2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0066FF"/>
                </a:solidFill>
              </a:rPr>
              <a:t>Program</a:t>
            </a:r>
            <a:r>
              <a:rPr sz="2800" spc="-45" dirty="0">
                <a:solidFill>
                  <a:srgbClr val="0066FF"/>
                </a:solidFill>
              </a:rPr>
              <a:t> </a:t>
            </a:r>
            <a:r>
              <a:rPr sz="2800" spc="-10" dirty="0">
                <a:solidFill>
                  <a:srgbClr val="0066FF"/>
                </a:solidFill>
              </a:rPr>
              <a:t>Yapısı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20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81355"/>
              </p:ext>
            </p:extLst>
          </p:nvPr>
        </p:nvGraphicFramePr>
        <p:xfrm>
          <a:off x="916939" y="2656698"/>
          <a:ext cx="10658475" cy="2576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57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1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17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600" b="1" spc="-5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6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 err="1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600" b="1" spc="-4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tr-TR" sz="1600" b="1" spc="-45" dirty="0" smtClean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Dalı</a:t>
                      </a:r>
                      <a:r>
                        <a:rPr lang="tr-TR" sz="1600" b="1" spc="-45" baseline="0" dirty="0" smtClean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 err="1" smtClean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r>
                        <a:rPr sz="16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*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82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tr-TR" sz="1600" dirty="0" smtClean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Bilgisayar Mühendisliği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Bilgisayar</a:t>
                      </a:r>
                      <a:r>
                        <a:rPr lang="tr-TR" sz="1600" baseline="0" dirty="0" smtClean="0">
                          <a:latin typeface="Times New Roman"/>
                          <a:cs typeface="Times New Roman"/>
                        </a:rPr>
                        <a:t> Bilimleri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190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Yazılım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825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Donanım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1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Dijital Oyun Tasarımı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Dijital</a:t>
                      </a:r>
                      <a:r>
                        <a:rPr lang="tr-TR" sz="1600" baseline="0" dirty="0" smtClean="0">
                          <a:latin typeface="Times New Roman"/>
                          <a:cs typeface="Times New Roman"/>
                        </a:rPr>
                        <a:t> Oyun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Yapay Zeka Mühendisliği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Yapay Zeka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1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Yazılım Mühendisliği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Yazılım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512775" y="5904991"/>
            <a:ext cx="44926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*Bölüm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ve</a:t>
            </a:r>
            <a:r>
              <a:rPr sz="12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2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2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2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Program sayısı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kadar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2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05943" rIns="0" bIns="0" rtlCol="0">
            <a:spAutoFit/>
          </a:bodyPr>
          <a:lstStyle/>
          <a:p>
            <a:pPr marL="292608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0000CC"/>
                </a:solidFill>
              </a:rPr>
              <a:t>Lisansüstü</a:t>
            </a:r>
            <a:r>
              <a:rPr sz="2800" spc="-125" dirty="0">
                <a:solidFill>
                  <a:srgbClr val="0000CC"/>
                </a:solidFill>
              </a:rPr>
              <a:t> </a:t>
            </a:r>
            <a:r>
              <a:rPr sz="2800" dirty="0">
                <a:solidFill>
                  <a:srgbClr val="0000CC"/>
                </a:solidFill>
              </a:rPr>
              <a:t>Eğitim</a:t>
            </a:r>
            <a:r>
              <a:rPr sz="2800" spc="-130" dirty="0">
                <a:solidFill>
                  <a:srgbClr val="0000CC"/>
                </a:solidFill>
              </a:rPr>
              <a:t> </a:t>
            </a:r>
            <a:r>
              <a:rPr sz="2800" spc="-10" dirty="0">
                <a:solidFill>
                  <a:srgbClr val="0000CC"/>
                </a:solidFill>
              </a:rPr>
              <a:t>Programları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26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63171"/>
              </p:ext>
            </p:extLst>
          </p:nvPr>
        </p:nvGraphicFramePr>
        <p:xfrm>
          <a:off x="446227" y="1905507"/>
          <a:ext cx="11165839" cy="37763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05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02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02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97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1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20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20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20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Tezsiz</a:t>
                      </a:r>
                      <a:r>
                        <a:rPr sz="2000" spc="-6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2000" spc="-6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Lisans</a:t>
                      </a:r>
                      <a:r>
                        <a:rPr sz="2000" spc="-6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Programı</a:t>
                      </a:r>
                      <a:r>
                        <a:rPr sz="2000" spc="-7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8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tr-TR" sz="2000" dirty="0" smtClean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tr-TR" sz="2000" dirty="0" smtClean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tr-TR" sz="2000" dirty="0" smtClean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tr-TR" sz="2000" dirty="0" smtClean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Lisansüstü</a:t>
                      </a:r>
                      <a:r>
                        <a:rPr lang="tr-TR" sz="2000" baseline="0" dirty="0" smtClean="0">
                          <a:latin typeface="Times New Roman"/>
                          <a:cs typeface="Times New Roman"/>
                        </a:rPr>
                        <a:t> Programı Bulunmamaktadır.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734"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20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Tezli</a:t>
                      </a:r>
                      <a:r>
                        <a:rPr sz="2000" spc="-6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2000" spc="-6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Lisans</a:t>
                      </a:r>
                      <a:r>
                        <a:rPr sz="2000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Programı</a:t>
                      </a:r>
                      <a:r>
                        <a:rPr sz="2000" spc="-6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734"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Doktora</a:t>
                      </a:r>
                      <a:r>
                        <a:rPr sz="2000" spc="-8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Programı</a:t>
                      </a:r>
                      <a:r>
                        <a:rPr sz="2000" spc="-7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734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r>
                        <a:rPr sz="2000" b="1" spc="-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SAYISI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2000" spc="-9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7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Aktif</a:t>
                      </a:r>
                      <a:r>
                        <a:rPr sz="2000" spc="-7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Tezsiz</a:t>
                      </a:r>
                      <a:r>
                        <a:rPr sz="2000" spc="-4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2000" spc="-6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Lisans</a:t>
                      </a:r>
                      <a:r>
                        <a:rPr sz="2000" spc="-6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Programı</a:t>
                      </a:r>
                      <a:r>
                        <a:rPr sz="2000" spc="-7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734"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2000" spc="-8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6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Aktif</a:t>
                      </a:r>
                      <a:r>
                        <a:rPr sz="2000" spc="-6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Tezli</a:t>
                      </a:r>
                      <a:r>
                        <a:rPr sz="2000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2000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Lisans</a:t>
                      </a:r>
                      <a:r>
                        <a:rPr sz="2000" spc="-5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Programı</a:t>
                      </a:r>
                      <a:r>
                        <a:rPr sz="2000" spc="-6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9734"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2000" spc="-9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6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Aktif</a:t>
                      </a:r>
                      <a:r>
                        <a:rPr sz="2000" spc="-6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Doktora</a:t>
                      </a:r>
                      <a:r>
                        <a:rPr sz="2000" spc="-7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Programı</a:t>
                      </a:r>
                      <a:r>
                        <a:rPr sz="2000" spc="-7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9734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ÖĞRENCİ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AKTİF</a:t>
                      </a:r>
                      <a:r>
                        <a:rPr sz="20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r>
                        <a:rPr sz="20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SAYISI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5923" rIns="0" bIns="0" rtlCol="0">
            <a:spAutoFit/>
          </a:bodyPr>
          <a:lstStyle/>
          <a:p>
            <a:pPr marL="267716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00CC"/>
                </a:solidFill>
              </a:rPr>
              <a:t>Lisansüstü</a:t>
            </a:r>
            <a:r>
              <a:rPr spc="-85" dirty="0">
                <a:solidFill>
                  <a:srgbClr val="0000CC"/>
                </a:solidFill>
              </a:rPr>
              <a:t> </a:t>
            </a:r>
            <a:r>
              <a:rPr dirty="0">
                <a:solidFill>
                  <a:srgbClr val="0000CC"/>
                </a:solidFill>
              </a:rPr>
              <a:t>Eğitim</a:t>
            </a:r>
            <a:r>
              <a:rPr spc="-35" dirty="0">
                <a:solidFill>
                  <a:srgbClr val="0000CC"/>
                </a:solidFill>
              </a:rPr>
              <a:t> </a:t>
            </a:r>
            <a:r>
              <a:rPr spc="-10" dirty="0">
                <a:solidFill>
                  <a:srgbClr val="0000CC"/>
                </a:solidFill>
              </a:rPr>
              <a:t>Programları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27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855119"/>
              </p:ext>
            </p:extLst>
          </p:nvPr>
        </p:nvGraphicFramePr>
        <p:xfrm>
          <a:off x="831850" y="1919604"/>
          <a:ext cx="10815955" cy="3686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64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00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87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23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0195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562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35" algn="ctr">
                        <a:lnSpc>
                          <a:spcPts val="2020"/>
                        </a:lnSpc>
                      </a:pPr>
                      <a:r>
                        <a:rPr sz="2700" b="1" spc="-15" baseline="-4629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700" b="1" spc="-60" baseline="-4629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700" b="1" spc="-15" baseline="-4629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r>
                        <a:rPr sz="2700" b="1" spc="-60" baseline="-4629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(Lütfen</a:t>
                      </a:r>
                      <a:r>
                        <a:rPr sz="1400" b="1" i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uygun</a:t>
                      </a:r>
                      <a:r>
                        <a:rPr sz="1400" b="1" i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olan</a:t>
                      </a:r>
                      <a:r>
                        <a:rPr sz="1400" b="1" i="1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işaretleyiniz)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9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62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632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Tezsiz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Lisans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839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Tezli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Lisans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400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Doktora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165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tr-TR" sz="4800" dirty="0" smtClean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4800" dirty="0" smtClean="0">
                          <a:latin typeface="Times New Roman"/>
                          <a:cs typeface="Times New Roman"/>
                        </a:rPr>
                        <a:t>Lisansüstü Programımız</a:t>
                      </a:r>
                      <a:r>
                        <a:rPr lang="tr-TR" sz="4800" baseline="0" dirty="0" smtClean="0">
                          <a:latin typeface="Times New Roman"/>
                          <a:cs typeface="Times New Roman"/>
                        </a:rPr>
                        <a:t> bulunmamaktadır.</a:t>
                      </a:r>
                      <a:endParaRPr sz="4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518566" y="5967780"/>
            <a:ext cx="521398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*Bölüm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ve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sayısı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kadar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01005" y="868425"/>
            <a:ext cx="23571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ÖĞRENCİ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spc="-30" dirty="0">
                <a:solidFill>
                  <a:srgbClr val="FF0000"/>
                </a:solidFill>
              </a:rPr>
              <a:t>SAYISI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28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155722"/>
              </p:ext>
            </p:extLst>
          </p:nvPr>
        </p:nvGraphicFramePr>
        <p:xfrm>
          <a:off x="2438400" y="2819400"/>
          <a:ext cx="7875904" cy="2444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49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66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996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1175">
                <a:tc>
                  <a:txBody>
                    <a:bodyPr/>
                    <a:lstStyle/>
                    <a:p>
                      <a:pPr marL="92456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800" b="1" dirty="0" err="1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 err="1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3695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10160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0830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8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Bilgisayar</a:t>
                      </a:r>
                      <a:r>
                        <a:rPr lang="tr-TR" sz="1600" baseline="0" dirty="0" smtClean="0">
                          <a:latin typeface="Times New Roman"/>
                          <a:cs typeface="Times New Roman"/>
                        </a:rPr>
                        <a:t> Mühendisliği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40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Dijital Oyun tasarımı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tr-TR" sz="1600" dirty="0" smtClean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31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Yapay Zeka</a:t>
                      </a:r>
                      <a:r>
                        <a:rPr lang="tr-TR" sz="1600" baseline="0" dirty="0" smtClean="0">
                          <a:latin typeface="Times New Roman"/>
                          <a:cs typeface="Times New Roman"/>
                        </a:rPr>
                        <a:t> Mühendisliği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37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78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.Yazılım</a:t>
                      </a:r>
                      <a:r>
                        <a:rPr lang="tr-TR" sz="1600" baseline="0" dirty="0" smtClean="0">
                          <a:latin typeface="Times New Roman"/>
                          <a:cs typeface="Times New Roman"/>
                        </a:rPr>
                        <a:t> Mühendisliği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b="1" dirty="0" smtClean="0">
                          <a:latin typeface="Times New Roman"/>
                          <a:cs typeface="Times New Roman"/>
                        </a:rPr>
                        <a:t>37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b="1" dirty="0" smtClean="0">
                          <a:latin typeface="Times New Roman"/>
                          <a:cs typeface="Times New Roman"/>
                        </a:rPr>
                        <a:t>149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6931" rIns="0" bIns="0" rtlCol="0">
            <a:spAutoFit/>
          </a:bodyPr>
          <a:lstStyle/>
          <a:p>
            <a:pPr marL="2818765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ÖĞRENCİ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spc="-35" dirty="0">
                <a:solidFill>
                  <a:srgbClr val="FF0000"/>
                </a:solidFill>
              </a:rPr>
              <a:t>SAYISI</a:t>
            </a:r>
            <a:r>
              <a:rPr sz="2800" spc="-100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(Cinsiyete</a:t>
            </a:r>
            <a:r>
              <a:rPr sz="2800" spc="-6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Göre</a:t>
            </a:r>
            <a:r>
              <a:rPr sz="2800" spc="-9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Dağılımı)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29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18566" y="5967780"/>
            <a:ext cx="521398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*Bölüm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ve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sayısı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kadar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024329"/>
              </p:ext>
            </p:extLst>
          </p:nvPr>
        </p:nvGraphicFramePr>
        <p:xfrm>
          <a:off x="421030" y="2070989"/>
          <a:ext cx="11320777" cy="2499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10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71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61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45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64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56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424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35280">
                <a:tc rowSpan="2">
                  <a:txBody>
                    <a:bodyPr/>
                    <a:lstStyle/>
                    <a:p>
                      <a:pPr marL="1005840">
                        <a:lnSpc>
                          <a:spcPct val="100000"/>
                        </a:lnSpc>
                        <a:spcBef>
                          <a:spcPts val="157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993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14935">
                        <a:lnSpc>
                          <a:spcPct val="100000"/>
                        </a:lnSpc>
                        <a:spcBef>
                          <a:spcPts val="159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Program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Adı*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2019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20891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2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93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019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Kız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Erkek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Kız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Erkek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Bilgisayar Mühendisliği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Bilimler-Donanım-Yazılım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24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16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40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Dijital Oyun Tasarımı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Dijital Oyun</a:t>
                      </a:r>
                      <a:r>
                        <a:rPr lang="tr-TR" sz="1800" baseline="0" dirty="0" smtClean="0">
                          <a:latin typeface="Times New Roman"/>
                          <a:cs typeface="Times New Roman"/>
                        </a:rPr>
                        <a:t> Tasarımı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28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Yapay Zeka Mühendisliği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Yapay Zeka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17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37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34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44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78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Yazılım Mühendisliği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Yazılım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26669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17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37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53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96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149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81905" y="2414473"/>
            <a:ext cx="302958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30" dirty="0">
                <a:solidFill>
                  <a:srgbClr val="FF0000"/>
                </a:solidFill>
              </a:rPr>
              <a:t>YÖNETİM</a:t>
            </a:r>
            <a:endParaRPr sz="6000"/>
          </a:p>
        </p:txBody>
      </p:sp>
      <p:sp>
        <p:nvSpPr>
          <p:cNvPr id="3" name="object 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948690" algn="ctr">
              <a:lnSpc>
                <a:spcPct val="100000"/>
              </a:lnSpc>
              <a:spcBef>
                <a:spcPts val="509"/>
              </a:spcBef>
            </a:pPr>
            <a:r>
              <a:rPr sz="2800" dirty="0"/>
              <a:t>Öğretim</a:t>
            </a:r>
            <a:r>
              <a:rPr sz="2800" spc="-95" dirty="0"/>
              <a:t> </a:t>
            </a:r>
            <a:r>
              <a:rPr sz="2800" spc="-10" dirty="0"/>
              <a:t>Üyesi/Elemanı</a:t>
            </a:r>
            <a:r>
              <a:rPr sz="2800" spc="-75" dirty="0"/>
              <a:t> </a:t>
            </a:r>
            <a:r>
              <a:rPr sz="2800" dirty="0"/>
              <a:t>Başına</a:t>
            </a:r>
            <a:r>
              <a:rPr sz="2800" spc="-110" dirty="0"/>
              <a:t> </a:t>
            </a:r>
            <a:r>
              <a:rPr sz="2800" dirty="0"/>
              <a:t>Düşen</a:t>
            </a:r>
            <a:r>
              <a:rPr sz="2800" spc="-110" dirty="0"/>
              <a:t> </a:t>
            </a:r>
            <a:r>
              <a:rPr sz="2800" dirty="0"/>
              <a:t>Öğrenci</a:t>
            </a:r>
            <a:r>
              <a:rPr sz="2800" spc="-100" dirty="0"/>
              <a:t> </a:t>
            </a:r>
            <a:r>
              <a:rPr sz="2800" spc="-10" dirty="0"/>
              <a:t>Sayısı</a:t>
            </a:r>
            <a:endParaRPr sz="2800"/>
          </a:p>
          <a:p>
            <a:pPr marL="948690" algn="ctr">
              <a:lnSpc>
                <a:spcPct val="100000"/>
              </a:lnSpc>
              <a:spcBef>
                <a:spcPts val="270"/>
              </a:spcBef>
            </a:pP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(Programdaki</a:t>
            </a:r>
            <a:r>
              <a:rPr sz="1800" i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ön</a:t>
            </a:r>
            <a:r>
              <a:rPr sz="1800" i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lisans,</a:t>
            </a:r>
            <a:r>
              <a:rPr sz="1800" i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lisans</a:t>
            </a:r>
            <a:r>
              <a:rPr sz="1800" i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ve</a:t>
            </a:r>
            <a:r>
              <a:rPr sz="1800" i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spc="-10" dirty="0">
                <a:solidFill>
                  <a:srgbClr val="FF0000"/>
                </a:solidFill>
                <a:latin typeface="Calibri"/>
                <a:cs typeface="Calibri"/>
              </a:rPr>
              <a:t>lisansüstü</a:t>
            </a:r>
            <a:r>
              <a:rPr sz="1800" i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toplam</a:t>
            </a:r>
            <a:r>
              <a:rPr sz="1800" i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öğrenci</a:t>
            </a:r>
            <a:r>
              <a:rPr sz="1800" i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spc="-10" dirty="0">
                <a:solidFill>
                  <a:srgbClr val="FF0000"/>
                </a:solidFill>
                <a:latin typeface="Calibri"/>
                <a:cs typeface="Calibri"/>
              </a:rPr>
              <a:t>sayısı)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30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18566" y="5967780"/>
            <a:ext cx="521398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*Bölüm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ve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sayısı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kadar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49227"/>
              </p:ext>
            </p:extLst>
          </p:nvPr>
        </p:nvGraphicFramePr>
        <p:xfrm>
          <a:off x="667905" y="2022094"/>
          <a:ext cx="11142341" cy="266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57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67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90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54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3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799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814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6388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600" b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514984" marR="130810" indent="-375285">
                        <a:lnSpc>
                          <a:spcPct val="107500"/>
                        </a:lnSpc>
                        <a:spcBef>
                          <a:spcPts val="745"/>
                        </a:spcBef>
                      </a:pP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6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600" b="1" spc="-4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600" b="1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1600" b="1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Dalı/ </a:t>
                      </a:r>
                      <a:r>
                        <a:rPr sz="16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600" b="1" spc="-5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219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2000" b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20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121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2000" b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20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9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46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ts val="1410"/>
                        </a:lnSpc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200" b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Üyesi</a:t>
                      </a:r>
                      <a:r>
                        <a:rPr sz="1200" b="1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Başına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498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2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2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200" b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Elemanı</a:t>
                      </a:r>
                      <a:r>
                        <a:rPr sz="1200" b="1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Başına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2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2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ts val="1410"/>
                        </a:lnSpc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200" b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Üyesi</a:t>
                      </a:r>
                      <a:r>
                        <a:rPr sz="1200" b="1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Başına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7747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2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2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410"/>
                        </a:lnSpc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200" b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Elemanı</a:t>
                      </a:r>
                      <a:r>
                        <a:rPr sz="1200" b="1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Başına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2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2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2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Bilgisayar Mühendisliği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Donanım-Yazılım-Bilimler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6,7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20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2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Dijital Oyun Tasarımı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Dijital Oyun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6,2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31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2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Yapay Zeka Mühendisliği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Yapay Zeka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12,3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37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13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78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2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Yazılım Mühendisliği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Yazılım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22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0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BİRİM</a:t>
                      </a:r>
                      <a:r>
                        <a:rPr sz="11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ORTALAMASI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0223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5,28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37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8,27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29,8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6931" rIns="0" bIns="0" rtlCol="0">
            <a:spAutoFit/>
          </a:bodyPr>
          <a:lstStyle/>
          <a:p>
            <a:pPr marL="4045585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ÖĞRENCİ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spc="-35" dirty="0">
                <a:solidFill>
                  <a:srgbClr val="FF0000"/>
                </a:solidFill>
              </a:rPr>
              <a:t>SAYISI</a:t>
            </a:r>
            <a:r>
              <a:rPr sz="2800" spc="-100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(Engelli)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31</a:t>
            </a:fld>
            <a:endParaRPr spc="-25" dirty="0"/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884656"/>
              </p:ext>
            </p:extLst>
          </p:nvPr>
        </p:nvGraphicFramePr>
        <p:xfrm>
          <a:off x="311708" y="2021204"/>
          <a:ext cx="11511276" cy="37325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46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9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4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47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2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19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19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115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7881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881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1531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2067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7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9499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739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136650" marR="132080" indent="-996950">
                        <a:lnSpc>
                          <a:spcPct val="1071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 marL="106680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L="94615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37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739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76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Görme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631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Engelli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165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İşitme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638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Engelli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895" marR="19050" indent="-22860">
                        <a:lnSpc>
                          <a:spcPct val="107100"/>
                        </a:lnSpc>
                        <a:spcBef>
                          <a:spcPts val="70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Fiziksel Engelli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10489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Diğer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4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Görme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174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Engelli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İşitme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Engelli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 marR="66040" indent="-22860">
                        <a:lnSpc>
                          <a:spcPct val="107100"/>
                        </a:lnSpc>
                        <a:spcBef>
                          <a:spcPts val="7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Fiziksel Engelli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14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435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Diğer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4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8120">
                <a:tc gridSpan="12">
                  <a:txBody>
                    <a:bodyPr/>
                    <a:lstStyle/>
                    <a:p>
                      <a:pPr marL="133413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endParaRPr lang="tr-TR" sz="4400" b="1" spc="-20" dirty="0" smtClean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  <a:p>
                      <a:pPr marL="133413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lang="tr-TR" sz="4400" b="1" spc="-2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ENGELLİ ÖĞRENCİ BULUNMAMAKTADIR.</a:t>
                      </a:r>
                      <a:endParaRPr sz="44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4381" rIns="0" bIns="0" rtlCol="0">
            <a:spAutoFit/>
          </a:bodyPr>
          <a:lstStyle/>
          <a:p>
            <a:pPr marL="2555875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ÖĞRENCİ</a:t>
            </a:r>
            <a:r>
              <a:rPr sz="2800" spc="-85" dirty="0">
                <a:solidFill>
                  <a:srgbClr val="FF0000"/>
                </a:solidFill>
              </a:rPr>
              <a:t> </a:t>
            </a:r>
            <a:r>
              <a:rPr sz="2800" spc="-35" dirty="0">
                <a:solidFill>
                  <a:srgbClr val="FF0000"/>
                </a:solidFill>
              </a:rPr>
              <a:t>SAYISI</a:t>
            </a:r>
            <a:r>
              <a:rPr sz="2800" spc="-9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(</a:t>
            </a:r>
            <a:r>
              <a:rPr sz="2800" i="1" spc="-10" dirty="0">
                <a:solidFill>
                  <a:srgbClr val="FF0000"/>
                </a:solidFill>
                <a:latin typeface="Calibri"/>
                <a:cs typeface="Calibri"/>
              </a:rPr>
              <a:t>Varsa,</a:t>
            </a:r>
            <a:r>
              <a:rPr sz="2800" i="1" spc="-1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i="1" dirty="0">
                <a:solidFill>
                  <a:srgbClr val="FF0000"/>
                </a:solidFill>
                <a:latin typeface="Calibri"/>
                <a:cs typeface="Calibri"/>
              </a:rPr>
              <a:t>Lisansüstü</a:t>
            </a:r>
            <a:r>
              <a:rPr sz="2800" i="1" spc="-1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50" dirty="0">
                <a:solidFill>
                  <a:srgbClr val="FF0000"/>
                </a:solidFill>
              </a:rPr>
              <a:t>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38378" y="5947664"/>
            <a:ext cx="46380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*Her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400" b="1" i="1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kadar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168181"/>
              </p:ext>
            </p:extLst>
          </p:nvPr>
        </p:nvGraphicFramePr>
        <p:xfrm>
          <a:off x="381279" y="1951608"/>
          <a:ext cx="11458571" cy="3853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63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69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69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52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652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31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367030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Bilim/Sanat</a:t>
                      </a: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Güz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Güz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73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2895" marR="294005" indent="121920">
                        <a:lnSpc>
                          <a:spcPct val="107500"/>
                        </a:lnSpc>
                        <a:spcBef>
                          <a:spcPts val="30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(YL)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(TEZLİ)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8285" marR="240665" indent="176530">
                        <a:lnSpc>
                          <a:spcPct val="107500"/>
                        </a:lnSpc>
                        <a:spcBef>
                          <a:spcPts val="30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(YL)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(TEZSİZ)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1470">
                        <a:lnSpc>
                          <a:spcPct val="100000"/>
                        </a:lnSpc>
                        <a:spcBef>
                          <a:spcPts val="147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866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143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816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0020" marR="149225" indent="121920">
                        <a:lnSpc>
                          <a:spcPct val="107500"/>
                        </a:lnSpc>
                        <a:spcBef>
                          <a:spcPts val="26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(YL)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(TEZLİ)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9554" marR="240029" indent="175260">
                        <a:lnSpc>
                          <a:spcPct val="107500"/>
                        </a:lnSpc>
                        <a:spcBef>
                          <a:spcPts val="30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(YL)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(TEZSİZ)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7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866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147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866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1790">
                <a:tc gridSpan="9">
                  <a:txBody>
                    <a:bodyPr/>
                    <a:lstStyle/>
                    <a:p>
                      <a:pPr marL="0" marR="37465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2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4400" b="1" dirty="0" smtClean="0">
                        <a:solidFill>
                          <a:srgbClr val="FF000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37465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2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4400" b="1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Lisansüstü Programı Bulunmamaktadır.</a:t>
                      </a:r>
                      <a:endParaRPr lang="tr-TR" sz="4400" dirty="0" smtClean="0">
                        <a:latin typeface="+mn-lt"/>
                        <a:cs typeface="Calibri"/>
                      </a:endParaRPr>
                    </a:p>
                    <a:p>
                      <a:pPr marR="37465" algn="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946150" algn="ctr">
              <a:lnSpc>
                <a:spcPct val="100000"/>
              </a:lnSpc>
              <a:spcBef>
                <a:spcPts val="509"/>
              </a:spcBef>
            </a:pPr>
            <a:r>
              <a:rPr sz="2800" dirty="0"/>
              <a:t>Öğretim</a:t>
            </a:r>
            <a:r>
              <a:rPr sz="2800" spc="-75" dirty="0"/>
              <a:t> </a:t>
            </a:r>
            <a:r>
              <a:rPr sz="2800" spc="-10" dirty="0"/>
              <a:t>Üyesi/Elemanı</a:t>
            </a:r>
            <a:r>
              <a:rPr sz="2800" spc="-65" dirty="0"/>
              <a:t> </a:t>
            </a:r>
            <a:r>
              <a:rPr sz="2800" dirty="0"/>
              <a:t>Başına</a:t>
            </a:r>
            <a:r>
              <a:rPr sz="2800" spc="-100" dirty="0"/>
              <a:t> </a:t>
            </a:r>
            <a:r>
              <a:rPr sz="2800" dirty="0"/>
              <a:t>Düşen</a:t>
            </a:r>
            <a:r>
              <a:rPr sz="2800" spc="-95" dirty="0"/>
              <a:t> </a:t>
            </a:r>
            <a:r>
              <a:rPr sz="2800" spc="-10" dirty="0"/>
              <a:t>Lisansüstü</a:t>
            </a:r>
            <a:r>
              <a:rPr sz="2800" spc="-100" dirty="0"/>
              <a:t> </a:t>
            </a:r>
            <a:r>
              <a:rPr sz="2800" dirty="0"/>
              <a:t>Öğrenci</a:t>
            </a:r>
            <a:r>
              <a:rPr sz="2800" spc="-85" dirty="0"/>
              <a:t> </a:t>
            </a:r>
            <a:r>
              <a:rPr sz="2800" spc="-10" dirty="0"/>
              <a:t>Sayısı</a:t>
            </a:r>
            <a:endParaRPr sz="2800"/>
          </a:p>
          <a:p>
            <a:pPr marL="947419" algn="ctr">
              <a:lnSpc>
                <a:spcPct val="100000"/>
              </a:lnSpc>
              <a:spcBef>
                <a:spcPts val="270"/>
              </a:spcBef>
            </a:pPr>
            <a:r>
              <a:rPr sz="1800" i="1" spc="-10" dirty="0">
                <a:solidFill>
                  <a:srgbClr val="FF0000"/>
                </a:solidFill>
                <a:latin typeface="Calibri"/>
                <a:cs typeface="Calibri"/>
              </a:rPr>
              <a:t>(Varsa,</a:t>
            </a:r>
            <a:r>
              <a:rPr sz="1800" i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programdaki</a:t>
            </a:r>
            <a:r>
              <a:rPr sz="1800" i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spc="-10" dirty="0">
                <a:solidFill>
                  <a:srgbClr val="FF0000"/>
                </a:solidFill>
                <a:latin typeface="Calibri"/>
                <a:cs typeface="Calibri"/>
              </a:rPr>
              <a:t>lisansüstü</a:t>
            </a:r>
            <a:r>
              <a:rPr sz="1800" i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toplam</a:t>
            </a:r>
            <a:r>
              <a:rPr sz="1800" i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öğrenci</a:t>
            </a:r>
            <a:r>
              <a:rPr sz="1800" i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spc="-10" dirty="0">
                <a:solidFill>
                  <a:srgbClr val="FF0000"/>
                </a:solidFill>
                <a:latin typeface="Calibri"/>
                <a:cs typeface="Calibri"/>
              </a:rPr>
              <a:t>sayısı)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18566" y="5967780"/>
            <a:ext cx="521398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*Bölüm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ve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sayısı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kadar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7368568"/>
              </p:ext>
            </p:extLst>
          </p:nvPr>
        </p:nvGraphicFramePr>
        <p:xfrm>
          <a:off x="831850" y="2022094"/>
          <a:ext cx="10975339" cy="3789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37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43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7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1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532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814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6223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600" b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97840" marR="114935" indent="-375285">
                        <a:lnSpc>
                          <a:spcPct val="107500"/>
                        </a:lnSpc>
                        <a:spcBef>
                          <a:spcPts val="745"/>
                        </a:spcBef>
                      </a:pP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6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600" b="1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6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16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Dalı/ </a:t>
                      </a:r>
                      <a:r>
                        <a:rPr sz="16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600" b="1" spc="-5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9723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2000" b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20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58801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2000" b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20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76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46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ts val="1410"/>
                        </a:lnSpc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200" b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Üyesi</a:t>
                      </a:r>
                      <a:r>
                        <a:rPr sz="1200" b="1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Başına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377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2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2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200" b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Elemanı</a:t>
                      </a:r>
                      <a:r>
                        <a:rPr sz="1200" b="1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Başına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2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2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ts val="1410"/>
                        </a:lnSpc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200" b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Üyesi</a:t>
                      </a:r>
                      <a:r>
                        <a:rPr sz="1200" b="1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Başına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2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2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10"/>
                        </a:lnSpc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200" b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Elemanı</a:t>
                      </a:r>
                      <a:r>
                        <a:rPr sz="1200" b="1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Başına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2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2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8160">
                <a:tc gridSpan="6">
                  <a:txBody>
                    <a:bodyPr/>
                    <a:lstStyle/>
                    <a:p>
                      <a:pPr marL="965200"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lang="tr-TR" sz="3600" b="1" dirty="0" smtClean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  <a:p>
                      <a:pPr marL="965200"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lang="tr-TR" sz="3600" b="1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Lisansüstü Programı Bulunmamaktadır.</a:t>
                      </a:r>
                      <a:endParaRPr sz="3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3822" rIns="0" bIns="0" rtlCol="0">
            <a:spAutoFit/>
          </a:bodyPr>
          <a:lstStyle/>
          <a:p>
            <a:pPr marL="3053080">
              <a:lnSpc>
                <a:spcPct val="100000"/>
              </a:lnSpc>
              <a:spcBef>
                <a:spcPts val="95"/>
              </a:spcBef>
            </a:pPr>
            <a:r>
              <a:rPr sz="2800" spc="-25" dirty="0">
                <a:solidFill>
                  <a:srgbClr val="FF0000"/>
                </a:solidFill>
              </a:rPr>
              <a:t>Yabancı</a:t>
            </a:r>
            <a:r>
              <a:rPr sz="2800" spc="-8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Uyruklu</a:t>
            </a:r>
            <a:r>
              <a:rPr sz="2800" spc="-7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Öğrenci</a:t>
            </a:r>
            <a:r>
              <a:rPr sz="2800" spc="-7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Sayısı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34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350523"/>
              </p:ext>
            </p:extLst>
          </p:nvPr>
        </p:nvGraphicFramePr>
        <p:xfrm>
          <a:off x="235191" y="1762760"/>
          <a:ext cx="11616688" cy="4069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8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7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35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2895">
                <a:tc>
                  <a:txBody>
                    <a:bodyPr/>
                    <a:lstStyle/>
                    <a:p>
                      <a:pPr marL="824865">
                        <a:lnSpc>
                          <a:spcPts val="213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8575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8575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marR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Ülkesi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8575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8575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0120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tr-TR" sz="4400" dirty="0" smtClean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tr-TR" sz="4400" dirty="0" smtClean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4400" dirty="0" smtClean="0">
                          <a:latin typeface="Times New Roman"/>
                          <a:cs typeface="Times New Roman"/>
                        </a:rPr>
                        <a:t>Yabancı</a:t>
                      </a:r>
                      <a:r>
                        <a:rPr lang="tr-TR" sz="4400" baseline="0" dirty="0" smtClean="0">
                          <a:latin typeface="Times New Roman"/>
                          <a:cs typeface="Times New Roman"/>
                        </a:rPr>
                        <a:t> Uyruklu Öğrenci Bulunmamaktadır.</a:t>
                      </a:r>
                      <a:endParaRPr sz="4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486257" y="5886094"/>
            <a:ext cx="44977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*Her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400" b="1" i="1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0504" y="590803"/>
            <a:ext cx="10444480" cy="647998"/>
          </a:xfrm>
          <a:prstGeom prst="rect">
            <a:avLst/>
          </a:prstGeom>
        </p:spPr>
        <p:txBody>
          <a:bodyPr vert="horz" wrap="square" lIns="0" tIns="215011" rIns="0" bIns="0" rtlCol="0">
            <a:spAutoFit/>
          </a:bodyPr>
          <a:lstStyle/>
          <a:p>
            <a:pPr marL="211454">
              <a:lnSpc>
                <a:spcPct val="100000"/>
              </a:lnSpc>
              <a:spcBef>
                <a:spcPts val="95"/>
              </a:spcBef>
            </a:pPr>
            <a:r>
              <a:rPr sz="2800" dirty="0" smtClean="0">
                <a:solidFill>
                  <a:srgbClr val="FF0000"/>
                </a:solidFill>
              </a:rPr>
              <a:t>YKS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sz="2800" spc="-30" dirty="0" err="1" smtClean="0">
                <a:solidFill>
                  <a:srgbClr val="FF0000"/>
                </a:solidFill>
              </a:rPr>
              <a:t>Yerleşme</a:t>
            </a:r>
            <a:r>
              <a:rPr sz="2800" spc="-70" dirty="0" smtClean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ve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Kesin</a:t>
            </a:r>
            <a:r>
              <a:rPr sz="2800" spc="-8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Kayıt</a:t>
            </a:r>
            <a:r>
              <a:rPr sz="2800" spc="-70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Sonuçları</a:t>
            </a:r>
            <a:endParaRPr sz="2800" dirty="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35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409752" y="5940044"/>
            <a:ext cx="44977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*Her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341087"/>
              </p:ext>
            </p:extLst>
          </p:nvPr>
        </p:nvGraphicFramePr>
        <p:xfrm>
          <a:off x="685800" y="2713037"/>
          <a:ext cx="11280136" cy="24060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47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4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4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37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8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42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71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85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585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585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5852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18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8575">
                      <a:solidFill>
                        <a:srgbClr val="5B9BD4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b="1" spc="-20" dirty="0"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8575">
                      <a:solidFill>
                        <a:srgbClr val="5B9B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b="1" spc="-20" dirty="0"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8575">
                      <a:solidFill>
                        <a:srgbClr val="5B9B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6905">
                <a:tc>
                  <a:txBody>
                    <a:bodyPr/>
                    <a:lstStyle/>
                    <a:p>
                      <a:pPr marL="549275">
                        <a:lnSpc>
                          <a:spcPct val="100000"/>
                        </a:lnSpc>
                        <a:spcBef>
                          <a:spcPts val="1460"/>
                        </a:spcBef>
                      </a:pPr>
                      <a:r>
                        <a:rPr sz="1600" b="1" spc="-10" dirty="0"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6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Adı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8542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74650" marR="52069" indent="-314325">
                        <a:lnSpc>
                          <a:spcPct val="107500"/>
                        </a:lnSpc>
                        <a:spcBef>
                          <a:spcPts val="290"/>
                        </a:spcBef>
                      </a:pPr>
                      <a:r>
                        <a:rPr sz="1600" b="1" spc="-20" dirty="0">
                          <a:latin typeface="Calibri"/>
                          <a:cs typeface="Calibri"/>
                        </a:rPr>
                        <a:t>Kontenjan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(n)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74650" marR="130810" indent="-236220">
                        <a:lnSpc>
                          <a:spcPct val="107500"/>
                        </a:lnSpc>
                        <a:spcBef>
                          <a:spcPts val="290"/>
                        </a:spcBef>
                      </a:pPr>
                      <a:r>
                        <a:rPr sz="1600" b="1" spc="-30" dirty="0">
                          <a:latin typeface="Calibri"/>
                          <a:cs typeface="Calibri"/>
                        </a:rPr>
                        <a:t>Yerleşen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(n)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600" b="1" spc="-10" dirty="0">
                          <a:latin typeface="Calibri"/>
                          <a:cs typeface="Calibri"/>
                        </a:rPr>
                        <a:t>Yerleşme,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50" dirty="0"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2230" marR="53975" indent="124460">
                        <a:lnSpc>
                          <a:spcPct val="107500"/>
                        </a:lnSpc>
                        <a:spcBef>
                          <a:spcPts val="29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Kesin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Kayıt</a:t>
                      </a:r>
                      <a:r>
                        <a:rPr sz="16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(n)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18745" marR="109855" indent="107950">
                        <a:lnSpc>
                          <a:spcPct val="107500"/>
                        </a:lnSpc>
                        <a:spcBef>
                          <a:spcPts val="29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Kesin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Kayıt,</a:t>
                      </a:r>
                      <a:r>
                        <a:rPr sz="16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6395" marR="43180" indent="-314325">
                        <a:lnSpc>
                          <a:spcPct val="107500"/>
                        </a:lnSpc>
                        <a:spcBef>
                          <a:spcPts val="250"/>
                        </a:spcBef>
                      </a:pPr>
                      <a:r>
                        <a:rPr sz="1600" b="1" spc="-20" dirty="0">
                          <a:latin typeface="Calibri"/>
                          <a:cs typeface="Calibri"/>
                        </a:rPr>
                        <a:t>Kontenjan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(n)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13055" marR="67310" indent="-236220">
                        <a:lnSpc>
                          <a:spcPct val="107500"/>
                        </a:lnSpc>
                        <a:spcBef>
                          <a:spcPts val="250"/>
                        </a:spcBef>
                      </a:pPr>
                      <a:r>
                        <a:rPr sz="1600" b="1" spc="-30" dirty="0">
                          <a:latin typeface="Calibri"/>
                          <a:cs typeface="Calibri"/>
                        </a:rPr>
                        <a:t>Yerleşen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(n)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600" b="1" spc="-10" dirty="0">
                          <a:latin typeface="Calibri"/>
                          <a:cs typeface="Calibri"/>
                        </a:rPr>
                        <a:t>Yerleşme,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600" b="1" spc="-50" dirty="0"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01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0010" marR="70485" indent="124460">
                        <a:lnSpc>
                          <a:spcPct val="107500"/>
                        </a:lnSpc>
                        <a:spcBef>
                          <a:spcPts val="25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Kesin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Kayıt</a:t>
                      </a:r>
                      <a:r>
                        <a:rPr sz="16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(n)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7155" marR="85725" indent="107950">
                        <a:lnSpc>
                          <a:spcPct val="107500"/>
                        </a:lnSpc>
                        <a:spcBef>
                          <a:spcPts val="25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Kesin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Kayıt,</a:t>
                      </a:r>
                      <a:r>
                        <a:rPr sz="16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Bilgisayar</a:t>
                      </a:r>
                      <a:r>
                        <a:rPr lang="tr-TR" sz="1700" baseline="0" dirty="0" smtClean="0">
                          <a:latin typeface="Times New Roman"/>
                          <a:cs typeface="Times New Roman"/>
                        </a:rPr>
                        <a:t> Mühendisliği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rowSpan="2"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Öğrenci Alınmadı.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41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41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100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41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100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Dijital Oyun Tasarım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31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31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100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30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96,77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Yapay Zeka Mühendisliği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41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41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100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41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100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41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41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100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40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97,56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8770">
                <a:tc>
                  <a:txBody>
                    <a:bodyPr/>
                    <a:lstStyle/>
                    <a:p>
                      <a:pPr marR="36830" algn="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TOPLAM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41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41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100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41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100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113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113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100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111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98,23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0504" y="590803"/>
            <a:ext cx="10444480" cy="694933"/>
          </a:xfrm>
          <a:prstGeom prst="rect">
            <a:avLst/>
          </a:prstGeom>
        </p:spPr>
        <p:txBody>
          <a:bodyPr vert="horz" wrap="square" lIns="0" tIns="200532" rIns="0" bIns="0" rtlCol="0">
            <a:spAutoFit/>
          </a:bodyPr>
          <a:lstStyle/>
          <a:p>
            <a:pPr marL="2080895">
              <a:lnSpc>
                <a:spcPct val="100000"/>
              </a:lnSpc>
              <a:spcBef>
                <a:spcPts val="105"/>
              </a:spcBef>
            </a:pPr>
            <a:r>
              <a:rPr dirty="0" smtClean="0">
                <a:solidFill>
                  <a:srgbClr val="FF0000"/>
                </a:solidFill>
              </a:rPr>
              <a:t>YKS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spc="-20" dirty="0" err="1" smtClean="0">
                <a:solidFill>
                  <a:srgbClr val="FF0000"/>
                </a:solidFill>
              </a:rPr>
              <a:t>Yerleşme</a:t>
            </a:r>
            <a:r>
              <a:rPr spc="-145" dirty="0" smtClean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Durumu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36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729659"/>
              </p:ext>
            </p:extLst>
          </p:nvPr>
        </p:nvGraphicFramePr>
        <p:xfrm>
          <a:off x="301091" y="1991360"/>
          <a:ext cx="11482069" cy="3813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28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3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8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08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2105">
                <a:tc>
                  <a:txBody>
                    <a:bodyPr/>
                    <a:lstStyle/>
                    <a:p>
                      <a:pPr marL="8858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6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ADI*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YKS</a:t>
                      </a:r>
                      <a:r>
                        <a:rPr sz="16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TERCİH/</a:t>
                      </a:r>
                      <a:r>
                        <a:rPr sz="16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YERLEŞME</a:t>
                      </a:r>
                      <a:r>
                        <a:rPr sz="16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DURUMU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29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Bilgisayar Mühendisliği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PUAN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Öğrenci alınmadı.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411,024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1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DÜŞÜK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PUAN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365,509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2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YÜZDELİK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DİLİM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0,12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1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DÜŞÜK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YÜZDELİK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DİLİM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0,12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29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Dijital Oyun Tasarımı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PUAN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Öğrenci alınmadı.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372,686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1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DÜŞÜK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PUAN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303,1230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2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YÜZDELİK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DİLİM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0,12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21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DÜŞÜK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YÜZDELİK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DİLİM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98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0,12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29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Yapay Zeka </a:t>
                      </a:r>
                      <a:r>
                        <a:rPr lang="tr-TR" sz="1500" dirty="0" err="1" smtClean="0">
                          <a:latin typeface="Times New Roman"/>
                          <a:cs typeface="Times New Roman"/>
                        </a:rPr>
                        <a:t>Mühendisliğ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PUAN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430,753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418,343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21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DÜŞÜK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PUAN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372,977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379,183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76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YÜZDELİK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DİLİM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0,12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0,12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21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DÜŞÜK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YÜZDELİK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DİLİM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98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0,12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0,12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409752" y="5945835"/>
            <a:ext cx="44977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*Her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0504" y="590803"/>
            <a:ext cx="10444480" cy="722889"/>
          </a:xfrm>
          <a:prstGeom prst="rect">
            <a:avLst/>
          </a:prstGeom>
        </p:spPr>
        <p:txBody>
          <a:bodyPr vert="horz" wrap="square" lIns="0" tIns="289178" rIns="0" bIns="0" rtlCol="0">
            <a:spAutoFit/>
          </a:bodyPr>
          <a:lstStyle/>
          <a:p>
            <a:pPr marL="465455">
              <a:lnSpc>
                <a:spcPct val="100000"/>
              </a:lnSpc>
              <a:spcBef>
                <a:spcPts val="95"/>
              </a:spcBef>
            </a:pPr>
            <a:r>
              <a:rPr sz="2800" spc="-55" dirty="0">
                <a:solidFill>
                  <a:srgbClr val="0066FF"/>
                </a:solidFill>
              </a:rPr>
              <a:t>Yatay</a:t>
            </a:r>
            <a:r>
              <a:rPr sz="2800" spc="-100" dirty="0">
                <a:solidFill>
                  <a:srgbClr val="0066FF"/>
                </a:solidFill>
              </a:rPr>
              <a:t> </a:t>
            </a:r>
            <a:r>
              <a:rPr sz="2800" dirty="0">
                <a:solidFill>
                  <a:srgbClr val="0066FF"/>
                </a:solidFill>
              </a:rPr>
              <a:t>Geçiş</a:t>
            </a:r>
            <a:r>
              <a:rPr sz="2800" spc="-80" dirty="0">
                <a:solidFill>
                  <a:srgbClr val="0066FF"/>
                </a:solidFill>
              </a:rPr>
              <a:t> </a:t>
            </a:r>
            <a:r>
              <a:rPr sz="2800" spc="-25" dirty="0">
                <a:solidFill>
                  <a:srgbClr val="0066FF"/>
                </a:solidFill>
              </a:rPr>
              <a:t>Yapan</a:t>
            </a:r>
            <a:r>
              <a:rPr sz="2800" spc="-100" dirty="0">
                <a:solidFill>
                  <a:srgbClr val="0066FF"/>
                </a:solidFill>
              </a:rPr>
              <a:t> </a:t>
            </a:r>
            <a:r>
              <a:rPr sz="2800" dirty="0">
                <a:solidFill>
                  <a:srgbClr val="0066FF"/>
                </a:solidFill>
              </a:rPr>
              <a:t>Öğrenci</a:t>
            </a:r>
            <a:r>
              <a:rPr sz="2800" spc="-75" dirty="0">
                <a:solidFill>
                  <a:srgbClr val="0066FF"/>
                </a:solidFill>
              </a:rPr>
              <a:t> </a:t>
            </a:r>
            <a:r>
              <a:rPr sz="2800" dirty="0" err="1">
                <a:solidFill>
                  <a:srgbClr val="0066FF"/>
                </a:solidFill>
              </a:rPr>
              <a:t>Sayısı</a:t>
            </a:r>
            <a:r>
              <a:rPr sz="2800" spc="-90" dirty="0">
                <a:solidFill>
                  <a:srgbClr val="0066FF"/>
                </a:solidFill>
              </a:rPr>
              <a:t> </a:t>
            </a:r>
            <a:r>
              <a:rPr lang="en-GB" sz="2800" dirty="0">
                <a:solidFill>
                  <a:srgbClr val="FF0000"/>
                </a:solidFill>
              </a:rPr>
              <a:t>(G.A.N.O.</a:t>
            </a:r>
            <a:r>
              <a:rPr lang="en-GB" sz="2800" spc="-100" dirty="0">
                <a:solidFill>
                  <a:srgbClr val="FF0000"/>
                </a:solidFill>
              </a:rPr>
              <a:t> </a:t>
            </a:r>
            <a:r>
              <a:rPr lang="en-GB" sz="2800" spc="-20" dirty="0" err="1">
                <a:solidFill>
                  <a:srgbClr val="FF0000"/>
                </a:solidFill>
              </a:rPr>
              <a:t>ile</a:t>
            </a:r>
            <a:r>
              <a:rPr lang="en-GB" sz="2800" spc="-20" dirty="0">
                <a:solidFill>
                  <a:srgbClr val="FF0000"/>
                </a:solidFill>
              </a:rPr>
              <a:t>)</a:t>
            </a:r>
            <a:endParaRPr sz="2800" dirty="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37</a:t>
            </a:fld>
            <a:endParaRPr spc="-25" dirty="0"/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89142"/>
              </p:ext>
            </p:extLst>
          </p:nvPr>
        </p:nvGraphicFramePr>
        <p:xfrm>
          <a:off x="409752" y="2735211"/>
          <a:ext cx="11511280" cy="17443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98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1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96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0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0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290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86042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25717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9784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9022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600" b="1" spc="3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8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69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01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Gelen</a:t>
                      </a:r>
                      <a:r>
                        <a:rPr sz="1600" b="1" spc="-4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1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Giden</a:t>
                      </a:r>
                      <a:r>
                        <a:rPr sz="16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900"/>
                        </a:lnSpc>
                      </a:pP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Gelen</a:t>
                      </a:r>
                      <a:r>
                        <a:rPr sz="1600" b="1" spc="-4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Giden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Yapay</a:t>
                      </a:r>
                      <a:r>
                        <a:rPr lang="tr-TR" sz="1700" baseline="0" dirty="0" smtClean="0">
                          <a:latin typeface="Times New Roman"/>
                          <a:cs typeface="Times New Roman"/>
                        </a:rPr>
                        <a:t> Zeka Mühendisliği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Yapay Zeka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894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0373" rIns="0" bIns="0" rtlCol="0">
            <a:spAutoFit/>
          </a:bodyPr>
          <a:lstStyle/>
          <a:p>
            <a:pPr marL="118618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66FF"/>
                </a:solidFill>
              </a:rPr>
              <a:t>Özel</a:t>
            </a:r>
            <a:r>
              <a:rPr spc="-60" dirty="0">
                <a:solidFill>
                  <a:srgbClr val="0066FF"/>
                </a:solidFill>
              </a:rPr>
              <a:t> </a:t>
            </a:r>
            <a:r>
              <a:rPr dirty="0">
                <a:solidFill>
                  <a:srgbClr val="0066FF"/>
                </a:solidFill>
              </a:rPr>
              <a:t>Öğrencilik</a:t>
            </a:r>
            <a:r>
              <a:rPr spc="-75" dirty="0">
                <a:solidFill>
                  <a:srgbClr val="0066FF"/>
                </a:solidFill>
              </a:rPr>
              <a:t> </a:t>
            </a:r>
            <a:r>
              <a:rPr dirty="0">
                <a:solidFill>
                  <a:srgbClr val="0066FF"/>
                </a:solidFill>
              </a:rPr>
              <a:t>Hakkını</a:t>
            </a:r>
            <a:r>
              <a:rPr spc="-65" dirty="0">
                <a:solidFill>
                  <a:srgbClr val="0066FF"/>
                </a:solidFill>
              </a:rPr>
              <a:t> </a:t>
            </a:r>
            <a:r>
              <a:rPr dirty="0">
                <a:solidFill>
                  <a:srgbClr val="0066FF"/>
                </a:solidFill>
              </a:rPr>
              <a:t>Kullanan</a:t>
            </a:r>
            <a:r>
              <a:rPr spc="-75" dirty="0">
                <a:solidFill>
                  <a:srgbClr val="0066FF"/>
                </a:solidFill>
              </a:rPr>
              <a:t> </a:t>
            </a:r>
            <a:r>
              <a:rPr dirty="0">
                <a:solidFill>
                  <a:srgbClr val="0066FF"/>
                </a:solidFill>
              </a:rPr>
              <a:t>Öğrenci</a:t>
            </a:r>
            <a:r>
              <a:rPr spc="-80" dirty="0">
                <a:solidFill>
                  <a:srgbClr val="0066FF"/>
                </a:solidFill>
              </a:rPr>
              <a:t> </a:t>
            </a:r>
            <a:r>
              <a:rPr spc="-10" dirty="0">
                <a:solidFill>
                  <a:srgbClr val="0066FF"/>
                </a:solidFill>
              </a:rPr>
              <a:t>Sayısı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38</a:t>
            </a:fld>
            <a:endParaRPr spc="-25" dirty="0"/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9752" y="5677306"/>
            <a:ext cx="44977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*Her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271213"/>
              </p:ext>
            </p:extLst>
          </p:nvPr>
        </p:nvGraphicFramePr>
        <p:xfrm>
          <a:off x="599935" y="2051050"/>
          <a:ext cx="11269978" cy="3166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530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6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7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66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65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433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838200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244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55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59182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600" b="1" spc="3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8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30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55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9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Gelen</a:t>
                      </a:r>
                      <a:r>
                        <a:rPr sz="16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91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Giden</a:t>
                      </a:r>
                      <a:r>
                        <a:rPr sz="16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9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Gelen</a:t>
                      </a:r>
                      <a:r>
                        <a:rPr sz="16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Giden</a:t>
                      </a:r>
                      <a:r>
                        <a:rPr sz="16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1555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endParaRPr lang="tr-TR" sz="2400" b="1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endParaRPr lang="tr-TR" sz="2400" b="1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lang="en-GB" sz="2400" b="1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Özel</a:t>
                      </a:r>
                      <a:r>
                        <a:rPr lang="en-GB" sz="2400" b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400" b="1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Öğrencilik</a:t>
                      </a:r>
                      <a:r>
                        <a:rPr lang="en-GB" sz="2400" b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400" b="1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Hakkını</a:t>
                      </a:r>
                      <a:r>
                        <a:rPr lang="en-GB" sz="2400" b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400" b="1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Kullanan</a:t>
                      </a:r>
                      <a:r>
                        <a:rPr lang="en-GB" sz="2400" b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400" b="1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Öğrenci</a:t>
                      </a:r>
                      <a:r>
                        <a:rPr lang="en-GB" sz="2400" b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2400" b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Yoktur</a:t>
                      </a:r>
                      <a:r>
                        <a:rPr lang="tr-TR" sz="1600" b="1" spc="-1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3801" rIns="0" bIns="0" rtlCol="0">
            <a:spAutoFit/>
          </a:bodyPr>
          <a:lstStyle/>
          <a:p>
            <a:pPr marL="26162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66FF"/>
                </a:solidFill>
              </a:rPr>
              <a:t>Kayıt</a:t>
            </a:r>
            <a:r>
              <a:rPr spc="-90" dirty="0">
                <a:solidFill>
                  <a:srgbClr val="0066FF"/>
                </a:solidFill>
              </a:rPr>
              <a:t> </a:t>
            </a:r>
            <a:r>
              <a:rPr dirty="0">
                <a:solidFill>
                  <a:srgbClr val="0066FF"/>
                </a:solidFill>
              </a:rPr>
              <a:t>Donduran</a:t>
            </a:r>
            <a:r>
              <a:rPr spc="-110" dirty="0">
                <a:solidFill>
                  <a:srgbClr val="0066FF"/>
                </a:solidFill>
              </a:rPr>
              <a:t> </a:t>
            </a:r>
            <a:r>
              <a:rPr dirty="0">
                <a:solidFill>
                  <a:srgbClr val="0066FF"/>
                </a:solidFill>
              </a:rPr>
              <a:t>Öğrenci</a:t>
            </a:r>
            <a:r>
              <a:rPr spc="-110" dirty="0">
                <a:solidFill>
                  <a:srgbClr val="0066FF"/>
                </a:solidFill>
              </a:rPr>
              <a:t> </a:t>
            </a:r>
            <a:r>
              <a:rPr spc="-10" dirty="0">
                <a:solidFill>
                  <a:srgbClr val="0066FF"/>
                </a:solidFill>
              </a:rPr>
              <a:t>Sayısı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39</a:t>
            </a:fld>
            <a:endParaRPr spc="-25" dirty="0"/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9752" y="5677306"/>
            <a:ext cx="44977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*Her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400" dirty="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4262773"/>
              </p:ext>
            </p:extLst>
          </p:nvPr>
        </p:nvGraphicFramePr>
        <p:xfrm>
          <a:off x="533400" y="2743200"/>
          <a:ext cx="11459844" cy="2016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476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7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7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7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1815">
                <a:tc>
                  <a:txBody>
                    <a:bodyPr/>
                    <a:lstStyle/>
                    <a:p>
                      <a:pPr marL="1023619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1955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</a:t>
                      </a: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50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95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06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95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800" b="1" spc="3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Bahar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06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Bilgisayar Mühendisliği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Donanım-Yazılım-Bilimler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Yapay</a:t>
                      </a:r>
                      <a:r>
                        <a:rPr lang="tr-TR" sz="1800" baseline="0" dirty="0" smtClean="0">
                          <a:latin typeface="Times New Roman"/>
                          <a:cs typeface="Times New Roman"/>
                        </a:rPr>
                        <a:t> Zeka Mühendisliği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Yapay Zeka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831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914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9367" rIns="0" bIns="0" rtlCol="0">
            <a:spAutoFit/>
          </a:bodyPr>
          <a:lstStyle/>
          <a:p>
            <a:pPr marL="3330575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0000"/>
                </a:solidFill>
              </a:rPr>
              <a:t>YÖNETİM:</a:t>
            </a:r>
            <a:r>
              <a:rPr sz="2800" spc="-114" dirty="0">
                <a:solidFill>
                  <a:srgbClr val="FF0000"/>
                </a:solidFill>
              </a:rPr>
              <a:t> </a:t>
            </a:r>
            <a:r>
              <a:rPr sz="2800" dirty="0"/>
              <a:t>Dekanlık/</a:t>
            </a:r>
            <a:r>
              <a:rPr sz="2800" spc="-105" dirty="0"/>
              <a:t> </a:t>
            </a:r>
            <a:r>
              <a:rPr sz="2800" spc="-10" dirty="0"/>
              <a:t>Müdürlük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476155"/>
              </p:ext>
            </p:extLst>
          </p:nvPr>
        </p:nvGraphicFramePr>
        <p:xfrm>
          <a:off x="355345" y="2077973"/>
          <a:ext cx="11516995" cy="30791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73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43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190">
                <a:tc>
                  <a:txBody>
                    <a:bodyPr/>
                    <a:lstStyle/>
                    <a:p>
                      <a:pPr marL="35560"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2000" b="1" spc="-4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Yöneticisi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130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"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Ünvanı</a:t>
                      </a:r>
                      <a:r>
                        <a:rPr sz="2000" b="1" spc="-7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r>
                        <a:rPr sz="2000" b="1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Soyadı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130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19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2000" spc="-10" dirty="0" err="1" smtClean="0">
                          <a:latin typeface="Calibri"/>
                          <a:cs typeface="Calibri"/>
                        </a:rPr>
                        <a:t>Deka</a:t>
                      </a:r>
                      <a:r>
                        <a:rPr lang="tr-TR" sz="2000" spc="-10" dirty="0" smtClean="0">
                          <a:latin typeface="Calibri"/>
                          <a:cs typeface="Calibri"/>
                        </a:rPr>
                        <a:t>n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1130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Prof. Dr. Cemal KÖSE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19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2000" dirty="0" err="1">
                          <a:latin typeface="Calibri"/>
                          <a:cs typeface="Calibri"/>
                        </a:rPr>
                        <a:t>Dekan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 err="1" smtClean="0">
                          <a:latin typeface="Calibri"/>
                          <a:cs typeface="Calibri"/>
                        </a:rPr>
                        <a:t>Yardımcısı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1130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2000" dirty="0" err="1" smtClean="0"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. Üyesi Samet AYMAZ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sz="2000" dirty="0" err="1">
                          <a:latin typeface="Calibri"/>
                          <a:cs typeface="Calibri"/>
                        </a:rPr>
                        <a:t>Dekan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 err="1" smtClean="0">
                          <a:latin typeface="Calibri"/>
                          <a:cs typeface="Calibri"/>
                        </a:rPr>
                        <a:t>Yardımcısı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1212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Dr.</a:t>
                      </a:r>
                      <a:r>
                        <a:rPr lang="tr-TR" sz="20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tr-TR" sz="2000" baseline="0" dirty="0" err="1" smtClean="0"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2000" baseline="0" dirty="0" smtClean="0">
                          <a:latin typeface="Times New Roman"/>
                          <a:cs typeface="Times New Roman"/>
                        </a:rPr>
                        <a:t>. Üyesi Ramazan Özgür DOĞAN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45844">
                <a:tc>
                  <a:txBody>
                    <a:bodyPr/>
                    <a:lstStyle/>
                    <a:p>
                      <a:pPr marL="36195" marR="480695">
                        <a:lnSpc>
                          <a:spcPct val="100000"/>
                        </a:lnSpc>
                        <a:spcBef>
                          <a:spcPts val="1595"/>
                        </a:spcBef>
                      </a:pPr>
                      <a:r>
                        <a:rPr sz="2000" spc="-10" dirty="0" err="1" smtClean="0">
                          <a:latin typeface="Calibri"/>
                          <a:cs typeface="Calibri"/>
                        </a:rPr>
                        <a:t>Fakülte</a:t>
                      </a:r>
                      <a:r>
                        <a:rPr lang="tr-TR" sz="2000" spc="-10" baseline="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 err="1" smtClean="0">
                          <a:latin typeface="Calibri"/>
                          <a:cs typeface="Calibri"/>
                        </a:rPr>
                        <a:t>Sekreteri</a:t>
                      </a:r>
                      <a:r>
                        <a:rPr lang="tr-TR" sz="2000" spc="-10" dirty="0" smtClean="0">
                          <a:latin typeface="Calibri"/>
                          <a:cs typeface="Calibri"/>
                        </a:rPr>
                        <a:t> V.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025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Ömer Furkan ULUSOY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794" rIns="0" bIns="0" rtlCol="0">
            <a:spAutoFit/>
          </a:bodyPr>
          <a:lstStyle/>
          <a:p>
            <a:pPr marL="2925445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FF0000"/>
                </a:solidFill>
              </a:rPr>
              <a:t>Program</a:t>
            </a:r>
            <a:r>
              <a:rPr sz="3600" spc="-170" dirty="0">
                <a:solidFill>
                  <a:srgbClr val="FF0000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Dersleri</a:t>
            </a:r>
            <a:r>
              <a:rPr sz="3600" spc="-160" dirty="0">
                <a:solidFill>
                  <a:srgbClr val="FF0000"/>
                </a:solidFill>
              </a:rPr>
              <a:t> </a:t>
            </a:r>
            <a:r>
              <a:rPr sz="3600" spc="-10" dirty="0">
                <a:solidFill>
                  <a:srgbClr val="FF0000"/>
                </a:solidFill>
              </a:rPr>
              <a:t>Analizi</a:t>
            </a:r>
            <a:endParaRPr sz="360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40</a:t>
            </a:fld>
            <a:endParaRPr spc="-25" dirty="0"/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736777"/>
              </p:ext>
            </p:extLst>
          </p:nvPr>
        </p:nvGraphicFramePr>
        <p:xfrm>
          <a:off x="252069" y="1921891"/>
          <a:ext cx="11747499" cy="38538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85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62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217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72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16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5595">
                <a:tc>
                  <a:txBody>
                    <a:bodyPr/>
                    <a:lstStyle/>
                    <a:p>
                      <a:pPr algn="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1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Bilgisayar Mühendisliği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34290" algn="ct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462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 marL="74295">
                        <a:lnSpc>
                          <a:spcPts val="235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9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4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ts val="236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4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9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45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9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17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24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413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74295">
                        <a:lnSpc>
                          <a:spcPts val="233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2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17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24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45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24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5459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509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9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21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5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939800" y="5903163"/>
            <a:ext cx="4670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8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8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794" rIns="0" bIns="0" rtlCol="0">
            <a:spAutoFit/>
          </a:bodyPr>
          <a:lstStyle/>
          <a:p>
            <a:pPr marL="2925445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FF0000"/>
                </a:solidFill>
              </a:rPr>
              <a:t>Program</a:t>
            </a:r>
            <a:r>
              <a:rPr sz="3600" spc="-170" dirty="0">
                <a:solidFill>
                  <a:srgbClr val="FF0000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Dersleri</a:t>
            </a:r>
            <a:r>
              <a:rPr sz="3600" spc="-160" dirty="0">
                <a:solidFill>
                  <a:srgbClr val="FF0000"/>
                </a:solidFill>
              </a:rPr>
              <a:t> </a:t>
            </a:r>
            <a:r>
              <a:rPr sz="3600" spc="-10" dirty="0">
                <a:solidFill>
                  <a:srgbClr val="FF0000"/>
                </a:solidFill>
              </a:rPr>
              <a:t>Analizi</a:t>
            </a:r>
            <a:endParaRPr sz="360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41</a:t>
            </a:fld>
            <a:endParaRPr spc="-25" dirty="0"/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814190"/>
              </p:ext>
            </p:extLst>
          </p:nvPr>
        </p:nvGraphicFramePr>
        <p:xfrm>
          <a:off x="252069" y="1921891"/>
          <a:ext cx="11747499" cy="38538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85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62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217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72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16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5595">
                <a:tc>
                  <a:txBody>
                    <a:bodyPr/>
                    <a:lstStyle/>
                    <a:p>
                      <a:pPr algn="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1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Dijital Oyun tasarım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34290" algn="ct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462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 marL="74295">
                        <a:lnSpc>
                          <a:spcPts val="235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8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4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ts val="236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4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8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45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8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17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413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17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74295">
                        <a:lnSpc>
                          <a:spcPts val="233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2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45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5459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509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24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5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939800" y="5903163"/>
            <a:ext cx="4670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8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8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785099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794" rIns="0" bIns="0" rtlCol="0">
            <a:spAutoFit/>
          </a:bodyPr>
          <a:lstStyle/>
          <a:p>
            <a:pPr marL="2925445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FF0000"/>
                </a:solidFill>
              </a:rPr>
              <a:t>Program</a:t>
            </a:r>
            <a:r>
              <a:rPr sz="3600" spc="-170" dirty="0">
                <a:solidFill>
                  <a:srgbClr val="FF0000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Dersleri</a:t>
            </a:r>
            <a:r>
              <a:rPr sz="3600" spc="-160" dirty="0">
                <a:solidFill>
                  <a:srgbClr val="FF0000"/>
                </a:solidFill>
              </a:rPr>
              <a:t> </a:t>
            </a:r>
            <a:r>
              <a:rPr sz="3600" spc="-10" dirty="0">
                <a:solidFill>
                  <a:srgbClr val="FF0000"/>
                </a:solidFill>
              </a:rPr>
              <a:t>Analizi</a:t>
            </a:r>
            <a:endParaRPr sz="360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42</a:t>
            </a:fld>
            <a:endParaRPr spc="-25" dirty="0"/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858233"/>
              </p:ext>
            </p:extLst>
          </p:nvPr>
        </p:nvGraphicFramePr>
        <p:xfrm>
          <a:off x="252069" y="1921891"/>
          <a:ext cx="11747499" cy="38538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85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62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217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72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16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5595">
                <a:tc>
                  <a:txBody>
                    <a:bodyPr/>
                    <a:lstStyle/>
                    <a:p>
                      <a:pPr algn="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1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Yapay Zeka</a:t>
                      </a:r>
                      <a:r>
                        <a:rPr lang="tr-TR" sz="1900" baseline="0" dirty="0" smtClean="0">
                          <a:latin typeface="Times New Roman"/>
                          <a:cs typeface="Times New Roman"/>
                        </a:rPr>
                        <a:t> Mühendisliği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34290" algn="ct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462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 marL="74295">
                        <a:lnSpc>
                          <a:spcPts val="235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19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16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4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6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ts val="236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4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19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17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45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19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17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17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51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47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413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18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74295">
                        <a:lnSpc>
                          <a:spcPts val="233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2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33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27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51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49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45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51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49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5459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60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57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509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26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38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34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60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60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5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60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60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939800" y="5903163"/>
            <a:ext cx="4670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8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8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211391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1930" rIns="0" bIns="0" rtlCol="0">
            <a:spAutoFit/>
          </a:bodyPr>
          <a:lstStyle/>
          <a:p>
            <a:pPr marL="2925445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FF0000"/>
                </a:solidFill>
              </a:rPr>
              <a:t>Program</a:t>
            </a:r>
            <a:r>
              <a:rPr sz="3600" spc="-170" dirty="0">
                <a:solidFill>
                  <a:srgbClr val="FF0000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Dersleri</a:t>
            </a:r>
            <a:r>
              <a:rPr sz="3600" spc="-160" dirty="0">
                <a:solidFill>
                  <a:srgbClr val="FF0000"/>
                </a:solidFill>
              </a:rPr>
              <a:t> </a:t>
            </a:r>
            <a:r>
              <a:rPr sz="3600" spc="-10" dirty="0">
                <a:solidFill>
                  <a:srgbClr val="FF0000"/>
                </a:solidFill>
              </a:rPr>
              <a:t>Analizi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939800" y="5903163"/>
            <a:ext cx="4670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8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8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737816"/>
              </p:ext>
            </p:extLst>
          </p:nvPr>
        </p:nvGraphicFramePr>
        <p:xfrm>
          <a:off x="440905" y="2051050"/>
          <a:ext cx="11389357" cy="3522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04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1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769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04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8930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1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Bilgisayar Mühendisliği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545">
                <a:tc>
                  <a:txBody>
                    <a:bodyPr/>
                    <a:lstStyle/>
                    <a:p>
                      <a:pPr marL="68580" algn="ctr">
                        <a:lnSpc>
                          <a:spcPts val="212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2120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ts val="2120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660" marR="3175" algn="ctr">
                        <a:lnSpc>
                          <a:spcPts val="210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4970">
                        <a:lnSpc>
                          <a:spcPts val="2105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2105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9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8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16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24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9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14988" y="6313930"/>
            <a:ext cx="443483" cy="451104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43</a:t>
            </a:fld>
            <a:endParaRPr spc="-25" dirty="0"/>
          </a:p>
        </p:txBody>
      </p:sp>
      <p:sp>
        <p:nvSpPr>
          <p:cNvPr id="8" name="object 8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1930" rIns="0" bIns="0" rtlCol="0">
            <a:spAutoFit/>
          </a:bodyPr>
          <a:lstStyle/>
          <a:p>
            <a:pPr marL="2925445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FF0000"/>
                </a:solidFill>
              </a:rPr>
              <a:t>Program</a:t>
            </a:r>
            <a:r>
              <a:rPr sz="3600" spc="-170" dirty="0">
                <a:solidFill>
                  <a:srgbClr val="FF0000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Dersleri</a:t>
            </a:r>
            <a:r>
              <a:rPr sz="3600" spc="-160" dirty="0">
                <a:solidFill>
                  <a:srgbClr val="FF0000"/>
                </a:solidFill>
              </a:rPr>
              <a:t> </a:t>
            </a:r>
            <a:r>
              <a:rPr sz="3600" spc="-10" dirty="0">
                <a:solidFill>
                  <a:srgbClr val="FF0000"/>
                </a:solidFill>
              </a:rPr>
              <a:t>Analizi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939800" y="5903163"/>
            <a:ext cx="4670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8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8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9293664"/>
              </p:ext>
            </p:extLst>
          </p:nvPr>
        </p:nvGraphicFramePr>
        <p:xfrm>
          <a:off x="440905" y="2051050"/>
          <a:ext cx="11389357" cy="3522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04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1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769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04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8930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1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Dijital</a:t>
                      </a:r>
                      <a:r>
                        <a:rPr lang="tr-TR" sz="1800" baseline="0" dirty="0" smtClean="0">
                          <a:latin typeface="Times New Roman"/>
                          <a:cs typeface="Times New Roman"/>
                        </a:rPr>
                        <a:t> Oyun Tasarımı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545">
                <a:tc>
                  <a:txBody>
                    <a:bodyPr/>
                    <a:lstStyle/>
                    <a:p>
                      <a:pPr marL="68580" algn="ctr">
                        <a:lnSpc>
                          <a:spcPts val="212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2120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ts val="2120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660" marR="3175" algn="ctr">
                        <a:lnSpc>
                          <a:spcPts val="210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4970">
                        <a:lnSpc>
                          <a:spcPts val="2105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2105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8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17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24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14988" y="6313930"/>
            <a:ext cx="443483" cy="451104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44</a:t>
            </a:fld>
            <a:endParaRPr spc="-25" dirty="0"/>
          </a:p>
        </p:txBody>
      </p:sp>
      <p:sp>
        <p:nvSpPr>
          <p:cNvPr id="8" name="object 8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313923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1930" rIns="0" bIns="0" rtlCol="0">
            <a:spAutoFit/>
          </a:bodyPr>
          <a:lstStyle/>
          <a:p>
            <a:pPr marL="2925445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FF0000"/>
                </a:solidFill>
              </a:rPr>
              <a:t>Program</a:t>
            </a:r>
            <a:r>
              <a:rPr sz="3600" spc="-170" dirty="0">
                <a:solidFill>
                  <a:srgbClr val="FF0000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Dersleri</a:t>
            </a:r>
            <a:r>
              <a:rPr sz="3600" spc="-160" dirty="0">
                <a:solidFill>
                  <a:srgbClr val="FF0000"/>
                </a:solidFill>
              </a:rPr>
              <a:t> </a:t>
            </a:r>
            <a:r>
              <a:rPr sz="3600" spc="-10" dirty="0">
                <a:solidFill>
                  <a:srgbClr val="FF0000"/>
                </a:solidFill>
              </a:rPr>
              <a:t>Analizi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939800" y="5903163"/>
            <a:ext cx="4670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8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8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081376"/>
              </p:ext>
            </p:extLst>
          </p:nvPr>
        </p:nvGraphicFramePr>
        <p:xfrm>
          <a:off x="440905" y="2051050"/>
          <a:ext cx="11389357" cy="3522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04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1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769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04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8930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1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Yapay Zeka Mühendisliği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545">
                <a:tc>
                  <a:txBody>
                    <a:bodyPr/>
                    <a:lstStyle/>
                    <a:p>
                      <a:pPr marL="68580" algn="ctr">
                        <a:lnSpc>
                          <a:spcPts val="212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2120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ts val="2120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660" marR="3175" algn="ctr">
                        <a:lnSpc>
                          <a:spcPts val="210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4970">
                        <a:lnSpc>
                          <a:spcPts val="2105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2105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19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17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18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27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51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49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26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38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34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60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60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14988" y="6313930"/>
            <a:ext cx="443483" cy="451104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45</a:t>
            </a:fld>
            <a:endParaRPr spc="-25" dirty="0"/>
          </a:p>
        </p:txBody>
      </p:sp>
      <p:sp>
        <p:nvSpPr>
          <p:cNvPr id="8" name="object 8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0401405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1808" y="701802"/>
            <a:ext cx="6709409" cy="8356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951865" marR="5080" indent="-939165">
              <a:lnSpc>
                <a:spcPts val="3020"/>
              </a:lnSpc>
              <a:spcBef>
                <a:spcPts val="480"/>
              </a:spcBef>
            </a:pPr>
            <a:r>
              <a:rPr sz="2800" dirty="0">
                <a:solidFill>
                  <a:srgbClr val="FF0000"/>
                </a:solidFill>
              </a:rPr>
              <a:t>Birim</a:t>
            </a:r>
            <a:r>
              <a:rPr sz="2800" spc="-10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Öğretim</a:t>
            </a:r>
            <a:r>
              <a:rPr sz="2800" spc="-9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Programları</a:t>
            </a:r>
            <a:r>
              <a:rPr sz="2800" spc="-8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Haftalık</a:t>
            </a:r>
            <a:r>
              <a:rPr sz="2800" spc="-8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Ders</a:t>
            </a:r>
            <a:r>
              <a:rPr sz="2800" spc="-10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Saati </a:t>
            </a:r>
            <a:r>
              <a:rPr sz="2800" spc="-50" dirty="0"/>
              <a:t>(Teorik-</a:t>
            </a:r>
            <a:r>
              <a:rPr sz="2800" dirty="0"/>
              <a:t>T</a:t>
            </a:r>
            <a:r>
              <a:rPr sz="2800" spc="55" dirty="0"/>
              <a:t> </a:t>
            </a:r>
            <a:r>
              <a:rPr sz="2800" dirty="0"/>
              <a:t>ve</a:t>
            </a:r>
            <a:r>
              <a:rPr sz="2800" spc="20" dirty="0"/>
              <a:t> </a:t>
            </a:r>
            <a:r>
              <a:rPr sz="2800" spc="-25" dirty="0"/>
              <a:t>Uygulama-</a:t>
            </a:r>
            <a:r>
              <a:rPr sz="2800" dirty="0"/>
              <a:t>U)</a:t>
            </a:r>
            <a:r>
              <a:rPr sz="2800" spc="55" dirty="0"/>
              <a:t> </a:t>
            </a:r>
            <a:r>
              <a:rPr sz="2800" spc="-10" dirty="0">
                <a:solidFill>
                  <a:srgbClr val="FF0000"/>
                </a:solidFill>
              </a:rPr>
              <a:t>Analizi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46</a:t>
            </a:fld>
            <a:endParaRPr spc="-25" dirty="0"/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9800" y="5906211"/>
            <a:ext cx="50571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6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sayısı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ikiden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fazla</a:t>
            </a:r>
            <a:r>
              <a:rPr sz="16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ise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başka</a:t>
            </a:r>
            <a:r>
              <a:rPr sz="16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slayt</a:t>
            </a:r>
            <a:r>
              <a:rPr sz="16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oluşturunuz.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01483"/>
              </p:ext>
            </p:extLst>
          </p:nvPr>
        </p:nvGraphicFramePr>
        <p:xfrm>
          <a:off x="381774" y="1936750"/>
          <a:ext cx="11419835" cy="3917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38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18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0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0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07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97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9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89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070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070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896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896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155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4616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tc gridSpan="3">
                  <a:txBody>
                    <a:bodyPr/>
                    <a:lstStyle/>
                    <a:p>
                      <a:pPr marL="47625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5562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476884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619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0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76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28575">
                      <a:solidFill>
                        <a:srgbClr val="4471C4"/>
                      </a:solidFill>
                      <a:prstDash val="solid"/>
                    </a:lnR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L w="28575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23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23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135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Bilgisayar</a:t>
                      </a:r>
                      <a:r>
                        <a:rPr lang="tr-TR" sz="1600" baseline="0" dirty="0" smtClean="0">
                          <a:latin typeface="Times New Roman"/>
                          <a:cs typeface="Times New Roman"/>
                        </a:rPr>
                        <a:t> Mühendisliği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Birinci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rowSpan="4"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tr-TR" sz="1600" dirty="0" smtClean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tr-TR" sz="1600" dirty="0" smtClean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Öğrenci Alımı Yapılmamıştır.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İkinci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Üçüncü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Dördüncü</a:t>
                      </a:r>
                      <a:r>
                        <a:rPr sz="14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8135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Dijital Oyun Tasarımı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Birinci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rowSpan="4" gridSpan="6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600" dirty="0" smtClean="0">
                        <a:latin typeface="Times New Roman"/>
                        <a:cs typeface="Times New Roman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600" dirty="0" smtClean="0">
                        <a:latin typeface="Times New Roman"/>
                        <a:cs typeface="Times New Roman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Öğrenci Alımı Yapılmamıştır.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19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İkinci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4" marB="0">
                    <a:lnL w="1905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Üçüncü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905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Dördüncü</a:t>
                      </a:r>
                      <a:r>
                        <a:rPr sz="14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905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19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1808" y="701802"/>
            <a:ext cx="6709409" cy="8356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951865" marR="5080" indent="-939165">
              <a:lnSpc>
                <a:spcPts val="3020"/>
              </a:lnSpc>
              <a:spcBef>
                <a:spcPts val="480"/>
              </a:spcBef>
            </a:pPr>
            <a:r>
              <a:rPr sz="2800" dirty="0">
                <a:solidFill>
                  <a:srgbClr val="FF0000"/>
                </a:solidFill>
              </a:rPr>
              <a:t>Birim</a:t>
            </a:r>
            <a:r>
              <a:rPr sz="2800" spc="-10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Öğretim</a:t>
            </a:r>
            <a:r>
              <a:rPr sz="2800" spc="-9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Programları</a:t>
            </a:r>
            <a:r>
              <a:rPr sz="2800" spc="-8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Haftalık</a:t>
            </a:r>
            <a:r>
              <a:rPr sz="2800" spc="-8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Ders</a:t>
            </a:r>
            <a:r>
              <a:rPr sz="2800" spc="-10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Saati </a:t>
            </a:r>
            <a:r>
              <a:rPr sz="2800" spc="-50" dirty="0"/>
              <a:t>(Teorik-</a:t>
            </a:r>
            <a:r>
              <a:rPr sz="2800" dirty="0"/>
              <a:t>T</a:t>
            </a:r>
            <a:r>
              <a:rPr sz="2800" spc="55" dirty="0"/>
              <a:t> </a:t>
            </a:r>
            <a:r>
              <a:rPr sz="2800" dirty="0"/>
              <a:t>ve</a:t>
            </a:r>
            <a:r>
              <a:rPr sz="2800" spc="20" dirty="0"/>
              <a:t> </a:t>
            </a:r>
            <a:r>
              <a:rPr sz="2800" spc="-25" dirty="0"/>
              <a:t>Uygulama-</a:t>
            </a:r>
            <a:r>
              <a:rPr sz="2800" dirty="0"/>
              <a:t>U)</a:t>
            </a:r>
            <a:r>
              <a:rPr sz="2800" spc="55" dirty="0"/>
              <a:t> </a:t>
            </a:r>
            <a:r>
              <a:rPr sz="2800" spc="-10" dirty="0">
                <a:solidFill>
                  <a:srgbClr val="FF0000"/>
                </a:solidFill>
              </a:rPr>
              <a:t>Analizi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47</a:t>
            </a:fld>
            <a:endParaRPr spc="-25" dirty="0"/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9800" y="5906211"/>
            <a:ext cx="50571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6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sayısı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ikiden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fazla</a:t>
            </a:r>
            <a:r>
              <a:rPr sz="16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ise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başka</a:t>
            </a:r>
            <a:r>
              <a:rPr sz="16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slayt</a:t>
            </a:r>
            <a:r>
              <a:rPr sz="16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oluşturunuz.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335465"/>
              </p:ext>
            </p:extLst>
          </p:nvPr>
        </p:nvGraphicFramePr>
        <p:xfrm>
          <a:off x="287022" y="2667000"/>
          <a:ext cx="11505241" cy="2496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38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18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0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5100">
                  <a:extLst>
                    <a:ext uri="{9D8B030D-6E8A-4147-A177-3AD203B41FA5}">
                      <a16:colId xmlns:a16="http://schemas.microsoft.com/office/drawing/2014/main" val="268618305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7111">
                  <a:extLst>
                    <a:ext uri="{9D8B030D-6E8A-4147-A177-3AD203B41FA5}">
                      <a16:colId xmlns:a16="http://schemas.microsoft.com/office/drawing/2014/main" val="3322173102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8167">
                  <a:extLst>
                    <a:ext uri="{9D8B030D-6E8A-4147-A177-3AD203B41FA5}">
                      <a16:colId xmlns:a16="http://schemas.microsoft.com/office/drawing/2014/main" val="1018139112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8433">
                  <a:extLst>
                    <a:ext uri="{9D8B030D-6E8A-4147-A177-3AD203B41FA5}">
                      <a16:colId xmlns:a16="http://schemas.microsoft.com/office/drawing/2014/main" val="622130517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8699">
                  <a:extLst>
                    <a:ext uri="{9D8B030D-6E8A-4147-A177-3AD203B41FA5}">
                      <a16:colId xmlns:a16="http://schemas.microsoft.com/office/drawing/2014/main" val="3523691782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070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070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896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896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155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4616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tc gridSpan="5">
                  <a:txBody>
                    <a:bodyPr/>
                    <a:lstStyle/>
                    <a:p>
                      <a:pPr marL="47625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55562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476884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619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0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76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28575">
                      <a:solidFill>
                        <a:srgbClr val="4471C4"/>
                      </a:solidFill>
                      <a:prstDash val="solid"/>
                    </a:lnR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L w="28575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23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23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800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Yapay Zeka</a:t>
                      </a:r>
                      <a:r>
                        <a:rPr lang="tr-TR" sz="1600" baseline="0" dirty="0" smtClean="0">
                          <a:latin typeface="Times New Roman"/>
                          <a:cs typeface="Times New Roman"/>
                        </a:rPr>
                        <a:t> Mühendisliği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Birinci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endParaRPr lang="tr-TR" sz="1600" dirty="0" smtClean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24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1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25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23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1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24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İkinci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0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0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0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0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0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0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19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Üçüncü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0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0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0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0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0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0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Dördüncü</a:t>
                      </a:r>
                      <a:r>
                        <a:rPr sz="14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0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0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0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0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0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0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24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1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25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23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1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24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43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46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44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48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977309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6235" rIns="0" bIns="0" rtlCol="0">
            <a:spAutoFit/>
          </a:bodyPr>
          <a:lstStyle/>
          <a:p>
            <a:pPr marL="307403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Çift</a:t>
            </a:r>
            <a:r>
              <a:rPr spc="-6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Anadal</a:t>
            </a:r>
            <a:r>
              <a:rPr spc="-10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Programı</a:t>
            </a:r>
            <a:r>
              <a:rPr spc="-10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Sayısı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6335"/>
              </p:ext>
            </p:extLst>
          </p:nvPr>
        </p:nvGraphicFramePr>
        <p:xfrm>
          <a:off x="601154" y="2133600"/>
          <a:ext cx="11111230" cy="35426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7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7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9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263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1955">
                <a:tc gridSpan="2">
                  <a:txBody>
                    <a:bodyPr/>
                    <a:lstStyle/>
                    <a:p>
                      <a:pPr marL="214630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Çift</a:t>
                      </a:r>
                      <a:r>
                        <a:rPr sz="20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Anadal</a:t>
                      </a:r>
                      <a:r>
                        <a:rPr sz="20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Programı</a:t>
                      </a:r>
                      <a:r>
                        <a:rPr sz="20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20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(Varsa)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56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Anadal</a:t>
                      </a:r>
                      <a:r>
                        <a:rPr sz="2000" b="1" spc="-7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6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(Varsa, 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aşağıdaki</a:t>
                      </a:r>
                      <a:r>
                        <a:rPr sz="1200" b="1" i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bilgileri</a:t>
                      </a:r>
                      <a:r>
                        <a:rPr sz="1200" b="1" i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yazınız)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9403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Çift</a:t>
                      </a:r>
                      <a:r>
                        <a:rPr sz="2000" b="1" spc="-6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Anadal</a:t>
                      </a:r>
                      <a:r>
                        <a:rPr sz="2000" b="1" spc="-6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Programı</a:t>
                      </a:r>
                      <a:r>
                        <a:rPr sz="2000" b="1" spc="-6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(Varsa,</a:t>
                      </a:r>
                      <a:r>
                        <a:rPr sz="1200" b="1" i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aşağıdaki</a:t>
                      </a:r>
                      <a:r>
                        <a:rPr sz="1200" b="1" i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bilgileri</a:t>
                      </a:r>
                      <a:r>
                        <a:rPr sz="1200" b="1" i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yazınız)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6910">
                <a:tc>
                  <a:txBody>
                    <a:bodyPr/>
                    <a:lstStyle/>
                    <a:p>
                      <a:pPr marL="431165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2000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2000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2000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695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0430" marR="382270" indent="-512445">
                        <a:lnSpc>
                          <a:spcPts val="2570"/>
                        </a:lnSpc>
                        <a:spcBef>
                          <a:spcPts val="15"/>
                        </a:spcBef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2000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2000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2000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2000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 </a:t>
                      </a:r>
                      <a:r>
                        <a:rPr sz="20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8615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2000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20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20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720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5970" marR="255904" indent="-512445">
                        <a:lnSpc>
                          <a:spcPts val="2570"/>
                        </a:lnSpc>
                        <a:spcBef>
                          <a:spcPts val="15"/>
                        </a:spcBef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2000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20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20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20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Dalı/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spc="-6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9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Bilgisayar Mühendisliği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Bilgisayar-Yazılım-Bilimler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Yapay</a:t>
                      </a:r>
                      <a:r>
                        <a:rPr lang="tr-TR" sz="1800" baseline="0" dirty="0" smtClean="0">
                          <a:latin typeface="Times New Roman"/>
                          <a:cs typeface="Times New Roman"/>
                        </a:rPr>
                        <a:t> Zeka Mühendisliği, Dijital Oyun Tasarım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Yapay Zeka-Dijital oyun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9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Yapay Zeka Mühendisliği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Yapay</a:t>
                      </a:r>
                      <a:r>
                        <a:rPr lang="tr-TR" sz="1800" baseline="0" dirty="0" smtClean="0">
                          <a:latin typeface="Times New Roman"/>
                          <a:cs typeface="Times New Roman"/>
                        </a:rPr>
                        <a:t> Zeka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Bilgisayar Mühendisliği, Dijital Oyun Tasarım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Bilgisayar-Yazılım-Bilimler-Dijital Oyun</a:t>
                      </a:r>
                      <a:endParaRPr lang="tr-TR"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5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Dijital Oyun Tasarım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Dijital Oyun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Bilgisayar</a:t>
                      </a:r>
                      <a:r>
                        <a:rPr lang="tr-TR" sz="1800" baseline="0" dirty="0" smtClean="0">
                          <a:latin typeface="Times New Roman"/>
                          <a:cs typeface="Times New Roman"/>
                        </a:rPr>
                        <a:t> Mühendisliği, Yapay Zeka Mühendisliği, Yönetim Bilişim Sistemleri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Bilgisayar-Yazılım-Bilimler-Yapay</a:t>
                      </a:r>
                      <a:r>
                        <a:rPr lang="tr-TR" sz="1800" baseline="0" dirty="0" smtClean="0">
                          <a:latin typeface="Times New Roman"/>
                          <a:cs typeface="Times New Roman"/>
                        </a:rPr>
                        <a:t> Zeka</a:t>
                      </a:r>
                      <a:endParaRPr lang="tr-TR" sz="1800" dirty="0" smtClean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27180" y="6309359"/>
            <a:ext cx="388620" cy="394716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48</a:t>
            </a:fld>
            <a:endParaRPr spc="-25" dirty="0"/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01139" y="2237689"/>
            <a:ext cx="8300084" cy="2468245"/>
          </a:xfrm>
          <a:prstGeom prst="rect">
            <a:avLst/>
          </a:prstGeom>
        </p:spPr>
        <p:txBody>
          <a:bodyPr vert="horz" wrap="square" lIns="0" tIns="274955" rIns="0" bIns="0" rtlCol="0">
            <a:spAutoFit/>
          </a:bodyPr>
          <a:lstStyle/>
          <a:p>
            <a:pPr marL="2419350" marR="5080" indent="-2407285">
              <a:lnSpc>
                <a:spcPts val="8550"/>
              </a:lnSpc>
              <a:spcBef>
                <a:spcPts val="2165"/>
              </a:spcBef>
            </a:pPr>
            <a:r>
              <a:rPr sz="8900" dirty="0">
                <a:solidFill>
                  <a:srgbClr val="FF0000"/>
                </a:solidFill>
              </a:rPr>
              <a:t>Fiziksel</a:t>
            </a:r>
            <a:r>
              <a:rPr sz="8900" spc="-135" dirty="0">
                <a:solidFill>
                  <a:srgbClr val="FF0000"/>
                </a:solidFill>
              </a:rPr>
              <a:t> </a:t>
            </a:r>
            <a:r>
              <a:rPr sz="8900" dirty="0">
                <a:solidFill>
                  <a:srgbClr val="FF0000"/>
                </a:solidFill>
              </a:rPr>
              <a:t>Altyapı</a:t>
            </a:r>
            <a:r>
              <a:rPr sz="8900" spc="-135" dirty="0">
                <a:solidFill>
                  <a:srgbClr val="FF0000"/>
                </a:solidFill>
              </a:rPr>
              <a:t> </a:t>
            </a:r>
            <a:r>
              <a:rPr sz="8900" spc="-25" dirty="0">
                <a:solidFill>
                  <a:srgbClr val="FF0000"/>
                </a:solidFill>
              </a:rPr>
              <a:t>ve </a:t>
            </a:r>
            <a:r>
              <a:rPr sz="8900" spc="-700" dirty="0">
                <a:solidFill>
                  <a:srgbClr val="FF0000"/>
                </a:solidFill>
              </a:rPr>
              <a:t>T</a:t>
            </a:r>
            <a:r>
              <a:rPr sz="8900" spc="85" dirty="0">
                <a:solidFill>
                  <a:srgbClr val="FF0000"/>
                </a:solidFill>
              </a:rPr>
              <a:t>esisler</a:t>
            </a:r>
            <a:endParaRPr sz="8900"/>
          </a:p>
        </p:txBody>
      </p:sp>
      <p:sp>
        <p:nvSpPr>
          <p:cNvPr id="3" name="object 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49</a:t>
            </a:fld>
            <a:endParaRPr spc="-2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8699" rIns="0" bIns="0" rtlCol="0">
            <a:spAutoFit/>
          </a:bodyPr>
          <a:lstStyle/>
          <a:p>
            <a:pPr marL="2470785">
              <a:lnSpc>
                <a:spcPct val="100000"/>
              </a:lnSpc>
              <a:spcBef>
                <a:spcPts val="105"/>
              </a:spcBef>
            </a:pPr>
            <a:r>
              <a:rPr spc="-10" dirty="0">
                <a:solidFill>
                  <a:srgbClr val="FF0000"/>
                </a:solidFill>
              </a:rPr>
              <a:t>YÖNETİM:</a:t>
            </a:r>
            <a:r>
              <a:rPr spc="-100" dirty="0">
                <a:solidFill>
                  <a:srgbClr val="FF0000"/>
                </a:solidFill>
              </a:rPr>
              <a:t> </a:t>
            </a:r>
            <a:r>
              <a:rPr dirty="0"/>
              <a:t>Bölüm</a:t>
            </a:r>
            <a:r>
              <a:rPr spc="-114" dirty="0"/>
              <a:t> </a:t>
            </a:r>
            <a:r>
              <a:rPr spc="-10" dirty="0"/>
              <a:t>Başkanlıkları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541546"/>
              </p:ext>
            </p:extLst>
          </p:nvPr>
        </p:nvGraphicFramePr>
        <p:xfrm>
          <a:off x="539748" y="2590800"/>
          <a:ext cx="11372849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025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16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3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349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8800">
                <a:tc>
                  <a:txBody>
                    <a:bodyPr/>
                    <a:lstStyle/>
                    <a:p>
                      <a:pPr marL="833755"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8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ADI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127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8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Başkanı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Ünvanı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r>
                        <a:rPr sz="18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Soyadı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08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Başkan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Yardımcısı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Ünvanı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r>
                        <a:rPr sz="18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Soyadı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08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Başkan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Yardımcısı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Ünvanı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r>
                        <a:rPr sz="18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Soyadı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Bilgisayar Mühendisliği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Doç.</a:t>
                      </a:r>
                      <a:r>
                        <a:rPr lang="tr-TR" sz="1900" baseline="0" dirty="0" smtClean="0">
                          <a:latin typeface="Times New Roman"/>
                          <a:cs typeface="Times New Roman"/>
                        </a:rPr>
                        <a:t> Dr. Eyüp GEDİKLİ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1900" dirty="0" err="1" smtClean="0"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. Üyesi Mehmet Cemil</a:t>
                      </a:r>
                      <a:r>
                        <a:rPr lang="tr-TR" sz="1900" baseline="0" dirty="0" smtClean="0">
                          <a:latin typeface="Times New Roman"/>
                          <a:cs typeface="Times New Roman"/>
                        </a:rPr>
                        <a:t> AYDOĞDU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1900" dirty="0" err="1" smtClean="0"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. Üyesi Celal ATALAR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Dijital Oyun Tasarımı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Doç. Dr. Semra FİŞ ERÜMİT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1900" dirty="0" err="1" smtClean="0"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. Üyesi Cenk ALBAYRAK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1900" dirty="0" err="1" smtClean="0"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. Üyesi Murat ATASOY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Yapay Zeka Mühendisliği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1900" dirty="0" err="1" smtClean="0"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. Üyesi Özge MAKUL AYDOĞDU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1900" dirty="0" err="1" smtClean="0"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. Üyesi Sait ALP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1900" dirty="0" err="1" smtClean="0"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. Üyesi Selda ATALAR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Yazılım Mühendisliği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Atanmadı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Atanmadı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Atanmadı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00101" rIns="0" bIns="0" rtlCol="0">
            <a:spAutoFit/>
          </a:bodyPr>
          <a:lstStyle/>
          <a:p>
            <a:pPr marL="2411095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Fiziksel</a:t>
            </a:r>
            <a:r>
              <a:rPr sz="2800" spc="-100" dirty="0">
                <a:solidFill>
                  <a:srgbClr val="FF0000"/>
                </a:solidFill>
              </a:rPr>
              <a:t> </a:t>
            </a:r>
            <a:r>
              <a:rPr sz="2800" spc="-20" dirty="0">
                <a:solidFill>
                  <a:srgbClr val="FF0000"/>
                </a:solidFill>
              </a:rPr>
              <a:t>Yapı: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dirty="0"/>
              <a:t>Eğitim</a:t>
            </a:r>
            <a:r>
              <a:rPr sz="2800" spc="-114" dirty="0"/>
              <a:t> </a:t>
            </a:r>
            <a:r>
              <a:rPr sz="2800" dirty="0"/>
              <a:t>Alanları</a:t>
            </a:r>
            <a:r>
              <a:rPr sz="2800" spc="-80" dirty="0"/>
              <a:t> </a:t>
            </a:r>
            <a:r>
              <a:rPr sz="2800" spc="-10" dirty="0"/>
              <a:t>(Derslikler)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50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382310"/>
              </p:ext>
            </p:extLst>
          </p:nvPr>
        </p:nvGraphicFramePr>
        <p:xfrm>
          <a:off x="330504" y="2379766"/>
          <a:ext cx="11557315" cy="28050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6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9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1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09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15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37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1094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86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318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9662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9659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77875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EĞİTİM</a:t>
                      </a:r>
                      <a:r>
                        <a:rPr sz="12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4795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21285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819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(Adet</a:t>
                      </a:r>
                      <a:r>
                        <a:rPr sz="12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501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14935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Alanı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428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(m</a:t>
                      </a:r>
                      <a:r>
                        <a:rPr sz="1200" b="1" spc="-30" baseline="2430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01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59385" marR="150495" indent="30480">
                        <a:lnSpc>
                          <a:spcPct val="107500"/>
                        </a:lnSpc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Kapasitesi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(Kişi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Sayısı)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705" marR="46355" algn="ctr">
                        <a:lnSpc>
                          <a:spcPct val="107100"/>
                        </a:lnSpc>
                        <a:spcBef>
                          <a:spcPts val="880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Haftalık Kullanım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Süresi</a:t>
                      </a:r>
                      <a:r>
                        <a:rPr sz="12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(Saat)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Bilgisayar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24130" marR="15875" algn="ctr">
                        <a:lnSpc>
                          <a:spcPct val="106700"/>
                        </a:lnSpc>
                        <a:spcBef>
                          <a:spcPts val="10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Bulunan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Alanı*</a:t>
                      </a:r>
                      <a:r>
                        <a:rPr sz="12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7630" marR="81280" indent="100330">
                        <a:lnSpc>
                          <a:spcPct val="107100"/>
                        </a:lnSpc>
                        <a:spcBef>
                          <a:spcPts val="110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Projeksiyon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Cihazı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Bulunan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Alanı*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3803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" marR="24765" indent="-635" algn="ctr">
                        <a:lnSpc>
                          <a:spcPct val="107200"/>
                        </a:lnSpc>
                        <a:spcBef>
                          <a:spcPts val="10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Bilgisayar</a:t>
                      </a:r>
                      <a:r>
                        <a:rPr sz="1200" b="1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Projeksiyon</a:t>
                      </a:r>
                      <a:r>
                        <a:rPr sz="12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Cihazı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Bulunan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Alanı*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815" marR="57785" indent="-104139">
                        <a:lnSpc>
                          <a:spcPct val="107500"/>
                        </a:lnSpc>
                        <a:spcBef>
                          <a:spcPts val="100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Akılla</a:t>
                      </a:r>
                      <a:r>
                        <a:rPr sz="12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Tahta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Bulunan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220979" marR="45720" indent="-166370">
                        <a:lnSpc>
                          <a:spcPts val="1550"/>
                        </a:lnSpc>
                        <a:spcBef>
                          <a:spcPts val="60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Alanı Sayısı*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 indent="-33655" algn="just">
                        <a:lnSpc>
                          <a:spcPct val="107100"/>
                        </a:lnSpc>
                        <a:spcBef>
                          <a:spcPts val="880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Kablolu</a:t>
                      </a: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İnternet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Bulunan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Alanı*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7100"/>
                        </a:lnSpc>
                        <a:spcBef>
                          <a:spcPts val="880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Wi-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Fi</a:t>
                      </a:r>
                      <a:r>
                        <a:rPr sz="1200" b="1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Bulunan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Alanı* Sayısı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400" b="1" spc="-20" dirty="0">
                          <a:latin typeface="Calibri"/>
                          <a:cs typeface="Calibri"/>
                        </a:rPr>
                        <a:t>Amfi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222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100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24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Atölye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400" b="1" dirty="0" err="1" smtClean="0">
                          <a:latin typeface="Calibri"/>
                          <a:cs typeface="Calibri"/>
                        </a:rPr>
                        <a:t>Seminer</a:t>
                      </a:r>
                      <a:r>
                        <a:rPr lang="tr-TR" sz="1400" b="1" dirty="0" smtClean="0">
                          <a:latin typeface="Calibri"/>
                          <a:cs typeface="Calibri"/>
                        </a:rPr>
                        <a:t>-Toplantı</a:t>
                      </a:r>
                      <a:r>
                        <a:rPr sz="1400" b="1" spc="-6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Salonu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121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40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Çalışma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Odası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40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20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40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425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spc="-10" dirty="0" err="1" smtClean="0">
                          <a:latin typeface="+mn-lt"/>
                          <a:cs typeface="Calibri"/>
                        </a:rPr>
                        <a:t>Bilgisayar</a:t>
                      </a:r>
                      <a:r>
                        <a:rPr lang="en-GB" sz="1400" b="1" spc="-25" dirty="0" smtClean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GB" sz="1400" b="1" spc="-10" dirty="0" err="1" smtClean="0">
                          <a:latin typeface="+mn-lt"/>
                          <a:cs typeface="Calibri"/>
                        </a:rPr>
                        <a:t>Laboratuvarı</a:t>
                      </a:r>
                      <a:endParaRPr lang="en-GB" sz="1400" dirty="0" smtClean="0">
                        <a:latin typeface="+mn-lt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81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48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26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6147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Teknoloji</a:t>
                      </a:r>
                      <a:r>
                        <a:rPr sz="14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Laboratuvarı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1775">
                <a:tc gridSpan="11"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88163" y="6043066"/>
            <a:ext cx="35680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*Bu</a:t>
            </a:r>
            <a:r>
              <a:rPr sz="12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tabloda</a:t>
            </a:r>
            <a:r>
              <a:rPr sz="12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verilen</a:t>
            </a:r>
            <a:r>
              <a:rPr sz="12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eğitim</a:t>
            </a:r>
            <a:r>
              <a:rPr sz="1200" b="1" i="1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alanlarına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göre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cevaplayınız.</a:t>
            </a:r>
            <a:endParaRPr sz="1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168" rIns="0" bIns="0" rtlCol="0">
            <a:spAutoFit/>
          </a:bodyPr>
          <a:lstStyle/>
          <a:p>
            <a:pPr marL="35179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Fiziksel</a:t>
            </a:r>
            <a:r>
              <a:rPr sz="2800" spc="-10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Altyapı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ve</a:t>
            </a:r>
            <a:r>
              <a:rPr sz="2800" spc="-110" dirty="0">
                <a:solidFill>
                  <a:srgbClr val="FF0000"/>
                </a:solidFill>
              </a:rPr>
              <a:t> </a:t>
            </a:r>
            <a:r>
              <a:rPr sz="2800" spc="-20" dirty="0">
                <a:solidFill>
                  <a:srgbClr val="FF0000"/>
                </a:solidFill>
              </a:rPr>
              <a:t>Tesisler:</a:t>
            </a:r>
            <a:r>
              <a:rPr sz="2800" spc="-8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475692"/>
                </a:solidFill>
              </a:rPr>
              <a:t>Sağlık,</a:t>
            </a:r>
            <a:r>
              <a:rPr sz="2800" spc="-85" dirty="0">
                <a:solidFill>
                  <a:srgbClr val="475692"/>
                </a:solidFill>
              </a:rPr>
              <a:t> </a:t>
            </a:r>
            <a:r>
              <a:rPr sz="2800" dirty="0">
                <a:solidFill>
                  <a:srgbClr val="475692"/>
                </a:solidFill>
              </a:rPr>
              <a:t>Sosyal,</a:t>
            </a:r>
            <a:r>
              <a:rPr sz="2800" spc="-90" dirty="0">
                <a:solidFill>
                  <a:srgbClr val="475692"/>
                </a:solidFill>
              </a:rPr>
              <a:t> </a:t>
            </a:r>
            <a:r>
              <a:rPr sz="2800" dirty="0">
                <a:solidFill>
                  <a:srgbClr val="475692"/>
                </a:solidFill>
              </a:rPr>
              <a:t>Kültürel</a:t>
            </a:r>
            <a:r>
              <a:rPr sz="2800" spc="-85" dirty="0">
                <a:solidFill>
                  <a:srgbClr val="475692"/>
                </a:solidFill>
              </a:rPr>
              <a:t> </a:t>
            </a:r>
            <a:r>
              <a:rPr sz="2800" dirty="0">
                <a:solidFill>
                  <a:srgbClr val="475692"/>
                </a:solidFill>
              </a:rPr>
              <a:t>ve</a:t>
            </a:r>
            <a:r>
              <a:rPr sz="2800" spc="-110" dirty="0">
                <a:solidFill>
                  <a:srgbClr val="475692"/>
                </a:solidFill>
              </a:rPr>
              <a:t> </a:t>
            </a:r>
            <a:r>
              <a:rPr sz="2800" dirty="0">
                <a:solidFill>
                  <a:srgbClr val="475692"/>
                </a:solidFill>
              </a:rPr>
              <a:t>Sportif</a:t>
            </a:r>
            <a:r>
              <a:rPr sz="2800" spc="-95" dirty="0">
                <a:solidFill>
                  <a:srgbClr val="475692"/>
                </a:solidFill>
              </a:rPr>
              <a:t> </a:t>
            </a:r>
            <a:r>
              <a:rPr sz="2800" spc="-10" dirty="0">
                <a:solidFill>
                  <a:srgbClr val="475692"/>
                </a:solidFill>
              </a:rPr>
              <a:t>Alanlar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51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984350"/>
              </p:ext>
            </p:extLst>
          </p:nvPr>
        </p:nvGraphicFramePr>
        <p:xfrm>
          <a:off x="457200" y="2338379"/>
          <a:ext cx="11407139" cy="33585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457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7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1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62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2145">
                <a:tc>
                  <a:txBody>
                    <a:bodyPr/>
                    <a:lstStyle/>
                    <a:p>
                      <a:pPr marL="7683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Sağlık,</a:t>
                      </a:r>
                      <a:r>
                        <a:rPr sz="2400" b="1" spc="-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Sosyal,</a:t>
                      </a:r>
                      <a:r>
                        <a:rPr sz="2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Kültürel</a:t>
                      </a:r>
                      <a:r>
                        <a:rPr sz="2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24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Sportif</a:t>
                      </a:r>
                      <a:r>
                        <a:rPr sz="24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Alanlar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0665">
                        <a:lnSpc>
                          <a:spcPct val="100000"/>
                        </a:lnSpc>
                        <a:spcBef>
                          <a:spcPts val="124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20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(Adet</a:t>
                      </a:r>
                      <a:r>
                        <a:rPr sz="20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57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1460">
                        <a:lnSpc>
                          <a:spcPct val="100000"/>
                        </a:lnSpc>
                        <a:spcBef>
                          <a:spcPts val="124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Alanı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(m</a:t>
                      </a:r>
                      <a:r>
                        <a:rPr sz="1950" b="1" spc="-30" baseline="2564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57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6220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Kapasitesi</a:t>
                      </a:r>
                      <a:r>
                        <a:rPr sz="2000" b="1" spc="-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(Kişi</a:t>
                      </a:r>
                      <a:r>
                        <a:rPr sz="20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Açık</a:t>
                      </a:r>
                      <a:r>
                        <a:rPr sz="2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Spor</a:t>
                      </a:r>
                      <a:r>
                        <a:rPr sz="24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Sahası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tr-TR" sz="2300" dirty="0" smtClean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tr-TR" sz="2300" dirty="0" smtClean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300" dirty="0" smtClean="0">
                          <a:latin typeface="Times New Roman"/>
                          <a:cs typeface="Times New Roman"/>
                        </a:rPr>
                        <a:t>Üniversite</a:t>
                      </a:r>
                      <a:r>
                        <a:rPr lang="tr-TR" sz="2300" baseline="0" dirty="0" smtClean="0">
                          <a:latin typeface="Times New Roman"/>
                          <a:cs typeface="Times New Roman"/>
                        </a:rPr>
                        <a:t>ye ait tesisler kullanılmaktadır.</a:t>
                      </a:r>
                      <a:endParaRPr sz="2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Kapalı</a:t>
                      </a:r>
                      <a:r>
                        <a:rPr sz="2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Spor</a:t>
                      </a:r>
                      <a:r>
                        <a:rPr sz="2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Sahası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484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400" b="1" spc="-10" dirty="0">
                          <a:latin typeface="Calibri"/>
                          <a:cs typeface="Calibri"/>
                        </a:rPr>
                        <a:t>Kantin/Kafeterya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400" b="1" spc="-10" dirty="0">
                          <a:latin typeface="Calibri"/>
                          <a:cs typeface="Calibri"/>
                        </a:rPr>
                        <a:t>Yemekhane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1484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2400" b="1" spc="-10" dirty="0">
                          <a:latin typeface="Calibri"/>
                          <a:cs typeface="Calibri"/>
                        </a:rPr>
                        <a:t>Mescit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300" dirty="0" smtClean="0">
                          <a:latin typeface="Times New Roman"/>
                          <a:cs typeface="Times New Roman"/>
                        </a:rPr>
                        <a:t>Binamızda</a:t>
                      </a:r>
                      <a:r>
                        <a:rPr lang="tr-TR" sz="2300" baseline="0" dirty="0" smtClean="0">
                          <a:latin typeface="Times New Roman"/>
                          <a:cs typeface="Times New Roman"/>
                        </a:rPr>
                        <a:t> Mescit bulunmamaktadır.</a:t>
                      </a:r>
                      <a:endParaRPr sz="2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24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Kulüp</a:t>
                      </a:r>
                      <a:r>
                        <a:rPr sz="2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Odası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300" dirty="0" smtClean="0">
                          <a:latin typeface="Times New Roman"/>
                          <a:cs typeface="Times New Roman"/>
                        </a:rPr>
                        <a:t>Öğrenci Kulüp Odası bulunmamaktadır.</a:t>
                      </a:r>
                      <a:endParaRPr sz="2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83870" rIns="0" bIns="0" rtlCol="0">
            <a:spAutoFit/>
          </a:bodyPr>
          <a:lstStyle/>
          <a:p>
            <a:pPr marL="34798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Fiziksel</a:t>
            </a:r>
            <a:r>
              <a:rPr sz="2800" spc="-95" dirty="0">
                <a:solidFill>
                  <a:srgbClr val="FF0000"/>
                </a:solidFill>
              </a:rPr>
              <a:t> </a:t>
            </a:r>
            <a:r>
              <a:rPr sz="2800" spc="-20" dirty="0">
                <a:solidFill>
                  <a:srgbClr val="FF0000"/>
                </a:solidFill>
              </a:rPr>
              <a:t>Yapı:</a:t>
            </a:r>
            <a:r>
              <a:rPr sz="2800" spc="-75" dirty="0">
                <a:solidFill>
                  <a:srgbClr val="FF0000"/>
                </a:solidFill>
              </a:rPr>
              <a:t> </a:t>
            </a:r>
            <a:r>
              <a:rPr sz="2800" dirty="0"/>
              <a:t>Hizmet</a:t>
            </a:r>
            <a:r>
              <a:rPr sz="2800" spc="-100" dirty="0"/>
              <a:t> </a:t>
            </a:r>
            <a:r>
              <a:rPr sz="2800" spc="-10" dirty="0"/>
              <a:t>Alanları</a:t>
            </a:r>
            <a:endParaRPr sz="2800"/>
          </a:p>
        </p:txBody>
      </p:sp>
      <p:grpSp>
        <p:nvGrpSpPr>
          <p:cNvPr id="3" name="object 3"/>
          <p:cNvGrpSpPr/>
          <p:nvPr/>
        </p:nvGrpSpPr>
        <p:grpSpPr>
          <a:xfrm>
            <a:off x="11795759" y="6580631"/>
            <a:ext cx="247015" cy="281940"/>
            <a:chOff x="11795759" y="6580631"/>
            <a:chExt cx="247015" cy="281940"/>
          </a:xfrm>
        </p:grpSpPr>
        <p:sp>
          <p:nvSpPr>
            <p:cNvPr id="4" name="object 4"/>
            <p:cNvSpPr/>
            <p:nvPr/>
          </p:nvSpPr>
          <p:spPr>
            <a:xfrm>
              <a:off x="11801855" y="6586727"/>
              <a:ext cx="234950" cy="269875"/>
            </a:xfrm>
            <a:custGeom>
              <a:avLst/>
              <a:gdLst/>
              <a:ahLst/>
              <a:cxnLst/>
              <a:rect l="l" t="t" r="r" b="b"/>
              <a:pathLst>
                <a:path w="234950" h="269875">
                  <a:moveTo>
                    <a:pt x="117348" y="0"/>
                  </a:moveTo>
                  <a:lnTo>
                    <a:pt x="71687" y="10599"/>
                  </a:lnTo>
                  <a:lnTo>
                    <a:pt x="34385" y="39504"/>
                  </a:lnTo>
                  <a:lnTo>
                    <a:pt x="9227" y="82376"/>
                  </a:lnTo>
                  <a:lnTo>
                    <a:pt x="0" y="134874"/>
                  </a:lnTo>
                  <a:lnTo>
                    <a:pt x="9227" y="187372"/>
                  </a:lnTo>
                  <a:lnTo>
                    <a:pt x="34385" y="230243"/>
                  </a:lnTo>
                  <a:lnTo>
                    <a:pt x="71687" y="259148"/>
                  </a:lnTo>
                  <a:lnTo>
                    <a:pt x="117348" y="269747"/>
                  </a:lnTo>
                  <a:lnTo>
                    <a:pt x="163008" y="259148"/>
                  </a:lnTo>
                  <a:lnTo>
                    <a:pt x="200310" y="230243"/>
                  </a:lnTo>
                  <a:lnTo>
                    <a:pt x="225468" y="187372"/>
                  </a:lnTo>
                  <a:lnTo>
                    <a:pt x="234696" y="134874"/>
                  </a:lnTo>
                  <a:lnTo>
                    <a:pt x="225468" y="82376"/>
                  </a:lnTo>
                  <a:lnTo>
                    <a:pt x="200310" y="39504"/>
                  </a:lnTo>
                  <a:lnTo>
                    <a:pt x="163008" y="10599"/>
                  </a:lnTo>
                  <a:lnTo>
                    <a:pt x="11734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801855" y="6586727"/>
              <a:ext cx="234950" cy="269875"/>
            </a:xfrm>
            <a:custGeom>
              <a:avLst/>
              <a:gdLst/>
              <a:ahLst/>
              <a:cxnLst/>
              <a:rect l="l" t="t" r="r" b="b"/>
              <a:pathLst>
                <a:path w="234950" h="269875">
                  <a:moveTo>
                    <a:pt x="34417" y="39497"/>
                  </a:moveTo>
                  <a:lnTo>
                    <a:pt x="200278" y="230243"/>
                  </a:lnTo>
                </a:path>
                <a:path w="234950" h="269875">
                  <a:moveTo>
                    <a:pt x="200278" y="39497"/>
                  </a:moveTo>
                  <a:lnTo>
                    <a:pt x="34417" y="230243"/>
                  </a:lnTo>
                </a:path>
                <a:path w="234950" h="269875">
                  <a:moveTo>
                    <a:pt x="0" y="134874"/>
                  </a:moveTo>
                  <a:lnTo>
                    <a:pt x="9227" y="82376"/>
                  </a:lnTo>
                  <a:lnTo>
                    <a:pt x="34385" y="39504"/>
                  </a:lnTo>
                  <a:lnTo>
                    <a:pt x="71687" y="10599"/>
                  </a:lnTo>
                  <a:lnTo>
                    <a:pt x="117348" y="0"/>
                  </a:lnTo>
                  <a:lnTo>
                    <a:pt x="163008" y="10599"/>
                  </a:lnTo>
                  <a:lnTo>
                    <a:pt x="200310" y="39504"/>
                  </a:lnTo>
                  <a:lnTo>
                    <a:pt x="225468" y="82376"/>
                  </a:lnTo>
                  <a:lnTo>
                    <a:pt x="234696" y="134874"/>
                  </a:lnTo>
                  <a:lnTo>
                    <a:pt x="225468" y="187372"/>
                  </a:lnTo>
                  <a:lnTo>
                    <a:pt x="200310" y="230243"/>
                  </a:lnTo>
                  <a:lnTo>
                    <a:pt x="163008" y="259148"/>
                  </a:lnTo>
                  <a:lnTo>
                    <a:pt x="117348" y="269747"/>
                  </a:lnTo>
                  <a:lnTo>
                    <a:pt x="71687" y="259148"/>
                  </a:lnTo>
                  <a:lnTo>
                    <a:pt x="34385" y="230243"/>
                  </a:lnTo>
                  <a:lnTo>
                    <a:pt x="9227" y="187372"/>
                  </a:lnTo>
                  <a:lnTo>
                    <a:pt x="0" y="134874"/>
                  </a:lnTo>
                  <a:close/>
                </a:path>
              </a:pathLst>
            </a:custGeom>
            <a:ln w="12192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971174"/>
              </p:ext>
            </p:extLst>
          </p:nvPr>
        </p:nvGraphicFramePr>
        <p:xfrm>
          <a:off x="339725" y="2062479"/>
          <a:ext cx="11571602" cy="30892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358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2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0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13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936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069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610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7170" marR="48260" indent="-163195">
                        <a:lnSpc>
                          <a:spcPct val="107000"/>
                        </a:lnSpc>
                        <a:spcBef>
                          <a:spcPts val="625"/>
                        </a:spcBef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095" marR="35560" indent="-82550">
                        <a:lnSpc>
                          <a:spcPct val="107000"/>
                        </a:lnSpc>
                        <a:spcBef>
                          <a:spcPts val="59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Çalışma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Odası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20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(Adet)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4160" marR="30480" indent="-226060">
                        <a:lnSpc>
                          <a:spcPct val="107000"/>
                        </a:lnSpc>
                        <a:spcBef>
                          <a:spcPts val="59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Çalışma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Odası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Alanı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(m</a:t>
                      </a:r>
                      <a:r>
                        <a:rPr sz="1950" b="1" spc="-30" baseline="2564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2)</a:t>
                      </a:r>
                      <a:endParaRPr sz="1950" baseline="25641">
                        <a:latin typeface="Calibri"/>
                        <a:cs typeface="Calibri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5255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Çalışma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Odası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Başına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Düşen</a:t>
                      </a:r>
                      <a:r>
                        <a:rPr sz="20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r>
                        <a:rPr sz="2000" b="1" spc="-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6235" marR="52705" indent="-294640">
                        <a:lnSpc>
                          <a:spcPct val="107000"/>
                        </a:lnSpc>
                        <a:spcBef>
                          <a:spcPts val="59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r>
                        <a:rPr sz="20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Başına</a:t>
                      </a:r>
                      <a:r>
                        <a:rPr sz="20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Düşen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Fiziksel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(m</a:t>
                      </a:r>
                      <a:r>
                        <a:rPr sz="1950" b="1" spc="-30" baseline="2564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805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Akademik</a:t>
                      </a:r>
                      <a:r>
                        <a:rPr sz="2000" b="1" spc="-4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  <a:p>
                      <a:pPr marL="95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Hizmet</a:t>
                      </a:r>
                      <a:r>
                        <a:rPr sz="2000" b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Alanları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21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11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250,26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1,9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11,91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167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İdari</a:t>
                      </a:r>
                      <a:r>
                        <a:rPr sz="2000" b="1" spc="-7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r>
                        <a:rPr sz="2000" b="1" spc="-6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Hizmet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95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Alanları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8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112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1,33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14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8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1516380">
                        <a:lnSpc>
                          <a:spcPct val="10000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29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17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362,26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1,7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12,49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52</a:t>
            </a:fld>
            <a:endParaRPr spc="-25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35" rIns="0" bIns="0" rtlCol="0">
            <a:spAutoFit/>
          </a:bodyPr>
          <a:lstStyle/>
          <a:p>
            <a:pPr marL="32893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Bilgi</a:t>
            </a:r>
            <a:r>
              <a:rPr spc="-8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ve</a:t>
            </a:r>
            <a:r>
              <a:rPr spc="-60" dirty="0">
                <a:solidFill>
                  <a:srgbClr val="FF0000"/>
                </a:solidFill>
              </a:rPr>
              <a:t> </a:t>
            </a:r>
            <a:r>
              <a:rPr spc="-25" dirty="0">
                <a:solidFill>
                  <a:srgbClr val="FF0000"/>
                </a:solidFill>
              </a:rPr>
              <a:t>Teknoloji</a:t>
            </a:r>
            <a:r>
              <a:rPr spc="-7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Kaynakları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53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157226"/>
              </p:ext>
            </p:extLst>
          </p:nvPr>
        </p:nvGraphicFramePr>
        <p:xfrm>
          <a:off x="560184" y="1896364"/>
          <a:ext cx="11372848" cy="40125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00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2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12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85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64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Cinsi*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7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2400" b="1" spc="-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(Adet)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Cinsi*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31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2400" b="1" spc="-1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(Adet)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Masaüstü</a:t>
                      </a:r>
                      <a:r>
                        <a:rPr sz="18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Bilgisayar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80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095"/>
                        </a:lnSpc>
                      </a:pPr>
                      <a:r>
                        <a:rPr sz="1800" b="1" spc="-20" dirty="0">
                          <a:latin typeface="Calibri"/>
                          <a:cs typeface="Calibri"/>
                        </a:rPr>
                        <a:t>Faks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Taşınabilir</a:t>
                      </a:r>
                      <a:r>
                        <a:rPr sz="18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Bilgisayar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2045"/>
                        </a:lnSpc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Telefon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Projeksiyon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095"/>
                        </a:lnSpc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Kamera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91440">
                        <a:lnSpc>
                          <a:spcPts val="2120"/>
                        </a:lnSpc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Akıllı</a:t>
                      </a:r>
                      <a:r>
                        <a:rPr sz="18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latin typeface="Calibri"/>
                          <a:cs typeface="Calibri"/>
                        </a:rPr>
                        <a:t>Tahta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095"/>
                        </a:lnSpc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Televizyon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Baskı</a:t>
                      </a:r>
                      <a:r>
                        <a:rPr sz="18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Makinesi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095"/>
                        </a:lnSpc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Fotoğraf</a:t>
                      </a:r>
                      <a:r>
                        <a:rPr sz="18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Makinesi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Fotokopi</a:t>
                      </a:r>
                      <a:r>
                        <a:rPr sz="1800" b="1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Makinesi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095"/>
                        </a:lnSpc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Kulaklık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Yazıcı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095"/>
                        </a:lnSpc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Hoparlör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Tarayıcı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095"/>
                        </a:lnSpc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Mikroskop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Optik</a:t>
                      </a:r>
                      <a:r>
                        <a:rPr sz="18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Okuyucu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095"/>
                        </a:lnSpc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Barkod</a:t>
                      </a:r>
                      <a:r>
                        <a:rPr sz="1800" b="1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Yazıcı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782218" y="6022949"/>
            <a:ext cx="3345179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*Bu</a:t>
            </a:r>
            <a:r>
              <a:rPr sz="12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cihazların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dışında</a:t>
            </a:r>
            <a:r>
              <a:rPr sz="12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varsa</a:t>
            </a:r>
            <a:r>
              <a:rPr sz="12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lütfen</a:t>
            </a:r>
            <a:r>
              <a:rPr sz="1200" b="1" i="1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tabloya</a:t>
            </a:r>
            <a:r>
              <a:rPr sz="1200" b="1" i="1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57721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400" dirty="0"/>
              <a:t>Araştırma</a:t>
            </a:r>
            <a:r>
              <a:rPr sz="7400" spc="-204" dirty="0"/>
              <a:t> </a:t>
            </a:r>
            <a:r>
              <a:rPr sz="7400" dirty="0"/>
              <a:t>ve</a:t>
            </a:r>
            <a:r>
              <a:rPr sz="7400" spc="-195" dirty="0"/>
              <a:t> </a:t>
            </a:r>
            <a:r>
              <a:rPr sz="7400" spc="-10" dirty="0"/>
              <a:t>Geliştirme</a:t>
            </a:r>
            <a:endParaRPr sz="74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579244" y="4357827"/>
            <a:ext cx="9144635" cy="605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800" b="1" dirty="0">
                <a:solidFill>
                  <a:srgbClr val="FF0000"/>
                </a:solidFill>
                <a:latin typeface="Calibri"/>
                <a:cs typeface="Calibri"/>
              </a:rPr>
              <a:t>Bilimsel,</a:t>
            </a:r>
            <a:r>
              <a:rPr sz="3800" b="1" spc="-1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FF0000"/>
                </a:solidFill>
                <a:latin typeface="Calibri"/>
                <a:cs typeface="Calibri"/>
              </a:rPr>
              <a:t>Sosyal,</a:t>
            </a:r>
            <a:r>
              <a:rPr sz="38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FF0000"/>
                </a:solidFill>
                <a:latin typeface="Calibri"/>
                <a:cs typeface="Calibri"/>
              </a:rPr>
              <a:t>Kültürel</a:t>
            </a:r>
            <a:r>
              <a:rPr sz="3800" b="1" spc="-8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FF0000"/>
                </a:solidFill>
                <a:latin typeface="Calibri"/>
                <a:cs typeface="Calibri"/>
              </a:rPr>
              <a:t>ve</a:t>
            </a:r>
            <a:r>
              <a:rPr sz="3800" b="1" spc="-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FF0000"/>
                </a:solidFill>
                <a:latin typeface="Calibri"/>
                <a:cs typeface="Calibri"/>
              </a:rPr>
              <a:t>Sportif</a:t>
            </a:r>
            <a:r>
              <a:rPr sz="3800"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FF0000"/>
                </a:solidFill>
                <a:latin typeface="Calibri"/>
                <a:cs typeface="Calibri"/>
              </a:rPr>
              <a:t>Faaliyetler</a:t>
            </a:r>
            <a:endParaRPr sz="3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2357" y="882141"/>
            <a:ext cx="81718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206615" algn="l"/>
              </a:tabLst>
            </a:pPr>
            <a:r>
              <a:rPr sz="2400" spc="-10" dirty="0">
                <a:solidFill>
                  <a:srgbClr val="FF0000"/>
                </a:solidFill>
              </a:rPr>
              <a:t>Araştırma</a:t>
            </a:r>
            <a:r>
              <a:rPr sz="2400" spc="-70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ve</a:t>
            </a:r>
            <a:r>
              <a:rPr sz="2400" spc="-65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Geliştirme</a:t>
            </a:r>
            <a:r>
              <a:rPr sz="2400" spc="-50" dirty="0">
                <a:solidFill>
                  <a:srgbClr val="FF0000"/>
                </a:solidFill>
              </a:rPr>
              <a:t> </a:t>
            </a:r>
            <a:r>
              <a:rPr sz="2400" spc="-10" dirty="0">
                <a:solidFill>
                  <a:srgbClr val="FF0000"/>
                </a:solidFill>
              </a:rPr>
              <a:t>Faaliyetleri:</a:t>
            </a:r>
            <a:r>
              <a:rPr sz="2400" spc="-70" dirty="0">
                <a:solidFill>
                  <a:srgbClr val="FF0000"/>
                </a:solidFill>
              </a:rPr>
              <a:t> </a:t>
            </a:r>
            <a:r>
              <a:rPr sz="2400" spc="-20" dirty="0"/>
              <a:t>Yıllara</a:t>
            </a:r>
            <a:r>
              <a:rPr sz="2400" spc="-65" dirty="0"/>
              <a:t> </a:t>
            </a:r>
            <a:r>
              <a:rPr sz="2400" dirty="0"/>
              <a:t>Göre</a:t>
            </a:r>
            <a:r>
              <a:rPr sz="2400" spc="-75" dirty="0"/>
              <a:t> </a:t>
            </a:r>
            <a:r>
              <a:rPr sz="2400" spc="-10" dirty="0"/>
              <a:t>Makale</a:t>
            </a:r>
            <a:r>
              <a:rPr sz="2400" dirty="0"/>
              <a:t>	</a:t>
            </a:r>
            <a:r>
              <a:rPr sz="2400" spc="-10" dirty="0"/>
              <a:t>Bilgileri</a:t>
            </a:r>
            <a:endParaRPr sz="24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55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447707"/>
              </p:ext>
            </p:extLst>
          </p:nvPr>
        </p:nvGraphicFramePr>
        <p:xfrm>
          <a:off x="235026" y="1962023"/>
          <a:ext cx="11466828" cy="39382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86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45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59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0985">
                <a:tc>
                  <a:txBody>
                    <a:bodyPr/>
                    <a:lstStyle/>
                    <a:p>
                      <a:pPr algn="ctr">
                        <a:lnSpc>
                          <a:spcPts val="1860"/>
                        </a:lnSpc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MAKALELER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9395">
                        <a:lnSpc>
                          <a:spcPts val="1860"/>
                        </a:lnSpc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ts val="1860"/>
                        </a:lnSpc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SCI,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dergilerde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yayımlanmış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makale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(Q1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dergide)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9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SCI,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dergilerde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yayımlanmış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makale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(Q2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dergide)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SCI,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yayımlanmış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makale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(Q3</a:t>
                      </a:r>
                      <a:r>
                        <a:rPr sz="1400" spc="2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dergide)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ESCI,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yayımlanmış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makale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(Q4*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dergide)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339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ÜAK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Trabzon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Üniversitesi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senatosu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tarafından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belirlenen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uluslararası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endekslerinde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taranan dergilerde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yayımlanmış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makale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104775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Diğer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uluslararası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hakemli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dergilerde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yayınlanmış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makalesi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2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TR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Dizin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tarafından</a:t>
                      </a:r>
                      <a:r>
                        <a:rPr sz="14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hakemli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yayınlanmış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makale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434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755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TR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Dizin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tarafından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hakemli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dergiler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dışındaki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hakemli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yayımlanmış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makale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58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402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Diğer</a:t>
                      </a:r>
                      <a:r>
                        <a:rPr sz="1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hakemli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dergide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yayımlanmış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editöre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mektup,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notu,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özet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kitap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kritiği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pPr marR="59690" algn="r">
                        <a:lnSpc>
                          <a:spcPts val="1635"/>
                        </a:lnSpc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15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300" dirty="0" smtClean="0">
                          <a:latin typeface="Times New Roman"/>
                          <a:cs typeface="Times New Roman"/>
                        </a:rPr>
                        <a:t>33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8828" y="814832"/>
            <a:ext cx="82403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275195" algn="l"/>
              </a:tabLst>
            </a:pPr>
            <a:r>
              <a:rPr sz="2400" spc="-10" dirty="0">
                <a:solidFill>
                  <a:srgbClr val="FF0000"/>
                </a:solidFill>
              </a:rPr>
              <a:t>Araştırma</a:t>
            </a:r>
            <a:r>
              <a:rPr sz="2400" spc="-65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ve</a:t>
            </a:r>
            <a:r>
              <a:rPr sz="2400" spc="-60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Geliştirme</a:t>
            </a:r>
            <a:r>
              <a:rPr sz="2400" spc="-50" dirty="0">
                <a:solidFill>
                  <a:srgbClr val="FF0000"/>
                </a:solidFill>
              </a:rPr>
              <a:t> </a:t>
            </a:r>
            <a:r>
              <a:rPr sz="2400" spc="-10" dirty="0">
                <a:solidFill>
                  <a:srgbClr val="FF0000"/>
                </a:solidFill>
              </a:rPr>
              <a:t>Faaliyetleri</a:t>
            </a:r>
            <a:r>
              <a:rPr sz="2400" spc="-75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:</a:t>
            </a:r>
            <a:r>
              <a:rPr sz="2400" spc="-60" dirty="0">
                <a:solidFill>
                  <a:srgbClr val="FF0000"/>
                </a:solidFill>
              </a:rPr>
              <a:t> </a:t>
            </a:r>
            <a:r>
              <a:rPr sz="2400" spc="-20" dirty="0"/>
              <a:t>Yıllara</a:t>
            </a:r>
            <a:r>
              <a:rPr sz="2400" spc="-55" dirty="0"/>
              <a:t> </a:t>
            </a:r>
            <a:r>
              <a:rPr sz="2400" dirty="0"/>
              <a:t>Göre</a:t>
            </a:r>
            <a:r>
              <a:rPr sz="2400" spc="-60" dirty="0"/>
              <a:t> </a:t>
            </a:r>
            <a:r>
              <a:rPr sz="2400" spc="-10" dirty="0"/>
              <a:t>Makale</a:t>
            </a:r>
            <a:r>
              <a:rPr sz="2400" dirty="0"/>
              <a:t>	</a:t>
            </a:r>
            <a:r>
              <a:rPr sz="2400" spc="-10" dirty="0"/>
              <a:t>Bilgileri</a:t>
            </a:r>
            <a:endParaRPr sz="24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47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811930"/>
              </p:ext>
            </p:extLst>
          </p:nvPr>
        </p:nvGraphicFramePr>
        <p:xfrm>
          <a:off x="355104" y="2045207"/>
          <a:ext cx="11466828" cy="34404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86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45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59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0350">
                <a:tc>
                  <a:txBody>
                    <a:bodyPr/>
                    <a:lstStyle/>
                    <a:p>
                      <a:pPr algn="ctr">
                        <a:lnSpc>
                          <a:spcPts val="1860"/>
                        </a:lnSpc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MAKALELER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9395">
                        <a:lnSpc>
                          <a:spcPts val="1860"/>
                        </a:lnSpc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ts val="1860"/>
                        </a:lnSpc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SCI,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dergilerde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(Q1</a:t>
                      </a:r>
                      <a:r>
                        <a:rPr sz="14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dergide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u="sng" spc="-3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üyesi</a:t>
                      </a:r>
                      <a:r>
                        <a:rPr sz="1400" u="none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dirty="0">
                          <a:latin typeface="Calibri"/>
                          <a:cs typeface="Calibri"/>
                        </a:rPr>
                        <a:t>başına</a:t>
                      </a:r>
                      <a:r>
                        <a:rPr sz="1400" u="none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dirty="0"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400" u="none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spc="-1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400" u="none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spc="-10" dirty="0">
                          <a:latin typeface="Calibri"/>
                          <a:cs typeface="Calibri"/>
                        </a:rPr>
                        <a:t>sayısı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71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0,42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0,5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SCI,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(Q1</a:t>
                      </a:r>
                      <a:r>
                        <a:rPr sz="14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dergide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u="sng" spc="-4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elemanı</a:t>
                      </a:r>
                      <a:r>
                        <a:rPr sz="1400" u="none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dirty="0">
                          <a:latin typeface="Calibri"/>
                          <a:cs typeface="Calibri"/>
                        </a:rPr>
                        <a:t>başına</a:t>
                      </a:r>
                      <a:r>
                        <a:rPr sz="1400" u="none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dirty="0"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400" u="none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spc="-1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400" u="none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spc="-10" dirty="0">
                          <a:latin typeface="Calibri"/>
                          <a:cs typeface="Calibri"/>
                        </a:rPr>
                        <a:t>sayısı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71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SCI,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dergilerde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(Q2</a:t>
                      </a:r>
                      <a:r>
                        <a:rPr sz="14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dergide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u="sng" spc="-3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üyesi</a:t>
                      </a:r>
                      <a:r>
                        <a:rPr sz="1400" u="none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dirty="0">
                          <a:latin typeface="Calibri"/>
                          <a:cs typeface="Calibri"/>
                        </a:rPr>
                        <a:t>başına</a:t>
                      </a:r>
                      <a:r>
                        <a:rPr sz="1400" u="none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dirty="0"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400" u="none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spc="-1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400" u="none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spc="-10" dirty="0">
                          <a:latin typeface="Calibri"/>
                          <a:cs typeface="Calibri"/>
                        </a:rPr>
                        <a:t>sayısı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71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0,86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0,33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SCI,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Q2</a:t>
                      </a:r>
                      <a:r>
                        <a:rPr sz="14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dergide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u="sng" spc="-4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elemanı</a:t>
                      </a:r>
                      <a:r>
                        <a:rPr sz="1400" u="none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dirty="0">
                          <a:latin typeface="Calibri"/>
                          <a:cs typeface="Calibri"/>
                        </a:rPr>
                        <a:t>başına</a:t>
                      </a:r>
                      <a:r>
                        <a:rPr sz="1400" u="none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dirty="0"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400" u="none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spc="-1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400" u="none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spc="-10" dirty="0">
                          <a:latin typeface="Calibri"/>
                          <a:cs typeface="Calibri"/>
                        </a:rPr>
                        <a:t>sayısı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71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75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SCI,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(Q3</a:t>
                      </a:r>
                      <a:r>
                        <a:rPr sz="1400" spc="2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dergide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u="sng" spc="-3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üyesi</a:t>
                      </a:r>
                      <a:r>
                        <a:rPr sz="1400" u="none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dirty="0">
                          <a:latin typeface="Calibri"/>
                          <a:cs typeface="Calibri"/>
                        </a:rPr>
                        <a:t>başına</a:t>
                      </a:r>
                      <a:r>
                        <a:rPr sz="1400" u="none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dirty="0"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400" u="none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spc="-1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400" u="none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spc="-10" dirty="0">
                          <a:latin typeface="Calibri"/>
                          <a:cs typeface="Calibri"/>
                        </a:rPr>
                        <a:t>sayısı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0,28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940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SCI,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Q3</a:t>
                      </a:r>
                      <a:r>
                        <a:rPr sz="1400" spc="2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dergide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u="sng" spc="-4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elemanı</a:t>
                      </a:r>
                      <a:r>
                        <a:rPr sz="1400" u="none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dirty="0">
                          <a:latin typeface="Calibri"/>
                          <a:cs typeface="Calibri"/>
                        </a:rPr>
                        <a:t>başına</a:t>
                      </a:r>
                      <a:r>
                        <a:rPr sz="1400" u="none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dirty="0"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400" u="none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spc="-1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400" u="none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spc="-10" dirty="0">
                          <a:latin typeface="Calibri"/>
                          <a:cs typeface="Calibri"/>
                        </a:rPr>
                        <a:t>sayısı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ESCI,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 dergilerde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Q4*</a:t>
                      </a:r>
                      <a:r>
                        <a:rPr sz="14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dergide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u="sng" spc="-3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üyesi</a:t>
                      </a:r>
                      <a:r>
                        <a:rPr sz="1400" u="none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dirty="0">
                          <a:latin typeface="Calibri"/>
                          <a:cs typeface="Calibri"/>
                        </a:rPr>
                        <a:t>başına</a:t>
                      </a:r>
                      <a:r>
                        <a:rPr sz="1400" u="none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dirty="0"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400" u="none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spc="-1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400" u="none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spc="-10" dirty="0">
                          <a:latin typeface="Calibri"/>
                          <a:cs typeface="Calibri"/>
                        </a:rPr>
                        <a:t>sayısı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77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0,42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0,17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ESCI,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 dergilerde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Q4*</a:t>
                      </a:r>
                      <a:r>
                        <a:rPr sz="14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dergide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u="sng" spc="-4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elemanı</a:t>
                      </a:r>
                      <a:r>
                        <a:rPr sz="1400" u="none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dirty="0">
                          <a:latin typeface="Calibri"/>
                          <a:cs typeface="Calibri"/>
                        </a:rPr>
                        <a:t>başına</a:t>
                      </a:r>
                      <a:r>
                        <a:rPr sz="1400" u="none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dirty="0"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400" u="none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spc="-1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400" u="none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none" spc="-10" dirty="0">
                          <a:latin typeface="Calibri"/>
                          <a:cs typeface="Calibri"/>
                        </a:rPr>
                        <a:t>sayısı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200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09880" rIns="0" bIns="0" rtlCol="0">
            <a:spAutoFit/>
          </a:bodyPr>
          <a:lstStyle/>
          <a:p>
            <a:pPr marL="1218565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FF0000"/>
                </a:solidFill>
              </a:rPr>
              <a:t>Araştırma</a:t>
            </a:r>
            <a:r>
              <a:rPr sz="2400" spc="-70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ve</a:t>
            </a:r>
            <a:r>
              <a:rPr sz="2400" spc="-65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Geliştirme</a:t>
            </a:r>
            <a:r>
              <a:rPr sz="2400" spc="-55" dirty="0">
                <a:solidFill>
                  <a:srgbClr val="FF0000"/>
                </a:solidFill>
              </a:rPr>
              <a:t> </a:t>
            </a:r>
            <a:r>
              <a:rPr sz="2400" spc="-10" dirty="0">
                <a:solidFill>
                  <a:srgbClr val="FF0000"/>
                </a:solidFill>
              </a:rPr>
              <a:t>Faaliyetleri</a:t>
            </a:r>
            <a:r>
              <a:rPr sz="2400" spc="-80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:</a:t>
            </a:r>
            <a:r>
              <a:rPr sz="2400" spc="-60" dirty="0">
                <a:solidFill>
                  <a:srgbClr val="FF0000"/>
                </a:solidFill>
              </a:rPr>
              <a:t> </a:t>
            </a:r>
            <a:r>
              <a:rPr sz="2400" spc="-20" dirty="0"/>
              <a:t>Yıllara</a:t>
            </a:r>
            <a:r>
              <a:rPr sz="2400" spc="-55" dirty="0"/>
              <a:t> </a:t>
            </a:r>
            <a:r>
              <a:rPr sz="2400" dirty="0"/>
              <a:t>Göre</a:t>
            </a:r>
            <a:r>
              <a:rPr sz="2400" spc="-70" dirty="0"/>
              <a:t> </a:t>
            </a:r>
            <a:r>
              <a:rPr sz="2400" dirty="0"/>
              <a:t>Kitap</a:t>
            </a:r>
            <a:r>
              <a:rPr sz="2400" spc="-55" dirty="0"/>
              <a:t> </a:t>
            </a:r>
            <a:r>
              <a:rPr sz="2400" spc="-10" dirty="0"/>
              <a:t>Bilgileri</a:t>
            </a:r>
            <a:endParaRPr sz="24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57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980219"/>
              </p:ext>
            </p:extLst>
          </p:nvPr>
        </p:nvGraphicFramePr>
        <p:xfrm>
          <a:off x="450850" y="1986152"/>
          <a:ext cx="11373485" cy="3792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8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5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3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4645"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KİTAPLAR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082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272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600" b="1" spc="-20" dirty="0">
                          <a:latin typeface="Calibri"/>
                          <a:cs typeface="Calibri"/>
                        </a:rPr>
                        <a:t>Tanınmış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uluslararası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yayınevleri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tarafından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yayınlanmış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özgün bilimsel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kitap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104775">
                        <a:lnSpc>
                          <a:spcPts val="1864"/>
                        </a:lnSpc>
                      </a:pPr>
                      <a:r>
                        <a:rPr sz="1600" b="1" spc="-20" dirty="0">
                          <a:latin typeface="Calibri"/>
                          <a:cs typeface="Calibri"/>
                        </a:rPr>
                        <a:t>Tanınmış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uluslararası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yayınevleri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tarafından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yayınlanmış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özgün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6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kitap</a:t>
                      </a:r>
                      <a:r>
                        <a:rPr sz="16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editörlüğü,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yazarlığı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600" b="1" spc="-20" dirty="0">
                          <a:latin typeface="Calibri"/>
                          <a:cs typeface="Calibri"/>
                        </a:rPr>
                        <a:t>Tanınmış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ulusal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yayınevleri tarafından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yayınlanmış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özgün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kitap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104775">
                        <a:lnSpc>
                          <a:spcPts val="1864"/>
                        </a:lnSpc>
                      </a:pPr>
                      <a:r>
                        <a:rPr sz="1600" b="1" spc="-20" dirty="0">
                          <a:latin typeface="Calibri"/>
                          <a:cs typeface="Calibri"/>
                        </a:rPr>
                        <a:t>Tanınmış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ulusal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yayınevleri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tarafından yayınlanmış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özgün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kitap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editörlüğü,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yazarlığı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104775">
                        <a:lnSpc>
                          <a:spcPts val="1889"/>
                        </a:lnSpc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Alanında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çeviri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kitap</a:t>
                      </a:r>
                      <a:r>
                        <a:rPr sz="16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editörlüğü,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kitap</a:t>
                      </a:r>
                      <a:r>
                        <a:rPr sz="16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bölümü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çevirisi,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tam</a:t>
                      </a:r>
                      <a:r>
                        <a:rPr sz="16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kitap</a:t>
                      </a:r>
                      <a:r>
                        <a:rPr sz="16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çevirisi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(Yabancı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dil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alanındaki</a:t>
                      </a:r>
                      <a:r>
                        <a:rPr sz="16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adaylar</a:t>
                      </a:r>
                      <a:r>
                        <a:rPr sz="16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kendi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dil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alanlarında</a:t>
                      </a:r>
                      <a:r>
                        <a:rPr sz="16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çeviri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yaparsa,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puanın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yarısı)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190">
                <a:tc>
                  <a:txBody>
                    <a:bodyPr/>
                    <a:lstStyle/>
                    <a:p>
                      <a:pPr marL="104775" marR="710565">
                        <a:lnSpc>
                          <a:spcPts val="1930"/>
                        </a:lnSpc>
                        <a:spcBef>
                          <a:spcPts val="10"/>
                        </a:spcBef>
                      </a:pPr>
                      <a:r>
                        <a:rPr sz="1600" b="1" spc="-10" dirty="0"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tarafından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hakem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incelemesi</a:t>
                      </a:r>
                      <a:r>
                        <a:rPr sz="16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yaptırıldıktan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sonra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yayınlanan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kitabı</a:t>
                      </a:r>
                      <a:r>
                        <a:rPr sz="16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(Hakemsiz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kitapları puanlandırmaya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 tabi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tutulmaz)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4190">
                <a:tc>
                  <a:txBody>
                    <a:bodyPr/>
                    <a:lstStyle/>
                    <a:p>
                      <a:pPr marL="104775" marR="132080">
                        <a:lnSpc>
                          <a:spcPts val="1930"/>
                        </a:lnSpc>
                        <a:spcBef>
                          <a:spcPts val="1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Uluslararası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yayınevleri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tarafından yayınlanan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ansiklopedilerde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madde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(en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fazla</a:t>
                      </a:r>
                      <a:r>
                        <a:rPr sz="16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dört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madde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hesaplamada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dikkate alınır)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190">
                <a:tc>
                  <a:txBody>
                    <a:bodyPr/>
                    <a:lstStyle/>
                    <a:p>
                      <a:pPr marL="104775" marR="599440">
                        <a:lnSpc>
                          <a:spcPts val="1930"/>
                        </a:lnSpc>
                        <a:spcBef>
                          <a:spcPts val="1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Ulusal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yayınevleri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tarafından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yayınlanan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ansiklopedilerde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madde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(en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fazla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dört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madde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hesaplamada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dikkate alınır)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91338" rIns="0" bIns="0" rtlCol="0">
            <a:spAutoFit/>
          </a:bodyPr>
          <a:lstStyle/>
          <a:p>
            <a:pPr marL="129667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FF0000"/>
                </a:solidFill>
              </a:rPr>
              <a:t>Araştırma</a:t>
            </a:r>
            <a:r>
              <a:rPr sz="2400" spc="-70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ve</a:t>
            </a:r>
            <a:r>
              <a:rPr sz="2400" spc="-60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Geliştirme</a:t>
            </a:r>
            <a:r>
              <a:rPr sz="2400" spc="-55" dirty="0">
                <a:solidFill>
                  <a:srgbClr val="FF0000"/>
                </a:solidFill>
              </a:rPr>
              <a:t> </a:t>
            </a:r>
            <a:r>
              <a:rPr sz="2400" spc="-10" dirty="0">
                <a:solidFill>
                  <a:srgbClr val="FF0000"/>
                </a:solidFill>
              </a:rPr>
              <a:t>Faaliyetleri</a:t>
            </a:r>
            <a:r>
              <a:rPr sz="2400" spc="-80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952D2D"/>
                </a:solidFill>
              </a:rPr>
              <a:t>:</a:t>
            </a:r>
            <a:r>
              <a:rPr sz="2400" spc="-60" dirty="0">
                <a:solidFill>
                  <a:srgbClr val="952D2D"/>
                </a:solidFill>
              </a:rPr>
              <a:t> </a:t>
            </a:r>
            <a:r>
              <a:rPr sz="2400" spc="-20" dirty="0"/>
              <a:t>Yıllara</a:t>
            </a:r>
            <a:r>
              <a:rPr sz="2400" spc="-55" dirty="0"/>
              <a:t> </a:t>
            </a:r>
            <a:r>
              <a:rPr sz="2400" dirty="0"/>
              <a:t>Göre</a:t>
            </a:r>
            <a:r>
              <a:rPr sz="2400" spc="-75" dirty="0"/>
              <a:t> </a:t>
            </a:r>
            <a:r>
              <a:rPr sz="2400" dirty="0"/>
              <a:t>Proje</a:t>
            </a:r>
            <a:r>
              <a:rPr sz="2400" spc="-75" dirty="0"/>
              <a:t> </a:t>
            </a:r>
            <a:r>
              <a:rPr sz="2400" spc="-10" dirty="0"/>
              <a:t>Bilgileri</a:t>
            </a:r>
            <a:endParaRPr sz="24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58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347273"/>
              </p:ext>
            </p:extLst>
          </p:nvPr>
        </p:nvGraphicFramePr>
        <p:xfrm>
          <a:off x="267970" y="1813814"/>
          <a:ext cx="11575413" cy="42100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87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3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37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6409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9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ARAŞTIRMA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PROJELERİ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36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ct val="100000"/>
                        </a:lnSpc>
                        <a:spcBef>
                          <a:spcPts val="895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36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895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36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570">
                <a:tc>
                  <a:txBody>
                    <a:bodyPr/>
                    <a:lstStyle/>
                    <a:p>
                      <a:pPr marL="8890" marR="509905">
                        <a:lnSpc>
                          <a:spcPts val="192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(1)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Başarı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ile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tamamlanmış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AB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çerçeve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programı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proje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(Koordinatör/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alt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koordinatör/yürütücü olmak)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5635">
                <a:tc>
                  <a:txBody>
                    <a:bodyPr/>
                    <a:lstStyle/>
                    <a:p>
                      <a:pPr marL="8890" marR="61023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Başarı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ile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tamamlanmış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1.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Madde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dışındaki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uluslararası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destekli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proje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(Derleme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rapor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hazırlama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çalışmaları</a:t>
                      </a:r>
                      <a:r>
                        <a:rPr sz="16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hariç)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600" spc="2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(Yürütücü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olmak)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645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600" spc="-20" dirty="0">
                          <a:latin typeface="Calibri"/>
                          <a:cs typeface="Calibri"/>
                        </a:rPr>
                        <a:t>TÜBİTAK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Ar-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Ge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proje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(ARDEB,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TEYDEB,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KAMAG,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vb.)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6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(Yürütücü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olmak)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729">
                <a:tc>
                  <a:txBody>
                    <a:bodyPr/>
                    <a:lstStyle/>
                    <a:p>
                      <a:pPr marL="8890">
                        <a:lnSpc>
                          <a:spcPts val="1889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Diğer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TÜBİTAK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proje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6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(Yürütücü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olmak)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084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dışındaki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kamu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kurumlarıyla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yapılan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başarıyla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tamamlanmış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proje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(Yürütücü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olmak)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838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5635">
                <a:tc>
                  <a:txBody>
                    <a:bodyPr/>
                    <a:lstStyle/>
                    <a:p>
                      <a:pPr marL="8890" marR="6985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Başarıyla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tamamlanmış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Projeleri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(BAP)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Koordinatörlüğü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destekli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projesi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(derleme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ve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rapor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hazırlama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çalışmaları</a:t>
                      </a:r>
                      <a:r>
                        <a:rPr sz="16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hariç)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(Yürütücü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olmak)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5635">
                <a:tc>
                  <a:txBody>
                    <a:bodyPr/>
                    <a:lstStyle/>
                    <a:p>
                      <a:pPr marL="8890" marR="46291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Başarıyla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tamamlanmış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diğer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6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projesi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(TTO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sanayi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kuruluşları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ile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yapılan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Ar-Ge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projeleri,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vb.)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(derleme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rapor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hazırlama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çalışmaları</a:t>
                      </a:r>
                      <a:r>
                        <a:rPr sz="16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hariç)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6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(Yürütücü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olmak)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6705">
                <a:tc>
                  <a:txBody>
                    <a:bodyPr/>
                    <a:lstStyle/>
                    <a:p>
                      <a:pPr marR="635" algn="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5646" rIns="0" bIns="0" rtlCol="0">
            <a:spAutoFit/>
          </a:bodyPr>
          <a:lstStyle/>
          <a:p>
            <a:pPr marL="504825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0000"/>
                </a:solidFill>
              </a:rPr>
              <a:t>Araştırma</a:t>
            </a:r>
            <a:r>
              <a:rPr sz="2800" spc="-5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ve</a:t>
            </a:r>
            <a:r>
              <a:rPr sz="2800" spc="-7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Geliştirme</a:t>
            </a:r>
            <a:r>
              <a:rPr sz="2800" spc="-3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Faaliyetleri</a:t>
            </a:r>
            <a:r>
              <a:rPr sz="2800" spc="-3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952D2D"/>
                </a:solidFill>
              </a:rPr>
              <a:t>:</a:t>
            </a:r>
            <a:r>
              <a:rPr sz="2800" spc="-70" dirty="0">
                <a:solidFill>
                  <a:srgbClr val="952D2D"/>
                </a:solidFill>
              </a:rPr>
              <a:t> </a:t>
            </a:r>
            <a:r>
              <a:rPr sz="1800" spc="-20" dirty="0">
                <a:solidFill>
                  <a:srgbClr val="0000CC"/>
                </a:solidFill>
              </a:rPr>
              <a:t>Yıllara</a:t>
            </a:r>
            <a:r>
              <a:rPr sz="1800" spc="-75" dirty="0">
                <a:solidFill>
                  <a:srgbClr val="0000CC"/>
                </a:solidFill>
              </a:rPr>
              <a:t> </a:t>
            </a:r>
            <a:r>
              <a:rPr sz="1800" dirty="0">
                <a:solidFill>
                  <a:srgbClr val="0000CC"/>
                </a:solidFill>
              </a:rPr>
              <a:t>Göre</a:t>
            </a:r>
            <a:r>
              <a:rPr sz="1800" spc="-60" dirty="0">
                <a:solidFill>
                  <a:srgbClr val="0000CC"/>
                </a:solidFill>
              </a:rPr>
              <a:t> </a:t>
            </a:r>
            <a:r>
              <a:rPr sz="1800" dirty="0">
                <a:solidFill>
                  <a:srgbClr val="0000CC"/>
                </a:solidFill>
              </a:rPr>
              <a:t>Bilimsel</a:t>
            </a:r>
            <a:r>
              <a:rPr sz="1800" spc="-80" dirty="0">
                <a:solidFill>
                  <a:srgbClr val="0000CC"/>
                </a:solidFill>
              </a:rPr>
              <a:t> </a:t>
            </a:r>
            <a:r>
              <a:rPr sz="1800" spc="-20" dirty="0">
                <a:solidFill>
                  <a:srgbClr val="0000CC"/>
                </a:solidFill>
              </a:rPr>
              <a:t>Toplantı</a:t>
            </a:r>
            <a:r>
              <a:rPr sz="1800" spc="-85" dirty="0">
                <a:solidFill>
                  <a:srgbClr val="0000CC"/>
                </a:solidFill>
              </a:rPr>
              <a:t> </a:t>
            </a:r>
            <a:r>
              <a:rPr sz="1800" spc="-10" dirty="0">
                <a:solidFill>
                  <a:srgbClr val="0000CC"/>
                </a:solidFill>
              </a:rPr>
              <a:t>Faaliyetleri</a:t>
            </a:r>
            <a:endParaRPr sz="18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59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942657"/>
              </p:ext>
            </p:extLst>
          </p:nvPr>
        </p:nvGraphicFramePr>
        <p:xfrm>
          <a:off x="546811" y="1828673"/>
          <a:ext cx="11161394" cy="41319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085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85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43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1959">
                <a:tc>
                  <a:txBody>
                    <a:bodyPr/>
                    <a:lstStyle/>
                    <a:p>
                      <a:pPr marL="69850"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BİLİMSEL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TOPLANTI</a:t>
                      </a:r>
                      <a:r>
                        <a:rPr sz="16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FAALİYETLERİ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161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1045">
                <a:tc>
                  <a:txBody>
                    <a:bodyPr/>
                    <a:lstStyle/>
                    <a:p>
                      <a:pPr marL="78740" marR="17653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Uluslararası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toplantılarda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sunulan,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tam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metni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matbu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elektronik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bildiri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kitapçığında yayımlanmış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çalışma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1045">
                <a:tc>
                  <a:txBody>
                    <a:bodyPr/>
                    <a:lstStyle/>
                    <a:p>
                      <a:pPr marL="78740" marR="15113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Uluslararası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toplantılarda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sunulan,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özet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metni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matbu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elektronik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bildiri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kitapçığında yayımlanmış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çalışma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934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Uluslararası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toplantılarda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poster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sunulan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çalışma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325">
                <a:tc>
                  <a:txBody>
                    <a:bodyPr/>
                    <a:lstStyle/>
                    <a:p>
                      <a:pPr marL="78740" marR="744220">
                        <a:lnSpc>
                          <a:spcPts val="216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toplantılarda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sunulan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tam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metni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matbu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elektronik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bildiri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kitapçığında yayımlanmış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çalışma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8325">
                <a:tc>
                  <a:txBody>
                    <a:bodyPr/>
                    <a:lstStyle/>
                    <a:p>
                      <a:pPr marL="78740" marR="659765">
                        <a:lnSpc>
                          <a:spcPts val="216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toplantılarda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sunulan,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özet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metni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matbu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elektronik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bildiri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kitapçığında yayımlanmış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çalışma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7655">
                <a:tc>
                  <a:txBody>
                    <a:bodyPr/>
                    <a:lstStyle/>
                    <a:p>
                      <a:pPr marL="78740">
                        <a:lnSpc>
                          <a:spcPts val="213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toplantılarda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poster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sunulan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çalışma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7655">
                <a:tc>
                  <a:txBody>
                    <a:bodyPr/>
                    <a:lstStyle/>
                    <a:p>
                      <a:pPr algn="r">
                        <a:lnSpc>
                          <a:spcPts val="2130"/>
                        </a:lnSpc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795759" y="6580631"/>
            <a:ext cx="247015" cy="281940"/>
            <a:chOff x="11795759" y="6580631"/>
            <a:chExt cx="247015" cy="281940"/>
          </a:xfrm>
        </p:grpSpPr>
        <p:sp>
          <p:nvSpPr>
            <p:cNvPr id="3" name="object 3"/>
            <p:cNvSpPr/>
            <p:nvPr/>
          </p:nvSpPr>
          <p:spPr>
            <a:xfrm>
              <a:off x="11801855" y="6586727"/>
              <a:ext cx="234950" cy="269875"/>
            </a:xfrm>
            <a:custGeom>
              <a:avLst/>
              <a:gdLst/>
              <a:ahLst/>
              <a:cxnLst/>
              <a:rect l="l" t="t" r="r" b="b"/>
              <a:pathLst>
                <a:path w="234950" h="269875">
                  <a:moveTo>
                    <a:pt x="117348" y="0"/>
                  </a:moveTo>
                  <a:lnTo>
                    <a:pt x="71687" y="10599"/>
                  </a:lnTo>
                  <a:lnTo>
                    <a:pt x="34385" y="39504"/>
                  </a:lnTo>
                  <a:lnTo>
                    <a:pt x="9227" y="82376"/>
                  </a:lnTo>
                  <a:lnTo>
                    <a:pt x="0" y="134874"/>
                  </a:lnTo>
                  <a:lnTo>
                    <a:pt x="9227" y="187372"/>
                  </a:lnTo>
                  <a:lnTo>
                    <a:pt x="34385" y="230243"/>
                  </a:lnTo>
                  <a:lnTo>
                    <a:pt x="71687" y="259148"/>
                  </a:lnTo>
                  <a:lnTo>
                    <a:pt x="117348" y="269747"/>
                  </a:lnTo>
                  <a:lnTo>
                    <a:pt x="163008" y="259148"/>
                  </a:lnTo>
                  <a:lnTo>
                    <a:pt x="200310" y="230243"/>
                  </a:lnTo>
                  <a:lnTo>
                    <a:pt x="225468" y="187372"/>
                  </a:lnTo>
                  <a:lnTo>
                    <a:pt x="234696" y="134874"/>
                  </a:lnTo>
                  <a:lnTo>
                    <a:pt x="225468" y="82376"/>
                  </a:lnTo>
                  <a:lnTo>
                    <a:pt x="200310" y="39504"/>
                  </a:lnTo>
                  <a:lnTo>
                    <a:pt x="163008" y="10599"/>
                  </a:lnTo>
                  <a:lnTo>
                    <a:pt x="11734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801855" y="6586727"/>
              <a:ext cx="234950" cy="269875"/>
            </a:xfrm>
            <a:custGeom>
              <a:avLst/>
              <a:gdLst/>
              <a:ahLst/>
              <a:cxnLst/>
              <a:rect l="l" t="t" r="r" b="b"/>
              <a:pathLst>
                <a:path w="234950" h="269875">
                  <a:moveTo>
                    <a:pt x="34417" y="39497"/>
                  </a:moveTo>
                  <a:lnTo>
                    <a:pt x="200278" y="230243"/>
                  </a:lnTo>
                </a:path>
                <a:path w="234950" h="269875">
                  <a:moveTo>
                    <a:pt x="200278" y="39497"/>
                  </a:moveTo>
                  <a:lnTo>
                    <a:pt x="34417" y="230243"/>
                  </a:lnTo>
                </a:path>
                <a:path w="234950" h="269875">
                  <a:moveTo>
                    <a:pt x="0" y="134874"/>
                  </a:moveTo>
                  <a:lnTo>
                    <a:pt x="9227" y="82376"/>
                  </a:lnTo>
                  <a:lnTo>
                    <a:pt x="34385" y="39504"/>
                  </a:lnTo>
                  <a:lnTo>
                    <a:pt x="71687" y="10599"/>
                  </a:lnTo>
                  <a:lnTo>
                    <a:pt x="117348" y="0"/>
                  </a:lnTo>
                  <a:lnTo>
                    <a:pt x="163008" y="10599"/>
                  </a:lnTo>
                  <a:lnTo>
                    <a:pt x="200310" y="39504"/>
                  </a:lnTo>
                  <a:lnTo>
                    <a:pt x="225468" y="82376"/>
                  </a:lnTo>
                  <a:lnTo>
                    <a:pt x="234696" y="134874"/>
                  </a:lnTo>
                  <a:lnTo>
                    <a:pt x="225468" y="187372"/>
                  </a:lnTo>
                  <a:lnTo>
                    <a:pt x="200310" y="230243"/>
                  </a:lnTo>
                  <a:lnTo>
                    <a:pt x="163008" y="259148"/>
                  </a:lnTo>
                  <a:lnTo>
                    <a:pt x="117348" y="269747"/>
                  </a:lnTo>
                  <a:lnTo>
                    <a:pt x="71687" y="259148"/>
                  </a:lnTo>
                  <a:lnTo>
                    <a:pt x="34385" y="230243"/>
                  </a:lnTo>
                  <a:lnTo>
                    <a:pt x="9227" y="187372"/>
                  </a:lnTo>
                  <a:lnTo>
                    <a:pt x="0" y="134874"/>
                  </a:lnTo>
                  <a:close/>
                </a:path>
              </a:pathLst>
            </a:custGeom>
            <a:ln w="12192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5600" rIns="0" bIns="0" rtlCol="0">
            <a:spAutoFit/>
          </a:bodyPr>
          <a:lstStyle/>
          <a:p>
            <a:pPr marL="104648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0000"/>
                </a:solidFill>
              </a:rPr>
              <a:t>YÖNETİM:</a:t>
            </a:r>
            <a:r>
              <a:rPr sz="2800" spc="-75" dirty="0">
                <a:solidFill>
                  <a:srgbClr val="FF0000"/>
                </a:solidFill>
              </a:rPr>
              <a:t> </a:t>
            </a:r>
            <a:r>
              <a:rPr sz="2800" dirty="0"/>
              <a:t>Ana</a:t>
            </a:r>
            <a:r>
              <a:rPr sz="2800" spc="-85" dirty="0"/>
              <a:t> </a:t>
            </a:r>
            <a:r>
              <a:rPr sz="2800" dirty="0"/>
              <a:t>Bilim/Sanat</a:t>
            </a:r>
            <a:r>
              <a:rPr sz="2800" spc="-60" dirty="0"/>
              <a:t> </a:t>
            </a:r>
            <a:r>
              <a:rPr sz="2800" dirty="0"/>
              <a:t>Dalı</a:t>
            </a:r>
            <a:r>
              <a:rPr sz="2800" spc="-85" dirty="0"/>
              <a:t> </a:t>
            </a:r>
            <a:r>
              <a:rPr sz="2800" dirty="0"/>
              <a:t>/</a:t>
            </a:r>
            <a:r>
              <a:rPr sz="2800" spc="-90" dirty="0"/>
              <a:t> </a:t>
            </a:r>
            <a:r>
              <a:rPr sz="2800" spc="-10" dirty="0"/>
              <a:t>Program</a:t>
            </a:r>
            <a:r>
              <a:rPr sz="2800" spc="-70" dirty="0"/>
              <a:t> </a:t>
            </a:r>
            <a:r>
              <a:rPr sz="2800" spc="-10" dirty="0"/>
              <a:t>Başkanlıkları</a:t>
            </a:r>
            <a:endParaRPr sz="2800"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861738"/>
              </p:ext>
            </p:extLst>
          </p:nvPr>
        </p:nvGraphicFramePr>
        <p:xfrm>
          <a:off x="599886" y="2743200"/>
          <a:ext cx="11391265" cy="2181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3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27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851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4355">
                <a:tc>
                  <a:txBody>
                    <a:bodyPr/>
                    <a:lstStyle/>
                    <a:p>
                      <a:pPr marL="947419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600" b="1" dirty="0" err="1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 err="1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1390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1660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Bilim/Sanat</a:t>
                      </a:r>
                      <a:r>
                        <a:rPr sz="16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</a:t>
                      </a:r>
                      <a:r>
                        <a:rPr sz="16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390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Bilim/Sanat</a:t>
                      </a:r>
                      <a:r>
                        <a:rPr sz="16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Başkanı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Ünvanı</a:t>
                      </a:r>
                      <a:r>
                        <a:rPr sz="16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r>
                        <a:rPr sz="16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Soyadı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510">
                <a:tc rowSpan="3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tr-TR" sz="1600" dirty="0" smtClean="0">
                        <a:latin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Bilgisayar Mühendisliği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Donanım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1600" dirty="0" err="1" smtClean="0"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. Üyesi Hayati TÜRE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510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Yazılım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1600" dirty="0" err="1" smtClean="0"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. Üyesi Celal ATALAR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510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Bilgisayar Bilimleri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Doç. Dr. Eyüp GEDİKLİ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Dijital Oyun Tasarımı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Dijital Oyun Tasarımı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Doç.</a:t>
                      </a:r>
                      <a:r>
                        <a:rPr lang="tr-TR" sz="1600" baseline="0" dirty="0" smtClean="0">
                          <a:latin typeface="Times New Roman"/>
                          <a:cs typeface="Times New Roman"/>
                        </a:rPr>
                        <a:t> Dr. Semra FİŞ ERÜMİT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510">
                <a:tc>
                  <a:txBody>
                    <a:bodyPr/>
                    <a:lstStyle/>
                    <a:p>
                      <a:r>
                        <a:rPr lang="tr-TR" dirty="0" smtClean="0"/>
                        <a:t>Yapay Zeka Mühendisliği</a:t>
                      </a:r>
                      <a:endParaRPr lang="en-GB" dirty="0"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Yapay Zeka</a:t>
                      </a:r>
                      <a:endParaRPr lang="en-GB" dirty="0"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1600" dirty="0" err="1" smtClean="0"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. Üyesi Özge MAKUL AYDOĞDU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0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Yazılım Mühendisliği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Yazılım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Atanmadı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8168" rIns="0" bIns="0" rtlCol="0">
            <a:spAutoFit/>
          </a:bodyPr>
          <a:lstStyle/>
          <a:p>
            <a:pPr marL="39624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0000"/>
                </a:solidFill>
              </a:rPr>
              <a:t>Araştırma</a:t>
            </a:r>
            <a:r>
              <a:rPr sz="2800" spc="-5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ve</a:t>
            </a:r>
            <a:r>
              <a:rPr sz="2800" spc="-8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Geliştirme</a:t>
            </a:r>
            <a:r>
              <a:rPr sz="2800" spc="-4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Faaliyetleri</a:t>
            </a:r>
            <a:r>
              <a:rPr sz="2800" spc="-3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952D2D"/>
                </a:solidFill>
              </a:rPr>
              <a:t>:</a:t>
            </a:r>
            <a:r>
              <a:rPr sz="2800" spc="-75" dirty="0">
                <a:solidFill>
                  <a:srgbClr val="952D2D"/>
                </a:solidFill>
              </a:rPr>
              <a:t> </a:t>
            </a:r>
            <a:r>
              <a:rPr sz="1800" spc="-20" dirty="0">
                <a:solidFill>
                  <a:srgbClr val="0000CC"/>
                </a:solidFill>
              </a:rPr>
              <a:t>Yıllara</a:t>
            </a:r>
            <a:r>
              <a:rPr sz="1800" spc="-75" dirty="0">
                <a:solidFill>
                  <a:srgbClr val="0000CC"/>
                </a:solidFill>
              </a:rPr>
              <a:t> </a:t>
            </a:r>
            <a:r>
              <a:rPr sz="1800" dirty="0">
                <a:solidFill>
                  <a:srgbClr val="0000CC"/>
                </a:solidFill>
              </a:rPr>
              <a:t>Göre</a:t>
            </a:r>
            <a:r>
              <a:rPr sz="1800" spc="-60" dirty="0">
                <a:solidFill>
                  <a:srgbClr val="0000CC"/>
                </a:solidFill>
              </a:rPr>
              <a:t> </a:t>
            </a:r>
            <a:r>
              <a:rPr sz="1800" dirty="0">
                <a:solidFill>
                  <a:srgbClr val="0000CC"/>
                </a:solidFill>
              </a:rPr>
              <a:t>Editörlük</a:t>
            </a:r>
            <a:r>
              <a:rPr sz="1800" spc="-90" dirty="0">
                <a:solidFill>
                  <a:srgbClr val="0000CC"/>
                </a:solidFill>
              </a:rPr>
              <a:t> </a:t>
            </a:r>
            <a:r>
              <a:rPr sz="1800" dirty="0">
                <a:solidFill>
                  <a:srgbClr val="0000CC"/>
                </a:solidFill>
              </a:rPr>
              <a:t>ve</a:t>
            </a:r>
            <a:r>
              <a:rPr sz="1800" spc="-65" dirty="0">
                <a:solidFill>
                  <a:srgbClr val="0000CC"/>
                </a:solidFill>
              </a:rPr>
              <a:t> </a:t>
            </a:r>
            <a:r>
              <a:rPr sz="1800" dirty="0">
                <a:solidFill>
                  <a:srgbClr val="0000CC"/>
                </a:solidFill>
              </a:rPr>
              <a:t>Hakemlik</a:t>
            </a:r>
            <a:r>
              <a:rPr sz="1800" spc="-70" dirty="0">
                <a:solidFill>
                  <a:srgbClr val="0000CC"/>
                </a:solidFill>
              </a:rPr>
              <a:t> </a:t>
            </a:r>
            <a:r>
              <a:rPr sz="1800" spc="-10" dirty="0">
                <a:solidFill>
                  <a:srgbClr val="0000CC"/>
                </a:solidFill>
              </a:rPr>
              <a:t>Faaliyetleri</a:t>
            </a:r>
            <a:endParaRPr sz="18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60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841898"/>
              </p:ext>
            </p:extLst>
          </p:nvPr>
        </p:nvGraphicFramePr>
        <p:xfrm>
          <a:off x="359409" y="1864614"/>
          <a:ext cx="11343005" cy="39395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9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2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96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2150"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68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EDİTÖRLÜK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HAKEMLİK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FAALİYETLERİ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13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6715">
                        <a:lnSpc>
                          <a:spcPct val="100000"/>
                        </a:lnSpc>
                        <a:spcBef>
                          <a:spcPts val="1664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1145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0">
                        <a:lnSpc>
                          <a:spcPct val="100000"/>
                        </a:lnSpc>
                        <a:spcBef>
                          <a:spcPts val="1664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1145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685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019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SCI,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SCI-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E,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SSCI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AHCI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baş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editörlük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görevi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95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SCI,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SCI-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E,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SSCI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AHCI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associate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editörlük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görevi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075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SCI,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SCI-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E,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SSCI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AHCI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asistan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editörlük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görevi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61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SCI,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SCI-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E,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SSCI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AHCI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kurulu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üyeliği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155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TR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Dizin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6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baş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editörlük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görevi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1155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TR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Dizin</a:t>
                      </a:r>
                      <a:r>
                        <a:rPr sz="16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6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kurulu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üyeliği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1155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SCI,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SCI-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E,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SSCI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AHCI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hakemlik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40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1155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TR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Dizin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6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hakemlik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10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1155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50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3525" rIns="0" bIns="0" rtlCol="0">
            <a:spAutoFit/>
          </a:bodyPr>
          <a:lstStyle/>
          <a:p>
            <a:pPr marL="505459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0000"/>
                </a:solidFill>
              </a:rPr>
              <a:t>Araştırma</a:t>
            </a:r>
            <a:r>
              <a:rPr sz="2800" spc="-6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ve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Geliştirme</a:t>
            </a:r>
            <a:r>
              <a:rPr sz="2800" spc="-5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Faaliyetleri</a:t>
            </a:r>
            <a:r>
              <a:rPr sz="2800" spc="-4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:</a:t>
            </a:r>
            <a:r>
              <a:rPr sz="2800" spc="-80" dirty="0">
                <a:solidFill>
                  <a:srgbClr val="FF0000"/>
                </a:solidFill>
              </a:rPr>
              <a:t> </a:t>
            </a:r>
            <a:r>
              <a:rPr sz="2400" spc="-10" dirty="0"/>
              <a:t>Atıflar</a:t>
            </a:r>
            <a:r>
              <a:rPr sz="2400" spc="-85" dirty="0"/>
              <a:t> </a:t>
            </a:r>
            <a:r>
              <a:rPr sz="1200" i="1" spc="-20" dirty="0">
                <a:solidFill>
                  <a:srgbClr val="0000CC"/>
                </a:solidFill>
                <a:latin typeface="Calibri"/>
                <a:cs typeface="Calibri"/>
              </a:rPr>
              <a:t>(Yazarın</a:t>
            </a:r>
            <a:r>
              <a:rPr sz="1200" i="1" spc="-3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0000CC"/>
                </a:solidFill>
                <a:latin typeface="Calibri"/>
                <a:cs typeface="Calibri"/>
              </a:rPr>
              <a:t>kendi</a:t>
            </a:r>
            <a:r>
              <a:rPr sz="1200" i="1" spc="-4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0000CC"/>
                </a:solidFill>
                <a:latin typeface="Calibri"/>
                <a:cs typeface="Calibri"/>
              </a:rPr>
              <a:t>yayınlarına</a:t>
            </a:r>
            <a:r>
              <a:rPr sz="1200" i="1" spc="-2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0000CC"/>
                </a:solidFill>
                <a:latin typeface="Calibri"/>
                <a:cs typeface="Calibri"/>
              </a:rPr>
              <a:t>yaptığı</a:t>
            </a:r>
            <a:r>
              <a:rPr sz="1200" i="1" spc="-4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0000CC"/>
                </a:solidFill>
                <a:latin typeface="Calibri"/>
                <a:cs typeface="Calibri"/>
              </a:rPr>
              <a:t>atıflar</a:t>
            </a:r>
            <a:r>
              <a:rPr sz="1200" i="1" spc="-4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200" i="1" spc="-10" dirty="0">
                <a:solidFill>
                  <a:srgbClr val="0000CC"/>
                </a:solidFill>
                <a:latin typeface="Calibri"/>
                <a:cs typeface="Calibri"/>
              </a:rPr>
              <a:t>hariç)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61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069082"/>
              </p:ext>
            </p:extLst>
          </p:nvPr>
        </p:nvGraphicFramePr>
        <p:xfrm>
          <a:off x="463918" y="1936750"/>
          <a:ext cx="11208384" cy="41617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66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5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62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3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ATIFLAR</a:t>
                      </a:r>
                      <a:r>
                        <a:rPr sz="2000" b="1" spc="3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(Yazarın</a:t>
                      </a:r>
                      <a:r>
                        <a:rPr sz="1400" b="1" i="1" spc="-6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kendi</a:t>
                      </a:r>
                      <a:r>
                        <a:rPr sz="1400" b="1" i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yayınlarına</a:t>
                      </a:r>
                      <a:r>
                        <a:rPr sz="1400" b="1" i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yaptığı</a:t>
                      </a:r>
                      <a:r>
                        <a:rPr sz="1400" b="1" i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atıflar</a:t>
                      </a:r>
                      <a:r>
                        <a:rPr sz="1400" b="1" i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hariç)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98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88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06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675">
                <a:tc>
                  <a:txBody>
                    <a:bodyPr/>
                    <a:lstStyle/>
                    <a:p>
                      <a:pPr marL="80010" marR="10858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SCI,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tarafından</a:t>
                      </a:r>
                      <a:r>
                        <a:rPr sz="14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dergilerde;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Uluslararası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yayınevleri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tarafından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yayımlanmış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kitaplarda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yayımlanan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ve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adayın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yazar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yer</a:t>
                      </a:r>
                      <a:r>
                        <a:rPr sz="1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almadığı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yayınlardan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her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birinde,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metin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içindeki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atıf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sayısına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bakılmaksızın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adayın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atıf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yapılan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her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eseri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için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bir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atıf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dikkate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alınır)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165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216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875">
                <a:tc>
                  <a:txBody>
                    <a:bodyPr/>
                    <a:lstStyle/>
                    <a:p>
                      <a:pPr marL="80010" marR="2349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SCI,</a:t>
                      </a:r>
                      <a:r>
                        <a:rPr sz="14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dışındaki</a:t>
                      </a:r>
                      <a:r>
                        <a:rPr sz="14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endeksler</a:t>
                      </a:r>
                      <a:r>
                        <a:rPr sz="14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tarafından</a:t>
                      </a:r>
                      <a:r>
                        <a:rPr sz="14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b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dergilerde;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Uluslararası yayınevleri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tarafından yayımlanmış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kitaplarda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yazarı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yayımlanan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adayın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yazar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yer</a:t>
                      </a:r>
                      <a:r>
                        <a:rPr sz="1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almadığı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yayınlardan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her</a:t>
                      </a:r>
                      <a:r>
                        <a:rPr sz="1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birinde,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metin</a:t>
                      </a:r>
                      <a:r>
                        <a:rPr sz="1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içindeki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atıf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sayısına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bakılmaksızın adayın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atıf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yapılan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her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eseri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için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bir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atıf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dikkate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alınır)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22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336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435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470">
                <a:tc>
                  <a:txBody>
                    <a:bodyPr/>
                    <a:lstStyle/>
                    <a:p>
                      <a:pPr marL="80010" marR="489584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Ulusal</a:t>
                      </a:r>
                      <a:r>
                        <a:rPr sz="14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hakemli</a:t>
                      </a:r>
                      <a:r>
                        <a:rPr sz="14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dergilerde;</a:t>
                      </a:r>
                      <a:r>
                        <a:rPr sz="1400" b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yayınevleri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tarafından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yayımlanmış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kitaplarda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yayımlanan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adayın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yazar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yer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almadığı yayınlardan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her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birinde,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metin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içindeki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atıf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sayısına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bakılmaksızın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adayın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atıf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yapılan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her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eseri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için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bir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atıf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dikkate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alınır)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10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20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8340">
                <a:tc>
                  <a:txBody>
                    <a:bodyPr/>
                    <a:lstStyle/>
                    <a:p>
                      <a:pPr marL="80010" marR="500380" algn="just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Güzel</a:t>
                      </a:r>
                      <a:r>
                        <a:rPr sz="14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Sanatlardaki</a:t>
                      </a:r>
                      <a:r>
                        <a:rPr sz="1400" b="1" spc="-6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eserlerin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uluslararası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kaynak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organlarında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yer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alması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(kitap,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ansiklopedi, katalog,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periyodik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sanat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dergileri,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belgesel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nitelikli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TV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yayınları,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film)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gösterime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dinletime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girmesi.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(Ancak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duyuru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niteliğindeki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yayınlar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geçerli değildir.)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5470">
                <a:tc>
                  <a:txBody>
                    <a:bodyPr/>
                    <a:lstStyle/>
                    <a:p>
                      <a:pPr marL="80010" marR="26670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Güzel</a:t>
                      </a:r>
                      <a:r>
                        <a:rPr sz="1400" b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Sanatlardaki</a:t>
                      </a:r>
                      <a:r>
                        <a:rPr sz="1400" b="1" spc="-6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eserlerin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kaynak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organlarında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yer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alması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(kitap,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ansiklopedi,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katalog,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periyodik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sanat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dergileri,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belgesel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nitelikli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TV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yayınları,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film)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gösterime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dinletime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girmesi.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(Ancak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duyuru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niteliğindeki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yayınlar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geçerli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değildir.)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24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511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671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0289" rIns="0" bIns="0" rtlCol="0">
            <a:spAutoFit/>
          </a:bodyPr>
          <a:lstStyle/>
          <a:p>
            <a:pPr marL="1605915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Bilimsel,</a:t>
            </a:r>
            <a:r>
              <a:rPr sz="2800" spc="-11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Sosyal,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Kültürel</a:t>
            </a:r>
            <a:r>
              <a:rPr sz="2800" spc="-9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ve</a:t>
            </a:r>
            <a:r>
              <a:rPr sz="2800" spc="-114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Sportif</a:t>
            </a:r>
            <a:r>
              <a:rPr sz="2800" spc="-110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Faaliyetler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419811" y="6104026"/>
            <a:ext cx="3481704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*Bu</a:t>
            </a:r>
            <a:r>
              <a:rPr sz="12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etkinliklerin</a:t>
            </a:r>
            <a:r>
              <a:rPr sz="1200" b="1" i="1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dışında</a:t>
            </a:r>
            <a:r>
              <a:rPr sz="12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varsa</a:t>
            </a:r>
            <a:r>
              <a:rPr sz="12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lütfen</a:t>
            </a:r>
            <a:r>
              <a:rPr sz="1200" b="1" i="1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tabloya</a:t>
            </a:r>
            <a:r>
              <a:rPr sz="12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2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4106"/>
              </p:ext>
            </p:extLst>
          </p:nvPr>
        </p:nvGraphicFramePr>
        <p:xfrm>
          <a:off x="450850" y="1842389"/>
          <a:ext cx="11398247" cy="40278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03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4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47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081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34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36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2895">
                <a:tc>
                  <a:txBody>
                    <a:bodyPr/>
                    <a:lstStyle/>
                    <a:p>
                      <a:pPr marL="8001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b="1" spc="-10" dirty="0" err="1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Faaliyet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 err="1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r>
                        <a:rPr lang="tr-TR" sz="1600" b="1" spc="-2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94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94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 marR="3175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Faaliyet</a:t>
                      </a:r>
                      <a:r>
                        <a:rPr sz="16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00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51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Sempozyum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Kongre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10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spc="-20" dirty="0">
                          <a:latin typeface="Calibri"/>
                          <a:cs typeface="Calibri"/>
                        </a:rPr>
                        <a:t>Teknik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Gezi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Konferans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Eğitim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Seminerleri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Panel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Toplantı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6839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Seminer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Diğer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(Açıkhava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Etkinlikleri,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Ziyaretler,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Geziler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v.b.)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Açık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Oturum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Çalıştay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Söyleşi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Film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Gösterimi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Tiyatro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Bağış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Yardım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Kampanyası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Konser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Bilgilendirme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Tanıtım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Toplantısı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9885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600" spc="-20" dirty="0">
                          <a:latin typeface="Calibri"/>
                          <a:cs typeface="Calibri"/>
                        </a:rPr>
                        <a:t>Sergi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Anma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Törenleri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20">
                <a:tc rowSpan="2"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Spor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Turnuvası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70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6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Oryantasyon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Semineri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32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20"/>
                        </a:lnSpc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15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 smtClean="0">
                          <a:latin typeface="Times New Roman"/>
                          <a:cs typeface="Times New Roman"/>
                        </a:rPr>
                        <a:t>15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7007" rIns="0" bIns="0" rtlCol="0">
            <a:spAutoFit/>
          </a:bodyPr>
          <a:lstStyle/>
          <a:p>
            <a:pPr marL="1587500">
              <a:lnSpc>
                <a:spcPct val="100000"/>
              </a:lnSpc>
              <a:spcBef>
                <a:spcPts val="105"/>
              </a:spcBef>
            </a:pPr>
            <a:r>
              <a:rPr sz="2600" dirty="0">
                <a:solidFill>
                  <a:srgbClr val="FF0000"/>
                </a:solidFill>
              </a:rPr>
              <a:t>Bilimsel,</a:t>
            </a:r>
            <a:r>
              <a:rPr sz="2600" spc="-70" dirty="0">
                <a:solidFill>
                  <a:srgbClr val="FF0000"/>
                </a:solidFill>
              </a:rPr>
              <a:t> </a:t>
            </a:r>
            <a:r>
              <a:rPr sz="2600" dirty="0">
                <a:solidFill>
                  <a:srgbClr val="FF0000"/>
                </a:solidFill>
              </a:rPr>
              <a:t>Sosyal,</a:t>
            </a:r>
            <a:r>
              <a:rPr sz="2600" spc="-60" dirty="0">
                <a:solidFill>
                  <a:srgbClr val="FF0000"/>
                </a:solidFill>
              </a:rPr>
              <a:t> </a:t>
            </a:r>
            <a:r>
              <a:rPr sz="2600" dirty="0">
                <a:solidFill>
                  <a:srgbClr val="FF0000"/>
                </a:solidFill>
              </a:rPr>
              <a:t>Kültürel</a:t>
            </a:r>
            <a:r>
              <a:rPr sz="2600" spc="-50" dirty="0">
                <a:solidFill>
                  <a:srgbClr val="FF0000"/>
                </a:solidFill>
              </a:rPr>
              <a:t> </a:t>
            </a:r>
            <a:r>
              <a:rPr sz="2600" dirty="0">
                <a:solidFill>
                  <a:srgbClr val="FF0000"/>
                </a:solidFill>
              </a:rPr>
              <a:t>ve</a:t>
            </a:r>
            <a:r>
              <a:rPr sz="2600" spc="-65" dirty="0">
                <a:solidFill>
                  <a:srgbClr val="FF0000"/>
                </a:solidFill>
              </a:rPr>
              <a:t> </a:t>
            </a:r>
            <a:r>
              <a:rPr sz="2600" dirty="0">
                <a:solidFill>
                  <a:srgbClr val="FF0000"/>
                </a:solidFill>
              </a:rPr>
              <a:t>Sportif</a:t>
            </a:r>
            <a:r>
              <a:rPr sz="2600" spc="-50" dirty="0">
                <a:solidFill>
                  <a:srgbClr val="FF0000"/>
                </a:solidFill>
              </a:rPr>
              <a:t> </a:t>
            </a:r>
            <a:r>
              <a:rPr sz="2600" dirty="0">
                <a:solidFill>
                  <a:srgbClr val="FF0000"/>
                </a:solidFill>
              </a:rPr>
              <a:t>Ödüller</a:t>
            </a:r>
            <a:r>
              <a:rPr sz="2600" spc="-45" dirty="0">
                <a:solidFill>
                  <a:srgbClr val="FF0000"/>
                </a:solidFill>
              </a:rPr>
              <a:t> </a:t>
            </a:r>
            <a:r>
              <a:rPr sz="2600" dirty="0">
                <a:solidFill>
                  <a:srgbClr val="FF0000"/>
                </a:solidFill>
              </a:rPr>
              <a:t>ile</a:t>
            </a:r>
            <a:r>
              <a:rPr sz="2600" spc="-50" dirty="0">
                <a:solidFill>
                  <a:srgbClr val="FF0000"/>
                </a:solidFill>
              </a:rPr>
              <a:t> </a:t>
            </a:r>
            <a:r>
              <a:rPr sz="2600" spc="-10" dirty="0">
                <a:solidFill>
                  <a:srgbClr val="FF0000"/>
                </a:solidFill>
              </a:rPr>
              <a:t>Başarılar</a:t>
            </a:r>
            <a:endParaRPr sz="26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67887"/>
              </p:ext>
            </p:extLst>
          </p:nvPr>
        </p:nvGraphicFramePr>
        <p:xfrm>
          <a:off x="525703" y="1925954"/>
          <a:ext cx="11095990" cy="3622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44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1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96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8960">
                <a:tc>
                  <a:txBody>
                    <a:bodyPr/>
                    <a:lstStyle/>
                    <a:p>
                      <a:pPr marL="3217545" marR="1859280" indent="-1355090">
                        <a:lnSpc>
                          <a:spcPts val="2170"/>
                        </a:lnSpc>
                        <a:spcBef>
                          <a:spcPts val="2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Bilimsel,</a:t>
                      </a:r>
                      <a:r>
                        <a:rPr sz="18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Sosyal,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Kültürel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Sportif</a:t>
                      </a:r>
                      <a:r>
                        <a:rPr sz="18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Ödül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ve/veya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Başarı </a:t>
                      </a:r>
                      <a:r>
                        <a:rPr sz="18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(Ödülün</a:t>
                      </a:r>
                      <a:r>
                        <a:rPr sz="1800" b="1" spc="-2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r>
                        <a:rPr sz="1800" b="1" spc="-5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Derecesi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*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7975">
                        <a:lnSpc>
                          <a:spcPct val="100000"/>
                        </a:lnSpc>
                        <a:spcBef>
                          <a:spcPts val="1155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46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315">
                        <a:lnSpc>
                          <a:spcPct val="100000"/>
                        </a:lnSpc>
                        <a:spcBef>
                          <a:spcPts val="1155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46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3715">
                <a:tc gridSpan="3">
                  <a:txBody>
                    <a:bodyPr/>
                    <a:lstStyle/>
                    <a:p>
                      <a:pPr marR="9652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lang="tr-TR" sz="2000" b="1" dirty="0" smtClean="0">
                        <a:solidFill>
                          <a:srgbClr val="FF0000"/>
                        </a:solidFill>
                        <a:latin typeface="+mn-lt"/>
                        <a:cs typeface="Calibri"/>
                      </a:endParaRPr>
                    </a:p>
                    <a:p>
                      <a:pPr marR="9652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lang="tr-TR" sz="2000" b="1" dirty="0" smtClean="0">
                        <a:solidFill>
                          <a:srgbClr val="FF0000"/>
                        </a:solidFill>
                        <a:latin typeface="+mn-lt"/>
                        <a:cs typeface="Calibri"/>
                      </a:endParaRPr>
                    </a:p>
                    <a:p>
                      <a:pPr marR="9652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lang="en-GB" sz="3200" b="1" dirty="0" err="1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Bilimsel</a:t>
                      </a:r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,</a:t>
                      </a:r>
                      <a:r>
                        <a:rPr lang="en-GB" sz="3200" b="1" spc="-65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GB" sz="3200" b="1" dirty="0" err="1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Sosyal</a:t>
                      </a:r>
                      <a:r>
                        <a:rPr lang="en-GB" sz="3200" b="1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,</a:t>
                      </a:r>
                      <a:r>
                        <a:rPr lang="en-GB" sz="3200" b="1" spc="-60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GB" sz="3200" b="1" dirty="0" err="1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Kültürel</a:t>
                      </a:r>
                      <a:r>
                        <a:rPr lang="en-GB" sz="3200" b="1" spc="-55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GB" sz="3200" b="1" dirty="0" err="1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ve</a:t>
                      </a:r>
                      <a:r>
                        <a:rPr lang="en-GB" sz="3200" b="1" spc="-40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GB" sz="3200" b="1" dirty="0" err="1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Sportif</a:t>
                      </a:r>
                      <a:r>
                        <a:rPr lang="en-GB" sz="3200" b="1" spc="-45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GB" sz="3200" b="1" dirty="0" err="1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Ödül</a:t>
                      </a:r>
                      <a:r>
                        <a:rPr lang="en-GB" sz="3200" b="1" spc="-40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GB" sz="3200" b="1" spc="-10" dirty="0" err="1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ve</a:t>
                      </a:r>
                      <a:r>
                        <a:rPr lang="en-GB" sz="3200" b="1" spc="-10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/</a:t>
                      </a:r>
                      <a:r>
                        <a:rPr lang="en-GB" sz="3200" b="1" spc="-10" dirty="0" err="1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veya</a:t>
                      </a:r>
                      <a:r>
                        <a:rPr lang="en-GB" sz="3200" b="1" spc="-50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GB" sz="3200" b="1" spc="-10" dirty="0" err="1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Başarı</a:t>
                      </a:r>
                      <a:r>
                        <a:rPr lang="en-GB" sz="3200" b="1" spc="-10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tr-TR" sz="3200" b="1" spc="-10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 Bulunmamaktadır.</a:t>
                      </a:r>
                      <a:endParaRPr sz="3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610920" y="5904382"/>
            <a:ext cx="1863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*Gerektiğinde</a:t>
            </a:r>
            <a:r>
              <a:rPr sz="1200" b="1" i="1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200" b="1" i="1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628119" y="6330696"/>
            <a:ext cx="387096" cy="390143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54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2714" y="2387041"/>
            <a:ext cx="850011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spc="-10" dirty="0"/>
              <a:t>ULUSLARARASILAŞMA</a:t>
            </a:r>
            <a:endParaRPr sz="7200"/>
          </a:p>
        </p:txBody>
      </p:sp>
      <p:sp>
        <p:nvSpPr>
          <p:cNvPr id="3" name="object 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64</a:t>
            </a:fld>
            <a:endParaRPr spc="-25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9931" rIns="0" bIns="0" rtlCol="0">
            <a:spAutoFit/>
          </a:bodyPr>
          <a:lstStyle/>
          <a:p>
            <a:pPr marL="17145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0000"/>
                </a:solidFill>
              </a:rPr>
              <a:t>Uluslararası</a:t>
            </a:r>
            <a:r>
              <a:rPr sz="2800" spc="-7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İşbirlikleri</a:t>
            </a:r>
            <a:r>
              <a:rPr sz="2800" spc="-60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0000CC"/>
                </a:solidFill>
              </a:rPr>
              <a:t>(Ortak</a:t>
            </a:r>
            <a:r>
              <a:rPr sz="2400" spc="-60" dirty="0">
                <a:solidFill>
                  <a:srgbClr val="0000CC"/>
                </a:solidFill>
              </a:rPr>
              <a:t> </a:t>
            </a:r>
            <a:r>
              <a:rPr sz="2400" spc="-10" dirty="0">
                <a:solidFill>
                  <a:srgbClr val="0000CC"/>
                </a:solidFill>
              </a:rPr>
              <a:t>Programlar</a:t>
            </a:r>
            <a:r>
              <a:rPr sz="2400" spc="-114" dirty="0">
                <a:solidFill>
                  <a:srgbClr val="0000CC"/>
                </a:solidFill>
              </a:rPr>
              <a:t> </a:t>
            </a:r>
            <a:r>
              <a:rPr sz="2400" dirty="0">
                <a:solidFill>
                  <a:srgbClr val="0000CC"/>
                </a:solidFill>
              </a:rPr>
              <a:t>ve</a:t>
            </a:r>
            <a:r>
              <a:rPr sz="2400" spc="-80" dirty="0">
                <a:solidFill>
                  <a:srgbClr val="0000CC"/>
                </a:solidFill>
              </a:rPr>
              <a:t> </a:t>
            </a:r>
            <a:r>
              <a:rPr sz="2400" spc="-10" dirty="0">
                <a:solidFill>
                  <a:srgbClr val="0000CC"/>
                </a:solidFill>
              </a:rPr>
              <a:t>Projeler)</a:t>
            </a:r>
            <a:endParaRPr sz="24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65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558729"/>
              </p:ext>
            </p:extLst>
          </p:nvPr>
        </p:nvGraphicFramePr>
        <p:xfrm>
          <a:off x="533400" y="2590800"/>
          <a:ext cx="11370943" cy="25835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2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5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8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964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78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500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801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373380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Ülke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329565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800" b="1" spc="-1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424180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Fakülte</a:t>
                      </a:r>
                      <a:r>
                        <a:rPr sz="1800" b="1" spc="-10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53670">
                        <a:lnSpc>
                          <a:spcPct val="100000"/>
                        </a:lnSpc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Bölüm/Program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Kapsamı</a:t>
                      </a:r>
                      <a:r>
                        <a:rPr sz="18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(Program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8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Proje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77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Süresi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(Başlangıç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Bitiş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Tarihi)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77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tr-TR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Amerika Birleşik Devletleri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Ohio </a:t>
                      </a:r>
                      <a:r>
                        <a:rPr lang="tr-TR" sz="18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State</a:t>
                      </a:r>
                      <a:r>
                        <a:rPr lang="tr-TR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8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Uni</a:t>
                      </a:r>
                      <a:r>
                        <a:rPr lang="tr-TR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tr-TR" sz="18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Computer</a:t>
                      </a:r>
                      <a:r>
                        <a:rPr lang="tr-TR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18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Science</a:t>
                      </a:r>
                      <a:r>
                        <a:rPr lang="tr-TR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18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and</a:t>
                      </a:r>
                      <a:r>
                        <a:rPr lang="tr-TR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18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Engineering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8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Department</a:t>
                      </a:r>
                      <a:r>
                        <a:rPr lang="tr-TR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tr-TR" sz="18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Computer</a:t>
                      </a:r>
                      <a:r>
                        <a:rPr lang="tr-TR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8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Science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tr-TR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2219-Yurt Dışı Doktora Sonrası Araştırma Programı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tr-TR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01.05.2024-01.05.2025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İngiltere</a:t>
                      </a:r>
                      <a:endParaRPr sz="18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Bristol </a:t>
                      </a:r>
                      <a:r>
                        <a:rPr lang="tr-TR" sz="1800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University</a:t>
                      </a:r>
                      <a:endParaRPr sz="18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Computer</a:t>
                      </a:r>
                      <a:r>
                        <a:rPr lang="tr-TR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18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Science</a:t>
                      </a:r>
                      <a:r>
                        <a:rPr lang="tr-TR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18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and</a:t>
                      </a:r>
                      <a:r>
                        <a:rPr lang="tr-TR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18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Engineering</a:t>
                      </a:r>
                      <a:endParaRPr lang="tr-TR" sz="18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Department</a:t>
                      </a:r>
                      <a:r>
                        <a:rPr lang="tr-TR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tr-TR" sz="18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Computer</a:t>
                      </a:r>
                      <a:r>
                        <a:rPr lang="tr-TR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8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Science</a:t>
                      </a:r>
                      <a:endParaRPr lang="tr-TR" sz="18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2219-Yurt Dışı Doktora Sonrası Araştırma Programı</a:t>
                      </a:r>
                      <a:endParaRPr sz="18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20.01.2026-20.07.2026</a:t>
                      </a:r>
                      <a:endParaRPr sz="18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9263" rIns="0" bIns="0" rtlCol="0">
            <a:spAutoFit/>
          </a:bodyPr>
          <a:lstStyle/>
          <a:p>
            <a:pPr marL="2493645">
              <a:lnSpc>
                <a:spcPct val="100000"/>
              </a:lnSpc>
              <a:spcBef>
                <a:spcPts val="105"/>
              </a:spcBef>
            </a:pPr>
            <a:r>
              <a:rPr spc="-10" dirty="0">
                <a:solidFill>
                  <a:srgbClr val="FF0000"/>
                </a:solidFill>
              </a:rPr>
              <a:t>Uluslararası</a:t>
            </a:r>
            <a:r>
              <a:rPr spc="-7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İşbirlikleri</a:t>
            </a:r>
            <a:r>
              <a:rPr spc="-5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0000CC"/>
                </a:solidFill>
              </a:rPr>
              <a:t>(Erasmus+)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66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207552"/>
              </p:ext>
            </p:extLst>
          </p:nvPr>
        </p:nvGraphicFramePr>
        <p:xfrm>
          <a:off x="351459" y="2061082"/>
          <a:ext cx="11510645" cy="39058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614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88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484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694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86740">
                <a:tc>
                  <a:txBody>
                    <a:bodyPr/>
                    <a:lstStyle/>
                    <a:p>
                      <a:pPr marL="382905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Ülke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77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957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800" b="1" spc="-1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409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3860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Fakülte</a:t>
                      </a:r>
                      <a:r>
                        <a:rPr sz="1800" b="1" spc="-10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77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Bölüm/Program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409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3875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Kapsamı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77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Süresi</a:t>
                      </a:r>
                      <a:r>
                        <a:rPr sz="18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(Başlangıç</a:t>
                      </a:r>
                      <a:r>
                        <a:rPr sz="18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Bitiş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Tarihi)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9145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tr-TR" sz="4000" dirty="0" smtClean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tr-TR" sz="4000" dirty="0" smtClean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4000" dirty="0" err="1" smtClean="0">
                          <a:latin typeface="Times New Roman"/>
                          <a:cs typeface="Times New Roman"/>
                        </a:rPr>
                        <a:t>Erasmus</a:t>
                      </a:r>
                      <a:r>
                        <a:rPr lang="tr-TR" sz="4000" dirty="0" smtClean="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lang="tr-TR" sz="4000" baseline="0" dirty="0" smtClean="0">
                          <a:latin typeface="Times New Roman"/>
                          <a:cs typeface="Times New Roman"/>
                        </a:rPr>
                        <a:t> İşbirliği Bulunmamaktadır.</a:t>
                      </a:r>
                      <a:endParaRPr sz="4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5379" rIns="0" bIns="0" rtlCol="0">
            <a:spAutoFit/>
          </a:bodyPr>
          <a:lstStyle/>
          <a:p>
            <a:pPr marL="29464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ERASMUS+</a:t>
            </a:r>
            <a:r>
              <a:rPr spc="-7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0000CC"/>
                </a:solidFill>
              </a:rPr>
              <a:t>Hareketlilik</a:t>
            </a:r>
            <a:r>
              <a:rPr spc="-85" dirty="0">
                <a:solidFill>
                  <a:srgbClr val="0000CC"/>
                </a:solidFill>
              </a:rPr>
              <a:t> </a:t>
            </a:r>
            <a:r>
              <a:rPr spc="-10" dirty="0">
                <a:solidFill>
                  <a:srgbClr val="0000CC"/>
                </a:solidFill>
              </a:rPr>
              <a:t>Durumu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67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969646"/>
              </p:ext>
            </p:extLst>
          </p:nvPr>
        </p:nvGraphicFramePr>
        <p:xfrm>
          <a:off x="228777" y="1951863"/>
          <a:ext cx="11453495" cy="39535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71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0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07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0070"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ERASMUS+</a:t>
                      </a:r>
                      <a:r>
                        <a:rPr sz="2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HAREKETLİLİLK</a:t>
                      </a:r>
                      <a:r>
                        <a:rPr sz="24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DURUMU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242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2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242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2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ERASMUS</a:t>
                      </a:r>
                      <a:r>
                        <a:rPr sz="20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+</a:t>
                      </a:r>
                      <a:r>
                        <a:rPr sz="20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Yurtdışına</a:t>
                      </a:r>
                      <a:r>
                        <a:rPr sz="2000" b="1" spc="-7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Giden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ERASMUS</a:t>
                      </a:r>
                      <a:r>
                        <a:rPr sz="20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+</a:t>
                      </a:r>
                      <a:r>
                        <a:rPr sz="20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Yurtdışına</a:t>
                      </a:r>
                      <a:r>
                        <a:rPr sz="2000" b="1" spc="-6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Giden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Elemanı</a:t>
                      </a:r>
                      <a:r>
                        <a:rPr sz="20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1143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b="1" dirty="0" smtClean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ERASMUS</a:t>
                      </a:r>
                      <a:r>
                        <a:rPr sz="2000" b="1" spc="-45" dirty="0" smtClean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 smtClean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+</a:t>
                      </a:r>
                      <a:r>
                        <a:rPr sz="2000" b="1" spc="-25" dirty="0" smtClean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 err="1" smtClean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Yurtdışına</a:t>
                      </a:r>
                      <a:r>
                        <a:rPr sz="2000" b="1" spc="-75" dirty="0" smtClean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 err="1" smtClean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Giden</a:t>
                      </a:r>
                      <a:r>
                        <a:rPr sz="2000" b="1" spc="-30" dirty="0" smtClean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 err="1" smtClean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İdari</a:t>
                      </a:r>
                      <a:r>
                        <a:rPr sz="2000" b="1" spc="-25" dirty="0" smtClean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 err="1" smtClean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r>
                        <a:rPr sz="2000" b="1" spc="-45" dirty="0" smtClean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 err="1" smtClean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ERASMUS</a:t>
                      </a:r>
                      <a:r>
                        <a:rPr sz="20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+</a:t>
                      </a:r>
                      <a:r>
                        <a:rPr sz="20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Yurtdışından</a:t>
                      </a:r>
                      <a:r>
                        <a:rPr sz="2000" b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Gelen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9760"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ERASMUS</a:t>
                      </a:r>
                      <a:r>
                        <a:rPr sz="20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+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Yurtdışından</a:t>
                      </a:r>
                      <a:r>
                        <a:rPr sz="2000" b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Gelen</a:t>
                      </a:r>
                      <a:r>
                        <a:rPr sz="20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20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Elemanı</a:t>
                      </a:r>
                      <a:r>
                        <a:rPr sz="20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1422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ERASMUS</a:t>
                      </a:r>
                      <a:r>
                        <a:rPr sz="20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+</a:t>
                      </a:r>
                      <a:r>
                        <a:rPr sz="20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Yurtdışından</a:t>
                      </a:r>
                      <a:r>
                        <a:rPr sz="2000" b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Gelen</a:t>
                      </a:r>
                      <a:r>
                        <a:rPr sz="20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İdari</a:t>
                      </a:r>
                      <a:r>
                        <a:rPr sz="20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r>
                        <a:rPr sz="20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8290" rIns="0" bIns="0" rtlCol="0">
            <a:spAutoFit/>
          </a:bodyPr>
          <a:lstStyle/>
          <a:p>
            <a:pPr marL="246443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Bilgi</a:t>
            </a:r>
            <a:r>
              <a:rPr spc="-7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Paketi</a:t>
            </a:r>
            <a:r>
              <a:rPr spc="-6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Hazırlanma</a:t>
            </a:r>
            <a:r>
              <a:rPr spc="-9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Durumu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391695"/>
              </p:ext>
            </p:extLst>
          </p:nvPr>
        </p:nvGraphicFramePr>
        <p:xfrm>
          <a:off x="635127" y="2895600"/>
          <a:ext cx="11271883" cy="1816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590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0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5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64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305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1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28575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270" algn="ctr">
                        <a:lnSpc>
                          <a:spcPts val="232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73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14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28575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0" marR="271780" indent="-355600">
                        <a:lnSpc>
                          <a:spcPts val="2400"/>
                        </a:lnSpc>
                        <a:spcBef>
                          <a:spcPts val="35"/>
                        </a:spcBef>
                      </a:pP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r>
                        <a:rPr sz="2000" b="1" spc="-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28575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528320" marR="92075" indent="-426720">
                        <a:lnSpc>
                          <a:spcPts val="2400"/>
                        </a:lnSpc>
                        <a:spcBef>
                          <a:spcPts val="35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Girişi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tamamlanan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3730" marR="147320" indent="-477520">
                        <a:lnSpc>
                          <a:spcPts val="2400"/>
                        </a:lnSpc>
                        <a:spcBef>
                          <a:spcPts val="35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Eksik/boş</a:t>
                      </a:r>
                      <a:r>
                        <a:rPr sz="20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Bilgisayar Mühendisliği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65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58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Dijital</a:t>
                      </a:r>
                      <a:r>
                        <a:rPr lang="tr-TR" sz="1800" baseline="0" dirty="0" smtClean="0">
                          <a:latin typeface="Times New Roman"/>
                          <a:cs typeface="Times New Roman"/>
                        </a:rPr>
                        <a:t> Oyun Tasarımı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60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8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52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0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Yapay </a:t>
                      </a:r>
                      <a:r>
                        <a:rPr lang="tr-TR" sz="1800" smtClean="0">
                          <a:latin typeface="Times New Roman"/>
                          <a:cs typeface="Times New Roman"/>
                        </a:rPr>
                        <a:t>Zeka Mühendisliği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63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16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47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12523" y="6571488"/>
            <a:ext cx="188975" cy="251459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68</a:t>
            </a:fld>
            <a:endParaRPr spc="-25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231" y="1954149"/>
            <a:ext cx="11215370" cy="833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300" dirty="0"/>
              <a:t>KALİTE</a:t>
            </a:r>
            <a:r>
              <a:rPr sz="5300" spc="-85" dirty="0"/>
              <a:t> </a:t>
            </a:r>
            <a:r>
              <a:rPr sz="5300" dirty="0"/>
              <a:t>VE</a:t>
            </a:r>
            <a:r>
              <a:rPr sz="5300" spc="-80" dirty="0"/>
              <a:t> </a:t>
            </a:r>
            <a:r>
              <a:rPr sz="5300" spc="-50" dirty="0"/>
              <a:t>AKREDİTASYON</a:t>
            </a:r>
            <a:r>
              <a:rPr sz="5300" spc="-110" dirty="0"/>
              <a:t> </a:t>
            </a:r>
            <a:r>
              <a:rPr sz="5300" spc="-10" dirty="0"/>
              <a:t>ÇALIŞMALARI</a:t>
            </a:r>
            <a:endParaRPr sz="53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69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282441" y="3126364"/>
            <a:ext cx="5821045" cy="1474470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YÖKAK</a:t>
            </a:r>
            <a:r>
              <a:rPr sz="22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FF0000"/>
                </a:solidFill>
                <a:latin typeface="Calibri"/>
                <a:cs typeface="Calibri"/>
              </a:rPr>
              <a:t>BİRİM</a:t>
            </a:r>
            <a:r>
              <a:rPr sz="22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FF0000"/>
                </a:solidFill>
                <a:latin typeface="Calibri"/>
                <a:cs typeface="Calibri"/>
              </a:rPr>
              <a:t>İÇ</a:t>
            </a:r>
            <a:r>
              <a:rPr sz="2200" b="1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DEĞERLENDİRME</a:t>
            </a:r>
            <a:r>
              <a:rPr sz="22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FF0000"/>
                </a:solidFill>
                <a:latin typeface="Calibri"/>
                <a:cs typeface="Calibri"/>
              </a:rPr>
              <a:t>RAPORU</a:t>
            </a:r>
            <a:r>
              <a:rPr sz="22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(BİDR)</a:t>
            </a:r>
            <a:endParaRPr sz="2200">
              <a:latin typeface="Calibri"/>
              <a:cs typeface="Calibri"/>
            </a:endParaRPr>
          </a:p>
          <a:p>
            <a:pPr marL="1273175" marR="1266190" algn="ctr">
              <a:lnSpc>
                <a:spcPct val="107700"/>
              </a:lnSpc>
              <a:spcBef>
                <a:spcPts val="15"/>
              </a:spcBef>
            </a:pPr>
            <a:r>
              <a:rPr sz="2200" b="1" dirty="0">
                <a:solidFill>
                  <a:srgbClr val="FF0000"/>
                </a:solidFill>
                <a:latin typeface="Calibri"/>
                <a:cs typeface="Calibri"/>
              </a:rPr>
              <a:t>PROGRAM</a:t>
            </a:r>
            <a:r>
              <a:rPr sz="2200" b="1" spc="-114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25" dirty="0">
                <a:solidFill>
                  <a:srgbClr val="FF0000"/>
                </a:solidFill>
                <a:latin typeface="Calibri"/>
                <a:cs typeface="Calibri"/>
              </a:rPr>
              <a:t>AKREDİTASYONU </a:t>
            </a:r>
            <a:r>
              <a:rPr sz="2200" b="1" dirty="0">
                <a:solidFill>
                  <a:srgbClr val="FF0000"/>
                </a:solidFill>
                <a:latin typeface="Calibri"/>
                <a:cs typeface="Calibri"/>
              </a:rPr>
              <a:t>ÖZ</a:t>
            </a:r>
            <a:r>
              <a:rPr sz="22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DEĞERLENDİRME</a:t>
            </a:r>
            <a:endParaRPr sz="2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04"/>
              </a:spcBef>
            </a:pPr>
            <a:r>
              <a:rPr sz="2200" b="1" dirty="0">
                <a:solidFill>
                  <a:srgbClr val="FF0000"/>
                </a:solidFill>
                <a:latin typeface="Calibri"/>
                <a:cs typeface="Calibri"/>
              </a:rPr>
              <a:t>2026</a:t>
            </a:r>
            <a:r>
              <a:rPr sz="22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FF0000"/>
                </a:solidFill>
                <a:latin typeface="Calibri"/>
                <a:cs typeface="Calibri"/>
              </a:rPr>
              <a:t>YILI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İYİLEŞTİRME</a:t>
            </a:r>
            <a:r>
              <a:rPr sz="22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20" dirty="0">
                <a:solidFill>
                  <a:srgbClr val="FF0000"/>
                </a:solidFill>
                <a:latin typeface="Calibri"/>
                <a:cs typeface="Calibri"/>
              </a:rPr>
              <a:t>PLANI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9263" rIns="0" bIns="0" rtlCol="0">
            <a:spAutoFit/>
          </a:bodyPr>
          <a:lstStyle/>
          <a:p>
            <a:pPr marL="351853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Kurullar</a:t>
            </a:r>
            <a:r>
              <a:rPr spc="-6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/</a:t>
            </a:r>
            <a:r>
              <a:rPr spc="-3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Komisyonlar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626217"/>
              </p:ext>
            </p:extLst>
          </p:nvPr>
        </p:nvGraphicFramePr>
        <p:xfrm>
          <a:off x="571386" y="1811273"/>
          <a:ext cx="11264262" cy="43795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48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2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2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20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6265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5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Kurul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Komisyon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460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17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</a:t>
                      </a: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Akademik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3365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r>
                        <a:rPr sz="18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İdari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(Varsa)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i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(Varsa)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Kalite Komisyonu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1(Fakülte Sekreteri)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5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700" dirty="0" err="1" smtClean="0">
                          <a:latin typeface="Times New Roman"/>
                          <a:cs typeface="Times New Roman"/>
                        </a:rPr>
                        <a:t>Öğretim</a:t>
                      </a:r>
                      <a:r>
                        <a:rPr lang="en-GB" sz="17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GB" sz="1700" dirty="0" err="1" smtClean="0">
                          <a:latin typeface="Times New Roman"/>
                          <a:cs typeface="Times New Roman"/>
                        </a:rPr>
                        <a:t>Üyeliğine</a:t>
                      </a:r>
                      <a:r>
                        <a:rPr lang="en-GB" sz="17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GB" sz="1700" dirty="0" err="1" smtClean="0">
                          <a:latin typeface="Times New Roman"/>
                          <a:cs typeface="Times New Roman"/>
                        </a:rPr>
                        <a:t>Yükseltilme</a:t>
                      </a:r>
                      <a:r>
                        <a:rPr lang="en-GB" sz="17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GB" sz="1700" dirty="0" err="1" smtClean="0">
                          <a:latin typeface="Times New Roman"/>
                          <a:cs typeface="Times New Roman"/>
                        </a:rPr>
                        <a:t>ve</a:t>
                      </a:r>
                      <a:r>
                        <a:rPr lang="en-GB" sz="17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GB" sz="1700" dirty="0" err="1" smtClean="0">
                          <a:latin typeface="Times New Roman"/>
                          <a:cs typeface="Times New Roman"/>
                        </a:rPr>
                        <a:t>Atanma</a:t>
                      </a:r>
                      <a:r>
                        <a:rPr lang="en-GB" sz="17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GB" sz="1700" dirty="0" err="1" smtClean="0">
                          <a:latin typeface="Times New Roman"/>
                          <a:cs typeface="Times New Roman"/>
                        </a:rPr>
                        <a:t>Yönergesi</a:t>
                      </a:r>
                      <a:r>
                        <a:rPr lang="en-GB" sz="17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GB" sz="1700" dirty="0" err="1" smtClean="0">
                          <a:latin typeface="Times New Roman"/>
                          <a:cs typeface="Times New Roman"/>
                        </a:rPr>
                        <a:t>İnceleme</a:t>
                      </a:r>
                      <a:r>
                        <a:rPr lang="en-GB" sz="17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GB" sz="1700" dirty="0" err="1" smtClean="0">
                          <a:latin typeface="Times New Roman"/>
                          <a:cs typeface="Times New Roman"/>
                        </a:rPr>
                        <a:t>ve</a:t>
                      </a:r>
                      <a:r>
                        <a:rPr lang="en-GB" sz="17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GB" sz="1700" dirty="0" err="1" smtClean="0">
                          <a:latin typeface="Times New Roman"/>
                          <a:cs typeface="Times New Roman"/>
                        </a:rPr>
                        <a:t>Değerlendirme</a:t>
                      </a:r>
                      <a:r>
                        <a:rPr lang="en-GB" sz="17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GB" sz="1700" dirty="0" err="1" smtClean="0">
                          <a:latin typeface="Times New Roman"/>
                          <a:cs typeface="Times New Roman"/>
                        </a:rPr>
                        <a:t>Komisyonu</a:t>
                      </a:r>
                      <a:endParaRPr lang="en-GB" sz="1700" dirty="0" smtClean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800" dirty="0" err="1" smtClean="0">
                          <a:latin typeface="Times New Roman"/>
                          <a:cs typeface="Times New Roman"/>
                        </a:rPr>
                        <a:t>Birim</a:t>
                      </a:r>
                      <a:r>
                        <a:rPr lang="en-GB" sz="18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GB" sz="1800" dirty="0" err="1" smtClean="0">
                          <a:latin typeface="Times New Roman"/>
                          <a:cs typeface="Times New Roman"/>
                        </a:rPr>
                        <a:t>Akademik</a:t>
                      </a:r>
                      <a:r>
                        <a:rPr lang="en-GB" sz="18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GB" sz="1800" dirty="0" err="1" smtClean="0">
                          <a:latin typeface="Times New Roman"/>
                          <a:cs typeface="Times New Roman"/>
                        </a:rPr>
                        <a:t>Teşvik</a:t>
                      </a:r>
                      <a:r>
                        <a:rPr lang="en-GB" sz="18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GB" sz="1800" dirty="0" err="1" smtClean="0">
                          <a:latin typeface="Times New Roman"/>
                          <a:cs typeface="Times New Roman"/>
                        </a:rPr>
                        <a:t>Başvuru</a:t>
                      </a:r>
                      <a:r>
                        <a:rPr lang="en-GB" sz="18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GB" sz="1800" dirty="0" err="1" smtClean="0">
                          <a:latin typeface="Times New Roman"/>
                          <a:cs typeface="Times New Roman"/>
                        </a:rPr>
                        <a:t>ve</a:t>
                      </a:r>
                      <a:r>
                        <a:rPr lang="en-GB" sz="18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GB" sz="1800" dirty="0" err="1" smtClean="0">
                          <a:latin typeface="Times New Roman"/>
                          <a:cs typeface="Times New Roman"/>
                        </a:rPr>
                        <a:t>İnceleme</a:t>
                      </a:r>
                      <a:r>
                        <a:rPr lang="en-GB" sz="18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GB" sz="1800" dirty="0" err="1" smtClean="0">
                          <a:latin typeface="Times New Roman"/>
                          <a:cs typeface="Times New Roman"/>
                        </a:rPr>
                        <a:t>Komisyonu</a:t>
                      </a:r>
                      <a:endParaRPr lang="en-GB" sz="1800" dirty="0" smtClean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800" dirty="0" smtClean="0">
                          <a:latin typeface="Times New Roman"/>
                          <a:cs typeface="Times New Roman"/>
                        </a:rPr>
                        <a:t>Burs </a:t>
                      </a:r>
                      <a:r>
                        <a:rPr lang="en-GB" sz="1800" dirty="0" err="1" smtClean="0">
                          <a:latin typeface="Times New Roman"/>
                          <a:cs typeface="Times New Roman"/>
                        </a:rPr>
                        <a:t>Komisyonu</a:t>
                      </a:r>
                      <a:endParaRPr lang="en-GB" sz="1800" dirty="0" smtClean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Sayım Komisyonu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55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700" dirty="0" err="1" smtClean="0">
                          <a:latin typeface="Times New Roman"/>
                          <a:cs typeface="Times New Roman"/>
                        </a:rPr>
                        <a:t>Bilimsel</a:t>
                      </a:r>
                      <a:r>
                        <a:rPr lang="en-GB" sz="1700" dirty="0" smtClean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lang="en-GB" sz="1700" dirty="0" err="1" smtClean="0">
                          <a:latin typeface="Times New Roman"/>
                          <a:cs typeface="Times New Roman"/>
                        </a:rPr>
                        <a:t>Sosyal</a:t>
                      </a:r>
                      <a:r>
                        <a:rPr lang="en-GB" sz="17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GB" sz="1700" dirty="0" err="1" smtClean="0">
                          <a:latin typeface="Times New Roman"/>
                          <a:cs typeface="Times New Roman"/>
                        </a:rPr>
                        <a:t>ve</a:t>
                      </a:r>
                      <a:r>
                        <a:rPr lang="en-GB" sz="17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GB" sz="1700" dirty="0" err="1" smtClean="0">
                          <a:latin typeface="Times New Roman"/>
                          <a:cs typeface="Times New Roman"/>
                        </a:rPr>
                        <a:t>Kültürel</a:t>
                      </a:r>
                      <a:r>
                        <a:rPr lang="en-GB" sz="17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GB" sz="1700" dirty="0" err="1" smtClean="0">
                          <a:latin typeface="Times New Roman"/>
                          <a:cs typeface="Times New Roman"/>
                        </a:rPr>
                        <a:t>Etkinlikler</a:t>
                      </a:r>
                      <a:r>
                        <a:rPr lang="en-GB" sz="17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GB" sz="1700" dirty="0" err="1" smtClean="0">
                          <a:latin typeface="Times New Roman"/>
                          <a:cs typeface="Times New Roman"/>
                        </a:rPr>
                        <a:t>Düzenleme</a:t>
                      </a:r>
                      <a:r>
                        <a:rPr lang="en-GB" sz="17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GB" sz="1700" dirty="0" err="1" smtClean="0">
                          <a:latin typeface="Times New Roman"/>
                          <a:cs typeface="Times New Roman"/>
                        </a:rPr>
                        <a:t>Komisyonu</a:t>
                      </a:r>
                      <a:endParaRPr lang="en-GB" sz="1700" dirty="0" smtClean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55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700" dirty="0" smtClean="0">
                          <a:latin typeface="Times New Roman"/>
                          <a:cs typeface="Times New Roman"/>
                        </a:rPr>
                        <a:t>Bologna </a:t>
                      </a:r>
                      <a:r>
                        <a:rPr lang="en-GB" sz="1700" dirty="0" err="1" smtClean="0">
                          <a:latin typeface="Times New Roman"/>
                          <a:cs typeface="Times New Roman"/>
                        </a:rPr>
                        <a:t>Koordinatörlüğü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0995087"/>
                  </a:ext>
                </a:extLst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32335" y="6356603"/>
            <a:ext cx="359664" cy="364236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1737" rIns="0" bIns="0" rtlCol="0">
            <a:spAutoFit/>
          </a:bodyPr>
          <a:lstStyle/>
          <a:p>
            <a:pPr marL="1769110" marR="5080" indent="-1535430">
              <a:lnSpc>
                <a:spcPts val="2700"/>
              </a:lnSpc>
              <a:spcBef>
                <a:spcPts val="434"/>
              </a:spcBef>
            </a:pPr>
            <a:r>
              <a:rPr sz="2500" dirty="0">
                <a:solidFill>
                  <a:srgbClr val="FF0000"/>
                </a:solidFill>
              </a:rPr>
              <a:t>2024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Birim</a:t>
            </a:r>
            <a:r>
              <a:rPr sz="2500" spc="-7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İç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spc="-10" dirty="0">
                <a:solidFill>
                  <a:srgbClr val="FF0000"/>
                </a:solidFill>
              </a:rPr>
              <a:t>Değerlendirme</a:t>
            </a:r>
            <a:r>
              <a:rPr sz="2500" spc="-6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Raporu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(BİDR)</a:t>
            </a:r>
            <a:r>
              <a:rPr sz="2500" spc="-7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Kalite</a:t>
            </a:r>
            <a:r>
              <a:rPr sz="2500" spc="-6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Güvence</a:t>
            </a:r>
            <a:r>
              <a:rPr sz="2500" spc="-7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Sistem</a:t>
            </a:r>
            <a:r>
              <a:rPr sz="2500" spc="-55" dirty="0">
                <a:solidFill>
                  <a:srgbClr val="FF0000"/>
                </a:solidFill>
              </a:rPr>
              <a:t> </a:t>
            </a:r>
            <a:r>
              <a:rPr sz="2500" spc="-10" dirty="0">
                <a:solidFill>
                  <a:srgbClr val="FF0000"/>
                </a:solidFill>
              </a:rPr>
              <a:t>Ölçütleri </a:t>
            </a:r>
            <a:r>
              <a:rPr sz="2500" dirty="0">
                <a:solidFill>
                  <a:srgbClr val="FF0000"/>
                </a:solidFill>
              </a:rPr>
              <a:t>Olgunluk</a:t>
            </a:r>
            <a:r>
              <a:rPr sz="2500" spc="-12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Düzeyleri:</a:t>
            </a:r>
            <a:r>
              <a:rPr sz="2500" spc="-9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0000CC"/>
                </a:solidFill>
              </a:rPr>
              <a:t>LİDERLİK,</a:t>
            </a:r>
            <a:r>
              <a:rPr sz="2500" spc="-65" dirty="0">
                <a:solidFill>
                  <a:srgbClr val="0000CC"/>
                </a:solidFill>
              </a:rPr>
              <a:t> </a:t>
            </a:r>
            <a:r>
              <a:rPr sz="2500" spc="-10" dirty="0">
                <a:solidFill>
                  <a:srgbClr val="0000CC"/>
                </a:solidFill>
              </a:rPr>
              <a:t>YÖNETİŞİM</a:t>
            </a:r>
            <a:r>
              <a:rPr sz="2500" spc="-70" dirty="0">
                <a:solidFill>
                  <a:srgbClr val="0000CC"/>
                </a:solidFill>
              </a:rPr>
              <a:t> </a:t>
            </a:r>
            <a:r>
              <a:rPr sz="2500" dirty="0">
                <a:solidFill>
                  <a:srgbClr val="0000CC"/>
                </a:solidFill>
              </a:rPr>
              <a:t>VE</a:t>
            </a:r>
            <a:r>
              <a:rPr sz="2500" spc="-105" dirty="0">
                <a:solidFill>
                  <a:srgbClr val="0000CC"/>
                </a:solidFill>
              </a:rPr>
              <a:t> </a:t>
            </a:r>
            <a:r>
              <a:rPr sz="2500" spc="-10" dirty="0">
                <a:solidFill>
                  <a:srgbClr val="0000CC"/>
                </a:solidFill>
              </a:rPr>
              <a:t>KALİTE</a:t>
            </a:r>
            <a:endParaRPr sz="250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70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360068"/>
              </p:ext>
            </p:extLst>
          </p:nvPr>
        </p:nvGraphicFramePr>
        <p:xfrm>
          <a:off x="202374" y="1989201"/>
          <a:ext cx="11490324" cy="36766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1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553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08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28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4805">
                <a:tc rowSpan="2">
                  <a:txBody>
                    <a:bodyPr/>
                    <a:lstStyle/>
                    <a:p>
                      <a:pPr marL="931544">
                        <a:lnSpc>
                          <a:spcPct val="100000"/>
                        </a:lnSpc>
                        <a:spcBef>
                          <a:spcPts val="1370"/>
                        </a:spcBef>
                      </a:pPr>
                      <a:r>
                        <a:rPr sz="20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2000" b="1" spc="-1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ÖLÇÜT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73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70"/>
                        </a:spcBef>
                      </a:pPr>
                      <a:r>
                        <a:rPr sz="2000" b="1" spc="-4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ALT</a:t>
                      </a:r>
                      <a:r>
                        <a:rPr sz="2000" b="1" spc="-5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ÖLÇÜT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73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1465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20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Olgunluk</a:t>
                      </a:r>
                      <a:r>
                        <a:rPr sz="2000" b="1" spc="-3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Düzeyi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8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73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73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227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20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829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20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425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16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445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A.1.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Liderlik</a:t>
                      </a:r>
                      <a:r>
                        <a:rPr sz="20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Kalite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A.1.1.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Yönetim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modeli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idari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yapı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4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A.1.2.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Liderlik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3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4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A.1.3.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Kurumsal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dönüşüm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kapasitesi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4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A.1.4.</a:t>
                      </a:r>
                      <a:r>
                        <a:rPr sz="20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kalite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güvencesi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mekanizmaları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A.1.5.</a:t>
                      </a:r>
                      <a:r>
                        <a:rPr sz="20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Kamuoyunu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bilgilendirme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hesap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verebilirlik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425">
                <a:tc rowSpan="3"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2025"/>
                        </a:spcBef>
                        <a:tabLst>
                          <a:tab pos="697865" algn="l"/>
                          <a:tab pos="1700530" algn="l"/>
                          <a:tab pos="2178050" algn="l"/>
                        </a:tabLst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A.2.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Misyon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Stratejik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444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Amaçlar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57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A.2.1.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Misyon,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vizyon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politikalar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4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7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A.2.2.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Stratejik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amaç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hedefler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688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7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A.2.3.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Performans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yönetimi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1737" rIns="0" bIns="0" rtlCol="0">
            <a:spAutoFit/>
          </a:bodyPr>
          <a:lstStyle/>
          <a:p>
            <a:pPr marL="1769110" marR="5080" indent="-1178560">
              <a:lnSpc>
                <a:spcPts val="2700"/>
              </a:lnSpc>
              <a:spcBef>
                <a:spcPts val="434"/>
              </a:spcBef>
            </a:pPr>
            <a:r>
              <a:rPr sz="2500" dirty="0">
                <a:solidFill>
                  <a:srgbClr val="FF0000"/>
                </a:solidFill>
              </a:rPr>
              <a:t>Birim</a:t>
            </a:r>
            <a:r>
              <a:rPr sz="2500" spc="-8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İç</a:t>
            </a:r>
            <a:r>
              <a:rPr sz="2500" spc="-85" dirty="0">
                <a:solidFill>
                  <a:srgbClr val="FF0000"/>
                </a:solidFill>
              </a:rPr>
              <a:t> </a:t>
            </a:r>
            <a:r>
              <a:rPr sz="2500" spc="-10" dirty="0">
                <a:solidFill>
                  <a:srgbClr val="FF0000"/>
                </a:solidFill>
              </a:rPr>
              <a:t>Değerlendirme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Raporu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(BİDR)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Kalite</a:t>
            </a:r>
            <a:r>
              <a:rPr sz="2500" spc="-7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Güvence</a:t>
            </a:r>
            <a:r>
              <a:rPr sz="2500" spc="-8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Sistem</a:t>
            </a:r>
            <a:r>
              <a:rPr sz="2500" spc="-60" dirty="0">
                <a:solidFill>
                  <a:srgbClr val="FF0000"/>
                </a:solidFill>
              </a:rPr>
              <a:t> </a:t>
            </a:r>
            <a:r>
              <a:rPr sz="2500" spc="-10" dirty="0">
                <a:solidFill>
                  <a:srgbClr val="FF0000"/>
                </a:solidFill>
              </a:rPr>
              <a:t>Ölçütleri </a:t>
            </a:r>
            <a:r>
              <a:rPr sz="2500" dirty="0">
                <a:solidFill>
                  <a:srgbClr val="FF0000"/>
                </a:solidFill>
              </a:rPr>
              <a:t>Olgunluk</a:t>
            </a:r>
            <a:r>
              <a:rPr sz="2500" spc="-12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Düzeyleri:</a:t>
            </a:r>
            <a:r>
              <a:rPr sz="2500" spc="-9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0000CC"/>
                </a:solidFill>
              </a:rPr>
              <a:t>LİDERLİK,</a:t>
            </a:r>
            <a:r>
              <a:rPr sz="2500" spc="-65" dirty="0">
                <a:solidFill>
                  <a:srgbClr val="0000CC"/>
                </a:solidFill>
              </a:rPr>
              <a:t> </a:t>
            </a:r>
            <a:r>
              <a:rPr sz="2500" spc="-10" dirty="0">
                <a:solidFill>
                  <a:srgbClr val="0000CC"/>
                </a:solidFill>
              </a:rPr>
              <a:t>YÖNETİŞİM</a:t>
            </a:r>
            <a:r>
              <a:rPr sz="2500" spc="-70" dirty="0">
                <a:solidFill>
                  <a:srgbClr val="0000CC"/>
                </a:solidFill>
              </a:rPr>
              <a:t> </a:t>
            </a:r>
            <a:r>
              <a:rPr sz="2500" dirty="0">
                <a:solidFill>
                  <a:srgbClr val="0000CC"/>
                </a:solidFill>
              </a:rPr>
              <a:t>VE</a:t>
            </a:r>
            <a:r>
              <a:rPr sz="2500" spc="-105" dirty="0">
                <a:solidFill>
                  <a:srgbClr val="0000CC"/>
                </a:solidFill>
              </a:rPr>
              <a:t> </a:t>
            </a:r>
            <a:r>
              <a:rPr sz="2500" spc="-10" dirty="0">
                <a:solidFill>
                  <a:srgbClr val="0000CC"/>
                </a:solidFill>
              </a:rPr>
              <a:t>KALİTE</a:t>
            </a:r>
            <a:endParaRPr sz="25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62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671550"/>
              </p:ext>
            </p:extLst>
          </p:nvPr>
        </p:nvGraphicFramePr>
        <p:xfrm>
          <a:off x="778840" y="1901951"/>
          <a:ext cx="10636249" cy="4030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2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7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1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5755">
                <a:tc rowSpan="2">
                  <a:txBody>
                    <a:bodyPr/>
                    <a:lstStyle/>
                    <a:p>
                      <a:pPr marL="723265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20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2000" b="1" spc="-3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ÖLÇÜT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54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2000" b="1" spc="-4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ALT</a:t>
                      </a:r>
                      <a:r>
                        <a:rPr sz="2000" b="1" spc="-5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ÖLÇÜT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54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19405">
                        <a:lnSpc>
                          <a:spcPts val="2335"/>
                        </a:lnSpc>
                      </a:pPr>
                      <a:r>
                        <a:rPr sz="20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Olgunluk</a:t>
                      </a:r>
                      <a:r>
                        <a:rPr sz="2000" b="1" spc="-3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Düzeyi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7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4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4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7660">
                        <a:lnSpc>
                          <a:spcPts val="2335"/>
                        </a:lnSpc>
                      </a:pPr>
                      <a:r>
                        <a:rPr sz="20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6390">
                        <a:lnSpc>
                          <a:spcPts val="2335"/>
                        </a:lnSpc>
                      </a:pPr>
                      <a:r>
                        <a:rPr sz="20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83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6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445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A.3.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Yönetim</a:t>
                      </a:r>
                      <a:r>
                        <a:rPr sz="20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Sistemleri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987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235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A.3.1.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Bilgi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yönetim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sistemi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08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87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235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A.3.2.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İnsan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kaynakları yönetimi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08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87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235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A.3.3.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Finansal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yönetim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08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87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236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A.3.4.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Süreç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yönetimi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083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445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A.4.</a:t>
                      </a:r>
                      <a:r>
                        <a:rPr sz="20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Paydaş</a:t>
                      </a:r>
                      <a:r>
                        <a:rPr sz="20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Katılımı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236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A.4.1.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paydaş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katılımı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08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236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A.4.2.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geri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bildirimleri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08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236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A.4.3.</a:t>
                      </a:r>
                      <a:r>
                        <a:rPr sz="20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Mezun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ilişkileri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yönetimi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083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445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A.5.</a:t>
                      </a:r>
                      <a:r>
                        <a:rPr sz="20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Uluslararasılaşma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236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A.5.1.</a:t>
                      </a:r>
                      <a:r>
                        <a:rPr sz="20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Uluslararasılaşma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süreçlerinin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yönetimi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08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2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236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A.5.2.</a:t>
                      </a:r>
                      <a:r>
                        <a:rPr sz="20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Uluslararasılaşma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kaynakları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19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2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A.5.3.</a:t>
                      </a:r>
                      <a:r>
                        <a:rPr sz="20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Uluslararasılaşma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performansı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3675" rIns="0" bIns="0" rtlCol="0">
            <a:spAutoFit/>
          </a:bodyPr>
          <a:lstStyle/>
          <a:p>
            <a:pPr marL="2525395" marR="5080" indent="-1906905">
              <a:lnSpc>
                <a:spcPts val="2700"/>
              </a:lnSpc>
              <a:spcBef>
                <a:spcPts val="434"/>
              </a:spcBef>
            </a:pPr>
            <a:r>
              <a:rPr sz="2500" dirty="0">
                <a:solidFill>
                  <a:srgbClr val="FF0000"/>
                </a:solidFill>
              </a:rPr>
              <a:t>Birim</a:t>
            </a:r>
            <a:r>
              <a:rPr sz="2500" spc="-8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İç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spc="-10" dirty="0">
                <a:solidFill>
                  <a:srgbClr val="FF0000"/>
                </a:solidFill>
              </a:rPr>
              <a:t>Değerlendirme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Raporu</a:t>
            </a:r>
            <a:r>
              <a:rPr sz="2500" spc="-8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(BİDR)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Kalite</a:t>
            </a:r>
            <a:r>
              <a:rPr sz="2500" spc="-7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Güvence</a:t>
            </a:r>
            <a:r>
              <a:rPr sz="2500" spc="-8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Sistem</a:t>
            </a:r>
            <a:r>
              <a:rPr sz="2500" spc="-60" dirty="0">
                <a:solidFill>
                  <a:srgbClr val="FF0000"/>
                </a:solidFill>
              </a:rPr>
              <a:t> </a:t>
            </a:r>
            <a:r>
              <a:rPr sz="2500" spc="-10" dirty="0">
                <a:solidFill>
                  <a:srgbClr val="FF0000"/>
                </a:solidFill>
              </a:rPr>
              <a:t>Ölçütleri </a:t>
            </a:r>
            <a:r>
              <a:rPr sz="2500" dirty="0">
                <a:solidFill>
                  <a:srgbClr val="FF0000"/>
                </a:solidFill>
              </a:rPr>
              <a:t>Olgunluk</a:t>
            </a:r>
            <a:r>
              <a:rPr sz="2500" spc="-11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Düzeyleri: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0000CC"/>
                </a:solidFill>
              </a:rPr>
              <a:t>EĞİTİM</a:t>
            </a:r>
            <a:r>
              <a:rPr sz="2500" spc="-80" dirty="0">
                <a:solidFill>
                  <a:srgbClr val="0000CC"/>
                </a:solidFill>
              </a:rPr>
              <a:t> </a:t>
            </a:r>
            <a:r>
              <a:rPr sz="2500" dirty="0">
                <a:solidFill>
                  <a:srgbClr val="0000CC"/>
                </a:solidFill>
              </a:rPr>
              <a:t>VE</a:t>
            </a:r>
            <a:r>
              <a:rPr sz="2500" spc="-80" dirty="0">
                <a:solidFill>
                  <a:srgbClr val="0000CC"/>
                </a:solidFill>
              </a:rPr>
              <a:t> </a:t>
            </a:r>
            <a:r>
              <a:rPr sz="2500" spc="-10" dirty="0">
                <a:solidFill>
                  <a:srgbClr val="0000CC"/>
                </a:solidFill>
              </a:rPr>
              <a:t>ÖĞRETİM</a:t>
            </a:r>
            <a:endParaRPr sz="25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63</a:t>
            </a:r>
            <a:endParaRPr sz="12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938982"/>
              </p:ext>
            </p:extLst>
          </p:nvPr>
        </p:nvGraphicFramePr>
        <p:xfrm>
          <a:off x="391210" y="1941702"/>
          <a:ext cx="11318872" cy="39668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5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7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9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9570">
                <a:tc rowSpan="2">
                  <a:txBody>
                    <a:bodyPr/>
                    <a:lstStyle/>
                    <a:p>
                      <a:pPr marL="612775">
                        <a:lnSpc>
                          <a:spcPct val="100000"/>
                        </a:lnSpc>
                        <a:spcBef>
                          <a:spcPts val="167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ÖLÇÜT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12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670"/>
                        </a:spcBef>
                      </a:pP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ALT</a:t>
                      </a:r>
                      <a:r>
                        <a:rPr sz="18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ÖLÇÜT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12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828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OLGUNLUK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DÜZEYİ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12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12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98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98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215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8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43815" marR="156845">
                        <a:lnSpc>
                          <a:spcPct val="107300"/>
                        </a:lnSpc>
                      </a:pP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B.1.</a:t>
                      </a:r>
                      <a:r>
                        <a:rPr sz="18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8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Tasarımı, </a:t>
                      </a: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Değerlendirmesi</a:t>
                      </a:r>
                      <a:r>
                        <a:rPr sz="1800" b="1" spc="-9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ve </a:t>
                      </a: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Güncellenmesi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387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B.1.1.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Programların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tasarımı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onayı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2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387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B.1.2.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Programın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dağılım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dengesi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2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387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B.1.3.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kazanımlarının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çıktılarıyla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uyumu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2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387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B.1.4.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iş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yüküne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dayalı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tasarımı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2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387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B.1.5.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Programların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izlenmesi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güncellenmesi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2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387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B.1.6.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Eğitim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süreçlerinin yönetimi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21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43815" marR="630555">
                        <a:lnSpc>
                          <a:spcPct val="107200"/>
                        </a:lnSpc>
                      </a:pP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B.2.</a:t>
                      </a: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Programların Yürütülmesi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B.2.1.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yöntem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teknikleri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2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B.2.2.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Ölçme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değerlendirme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32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B.2.3.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kabulü,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önceki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öğrenmenin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tanınması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kredilendirilmesi*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32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B.2.4.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Yeterliliklerin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sertifikalandırılması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diploma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3675" rIns="0" bIns="0" rtlCol="0">
            <a:spAutoFit/>
          </a:bodyPr>
          <a:lstStyle/>
          <a:p>
            <a:pPr marL="2525395" marR="5080" indent="-1906905">
              <a:lnSpc>
                <a:spcPts val="2700"/>
              </a:lnSpc>
              <a:spcBef>
                <a:spcPts val="434"/>
              </a:spcBef>
            </a:pPr>
            <a:r>
              <a:rPr sz="2500" dirty="0">
                <a:solidFill>
                  <a:srgbClr val="FF0000"/>
                </a:solidFill>
              </a:rPr>
              <a:t>Birim</a:t>
            </a:r>
            <a:r>
              <a:rPr sz="2500" spc="-8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İç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spc="-10" dirty="0">
                <a:solidFill>
                  <a:srgbClr val="FF0000"/>
                </a:solidFill>
              </a:rPr>
              <a:t>Değerlendirme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Raporu</a:t>
            </a:r>
            <a:r>
              <a:rPr sz="2500" spc="-8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(BİDR)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Kalite</a:t>
            </a:r>
            <a:r>
              <a:rPr sz="2500" spc="-7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Güvence</a:t>
            </a:r>
            <a:r>
              <a:rPr sz="2500" spc="-8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Sistem</a:t>
            </a:r>
            <a:r>
              <a:rPr sz="2500" spc="-60" dirty="0">
                <a:solidFill>
                  <a:srgbClr val="FF0000"/>
                </a:solidFill>
              </a:rPr>
              <a:t> </a:t>
            </a:r>
            <a:r>
              <a:rPr sz="2500" spc="-10" dirty="0">
                <a:solidFill>
                  <a:srgbClr val="FF0000"/>
                </a:solidFill>
              </a:rPr>
              <a:t>Ölçütleri </a:t>
            </a:r>
            <a:r>
              <a:rPr sz="2500" dirty="0">
                <a:solidFill>
                  <a:srgbClr val="FF0000"/>
                </a:solidFill>
              </a:rPr>
              <a:t>Olgunluk</a:t>
            </a:r>
            <a:r>
              <a:rPr sz="2500" spc="-11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Düzeyleri: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0000CC"/>
                </a:solidFill>
              </a:rPr>
              <a:t>EĞİTİM</a:t>
            </a:r>
            <a:r>
              <a:rPr sz="2500" spc="-80" dirty="0">
                <a:solidFill>
                  <a:srgbClr val="0000CC"/>
                </a:solidFill>
              </a:rPr>
              <a:t> </a:t>
            </a:r>
            <a:r>
              <a:rPr sz="2500" dirty="0">
                <a:solidFill>
                  <a:srgbClr val="0000CC"/>
                </a:solidFill>
              </a:rPr>
              <a:t>VE</a:t>
            </a:r>
            <a:r>
              <a:rPr sz="2500" spc="-80" dirty="0">
                <a:solidFill>
                  <a:srgbClr val="0000CC"/>
                </a:solidFill>
              </a:rPr>
              <a:t> </a:t>
            </a:r>
            <a:r>
              <a:rPr sz="2500" spc="-10" dirty="0">
                <a:solidFill>
                  <a:srgbClr val="0000CC"/>
                </a:solidFill>
              </a:rPr>
              <a:t>ÖĞRETİM</a:t>
            </a:r>
            <a:endParaRPr sz="25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64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958978"/>
              </p:ext>
            </p:extLst>
          </p:nvPr>
        </p:nvGraphicFramePr>
        <p:xfrm>
          <a:off x="391210" y="1961642"/>
          <a:ext cx="11389358" cy="3768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62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48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93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93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0530">
                <a:tc rowSpan="2">
                  <a:txBody>
                    <a:bodyPr/>
                    <a:lstStyle/>
                    <a:p>
                      <a:pPr marL="913130">
                        <a:lnSpc>
                          <a:spcPct val="100000"/>
                        </a:lnSpc>
                        <a:spcBef>
                          <a:spcPts val="163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20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ÖLÇÜT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07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30"/>
                        </a:spcBef>
                      </a:pPr>
                      <a:r>
                        <a:rPr sz="20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ALT</a:t>
                      </a:r>
                      <a:r>
                        <a:rPr sz="20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ÖLÇÜT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07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8923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OLGUNLUK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DÜZEYİ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7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07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07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6220">
                        <a:lnSpc>
                          <a:spcPts val="2335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146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555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3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3815" marR="105410">
                        <a:lnSpc>
                          <a:spcPct val="107000"/>
                        </a:lnSpc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B.3.</a:t>
                      </a:r>
                      <a:r>
                        <a:rPr sz="20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Öğrenme</a:t>
                      </a:r>
                      <a:r>
                        <a:rPr sz="20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Kaynakları</a:t>
                      </a:r>
                      <a:r>
                        <a:rPr sz="20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ve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Akademik</a:t>
                      </a:r>
                      <a:r>
                        <a:rPr sz="20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Destek Hizmetleri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31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B.3.1.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Öğrenme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ortam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kaynakları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5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1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B.3.2.</a:t>
                      </a:r>
                      <a:r>
                        <a:rPr sz="20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Akademik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destek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hizmetleri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5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1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B.3.3.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Tesis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altyapılar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5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1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B.3.4.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Dezavantajlı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gruplar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5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1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B.3.5.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Sosyal,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kültürel,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sportif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faaliyetler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655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B.4.</a:t>
                      </a:r>
                      <a:r>
                        <a:rPr sz="2000" b="1" spc="-6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2000" b="1" spc="-7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Kadrosu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B.4.1.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Atama,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yükseltme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görevlendirme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kriterleri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5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22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B.4.2.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yetkinlikleri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gelişimi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65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22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B.4.3.</a:t>
                      </a:r>
                      <a:r>
                        <a:rPr sz="20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Eğitim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faaliyetlerine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yönelik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teşvik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ödüllendirme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3586" rIns="0" bIns="0" rtlCol="0">
            <a:spAutoFit/>
          </a:bodyPr>
          <a:lstStyle/>
          <a:p>
            <a:pPr marL="2700020" marR="5080" indent="-2687955">
              <a:lnSpc>
                <a:spcPts val="2700"/>
              </a:lnSpc>
              <a:spcBef>
                <a:spcPts val="434"/>
              </a:spcBef>
            </a:pPr>
            <a:r>
              <a:rPr sz="2500" dirty="0">
                <a:solidFill>
                  <a:srgbClr val="FF0000"/>
                </a:solidFill>
              </a:rPr>
              <a:t>Birim</a:t>
            </a:r>
            <a:r>
              <a:rPr sz="2500" spc="-6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İç</a:t>
            </a:r>
            <a:r>
              <a:rPr sz="2500" spc="-70" dirty="0">
                <a:solidFill>
                  <a:srgbClr val="FF0000"/>
                </a:solidFill>
              </a:rPr>
              <a:t> </a:t>
            </a:r>
            <a:r>
              <a:rPr sz="2500" spc="-10" dirty="0">
                <a:solidFill>
                  <a:srgbClr val="FF0000"/>
                </a:solidFill>
              </a:rPr>
              <a:t>Değerlendirme</a:t>
            </a:r>
            <a:r>
              <a:rPr sz="2500" spc="-7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Raporu</a:t>
            </a:r>
            <a:r>
              <a:rPr sz="2500" spc="-6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(BİDR)</a:t>
            </a:r>
            <a:r>
              <a:rPr sz="2500" spc="-6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Kalite</a:t>
            </a:r>
            <a:r>
              <a:rPr sz="2500" spc="-5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Güvence</a:t>
            </a:r>
            <a:r>
              <a:rPr sz="2500" spc="-6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Sistem</a:t>
            </a:r>
            <a:r>
              <a:rPr sz="2500" spc="-5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Ölçütleri</a:t>
            </a:r>
            <a:r>
              <a:rPr sz="2500" spc="-65" dirty="0">
                <a:solidFill>
                  <a:srgbClr val="FF0000"/>
                </a:solidFill>
              </a:rPr>
              <a:t> </a:t>
            </a:r>
            <a:r>
              <a:rPr sz="2500" spc="-10" dirty="0">
                <a:solidFill>
                  <a:srgbClr val="FF0000"/>
                </a:solidFill>
              </a:rPr>
              <a:t>Olgunluk Düzeyleri:</a:t>
            </a:r>
            <a:r>
              <a:rPr sz="2500" spc="-7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0000CC"/>
                </a:solidFill>
              </a:rPr>
              <a:t>ARAŞTIRMA</a:t>
            </a:r>
            <a:r>
              <a:rPr sz="2500" spc="-55" dirty="0">
                <a:solidFill>
                  <a:srgbClr val="0000CC"/>
                </a:solidFill>
              </a:rPr>
              <a:t> </a:t>
            </a:r>
            <a:r>
              <a:rPr sz="2500" dirty="0">
                <a:solidFill>
                  <a:srgbClr val="0000CC"/>
                </a:solidFill>
              </a:rPr>
              <a:t>VE</a:t>
            </a:r>
            <a:r>
              <a:rPr sz="2500" spc="-80" dirty="0">
                <a:solidFill>
                  <a:srgbClr val="0000CC"/>
                </a:solidFill>
              </a:rPr>
              <a:t> </a:t>
            </a:r>
            <a:r>
              <a:rPr sz="2500" spc="-10" dirty="0">
                <a:solidFill>
                  <a:srgbClr val="0000CC"/>
                </a:solidFill>
              </a:rPr>
              <a:t>GELİŞTİRME</a:t>
            </a:r>
            <a:endParaRPr sz="25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74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713479"/>
              </p:ext>
            </p:extLst>
          </p:nvPr>
        </p:nvGraphicFramePr>
        <p:xfrm>
          <a:off x="455282" y="1891410"/>
          <a:ext cx="11294744" cy="38049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85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4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2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2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330">
                <a:tc rowSpan="2">
                  <a:txBody>
                    <a:bodyPr/>
                    <a:lstStyle/>
                    <a:p>
                      <a:pPr marL="69850" algn="ctr">
                        <a:lnSpc>
                          <a:spcPct val="100000"/>
                        </a:lnSpc>
                        <a:spcBef>
                          <a:spcPts val="173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ÖLÇÜT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03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2390" algn="ctr">
                        <a:lnSpc>
                          <a:spcPct val="100000"/>
                        </a:lnSpc>
                        <a:spcBef>
                          <a:spcPts val="1735"/>
                        </a:spcBef>
                      </a:pP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ALT</a:t>
                      </a:r>
                      <a:r>
                        <a:rPr sz="16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ÖLÇÜT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03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OLGUNLUK</a:t>
                      </a:r>
                      <a:r>
                        <a:rPr sz="16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DÜZEYİ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3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203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203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876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940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780">
                <a:tc rowSpan="3">
                  <a:txBody>
                    <a:bodyPr/>
                    <a:lstStyle/>
                    <a:p>
                      <a:pPr marL="116205" marR="641350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C.1.</a:t>
                      </a:r>
                      <a:r>
                        <a:rPr sz="18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800" b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Süreçlerinin Yönetimi</a:t>
                      </a:r>
                      <a:r>
                        <a:rPr sz="1800" b="1" spc="-6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b="1" spc="-9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Araştırma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16205">
                        <a:lnSpc>
                          <a:spcPct val="100000"/>
                        </a:lnSpc>
                      </a:pP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Kaynakları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72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C.1.1.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süreçlerinin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yönetimi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540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7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72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C.1.2.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İç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dış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kaynaklar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87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72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C.1.3.</a:t>
                      </a:r>
                      <a:r>
                        <a:rPr sz="16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Doktora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programları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doktora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sonrası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imkanlar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780">
                <a:tc rowSpan="2">
                  <a:txBody>
                    <a:bodyPr/>
                    <a:lstStyle/>
                    <a:p>
                      <a:pPr marL="116205" marR="64897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C.2.</a:t>
                      </a:r>
                      <a:r>
                        <a:rPr sz="18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800" b="1" spc="-6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Yetkinliği,</a:t>
                      </a:r>
                      <a:r>
                        <a:rPr sz="1800" b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İş </a:t>
                      </a: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birlikleri</a:t>
                      </a:r>
                      <a:r>
                        <a:rPr sz="1800" b="1" spc="-6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Destekler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C.2.1.</a:t>
                      </a:r>
                      <a:r>
                        <a:rPr sz="16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yetkinlikleri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gelişimi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6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187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C.2.2.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uluslararası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ortak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programlar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ortak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birimleri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95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16205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C.3.</a:t>
                      </a:r>
                      <a:r>
                        <a:rPr sz="18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800" b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Performansı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8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C.3.1.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performansının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izlenmesi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değerlendirilmesi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26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8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635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C.3.2.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elemanı/araştırmacı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performansının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değerlendirilmesi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076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9936" rIns="0" bIns="0" rtlCol="0">
            <a:spAutoFit/>
          </a:bodyPr>
          <a:lstStyle/>
          <a:p>
            <a:pPr marL="1751964" marR="5080" indent="-937260">
              <a:lnSpc>
                <a:spcPts val="3030"/>
              </a:lnSpc>
              <a:spcBef>
                <a:spcPts val="475"/>
              </a:spcBef>
            </a:pPr>
            <a:r>
              <a:rPr sz="2800" dirty="0">
                <a:solidFill>
                  <a:srgbClr val="FF0000"/>
                </a:solidFill>
              </a:rPr>
              <a:t>Birim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İç</a:t>
            </a:r>
            <a:r>
              <a:rPr sz="2800" spc="-10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Değerlendirme</a:t>
            </a:r>
            <a:r>
              <a:rPr sz="2800" spc="-6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Raporu</a:t>
            </a:r>
            <a:r>
              <a:rPr sz="2800" spc="-10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(BİDR)</a:t>
            </a:r>
            <a:r>
              <a:rPr sz="2800" spc="-9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Kalite</a:t>
            </a:r>
            <a:r>
              <a:rPr sz="2800" spc="-6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Güvence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Sistem </a:t>
            </a:r>
            <a:r>
              <a:rPr sz="2800" dirty="0">
                <a:solidFill>
                  <a:srgbClr val="FF0000"/>
                </a:solidFill>
              </a:rPr>
              <a:t>Ölçütleri</a:t>
            </a:r>
            <a:r>
              <a:rPr sz="2800" spc="-8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Olgunluk</a:t>
            </a:r>
            <a:r>
              <a:rPr sz="2800" spc="-80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Düzeyleri:</a:t>
            </a:r>
            <a:r>
              <a:rPr sz="2800" spc="-55" dirty="0">
                <a:solidFill>
                  <a:srgbClr val="FF0000"/>
                </a:solidFill>
              </a:rPr>
              <a:t> </a:t>
            </a:r>
            <a:r>
              <a:rPr sz="2800" spc="-25" dirty="0">
                <a:solidFill>
                  <a:srgbClr val="0000CC"/>
                </a:solidFill>
              </a:rPr>
              <a:t>TOPLUMSAL</a:t>
            </a:r>
            <a:r>
              <a:rPr sz="2800" spc="-70" dirty="0">
                <a:solidFill>
                  <a:srgbClr val="0000CC"/>
                </a:solidFill>
              </a:rPr>
              <a:t> </a:t>
            </a:r>
            <a:r>
              <a:rPr sz="2800" spc="-10" dirty="0">
                <a:solidFill>
                  <a:srgbClr val="0000CC"/>
                </a:solidFill>
              </a:rPr>
              <a:t>KATKI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75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7287183"/>
              </p:ext>
            </p:extLst>
          </p:nvPr>
        </p:nvGraphicFramePr>
        <p:xfrm>
          <a:off x="320217" y="2005329"/>
          <a:ext cx="11600180" cy="3511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67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8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22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22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5755">
                <a:tc rowSpan="2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ÖLÇÜT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54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20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ALT</a:t>
                      </a:r>
                      <a:r>
                        <a:rPr sz="20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ÖLÇÜT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54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50190">
                        <a:lnSpc>
                          <a:spcPts val="2335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OLGUNLUK</a:t>
                      </a:r>
                      <a:r>
                        <a:rPr sz="20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DÜZEYİ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7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4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4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7665">
                        <a:lnSpc>
                          <a:spcPts val="2335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ts val="2335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311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D.1.</a:t>
                      </a:r>
                      <a:r>
                        <a:rPr sz="20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Toplumsal</a:t>
                      </a:r>
                      <a:r>
                        <a:rPr sz="2000" b="1" spc="-7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Katkı</a:t>
                      </a:r>
                      <a:r>
                        <a:rPr sz="20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Süreçlerinin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0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Yönetimi</a:t>
                      </a:r>
                      <a:r>
                        <a:rPr sz="2000" b="1" spc="-7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Toplumsal</a:t>
                      </a:r>
                      <a:r>
                        <a:rPr sz="2000" b="1" spc="-8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Katkı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Kaynakları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250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77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D.1.1.</a:t>
                      </a:r>
                      <a:r>
                        <a:rPr sz="2000" spc="-11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Toplumsal</a:t>
                      </a:r>
                      <a:r>
                        <a:rPr sz="20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katkı</a:t>
                      </a:r>
                      <a:r>
                        <a:rPr sz="20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süreçlerinin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yönetimi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254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86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50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44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D.1.2.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Kaynaklar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828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5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0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D.2.</a:t>
                      </a:r>
                      <a:r>
                        <a:rPr sz="20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Toplumsal</a:t>
                      </a:r>
                      <a:r>
                        <a:rPr sz="2000" b="1" spc="-7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Katkı</a:t>
                      </a:r>
                      <a:r>
                        <a:rPr sz="20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Performansı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159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4450" marR="860425">
                        <a:lnSpc>
                          <a:spcPct val="107000"/>
                        </a:lnSpc>
                      </a:pPr>
                      <a:r>
                        <a:rPr sz="2000" spc="-35" dirty="0">
                          <a:latin typeface="Calibri"/>
                          <a:cs typeface="Calibri"/>
                        </a:rPr>
                        <a:t>D.2.1.Toplumsal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katkı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performansının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izlenmesi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değerlendirilmesi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1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4353" rIns="0" bIns="0" rtlCol="0">
            <a:spAutoFit/>
          </a:bodyPr>
          <a:lstStyle/>
          <a:p>
            <a:pPr marL="1581785">
              <a:lnSpc>
                <a:spcPct val="100000"/>
              </a:lnSpc>
              <a:spcBef>
                <a:spcPts val="105"/>
              </a:spcBef>
            </a:pPr>
            <a:r>
              <a:rPr dirty="0"/>
              <a:t>Program</a:t>
            </a:r>
            <a:r>
              <a:rPr spc="-100" dirty="0"/>
              <a:t> </a:t>
            </a:r>
            <a:r>
              <a:rPr spc="-10" dirty="0"/>
              <a:t>Akreditasyon</a:t>
            </a:r>
            <a:r>
              <a:rPr spc="-85" dirty="0"/>
              <a:t> </a:t>
            </a:r>
            <a:r>
              <a:rPr dirty="0"/>
              <a:t>Hazırlık</a:t>
            </a:r>
            <a:r>
              <a:rPr spc="-60" dirty="0"/>
              <a:t> </a:t>
            </a:r>
            <a:r>
              <a:rPr spc="-10" dirty="0"/>
              <a:t>Çalışmaları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76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86841" y="2298319"/>
            <a:ext cx="10419080" cy="29681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just"/>
            <a:r>
              <a:rPr lang="tr-TR" sz="2400" dirty="0" smtClean="0"/>
              <a:t>	</a:t>
            </a:r>
            <a:r>
              <a:rPr lang="en-GB" sz="2400" dirty="0" err="1" smtClean="0"/>
              <a:t>Fakültemizin</a:t>
            </a:r>
            <a:r>
              <a:rPr lang="en-GB" sz="2400" dirty="0" smtClean="0"/>
              <a:t> </a:t>
            </a:r>
            <a:r>
              <a:rPr lang="en-GB" sz="2400" dirty="0" err="1" smtClean="0"/>
              <a:t>Bilgisayar</a:t>
            </a:r>
            <a:r>
              <a:rPr lang="en-GB" sz="2400" dirty="0" smtClean="0"/>
              <a:t> </a:t>
            </a:r>
            <a:r>
              <a:rPr lang="en-GB" sz="2400" dirty="0" err="1" smtClean="0"/>
              <a:t>Mühendisliği</a:t>
            </a:r>
            <a:r>
              <a:rPr lang="en-GB" sz="2400" dirty="0" smtClean="0"/>
              <a:t>, </a:t>
            </a:r>
            <a:r>
              <a:rPr lang="en-GB" sz="2400" dirty="0" err="1" smtClean="0"/>
              <a:t>Dijital</a:t>
            </a:r>
            <a:r>
              <a:rPr lang="en-GB" sz="2400" dirty="0" smtClean="0"/>
              <a:t> </a:t>
            </a:r>
            <a:r>
              <a:rPr lang="en-GB" sz="2400" dirty="0" err="1" smtClean="0"/>
              <a:t>Oyun</a:t>
            </a:r>
            <a:r>
              <a:rPr lang="en-GB" sz="2400" dirty="0" smtClean="0"/>
              <a:t> </a:t>
            </a:r>
            <a:r>
              <a:rPr lang="en-GB" sz="2400" dirty="0" err="1" smtClean="0"/>
              <a:t>Tasarımı</a:t>
            </a:r>
            <a:r>
              <a:rPr lang="tr-TR" sz="2400" dirty="0" smtClean="0"/>
              <a:t>, Yazılım Mühendisliği</a:t>
            </a:r>
            <a:r>
              <a:rPr lang="en-GB" sz="2400" dirty="0" smtClean="0"/>
              <a:t> </a:t>
            </a:r>
            <a:r>
              <a:rPr lang="en-GB" sz="2400" dirty="0" err="1" smtClean="0"/>
              <a:t>ve</a:t>
            </a:r>
            <a:r>
              <a:rPr lang="en-GB" sz="2400" dirty="0" smtClean="0"/>
              <a:t> </a:t>
            </a:r>
            <a:r>
              <a:rPr lang="en-GB" sz="2400" dirty="0" err="1" smtClean="0"/>
              <a:t>Yapay</a:t>
            </a:r>
            <a:r>
              <a:rPr lang="en-GB" sz="2400" dirty="0" smtClean="0"/>
              <a:t> </a:t>
            </a:r>
            <a:r>
              <a:rPr lang="en-GB" sz="2400" dirty="0" err="1" smtClean="0"/>
              <a:t>Zeka</a:t>
            </a:r>
            <a:r>
              <a:rPr lang="en-GB" sz="2400" dirty="0" smtClean="0"/>
              <a:t> </a:t>
            </a:r>
            <a:r>
              <a:rPr lang="en-GB" sz="2400" dirty="0" err="1" smtClean="0"/>
              <a:t>Mühendisliği</a:t>
            </a:r>
            <a:r>
              <a:rPr lang="en-GB" sz="2400" dirty="0" smtClean="0"/>
              <a:t> </a:t>
            </a:r>
            <a:r>
              <a:rPr lang="en-GB" sz="2400" dirty="0" err="1" smtClean="0"/>
              <a:t>programları</a:t>
            </a:r>
            <a:r>
              <a:rPr lang="en-GB" sz="2400" dirty="0" smtClean="0"/>
              <a:t> </a:t>
            </a:r>
            <a:r>
              <a:rPr lang="en-GB" sz="2400" dirty="0" err="1" smtClean="0"/>
              <a:t>henüz</a:t>
            </a:r>
            <a:r>
              <a:rPr lang="en-GB" sz="2400" dirty="0" smtClean="0"/>
              <a:t> </a:t>
            </a:r>
            <a:r>
              <a:rPr lang="en-GB" sz="2400" dirty="0" err="1" smtClean="0"/>
              <a:t>mezun</a:t>
            </a:r>
            <a:r>
              <a:rPr lang="en-GB" sz="2400" dirty="0" smtClean="0"/>
              <a:t> </a:t>
            </a:r>
            <a:r>
              <a:rPr lang="en-GB" sz="2400" dirty="0" err="1" smtClean="0"/>
              <a:t>vermediği</a:t>
            </a:r>
            <a:r>
              <a:rPr lang="en-GB" sz="2400" dirty="0" smtClean="0"/>
              <a:t> </a:t>
            </a:r>
            <a:r>
              <a:rPr lang="en-GB" sz="2400" dirty="0" err="1" smtClean="0"/>
              <a:t>için</a:t>
            </a:r>
            <a:r>
              <a:rPr lang="en-GB" sz="2400" dirty="0" smtClean="0"/>
              <a:t> 2026 </a:t>
            </a:r>
            <a:r>
              <a:rPr lang="en-GB" sz="2400" dirty="0" err="1" smtClean="0"/>
              <a:t>yılında</a:t>
            </a:r>
            <a:r>
              <a:rPr lang="en-GB" sz="2400" dirty="0" smtClean="0"/>
              <a:t> </a:t>
            </a:r>
            <a:r>
              <a:rPr lang="en-GB" sz="2400" dirty="0" err="1" smtClean="0"/>
              <a:t>akreditasyon</a:t>
            </a:r>
            <a:r>
              <a:rPr lang="en-GB" sz="2400" dirty="0" smtClean="0"/>
              <a:t> </a:t>
            </a:r>
            <a:r>
              <a:rPr lang="en-GB" sz="2400" dirty="0" err="1" smtClean="0"/>
              <a:t>başvurusu</a:t>
            </a:r>
            <a:r>
              <a:rPr lang="en-GB" sz="2400" dirty="0" smtClean="0"/>
              <a:t> </a:t>
            </a:r>
            <a:r>
              <a:rPr lang="en-GB" sz="2400" dirty="0" err="1" smtClean="0"/>
              <a:t>yapılamamaktadır</a:t>
            </a:r>
            <a:r>
              <a:rPr lang="en-GB" sz="2400" dirty="0" smtClean="0"/>
              <a:t>.</a:t>
            </a:r>
            <a:endParaRPr lang="tr-TR" sz="2400" dirty="0" smtClean="0"/>
          </a:p>
          <a:p>
            <a:pPr algn="just"/>
            <a:endParaRPr lang="en-GB" sz="2400" dirty="0" smtClean="0"/>
          </a:p>
          <a:p>
            <a:pPr algn="just"/>
            <a:r>
              <a:rPr lang="tr-TR" sz="2400" dirty="0" smtClean="0"/>
              <a:t>	</a:t>
            </a:r>
            <a:r>
              <a:rPr lang="en-GB" sz="2400" dirty="0" err="1" smtClean="0"/>
              <a:t>Ancak</a:t>
            </a:r>
            <a:r>
              <a:rPr lang="en-GB" sz="2400" dirty="0" smtClean="0"/>
              <a:t> </a:t>
            </a:r>
            <a:r>
              <a:rPr lang="en-GB" sz="2400" dirty="0" err="1" smtClean="0"/>
              <a:t>tüm</a:t>
            </a:r>
            <a:r>
              <a:rPr lang="en-GB" sz="2400" dirty="0" smtClean="0"/>
              <a:t> </a:t>
            </a:r>
            <a:r>
              <a:rPr lang="en-GB" sz="2400" dirty="0" err="1" smtClean="0"/>
              <a:t>programlarımızın</a:t>
            </a:r>
            <a:r>
              <a:rPr lang="en-GB" sz="2400" dirty="0" smtClean="0"/>
              <a:t> </a:t>
            </a:r>
            <a:r>
              <a:rPr lang="en-GB" sz="2400" dirty="0" err="1" smtClean="0"/>
              <a:t>ders</a:t>
            </a:r>
            <a:r>
              <a:rPr lang="en-GB" sz="2400" dirty="0" smtClean="0"/>
              <a:t> </a:t>
            </a:r>
            <a:r>
              <a:rPr lang="en-GB" sz="2400" dirty="0" err="1" smtClean="0"/>
              <a:t>müfredatları</a:t>
            </a:r>
            <a:r>
              <a:rPr lang="en-GB" sz="2400" dirty="0" smtClean="0"/>
              <a:t>, </a:t>
            </a:r>
            <a:r>
              <a:rPr lang="en-GB" sz="2400" dirty="0" err="1" smtClean="0"/>
              <a:t>öğrenme</a:t>
            </a:r>
            <a:r>
              <a:rPr lang="en-GB" sz="2400" dirty="0" smtClean="0"/>
              <a:t> </a:t>
            </a:r>
            <a:r>
              <a:rPr lang="en-GB" sz="2400" dirty="0" err="1" smtClean="0"/>
              <a:t>çıktıları</a:t>
            </a:r>
            <a:r>
              <a:rPr lang="en-GB" sz="2400" dirty="0" smtClean="0"/>
              <a:t>, program </a:t>
            </a:r>
            <a:r>
              <a:rPr lang="en-GB" sz="2400" dirty="0" err="1" smtClean="0"/>
              <a:t>yeterlilikleri</a:t>
            </a:r>
            <a:r>
              <a:rPr lang="en-GB" sz="2400" dirty="0" smtClean="0"/>
              <a:t> </a:t>
            </a:r>
            <a:r>
              <a:rPr lang="en-GB" sz="2400" dirty="0" err="1" smtClean="0"/>
              <a:t>ve</a:t>
            </a:r>
            <a:r>
              <a:rPr lang="en-GB" sz="2400" dirty="0" smtClean="0"/>
              <a:t> </a:t>
            </a:r>
            <a:r>
              <a:rPr lang="en-GB" sz="2400" dirty="0" err="1" smtClean="0"/>
              <a:t>eğitim-öğretim</a:t>
            </a:r>
            <a:r>
              <a:rPr lang="en-GB" sz="2400" dirty="0" smtClean="0"/>
              <a:t> </a:t>
            </a:r>
            <a:r>
              <a:rPr lang="en-GB" sz="2400" dirty="0" err="1" smtClean="0"/>
              <a:t>faaliyetleri</a:t>
            </a:r>
            <a:r>
              <a:rPr lang="en-GB" sz="2400" dirty="0" smtClean="0"/>
              <a:t> </a:t>
            </a:r>
            <a:r>
              <a:rPr lang="en-GB" sz="2400" b="1" dirty="0" smtClean="0"/>
              <a:t>MÜDEK (</a:t>
            </a:r>
            <a:r>
              <a:rPr lang="en-GB" sz="2400" b="1" dirty="0" err="1" smtClean="0"/>
              <a:t>Mühendislik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Eğitim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Programları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Değerlendirme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ve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Akreditasyon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Derneği</a:t>
            </a:r>
            <a:r>
              <a:rPr lang="en-GB" sz="2400" b="1" dirty="0" smtClean="0"/>
              <a:t>)</a:t>
            </a:r>
            <a:r>
              <a:rPr lang="en-GB" sz="2400" dirty="0" smtClean="0"/>
              <a:t> </a:t>
            </a:r>
            <a:r>
              <a:rPr lang="en-GB" sz="2400" dirty="0" err="1" smtClean="0"/>
              <a:t>ölçütlerine</a:t>
            </a:r>
            <a:r>
              <a:rPr lang="en-GB" sz="2400" dirty="0" smtClean="0"/>
              <a:t> </a:t>
            </a:r>
            <a:r>
              <a:rPr lang="en-GB" sz="2400" dirty="0" err="1" smtClean="0"/>
              <a:t>uygun</a:t>
            </a:r>
            <a:r>
              <a:rPr lang="en-GB" sz="2400" dirty="0" smtClean="0"/>
              <a:t> </a:t>
            </a:r>
            <a:r>
              <a:rPr lang="en-GB" sz="2400" dirty="0" err="1" smtClean="0"/>
              <a:t>olarak</a:t>
            </a:r>
            <a:r>
              <a:rPr lang="en-GB" sz="2400" dirty="0" smtClean="0"/>
              <a:t> </a:t>
            </a:r>
            <a:r>
              <a:rPr lang="en-GB" sz="2400" dirty="0" err="1" smtClean="0"/>
              <a:t>tasarlanmaktadır</a:t>
            </a:r>
            <a:r>
              <a:rPr lang="en-GB" sz="2400" dirty="0" smtClean="0"/>
              <a:t>.</a:t>
            </a:r>
            <a:endParaRPr lang="en-GB" sz="2400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6092" rIns="0" bIns="0" rtlCol="0">
            <a:spAutoFit/>
          </a:bodyPr>
          <a:lstStyle/>
          <a:p>
            <a:pPr marL="2221865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FF0000"/>
                </a:solidFill>
              </a:rPr>
              <a:t>Öz</a:t>
            </a:r>
            <a:r>
              <a:rPr sz="3600" spc="-70" dirty="0">
                <a:solidFill>
                  <a:srgbClr val="FF0000"/>
                </a:solidFill>
              </a:rPr>
              <a:t> </a:t>
            </a:r>
            <a:r>
              <a:rPr sz="3600" spc="-10" dirty="0">
                <a:solidFill>
                  <a:srgbClr val="FF0000"/>
                </a:solidFill>
              </a:rPr>
              <a:t>Değerlendirme:</a:t>
            </a:r>
            <a:r>
              <a:rPr sz="3600" spc="-55" dirty="0">
                <a:solidFill>
                  <a:srgbClr val="FF0000"/>
                </a:solidFill>
              </a:rPr>
              <a:t> </a:t>
            </a:r>
            <a:r>
              <a:rPr sz="3600" dirty="0"/>
              <a:t>Birimin</a:t>
            </a:r>
            <a:r>
              <a:rPr sz="3600" spc="-50" dirty="0"/>
              <a:t> </a:t>
            </a:r>
            <a:r>
              <a:rPr sz="3600" dirty="0"/>
              <a:t>Güçlü</a:t>
            </a:r>
            <a:r>
              <a:rPr sz="3600" spc="-20" dirty="0"/>
              <a:t> </a:t>
            </a:r>
            <a:r>
              <a:rPr sz="3600" spc="-10" dirty="0"/>
              <a:t>Yönleri</a:t>
            </a:r>
            <a:endParaRPr sz="36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77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45693" y="5903467"/>
            <a:ext cx="21615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*Gerektiğinde</a:t>
            </a:r>
            <a:r>
              <a:rPr sz="1200" b="1" i="1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slyat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685800" y="2359570"/>
            <a:ext cx="1062748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1800" b="1" dirty="0" smtClean="0"/>
              <a:t>1. Genç ve Dinamik Akademik Kadro</a:t>
            </a:r>
          </a:p>
          <a:p>
            <a:pPr algn="just"/>
            <a:r>
              <a:rPr lang="tr-TR" sz="1800" dirty="0" smtClean="0"/>
              <a:t>Fakültenizdeki genç kadro, yeniliklere açık, teknolojik gelişmeleri yakından takip eden ve enerjisi yüksek bireylerden oluşuyor.</a:t>
            </a:r>
          </a:p>
          <a:p>
            <a:pPr algn="just"/>
            <a:r>
              <a:rPr lang="tr-TR" sz="1800" dirty="0" smtClean="0"/>
              <a:t>Akademik personelin yeni araştırma alanlarına hızla adapte olabilmesi ve öğrencilere daha modern, güncel bilgiler aktarabilmesi fakülteye büyük bir avantaj sağlar.</a:t>
            </a:r>
          </a:p>
          <a:p>
            <a:pPr algn="just"/>
            <a:endParaRPr lang="tr-TR" dirty="0"/>
          </a:p>
          <a:p>
            <a:pPr marL="0" indent="0" algn="just">
              <a:buNone/>
            </a:pPr>
            <a:r>
              <a:rPr lang="tr-TR" sz="1800" b="1" dirty="0" smtClean="0"/>
              <a:t>2. Çağdaş ve Çok Disiplinli Yaklaşım</a:t>
            </a:r>
          </a:p>
          <a:p>
            <a:pPr algn="just"/>
            <a:r>
              <a:rPr lang="tr-TR" sz="1800" dirty="0" smtClean="0"/>
              <a:t>Bilgisayar mühendisliği ve bilişim teknolojileri alanlarının, yapay zeka, veri bilimi, </a:t>
            </a:r>
            <a:r>
              <a:rPr lang="tr-TR" sz="1800" dirty="0" err="1" smtClean="0"/>
              <a:t>IoT</a:t>
            </a:r>
            <a:r>
              <a:rPr lang="tr-TR" sz="1800" dirty="0" smtClean="0"/>
              <a:t>, siber güvenlik gibi güncel alt dallarında çalışma potansiyelimiz, fakülteyi geleceğe hazırlayan bir unsur.</a:t>
            </a:r>
          </a:p>
          <a:p>
            <a:pPr algn="just"/>
            <a:r>
              <a:rPr lang="tr-TR" sz="1800" dirty="0" smtClean="0"/>
              <a:t>Çok disiplinli projelere kolayca uyum sağlama kapasitesi, araştırma fırsatlarını artırır.</a:t>
            </a:r>
          </a:p>
          <a:p>
            <a:pPr algn="just"/>
            <a:endParaRPr lang="tr-TR" sz="1800" dirty="0" smtClean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6092" rIns="0" bIns="0" rtlCol="0">
            <a:spAutoFit/>
          </a:bodyPr>
          <a:lstStyle/>
          <a:p>
            <a:pPr marL="2221865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FF0000"/>
                </a:solidFill>
              </a:rPr>
              <a:t>Öz</a:t>
            </a:r>
            <a:r>
              <a:rPr sz="3600" spc="-70" dirty="0">
                <a:solidFill>
                  <a:srgbClr val="FF0000"/>
                </a:solidFill>
              </a:rPr>
              <a:t> </a:t>
            </a:r>
            <a:r>
              <a:rPr sz="3600" spc="-10" dirty="0">
                <a:solidFill>
                  <a:srgbClr val="FF0000"/>
                </a:solidFill>
              </a:rPr>
              <a:t>Değerlendirme:</a:t>
            </a:r>
            <a:r>
              <a:rPr sz="3600" spc="-55" dirty="0">
                <a:solidFill>
                  <a:srgbClr val="FF0000"/>
                </a:solidFill>
              </a:rPr>
              <a:t> </a:t>
            </a:r>
            <a:r>
              <a:rPr sz="3600" dirty="0"/>
              <a:t>Birimin</a:t>
            </a:r>
            <a:r>
              <a:rPr sz="3600" spc="-50" dirty="0"/>
              <a:t> </a:t>
            </a:r>
            <a:r>
              <a:rPr sz="3600" dirty="0"/>
              <a:t>Güçlü</a:t>
            </a:r>
            <a:r>
              <a:rPr sz="3600" spc="-20" dirty="0"/>
              <a:t> </a:t>
            </a:r>
            <a:r>
              <a:rPr sz="3600" spc="-10" dirty="0"/>
              <a:t>Yönleri</a:t>
            </a:r>
            <a:endParaRPr sz="36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45693" y="5903467"/>
            <a:ext cx="21615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*Gerektiğinde</a:t>
            </a:r>
            <a:r>
              <a:rPr sz="1200" b="1" i="1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slyat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711200" y="2438400"/>
            <a:ext cx="1062748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tr-TR" sz="1800" b="1" dirty="0" smtClean="0"/>
              <a:t>3. Araştırma ve Proje Potansiyeli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800" dirty="0" smtClean="0"/>
              <a:t>Genç kadronuzun enerjisiyle ulusal ve uluslararası fonlardan yararlanarak TÜBİTAK, AB projeleri veya sanayi iş birlikleri ile kapsamlı araştırma projeleri gerçekleştirme kapasitesi yüksek.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800" dirty="0" smtClean="0"/>
              <a:t>Yenilikçi alanlara yönelerek patent, makale ve diğer akademik çıktılar elde edilebilir.</a:t>
            </a:r>
          </a:p>
          <a:p>
            <a:pPr algn="just"/>
            <a:endParaRPr lang="tr-TR" sz="1800" dirty="0" smtClean="0"/>
          </a:p>
          <a:p>
            <a:pPr marL="0" indent="0" algn="just">
              <a:buNone/>
            </a:pPr>
            <a:r>
              <a:rPr lang="tr-TR" sz="1800" b="1" dirty="0" smtClean="0"/>
              <a:t>4. Yeni ve Güncel Teknolojilerle Uyumlu Müfredat</a:t>
            </a: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tr-TR" sz="1800" dirty="0" smtClean="0"/>
              <a:t>Müfredatın sıfırdan hazırlanıyor olması, güncel teknolojilere, </a:t>
            </a:r>
            <a:r>
              <a:rPr lang="tr-TR" sz="1800" dirty="0" err="1" smtClean="0"/>
              <a:t>sektörel</a:t>
            </a:r>
            <a:r>
              <a:rPr lang="tr-TR" sz="1800" dirty="0" smtClean="0"/>
              <a:t> trendlere ve gelecekteki ihtiyaçlara göre şekillendirilmesine imkan tanır.</a:t>
            </a: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tr-TR" sz="1800" dirty="0" smtClean="0"/>
              <a:t>Yapay zeka, makine öğrenimi, büyük veri, siber güvenlik, bulut bilişim, </a:t>
            </a:r>
            <a:r>
              <a:rPr lang="tr-TR" sz="1800" dirty="0" err="1" smtClean="0"/>
              <a:t>IoT</a:t>
            </a:r>
            <a:r>
              <a:rPr lang="tr-TR" sz="1800" dirty="0" smtClean="0"/>
              <a:t>, </a:t>
            </a:r>
            <a:r>
              <a:rPr lang="tr-TR" sz="1800" dirty="0" err="1" smtClean="0"/>
              <a:t>blokzincir</a:t>
            </a:r>
            <a:r>
              <a:rPr lang="tr-TR" sz="1800" dirty="0" smtClean="0"/>
              <a:t> ve artırılmış gerçeklik gibi modern alanlara yer verilmesi, öğrencilerin </a:t>
            </a:r>
            <a:r>
              <a:rPr lang="tr-TR" dirty="0" smtClean="0"/>
              <a:t>çağdaş </a:t>
            </a:r>
            <a:r>
              <a:rPr lang="tr-TR" sz="1800" dirty="0" smtClean="0"/>
              <a:t>bir eğitim almasını sağlar.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66398866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8632" rIns="0" bIns="0" rtlCol="0">
            <a:spAutoFit/>
          </a:bodyPr>
          <a:lstStyle/>
          <a:p>
            <a:pPr marL="103695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Öz</a:t>
            </a:r>
            <a:r>
              <a:rPr spc="-4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Değerlendirme:</a:t>
            </a:r>
            <a:r>
              <a:rPr spc="-65" dirty="0">
                <a:solidFill>
                  <a:srgbClr val="FF0000"/>
                </a:solidFill>
              </a:rPr>
              <a:t> </a:t>
            </a:r>
            <a:r>
              <a:rPr dirty="0"/>
              <a:t>Birimin</a:t>
            </a:r>
            <a:r>
              <a:rPr spc="-45" dirty="0"/>
              <a:t> </a:t>
            </a:r>
            <a:r>
              <a:rPr spc="-10" dirty="0"/>
              <a:t>Geliştirmeye</a:t>
            </a:r>
            <a:r>
              <a:rPr spc="-60" dirty="0"/>
              <a:t> </a:t>
            </a:r>
            <a:r>
              <a:rPr dirty="0"/>
              <a:t>Açık</a:t>
            </a:r>
            <a:r>
              <a:rPr spc="-50" dirty="0"/>
              <a:t> </a:t>
            </a:r>
            <a:r>
              <a:rPr spc="-10" dirty="0"/>
              <a:t>Yönleri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79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45693" y="5903467"/>
            <a:ext cx="21615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*Gerektiğinde</a:t>
            </a:r>
            <a:r>
              <a:rPr sz="1200" b="1" i="1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slyat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85800" y="2362200"/>
            <a:ext cx="11277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tr-TR" sz="1800" b="1" dirty="0" smtClean="0"/>
              <a:t>Lisansüstü Programların Açılması</a:t>
            </a: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tr-TR" sz="1800" dirty="0" smtClean="0"/>
              <a:t>Tezli ve tezsiz yüksek lisans ile doktora programları açılarak, fakültenin araştırma kapasitesi artırılabilir.</a:t>
            </a: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tr-TR" sz="1800" dirty="0" smtClean="0"/>
              <a:t>Sağlanacak lisansüstü eğitim, fakültenin akademik görünürlüğünü artırır ve uluslararası öğrenci çekmeyi kolaylaştırır.</a:t>
            </a: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tr-TR" sz="1800" dirty="0" smtClean="0"/>
              <a:t>Özellikle yapay zeka, veri bilimi, siber güvenlik ve </a:t>
            </a:r>
            <a:r>
              <a:rPr lang="tr-TR" sz="1800" dirty="0" err="1" smtClean="0"/>
              <a:t>IoT</a:t>
            </a:r>
            <a:r>
              <a:rPr lang="tr-TR" sz="1800" dirty="0" smtClean="0"/>
              <a:t> gibi yükselen alanlarda lisansüstü programlar oluşturulabilir.</a:t>
            </a:r>
            <a:endParaRPr lang="tr-TR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674751" rIns="0" bIns="0" rtlCol="0">
            <a:spAutoFit/>
          </a:bodyPr>
          <a:lstStyle/>
          <a:p>
            <a:pPr marL="3105150">
              <a:lnSpc>
                <a:spcPct val="100000"/>
              </a:lnSpc>
              <a:spcBef>
                <a:spcPts val="105"/>
              </a:spcBef>
            </a:pPr>
            <a:r>
              <a:rPr sz="5300" spc="-10" dirty="0">
                <a:solidFill>
                  <a:srgbClr val="FF0000"/>
                </a:solidFill>
              </a:rPr>
              <a:t>PERSONEL</a:t>
            </a:r>
            <a:endParaRPr sz="53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425190" y="3614420"/>
            <a:ext cx="5340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AKADEMİK</a:t>
            </a:r>
            <a:r>
              <a:rPr sz="2400" b="1" spc="-7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PERSONEL</a:t>
            </a:r>
            <a:r>
              <a:rPr sz="2400" b="1" spc="-8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VE</a:t>
            </a:r>
            <a:r>
              <a:rPr sz="2400" b="1" spc="-7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İDARİ</a:t>
            </a:r>
            <a:r>
              <a:rPr sz="2400" b="1" spc="-7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3333FF"/>
                </a:solidFill>
                <a:latin typeface="Calibri"/>
                <a:cs typeface="Calibri"/>
              </a:rPr>
              <a:t>PERSONEL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8632" rIns="0" bIns="0" rtlCol="0">
            <a:spAutoFit/>
          </a:bodyPr>
          <a:lstStyle/>
          <a:p>
            <a:pPr marL="103695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Öz</a:t>
            </a:r>
            <a:r>
              <a:rPr spc="-4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Değerlendirme:</a:t>
            </a:r>
            <a:r>
              <a:rPr spc="-65" dirty="0">
                <a:solidFill>
                  <a:srgbClr val="FF0000"/>
                </a:solidFill>
              </a:rPr>
              <a:t> </a:t>
            </a:r>
            <a:r>
              <a:rPr dirty="0"/>
              <a:t>Birimin</a:t>
            </a:r>
            <a:r>
              <a:rPr spc="-45" dirty="0"/>
              <a:t> </a:t>
            </a:r>
            <a:r>
              <a:rPr spc="-10" dirty="0"/>
              <a:t>Geliştirmeye</a:t>
            </a:r>
            <a:r>
              <a:rPr spc="-60" dirty="0"/>
              <a:t> </a:t>
            </a:r>
            <a:r>
              <a:rPr dirty="0"/>
              <a:t>Açık</a:t>
            </a:r>
            <a:r>
              <a:rPr spc="-50" dirty="0"/>
              <a:t> </a:t>
            </a:r>
            <a:r>
              <a:rPr spc="-10" dirty="0"/>
              <a:t>Yönleri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80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45693" y="5903467"/>
            <a:ext cx="21615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*Gerektiğinde</a:t>
            </a:r>
            <a:r>
              <a:rPr sz="1200" b="1" i="1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slyat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85800" y="2362200"/>
            <a:ext cx="11277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tr-TR" sz="1800" b="1" dirty="0" smtClean="0"/>
              <a:t>Derslik Sayısının Artırılması</a:t>
            </a:r>
            <a:endParaRPr lang="tr-TR" sz="1800" dirty="0" smtClean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tr-TR" sz="1800" dirty="0" smtClean="0"/>
              <a:t>Yeni derslikler oluşturularak hem öğrenci kontenjanı artırılabilir hem de farklı derslerin aynı anda yürütülmesi sağlanabilir.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tr-TR" sz="1800" dirty="0" smtClean="0"/>
              <a:t>Akıllı sınıf teknolojileri ile donatılmış modern derslikler, öğrencilerin daha interaktif bir öğrenim süreci yaşamasını destekler.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tr-TR" sz="1800" dirty="0" smtClean="0"/>
              <a:t>İhtiyaç analizine dayalı olarak küçük grup çalışmaları için seminer odaları gibi esnek alanlar tasarlanabilir.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18027645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8632" rIns="0" bIns="0" rtlCol="0">
            <a:spAutoFit/>
          </a:bodyPr>
          <a:lstStyle/>
          <a:p>
            <a:pPr marL="103695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Öz</a:t>
            </a:r>
            <a:r>
              <a:rPr spc="-4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Değerlendirme:</a:t>
            </a:r>
            <a:r>
              <a:rPr spc="-65" dirty="0">
                <a:solidFill>
                  <a:srgbClr val="FF0000"/>
                </a:solidFill>
              </a:rPr>
              <a:t> </a:t>
            </a:r>
            <a:r>
              <a:rPr dirty="0"/>
              <a:t>Birimin</a:t>
            </a:r>
            <a:r>
              <a:rPr spc="-45" dirty="0"/>
              <a:t> </a:t>
            </a:r>
            <a:r>
              <a:rPr spc="-10" dirty="0"/>
              <a:t>Geliştirmeye</a:t>
            </a:r>
            <a:r>
              <a:rPr spc="-60" dirty="0"/>
              <a:t> </a:t>
            </a:r>
            <a:r>
              <a:rPr dirty="0"/>
              <a:t>Açık</a:t>
            </a:r>
            <a:r>
              <a:rPr spc="-50" dirty="0"/>
              <a:t> </a:t>
            </a:r>
            <a:r>
              <a:rPr spc="-10" dirty="0"/>
              <a:t>Yönleri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81</a:t>
            </a:fld>
            <a:endParaRPr spc="-25" dirty="0"/>
          </a:p>
        </p:txBody>
      </p:sp>
      <p:sp>
        <p:nvSpPr>
          <p:cNvPr id="7" name="Dikdörtgen 6"/>
          <p:cNvSpPr/>
          <p:nvPr/>
        </p:nvSpPr>
        <p:spPr>
          <a:xfrm>
            <a:off x="609600" y="2362200"/>
            <a:ext cx="11277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tr-TR" sz="1800" b="1" dirty="0" smtClean="0"/>
              <a:t>Yeni Laboratuvarların Kurulması</a:t>
            </a: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tr-TR" sz="1800" dirty="0" smtClean="0"/>
              <a:t>Yapay zeka, veri bilimi, </a:t>
            </a:r>
            <a:r>
              <a:rPr lang="tr-TR" sz="1800" dirty="0" err="1" smtClean="0"/>
              <a:t>IoT</a:t>
            </a:r>
            <a:r>
              <a:rPr lang="tr-TR" sz="1800" dirty="0" smtClean="0"/>
              <a:t>, artırılmış gerçeklik (AR/VR), siber güvenlik ve </a:t>
            </a:r>
            <a:r>
              <a:rPr lang="tr-TR" sz="1800" dirty="0" err="1" smtClean="0"/>
              <a:t>blokzincir</a:t>
            </a:r>
            <a:r>
              <a:rPr lang="tr-TR" sz="1800" dirty="0" smtClean="0"/>
              <a:t> gibi alanlara odaklanan tematik laboratuvarlar kurulabilir.</a:t>
            </a: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tr-TR" sz="1800" dirty="0" smtClean="0"/>
              <a:t>Bu laboratuvarlar, öğrencilere ve akademisyenlere hem proje geliştirme hem de uygulamalı eğitim imkanı sunar.</a:t>
            </a: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tr-TR" sz="1800" dirty="0" smtClean="0"/>
              <a:t>Sanayi iş birliği kapsamında ortak kullanım laboratuvarları oluşturulabilir, böylece bölgedeki teknoloji firmalarının da katkısı sağlanabilir.</a:t>
            </a:r>
          </a:p>
          <a:p>
            <a:pPr marL="0" indent="0">
              <a:buNone/>
            </a:pPr>
            <a:r>
              <a:rPr lang="tr-TR" sz="1800" b="1" dirty="0" smtClean="0"/>
              <a:t>Uluslararası İş Birliklerinin Artırılması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tr-TR" sz="1800" dirty="0" err="1" smtClean="0"/>
              <a:t>Erasmus</a:t>
            </a:r>
            <a:r>
              <a:rPr lang="tr-TR" sz="1800" dirty="0" smtClean="0"/>
              <a:t>+ ve Mevlana gibi değişim programları üzerinden uluslararası öğrenci ve akademisyen değişimi artırılabilir.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157305342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8632" rIns="0" bIns="0" rtlCol="0">
            <a:spAutoFit/>
          </a:bodyPr>
          <a:lstStyle/>
          <a:p>
            <a:pPr marL="103695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Öz</a:t>
            </a:r>
            <a:r>
              <a:rPr spc="-4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Değerlendirme:</a:t>
            </a:r>
            <a:r>
              <a:rPr spc="-65" dirty="0">
                <a:solidFill>
                  <a:srgbClr val="FF0000"/>
                </a:solidFill>
              </a:rPr>
              <a:t> </a:t>
            </a:r>
            <a:r>
              <a:rPr dirty="0"/>
              <a:t>Birimin</a:t>
            </a:r>
            <a:r>
              <a:rPr spc="-45" dirty="0"/>
              <a:t> </a:t>
            </a:r>
            <a:r>
              <a:rPr spc="-10" dirty="0"/>
              <a:t>Geliştirmeye</a:t>
            </a:r>
            <a:r>
              <a:rPr spc="-60" dirty="0"/>
              <a:t> </a:t>
            </a:r>
            <a:r>
              <a:rPr dirty="0"/>
              <a:t>Açık</a:t>
            </a:r>
            <a:r>
              <a:rPr spc="-50" dirty="0"/>
              <a:t> </a:t>
            </a:r>
            <a:r>
              <a:rPr spc="-10" dirty="0"/>
              <a:t>Yönleri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82</a:t>
            </a:fld>
            <a:endParaRPr spc="-25" dirty="0"/>
          </a:p>
        </p:txBody>
      </p:sp>
      <p:sp>
        <p:nvSpPr>
          <p:cNvPr id="7" name="Dikdörtgen 6"/>
          <p:cNvSpPr/>
          <p:nvPr/>
        </p:nvSpPr>
        <p:spPr>
          <a:xfrm>
            <a:off x="762000" y="2895600"/>
            <a:ext cx="11277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tr-TR" sz="1800" b="1" dirty="0" smtClean="0"/>
              <a:t>Akademik Kadro Genişletilmesi</a:t>
            </a:r>
          </a:p>
          <a:p>
            <a:pPr marL="285750" lvl="1" indent="-285750">
              <a:buFont typeface="Arial" panose="020B0604020202020204" pitchFamily="34" charset="0"/>
              <a:buChar char="•"/>
              <a:tabLst>
                <a:tab pos="360363" algn="l"/>
              </a:tabLst>
            </a:pPr>
            <a:r>
              <a:rPr lang="tr-TR" sz="1800" dirty="0" smtClean="0"/>
              <a:t>Farklı uzmanlık alanlarına sahip yeni akademik personelin istihdam edilmesi, ders çeşitliliğini artıracak ve araştırma kapasitesini genişletecektir.</a:t>
            </a:r>
          </a:p>
          <a:p>
            <a:pPr marL="360363" lvl="1" indent="-360363"/>
            <a:r>
              <a:rPr lang="tr-TR" sz="1800" b="1" dirty="0" smtClean="0"/>
              <a:t>Sanayi ve Teknoloji İş Birlikleri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tr-TR" sz="1800" dirty="0" smtClean="0"/>
              <a:t>Sanayi ve teknoloji firmaları ile daha güçlü iş birlikleri geliştirilerek, öğrencilerin staj ve iş bulma olanakları artırılabilir.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79578409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52217" y="590803"/>
            <a:ext cx="6330315" cy="9124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ts val="4210"/>
              </a:lnSpc>
              <a:spcBef>
                <a:spcPts val="100"/>
              </a:spcBef>
            </a:pPr>
            <a:r>
              <a:rPr sz="3600" dirty="0">
                <a:solidFill>
                  <a:srgbClr val="FF0000"/>
                </a:solidFill>
              </a:rPr>
              <a:t>Birim</a:t>
            </a:r>
            <a:r>
              <a:rPr sz="3600" spc="-120" dirty="0">
                <a:solidFill>
                  <a:srgbClr val="FF0000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2026</a:t>
            </a:r>
            <a:r>
              <a:rPr sz="3600" spc="-95" dirty="0">
                <a:solidFill>
                  <a:srgbClr val="FF0000"/>
                </a:solidFill>
              </a:rPr>
              <a:t> </a:t>
            </a:r>
            <a:r>
              <a:rPr sz="3600" spc="-10" dirty="0">
                <a:solidFill>
                  <a:srgbClr val="FF0000"/>
                </a:solidFill>
              </a:rPr>
              <a:t>Yılı</a:t>
            </a:r>
            <a:r>
              <a:rPr sz="3600" spc="-85" dirty="0">
                <a:solidFill>
                  <a:srgbClr val="FF0000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İyileştirme</a:t>
            </a:r>
            <a:r>
              <a:rPr sz="3600" spc="-114" dirty="0">
                <a:solidFill>
                  <a:srgbClr val="FF0000"/>
                </a:solidFill>
              </a:rPr>
              <a:t> </a:t>
            </a:r>
            <a:r>
              <a:rPr sz="3600" spc="-10" dirty="0">
                <a:solidFill>
                  <a:srgbClr val="FF0000"/>
                </a:solidFill>
              </a:rPr>
              <a:t>Planı</a:t>
            </a:r>
            <a:endParaRPr sz="3600" dirty="0"/>
          </a:p>
          <a:p>
            <a:pPr algn="ctr">
              <a:lnSpc>
                <a:spcPts val="2770"/>
              </a:lnSpc>
            </a:pPr>
            <a:r>
              <a:rPr sz="2400" i="1" dirty="0">
                <a:latin typeface="Calibri"/>
                <a:cs typeface="Calibri"/>
              </a:rPr>
              <a:t>(Birimin</a:t>
            </a:r>
            <a:r>
              <a:rPr sz="2400" i="1" spc="-40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Geliştirmeye</a:t>
            </a:r>
            <a:r>
              <a:rPr sz="2400" i="1" spc="-3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Açık</a:t>
            </a:r>
            <a:r>
              <a:rPr sz="2400" i="1" spc="-50" dirty="0">
                <a:latin typeface="Calibri"/>
                <a:cs typeface="Calibri"/>
              </a:rPr>
              <a:t> </a:t>
            </a:r>
            <a:r>
              <a:rPr sz="2400" i="1" spc="-20" dirty="0">
                <a:latin typeface="Calibri"/>
                <a:cs typeface="Calibri"/>
              </a:rPr>
              <a:t>Yönlerine</a:t>
            </a:r>
            <a:r>
              <a:rPr sz="2400" i="1" spc="-4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dayalı</a:t>
            </a:r>
            <a:r>
              <a:rPr sz="2400" i="1" spc="-7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olarak)</a:t>
            </a:r>
            <a:endParaRPr sz="2400" dirty="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6291"/>
              </p:ext>
            </p:extLst>
          </p:nvPr>
        </p:nvGraphicFramePr>
        <p:xfrm>
          <a:off x="370009" y="1981200"/>
          <a:ext cx="11404599" cy="41243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76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82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6265">
                <a:tc>
                  <a:txBody>
                    <a:bodyPr/>
                    <a:lstStyle/>
                    <a:p>
                      <a:pPr marL="40386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3200" b="1" dirty="0">
                          <a:latin typeface="Calibri"/>
                          <a:cs typeface="Calibri"/>
                        </a:rPr>
                        <a:t>Planlanan</a:t>
                      </a:r>
                      <a:r>
                        <a:rPr sz="3200" b="1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200" b="1" spc="-10" dirty="0">
                          <a:latin typeface="Calibri"/>
                          <a:cs typeface="Calibri"/>
                        </a:rPr>
                        <a:t>Faaliyet,</a:t>
                      </a:r>
                      <a:r>
                        <a:rPr sz="3200" b="1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200" b="1" dirty="0">
                          <a:latin typeface="Calibri"/>
                          <a:cs typeface="Calibri"/>
                        </a:rPr>
                        <a:t>İş</a:t>
                      </a:r>
                      <a:r>
                        <a:rPr sz="3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200" b="1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32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200" b="1" spc="-10" dirty="0">
                          <a:latin typeface="Calibri"/>
                          <a:cs typeface="Calibri"/>
                        </a:rPr>
                        <a:t>Süreçler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3200" b="1" spc="-10" dirty="0">
                          <a:latin typeface="Calibri"/>
                          <a:cs typeface="Calibri"/>
                        </a:rPr>
                        <a:t>Açıklama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8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400" dirty="0" err="1" smtClean="0"/>
                        <a:t>Lisansüstü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Programların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Açılması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400" dirty="0" err="1" smtClean="0"/>
                        <a:t>Yapay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Zeka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Mühendisliği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ve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Bilgisayar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Mühendisliği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alanlarında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başvurusu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yapılan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yüksek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lisans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programlarının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onay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süreçlerinin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takibi</a:t>
                      </a:r>
                      <a:r>
                        <a:rPr lang="en-GB" sz="1400" dirty="0" smtClean="0"/>
                        <a:t>, </a:t>
                      </a:r>
                      <a:r>
                        <a:rPr lang="en-GB" sz="1400" dirty="0" err="1" smtClean="0"/>
                        <a:t>müfredat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hazırlıkları</a:t>
                      </a:r>
                      <a:r>
                        <a:rPr lang="en-GB" sz="1400" dirty="0" smtClean="0"/>
                        <a:t>, </a:t>
                      </a:r>
                      <a:r>
                        <a:rPr lang="en-GB" sz="1400" dirty="0" err="1" smtClean="0"/>
                        <a:t>öğrenci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alım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kriterlerinin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belirlenmesi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ve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tanıtım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faaliyetlerinin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gerçekleştirilmesi</a:t>
                      </a:r>
                      <a:r>
                        <a:rPr lang="tr-TR" sz="1400" dirty="0" smtClean="0"/>
                        <a:t> ve doktora programı açılması için çalışmalar yapılması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8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400" dirty="0" err="1" smtClean="0"/>
                        <a:t>Tematik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Laboratuvarların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Kurulması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400" dirty="0" err="1" smtClean="0"/>
                        <a:t>Yapay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Zeka</a:t>
                      </a:r>
                      <a:r>
                        <a:rPr lang="en-GB" sz="1400" dirty="0" smtClean="0"/>
                        <a:t>, </a:t>
                      </a:r>
                      <a:r>
                        <a:rPr lang="en-GB" sz="1400" dirty="0" err="1" smtClean="0"/>
                        <a:t>IoT</a:t>
                      </a:r>
                      <a:r>
                        <a:rPr lang="en-GB" sz="1400" dirty="0" smtClean="0"/>
                        <a:t>, </a:t>
                      </a:r>
                      <a:r>
                        <a:rPr lang="en-GB" sz="1400" dirty="0" err="1" smtClean="0"/>
                        <a:t>Siber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Güvenlik</a:t>
                      </a:r>
                      <a:r>
                        <a:rPr lang="en-GB" sz="1400" dirty="0" smtClean="0"/>
                        <a:t>, AR/VR </a:t>
                      </a:r>
                      <a:r>
                        <a:rPr lang="en-GB" sz="1400" dirty="0" err="1" smtClean="0"/>
                        <a:t>ve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Blokzincir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alanlarında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özel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donanımlı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laboratuvarların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kurulması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ve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ekipman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alımının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tamamlanması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8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400" dirty="0" err="1" smtClean="0"/>
                        <a:t>Akademik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Kadronun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Güçlendirilmesi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400" dirty="0" err="1" smtClean="0"/>
                        <a:t>Farklı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uzmanlık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alanlarından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yeni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öğretim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üye</a:t>
                      </a:r>
                      <a:r>
                        <a:rPr lang="tr-TR" sz="1400" dirty="0" err="1" smtClean="0"/>
                        <a:t>lerinin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istihdam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edilmesi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8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400" dirty="0" err="1" smtClean="0"/>
                        <a:t>Uluslararası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İş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Birliklerinin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Artırılması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400" dirty="0" smtClean="0"/>
                        <a:t>Erasmus+ </a:t>
                      </a:r>
                      <a:r>
                        <a:rPr lang="en-GB" sz="1400" dirty="0" err="1" smtClean="0"/>
                        <a:t>anlaşmalarının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imzalanması</a:t>
                      </a:r>
                      <a:r>
                        <a:rPr lang="en-GB" sz="1400" dirty="0" smtClean="0"/>
                        <a:t>, </a:t>
                      </a:r>
                      <a:r>
                        <a:rPr lang="en-GB" sz="1400" dirty="0" err="1" smtClean="0"/>
                        <a:t>en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az</a:t>
                      </a:r>
                      <a:r>
                        <a:rPr lang="en-GB" sz="1400" dirty="0" smtClean="0"/>
                        <a:t> 3 </a:t>
                      </a:r>
                      <a:r>
                        <a:rPr lang="en-GB" sz="1400" dirty="0" err="1" smtClean="0"/>
                        <a:t>yeni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uluslararası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üniversite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ile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ikili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anlaşmaların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yapılması</a:t>
                      </a:r>
                      <a:r>
                        <a:rPr lang="en-GB" sz="1400" dirty="0" smtClean="0"/>
                        <a:t>, </a:t>
                      </a:r>
                      <a:r>
                        <a:rPr lang="en-GB" sz="1400" dirty="0" err="1" smtClean="0"/>
                        <a:t>öğrenci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ve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öğretim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elemanı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değişim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programlarının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başlatılması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ve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ortak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araştırma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projelerinin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geliştirilmesi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38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400" dirty="0" err="1" smtClean="0"/>
                        <a:t>Sanayi-Üniversite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İş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Birliği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Protokollerinin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Geliştirilmesi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400" dirty="0" err="1" smtClean="0"/>
                        <a:t>Bölgedeki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teknoloji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firmaları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ile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iş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birliği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protokolleri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imzalanması</a:t>
                      </a:r>
                      <a:r>
                        <a:rPr lang="en-GB" sz="1400" dirty="0" smtClean="0"/>
                        <a:t>, </a:t>
                      </a:r>
                      <a:r>
                        <a:rPr lang="en-GB" sz="1400" dirty="0" err="1" smtClean="0"/>
                        <a:t>staj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imkanlarının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artırılması</a:t>
                      </a:r>
                      <a:r>
                        <a:rPr lang="en-GB" sz="1400" dirty="0" smtClean="0"/>
                        <a:t>, </a:t>
                      </a:r>
                      <a:r>
                        <a:rPr lang="en-GB" sz="1400" dirty="0" err="1" smtClean="0"/>
                        <a:t>ortak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Ar</a:t>
                      </a:r>
                      <a:r>
                        <a:rPr lang="en-GB" sz="1400" dirty="0" smtClean="0"/>
                        <a:t>-Ge </a:t>
                      </a:r>
                      <a:r>
                        <a:rPr lang="en-GB" sz="1400" dirty="0" err="1" smtClean="0"/>
                        <a:t>projelerinin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başlatılması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56135" y="6286498"/>
            <a:ext cx="435864" cy="448056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83</a:t>
            </a:fld>
            <a:endParaRPr spc="-25" dirty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6095" y="0"/>
            <a:ext cx="12204700" cy="6864350"/>
            <a:chOff x="-6095" y="0"/>
            <a:chExt cx="12204700" cy="68643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683208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6095" y="6301738"/>
              <a:ext cx="12204192" cy="562357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15920" y="2884170"/>
            <a:ext cx="735203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dirty="0">
                <a:solidFill>
                  <a:srgbClr val="952D2D"/>
                </a:solidFill>
              </a:rPr>
              <a:t>Sorularınız</a:t>
            </a:r>
            <a:r>
              <a:rPr sz="5400" spc="-170" dirty="0">
                <a:solidFill>
                  <a:srgbClr val="952D2D"/>
                </a:solidFill>
              </a:rPr>
              <a:t> </a:t>
            </a:r>
            <a:r>
              <a:rPr sz="5400" dirty="0">
                <a:solidFill>
                  <a:srgbClr val="952D2D"/>
                </a:solidFill>
              </a:rPr>
              <a:t>ve</a:t>
            </a:r>
            <a:r>
              <a:rPr sz="5400" spc="-170" dirty="0">
                <a:solidFill>
                  <a:srgbClr val="952D2D"/>
                </a:solidFill>
              </a:rPr>
              <a:t> </a:t>
            </a:r>
            <a:r>
              <a:rPr sz="5400" spc="-10" dirty="0">
                <a:solidFill>
                  <a:srgbClr val="952D2D"/>
                </a:solidFill>
              </a:rPr>
              <a:t>Önerileriniz</a:t>
            </a:r>
            <a:endParaRPr sz="540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84</a:t>
            </a:fld>
            <a:endParaRPr spc="-25" dirty="0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6095" y="0"/>
            <a:ext cx="12204700" cy="6864350"/>
            <a:chOff x="-6095" y="0"/>
            <a:chExt cx="12204700" cy="68643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683208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6095" y="6301738"/>
              <a:ext cx="12204192" cy="562357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287" y="2462631"/>
            <a:ext cx="10848975" cy="1899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465955" marR="5080" indent="-4453890">
              <a:lnSpc>
                <a:spcPct val="113900"/>
              </a:lnSpc>
              <a:spcBef>
                <a:spcPts val="95"/>
              </a:spcBef>
            </a:pPr>
            <a:r>
              <a:rPr sz="5400" dirty="0">
                <a:solidFill>
                  <a:srgbClr val="952D2D"/>
                </a:solidFill>
              </a:rPr>
              <a:t>Katılımınız</a:t>
            </a:r>
            <a:r>
              <a:rPr sz="5400" spc="-145" dirty="0">
                <a:solidFill>
                  <a:srgbClr val="952D2D"/>
                </a:solidFill>
              </a:rPr>
              <a:t> </a:t>
            </a:r>
            <a:r>
              <a:rPr sz="5400" dirty="0">
                <a:solidFill>
                  <a:srgbClr val="952D2D"/>
                </a:solidFill>
              </a:rPr>
              <a:t>ve</a:t>
            </a:r>
            <a:r>
              <a:rPr sz="5400" spc="-145" dirty="0">
                <a:solidFill>
                  <a:srgbClr val="952D2D"/>
                </a:solidFill>
              </a:rPr>
              <a:t> </a:t>
            </a:r>
            <a:r>
              <a:rPr sz="5400" spc="-10" dirty="0">
                <a:solidFill>
                  <a:srgbClr val="952D2D"/>
                </a:solidFill>
              </a:rPr>
              <a:t>katkılarınız</a:t>
            </a:r>
            <a:r>
              <a:rPr sz="5400" spc="-155" dirty="0">
                <a:solidFill>
                  <a:srgbClr val="952D2D"/>
                </a:solidFill>
              </a:rPr>
              <a:t> </a:t>
            </a:r>
            <a:r>
              <a:rPr sz="5400" dirty="0">
                <a:solidFill>
                  <a:srgbClr val="952D2D"/>
                </a:solidFill>
              </a:rPr>
              <a:t>için</a:t>
            </a:r>
            <a:r>
              <a:rPr sz="5400" spc="-135" dirty="0">
                <a:solidFill>
                  <a:srgbClr val="952D2D"/>
                </a:solidFill>
              </a:rPr>
              <a:t> </a:t>
            </a:r>
            <a:r>
              <a:rPr sz="5400" spc="-10" dirty="0">
                <a:solidFill>
                  <a:srgbClr val="952D2D"/>
                </a:solidFill>
              </a:rPr>
              <a:t>teşekkür ederiz.</a:t>
            </a:r>
            <a:endParaRPr sz="540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85</a:t>
            </a:fld>
            <a:endParaRPr spc="-2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0515" rIns="0" bIns="0" rtlCol="0">
            <a:spAutoFit/>
          </a:bodyPr>
          <a:lstStyle/>
          <a:p>
            <a:pPr marL="2243455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Akademik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Personel</a:t>
            </a:r>
            <a:r>
              <a:rPr sz="2800" spc="-11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Sayısı</a:t>
            </a:r>
            <a:r>
              <a:rPr sz="2800" spc="-10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(Birim</a:t>
            </a:r>
            <a:r>
              <a:rPr sz="2800" spc="-10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Düzeyi)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31.12.2025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687705"/>
              </p:ext>
            </p:extLst>
          </p:nvPr>
        </p:nvGraphicFramePr>
        <p:xfrm>
          <a:off x="510882" y="2164207"/>
          <a:ext cx="11290298" cy="30899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0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7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1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1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2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421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357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656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8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YIL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AKADEMİK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r>
                        <a:rPr sz="1600" b="1" spc="-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SAYISI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9334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2552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5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667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8460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Prof.</a:t>
                      </a:r>
                      <a:r>
                        <a:rPr sz="16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6839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Doç.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6839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8470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r>
                        <a:rPr sz="16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Öğr.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811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6037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Arş.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Gör.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811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120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Öğr.</a:t>
                      </a:r>
                      <a:r>
                        <a:rPr sz="16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Gör.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811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1112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02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0"/>
                        </a:spcBef>
                      </a:pP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2133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8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97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60"/>
                        </a:spcBef>
                      </a:pP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9812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8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15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97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6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9812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15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 smtClean="0">
                          <a:latin typeface="Times New Roman"/>
                          <a:cs typeface="Times New Roman"/>
                        </a:rPr>
                        <a:t>23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807</TotalTime>
  <Words>7366</Words>
  <Application>Microsoft Office PowerPoint</Application>
  <PresentationFormat>Geniş ekran</PresentationFormat>
  <Paragraphs>2677</Paragraphs>
  <Slides>85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85</vt:i4>
      </vt:variant>
    </vt:vector>
  </HeadingPairs>
  <TitlesOfParts>
    <vt:vector size="89" baseType="lpstr">
      <vt:lpstr>Arial</vt:lpstr>
      <vt:lpstr>Calibri</vt:lpstr>
      <vt:lpstr>Times New Roman</vt:lpstr>
      <vt:lpstr>Office Theme</vt:lpstr>
      <vt:lpstr>PowerPoint Sunusu</vt:lpstr>
      <vt:lpstr>SUNUM PLANI</vt:lpstr>
      <vt:lpstr>YÖNETİM</vt:lpstr>
      <vt:lpstr>YÖNETİM: Dekanlık/ Müdürlük</vt:lpstr>
      <vt:lpstr>YÖNETİM: Bölüm Başkanlıkları</vt:lpstr>
      <vt:lpstr>YÖNETİM: Ana Bilim/Sanat Dalı / Program Başkanlıkları</vt:lpstr>
      <vt:lpstr>Kurullar / Komisyonlar</vt:lpstr>
      <vt:lpstr>PERSONEL</vt:lpstr>
      <vt:lpstr>Akademik Personel Sayısı (Birim Düzeyi)</vt:lpstr>
      <vt:lpstr>AKADEMİK PERSONEL SAYISI (BÖLÜMLERE GÖRE DAĞILIMI)</vt:lpstr>
      <vt:lpstr>AKADEMİK PERSONEL SAYISI (BÖLÜMLERE GÖRE DAĞILIMI)</vt:lpstr>
      <vt:lpstr>AKADEMİK PERSONEL SAYISI (BÖLÜMLERE GÖRE DAĞILIMI)</vt:lpstr>
      <vt:lpstr>AKADEMİK PERSONEL SAYISI (BÖLÜMLERE GÖRE DAĞILIMI)</vt:lpstr>
      <vt:lpstr>İdari Personel Sayısı (Birim Düzeyi)</vt:lpstr>
      <vt:lpstr>Akademik Personel 2025 Yılında Yapılan Atama ve Yükseltmeler</vt:lpstr>
      <vt:lpstr>Hizmetiçi Eğitim /Eğiticilerin Eğitimi Etkinlikleri Sayısı</vt:lpstr>
      <vt:lpstr>Program Ders Görevlendirme Analizi</vt:lpstr>
      <vt:lpstr>Program Ders Görevlendirme Analizi</vt:lpstr>
      <vt:lpstr>Program Ders Görevlendirme Analizi (Her Ana Bilim - Sanat Dalı/ Program için ayrı ayrı hazırlayınız.</vt:lpstr>
      <vt:lpstr>Birim Ders Görevlendirme Analizi</vt:lpstr>
      <vt:lpstr>Birim Öğretim Elemanlarının Ders Görevlendirme Analizi</vt:lpstr>
      <vt:lpstr>Birim Ders Yükü Ortalaması (Saat)</vt:lpstr>
      <vt:lpstr>Ön Lisans / Lisans Bölüm ve Program Sayısı (Biriminize uygun olan satırları doldurunuz lütfen)</vt:lpstr>
      <vt:lpstr>EĞİTİM ÖĞRETİM</vt:lpstr>
      <vt:lpstr>Ön Lisans / Lisans Eğitimi: Program Yapısı</vt:lpstr>
      <vt:lpstr>Lisansüstü Eğitim Programları</vt:lpstr>
      <vt:lpstr>Lisansüstü Eğitim Programları</vt:lpstr>
      <vt:lpstr>ÖĞRENCİ SAYISI</vt:lpstr>
      <vt:lpstr>ÖĞRENCİ SAYISI (Cinsiyete Göre Dağılımı)</vt:lpstr>
      <vt:lpstr>Öğretim Üyesi/Elemanı Başına Düşen Öğrenci Sayısı (Programdaki ön lisans, lisans ve lisansüstü toplam öğrenci sayısı)</vt:lpstr>
      <vt:lpstr>ÖĞRENCİ SAYISI (Engelli)</vt:lpstr>
      <vt:lpstr>ÖĞRENCİ SAYISI (Varsa, Lisansüstü )</vt:lpstr>
      <vt:lpstr>Öğretim Üyesi/Elemanı Başına Düşen Lisansüstü Öğrenci Sayısı (Varsa, programdaki lisansüstü toplam öğrenci sayısı)</vt:lpstr>
      <vt:lpstr>Yabancı Uyruklu Öğrenci Sayısı</vt:lpstr>
      <vt:lpstr>YKS Yerleşme ve Kesin Kayıt Sonuçları</vt:lpstr>
      <vt:lpstr>YKS Yerleşme Durumu</vt:lpstr>
      <vt:lpstr>Yatay Geçiş Yapan Öğrenci Sayısı (G.A.N.O. ile)</vt:lpstr>
      <vt:lpstr>Özel Öğrencilik Hakkını Kullanan Öğrenci Sayısı</vt:lpstr>
      <vt:lpstr>Kayıt Donduran Öğrenci Sayısı</vt:lpstr>
      <vt:lpstr>Program Dersleri Analizi</vt:lpstr>
      <vt:lpstr>Program Dersleri Analizi</vt:lpstr>
      <vt:lpstr>Program Dersleri Analizi</vt:lpstr>
      <vt:lpstr>Program Dersleri Analizi</vt:lpstr>
      <vt:lpstr>Program Dersleri Analizi</vt:lpstr>
      <vt:lpstr>Program Dersleri Analizi</vt:lpstr>
      <vt:lpstr>Birim Öğretim Programları Haftalık Ders Saati (Teorik-T ve Uygulama-U) Analizi</vt:lpstr>
      <vt:lpstr>Birim Öğretim Programları Haftalık Ders Saati (Teorik-T ve Uygulama-U) Analizi</vt:lpstr>
      <vt:lpstr>Çift Anadal Programı Sayısı</vt:lpstr>
      <vt:lpstr>Fiziksel Altyapı ve Tesisler</vt:lpstr>
      <vt:lpstr>Fiziksel Yapı: Eğitim Alanları (Derslikler)</vt:lpstr>
      <vt:lpstr>Fiziksel Altyapı ve Tesisler: Sağlık, Sosyal, Kültürel ve Sportif Alanlar</vt:lpstr>
      <vt:lpstr>Fiziksel Yapı: Hizmet Alanları</vt:lpstr>
      <vt:lpstr>Bilgi ve Teknoloji Kaynakları</vt:lpstr>
      <vt:lpstr>Araştırma ve Geliştirme</vt:lpstr>
      <vt:lpstr>Araştırma ve Geliştirme Faaliyetleri: Yıllara Göre Makale Bilgileri</vt:lpstr>
      <vt:lpstr>Araştırma ve Geliştirme Faaliyetleri : Yıllara Göre Makale Bilgileri</vt:lpstr>
      <vt:lpstr>Araştırma ve Geliştirme Faaliyetleri : Yıllara Göre Kitap Bilgileri</vt:lpstr>
      <vt:lpstr>Araştırma ve Geliştirme Faaliyetleri : Yıllara Göre Proje Bilgileri</vt:lpstr>
      <vt:lpstr>Araştırma ve Geliştirme Faaliyetleri : Yıllara Göre Bilimsel Toplantı Faaliyetleri</vt:lpstr>
      <vt:lpstr>Araştırma ve Geliştirme Faaliyetleri : Yıllara Göre Editörlük ve Hakemlik Faaliyetleri</vt:lpstr>
      <vt:lpstr>Araştırma ve Geliştirme Faaliyetleri : Atıflar (Yazarın kendi yayınlarına yaptığı atıflar hariç)</vt:lpstr>
      <vt:lpstr>Bilimsel, Sosyal, Kültürel ve Sportif Faaliyetler</vt:lpstr>
      <vt:lpstr>Bilimsel, Sosyal, Kültürel ve Sportif Ödüller ile Başarılar</vt:lpstr>
      <vt:lpstr>ULUSLARARASILAŞMA</vt:lpstr>
      <vt:lpstr>Uluslararası İşbirlikleri (Ortak Programlar ve Projeler)</vt:lpstr>
      <vt:lpstr>Uluslararası İşbirlikleri (Erasmus+)</vt:lpstr>
      <vt:lpstr>ERASMUS+ Hareketlilik Durumu</vt:lpstr>
      <vt:lpstr>Bilgi Paketi Hazırlanma Durumu</vt:lpstr>
      <vt:lpstr>KALİTE VE AKREDİTASYON ÇALIŞMALARI</vt:lpstr>
      <vt:lpstr>2024 Birim İç Değerlendirme Raporu (BİDR) Kalite Güvence Sistem Ölçütleri Olgunluk Düzeyleri: LİDERLİK, YÖNETİŞİM VE KALİTE</vt:lpstr>
      <vt:lpstr>Birim İç Değerlendirme Raporu (BİDR) Kalite Güvence Sistem Ölçütleri Olgunluk Düzeyleri: LİDERLİK, YÖNETİŞİM VE KALİTE</vt:lpstr>
      <vt:lpstr>Birim İç Değerlendirme Raporu (BİDR) Kalite Güvence Sistem Ölçütleri Olgunluk Düzeyleri: EĞİTİM VE ÖĞRETİM</vt:lpstr>
      <vt:lpstr>Birim İç Değerlendirme Raporu (BİDR) Kalite Güvence Sistem Ölçütleri Olgunluk Düzeyleri: EĞİTİM VE ÖĞRETİM</vt:lpstr>
      <vt:lpstr>Birim İç Değerlendirme Raporu (BİDR) Kalite Güvence Sistem Ölçütleri Olgunluk Düzeyleri: ARAŞTIRMA VE GELİŞTİRME</vt:lpstr>
      <vt:lpstr>Birim İç Değerlendirme Raporu (BİDR) Kalite Güvence Sistem Ölçütleri Olgunluk Düzeyleri: TOPLUMSAL KATKI</vt:lpstr>
      <vt:lpstr>Program Akreditasyon Hazırlık Çalışmaları</vt:lpstr>
      <vt:lpstr>Öz Değerlendirme: Birimin Güçlü Yönleri</vt:lpstr>
      <vt:lpstr>Öz Değerlendirme: Birimin Güçlü Yönleri</vt:lpstr>
      <vt:lpstr>Öz Değerlendirme: Birimin Geliştirmeye Açık Yönleri</vt:lpstr>
      <vt:lpstr>Öz Değerlendirme: Birimin Geliştirmeye Açık Yönleri</vt:lpstr>
      <vt:lpstr>Öz Değerlendirme: Birimin Geliştirmeye Açık Yönleri</vt:lpstr>
      <vt:lpstr>Öz Değerlendirme: Birimin Geliştirmeye Açık Yönleri</vt:lpstr>
      <vt:lpstr>Birim 2026 Yılı İyileştirme Planı (Birimin Geliştirmeye Açık Yönlerine dayalı olarak)</vt:lpstr>
      <vt:lpstr>Sorularınız ve Önerileriniz</vt:lpstr>
      <vt:lpstr>Katılımınız ve katkılarınız için teşekkür ederiz.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cp:lastModifiedBy>lenovo</cp:lastModifiedBy>
  <cp:revision>65</cp:revision>
  <dcterms:created xsi:type="dcterms:W3CDTF">2026-01-02T06:23:07Z</dcterms:created>
  <dcterms:modified xsi:type="dcterms:W3CDTF">2026-01-14T12:43:47Z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2025-12-31T00:00:00Z</vt:filetime>
  </property>
  <property fmtid="{D5CDD505-2E9C-101B-9397-08002B2CF9AE}" pid="3" name="Creator">
    <vt:lpwstr>Microsoft PowerPoint v16</vt:lpwstr>
  </property>
  <property fmtid="{D5CDD505-2E9C-101B-9397-08002B2CF9AE}" pid="4" name="LastSaved">
    <vt:filetime>2026-01-02T00:00:00Z</vt:filetime>
  </property>
  <property fmtid="{D5CDD505-2E9C-101B-9397-08002B2CF9AE}" pid="5" name="Producer">
    <vt:lpwstr>Neevia Document Converter Pro v7.1.0.106 (http://neevia.com)</vt:lpwstr>
  </property>
</Properties>
</file>