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337" r:id="rId2"/>
    <p:sldId id="330" r:id="rId3"/>
    <p:sldId id="493" r:id="rId4"/>
    <p:sldId id="286" r:id="rId5"/>
    <p:sldId id="463" r:id="rId6"/>
    <p:sldId id="288" r:id="rId7"/>
    <p:sldId id="464" r:id="rId8"/>
    <p:sldId id="494" r:id="rId9"/>
    <p:sldId id="354" r:id="rId10"/>
    <p:sldId id="435" r:id="rId11"/>
    <p:sldId id="502" r:id="rId12"/>
    <p:sldId id="501" r:id="rId13"/>
    <p:sldId id="465" r:id="rId14"/>
    <p:sldId id="432" r:id="rId15"/>
    <p:sldId id="460" r:id="rId16"/>
    <p:sldId id="445" r:id="rId17"/>
    <p:sldId id="507" r:id="rId18"/>
    <p:sldId id="506" r:id="rId19"/>
    <p:sldId id="476" r:id="rId20"/>
    <p:sldId id="448" r:id="rId21"/>
    <p:sldId id="442" r:id="rId22"/>
    <p:sldId id="487" r:id="rId23"/>
    <p:sldId id="495" r:id="rId24"/>
    <p:sldId id="486" r:id="rId25"/>
    <p:sldId id="485" r:id="rId26"/>
    <p:sldId id="488" r:id="rId27"/>
    <p:sldId id="290" r:id="rId28"/>
    <p:sldId id="466" r:id="rId29"/>
    <p:sldId id="483" r:id="rId30"/>
    <p:sldId id="467" r:id="rId31"/>
    <p:sldId id="338" r:id="rId32"/>
    <p:sldId id="490" r:id="rId33"/>
    <p:sldId id="292" r:id="rId34"/>
    <p:sldId id="293" r:id="rId35"/>
    <p:sldId id="441" r:id="rId36"/>
    <p:sldId id="468" r:id="rId37"/>
    <p:sldId id="469" r:id="rId38"/>
    <p:sldId id="470" r:id="rId39"/>
    <p:sldId id="471" r:id="rId40"/>
    <p:sldId id="478" r:id="rId41"/>
    <p:sldId id="510" r:id="rId42"/>
    <p:sldId id="511" r:id="rId43"/>
    <p:sldId id="512" r:id="rId44"/>
    <p:sldId id="477" r:id="rId45"/>
    <p:sldId id="482" r:id="rId46"/>
    <p:sldId id="496" r:id="rId47"/>
    <p:sldId id="298" r:id="rId48"/>
    <p:sldId id="462" r:id="rId49"/>
    <p:sldId id="340" r:id="rId50"/>
    <p:sldId id="299" r:id="rId51"/>
    <p:sldId id="497" r:id="rId52"/>
    <p:sldId id="450" r:id="rId53"/>
    <p:sldId id="481" r:id="rId54"/>
    <p:sldId id="451" r:id="rId55"/>
    <p:sldId id="351" r:id="rId56"/>
    <p:sldId id="437" r:id="rId57"/>
    <p:sldId id="452" r:id="rId58"/>
    <p:sldId id="438" r:id="rId59"/>
    <p:sldId id="498" r:id="rId60"/>
    <p:sldId id="500" r:id="rId61"/>
    <p:sldId id="499" r:id="rId62"/>
    <p:sldId id="440" r:id="rId63"/>
    <p:sldId id="318" r:id="rId64"/>
    <p:sldId id="439" r:id="rId65"/>
    <p:sldId id="341" r:id="rId66"/>
    <p:sldId id="491" r:id="rId67"/>
    <p:sldId id="453" r:id="rId68"/>
    <p:sldId id="472" r:id="rId69"/>
    <p:sldId id="454" r:id="rId70"/>
    <p:sldId id="473" r:id="rId71"/>
    <p:sldId id="455" r:id="rId72"/>
    <p:sldId id="456" r:id="rId73"/>
    <p:sldId id="492" r:id="rId74"/>
    <p:sldId id="342" r:id="rId75"/>
    <p:sldId id="347" r:id="rId76"/>
    <p:sldId id="411" r:id="rId77"/>
    <p:sldId id="350" r:id="rId78"/>
    <p:sldId id="427" r:id="rId79"/>
  </p:sldIdLst>
  <p:sldSz cx="12192000" cy="6858000"/>
  <p:notesSz cx="10018713" cy="68881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748" autoAdjust="0"/>
    <p:restoredTop sz="96404" autoAdjust="0"/>
  </p:normalViewPr>
  <p:slideViewPr>
    <p:cSldViewPr snapToGrid="0">
      <p:cViewPr varScale="1">
        <p:scale>
          <a:sx n="100" d="100"/>
          <a:sy n="100" d="100"/>
        </p:scale>
        <p:origin x="176" y="51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341443" cy="345604"/>
          </a:xfrm>
          <a:prstGeom prst="rect">
            <a:avLst/>
          </a:prstGeom>
        </p:spPr>
        <p:txBody>
          <a:bodyPr vert="horz" lIns="96563" tIns="48281" rIns="96563" bIns="48281" rtlCol="0"/>
          <a:lstStyle>
            <a:lvl1pPr algn="l">
              <a:defRPr sz="1300"/>
            </a:lvl1pPr>
          </a:lstStyle>
          <a:p>
            <a:endParaRPr lang="tr-TR"/>
          </a:p>
        </p:txBody>
      </p:sp>
      <p:sp>
        <p:nvSpPr>
          <p:cNvPr id="3" name="Veri Yer Tutucusu 2"/>
          <p:cNvSpPr>
            <a:spLocks noGrp="1"/>
          </p:cNvSpPr>
          <p:nvPr>
            <p:ph type="dt" sz="quarter" idx="1"/>
          </p:nvPr>
        </p:nvSpPr>
        <p:spPr>
          <a:xfrm>
            <a:off x="5674954" y="1"/>
            <a:ext cx="4341443" cy="345604"/>
          </a:xfrm>
          <a:prstGeom prst="rect">
            <a:avLst/>
          </a:prstGeom>
        </p:spPr>
        <p:txBody>
          <a:bodyPr vert="horz" lIns="96563" tIns="48281" rIns="96563" bIns="48281" rtlCol="0"/>
          <a:lstStyle>
            <a:lvl1pPr algn="r">
              <a:defRPr sz="1300"/>
            </a:lvl1pPr>
          </a:lstStyle>
          <a:p>
            <a:fld id="{73E168EF-4E9B-41F4-B881-6944BD393365}" type="datetimeFigureOut">
              <a:rPr lang="tr-TR" smtClean="0"/>
              <a:pPr/>
              <a:t>13.01.2026</a:t>
            </a:fld>
            <a:endParaRPr lang="tr-TR"/>
          </a:p>
        </p:txBody>
      </p:sp>
      <p:sp>
        <p:nvSpPr>
          <p:cNvPr id="4" name="Altbilgi Yer Tutucusu 3"/>
          <p:cNvSpPr>
            <a:spLocks noGrp="1"/>
          </p:cNvSpPr>
          <p:nvPr>
            <p:ph type="ftr" sz="quarter" idx="2"/>
          </p:nvPr>
        </p:nvSpPr>
        <p:spPr>
          <a:xfrm>
            <a:off x="1" y="6542561"/>
            <a:ext cx="4341443" cy="345604"/>
          </a:xfrm>
          <a:prstGeom prst="rect">
            <a:avLst/>
          </a:prstGeom>
        </p:spPr>
        <p:txBody>
          <a:bodyPr vert="horz" lIns="96563" tIns="48281" rIns="96563" bIns="48281" rtlCol="0" anchor="b"/>
          <a:lstStyle>
            <a:lvl1pPr algn="l">
              <a:defRPr sz="1300"/>
            </a:lvl1pPr>
          </a:lstStyle>
          <a:p>
            <a:endParaRPr lang="tr-TR"/>
          </a:p>
        </p:txBody>
      </p:sp>
      <p:sp>
        <p:nvSpPr>
          <p:cNvPr id="5" name="Slayt Numarası Yer Tutucusu 4"/>
          <p:cNvSpPr>
            <a:spLocks noGrp="1"/>
          </p:cNvSpPr>
          <p:nvPr>
            <p:ph type="sldNum" sz="quarter" idx="3"/>
          </p:nvPr>
        </p:nvSpPr>
        <p:spPr>
          <a:xfrm>
            <a:off x="5674954" y="6542561"/>
            <a:ext cx="4341443" cy="345604"/>
          </a:xfrm>
          <a:prstGeom prst="rect">
            <a:avLst/>
          </a:prstGeom>
        </p:spPr>
        <p:txBody>
          <a:bodyPr vert="horz" lIns="96563" tIns="48281" rIns="96563" bIns="48281"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341443" cy="345604"/>
          </a:xfrm>
          <a:prstGeom prst="rect">
            <a:avLst/>
          </a:prstGeom>
        </p:spPr>
        <p:txBody>
          <a:bodyPr vert="horz" lIns="96563" tIns="48281" rIns="96563" bIns="48281" rtlCol="0"/>
          <a:lstStyle>
            <a:lvl1pPr algn="l">
              <a:defRPr sz="1300"/>
            </a:lvl1pPr>
          </a:lstStyle>
          <a:p>
            <a:endParaRPr lang="tr-TR"/>
          </a:p>
        </p:txBody>
      </p:sp>
      <p:sp>
        <p:nvSpPr>
          <p:cNvPr id="3" name="Veri Yer Tutucusu 2"/>
          <p:cNvSpPr>
            <a:spLocks noGrp="1"/>
          </p:cNvSpPr>
          <p:nvPr>
            <p:ph type="dt" idx="1"/>
          </p:nvPr>
        </p:nvSpPr>
        <p:spPr>
          <a:xfrm>
            <a:off x="5674954" y="1"/>
            <a:ext cx="4341443" cy="345604"/>
          </a:xfrm>
          <a:prstGeom prst="rect">
            <a:avLst/>
          </a:prstGeom>
        </p:spPr>
        <p:txBody>
          <a:bodyPr vert="horz" lIns="96563" tIns="48281" rIns="96563" bIns="48281" rtlCol="0"/>
          <a:lstStyle>
            <a:lvl1pPr algn="r">
              <a:defRPr sz="1300"/>
            </a:lvl1pPr>
          </a:lstStyle>
          <a:p>
            <a:fld id="{45C60E83-197E-47D0-B69C-C515D1DB79D6}" type="datetimeFigureOut">
              <a:rPr lang="tr-TR" smtClean="0"/>
              <a:pPr/>
              <a:t>13.01.2026</a:t>
            </a:fld>
            <a:endParaRPr lang="tr-TR"/>
          </a:p>
        </p:txBody>
      </p:sp>
      <p:sp>
        <p:nvSpPr>
          <p:cNvPr id="4" name="Slayt Görüntüsü Yer Tutucusu 3"/>
          <p:cNvSpPr>
            <a:spLocks noGrp="1" noRot="1" noChangeAspect="1"/>
          </p:cNvSpPr>
          <p:nvPr>
            <p:ph type="sldImg" idx="2"/>
          </p:nvPr>
        </p:nvSpPr>
        <p:spPr>
          <a:xfrm>
            <a:off x="2941638" y="858838"/>
            <a:ext cx="4135437" cy="2327275"/>
          </a:xfrm>
          <a:prstGeom prst="rect">
            <a:avLst/>
          </a:prstGeom>
          <a:noFill/>
          <a:ln w="12700">
            <a:solidFill>
              <a:prstClr val="black"/>
            </a:solidFill>
          </a:ln>
        </p:spPr>
        <p:txBody>
          <a:bodyPr vert="horz" lIns="96563" tIns="48281" rIns="96563" bIns="48281" rtlCol="0" anchor="ctr"/>
          <a:lstStyle/>
          <a:p>
            <a:endParaRPr lang="tr-TR"/>
          </a:p>
        </p:txBody>
      </p:sp>
      <p:sp>
        <p:nvSpPr>
          <p:cNvPr id="5" name="Not Yer Tutucusu 4"/>
          <p:cNvSpPr>
            <a:spLocks noGrp="1"/>
          </p:cNvSpPr>
          <p:nvPr>
            <p:ph type="body" sz="quarter" idx="3"/>
          </p:nvPr>
        </p:nvSpPr>
        <p:spPr>
          <a:xfrm>
            <a:off x="1001873" y="3314931"/>
            <a:ext cx="8014970" cy="2712214"/>
          </a:xfrm>
          <a:prstGeom prst="rect">
            <a:avLst/>
          </a:prstGeom>
        </p:spPr>
        <p:txBody>
          <a:bodyPr vert="horz" lIns="96563" tIns="48281" rIns="96563" bIns="48281"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542561"/>
            <a:ext cx="4341443" cy="345604"/>
          </a:xfrm>
          <a:prstGeom prst="rect">
            <a:avLst/>
          </a:prstGeom>
        </p:spPr>
        <p:txBody>
          <a:bodyPr vert="horz" lIns="96563" tIns="48281" rIns="96563" bIns="48281" rtlCol="0" anchor="b"/>
          <a:lstStyle>
            <a:lvl1pPr algn="l">
              <a:defRPr sz="1300"/>
            </a:lvl1pPr>
          </a:lstStyle>
          <a:p>
            <a:endParaRPr lang="tr-TR"/>
          </a:p>
        </p:txBody>
      </p:sp>
      <p:sp>
        <p:nvSpPr>
          <p:cNvPr id="7" name="Slayt Numarası Yer Tutucusu 6"/>
          <p:cNvSpPr>
            <a:spLocks noGrp="1"/>
          </p:cNvSpPr>
          <p:nvPr>
            <p:ph type="sldNum" sz="quarter" idx="5"/>
          </p:nvPr>
        </p:nvSpPr>
        <p:spPr>
          <a:xfrm>
            <a:off x="5674954" y="6542561"/>
            <a:ext cx="4341443" cy="345604"/>
          </a:xfrm>
          <a:prstGeom prst="rect">
            <a:avLst/>
          </a:prstGeom>
        </p:spPr>
        <p:txBody>
          <a:bodyPr vert="horz" lIns="96563" tIns="48281" rIns="96563" bIns="48281"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13.01.2026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13.01.2026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13.01.2026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Devlet Konservatuvarı </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445275831"/>
              </p:ext>
            </p:extLst>
          </p:nvPr>
        </p:nvGraphicFramePr>
        <p:xfrm>
          <a:off x="535705" y="2173855"/>
          <a:ext cx="11212347" cy="2755955"/>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38686">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Müzik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48305">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2354">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1</a:t>
                      </a: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5</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1</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3</a:t>
                      </a:r>
                    </a:p>
                  </a:txBody>
                  <a:tcPr marL="9525" marR="9525" marT="9525" marB="0" anchor="ctr"/>
                </a:tc>
                <a:tc>
                  <a:txBody>
                    <a:bodyPr/>
                    <a:lstStyle/>
                    <a:p>
                      <a:pPr>
                        <a:lnSpc>
                          <a:spcPct val="107000"/>
                        </a:lnSpc>
                      </a:pPr>
                      <a:endParaRPr lang="tr-TR" sz="140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548305">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5</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48305">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39003816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b="1" dirty="0">
                <a:solidFill>
                  <a:srgbClr val="FF0000"/>
                </a:solidFill>
              </a:rPr>
              <a:t>AKADEMİK PERSONEL SAYISI (BÖLÜMLERE GÖRE DAĞILIMI)</a:t>
            </a:r>
            <a:br>
              <a:rPr lang="tr-TR" sz="2000" b="1" dirty="0">
                <a:solidFill>
                  <a:srgbClr val="FF0000"/>
                </a:solidFill>
              </a:rPr>
            </a:br>
            <a:r>
              <a:rPr lang="tr-TR" sz="2000" b="1" i="1" dirty="0">
                <a:solidFill>
                  <a:srgbClr val="0000CC"/>
                </a:solidFill>
              </a:rPr>
              <a:t>(Her bir bölüm için ayrı ayrı tablo hazırlayınız lütfen.)</a:t>
            </a:r>
            <a:endParaRPr lang="tr-TR" sz="2000"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744085401"/>
              </p:ext>
            </p:extLst>
          </p:nvPr>
        </p:nvGraphicFramePr>
        <p:xfrm>
          <a:off x="838200" y="1825625"/>
          <a:ext cx="10515603" cy="1854200"/>
        </p:xfrm>
        <a:graphic>
          <a:graphicData uri="http://schemas.openxmlformats.org/drawingml/2006/table">
            <a:tbl>
              <a:tblPr firstRow="1" bandRow="1">
                <a:tableStyleId>{5C22544A-7EE6-4342-B048-85BDC9FD1C3A}</a:tableStyleId>
              </a:tblPr>
              <a:tblGrid>
                <a:gridCol w="1502229">
                  <a:extLst>
                    <a:ext uri="{9D8B030D-6E8A-4147-A177-3AD203B41FA5}">
                      <a16:colId xmlns:a16="http://schemas.microsoft.com/office/drawing/2014/main" val="1275089059"/>
                    </a:ext>
                  </a:extLst>
                </a:gridCol>
                <a:gridCol w="1502229">
                  <a:extLst>
                    <a:ext uri="{9D8B030D-6E8A-4147-A177-3AD203B41FA5}">
                      <a16:colId xmlns:a16="http://schemas.microsoft.com/office/drawing/2014/main" val="1723788217"/>
                    </a:ext>
                  </a:extLst>
                </a:gridCol>
                <a:gridCol w="1502229">
                  <a:extLst>
                    <a:ext uri="{9D8B030D-6E8A-4147-A177-3AD203B41FA5}">
                      <a16:colId xmlns:a16="http://schemas.microsoft.com/office/drawing/2014/main" val="2374553878"/>
                    </a:ext>
                  </a:extLst>
                </a:gridCol>
                <a:gridCol w="1502229">
                  <a:extLst>
                    <a:ext uri="{9D8B030D-6E8A-4147-A177-3AD203B41FA5}">
                      <a16:colId xmlns:a16="http://schemas.microsoft.com/office/drawing/2014/main" val="1473002566"/>
                    </a:ext>
                  </a:extLst>
                </a:gridCol>
                <a:gridCol w="1502229">
                  <a:extLst>
                    <a:ext uri="{9D8B030D-6E8A-4147-A177-3AD203B41FA5}">
                      <a16:colId xmlns:a16="http://schemas.microsoft.com/office/drawing/2014/main" val="1503157850"/>
                    </a:ext>
                  </a:extLst>
                </a:gridCol>
                <a:gridCol w="1502229">
                  <a:extLst>
                    <a:ext uri="{9D8B030D-6E8A-4147-A177-3AD203B41FA5}">
                      <a16:colId xmlns:a16="http://schemas.microsoft.com/office/drawing/2014/main" val="2298372577"/>
                    </a:ext>
                  </a:extLst>
                </a:gridCol>
                <a:gridCol w="1502229">
                  <a:extLst>
                    <a:ext uri="{9D8B030D-6E8A-4147-A177-3AD203B41FA5}">
                      <a16:colId xmlns:a16="http://schemas.microsoft.com/office/drawing/2014/main" val="3232221265"/>
                    </a:ext>
                  </a:extLst>
                </a:gridCol>
              </a:tblGrid>
              <a:tr h="370840">
                <a:tc rowSpan="2">
                  <a:txBody>
                    <a:bodyPr/>
                    <a:lstStyle/>
                    <a:p>
                      <a:r>
                        <a:rPr lang="tr-TR" dirty="0"/>
                        <a:t>Yıl</a:t>
                      </a:r>
                    </a:p>
                  </a:txBody>
                  <a:tcPr/>
                </a:tc>
                <a:tc>
                  <a:txBody>
                    <a:bodyPr/>
                    <a:lstStyle/>
                    <a:p>
                      <a:r>
                        <a:rPr lang="tr-TR" dirty="0"/>
                        <a:t>BÖLÜM ADI</a:t>
                      </a:r>
                    </a:p>
                  </a:txBody>
                  <a:tcPr/>
                </a:tc>
                <a:tc gridSpan="5">
                  <a:txBody>
                    <a:bodyPr/>
                    <a:lstStyle/>
                    <a:p>
                      <a:r>
                        <a:rPr lang="tr-TR" dirty="0"/>
                        <a:t>Müzikoloji Bölümü</a:t>
                      </a:r>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3089152384"/>
                  </a:ext>
                </a:extLst>
              </a:tr>
              <a:tr h="370840">
                <a:tc vMerge="1">
                  <a:txBody>
                    <a:bodyPr/>
                    <a:lstStyle/>
                    <a:p>
                      <a:endParaRPr lang="tr-TR" dirty="0"/>
                    </a:p>
                  </a:txBody>
                  <a:tcPr/>
                </a:tc>
                <a:tc>
                  <a:txBody>
                    <a:bodyPr/>
                    <a:lstStyle/>
                    <a:p>
                      <a:r>
                        <a:rPr lang="tr-TR" dirty="0"/>
                        <a:t>Prof. Dr.</a:t>
                      </a:r>
                    </a:p>
                  </a:txBody>
                  <a:tcPr/>
                </a:tc>
                <a:tc>
                  <a:txBody>
                    <a:bodyPr/>
                    <a:lstStyle/>
                    <a:p>
                      <a:r>
                        <a:rPr lang="tr-TR" dirty="0"/>
                        <a:t>Doç. Dr.</a:t>
                      </a:r>
                    </a:p>
                  </a:txBody>
                  <a:tcPr/>
                </a:tc>
                <a:tc>
                  <a:txBody>
                    <a:bodyPr/>
                    <a:lstStyle/>
                    <a:p>
                      <a:r>
                        <a:rPr lang="tr-TR" dirty="0"/>
                        <a:t>Dr. </a:t>
                      </a:r>
                      <a:r>
                        <a:rPr lang="tr-TR" dirty="0" err="1"/>
                        <a:t>Öğr</a:t>
                      </a:r>
                      <a:r>
                        <a:rPr lang="tr-TR" dirty="0"/>
                        <a:t>. Üyesi</a:t>
                      </a:r>
                    </a:p>
                  </a:txBody>
                  <a:tcPr/>
                </a:tc>
                <a:tc>
                  <a:txBody>
                    <a:bodyPr/>
                    <a:lstStyle/>
                    <a:p>
                      <a:r>
                        <a:rPr lang="tr-TR" dirty="0"/>
                        <a:t>Arş. Gör.</a:t>
                      </a:r>
                    </a:p>
                  </a:txBody>
                  <a:tcPr/>
                </a:tc>
                <a:tc>
                  <a:txBody>
                    <a:bodyPr/>
                    <a:lstStyle/>
                    <a:p>
                      <a:r>
                        <a:rPr lang="tr-TR" dirty="0" err="1"/>
                        <a:t>Öğr</a:t>
                      </a:r>
                      <a:r>
                        <a:rPr lang="tr-TR" dirty="0"/>
                        <a:t>. Gör.</a:t>
                      </a:r>
                    </a:p>
                  </a:txBody>
                  <a:tcPr/>
                </a:tc>
                <a:tc>
                  <a:txBody>
                    <a:bodyPr/>
                    <a:lstStyle/>
                    <a:p>
                      <a:endParaRPr lang="tr-TR"/>
                    </a:p>
                  </a:txBody>
                  <a:tcPr/>
                </a:tc>
                <a:extLst>
                  <a:ext uri="{0D108BD9-81ED-4DB2-BD59-A6C34878D82A}">
                    <a16:rowId xmlns:a16="http://schemas.microsoft.com/office/drawing/2014/main" val="4087799324"/>
                  </a:ext>
                </a:extLst>
              </a:tr>
              <a:tr h="370840">
                <a:tc>
                  <a:txBody>
                    <a:bodyPr/>
                    <a:lstStyle/>
                    <a:p>
                      <a:r>
                        <a:rPr lang="tr-TR" dirty="0"/>
                        <a:t>2024</a:t>
                      </a:r>
                    </a:p>
                  </a:txBody>
                  <a:tcPr/>
                </a:tc>
                <a:tc>
                  <a:txBody>
                    <a:bodyPr/>
                    <a:lstStyle/>
                    <a:p>
                      <a:endParaRPr lang="tr-TR"/>
                    </a:p>
                  </a:txBody>
                  <a:tcPr/>
                </a:tc>
                <a:tc>
                  <a:txBody>
                    <a:bodyPr/>
                    <a:lstStyle/>
                    <a:p>
                      <a:r>
                        <a:rPr lang="tr-TR" dirty="0"/>
                        <a:t>1</a:t>
                      </a:r>
                    </a:p>
                  </a:txBody>
                  <a:tcPr/>
                </a:tc>
                <a:tc>
                  <a:txBody>
                    <a:bodyPr/>
                    <a:lstStyle/>
                    <a:p>
                      <a:r>
                        <a:rPr lang="tr-TR" dirty="0"/>
                        <a:t>4</a:t>
                      </a:r>
                    </a:p>
                  </a:txBody>
                  <a:tcPr/>
                </a:tc>
                <a:tc>
                  <a:txBody>
                    <a:bodyPr/>
                    <a:lstStyle/>
                    <a:p>
                      <a:r>
                        <a:rPr lang="tr-TR" dirty="0"/>
                        <a:t>1</a:t>
                      </a:r>
                    </a:p>
                  </a:txBody>
                  <a:tcPr/>
                </a:tc>
                <a:tc>
                  <a:txBody>
                    <a:bodyPr/>
                    <a:lstStyle/>
                    <a:p>
                      <a:r>
                        <a:rPr lang="tr-TR" dirty="0"/>
                        <a:t>4</a:t>
                      </a:r>
                    </a:p>
                  </a:txBody>
                  <a:tcPr/>
                </a:tc>
                <a:tc>
                  <a:txBody>
                    <a:bodyPr/>
                    <a:lstStyle/>
                    <a:p>
                      <a:endParaRPr lang="tr-TR"/>
                    </a:p>
                  </a:txBody>
                  <a:tcPr/>
                </a:tc>
                <a:extLst>
                  <a:ext uri="{0D108BD9-81ED-4DB2-BD59-A6C34878D82A}">
                    <a16:rowId xmlns:a16="http://schemas.microsoft.com/office/drawing/2014/main" val="171559478"/>
                  </a:ext>
                </a:extLst>
              </a:tr>
              <a:tr h="370840">
                <a:tc>
                  <a:txBody>
                    <a:bodyPr/>
                    <a:lstStyle/>
                    <a:p>
                      <a:r>
                        <a:rPr lang="tr-TR" dirty="0"/>
                        <a:t>2025</a:t>
                      </a:r>
                    </a:p>
                  </a:txBody>
                  <a:tcPr/>
                </a:tc>
                <a:tc>
                  <a:txBody>
                    <a:bodyPr/>
                    <a:lstStyle/>
                    <a:p>
                      <a:endParaRPr lang="tr-TR"/>
                    </a:p>
                  </a:txBody>
                  <a:tcPr/>
                </a:tc>
                <a:tc>
                  <a:txBody>
                    <a:bodyPr/>
                    <a:lstStyle/>
                    <a:p>
                      <a:r>
                        <a:rPr lang="tr-TR" dirty="0"/>
                        <a:t>1</a:t>
                      </a:r>
                    </a:p>
                  </a:txBody>
                  <a:tcPr/>
                </a:tc>
                <a:tc>
                  <a:txBody>
                    <a:bodyPr/>
                    <a:lstStyle/>
                    <a:p>
                      <a:r>
                        <a:rPr lang="tr-TR" dirty="0"/>
                        <a:t>7</a:t>
                      </a:r>
                    </a:p>
                  </a:txBody>
                  <a:tcPr/>
                </a:tc>
                <a:tc>
                  <a:txBody>
                    <a:bodyPr/>
                    <a:lstStyle/>
                    <a:p>
                      <a:r>
                        <a:rPr lang="tr-TR" dirty="0"/>
                        <a:t>1</a:t>
                      </a:r>
                    </a:p>
                  </a:txBody>
                  <a:tcPr/>
                </a:tc>
                <a:tc>
                  <a:txBody>
                    <a:bodyPr/>
                    <a:lstStyle/>
                    <a:p>
                      <a:r>
                        <a:rPr lang="tr-TR" dirty="0"/>
                        <a:t>1</a:t>
                      </a:r>
                    </a:p>
                  </a:txBody>
                  <a:tcPr/>
                </a:tc>
                <a:tc>
                  <a:txBody>
                    <a:bodyPr/>
                    <a:lstStyle/>
                    <a:p>
                      <a:endParaRPr lang="tr-TR"/>
                    </a:p>
                  </a:txBody>
                  <a:tcPr/>
                </a:tc>
                <a:extLst>
                  <a:ext uri="{0D108BD9-81ED-4DB2-BD59-A6C34878D82A}">
                    <a16:rowId xmlns:a16="http://schemas.microsoft.com/office/drawing/2014/main" val="3222426131"/>
                  </a:ext>
                </a:extLst>
              </a:tr>
              <a:tr h="370840">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763878605"/>
                  </a:ext>
                </a:extLst>
              </a:tr>
            </a:tbl>
          </a:graphicData>
        </a:graphic>
      </p:graphicFrame>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11</a:t>
            </a:fld>
            <a:endParaRPr lang="tr-TR"/>
          </a:p>
        </p:txBody>
      </p:sp>
    </p:spTree>
    <p:extLst>
      <p:ext uri="{BB962C8B-B14F-4D97-AF65-F5344CB8AC3E}">
        <p14:creationId xmlns:p14="http://schemas.microsoft.com/office/powerpoint/2010/main" val="248355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1800" b="1" dirty="0">
                <a:solidFill>
                  <a:srgbClr val="FF0000"/>
                </a:solidFill>
              </a:rPr>
              <a:t>AKADEMİK PERSONEL SAYISI (BÖLÜMLERE GÖRE DAĞILIMI)</a:t>
            </a:r>
            <a:br>
              <a:rPr lang="tr-TR" sz="1800" b="1" dirty="0">
                <a:solidFill>
                  <a:srgbClr val="FF0000"/>
                </a:solidFill>
              </a:rPr>
            </a:br>
            <a:r>
              <a:rPr lang="tr-TR" sz="1800" b="1" i="1" dirty="0">
                <a:solidFill>
                  <a:srgbClr val="0000CC"/>
                </a:solidFill>
              </a:rPr>
              <a:t>(Her bir bölüm için ayrı ayrı tablo hazırlayınız lütfen.)</a:t>
            </a:r>
            <a:endParaRPr lang="tr-TR" sz="1800"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962975329"/>
              </p:ext>
            </p:extLst>
          </p:nvPr>
        </p:nvGraphicFramePr>
        <p:xfrm>
          <a:off x="838200" y="1825625"/>
          <a:ext cx="10515603" cy="1854200"/>
        </p:xfrm>
        <a:graphic>
          <a:graphicData uri="http://schemas.openxmlformats.org/drawingml/2006/table">
            <a:tbl>
              <a:tblPr firstRow="1" bandRow="1">
                <a:tableStyleId>{5C22544A-7EE6-4342-B048-85BDC9FD1C3A}</a:tableStyleId>
              </a:tblPr>
              <a:tblGrid>
                <a:gridCol w="1502229">
                  <a:extLst>
                    <a:ext uri="{9D8B030D-6E8A-4147-A177-3AD203B41FA5}">
                      <a16:colId xmlns:a16="http://schemas.microsoft.com/office/drawing/2014/main" val="1054961559"/>
                    </a:ext>
                  </a:extLst>
                </a:gridCol>
                <a:gridCol w="1502229">
                  <a:extLst>
                    <a:ext uri="{9D8B030D-6E8A-4147-A177-3AD203B41FA5}">
                      <a16:colId xmlns:a16="http://schemas.microsoft.com/office/drawing/2014/main" val="2851579945"/>
                    </a:ext>
                  </a:extLst>
                </a:gridCol>
                <a:gridCol w="1502229">
                  <a:extLst>
                    <a:ext uri="{9D8B030D-6E8A-4147-A177-3AD203B41FA5}">
                      <a16:colId xmlns:a16="http://schemas.microsoft.com/office/drawing/2014/main" val="2224716746"/>
                    </a:ext>
                  </a:extLst>
                </a:gridCol>
                <a:gridCol w="1502229">
                  <a:extLst>
                    <a:ext uri="{9D8B030D-6E8A-4147-A177-3AD203B41FA5}">
                      <a16:colId xmlns:a16="http://schemas.microsoft.com/office/drawing/2014/main" val="1681151356"/>
                    </a:ext>
                  </a:extLst>
                </a:gridCol>
                <a:gridCol w="1502229">
                  <a:extLst>
                    <a:ext uri="{9D8B030D-6E8A-4147-A177-3AD203B41FA5}">
                      <a16:colId xmlns:a16="http://schemas.microsoft.com/office/drawing/2014/main" val="437712573"/>
                    </a:ext>
                  </a:extLst>
                </a:gridCol>
                <a:gridCol w="1502229">
                  <a:extLst>
                    <a:ext uri="{9D8B030D-6E8A-4147-A177-3AD203B41FA5}">
                      <a16:colId xmlns:a16="http://schemas.microsoft.com/office/drawing/2014/main" val="2193213361"/>
                    </a:ext>
                  </a:extLst>
                </a:gridCol>
                <a:gridCol w="1502229">
                  <a:extLst>
                    <a:ext uri="{9D8B030D-6E8A-4147-A177-3AD203B41FA5}">
                      <a16:colId xmlns:a16="http://schemas.microsoft.com/office/drawing/2014/main" val="783211379"/>
                    </a:ext>
                  </a:extLst>
                </a:gridCol>
              </a:tblGrid>
              <a:tr h="370840">
                <a:tc rowSpan="2">
                  <a:txBody>
                    <a:bodyPr/>
                    <a:lstStyle/>
                    <a:p>
                      <a:r>
                        <a:rPr lang="tr-TR" dirty="0"/>
                        <a:t>Yıl</a:t>
                      </a:r>
                    </a:p>
                  </a:txBody>
                  <a:tcPr/>
                </a:tc>
                <a:tc gridSpan="5">
                  <a:txBody>
                    <a:bodyPr/>
                    <a:lstStyle/>
                    <a:p>
                      <a:r>
                        <a:rPr lang="tr-TR" dirty="0"/>
                        <a:t>Sahne Sanatları Bölümü</a:t>
                      </a:r>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a:txBody>
                    <a:bodyPr/>
                    <a:lstStyle/>
                    <a:p>
                      <a:endParaRPr lang="tr-TR"/>
                    </a:p>
                  </a:txBody>
                  <a:tcPr/>
                </a:tc>
                <a:extLst>
                  <a:ext uri="{0D108BD9-81ED-4DB2-BD59-A6C34878D82A}">
                    <a16:rowId xmlns:a16="http://schemas.microsoft.com/office/drawing/2014/main" val="242210167"/>
                  </a:ext>
                </a:extLst>
              </a:tr>
              <a:tr h="370840">
                <a:tc vMerge="1">
                  <a:txBody>
                    <a:bodyPr/>
                    <a:lstStyle/>
                    <a:p>
                      <a:endParaRPr lang="tr-TR" dirty="0"/>
                    </a:p>
                  </a:txBody>
                  <a:tcPr/>
                </a:tc>
                <a:tc>
                  <a:txBody>
                    <a:bodyPr/>
                    <a:lstStyle/>
                    <a:p>
                      <a:r>
                        <a:rPr lang="tr-TR" dirty="0"/>
                        <a:t>Prof.</a:t>
                      </a:r>
                    </a:p>
                  </a:txBody>
                  <a:tcPr/>
                </a:tc>
                <a:tc>
                  <a:txBody>
                    <a:bodyPr/>
                    <a:lstStyle/>
                    <a:p>
                      <a:r>
                        <a:rPr lang="tr-TR" dirty="0"/>
                        <a:t>Doç. Dr.</a:t>
                      </a:r>
                    </a:p>
                  </a:txBody>
                  <a:tcPr/>
                </a:tc>
                <a:tc>
                  <a:txBody>
                    <a:bodyPr/>
                    <a:lstStyle/>
                    <a:p>
                      <a:r>
                        <a:rPr lang="tr-TR" dirty="0"/>
                        <a:t>Dr. </a:t>
                      </a:r>
                      <a:r>
                        <a:rPr lang="tr-TR" dirty="0" err="1"/>
                        <a:t>Öğr</a:t>
                      </a:r>
                      <a:r>
                        <a:rPr lang="tr-TR" dirty="0"/>
                        <a:t>. Üyesi</a:t>
                      </a:r>
                    </a:p>
                  </a:txBody>
                  <a:tcPr/>
                </a:tc>
                <a:tc>
                  <a:txBody>
                    <a:bodyPr/>
                    <a:lstStyle/>
                    <a:p>
                      <a:r>
                        <a:rPr lang="tr-TR" dirty="0"/>
                        <a:t>Arş. Gör.</a:t>
                      </a:r>
                    </a:p>
                  </a:txBody>
                  <a:tcPr/>
                </a:tc>
                <a:tc>
                  <a:txBody>
                    <a:bodyPr/>
                    <a:lstStyle/>
                    <a:p>
                      <a:r>
                        <a:rPr lang="tr-TR" dirty="0" err="1"/>
                        <a:t>Öğr</a:t>
                      </a:r>
                      <a:r>
                        <a:rPr lang="tr-TR" dirty="0"/>
                        <a:t>. Gör.</a:t>
                      </a:r>
                    </a:p>
                  </a:txBody>
                  <a:tcPr/>
                </a:tc>
                <a:tc>
                  <a:txBody>
                    <a:bodyPr/>
                    <a:lstStyle/>
                    <a:p>
                      <a:endParaRPr lang="tr-TR"/>
                    </a:p>
                  </a:txBody>
                  <a:tcPr/>
                </a:tc>
                <a:extLst>
                  <a:ext uri="{0D108BD9-81ED-4DB2-BD59-A6C34878D82A}">
                    <a16:rowId xmlns:a16="http://schemas.microsoft.com/office/drawing/2014/main" val="2671394482"/>
                  </a:ext>
                </a:extLst>
              </a:tr>
              <a:tr h="370840">
                <a:tc>
                  <a:txBody>
                    <a:bodyPr/>
                    <a:lstStyle/>
                    <a:p>
                      <a:r>
                        <a:rPr lang="tr-TR" dirty="0"/>
                        <a:t>2024</a:t>
                      </a:r>
                    </a:p>
                  </a:txBody>
                  <a:tcPr/>
                </a:tc>
                <a:tc>
                  <a:txBody>
                    <a:bodyPr/>
                    <a:lstStyle/>
                    <a:p>
                      <a:endParaRPr lang="tr-TR" dirty="0"/>
                    </a:p>
                  </a:txBody>
                  <a:tcPr/>
                </a:tc>
                <a:tc>
                  <a:txBody>
                    <a:bodyPr/>
                    <a:lstStyle/>
                    <a:p>
                      <a:endParaRPr lang="tr-TR"/>
                    </a:p>
                  </a:txBody>
                  <a:tcPr/>
                </a:tc>
                <a:tc>
                  <a:txBody>
                    <a:bodyPr/>
                    <a:lstStyle/>
                    <a:p>
                      <a:r>
                        <a:rPr lang="tr-TR" dirty="0"/>
                        <a:t>3</a:t>
                      </a: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2415896742"/>
                  </a:ext>
                </a:extLst>
              </a:tr>
              <a:tr h="370840">
                <a:tc>
                  <a:txBody>
                    <a:bodyPr/>
                    <a:lstStyle/>
                    <a:p>
                      <a:r>
                        <a:rPr lang="tr-TR" dirty="0"/>
                        <a:t>2025</a:t>
                      </a:r>
                    </a:p>
                  </a:txBody>
                  <a:tcPr/>
                </a:tc>
                <a:tc>
                  <a:txBody>
                    <a:bodyPr/>
                    <a:lstStyle/>
                    <a:p>
                      <a:endParaRPr lang="tr-TR"/>
                    </a:p>
                  </a:txBody>
                  <a:tcPr/>
                </a:tc>
                <a:tc>
                  <a:txBody>
                    <a:bodyPr/>
                    <a:lstStyle/>
                    <a:p>
                      <a:endParaRPr lang="tr-TR"/>
                    </a:p>
                  </a:txBody>
                  <a:tcPr/>
                </a:tc>
                <a:tc>
                  <a:txBody>
                    <a:bodyPr/>
                    <a:lstStyle/>
                    <a:p>
                      <a:r>
                        <a:rPr lang="tr-TR" dirty="0"/>
                        <a:t>3</a:t>
                      </a: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3099724951"/>
                  </a:ext>
                </a:extLst>
              </a:tr>
              <a:tr h="370840">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2315991627"/>
                  </a:ext>
                </a:extLst>
              </a:tr>
            </a:tbl>
          </a:graphicData>
        </a:graphic>
      </p:graphicFrame>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12</a:t>
            </a:fld>
            <a:endParaRPr lang="tr-TR"/>
          </a:p>
        </p:txBody>
      </p:sp>
    </p:spTree>
    <p:extLst>
      <p:ext uri="{BB962C8B-B14F-4D97-AF65-F5344CB8AC3E}">
        <p14:creationId xmlns:p14="http://schemas.microsoft.com/office/powerpoint/2010/main" val="680451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13</a:t>
            </a:fld>
            <a:endParaRPr lang="tr-TR"/>
          </a:p>
        </p:txBody>
      </p:sp>
      <p:sp>
        <p:nvSpPr>
          <p:cNvPr id="8" name="Unvan 5"/>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İdari Personel Sayısı </a:t>
            </a:r>
            <a:r>
              <a:rPr lang="tr-TR" sz="3200" b="1" dirty="0">
                <a:solidFill>
                  <a:srgbClr val="3333FF"/>
                </a:solidFill>
              </a:rPr>
              <a:t>(Birim Düzeyi)</a:t>
            </a:r>
            <a:endParaRPr lang="tr-TR" sz="3200" dirty="0">
              <a:solidFill>
                <a:srgbClr val="3333FF"/>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733190950"/>
              </p:ext>
            </p:extLst>
          </p:nvPr>
        </p:nvGraphicFramePr>
        <p:xfrm>
          <a:off x="461819" y="2096655"/>
          <a:ext cx="11455198" cy="3668043"/>
        </p:xfrm>
        <a:graphic>
          <a:graphicData uri="http://schemas.openxmlformats.org/drawingml/2006/table">
            <a:tbl>
              <a:tblPr>
                <a:tableStyleId>{BC89EF96-8CEA-46FF-86C4-4CE0E7609802}</a:tableStyleId>
              </a:tblPr>
              <a:tblGrid>
                <a:gridCol w="1773782">
                  <a:extLst>
                    <a:ext uri="{9D8B030D-6E8A-4147-A177-3AD203B41FA5}">
                      <a16:colId xmlns:a16="http://schemas.microsoft.com/office/drawing/2014/main" val="3022103432"/>
                    </a:ext>
                  </a:extLst>
                </a:gridCol>
                <a:gridCol w="2107939">
                  <a:extLst>
                    <a:ext uri="{9D8B030D-6E8A-4147-A177-3AD203B41FA5}">
                      <a16:colId xmlns:a16="http://schemas.microsoft.com/office/drawing/2014/main" val="4066517555"/>
                    </a:ext>
                  </a:extLst>
                </a:gridCol>
                <a:gridCol w="2109084">
                  <a:extLst>
                    <a:ext uri="{9D8B030D-6E8A-4147-A177-3AD203B41FA5}">
                      <a16:colId xmlns:a16="http://schemas.microsoft.com/office/drawing/2014/main" val="609608599"/>
                    </a:ext>
                  </a:extLst>
                </a:gridCol>
                <a:gridCol w="2109084">
                  <a:extLst>
                    <a:ext uri="{9D8B030D-6E8A-4147-A177-3AD203B41FA5}">
                      <a16:colId xmlns:a16="http://schemas.microsoft.com/office/drawing/2014/main" val="1980834120"/>
                    </a:ext>
                  </a:extLst>
                </a:gridCol>
                <a:gridCol w="2109084">
                  <a:extLst>
                    <a:ext uri="{9D8B030D-6E8A-4147-A177-3AD203B41FA5}">
                      <a16:colId xmlns:a16="http://schemas.microsoft.com/office/drawing/2014/main" val="3412841534"/>
                    </a:ext>
                  </a:extLst>
                </a:gridCol>
                <a:gridCol w="1246225">
                  <a:extLst>
                    <a:ext uri="{9D8B030D-6E8A-4147-A177-3AD203B41FA5}">
                      <a16:colId xmlns:a16="http://schemas.microsoft.com/office/drawing/2014/main" val="1590478056"/>
                    </a:ext>
                  </a:extLst>
                </a:gridCol>
              </a:tblGrid>
              <a:tr h="884769">
                <a:tc>
                  <a:txBody>
                    <a:bodyPr/>
                    <a:lstStyle/>
                    <a:p>
                      <a:pPr algn="ctr">
                        <a:lnSpc>
                          <a:spcPct val="107000"/>
                        </a:lnSpc>
                        <a:spcAft>
                          <a:spcPts val="0"/>
                        </a:spcAft>
                      </a:pPr>
                      <a:r>
                        <a:rPr lang="tr-TR" sz="2000" b="1" dirty="0">
                          <a:solidFill>
                            <a:srgbClr val="FF0000"/>
                          </a:solidFill>
                          <a:effectLst/>
                        </a:rPr>
                        <a:t>Yıl / Personel Sınıfı</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rPr>
                        <a:t>Memur (Kadrolu tüm sınıflar)</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Sözleşmeli İdari Personel (4/b)</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696 KHK Göre 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78932484"/>
                  </a:ext>
                </a:extLst>
              </a:tr>
              <a:tr h="927758">
                <a:tc>
                  <a:txBody>
                    <a:bodyPr/>
                    <a:lstStyle/>
                    <a:p>
                      <a:pPr algn="ctr">
                        <a:lnSpc>
                          <a:spcPct val="107000"/>
                        </a:lnSpc>
                        <a:spcAft>
                          <a:spcPts val="0"/>
                        </a:spcAft>
                      </a:pPr>
                      <a:r>
                        <a:rPr lang="tr-TR" sz="2000" b="1" dirty="0">
                          <a:solidFill>
                            <a:srgbClr val="0000CC"/>
                          </a:solidFill>
                          <a:effectLst/>
                        </a:rPr>
                        <a:t>2024</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rPr>
                        <a:t> 4</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6</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76529132"/>
                  </a:ext>
                </a:extLst>
              </a:tr>
              <a:tr h="927758">
                <a:tc>
                  <a:txBody>
                    <a:bodyPr/>
                    <a:lstStyle/>
                    <a:p>
                      <a:pPr algn="ctr">
                        <a:lnSpc>
                          <a:spcPct val="107000"/>
                        </a:lnSpc>
                        <a:spcAft>
                          <a:spcPts val="0"/>
                        </a:spcAft>
                      </a:pPr>
                      <a:r>
                        <a:rPr lang="tr-TR" sz="2000" b="1" dirty="0">
                          <a:solidFill>
                            <a:srgbClr val="0000CC"/>
                          </a:solidFill>
                          <a:effectLst/>
                        </a:rPr>
                        <a:t>2025</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rPr>
                        <a:t> 4</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6</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07658704"/>
                  </a:ext>
                </a:extLst>
              </a:tr>
              <a:tr h="927758">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1372956"/>
                  </a:ext>
                </a:extLst>
              </a:tr>
            </a:tbl>
          </a:graphicData>
        </a:graphic>
      </p:graphicFrame>
    </p:spTree>
    <p:extLst>
      <p:ext uri="{BB962C8B-B14F-4D97-AF65-F5344CB8AC3E}">
        <p14:creationId xmlns:p14="http://schemas.microsoft.com/office/powerpoint/2010/main" val="372429822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628072"/>
          </a:xfrm>
        </p:spPr>
        <p:txBody>
          <a:bodyPr>
            <a:noAutofit/>
          </a:bodyPr>
          <a:lstStyle/>
          <a:p>
            <a:pPr algn="ctr"/>
            <a:r>
              <a:rPr lang="tr-TR" sz="2800" b="1" dirty="0">
                <a:solidFill>
                  <a:srgbClr val="0000CC"/>
                </a:solidFill>
              </a:rPr>
              <a:t>Akademik Personel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14</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2494162546"/>
              </p:ext>
            </p:extLst>
          </p:nvPr>
        </p:nvGraphicFramePr>
        <p:xfrm>
          <a:off x="387626" y="1930148"/>
          <a:ext cx="11499573" cy="4003509"/>
        </p:xfrm>
        <a:graphic>
          <a:graphicData uri="http://schemas.openxmlformats.org/drawingml/2006/table">
            <a:tbl>
              <a:tblPr>
                <a:tableStyleId>{BDBED569-4797-4DF1-A0F4-6AAB3CD982D8}</a:tableStyleId>
              </a:tblPr>
              <a:tblGrid>
                <a:gridCol w="2074767">
                  <a:extLst>
                    <a:ext uri="{9D8B030D-6E8A-4147-A177-3AD203B41FA5}">
                      <a16:colId xmlns:a16="http://schemas.microsoft.com/office/drawing/2014/main" val="220074996"/>
                    </a:ext>
                  </a:extLst>
                </a:gridCol>
                <a:gridCol w="2440468">
                  <a:extLst>
                    <a:ext uri="{9D8B030D-6E8A-4147-A177-3AD203B41FA5}">
                      <a16:colId xmlns:a16="http://schemas.microsoft.com/office/drawing/2014/main" val="2759330771"/>
                    </a:ext>
                  </a:extLst>
                </a:gridCol>
                <a:gridCol w="2345567">
                  <a:extLst>
                    <a:ext uri="{9D8B030D-6E8A-4147-A177-3AD203B41FA5}">
                      <a16:colId xmlns:a16="http://schemas.microsoft.com/office/drawing/2014/main" val="1696771542"/>
                    </a:ext>
                  </a:extLst>
                </a:gridCol>
                <a:gridCol w="2087856">
                  <a:extLst>
                    <a:ext uri="{9D8B030D-6E8A-4147-A177-3AD203B41FA5}">
                      <a16:colId xmlns:a16="http://schemas.microsoft.com/office/drawing/2014/main" val="497567926"/>
                    </a:ext>
                  </a:extLst>
                </a:gridCol>
                <a:gridCol w="2550915">
                  <a:extLst>
                    <a:ext uri="{9D8B030D-6E8A-4147-A177-3AD203B41FA5}">
                      <a16:colId xmlns:a16="http://schemas.microsoft.com/office/drawing/2014/main" val="3709939401"/>
                    </a:ext>
                  </a:extLst>
                </a:gridCol>
              </a:tblGrid>
              <a:tr h="516418">
                <a:tc>
                  <a:txBody>
                    <a:bodyPr/>
                    <a:lstStyle/>
                    <a:p>
                      <a:pPr algn="ctr">
                        <a:lnSpc>
                          <a:spcPct val="107000"/>
                        </a:lnSpc>
                        <a:spcAft>
                          <a:spcPts val="800"/>
                        </a:spcAft>
                      </a:pPr>
                      <a:r>
                        <a:rPr lang="tr-TR" sz="1600" b="1" dirty="0">
                          <a:solidFill>
                            <a:srgbClr val="FF0000"/>
                          </a:solidFill>
                          <a:effectLst/>
                        </a:rPr>
                        <a:t>Bölümü*</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Ana Bilim / Sanat Dalı / Program 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205123">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 Bölümü</a:t>
                      </a:r>
                    </a:p>
                  </a:txBody>
                  <a:tcPr marL="6985" marR="6985" marT="6985" marB="0" anchor="ctr"/>
                </a:tc>
                <a:tc>
                  <a:txBody>
                    <a:bodyPr/>
                    <a:lstStyle/>
                    <a:p>
                      <a:pPr>
                        <a:lnSpc>
                          <a:spcPct val="107000"/>
                        </a:lnSpc>
                        <a:spcAft>
                          <a:spcPts val="800"/>
                        </a:spcAft>
                      </a:pPr>
                      <a:r>
                        <a:rPr lang="tr-TR" sz="1100" dirty="0">
                          <a:effectLst/>
                        </a:rPr>
                        <a:t> Müzik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Halide KARABİBER</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err="1">
                          <a:effectLst/>
                          <a:latin typeface="Times New Roman" panose="02020603050405020304" pitchFamily="18" charset="0"/>
                          <a:cs typeface="Times New Roman" panose="02020603050405020304" pitchFamily="18" charset="0"/>
                        </a:rPr>
                        <a:t>Öğr</a:t>
                      </a:r>
                      <a:r>
                        <a:rPr lang="tr-TR" sz="1100" dirty="0">
                          <a:effectLst/>
                          <a:latin typeface="Times New Roman" panose="02020603050405020304" pitchFamily="18" charset="0"/>
                          <a:cs typeface="Times New Roman" panose="02020603050405020304" pitchFamily="18" charset="0"/>
                        </a:rPr>
                        <a:t>. Gör.</a:t>
                      </a:r>
                    </a:p>
                  </a:txBody>
                  <a:tcPr marL="6985" marR="6985" marT="6985" marB="0" anchor="ctr"/>
                </a:tc>
                <a:tc>
                  <a:txBody>
                    <a:bodyPr/>
                    <a:lstStyle/>
                    <a:p>
                      <a:pPr>
                        <a:lnSpc>
                          <a:spcPct val="107000"/>
                        </a:lnSpc>
                        <a:spcAft>
                          <a:spcPts val="800"/>
                        </a:spcAft>
                      </a:pPr>
                      <a:r>
                        <a:rPr lang="tr-TR" sz="1100" dirty="0">
                          <a:effectLst/>
                        </a:rPr>
                        <a:t> Dr. </a:t>
                      </a:r>
                      <a:r>
                        <a:rPr lang="tr-TR" sz="1100" dirty="0" err="1">
                          <a:effectLst/>
                        </a:rPr>
                        <a:t>Öğr</a:t>
                      </a:r>
                      <a:r>
                        <a:rPr lang="tr-TR" sz="1100" dirty="0">
                          <a:effectLst/>
                        </a:rPr>
                        <a:t>. Üyesi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474826"/>
                  </a:ext>
                </a:extLst>
              </a:tr>
              <a:tr h="205123">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Müzikoloji Bölümü</a:t>
                      </a:r>
                    </a:p>
                  </a:txBody>
                  <a:tcPr marL="6985" marR="6985" marT="6985" marB="0" anchor="ctr"/>
                </a:tc>
                <a:tc>
                  <a:txBody>
                    <a:bodyPr/>
                    <a:lstStyle/>
                    <a:p>
                      <a:pPr>
                        <a:lnSpc>
                          <a:spcPct val="107000"/>
                        </a:lnSpc>
                        <a:spcAft>
                          <a:spcPts val="800"/>
                        </a:spcAft>
                      </a:pPr>
                      <a:r>
                        <a:rPr lang="tr-TR" sz="1100" dirty="0">
                          <a:effectLst/>
                        </a:rPr>
                        <a:t> Müzikoloji Anabilim Dalı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Uğur Cihat SAKARYA</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100" dirty="0" err="1">
                          <a:effectLst/>
                          <a:latin typeface="Times New Roman" panose="02020603050405020304" pitchFamily="18" charset="0"/>
                          <a:cs typeface="Times New Roman" panose="02020603050405020304" pitchFamily="18" charset="0"/>
                        </a:rPr>
                        <a:t>Öğr</a:t>
                      </a:r>
                      <a:r>
                        <a:rPr lang="tr-TR" sz="1100" dirty="0">
                          <a:effectLst/>
                          <a:latin typeface="Times New Roman" panose="02020603050405020304" pitchFamily="18" charset="0"/>
                          <a:cs typeface="Times New Roman" panose="02020603050405020304" pitchFamily="18" charset="0"/>
                        </a:rPr>
                        <a:t>. Gör.</a:t>
                      </a:r>
                    </a:p>
                  </a:txBody>
                  <a:tcPr marL="6985" marR="6985" marT="6985" marB="0" anchor="ctr"/>
                </a:tc>
                <a:tc>
                  <a:txBody>
                    <a:bodyPr/>
                    <a:lstStyle/>
                    <a:p>
                      <a:pPr>
                        <a:lnSpc>
                          <a:spcPct val="107000"/>
                        </a:lnSpc>
                        <a:spcAft>
                          <a:spcPts val="800"/>
                        </a:spcAft>
                      </a:pPr>
                      <a:r>
                        <a:rPr lang="tr-TR" sz="1100" dirty="0">
                          <a:effectLst/>
                        </a:rPr>
                        <a:t> Dr. </a:t>
                      </a:r>
                      <a:r>
                        <a:rPr lang="tr-TR" sz="1100" dirty="0" err="1">
                          <a:effectLst/>
                        </a:rPr>
                        <a:t>Öğr</a:t>
                      </a:r>
                      <a:r>
                        <a:rPr lang="tr-TR" sz="1100" dirty="0">
                          <a:effectLst/>
                        </a:rPr>
                        <a:t>. Üyesi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773717"/>
                  </a:ext>
                </a:extLst>
              </a:tr>
              <a:tr h="205123">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Müzikoloji Bölümü</a:t>
                      </a:r>
                    </a:p>
                  </a:txBody>
                  <a:tcPr marL="6985" marR="6985" marT="6985" marB="0" anchor="ctr"/>
                </a:tc>
                <a:tc>
                  <a:txBody>
                    <a:bodyPr/>
                    <a:lstStyle/>
                    <a:p>
                      <a:pPr>
                        <a:lnSpc>
                          <a:spcPct val="107000"/>
                        </a:lnSpc>
                        <a:spcAft>
                          <a:spcPts val="800"/>
                        </a:spcAft>
                      </a:pPr>
                      <a:r>
                        <a:rPr lang="tr-TR" sz="1100" dirty="0">
                          <a:effectLst/>
                        </a:rPr>
                        <a:t> Müzikoloji Anabilim Dalı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Gökhan ALTINBAŞ</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100" dirty="0" err="1">
                          <a:effectLst/>
                          <a:latin typeface="Times New Roman" panose="02020603050405020304" pitchFamily="18" charset="0"/>
                          <a:cs typeface="Times New Roman" panose="02020603050405020304" pitchFamily="18" charset="0"/>
                        </a:rPr>
                        <a:t>Öğr</a:t>
                      </a:r>
                      <a:r>
                        <a:rPr lang="tr-TR" sz="1100" dirty="0">
                          <a:effectLst/>
                          <a:latin typeface="Times New Roman" panose="02020603050405020304" pitchFamily="18" charset="0"/>
                          <a:cs typeface="Times New Roman" panose="02020603050405020304" pitchFamily="18" charset="0"/>
                        </a:rPr>
                        <a:t>. Gör.</a:t>
                      </a:r>
                    </a:p>
                  </a:txBody>
                  <a:tcPr marL="6985" marR="6985" marT="6985" marB="0" anchor="ctr"/>
                </a:tc>
                <a:tc>
                  <a:txBody>
                    <a:bodyPr/>
                    <a:lstStyle/>
                    <a:p>
                      <a:pPr>
                        <a:lnSpc>
                          <a:spcPct val="107000"/>
                        </a:lnSpc>
                        <a:spcAft>
                          <a:spcPts val="800"/>
                        </a:spcAft>
                      </a:pPr>
                      <a:r>
                        <a:rPr lang="tr-TR" sz="1100" dirty="0">
                          <a:effectLst/>
                        </a:rPr>
                        <a:t> Dr. </a:t>
                      </a:r>
                      <a:r>
                        <a:rPr lang="tr-TR" sz="1100" dirty="0" err="1">
                          <a:effectLst/>
                        </a:rPr>
                        <a:t>Öğr</a:t>
                      </a:r>
                      <a:r>
                        <a:rPr lang="tr-TR" sz="1100" dirty="0">
                          <a:effectLst/>
                        </a:rPr>
                        <a:t>. Üyesi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35021279"/>
                  </a:ext>
                </a:extLst>
              </a:tr>
              <a:tr h="205123">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Müzikoloji Bölümü</a:t>
                      </a:r>
                    </a:p>
                  </a:txBody>
                  <a:tcPr marL="6985" marR="6985" marT="6985" marB="0" anchor="ctr"/>
                </a:tc>
                <a:tc>
                  <a:txBody>
                    <a:bodyPr/>
                    <a:lstStyle/>
                    <a:p>
                      <a:pPr>
                        <a:lnSpc>
                          <a:spcPct val="107000"/>
                        </a:lnSpc>
                        <a:spcAft>
                          <a:spcPts val="800"/>
                        </a:spcAft>
                      </a:pPr>
                      <a:r>
                        <a:rPr lang="tr-TR" sz="1100" dirty="0">
                          <a:effectLst/>
                        </a:rPr>
                        <a:t> Müzikoloji Anabilim Dalı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Özgün Arda NURAL</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100" dirty="0" err="1">
                          <a:effectLst/>
                          <a:latin typeface="Times New Roman" panose="02020603050405020304" pitchFamily="18" charset="0"/>
                          <a:cs typeface="Times New Roman" panose="02020603050405020304" pitchFamily="18" charset="0"/>
                        </a:rPr>
                        <a:t>Öğr</a:t>
                      </a:r>
                      <a:r>
                        <a:rPr lang="tr-TR" sz="1100" dirty="0">
                          <a:effectLst/>
                          <a:latin typeface="Times New Roman" panose="02020603050405020304" pitchFamily="18" charset="0"/>
                          <a:cs typeface="Times New Roman" panose="02020603050405020304" pitchFamily="18" charset="0"/>
                        </a:rPr>
                        <a:t>. Gör.</a:t>
                      </a:r>
                    </a:p>
                  </a:txBody>
                  <a:tcPr marL="6985" marR="6985" marT="6985" marB="0" anchor="ctr"/>
                </a:tc>
                <a:tc>
                  <a:txBody>
                    <a:bodyPr/>
                    <a:lstStyle/>
                    <a:p>
                      <a:pPr>
                        <a:lnSpc>
                          <a:spcPct val="107000"/>
                        </a:lnSpc>
                        <a:spcAft>
                          <a:spcPts val="800"/>
                        </a:spcAft>
                      </a:pPr>
                      <a:r>
                        <a:rPr lang="tr-TR" sz="1100" dirty="0">
                          <a:effectLst/>
                        </a:rPr>
                        <a:t> Dr. </a:t>
                      </a:r>
                      <a:r>
                        <a:rPr lang="tr-TR" sz="1100" dirty="0" err="1">
                          <a:effectLst/>
                        </a:rPr>
                        <a:t>Öğr</a:t>
                      </a:r>
                      <a:r>
                        <a:rPr lang="tr-TR" sz="1100" dirty="0">
                          <a:effectLst/>
                        </a:rPr>
                        <a:t>. Üyesi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7527115"/>
                  </a:ext>
                </a:extLst>
              </a:tr>
              <a:tr h="205123">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 Bölümü</a:t>
                      </a:r>
                    </a:p>
                  </a:txBody>
                  <a:tcPr marL="6985" marR="6985" marT="6985" marB="0" anchor="ctr"/>
                </a:tc>
                <a:tc>
                  <a:txBody>
                    <a:bodyPr/>
                    <a:lstStyle/>
                    <a:p>
                      <a:pPr>
                        <a:lnSpc>
                          <a:spcPct val="107000"/>
                        </a:lnSpc>
                        <a:spcAft>
                          <a:spcPts val="800"/>
                        </a:spcAft>
                      </a:pPr>
                      <a:r>
                        <a:rPr lang="tr-TR" sz="1100" dirty="0">
                          <a:effectLst/>
                        </a:rPr>
                        <a:t> Müzik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Oğulcan Güven TURAN</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r>
                        <a:rPr lang="tr-TR" sz="1100" dirty="0" err="1">
                          <a:effectLst/>
                        </a:rPr>
                        <a:t>Öğr</a:t>
                      </a:r>
                      <a:r>
                        <a:rPr lang="tr-TR" sz="1100" dirty="0">
                          <a:effectLst/>
                        </a:rPr>
                        <a:t>. Gör.</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422468"/>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6306648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05226271"/>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9931591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764433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29036" y="711201"/>
            <a:ext cx="10422091" cy="726126"/>
          </a:xfrm>
        </p:spPr>
        <p:txBody>
          <a:bodyPr>
            <a:normAutofit/>
          </a:bodyPr>
          <a:lstStyle/>
          <a:p>
            <a:pPr algn="ctr"/>
            <a:r>
              <a:rPr lang="tr-TR" sz="2800" b="1" dirty="0" err="1">
                <a:solidFill>
                  <a:srgbClr val="FF0000"/>
                </a:solidFill>
              </a:rPr>
              <a:t>Hizmetiçi</a:t>
            </a:r>
            <a:r>
              <a:rPr lang="tr-TR" sz="2800" b="1" dirty="0">
                <a:solidFill>
                  <a:srgbClr val="FF0000"/>
                </a:solidFill>
              </a:rPr>
              <a:t> Eğitim /Eğiticilerin Eğitimi Etkinlikleri Sayısı</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906062137"/>
              </p:ext>
            </p:extLst>
          </p:nvPr>
        </p:nvGraphicFramePr>
        <p:xfrm>
          <a:off x="329036" y="1942551"/>
          <a:ext cx="11604346" cy="4033377"/>
        </p:xfrm>
        <a:graphic>
          <a:graphicData uri="http://schemas.openxmlformats.org/drawingml/2006/table">
            <a:tbl>
              <a:tblPr firstRow="1" firstCol="1" lastRow="1" lastCol="1" bandRow="1" bandCol="1">
                <a:tableStyleId>{69CF1AB2-1976-4502-BF36-3FF5EA218861}</a:tableStyleId>
              </a:tblPr>
              <a:tblGrid>
                <a:gridCol w="8549895">
                  <a:extLst>
                    <a:ext uri="{9D8B030D-6E8A-4147-A177-3AD203B41FA5}">
                      <a16:colId xmlns:a16="http://schemas.microsoft.com/office/drawing/2014/main" val="851983472"/>
                    </a:ext>
                  </a:extLst>
                </a:gridCol>
                <a:gridCol w="1005502">
                  <a:extLst>
                    <a:ext uri="{9D8B030D-6E8A-4147-A177-3AD203B41FA5}">
                      <a16:colId xmlns:a16="http://schemas.microsoft.com/office/drawing/2014/main" val="695896689"/>
                    </a:ext>
                  </a:extLst>
                </a:gridCol>
                <a:gridCol w="920131">
                  <a:extLst>
                    <a:ext uri="{9D8B030D-6E8A-4147-A177-3AD203B41FA5}">
                      <a16:colId xmlns:a16="http://schemas.microsoft.com/office/drawing/2014/main" val="4166395879"/>
                    </a:ext>
                  </a:extLst>
                </a:gridCol>
                <a:gridCol w="1128818">
                  <a:extLst>
                    <a:ext uri="{9D8B030D-6E8A-4147-A177-3AD203B41FA5}">
                      <a16:colId xmlns:a16="http://schemas.microsoft.com/office/drawing/2014/main" val="4207356817"/>
                    </a:ext>
                  </a:extLst>
                </a:gridCol>
              </a:tblGrid>
              <a:tr h="460577">
                <a:tc>
                  <a:txBody>
                    <a:bodyPr/>
                    <a:lstStyle/>
                    <a:p>
                      <a:pPr algn="ctr">
                        <a:lnSpc>
                          <a:spcPct val="107000"/>
                        </a:lnSpc>
                        <a:spcAft>
                          <a:spcPts val="0"/>
                        </a:spcAft>
                      </a:pPr>
                      <a:r>
                        <a:rPr lang="tr-TR" sz="2000" dirty="0" err="1">
                          <a:solidFill>
                            <a:srgbClr val="C00000"/>
                          </a:solidFill>
                          <a:effectLst/>
                        </a:rPr>
                        <a:t>Hizmetiçi</a:t>
                      </a:r>
                      <a:r>
                        <a:rPr lang="tr-TR" sz="2000" dirty="0">
                          <a:solidFill>
                            <a:srgbClr val="C00000"/>
                          </a:solidFill>
                          <a:effectLst/>
                        </a:rPr>
                        <a:t> Eğitim /Eğiticilerin Eğitimi Etkinliği Türü</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2024</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2025</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39360851"/>
                  </a:ext>
                </a:extLst>
              </a:tr>
              <a:tr h="552669">
                <a:tc>
                  <a:txBody>
                    <a:bodyPr/>
                    <a:lstStyle/>
                    <a:p>
                      <a:pPr marL="36000">
                        <a:lnSpc>
                          <a:spcPct val="107000"/>
                        </a:lnSpc>
                        <a:spcAft>
                          <a:spcPts val="0"/>
                        </a:spcAft>
                      </a:pPr>
                      <a:r>
                        <a:rPr lang="tr-TR" sz="2000" dirty="0">
                          <a:effectLst/>
                        </a:rPr>
                        <a:t>Öğretim elemanlarının öğretim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26176540"/>
                  </a:ext>
                </a:extLst>
              </a:tr>
              <a:tr h="800132">
                <a:tc>
                  <a:txBody>
                    <a:bodyPr/>
                    <a:lstStyle/>
                    <a:p>
                      <a:pPr marL="36000">
                        <a:lnSpc>
                          <a:spcPct val="107000"/>
                        </a:lnSpc>
                        <a:spcAft>
                          <a:spcPts val="0"/>
                        </a:spcAft>
                      </a:pPr>
                      <a:r>
                        <a:rPr lang="tr-TR" sz="2000" dirty="0">
                          <a:effectLst/>
                        </a:rPr>
                        <a:t>Öğretim elemanlarının araştırma, geliştirme ve proje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1 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52187564"/>
                  </a:ext>
                </a:extLst>
              </a:tr>
              <a:tr h="548985">
                <a:tc>
                  <a:txBody>
                    <a:bodyPr/>
                    <a:lstStyle/>
                    <a:p>
                      <a:pPr marL="36000">
                        <a:lnSpc>
                          <a:spcPct val="107000"/>
                        </a:lnSpc>
                        <a:spcAft>
                          <a:spcPts val="0"/>
                        </a:spcAft>
                      </a:pPr>
                      <a:r>
                        <a:rPr lang="tr-TR" sz="2000" dirty="0">
                          <a:effectLst/>
                        </a:rPr>
                        <a:t>Öğretim elemanlarının dijital yetkinliklerinin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4941326"/>
                  </a:ext>
                </a:extLst>
              </a:tr>
              <a:tr h="419549">
                <a:tc>
                  <a:txBody>
                    <a:bodyPr/>
                    <a:lstStyle/>
                    <a:p>
                      <a:pPr marL="36000">
                        <a:lnSpc>
                          <a:spcPct val="107000"/>
                        </a:lnSpc>
                        <a:spcAft>
                          <a:spcPts val="0"/>
                        </a:spcAft>
                      </a:pPr>
                      <a:r>
                        <a:rPr lang="tr-TR" sz="2000" dirty="0">
                          <a:effectLst/>
                        </a:rPr>
                        <a:t>İdari Personelin kişisel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88245156"/>
                  </a:ext>
                </a:extLst>
              </a:tr>
              <a:tr h="419549">
                <a:tc>
                  <a:txBody>
                    <a:bodyPr/>
                    <a:lstStyle/>
                    <a:p>
                      <a:pPr marL="36000">
                        <a:lnSpc>
                          <a:spcPct val="107000"/>
                        </a:lnSpc>
                        <a:spcAft>
                          <a:spcPts val="0"/>
                        </a:spcAft>
                      </a:pPr>
                      <a:r>
                        <a:rPr lang="tr-TR" sz="2000" dirty="0">
                          <a:effectLst/>
                        </a:rPr>
                        <a:t>İdari Personelin mesleki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33956139"/>
                  </a:ext>
                </a:extLst>
              </a:tr>
              <a:tr h="415958">
                <a:tc>
                  <a:txBody>
                    <a:bodyPr/>
                    <a:lstStyle/>
                    <a:p>
                      <a:pPr marL="36000">
                        <a:lnSpc>
                          <a:spcPct val="107000"/>
                        </a:lnSpc>
                        <a:spcAft>
                          <a:spcPts val="0"/>
                        </a:spcAft>
                      </a:pPr>
                      <a:r>
                        <a:rPr lang="tr-TR" sz="2000" dirty="0">
                          <a:effectLst/>
                        </a:rPr>
                        <a:t>Diğer (lütfen yazınız)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72161492"/>
                  </a:ext>
                </a:extLst>
              </a:tr>
              <a:tr h="415958">
                <a:tc>
                  <a:txBody>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7620" marR="7620" marT="762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7620" marR="7620" marT="762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9352849"/>
                  </a:ext>
                </a:extLst>
              </a:tr>
            </a:tbl>
          </a:graphicData>
        </a:graphic>
      </p:graphicFrame>
    </p:spTree>
    <p:extLst>
      <p:ext uri="{BB962C8B-B14F-4D97-AF65-F5344CB8AC3E}">
        <p14:creationId xmlns:p14="http://schemas.microsoft.com/office/powerpoint/2010/main" val="12592314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728195626"/>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Müzikoloji ABD</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7</a:t>
                      </a:r>
                    </a:p>
                  </a:txBody>
                  <a:tcPr marL="44450" marR="44450" marT="0" marB="0" anchor="ctr"/>
                </a:tc>
                <a:tc gridSpan="6">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Üniversite Bilgi Yönetim Sisteminde Bu Bilgilere Erişilememektedir</a:t>
                      </a:r>
                    </a:p>
                  </a:txBody>
                  <a:tcPr marL="44450" marR="44450" marT="0" marB="0" anchor="ctr"/>
                </a:tc>
                <a:tc hMerge="1">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7</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55</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10</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23</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20</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12</a:t>
                      </a:r>
                    </a:p>
                  </a:txBody>
                  <a:tcPr marL="44450" marR="44450" marT="0" marB="0" anchor="ctr"/>
                </a:tc>
                <a:tc>
                  <a:txBody>
                    <a:bodyPr/>
                    <a:lstStyle/>
                    <a:p>
                      <a:pPr algn="ctr">
                        <a:lnSpc>
                          <a:spcPct val="107000"/>
                        </a:lnSpc>
                        <a:spcAft>
                          <a:spcPts val="0"/>
                        </a:spcAft>
                      </a:pPr>
                      <a:r>
                        <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135</a:t>
                      </a: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7</a:t>
                      </a:r>
                    </a:p>
                  </a:txBody>
                  <a:tcPr marL="44450" marR="44450" marT="0" marB="0" anchor="ctr"/>
                </a:tc>
                <a:tc>
                  <a:txBody>
                    <a:bodyPr/>
                    <a:lstStyle/>
                    <a:p>
                      <a:pPr algn="ctr">
                        <a:lnSpc>
                          <a:spcPct val="107000"/>
                        </a:lnSpc>
                        <a:spcAft>
                          <a:spcPts val="0"/>
                        </a:spcAft>
                      </a:pPr>
                      <a:r>
                        <a:rPr lang="tr-TR" sz="1100" dirty="0">
                          <a:effectLst/>
                        </a:rPr>
                        <a:t>45 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9 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18 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18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6 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96 </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7</a:t>
                      </a:r>
                    </a:p>
                  </a:txBody>
                  <a:tcPr marL="44450" marR="44450" marT="0" marB="0" anchor="ctr"/>
                </a:tc>
                <a:tc>
                  <a:txBody>
                    <a:bodyPr/>
                    <a:lstStyle/>
                    <a:p>
                      <a:pPr algn="ctr">
                        <a:lnSpc>
                          <a:spcPct val="107000"/>
                        </a:lnSpc>
                        <a:spcAft>
                          <a:spcPts val="0"/>
                        </a:spcAft>
                      </a:pPr>
                      <a:r>
                        <a:rPr lang="tr-TR" sz="1100" dirty="0">
                          <a:effectLst/>
                        </a:rPr>
                        <a:t> 50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13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14 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13 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110 </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41200611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172676967"/>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l">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Müzik Teorileri ABD</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2 </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49 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14 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21 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23 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130 </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2</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32 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48 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14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134 </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2</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36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9</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15 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20 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101</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2</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33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21 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16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18 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112 </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124646522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886371124"/>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Sahne Sanatları</a:t>
                      </a:r>
                    </a:p>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solidFill>
                            <a:srgbClr val="3333FF"/>
                          </a:solidFill>
                          <a:effectLst/>
                        </a:rPr>
                        <a:t> 3</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43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43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10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solidFill>
                            <a:srgbClr val="0066FF"/>
                          </a:solidFill>
                          <a:effectLst/>
                        </a:rPr>
                        <a:t> 62</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solidFill>
                            <a:srgbClr val="3333FF"/>
                          </a:solidFill>
                          <a:effectLst/>
                        </a:rPr>
                        <a:t> 3</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28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28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12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10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11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solidFill>
                            <a:srgbClr val="0066FF"/>
                          </a:solidFill>
                          <a:effectLst/>
                        </a:rPr>
                        <a:t> 61</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solidFill>
                            <a:srgbClr val="3333FF"/>
                          </a:solidFill>
                          <a:effectLst/>
                        </a:rPr>
                        <a:t> 3</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32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32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19</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solidFill>
                            <a:srgbClr val="0066FF"/>
                          </a:solidFill>
                          <a:effectLst/>
                        </a:rPr>
                        <a:t> 61</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solidFill>
                            <a:srgbClr val="3333FF"/>
                          </a:solidFill>
                          <a:effectLst/>
                        </a:rPr>
                        <a:t> 3</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45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45</a:t>
                      </a:r>
                    </a:p>
                  </a:txBody>
                  <a:tcPr marL="44450" marR="44450" marT="0" marB="0" anchor="ctr"/>
                </a:tc>
                <a:tc>
                  <a:txBody>
                    <a:bodyPr/>
                    <a:lstStyle/>
                    <a:p>
                      <a:pPr>
                        <a:lnSpc>
                          <a:spcPct val="107000"/>
                        </a:lnSpc>
                        <a:spcAft>
                          <a:spcPts val="0"/>
                        </a:spcAft>
                      </a:pPr>
                      <a:r>
                        <a:rPr lang="tr-TR" sz="1100" dirty="0">
                          <a:effectLst/>
                        </a:rPr>
                        <a:t> 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14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solidFill>
                            <a:srgbClr val="0066FF"/>
                          </a:solidFill>
                          <a:effectLst/>
                        </a:rPr>
                        <a:t> 63</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325308182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662" y="844826"/>
            <a:ext cx="10605052" cy="461489"/>
          </a:xfrm>
        </p:spPr>
        <p:txBody>
          <a:bodyPr>
            <a:normAutofit fontScale="90000"/>
          </a:bodyPr>
          <a:lstStyle/>
          <a:p>
            <a:pPr algn="ctr"/>
            <a:r>
              <a:rPr lang="tr-TR" sz="3200" b="1" dirty="0">
                <a:solidFill>
                  <a:srgbClr val="FF0000"/>
                </a:solidFill>
              </a:rPr>
              <a:t>Birim Ders Görevlendirme Analizi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7" name="Tablo 6"/>
          <p:cNvGraphicFramePr>
            <a:graphicFrameLocks noGrp="1"/>
          </p:cNvGraphicFramePr>
          <p:nvPr/>
        </p:nvGraphicFramePr>
        <p:xfrm>
          <a:off x="457199" y="1868150"/>
          <a:ext cx="11430001" cy="3926365"/>
        </p:xfrm>
        <a:graphic>
          <a:graphicData uri="http://schemas.openxmlformats.org/drawingml/2006/table">
            <a:tbl>
              <a:tblPr firstRow="1" firstCol="1" bandRow="1">
                <a:tableStyleId>{5940675A-B579-460E-94D1-54222C63F5DA}</a:tableStyleId>
              </a:tblPr>
              <a:tblGrid>
                <a:gridCol w="1330310">
                  <a:extLst>
                    <a:ext uri="{9D8B030D-6E8A-4147-A177-3AD203B41FA5}">
                      <a16:colId xmlns:a16="http://schemas.microsoft.com/office/drawing/2014/main" val="4221936862"/>
                    </a:ext>
                  </a:extLst>
                </a:gridCol>
                <a:gridCol w="1330310">
                  <a:extLst>
                    <a:ext uri="{9D8B030D-6E8A-4147-A177-3AD203B41FA5}">
                      <a16:colId xmlns:a16="http://schemas.microsoft.com/office/drawing/2014/main" val="4209153941"/>
                    </a:ext>
                  </a:extLst>
                </a:gridCol>
                <a:gridCol w="1648094">
                  <a:extLst>
                    <a:ext uri="{9D8B030D-6E8A-4147-A177-3AD203B41FA5}">
                      <a16:colId xmlns:a16="http://schemas.microsoft.com/office/drawing/2014/main" val="2659259651"/>
                    </a:ext>
                  </a:extLst>
                </a:gridCol>
                <a:gridCol w="1572611">
                  <a:extLst>
                    <a:ext uri="{9D8B030D-6E8A-4147-A177-3AD203B41FA5}">
                      <a16:colId xmlns:a16="http://schemas.microsoft.com/office/drawing/2014/main" val="2520698394"/>
                    </a:ext>
                  </a:extLst>
                </a:gridCol>
                <a:gridCol w="2207194">
                  <a:extLst>
                    <a:ext uri="{9D8B030D-6E8A-4147-A177-3AD203B41FA5}">
                      <a16:colId xmlns:a16="http://schemas.microsoft.com/office/drawing/2014/main" val="3337031571"/>
                    </a:ext>
                  </a:extLst>
                </a:gridCol>
                <a:gridCol w="1889902">
                  <a:extLst>
                    <a:ext uri="{9D8B030D-6E8A-4147-A177-3AD203B41FA5}">
                      <a16:colId xmlns:a16="http://schemas.microsoft.com/office/drawing/2014/main" val="219016466"/>
                    </a:ext>
                  </a:extLst>
                </a:gridCol>
                <a:gridCol w="1451580">
                  <a:extLst>
                    <a:ext uri="{9D8B030D-6E8A-4147-A177-3AD203B41FA5}">
                      <a16:colId xmlns:a16="http://schemas.microsoft.com/office/drawing/2014/main" val="2974283363"/>
                    </a:ext>
                  </a:extLst>
                </a:gridCol>
              </a:tblGrid>
              <a:tr h="1250661">
                <a:tc>
                  <a:txBody>
                    <a:bodyPr/>
                    <a:lstStyle/>
                    <a:p>
                      <a:pPr algn="ctr">
                        <a:lnSpc>
                          <a:spcPct val="107000"/>
                        </a:lnSpc>
                        <a:spcAft>
                          <a:spcPts val="800"/>
                        </a:spcAft>
                      </a:pPr>
                      <a:r>
                        <a:rPr lang="tr-TR" sz="1600" b="1" dirty="0">
                          <a:solidFill>
                            <a:srgbClr val="0000CC"/>
                          </a:solidFill>
                          <a:effectLst/>
                        </a:rPr>
                        <a:t>Eğitim Öğretim Yılı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Eğitim Öğretim Dönemi</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Toplam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İçinden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Dışından (Üniversitenin Diğer Birimleri)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Üniversite Dışından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Dönemlik Toplamı Ders Saati (T+U)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83608574"/>
                  </a:ext>
                </a:extLst>
              </a:tr>
              <a:tr h="668926">
                <a:tc rowSpan="2">
                  <a:txBody>
                    <a:bodyPr/>
                    <a:lstStyle/>
                    <a:p>
                      <a:pPr algn="ctr">
                        <a:lnSpc>
                          <a:spcPct val="107000"/>
                        </a:lnSpc>
                        <a:spcAft>
                          <a:spcPts val="80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1176501373"/>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518968798"/>
                  </a:ext>
                </a:extLst>
              </a:tr>
              <a:tr h="668926">
                <a:tc rowSpan="2">
                  <a:txBody>
                    <a:bodyPr/>
                    <a:lstStyle/>
                    <a:p>
                      <a:pPr algn="ctr">
                        <a:lnSpc>
                          <a:spcPct val="107000"/>
                        </a:lnSpc>
                        <a:spcAft>
                          <a:spcPts val="80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1604038642"/>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nSpc>
                          <a:spcPct val="107000"/>
                        </a:lnSpc>
                        <a:spcAft>
                          <a:spcPts val="80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577074"/>
                  </a:ext>
                </a:extLst>
              </a:tr>
            </a:tbl>
          </a:graphicData>
        </a:graphic>
      </p:graphicFrame>
    </p:spTree>
    <p:extLst>
      <p:ext uri="{BB962C8B-B14F-4D97-AF65-F5344CB8AC3E}">
        <p14:creationId xmlns:p14="http://schemas.microsoft.com/office/powerpoint/2010/main" val="5402166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3581400" y="1927960"/>
            <a:ext cx="5193145"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753455" y="824931"/>
            <a:ext cx="10280469" cy="679269"/>
          </a:xfrm>
        </p:spPr>
        <p:txBody>
          <a:bodyPr>
            <a:noAutofit/>
          </a:bodyPr>
          <a:lstStyle/>
          <a:p>
            <a:pPr algn="ctr"/>
            <a:r>
              <a:rPr lang="tr-TR" sz="3200" b="1" dirty="0">
                <a:solidFill>
                  <a:srgbClr val="FF0000"/>
                </a:solidFill>
              </a:rPr>
              <a:t>Birim Öğretim Elemanlarının Ders Görevlendirme Analizi</a:t>
            </a:r>
            <a:endParaRPr lang="tr-TR" sz="32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682991566"/>
              </p:ext>
            </p:extLst>
          </p:nvPr>
        </p:nvGraphicFramePr>
        <p:xfrm>
          <a:off x="417442" y="2087217"/>
          <a:ext cx="11400185" cy="3246930"/>
        </p:xfrm>
        <a:graphic>
          <a:graphicData uri="http://schemas.openxmlformats.org/drawingml/2006/table">
            <a:tbl>
              <a:tblPr firstRow="1" firstCol="1" bandRow="1">
                <a:tableStyleId>{5940675A-B579-460E-94D1-54222C63F5DA}</a:tableStyleId>
              </a:tblPr>
              <a:tblGrid>
                <a:gridCol w="1067163">
                  <a:extLst>
                    <a:ext uri="{9D8B030D-6E8A-4147-A177-3AD203B41FA5}">
                      <a16:colId xmlns:a16="http://schemas.microsoft.com/office/drawing/2014/main" val="3830610582"/>
                    </a:ext>
                  </a:extLst>
                </a:gridCol>
                <a:gridCol w="974812">
                  <a:extLst>
                    <a:ext uri="{9D8B030D-6E8A-4147-A177-3AD203B41FA5}">
                      <a16:colId xmlns:a16="http://schemas.microsoft.com/office/drawing/2014/main" val="171705328"/>
                    </a:ext>
                  </a:extLst>
                </a:gridCol>
                <a:gridCol w="1354477">
                  <a:extLst>
                    <a:ext uri="{9D8B030D-6E8A-4147-A177-3AD203B41FA5}">
                      <a16:colId xmlns:a16="http://schemas.microsoft.com/office/drawing/2014/main" val="3359366175"/>
                    </a:ext>
                  </a:extLst>
                </a:gridCol>
                <a:gridCol w="1354478">
                  <a:extLst>
                    <a:ext uri="{9D8B030D-6E8A-4147-A177-3AD203B41FA5}">
                      <a16:colId xmlns:a16="http://schemas.microsoft.com/office/drawing/2014/main" val="1798759746"/>
                    </a:ext>
                  </a:extLst>
                </a:gridCol>
                <a:gridCol w="1498134">
                  <a:extLst>
                    <a:ext uri="{9D8B030D-6E8A-4147-A177-3AD203B41FA5}">
                      <a16:colId xmlns:a16="http://schemas.microsoft.com/office/drawing/2014/main" val="3228992268"/>
                    </a:ext>
                  </a:extLst>
                </a:gridCol>
                <a:gridCol w="2134328">
                  <a:extLst>
                    <a:ext uri="{9D8B030D-6E8A-4147-A177-3AD203B41FA5}">
                      <a16:colId xmlns:a16="http://schemas.microsoft.com/office/drawing/2014/main" val="3665070801"/>
                    </a:ext>
                  </a:extLst>
                </a:gridCol>
                <a:gridCol w="1891634">
                  <a:extLst>
                    <a:ext uri="{9D8B030D-6E8A-4147-A177-3AD203B41FA5}">
                      <a16:colId xmlns:a16="http://schemas.microsoft.com/office/drawing/2014/main" val="2262740905"/>
                    </a:ext>
                  </a:extLst>
                </a:gridCol>
                <a:gridCol w="1125159">
                  <a:extLst>
                    <a:ext uri="{9D8B030D-6E8A-4147-A177-3AD203B41FA5}">
                      <a16:colId xmlns:a16="http://schemas.microsoft.com/office/drawing/2014/main" val="2475098073"/>
                    </a:ext>
                  </a:extLst>
                </a:gridCol>
              </a:tblGrid>
              <a:tr h="896128">
                <a:tc>
                  <a:txBody>
                    <a:bodyPr/>
                    <a:lstStyle/>
                    <a:p>
                      <a:pPr algn="ctr">
                        <a:lnSpc>
                          <a:spcPct val="107000"/>
                        </a:lnSpc>
                        <a:spcAft>
                          <a:spcPts val="0"/>
                        </a:spcAft>
                      </a:pPr>
                      <a:r>
                        <a:rPr lang="tr-TR" sz="1600" b="1" dirty="0">
                          <a:solidFill>
                            <a:srgbClr val="FF0000"/>
                          </a:solidFill>
                          <a:effectLst/>
                        </a:rPr>
                        <a:t>Eğitim Öğretim Yılı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Eğitim Öğretim Dönemi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Toplam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Dışında / Üniversite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Üniversite Dışında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Toplamı Yürütülen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25211901"/>
                  </a:ext>
                </a:extLst>
              </a:tr>
              <a:tr h="553716">
                <a:tc rowSpan="2">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GÜZ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606399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40687994"/>
                  </a:ext>
                </a:extLst>
              </a:tr>
              <a:tr h="553716">
                <a:tc rowSpan="2">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solidFill>
                            <a:srgbClr val="FF0000"/>
                          </a:solidFill>
                          <a:effectLst/>
                        </a:rPr>
                        <a:t>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445637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0437789"/>
                  </a:ext>
                </a:extLst>
              </a:tr>
            </a:tbl>
          </a:graphicData>
        </a:graphic>
      </p:graphicFrame>
    </p:spTree>
    <p:extLst>
      <p:ext uri="{BB962C8B-B14F-4D97-AF65-F5344CB8AC3E}">
        <p14:creationId xmlns:p14="http://schemas.microsoft.com/office/powerpoint/2010/main" val="34758519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545376037"/>
              </p:ext>
            </p:extLst>
          </p:nvPr>
        </p:nvGraphicFramePr>
        <p:xfrm>
          <a:off x="337931" y="1811970"/>
          <a:ext cx="11493851" cy="4356160"/>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4591">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3922">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919270204"/>
                  </a:ext>
                </a:extLst>
              </a:tr>
              <a:tr h="20264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006458568"/>
                  </a:ext>
                </a:extLst>
              </a:tr>
              <a:tr h="287008">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70671006"/>
                  </a:ext>
                </a:extLst>
              </a:tr>
              <a:tr h="39975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870683367"/>
                  </a:ext>
                </a:extLst>
              </a:tr>
              <a:tr h="295264">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234417156"/>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1896136858"/>
                  </a:ext>
                </a:extLst>
              </a:tr>
              <a:tr h="286149">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186304">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766618"/>
            <a:ext cx="10603345" cy="729776"/>
          </a:xfrm>
        </p:spPr>
        <p:txBody>
          <a:bodyPr>
            <a:noAutofit/>
          </a:bodyPr>
          <a:lstStyle/>
          <a:p>
            <a:pPr algn="ctr"/>
            <a:r>
              <a:rPr lang="tr-TR" sz="2800" b="1" dirty="0">
                <a:solidFill>
                  <a:srgbClr val="FF0000"/>
                </a:solidFill>
              </a:rPr>
              <a:t>Ön Lisans / Lisans Bölüm ve Program Sayısı</a:t>
            </a:r>
            <a:br>
              <a:rPr lang="tr-TR" sz="2800" b="1" dirty="0">
                <a:solidFill>
                  <a:srgbClr val="FF0000"/>
                </a:solidFill>
              </a:rPr>
            </a:br>
            <a:r>
              <a:rPr lang="tr-TR" sz="1600" b="1" i="1" dirty="0">
                <a:solidFill>
                  <a:srgbClr val="0066FF"/>
                </a:solidFill>
              </a:rPr>
              <a:t>(Biriminize uygun olan satırları doldurunuz lütfen) </a:t>
            </a:r>
            <a:endParaRPr lang="tr-TR" sz="1600" i="1" dirty="0">
              <a:solidFill>
                <a:srgbClr val="0066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769651609"/>
              </p:ext>
            </p:extLst>
          </p:nvPr>
        </p:nvGraphicFramePr>
        <p:xfrm>
          <a:off x="535711" y="2041235"/>
          <a:ext cx="11102107" cy="3124875"/>
        </p:xfrm>
        <a:graphic>
          <a:graphicData uri="http://schemas.openxmlformats.org/drawingml/2006/table">
            <a:tbl>
              <a:tblPr firstRow="1" firstCol="1" lastRow="1" lastCol="1" bandRow="1" bandCol="1">
                <a:tableStyleId>{5940675A-B579-460E-94D1-54222C63F5DA}</a:tableStyleId>
              </a:tblPr>
              <a:tblGrid>
                <a:gridCol w="5144653">
                  <a:extLst>
                    <a:ext uri="{9D8B030D-6E8A-4147-A177-3AD203B41FA5}">
                      <a16:colId xmlns:a16="http://schemas.microsoft.com/office/drawing/2014/main" val="1537241276"/>
                    </a:ext>
                  </a:extLst>
                </a:gridCol>
                <a:gridCol w="3371178">
                  <a:extLst>
                    <a:ext uri="{9D8B030D-6E8A-4147-A177-3AD203B41FA5}">
                      <a16:colId xmlns:a16="http://schemas.microsoft.com/office/drawing/2014/main" val="1294911607"/>
                    </a:ext>
                  </a:extLst>
                </a:gridCol>
                <a:gridCol w="2586276">
                  <a:extLst>
                    <a:ext uri="{9D8B030D-6E8A-4147-A177-3AD203B41FA5}">
                      <a16:colId xmlns:a16="http://schemas.microsoft.com/office/drawing/2014/main" val="2690988503"/>
                    </a:ext>
                  </a:extLst>
                </a:gridCol>
              </a:tblGrid>
              <a:tr h="443347">
                <a:tc>
                  <a:txBody>
                    <a:bodyPr/>
                    <a:lstStyle/>
                    <a:p>
                      <a:pPr marL="72000" algn="ctr" rtl="0" fontAlgn="ctr">
                        <a:lnSpc>
                          <a:spcPct val="100000"/>
                        </a:lnSpc>
                      </a:pPr>
                      <a:r>
                        <a:rPr lang="tr-TR" sz="2400" b="1" u="none" strike="noStrike" dirty="0">
                          <a:solidFill>
                            <a:srgbClr val="FF0000"/>
                          </a:solidFill>
                          <a:effectLst/>
                        </a:rPr>
                        <a:t>Program Sayısı</a:t>
                      </a:r>
                      <a:endParaRPr lang="tr-TR" sz="2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2024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2025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22457692"/>
                  </a:ext>
                </a:extLst>
              </a:tr>
              <a:tr h="382936">
                <a:tc>
                  <a:txBody>
                    <a:bodyPr/>
                    <a:lstStyle/>
                    <a:p>
                      <a:pPr marL="72000" algn="l" rtl="0" fontAlgn="ctr">
                        <a:lnSpc>
                          <a:spcPct val="100000"/>
                        </a:lnSpc>
                      </a:pPr>
                      <a:r>
                        <a:rPr lang="tr-TR" sz="2000" u="none" strike="noStrike" dirty="0">
                          <a:solidFill>
                            <a:srgbClr val="3333FF"/>
                          </a:solidFill>
                          <a:effectLst/>
                        </a:rPr>
                        <a:t>Ön 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41669636"/>
                  </a:ext>
                </a:extLst>
              </a:tr>
              <a:tr h="382936">
                <a:tc>
                  <a:txBody>
                    <a:bodyPr/>
                    <a:lstStyle/>
                    <a:p>
                      <a:pPr marL="72000" algn="l" rtl="0" fontAlgn="ctr">
                        <a:lnSpc>
                          <a:spcPct val="100000"/>
                        </a:lnSpc>
                      </a:pPr>
                      <a:r>
                        <a:rPr lang="tr-TR" sz="2000" u="none" strike="noStrike" dirty="0">
                          <a:solidFill>
                            <a:srgbClr val="3333FF"/>
                          </a:solidFill>
                          <a:effectLst/>
                        </a:rPr>
                        <a:t>Ön 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440097344"/>
                  </a:ext>
                </a:extLst>
              </a:tr>
              <a:tr h="382936">
                <a:tc>
                  <a:txBody>
                    <a:bodyPr/>
                    <a:lstStyle/>
                    <a:p>
                      <a:pPr marL="72000" algn="r" fontAlgn="ctr">
                        <a:lnSpc>
                          <a:spcPct val="100000"/>
                        </a:lnSpc>
                      </a:pPr>
                      <a:r>
                        <a:rPr lang="tr-TR" sz="2000" b="1" u="none" strike="noStrike" dirty="0">
                          <a:solidFill>
                            <a:srgbClr val="FF0000"/>
                          </a:solidFill>
                          <a:effectLst/>
                        </a:rPr>
                        <a:t>Öğrenci Alan Aktif Ön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602482"/>
                  </a:ext>
                </a:extLst>
              </a:tr>
              <a:tr h="382936">
                <a:tc>
                  <a:txBody>
                    <a:bodyPr/>
                    <a:lstStyle/>
                    <a:p>
                      <a:pPr marL="72000" algn="l" rtl="0" fontAlgn="ctr">
                        <a:lnSpc>
                          <a:spcPct val="100000"/>
                        </a:lnSpc>
                      </a:pPr>
                      <a:r>
                        <a:rPr lang="tr-TR" sz="2000" b="0" u="none" strike="noStrike" dirty="0">
                          <a:solidFill>
                            <a:srgbClr val="3333FF"/>
                          </a:solidFill>
                          <a:effectLst/>
                        </a:rPr>
                        <a:t>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3</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3</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92869150"/>
                  </a:ext>
                </a:extLst>
              </a:tr>
              <a:tr h="524693">
                <a:tc>
                  <a:txBody>
                    <a:bodyPr/>
                    <a:lstStyle/>
                    <a:p>
                      <a:pPr marL="72000" algn="l" rtl="0" fontAlgn="ctr">
                        <a:lnSpc>
                          <a:spcPct val="100000"/>
                        </a:lnSpc>
                      </a:pPr>
                      <a:r>
                        <a:rPr lang="tr-TR" sz="2000" b="0" u="none" strike="noStrike" dirty="0">
                          <a:solidFill>
                            <a:srgbClr val="3333FF"/>
                          </a:solidFill>
                          <a:effectLst/>
                        </a:rPr>
                        <a:t>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4</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4</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58379037"/>
                  </a:ext>
                </a:extLst>
              </a:tr>
              <a:tr h="625091">
                <a:tc>
                  <a:txBody>
                    <a:bodyPr/>
                    <a:lstStyle/>
                    <a:p>
                      <a:pPr marL="72000" algn="r" fontAlgn="ctr">
                        <a:lnSpc>
                          <a:spcPct val="100000"/>
                        </a:lnSpc>
                      </a:pPr>
                      <a:r>
                        <a:rPr lang="tr-TR" sz="2000" b="1" u="none" strike="noStrike" dirty="0">
                          <a:solidFill>
                            <a:srgbClr val="FF0000"/>
                          </a:solidFill>
                          <a:effectLst/>
                        </a:rPr>
                        <a:t>Öğrenci Alan Aktif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87980659"/>
                  </a:ext>
                </a:extLst>
              </a:tr>
            </a:tbl>
          </a:graphicData>
        </a:graphic>
      </p:graphicFrame>
    </p:spTree>
    <p:extLst>
      <p:ext uri="{BB962C8B-B14F-4D97-AF65-F5344CB8AC3E}">
        <p14:creationId xmlns:p14="http://schemas.microsoft.com/office/powerpoint/2010/main" val="125874638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23</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273" y="766617"/>
            <a:ext cx="10455562" cy="644811"/>
          </a:xfrm>
        </p:spPr>
        <p:txBody>
          <a:bodyPr>
            <a:noAutofit/>
          </a:bodyPr>
          <a:lstStyle/>
          <a:p>
            <a:pPr algn="ctr"/>
            <a:r>
              <a:rPr lang="tr-TR" sz="2800" b="1" dirty="0">
                <a:solidFill>
                  <a:srgbClr val="FF0000"/>
                </a:solidFill>
              </a:rPr>
              <a:t>Ön Lisans / Lisans Eğitimi: </a:t>
            </a:r>
            <a:r>
              <a:rPr lang="tr-TR" sz="2800" b="1" dirty="0">
                <a:solidFill>
                  <a:srgbClr val="0066FF"/>
                </a:solidFill>
              </a:rPr>
              <a:t>Program Yapısı</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246513901"/>
              </p:ext>
            </p:extLst>
          </p:nvPr>
        </p:nvGraphicFramePr>
        <p:xfrm>
          <a:off x="434109" y="2068948"/>
          <a:ext cx="10658764" cy="3334325"/>
        </p:xfrm>
        <a:graphic>
          <a:graphicData uri="http://schemas.openxmlformats.org/drawingml/2006/table">
            <a:tbl>
              <a:tblPr>
                <a:tableStyleId>{BDBED569-4797-4DF1-A0F4-6AAB3CD982D8}</a:tableStyleId>
              </a:tblPr>
              <a:tblGrid>
                <a:gridCol w="4457302">
                  <a:extLst>
                    <a:ext uri="{9D8B030D-6E8A-4147-A177-3AD203B41FA5}">
                      <a16:colId xmlns:a16="http://schemas.microsoft.com/office/drawing/2014/main" val="621306946"/>
                    </a:ext>
                  </a:extLst>
                </a:gridCol>
                <a:gridCol w="6201462">
                  <a:extLst>
                    <a:ext uri="{9D8B030D-6E8A-4147-A177-3AD203B41FA5}">
                      <a16:colId xmlns:a16="http://schemas.microsoft.com/office/drawing/2014/main" val="1031207934"/>
                    </a:ext>
                  </a:extLst>
                </a:gridCol>
              </a:tblGrid>
              <a:tr h="312181">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 Sanat Dalı/ Program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380746"/>
                  </a:ext>
                </a:extLst>
              </a:tr>
              <a:tr h="377768">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 Bölümü</a:t>
                      </a:r>
                    </a:p>
                  </a:txBody>
                  <a:tcPr marL="3810" marR="3810" marT="3810" marB="0" anchor="ctr"/>
                </a:tc>
                <a:tc>
                  <a:txBody>
                    <a:bodyPr/>
                    <a:lstStyle/>
                    <a:p>
                      <a:pPr>
                        <a:lnSpc>
                          <a:spcPct val="107000"/>
                        </a:lnSpc>
                        <a:spcAft>
                          <a:spcPts val="800"/>
                        </a:spcAft>
                      </a:pPr>
                      <a:r>
                        <a:rPr lang="tr-TR" sz="1100" dirty="0">
                          <a:effectLst/>
                        </a:rPr>
                        <a:t> Müzik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132170701"/>
                  </a:ext>
                </a:extLst>
              </a:tr>
              <a:tr h="377768">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Müzikoloji Bölümü</a:t>
                      </a:r>
                    </a:p>
                  </a:txBody>
                  <a:tcPr marL="3810" marR="3810" marT="3810" marB="0" anchor="ctr"/>
                </a:tc>
                <a:tc>
                  <a:txBody>
                    <a:bodyPr/>
                    <a:lstStyle/>
                    <a:p>
                      <a:pPr>
                        <a:lnSpc>
                          <a:spcPct val="107000"/>
                        </a:lnSpc>
                        <a:spcAft>
                          <a:spcPts val="800"/>
                        </a:spcAft>
                      </a:pPr>
                      <a:r>
                        <a:rPr lang="tr-TR" sz="1100" dirty="0">
                          <a:effectLst/>
                        </a:rPr>
                        <a:t> Müzikoloji Anabilim Dalı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2579918"/>
                  </a:ext>
                </a:extLst>
              </a:tr>
              <a:tr h="377768">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100" dirty="0">
                          <a:effectLst/>
                          <a:latin typeface="Times New Roman" panose="02020603050405020304" pitchFamily="18" charset="0"/>
                          <a:cs typeface="Times New Roman" panose="02020603050405020304" pitchFamily="18" charset="0"/>
                        </a:rPr>
                        <a:t>Müzikoloji Bölümü</a:t>
                      </a:r>
                    </a:p>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Müzik Teorileri Anabilim Dalı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99441759"/>
                  </a:ext>
                </a:extLst>
              </a:tr>
              <a:tr h="377768">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Sahne Sanatları Bölümü</a:t>
                      </a:r>
                    </a:p>
                  </a:txBody>
                  <a:tcPr marL="3810" marR="3810" marT="3810" marB="0" anchor="ctr"/>
                </a:tc>
                <a:tc>
                  <a:txBody>
                    <a:bodyPr/>
                    <a:lstStyle/>
                    <a:p>
                      <a:pPr>
                        <a:lnSpc>
                          <a:spcPct val="107000"/>
                        </a:lnSpc>
                        <a:spcAft>
                          <a:spcPts val="800"/>
                        </a:spcAft>
                      </a:pPr>
                      <a:r>
                        <a:rPr lang="tr-TR" sz="1100" dirty="0">
                          <a:effectLst/>
                        </a:rPr>
                        <a:t> Sahne Sanatları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9140063"/>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27483733"/>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56720296"/>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35138604"/>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91229376"/>
                  </a:ext>
                </a:extLst>
              </a:tr>
            </a:tbl>
          </a:graphicData>
        </a:graphic>
      </p:graphicFrame>
      <p:sp>
        <p:nvSpPr>
          <p:cNvPr id="6" name="Metin kutusu 5"/>
          <p:cNvSpPr txBox="1"/>
          <p:nvPr/>
        </p:nvSpPr>
        <p:spPr>
          <a:xfrm>
            <a:off x="434109" y="5879856"/>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0708862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812800"/>
            <a:ext cx="10603345" cy="683594"/>
          </a:xfrm>
        </p:spPr>
        <p:txBody>
          <a:bodyPr>
            <a:noAutofit/>
          </a:bodyPr>
          <a:lstStyle/>
          <a:p>
            <a:pPr algn="ctr"/>
            <a:r>
              <a:rPr lang="tr-TR" sz="2800" b="1" dirty="0">
                <a:solidFill>
                  <a:srgbClr val="0000CC"/>
                </a:solidFill>
              </a:rPr>
              <a:t>Lisansüstü Eğitim Programları </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25</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3416268728"/>
              </p:ext>
            </p:extLst>
          </p:nvPr>
        </p:nvGraphicFramePr>
        <p:xfrm>
          <a:off x="452583" y="1911921"/>
          <a:ext cx="11166762" cy="3777678"/>
        </p:xfrm>
        <a:graphic>
          <a:graphicData uri="http://schemas.openxmlformats.org/drawingml/2006/table">
            <a:tbl>
              <a:tblPr firstRow="1" firstCol="1" lastRow="1" lastCol="1" bandRow="1" bandCol="1">
                <a:tableStyleId>{5940675A-B579-460E-94D1-54222C63F5DA}</a:tableStyleId>
              </a:tblPr>
              <a:tblGrid>
                <a:gridCol w="6605388">
                  <a:extLst>
                    <a:ext uri="{9D8B030D-6E8A-4147-A177-3AD203B41FA5}">
                      <a16:colId xmlns:a16="http://schemas.microsoft.com/office/drawing/2014/main" val="3065847438"/>
                    </a:ext>
                  </a:extLst>
                </a:gridCol>
                <a:gridCol w="2280687">
                  <a:extLst>
                    <a:ext uri="{9D8B030D-6E8A-4147-A177-3AD203B41FA5}">
                      <a16:colId xmlns:a16="http://schemas.microsoft.com/office/drawing/2014/main" val="338748751"/>
                    </a:ext>
                  </a:extLst>
                </a:gridCol>
                <a:gridCol w="2280687">
                  <a:extLst>
                    <a:ext uri="{9D8B030D-6E8A-4147-A177-3AD203B41FA5}">
                      <a16:colId xmlns:a16="http://schemas.microsoft.com/office/drawing/2014/main" val="2571452112"/>
                    </a:ext>
                  </a:extLst>
                </a:gridCol>
              </a:tblGrid>
              <a:tr h="419742">
                <a:tc>
                  <a:txBody>
                    <a:bodyPr/>
                    <a:lstStyle/>
                    <a:p>
                      <a:pPr algn="ctr" fontAlgn="ctr"/>
                      <a:r>
                        <a:rPr lang="tr-TR" sz="2000" b="1" u="none" strike="noStrike" dirty="0">
                          <a:solidFill>
                            <a:srgbClr val="FF0000"/>
                          </a:solidFill>
                          <a:effectLst/>
                        </a:rPr>
                        <a:t>Program Sayısı</a:t>
                      </a:r>
                      <a:endParaRPr lang="tr-TR" sz="2000" b="1" i="0" u="none" strike="noStrike" dirty="0">
                        <a:solidFill>
                          <a:srgbClr val="FF0000"/>
                        </a:solidFill>
                        <a:effectLst/>
                        <a:latin typeface="Times New Roman" panose="02020603050405020304" pitchFamily="18" charset="0"/>
                      </a:endParaRPr>
                    </a:p>
                  </a:txBody>
                  <a:tcPr marL="7620" marR="7620" marT="8255" marB="0" anchor="ctr"/>
                </a:tc>
                <a:tc>
                  <a:txBody>
                    <a:bodyPr/>
                    <a:lstStyle/>
                    <a:p>
                      <a:pPr algn="ctr" fontAlgn="ctr"/>
                      <a:r>
                        <a:rPr lang="tr-TR" sz="2000" b="1" u="none" strike="noStrike" dirty="0">
                          <a:solidFill>
                            <a:srgbClr val="FF0000"/>
                          </a:solidFill>
                          <a:effectLst/>
                        </a:rPr>
                        <a:t>2024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2025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17648076"/>
                  </a:ext>
                </a:extLst>
              </a:tr>
              <a:tr h="419742">
                <a:tc>
                  <a:txBody>
                    <a:bodyPr/>
                    <a:lstStyle/>
                    <a:p>
                      <a:pPr algn="l" fontAlgn="ctr"/>
                      <a:r>
                        <a:rPr lang="tr-TR" sz="2000" u="none" strike="noStrike" dirty="0">
                          <a:solidFill>
                            <a:srgbClr val="3333FF"/>
                          </a:solidFill>
                          <a:effectLst/>
                        </a:rPr>
                        <a:t>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48494818"/>
                  </a:ext>
                </a:extLst>
              </a:tr>
              <a:tr h="419742">
                <a:tc>
                  <a:txBody>
                    <a:bodyPr/>
                    <a:lstStyle/>
                    <a:p>
                      <a:pPr algn="l" fontAlgn="ctr"/>
                      <a:r>
                        <a:rPr lang="tr-TR" sz="2000" u="none" strike="noStrike" dirty="0">
                          <a:solidFill>
                            <a:srgbClr val="3333FF"/>
                          </a:solidFill>
                          <a:effectLst/>
                        </a:rPr>
                        <a:t>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dirty="0">
                          <a:effectLst/>
                        </a:rPr>
                        <a:t> 2</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dirty="0">
                          <a:effectLst/>
                        </a:rPr>
                        <a:t> 2</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827472582"/>
                  </a:ext>
                </a:extLst>
              </a:tr>
              <a:tr h="419742">
                <a:tc>
                  <a:txBody>
                    <a:bodyPr/>
                    <a:lstStyle/>
                    <a:p>
                      <a:pPr algn="l" fontAlgn="ctr"/>
                      <a:r>
                        <a:rPr lang="tr-TR" sz="2000" u="none" strike="noStrike" dirty="0">
                          <a:solidFill>
                            <a:srgbClr val="3333FF"/>
                          </a:solidFill>
                          <a:effectLst/>
                        </a:rPr>
                        <a:t>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408022517"/>
                  </a:ext>
                </a:extLst>
              </a:tr>
              <a:tr h="419742">
                <a:tc>
                  <a:txBody>
                    <a:bodyPr/>
                    <a:lstStyle/>
                    <a:p>
                      <a:pPr algn="r" fontAlgn="ctr"/>
                      <a:r>
                        <a:rPr lang="tr-TR" sz="2000" b="1" u="none" strike="noStrike" dirty="0">
                          <a:solidFill>
                            <a:srgbClr val="FF0000"/>
                          </a:solidFill>
                          <a:effectLst/>
                        </a:rPr>
                        <a:t>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b="1" u="none" strike="noStrike" dirty="0">
                          <a:solidFill>
                            <a:srgbClr val="FF0000"/>
                          </a:solidFill>
                          <a:effectLst/>
                        </a:rPr>
                        <a:t> </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b="1" u="none" strike="noStrike" dirty="0">
                          <a:solidFill>
                            <a:srgbClr val="FF0000"/>
                          </a:solidFill>
                          <a:effectLst/>
                        </a:rPr>
                        <a:t> </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932411017"/>
                  </a:ext>
                </a:extLst>
              </a:tr>
              <a:tr h="419742">
                <a:tc>
                  <a:txBody>
                    <a:bodyPr/>
                    <a:lstStyle/>
                    <a:p>
                      <a:pPr algn="l" fontAlgn="ctr"/>
                      <a:r>
                        <a:rPr lang="tr-TR" sz="2000" u="none" strike="noStrike" dirty="0">
                          <a:solidFill>
                            <a:srgbClr val="3333FF"/>
                          </a:solidFill>
                          <a:effectLst/>
                        </a:rPr>
                        <a:t>Öğrenci Alan Aktif 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457172641"/>
                  </a:ext>
                </a:extLst>
              </a:tr>
              <a:tr h="419742">
                <a:tc>
                  <a:txBody>
                    <a:bodyPr/>
                    <a:lstStyle/>
                    <a:p>
                      <a:pPr algn="l" fontAlgn="ctr"/>
                      <a:r>
                        <a:rPr lang="tr-TR" sz="2000" u="none" strike="noStrike" dirty="0">
                          <a:solidFill>
                            <a:srgbClr val="3333FF"/>
                          </a:solidFill>
                          <a:effectLst/>
                        </a:rPr>
                        <a:t>Öğrenci Alan Aktif 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98297856"/>
                  </a:ext>
                </a:extLst>
              </a:tr>
              <a:tr h="419742">
                <a:tc>
                  <a:txBody>
                    <a:bodyPr/>
                    <a:lstStyle/>
                    <a:p>
                      <a:pPr algn="l" fontAlgn="ctr"/>
                      <a:r>
                        <a:rPr lang="tr-TR" sz="2000" u="none" strike="noStrike" dirty="0">
                          <a:solidFill>
                            <a:srgbClr val="3333FF"/>
                          </a:solidFill>
                          <a:effectLst/>
                        </a:rPr>
                        <a:t>Öğrenci Alan Aktif 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640238657"/>
                  </a:ext>
                </a:extLst>
              </a:tr>
              <a:tr h="419742">
                <a:tc>
                  <a:txBody>
                    <a:bodyPr/>
                    <a:lstStyle/>
                    <a:p>
                      <a:pPr algn="r" fontAlgn="ctr"/>
                      <a:r>
                        <a:rPr lang="tr-TR" sz="2000" b="1" u="none" strike="noStrike" dirty="0">
                          <a:solidFill>
                            <a:srgbClr val="FF0000"/>
                          </a:solidFill>
                          <a:effectLst/>
                        </a:rPr>
                        <a:t>ÖĞRENCİ ALAN AKTİF 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dirty="0">
                          <a:effectLst/>
                        </a:rPr>
                        <a:t> </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570162338"/>
                  </a:ext>
                </a:extLst>
              </a:tr>
            </a:tbl>
          </a:graphicData>
        </a:graphic>
      </p:graphicFrame>
    </p:spTree>
    <p:extLst>
      <p:ext uri="{BB962C8B-B14F-4D97-AF65-F5344CB8AC3E}">
        <p14:creationId xmlns:p14="http://schemas.microsoft.com/office/powerpoint/2010/main" val="328373325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836" y="757382"/>
            <a:ext cx="10515600" cy="544946"/>
          </a:xfrm>
        </p:spPr>
        <p:txBody>
          <a:bodyPr>
            <a:noAutofit/>
          </a:bodyPr>
          <a:lstStyle/>
          <a:p>
            <a:pPr algn="ctr"/>
            <a:r>
              <a:rPr lang="tr-TR" sz="3200" b="1" dirty="0">
                <a:solidFill>
                  <a:srgbClr val="0000CC"/>
                </a:solidFill>
              </a:rPr>
              <a:t>Lisansüstü Eğitim Programları </a:t>
            </a:r>
            <a:endParaRPr lang="tr-TR" sz="3200" dirty="0"/>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446082320"/>
              </p:ext>
            </p:extLst>
          </p:nvPr>
        </p:nvGraphicFramePr>
        <p:xfrm>
          <a:off x="838200" y="1925968"/>
          <a:ext cx="10815783" cy="3689579"/>
        </p:xfrm>
        <a:graphic>
          <a:graphicData uri="http://schemas.openxmlformats.org/drawingml/2006/table">
            <a:tbl>
              <a:tblPr>
                <a:tableStyleId>{BDBED569-4797-4DF1-A0F4-6AAB3CD982D8}</a:tableStyleId>
              </a:tblPr>
              <a:tblGrid>
                <a:gridCol w="5467928">
                  <a:extLst>
                    <a:ext uri="{9D8B030D-6E8A-4147-A177-3AD203B41FA5}">
                      <a16:colId xmlns:a16="http://schemas.microsoft.com/office/drawing/2014/main" val="3183106496"/>
                    </a:ext>
                  </a:extLst>
                </a:gridCol>
                <a:gridCol w="2576945">
                  <a:extLst>
                    <a:ext uri="{9D8B030D-6E8A-4147-A177-3AD203B41FA5}">
                      <a16:colId xmlns:a16="http://schemas.microsoft.com/office/drawing/2014/main" val="1042989349"/>
                    </a:ext>
                  </a:extLst>
                </a:gridCol>
                <a:gridCol w="1588655">
                  <a:extLst>
                    <a:ext uri="{9D8B030D-6E8A-4147-A177-3AD203B41FA5}">
                      <a16:colId xmlns:a16="http://schemas.microsoft.com/office/drawing/2014/main" val="120683918"/>
                    </a:ext>
                  </a:extLst>
                </a:gridCol>
                <a:gridCol w="1182255">
                  <a:extLst>
                    <a:ext uri="{9D8B030D-6E8A-4147-A177-3AD203B41FA5}">
                      <a16:colId xmlns:a16="http://schemas.microsoft.com/office/drawing/2014/main" val="1457558266"/>
                    </a:ext>
                  </a:extLst>
                </a:gridCol>
              </a:tblGrid>
              <a:tr h="290703">
                <a:tc rowSpan="2">
                  <a:txBody>
                    <a:bodyPr/>
                    <a:lstStyle/>
                    <a:p>
                      <a:pPr algn="ctr" rtl="0" fontAlgn="ctr"/>
                      <a:r>
                        <a:rPr lang="tr-TR" sz="1800" b="1" u="none" strike="noStrike" dirty="0">
                          <a:solidFill>
                            <a:srgbClr val="FF0000"/>
                          </a:solidFill>
                          <a:effectLst/>
                        </a:rPr>
                        <a:t>Ana Bilim - Sanat Dalı/ Program Adı*</a:t>
                      </a:r>
                      <a:endParaRPr lang="tr-TR" sz="1800" b="1" i="0" u="none" strike="noStrike" dirty="0">
                        <a:solidFill>
                          <a:srgbClr val="FF0000"/>
                        </a:solidFill>
                        <a:effectLst/>
                        <a:latin typeface="Calibri" panose="020F0502020204030204" pitchFamily="34" charset="0"/>
                      </a:endParaRPr>
                    </a:p>
                  </a:txBody>
                  <a:tcPr marL="7620" marR="7620" marT="7620" marB="0" anchor="ctr"/>
                </a:tc>
                <a:tc gridSpan="3">
                  <a:txBody>
                    <a:bodyPr/>
                    <a:lstStyle/>
                    <a:p>
                      <a:pPr algn="ctr" fontAlgn="ctr"/>
                      <a:r>
                        <a:rPr lang="tr-TR" sz="1800" b="1" i="0" u="none" strike="noStrike" dirty="0">
                          <a:solidFill>
                            <a:srgbClr val="FF0000"/>
                          </a:solidFill>
                          <a:effectLst/>
                          <a:latin typeface="Calibri" panose="020F0502020204030204" pitchFamily="34" charset="0"/>
                        </a:rPr>
                        <a:t>Program Türü </a:t>
                      </a:r>
                      <a:r>
                        <a:rPr lang="tr-TR" sz="1400" b="1" i="1" u="none" strike="noStrike" dirty="0">
                          <a:solidFill>
                            <a:srgbClr val="3333FF"/>
                          </a:solidFill>
                          <a:effectLst/>
                          <a:latin typeface="Calibri" panose="020F0502020204030204" pitchFamily="34" charset="0"/>
                        </a:rPr>
                        <a:t>(Lütfen uygun olan işaretleyiniz) </a:t>
                      </a: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385811164"/>
                  </a:ext>
                </a:extLst>
              </a:tr>
              <a:tr h="315504">
                <a:tc vMerge="1">
                  <a:txBody>
                    <a:bodyPr/>
                    <a:lstStyle/>
                    <a:p>
                      <a:endParaRPr lang="tr-TR"/>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Tezsiz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Tezli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Doktora</a:t>
                      </a:r>
                      <a:endParaRPr lang="tr-TR" sz="14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87331155"/>
                  </a:ext>
                </a:extLst>
              </a:tr>
              <a:tr h="332864">
                <a:tc>
                  <a:txBody>
                    <a:bodyPr/>
                    <a:lstStyle/>
                    <a:p>
                      <a:pPr algn="l" fontAlgn="ctr"/>
                      <a:r>
                        <a:rPr lang="tr-TR" sz="1800" u="none" strike="noStrike" dirty="0">
                          <a:effectLst/>
                        </a:rPr>
                        <a:t> Müzik Ana</a:t>
                      </a:r>
                      <a:r>
                        <a:rPr lang="tr-TR" sz="1800" u="none" strike="noStrike" baseline="0" dirty="0">
                          <a:effectLst/>
                        </a:rPr>
                        <a:t> Sanat Dalı</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dirty="0">
                          <a:effectLst/>
                        </a:rPr>
                        <a:t> X</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24654307"/>
                  </a:ext>
                </a:extLst>
              </a:tr>
              <a:tr h="332864">
                <a:tc>
                  <a:txBody>
                    <a:bodyPr/>
                    <a:lstStyle/>
                    <a:p>
                      <a:pPr algn="l" fontAlgn="ctr"/>
                      <a:r>
                        <a:rPr lang="tr-TR" sz="1800" u="none" strike="noStrike" dirty="0">
                          <a:effectLst/>
                        </a:rPr>
                        <a:t> Müzikoloji Anabilim Dalı</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dirty="0">
                          <a:effectLst/>
                        </a:rPr>
                        <a:t> X</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70963116"/>
                  </a:ext>
                </a:extLst>
              </a:tr>
              <a:tr h="332864">
                <a:tc>
                  <a:txBody>
                    <a:bodyPr/>
                    <a:lstStyle/>
                    <a:p>
                      <a:pPr algn="l" fontAlgn="ctr"/>
                      <a:r>
                        <a:rPr lang="tr-TR" sz="1800" u="none" strike="noStrike" dirty="0">
                          <a:effectLst/>
                        </a:rPr>
                        <a:t> </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897307841"/>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243074042"/>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55711533"/>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66196911"/>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807781935"/>
                  </a:ext>
                </a:extLst>
              </a:tr>
              <a:tr h="332864">
                <a:tc>
                  <a:txBody>
                    <a:bodyPr/>
                    <a:lstStyle/>
                    <a:p>
                      <a:pPr algn="l" fontAlgn="ctr"/>
                      <a:r>
                        <a:rPr lang="tr-TR" sz="1800" u="none" strike="noStrike" dirty="0">
                          <a:effectLst/>
                        </a:rPr>
                        <a:t> </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13256994"/>
                  </a:ext>
                </a:extLst>
              </a:tr>
              <a:tr h="210230">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26582198"/>
                  </a:ext>
                </a:extLst>
              </a:tr>
              <a:tr h="210230">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81847845"/>
                  </a:ext>
                </a:extLst>
              </a:tr>
            </a:tbl>
          </a:graphicData>
        </a:graphic>
      </p:graphicFrame>
      <p:sp>
        <p:nvSpPr>
          <p:cNvPr id="7" name="Metin kutusu 6"/>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404875319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27</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709003786"/>
              </p:ext>
            </p:extLst>
          </p:nvPr>
        </p:nvGraphicFramePr>
        <p:xfrm>
          <a:off x="419738" y="1908314"/>
          <a:ext cx="11407827" cy="3766925"/>
        </p:xfrm>
        <a:graphic>
          <a:graphicData uri="http://schemas.openxmlformats.org/drawingml/2006/table">
            <a:tbl>
              <a:tblPr>
                <a:tableStyleId>{BDBED569-4797-4DF1-A0F4-6AAB3CD982D8}</a:tableStyleId>
              </a:tblPr>
              <a:tblGrid>
                <a:gridCol w="2949627">
                  <a:extLst>
                    <a:ext uri="{9D8B030D-6E8A-4147-A177-3AD203B41FA5}">
                      <a16:colId xmlns:a16="http://schemas.microsoft.com/office/drawing/2014/main" val="219597888"/>
                    </a:ext>
                  </a:extLst>
                </a:gridCol>
                <a:gridCol w="3532260">
                  <a:extLst>
                    <a:ext uri="{9D8B030D-6E8A-4147-A177-3AD203B41FA5}">
                      <a16:colId xmlns:a16="http://schemas.microsoft.com/office/drawing/2014/main" val="4031943182"/>
                    </a:ext>
                  </a:extLst>
                </a:gridCol>
                <a:gridCol w="2526388">
                  <a:extLst>
                    <a:ext uri="{9D8B030D-6E8A-4147-A177-3AD203B41FA5}">
                      <a16:colId xmlns:a16="http://schemas.microsoft.com/office/drawing/2014/main" val="439096765"/>
                    </a:ext>
                  </a:extLst>
                </a:gridCol>
                <a:gridCol w="2399552">
                  <a:extLst>
                    <a:ext uri="{9D8B030D-6E8A-4147-A177-3AD203B41FA5}">
                      <a16:colId xmlns:a16="http://schemas.microsoft.com/office/drawing/2014/main" val="3479568610"/>
                    </a:ext>
                  </a:extLst>
                </a:gridCol>
              </a:tblGrid>
              <a:tr h="511247">
                <a:tc>
                  <a:txBody>
                    <a:bodyPr/>
                    <a:lstStyle/>
                    <a:p>
                      <a:pPr algn="ctr">
                        <a:lnSpc>
                          <a:spcPct val="107000"/>
                        </a:lnSpc>
                        <a:spcAft>
                          <a:spcPts val="0"/>
                        </a:spcAft>
                      </a:pPr>
                      <a:r>
                        <a:rPr lang="tr-TR" sz="1800" b="1" dirty="0">
                          <a:solidFill>
                            <a:srgbClr val="FF0000"/>
                          </a:solidFill>
                          <a:effectLst/>
                        </a:rPr>
                        <a:t>Bölüm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Ana Bilim - Sanat Dalı/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361742">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 Bölümü</a:t>
                      </a:r>
                    </a:p>
                  </a:txBody>
                  <a:tcPr marL="3810" marR="3810" marT="3810" marB="0" anchor="ctr"/>
                </a:tc>
                <a:tc>
                  <a:txBody>
                    <a:bodyPr/>
                    <a:lstStyle/>
                    <a:p>
                      <a:pPr>
                        <a:lnSpc>
                          <a:spcPct val="107000"/>
                        </a:lnSpc>
                        <a:spcAft>
                          <a:spcPts val="0"/>
                        </a:spcAft>
                      </a:pPr>
                      <a:r>
                        <a:rPr lang="tr-TR" sz="1100" dirty="0">
                          <a:effectLst/>
                        </a:rPr>
                        <a:t> Müzik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58</a:t>
                      </a:r>
                    </a:p>
                  </a:txBody>
                  <a:tcPr marL="3810" marR="3810" marT="3810" marB="0" anchor="ctr"/>
                </a:tc>
                <a:tc>
                  <a:txBody>
                    <a:bodyPr/>
                    <a:lstStyle/>
                    <a:p>
                      <a:pPr>
                        <a:lnSpc>
                          <a:spcPct val="107000"/>
                        </a:lnSpc>
                        <a:spcAft>
                          <a:spcPts val="0"/>
                        </a:spcAft>
                      </a:pPr>
                      <a:r>
                        <a:rPr lang="tr-TR" sz="1100" dirty="0">
                          <a:effectLst/>
                        </a:rPr>
                        <a:t> 60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19888072"/>
                  </a:ext>
                </a:extLst>
              </a:tr>
              <a:tr h="361742">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Müzikoloji Bölümü</a:t>
                      </a:r>
                    </a:p>
                  </a:txBody>
                  <a:tcPr marL="3810" marR="3810" marT="3810" marB="0" anchor="ctr"/>
                </a:tc>
                <a:tc>
                  <a:txBody>
                    <a:bodyPr/>
                    <a:lstStyle/>
                    <a:p>
                      <a:pPr>
                        <a:lnSpc>
                          <a:spcPct val="107000"/>
                        </a:lnSpc>
                        <a:spcAft>
                          <a:spcPts val="0"/>
                        </a:spcAft>
                      </a:pPr>
                      <a:r>
                        <a:rPr lang="tr-TR" sz="1100" dirty="0">
                          <a:effectLst/>
                        </a:rPr>
                        <a:t> Müzik</a:t>
                      </a:r>
                      <a:r>
                        <a:rPr lang="tr-TR" sz="1100" baseline="0" dirty="0">
                          <a:effectLst/>
                        </a:rPr>
                        <a:t>oloji Anabilim Dalı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19</a:t>
                      </a:r>
                    </a:p>
                  </a:txBody>
                  <a:tcPr marL="3810" marR="3810" marT="3810" marB="0" anchor="ctr"/>
                </a:tc>
                <a:tc>
                  <a:txBody>
                    <a:bodyPr/>
                    <a:lstStyle/>
                    <a:p>
                      <a:pPr>
                        <a:lnSpc>
                          <a:spcPct val="107000"/>
                        </a:lnSpc>
                        <a:spcAft>
                          <a:spcPts val="0"/>
                        </a:spcAft>
                      </a:pPr>
                      <a:r>
                        <a:rPr lang="tr-TR" sz="1100" dirty="0">
                          <a:effectLst/>
                        </a:rPr>
                        <a:t> 16</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75197973"/>
                  </a:ext>
                </a:extLst>
              </a:tr>
              <a:tr h="361742">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Müzikoloji Bölümü</a:t>
                      </a:r>
                    </a:p>
                  </a:txBody>
                  <a:tcPr marL="3810" marR="3810" marT="3810" marB="0" anchor="ctr"/>
                </a:tc>
                <a:tc>
                  <a:txBody>
                    <a:bodyPr/>
                    <a:lstStyle/>
                    <a:p>
                      <a:pPr>
                        <a:lnSpc>
                          <a:spcPct val="107000"/>
                        </a:lnSpc>
                        <a:spcAft>
                          <a:spcPts val="0"/>
                        </a:spcAft>
                      </a:pPr>
                      <a:r>
                        <a:rPr lang="tr-TR" sz="1100" dirty="0">
                          <a:effectLst/>
                        </a:rPr>
                        <a:t> Müzik Teorileri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20</a:t>
                      </a:r>
                    </a:p>
                  </a:txBody>
                  <a:tcPr marL="3810" marR="3810" marT="3810" marB="0" anchor="ctr"/>
                </a:tc>
                <a:tc>
                  <a:txBody>
                    <a:bodyPr/>
                    <a:lstStyle/>
                    <a:p>
                      <a:pPr>
                        <a:lnSpc>
                          <a:spcPct val="107000"/>
                        </a:lnSpc>
                        <a:spcAft>
                          <a:spcPts val="0"/>
                        </a:spcAft>
                      </a:pPr>
                      <a:r>
                        <a:rPr lang="tr-TR" sz="1100" dirty="0">
                          <a:effectLst/>
                        </a:rPr>
                        <a:t> 15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6391733"/>
                  </a:ext>
                </a:extLst>
              </a:tr>
              <a:tr h="361742">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Sahne Sanatları Bölümü</a:t>
                      </a:r>
                    </a:p>
                  </a:txBody>
                  <a:tcPr marL="3810" marR="3810" marT="3810" marB="0" anchor="ctr"/>
                </a:tc>
                <a:tc>
                  <a:txBody>
                    <a:bodyPr/>
                    <a:lstStyle/>
                    <a:p>
                      <a:pPr>
                        <a:lnSpc>
                          <a:spcPct val="107000"/>
                        </a:lnSpc>
                        <a:spcAft>
                          <a:spcPts val="0"/>
                        </a:spcAft>
                      </a:pPr>
                      <a:r>
                        <a:rPr lang="tr-TR" sz="1100" dirty="0">
                          <a:effectLst/>
                        </a:rPr>
                        <a:t> Sahne</a:t>
                      </a:r>
                      <a:r>
                        <a:rPr lang="tr-TR" sz="1100" baseline="0" dirty="0">
                          <a:effectLst/>
                        </a:rPr>
                        <a:t> Sanatları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30</a:t>
                      </a:r>
                    </a:p>
                  </a:txBody>
                  <a:tcPr marL="3810" marR="3810" marT="3810" marB="0" anchor="ctr"/>
                </a:tc>
                <a:tc>
                  <a:txBody>
                    <a:bodyPr/>
                    <a:lstStyle/>
                    <a:p>
                      <a:pPr>
                        <a:lnSpc>
                          <a:spcPct val="107000"/>
                        </a:lnSpc>
                        <a:spcAft>
                          <a:spcPts val="0"/>
                        </a:spcAft>
                      </a:pPr>
                      <a:r>
                        <a:rPr lang="tr-TR" sz="1100" dirty="0">
                          <a:effectLst/>
                        </a:rPr>
                        <a:t> 30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73894566"/>
                  </a:ext>
                </a:extLst>
              </a:tr>
              <a:tr h="361742">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65541226"/>
                  </a:ext>
                </a:extLst>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8332303"/>
                  </a:ext>
                </a:extLst>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6407344"/>
                  </a:ext>
                </a:extLst>
              </a:tr>
              <a:tr h="361742">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7648266"/>
                  </a:ext>
                </a:extLst>
              </a:tr>
              <a:tr h="361742">
                <a:tc>
                  <a:txBody>
                    <a:bodyPr/>
                    <a:lstStyle/>
                    <a:p>
                      <a:pPr algn="r">
                        <a:lnSpc>
                          <a:spcPct val="107000"/>
                        </a:lnSpc>
                        <a:spcAft>
                          <a:spcPts val="0"/>
                        </a:spcAft>
                      </a:pPr>
                      <a:r>
                        <a:rPr lang="tr-TR" sz="1600" b="1" dirty="0">
                          <a:solidFill>
                            <a:srgbClr val="FF0000"/>
                          </a:solidFill>
                          <a:effectLst/>
                        </a:rPr>
                        <a:t> TOPLAM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17970296"/>
                  </a:ext>
                </a:extLst>
              </a:tr>
            </a:tbl>
          </a:graphicData>
        </a:graphic>
      </p:graphicFrame>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28</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434147004"/>
              </p:ext>
            </p:extLst>
          </p:nvPr>
        </p:nvGraphicFramePr>
        <p:xfrm>
          <a:off x="427384" y="2077284"/>
          <a:ext cx="11320668" cy="3578079"/>
        </p:xfrm>
        <a:graphic>
          <a:graphicData uri="http://schemas.openxmlformats.org/drawingml/2006/table">
            <a:tbl>
              <a:tblPr>
                <a:tableStyleId>{BDBED569-4797-4DF1-A0F4-6AAB3CD982D8}</a:tableStyleId>
              </a:tblPr>
              <a:tblGrid>
                <a:gridCol w="3110946">
                  <a:extLst>
                    <a:ext uri="{9D8B030D-6E8A-4147-A177-3AD203B41FA5}">
                      <a16:colId xmlns:a16="http://schemas.microsoft.com/office/drawing/2014/main" val="2117979618"/>
                    </a:ext>
                  </a:extLst>
                </a:gridCol>
                <a:gridCol w="3707296">
                  <a:extLst>
                    <a:ext uri="{9D8B030D-6E8A-4147-A177-3AD203B41FA5}">
                      <a16:colId xmlns:a16="http://schemas.microsoft.com/office/drawing/2014/main" val="4174588668"/>
                    </a:ext>
                  </a:extLst>
                </a:gridCol>
                <a:gridCol w="626165">
                  <a:extLst>
                    <a:ext uri="{9D8B030D-6E8A-4147-A177-3AD203B41FA5}">
                      <a16:colId xmlns:a16="http://schemas.microsoft.com/office/drawing/2014/main" val="2583248819"/>
                    </a:ext>
                  </a:extLst>
                </a:gridCol>
                <a:gridCol w="685800">
                  <a:extLst>
                    <a:ext uri="{9D8B030D-6E8A-4147-A177-3AD203B41FA5}">
                      <a16:colId xmlns:a16="http://schemas.microsoft.com/office/drawing/2014/main" val="2002374087"/>
                    </a:ext>
                  </a:extLst>
                </a:gridCol>
                <a:gridCol w="924339">
                  <a:extLst>
                    <a:ext uri="{9D8B030D-6E8A-4147-A177-3AD203B41FA5}">
                      <a16:colId xmlns:a16="http://schemas.microsoft.com/office/drawing/2014/main" val="2018321977"/>
                    </a:ext>
                  </a:extLst>
                </a:gridCol>
                <a:gridCol w="606287">
                  <a:extLst>
                    <a:ext uri="{9D8B030D-6E8A-4147-A177-3AD203B41FA5}">
                      <a16:colId xmlns:a16="http://schemas.microsoft.com/office/drawing/2014/main" val="3809454168"/>
                    </a:ext>
                  </a:extLst>
                </a:gridCol>
                <a:gridCol w="715618">
                  <a:extLst>
                    <a:ext uri="{9D8B030D-6E8A-4147-A177-3AD203B41FA5}">
                      <a16:colId xmlns:a16="http://schemas.microsoft.com/office/drawing/2014/main" val="572787810"/>
                    </a:ext>
                  </a:extLst>
                </a:gridCol>
                <a:gridCol w="944217">
                  <a:extLst>
                    <a:ext uri="{9D8B030D-6E8A-4147-A177-3AD203B41FA5}">
                      <a16:colId xmlns:a16="http://schemas.microsoft.com/office/drawing/2014/main" val="2553092673"/>
                    </a:ext>
                  </a:extLst>
                </a:gridCol>
              </a:tblGrid>
              <a:tr h="335969">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370190">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358990">
                <a:tc>
                  <a:txBody>
                    <a:bodyPr/>
                    <a:lstStyle/>
                    <a:p>
                      <a:pPr>
                        <a:lnSpc>
                          <a:spcPct val="107000"/>
                        </a:lnSpc>
                      </a:pPr>
                      <a:r>
                        <a:rPr lang="tr-TR" sz="1800" b="1" dirty="0">
                          <a:effectLst/>
                          <a:latin typeface="+mn-lt"/>
                          <a:cs typeface="Times New Roman" panose="02020603050405020304" pitchFamily="18" charset="0"/>
                        </a:rPr>
                        <a:t>Müzik</a:t>
                      </a:r>
                      <a:r>
                        <a:rPr lang="tr-TR" sz="1800" b="1" baseline="0" dirty="0">
                          <a:effectLst/>
                          <a:latin typeface="+mn-lt"/>
                          <a:cs typeface="Times New Roman" panose="02020603050405020304" pitchFamily="18" charset="0"/>
                        </a:rPr>
                        <a:t> Bölümü </a:t>
                      </a: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Müzik Programı</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33</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27</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60</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663557036"/>
                  </a:ext>
                </a:extLst>
              </a:tr>
              <a:tr h="358990">
                <a:tc>
                  <a:txBody>
                    <a:bodyPr/>
                    <a:lstStyle/>
                    <a:p>
                      <a:pPr>
                        <a:lnSpc>
                          <a:spcPct val="107000"/>
                        </a:lnSpc>
                      </a:pPr>
                      <a:r>
                        <a:rPr lang="tr-TR" sz="1800" b="1" dirty="0">
                          <a:effectLst/>
                          <a:latin typeface="+mn-lt"/>
                          <a:cs typeface="Times New Roman" panose="02020603050405020304" pitchFamily="18" charset="0"/>
                        </a:rPr>
                        <a:t>Müzikoloji</a:t>
                      </a:r>
                      <a:r>
                        <a:rPr lang="tr-TR" sz="1800" b="1" baseline="0" dirty="0">
                          <a:effectLst/>
                          <a:latin typeface="+mn-lt"/>
                          <a:cs typeface="Times New Roman" panose="02020603050405020304" pitchFamily="18" charset="0"/>
                        </a:rPr>
                        <a:t> Bölümü</a:t>
                      </a: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Müzikoloji</a:t>
                      </a:r>
                      <a:r>
                        <a:rPr lang="tr-TR" sz="1800" b="1" baseline="0" dirty="0">
                          <a:effectLst/>
                          <a:latin typeface="+mn-lt"/>
                        </a:rPr>
                        <a:t> Anabilim Dalı</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11</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5</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16</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78291898"/>
                  </a:ext>
                </a:extLst>
              </a:tr>
              <a:tr h="358990">
                <a:tc>
                  <a:txBody>
                    <a:bodyPr/>
                    <a:lstStyle/>
                    <a:p>
                      <a:pPr>
                        <a:lnSpc>
                          <a:spcPct val="107000"/>
                        </a:lnSpc>
                      </a:pPr>
                      <a:r>
                        <a:rPr lang="tr-TR" sz="1800" b="1" dirty="0">
                          <a:effectLst/>
                          <a:latin typeface="+mn-lt"/>
                          <a:cs typeface="Times New Roman" panose="02020603050405020304" pitchFamily="18" charset="0"/>
                        </a:rPr>
                        <a:t>Müzikoloji Bölümü</a:t>
                      </a:r>
                    </a:p>
                  </a:txBody>
                  <a:tcPr marL="3810" marR="3810" marT="3810" marB="0" anchor="ctr"/>
                </a:tc>
                <a:tc>
                  <a:txBody>
                    <a:bodyPr/>
                    <a:lstStyle/>
                    <a:p>
                      <a:pPr>
                        <a:lnSpc>
                          <a:spcPct val="107000"/>
                        </a:lnSpc>
                        <a:spcAft>
                          <a:spcPts val="0"/>
                        </a:spcAft>
                      </a:pPr>
                      <a:r>
                        <a:rPr lang="tr-TR" sz="1800" b="1" dirty="0">
                          <a:effectLst/>
                          <a:latin typeface="+mn-lt"/>
                        </a:rPr>
                        <a:t> Müzik Teorileri Anabilim Dalı</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6</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9</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15</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79520520"/>
                  </a:ext>
                </a:extLst>
              </a:tr>
              <a:tr h="358990">
                <a:tc>
                  <a:txBody>
                    <a:bodyPr/>
                    <a:lstStyle/>
                    <a:p>
                      <a:pPr>
                        <a:lnSpc>
                          <a:spcPct val="107000"/>
                        </a:lnSpc>
                      </a:pPr>
                      <a:r>
                        <a:rPr lang="tr-TR" sz="1800" b="1" dirty="0">
                          <a:effectLst/>
                          <a:latin typeface="+mn-lt"/>
                          <a:cs typeface="Times New Roman" panose="02020603050405020304" pitchFamily="18" charset="0"/>
                        </a:rPr>
                        <a:t>Sahne Sanatları Bölümü</a:t>
                      </a:r>
                    </a:p>
                  </a:txBody>
                  <a:tcPr marL="3810" marR="3810" marT="3810" marB="0" anchor="ctr"/>
                </a:tc>
                <a:tc>
                  <a:txBody>
                    <a:bodyPr/>
                    <a:lstStyle/>
                    <a:p>
                      <a:pPr>
                        <a:lnSpc>
                          <a:spcPct val="107000"/>
                        </a:lnSpc>
                        <a:spcAft>
                          <a:spcPts val="0"/>
                        </a:spcAft>
                      </a:pPr>
                      <a:r>
                        <a:rPr lang="tr-TR" sz="1800" b="1" dirty="0">
                          <a:effectLst/>
                          <a:latin typeface="+mn-lt"/>
                        </a:rPr>
                        <a:t> Sahne Sanatları Programı</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15</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15</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30</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67719453"/>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33600021"/>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87317"/>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27006957"/>
                  </a:ext>
                </a:extLst>
              </a:tr>
              <a:tr h="358990">
                <a:tc>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64167752"/>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29</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352498066"/>
              </p:ext>
            </p:extLst>
          </p:nvPr>
        </p:nvGraphicFramePr>
        <p:xfrm>
          <a:off x="674257" y="2028498"/>
          <a:ext cx="11139373" cy="3815254"/>
        </p:xfrm>
        <a:graphic>
          <a:graphicData uri="http://schemas.openxmlformats.org/drawingml/2006/table">
            <a:tbl>
              <a:tblPr>
                <a:tableStyleId>{BDBED569-4797-4DF1-A0F4-6AAB3CD982D8}</a:tableStyleId>
              </a:tblPr>
              <a:tblGrid>
                <a:gridCol w="2257117">
                  <a:extLst>
                    <a:ext uri="{9D8B030D-6E8A-4147-A177-3AD203B41FA5}">
                      <a16:colId xmlns:a16="http://schemas.microsoft.com/office/drawing/2014/main" val="3392937147"/>
                    </a:ext>
                  </a:extLst>
                </a:gridCol>
                <a:gridCol w="2176421">
                  <a:extLst>
                    <a:ext uri="{9D8B030D-6E8A-4147-A177-3AD203B41FA5}">
                      <a16:colId xmlns:a16="http://schemas.microsoft.com/office/drawing/2014/main" val="1268676462"/>
                    </a:ext>
                  </a:extLst>
                </a:gridCol>
                <a:gridCol w="1608571">
                  <a:extLst>
                    <a:ext uri="{9D8B030D-6E8A-4147-A177-3AD203B41FA5}">
                      <a16:colId xmlns:a16="http://schemas.microsoft.com/office/drawing/2014/main" val="611782414"/>
                    </a:ext>
                  </a:extLst>
                </a:gridCol>
                <a:gridCol w="1854963">
                  <a:extLst>
                    <a:ext uri="{9D8B030D-6E8A-4147-A177-3AD203B41FA5}">
                      <a16:colId xmlns:a16="http://schemas.microsoft.com/office/drawing/2014/main" val="4177927253"/>
                    </a:ext>
                  </a:extLst>
                </a:gridCol>
                <a:gridCol w="1462974">
                  <a:extLst>
                    <a:ext uri="{9D8B030D-6E8A-4147-A177-3AD203B41FA5}">
                      <a16:colId xmlns:a16="http://schemas.microsoft.com/office/drawing/2014/main" val="2528845296"/>
                    </a:ext>
                  </a:extLst>
                </a:gridCol>
                <a:gridCol w="1779327">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 Bölümü</a:t>
                      </a:r>
                    </a:p>
                  </a:txBody>
                  <a:tcPr marL="3810" marR="3810" marT="3810" marB="0" anchor="ctr"/>
                </a:tc>
                <a:tc>
                  <a:txBody>
                    <a:bodyPr/>
                    <a:lstStyle/>
                    <a:p>
                      <a:pPr>
                        <a:lnSpc>
                          <a:spcPct val="107000"/>
                        </a:lnSpc>
                        <a:spcAft>
                          <a:spcPts val="800"/>
                        </a:spcAft>
                      </a:pPr>
                      <a:r>
                        <a:rPr lang="tr-TR" sz="1100" dirty="0">
                          <a:effectLst/>
                        </a:rPr>
                        <a:t> Müzik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dirty="0">
                          <a:effectLst/>
                        </a:rPr>
                        <a:t> 9.66</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19.3</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10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20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Müzikoloji</a:t>
                      </a:r>
                      <a:r>
                        <a:rPr lang="tr-TR" sz="1100" baseline="0" dirty="0">
                          <a:effectLst/>
                          <a:latin typeface="Times New Roman" panose="02020603050405020304" pitchFamily="18" charset="0"/>
                          <a:cs typeface="Times New Roman" panose="02020603050405020304" pitchFamily="18" charset="0"/>
                        </a:rPr>
                        <a:t> Bölümü</a:t>
                      </a: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Müzikoloji Anabilim Dalı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dirty="0">
                          <a:effectLst/>
                        </a:rPr>
                        <a:t> 9.5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4.75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2.6</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16</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Müzikoloji Bölümü</a:t>
                      </a:r>
                    </a:p>
                  </a:txBody>
                  <a:tcPr marL="3810" marR="3810" marT="3810" marB="0" anchor="ctr"/>
                </a:tc>
                <a:tc>
                  <a:txBody>
                    <a:bodyPr/>
                    <a:lstStyle/>
                    <a:p>
                      <a:pPr>
                        <a:lnSpc>
                          <a:spcPct val="107000"/>
                        </a:lnSpc>
                        <a:spcAft>
                          <a:spcPts val="800"/>
                        </a:spcAft>
                      </a:pPr>
                      <a:r>
                        <a:rPr lang="tr-TR" sz="1100" dirty="0">
                          <a:effectLst/>
                        </a:rPr>
                        <a:t> Müzik Teorileri Anabilim</a:t>
                      </a:r>
                      <a:r>
                        <a:rPr lang="tr-TR" sz="1100" baseline="0" dirty="0">
                          <a:effectLst/>
                        </a:rPr>
                        <a:t> Dalı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dirty="0">
                          <a:effectLst/>
                        </a:rPr>
                        <a:t> 10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7.5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Sahne</a:t>
                      </a:r>
                      <a:r>
                        <a:rPr lang="tr-TR" sz="1100" baseline="0" dirty="0">
                          <a:effectLst/>
                          <a:latin typeface="Times New Roman" panose="02020603050405020304" pitchFamily="18" charset="0"/>
                          <a:cs typeface="Times New Roman" panose="02020603050405020304" pitchFamily="18" charset="0"/>
                        </a:rPr>
                        <a:t> Sanatları Bölümü</a:t>
                      </a: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Sahne Sanatları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dirty="0">
                          <a:effectLst/>
                        </a:rPr>
                        <a:t> 10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10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9.79</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6.01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7.5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9</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(Engelli)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30</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675651480"/>
              </p:ext>
            </p:extLst>
          </p:nvPr>
        </p:nvGraphicFramePr>
        <p:xfrm>
          <a:off x="318054" y="2027583"/>
          <a:ext cx="11509510" cy="3737113"/>
        </p:xfrm>
        <a:graphic>
          <a:graphicData uri="http://schemas.openxmlformats.org/drawingml/2006/table">
            <a:tbl>
              <a:tblPr>
                <a:tableStyleId>{BDBED569-4797-4DF1-A0F4-6AAB3CD982D8}</a:tableStyleId>
              </a:tblPr>
              <a:tblGrid>
                <a:gridCol w="2046455">
                  <a:extLst>
                    <a:ext uri="{9D8B030D-6E8A-4147-A177-3AD203B41FA5}">
                      <a16:colId xmlns:a16="http://schemas.microsoft.com/office/drawing/2014/main" val="3062461048"/>
                    </a:ext>
                  </a:extLst>
                </a:gridCol>
                <a:gridCol w="2609459">
                  <a:extLst>
                    <a:ext uri="{9D8B030D-6E8A-4147-A177-3AD203B41FA5}">
                      <a16:colId xmlns:a16="http://schemas.microsoft.com/office/drawing/2014/main" val="2599825393"/>
                    </a:ext>
                  </a:extLst>
                </a:gridCol>
                <a:gridCol w="814503">
                  <a:extLst>
                    <a:ext uri="{9D8B030D-6E8A-4147-A177-3AD203B41FA5}">
                      <a16:colId xmlns:a16="http://schemas.microsoft.com/office/drawing/2014/main" val="2575000749"/>
                    </a:ext>
                  </a:extLst>
                </a:gridCol>
                <a:gridCol w="814503">
                  <a:extLst>
                    <a:ext uri="{9D8B030D-6E8A-4147-A177-3AD203B41FA5}">
                      <a16:colId xmlns:a16="http://schemas.microsoft.com/office/drawing/2014/main" val="1397288745"/>
                    </a:ext>
                  </a:extLst>
                </a:gridCol>
                <a:gridCol w="584261">
                  <a:extLst>
                    <a:ext uri="{9D8B030D-6E8A-4147-A177-3AD203B41FA5}">
                      <a16:colId xmlns:a16="http://schemas.microsoft.com/office/drawing/2014/main" val="4215508311"/>
                    </a:ext>
                  </a:extLst>
                </a:gridCol>
                <a:gridCol w="612825">
                  <a:extLst>
                    <a:ext uri="{9D8B030D-6E8A-4147-A177-3AD203B41FA5}">
                      <a16:colId xmlns:a16="http://schemas.microsoft.com/office/drawing/2014/main" val="2222175126"/>
                    </a:ext>
                  </a:extLst>
                </a:gridCol>
                <a:gridCol w="721887">
                  <a:extLst>
                    <a:ext uri="{9D8B030D-6E8A-4147-A177-3AD203B41FA5}">
                      <a16:colId xmlns:a16="http://schemas.microsoft.com/office/drawing/2014/main" val="980281889"/>
                    </a:ext>
                  </a:extLst>
                </a:gridCol>
                <a:gridCol w="721887">
                  <a:extLst>
                    <a:ext uri="{9D8B030D-6E8A-4147-A177-3AD203B41FA5}">
                      <a16:colId xmlns:a16="http://schemas.microsoft.com/office/drawing/2014/main" val="2423004025"/>
                    </a:ext>
                  </a:extLst>
                </a:gridCol>
                <a:gridCol w="611093">
                  <a:extLst>
                    <a:ext uri="{9D8B030D-6E8A-4147-A177-3AD203B41FA5}">
                      <a16:colId xmlns:a16="http://schemas.microsoft.com/office/drawing/2014/main" val="3342530665"/>
                    </a:ext>
                  </a:extLst>
                </a:gridCol>
                <a:gridCol w="678608">
                  <a:extLst>
                    <a:ext uri="{9D8B030D-6E8A-4147-A177-3AD203B41FA5}">
                      <a16:colId xmlns:a16="http://schemas.microsoft.com/office/drawing/2014/main" val="2150964944"/>
                    </a:ext>
                  </a:extLst>
                </a:gridCol>
                <a:gridCol w="678608">
                  <a:extLst>
                    <a:ext uri="{9D8B030D-6E8A-4147-A177-3AD203B41FA5}">
                      <a16:colId xmlns:a16="http://schemas.microsoft.com/office/drawing/2014/main" val="2465318105"/>
                    </a:ext>
                  </a:extLst>
                </a:gridCol>
                <a:gridCol w="615421">
                  <a:extLst>
                    <a:ext uri="{9D8B030D-6E8A-4147-A177-3AD203B41FA5}">
                      <a16:colId xmlns:a16="http://schemas.microsoft.com/office/drawing/2014/main" val="3940777175"/>
                    </a:ext>
                  </a:extLst>
                </a:gridCol>
              </a:tblGrid>
              <a:tr h="320781">
                <a:tc rowSpan="2">
                  <a:txBody>
                    <a:bodyPr/>
                    <a:lstStyle/>
                    <a:p>
                      <a:pPr algn="ctr">
                        <a:lnSpc>
                          <a:spcPct val="107000"/>
                        </a:lnSpc>
                        <a:spcAft>
                          <a:spcPts val="0"/>
                        </a:spcAft>
                      </a:pPr>
                      <a:r>
                        <a:rPr lang="tr-TR" sz="1400" b="1" dirty="0">
                          <a:solidFill>
                            <a:srgbClr val="FF0000"/>
                          </a:solidFill>
                          <a:effectLst/>
                        </a:rPr>
                        <a:t>Bölüm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400" b="1" dirty="0">
                          <a:solidFill>
                            <a:srgbClr val="FF0000"/>
                          </a:solidFill>
                          <a:effectLst/>
                        </a:rPr>
                        <a:t>Ana Bilim - Sanat Dalı/ 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400" b="1">
                          <a:solidFill>
                            <a:srgbClr val="FF0000"/>
                          </a:solidFill>
                          <a:effectLst/>
                        </a:rPr>
                        <a:t>2024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400" b="1">
                          <a:solidFill>
                            <a:srgbClr val="FF0000"/>
                          </a:solidFill>
                          <a:effectLst/>
                        </a:rPr>
                        <a:t>2025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91549033"/>
                  </a:ext>
                </a:extLst>
              </a:tr>
              <a:tr h="67423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26099632"/>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50274730"/>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47166549"/>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93132141"/>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24415167"/>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6647798"/>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47488355"/>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55363791"/>
                  </a:ext>
                </a:extLst>
              </a:tr>
              <a:tr h="342762">
                <a:tc>
                  <a:txBody>
                    <a:bodyPr/>
                    <a:lstStyle/>
                    <a:p>
                      <a:pPr algn="r">
                        <a:lnSpc>
                          <a:spcPct val="107000"/>
                        </a:lnSpc>
                        <a:spcAft>
                          <a:spcPts val="0"/>
                        </a:spcAft>
                      </a:pPr>
                      <a:r>
                        <a:rPr lang="tr-TR" sz="1100" dirty="0">
                          <a:effectLst/>
                        </a:rPr>
                        <a:t> </a:t>
                      </a:r>
                      <a:r>
                        <a:rPr lang="tr-TR" sz="1600" dirty="0">
                          <a:solidFill>
                            <a:srgbClr val="FF0000"/>
                          </a:solidFill>
                          <a:effectLst/>
                        </a:rPr>
                        <a:t>TOPLAM</a:t>
                      </a: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5689940"/>
                  </a:ext>
                </a:extLst>
              </a:tr>
            </a:tbl>
          </a:graphicData>
        </a:graphic>
      </p:graphicFrame>
    </p:spTree>
    <p:extLst>
      <p:ext uri="{BB962C8B-B14F-4D97-AF65-F5344CB8AC3E}">
        <p14:creationId xmlns:p14="http://schemas.microsoft.com/office/powerpoint/2010/main" val="131333387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258417" y="790313"/>
            <a:ext cx="10505661" cy="625740"/>
          </a:xfrm>
        </p:spPr>
        <p:txBody>
          <a:bodyPr>
            <a:noAutofit/>
          </a:bodyPr>
          <a:lstStyle/>
          <a:p>
            <a:pPr algn="ctr"/>
            <a:r>
              <a:rPr lang="tr-TR" sz="2800" b="1" dirty="0">
                <a:solidFill>
                  <a:srgbClr val="FF0000"/>
                </a:solidFill>
                <a:cs typeface="Calibri" pitchFamily="34" charset="0"/>
              </a:rPr>
              <a:t>ÖĞRENCİ SAYISI (</a:t>
            </a:r>
            <a:r>
              <a:rPr lang="tr-TR" sz="2800" b="1" i="1" dirty="0">
                <a:solidFill>
                  <a:srgbClr val="FF0000"/>
                </a:solidFill>
                <a:cs typeface="Calibri" pitchFamily="34" charset="0"/>
              </a:rPr>
              <a:t>Varsa, Lisansüstü </a:t>
            </a:r>
            <a:r>
              <a:rPr lang="tr-TR" sz="2800" b="1" dirty="0">
                <a:solidFill>
                  <a:srgbClr val="FF0000"/>
                </a:solidFill>
                <a:cs typeface="Calibri" pitchFamily="34" charset="0"/>
              </a:rPr>
              <a:t>)</a:t>
            </a:r>
            <a:endParaRPr lang="tr-TR" sz="2800" dirty="0">
              <a:solidFill>
                <a:srgbClr val="FF0000"/>
              </a:solidFill>
            </a:endParaRPr>
          </a:p>
        </p:txBody>
      </p:sp>
      <p:sp>
        <p:nvSpPr>
          <p:cNvPr id="3" name="Veri Yer Tutucusu 2"/>
          <p:cNvSpPr>
            <a:spLocks noGrp="1"/>
          </p:cNvSpPr>
          <p:nvPr>
            <p:ph type="dt" sz="half" idx="10"/>
          </p:nvPr>
        </p:nvSpPr>
        <p:spPr/>
        <p:txBody>
          <a:bodyPr/>
          <a:lstStyle/>
          <a:p>
            <a:fld id="{C0AB891B-9CA3-40B3-819B-83EB387B8A2F}"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31</a:t>
            </a:fld>
            <a:endParaRPr lang="tr-TR"/>
          </a:p>
        </p:txBody>
      </p:sp>
      <p:sp>
        <p:nvSpPr>
          <p:cNvPr id="6" name="Metin kutusu 5"/>
          <p:cNvSpPr txBox="1"/>
          <p:nvPr/>
        </p:nvSpPr>
        <p:spPr>
          <a:xfrm>
            <a:off x="459498" y="5925707"/>
            <a:ext cx="7751911" cy="307777"/>
          </a:xfrm>
          <a:prstGeom prst="rect">
            <a:avLst/>
          </a:prstGeom>
          <a:noFill/>
        </p:spPr>
        <p:txBody>
          <a:bodyPr wrap="square" rtlCol="0">
            <a:spAutoFit/>
          </a:bodyPr>
          <a:lstStyle/>
          <a:p>
            <a:r>
              <a:rPr lang="tr-TR" sz="1400" b="1" i="1" dirty="0">
                <a:solidFill>
                  <a:srgbClr val="C00000"/>
                </a:solidFill>
              </a:rPr>
              <a:t>*Her Ana Bilim - Sanat Dalı/ Program için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1445294355"/>
              </p:ext>
            </p:extLst>
          </p:nvPr>
        </p:nvGraphicFramePr>
        <p:xfrm>
          <a:off x="387626" y="1958012"/>
          <a:ext cx="11459817" cy="3856378"/>
        </p:xfrm>
        <a:graphic>
          <a:graphicData uri="http://schemas.openxmlformats.org/drawingml/2006/table">
            <a:tbl>
              <a:tblPr>
                <a:tableStyleId>{BDBED569-4797-4DF1-A0F4-6AAB3CD982D8}</a:tableStyleId>
              </a:tblPr>
              <a:tblGrid>
                <a:gridCol w="3063868">
                  <a:extLst>
                    <a:ext uri="{9D8B030D-6E8A-4147-A177-3AD203B41FA5}">
                      <a16:colId xmlns:a16="http://schemas.microsoft.com/office/drawing/2014/main" val="46596549"/>
                    </a:ext>
                  </a:extLst>
                </a:gridCol>
                <a:gridCol w="1164733">
                  <a:extLst>
                    <a:ext uri="{9D8B030D-6E8A-4147-A177-3AD203B41FA5}">
                      <a16:colId xmlns:a16="http://schemas.microsoft.com/office/drawing/2014/main" val="1076364814"/>
                    </a:ext>
                  </a:extLst>
                </a:gridCol>
                <a:gridCol w="1164733">
                  <a:extLst>
                    <a:ext uri="{9D8B030D-6E8A-4147-A177-3AD203B41FA5}">
                      <a16:colId xmlns:a16="http://schemas.microsoft.com/office/drawing/2014/main" val="2278500121"/>
                    </a:ext>
                  </a:extLst>
                </a:gridCol>
                <a:gridCol w="1028762">
                  <a:extLst>
                    <a:ext uri="{9D8B030D-6E8A-4147-A177-3AD203B41FA5}">
                      <a16:colId xmlns:a16="http://schemas.microsoft.com/office/drawing/2014/main" val="3247078321"/>
                    </a:ext>
                  </a:extLst>
                </a:gridCol>
                <a:gridCol w="877099">
                  <a:extLst>
                    <a:ext uri="{9D8B030D-6E8A-4147-A177-3AD203B41FA5}">
                      <a16:colId xmlns:a16="http://schemas.microsoft.com/office/drawing/2014/main" val="2219281847"/>
                    </a:ext>
                  </a:extLst>
                </a:gridCol>
                <a:gridCol w="877099">
                  <a:extLst>
                    <a:ext uri="{9D8B030D-6E8A-4147-A177-3AD203B41FA5}">
                      <a16:colId xmlns:a16="http://schemas.microsoft.com/office/drawing/2014/main" val="218234555"/>
                    </a:ext>
                  </a:extLst>
                </a:gridCol>
                <a:gridCol w="1165483">
                  <a:extLst>
                    <a:ext uri="{9D8B030D-6E8A-4147-A177-3AD203B41FA5}">
                      <a16:colId xmlns:a16="http://schemas.microsoft.com/office/drawing/2014/main" val="2252447032"/>
                    </a:ext>
                  </a:extLst>
                </a:gridCol>
                <a:gridCol w="1165483">
                  <a:extLst>
                    <a:ext uri="{9D8B030D-6E8A-4147-A177-3AD203B41FA5}">
                      <a16:colId xmlns:a16="http://schemas.microsoft.com/office/drawing/2014/main" val="2467654421"/>
                    </a:ext>
                  </a:extLst>
                </a:gridCol>
                <a:gridCol w="952557">
                  <a:extLst>
                    <a:ext uri="{9D8B030D-6E8A-4147-A177-3AD203B41FA5}">
                      <a16:colId xmlns:a16="http://schemas.microsoft.com/office/drawing/2014/main" val="2331275780"/>
                    </a:ext>
                  </a:extLst>
                </a:gridCol>
              </a:tblGrid>
              <a:tr h="321600">
                <a:tc rowSpan="2">
                  <a:txBody>
                    <a:bodyPr/>
                    <a:lstStyle/>
                    <a:p>
                      <a:pPr algn="ctr">
                        <a:lnSpc>
                          <a:spcPct val="107000"/>
                        </a:lnSpc>
                        <a:spcAft>
                          <a:spcPts val="0"/>
                        </a:spcAft>
                      </a:pPr>
                      <a:r>
                        <a:rPr lang="tr-TR" sz="1800" b="1" dirty="0">
                          <a:solidFill>
                            <a:srgbClr val="FF0000"/>
                          </a:solidFill>
                          <a:effectLst/>
                        </a:rPr>
                        <a:t>Ana Bilim/Sanat Dalı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4">
                  <a:txBody>
                    <a:bodyPr/>
                    <a:lstStyle/>
                    <a:p>
                      <a:pPr algn="ctr">
                        <a:lnSpc>
                          <a:spcPct val="107000"/>
                        </a:lnSpc>
                        <a:spcAft>
                          <a:spcPts val="0"/>
                        </a:spcAft>
                      </a:pPr>
                      <a:r>
                        <a:rPr lang="tr-TR" sz="1600" b="1">
                          <a:solidFill>
                            <a:srgbClr val="FF0000"/>
                          </a:solidFill>
                          <a:effectLst/>
                        </a:rPr>
                        <a:t>2024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4">
                  <a:txBody>
                    <a:bodyPr/>
                    <a:lstStyle/>
                    <a:p>
                      <a:pPr algn="ctr">
                        <a:lnSpc>
                          <a:spcPct val="107000"/>
                        </a:lnSpc>
                        <a:spcAft>
                          <a:spcPts val="0"/>
                        </a:spcAft>
                      </a:pPr>
                      <a:r>
                        <a:rPr lang="tr-TR" sz="1600" b="1">
                          <a:solidFill>
                            <a:srgbClr val="FF0000"/>
                          </a:solidFill>
                          <a:effectLst/>
                        </a:rPr>
                        <a:t>2025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55679608"/>
                  </a:ext>
                </a:extLst>
              </a:tr>
              <a:tr h="640378">
                <a:tc vMerge="1">
                  <a:txBody>
                    <a:bodyPr/>
                    <a:lstStyle/>
                    <a:p>
                      <a:endParaRPr lang="tr-TR"/>
                    </a:p>
                  </a:txBody>
                  <a:tcP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9450292"/>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4973735"/>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10399160"/>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471996439"/>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53012033"/>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835473275"/>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907457057"/>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651328672"/>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1332525"/>
                  </a:ext>
                </a:extLst>
              </a:tr>
              <a:tr h="321600">
                <a:tc>
                  <a:txBody>
                    <a:bodyPr/>
                    <a:lstStyle/>
                    <a:p>
                      <a:pPr algn="r">
                        <a:lnSpc>
                          <a:spcPct val="107000"/>
                        </a:lnSpc>
                        <a:spcAft>
                          <a:spcPts val="0"/>
                        </a:spcAft>
                      </a:pPr>
                      <a:r>
                        <a:rPr lang="tr-TR" sz="1600" b="1">
                          <a:solidFill>
                            <a:srgbClr val="FF0000"/>
                          </a:solidFill>
                          <a:effectLst/>
                        </a:rPr>
                        <a:t>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43341332"/>
                  </a:ext>
                </a:extLst>
              </a:tr>
            </a:tbl>
          </a:graphicData>
        </a:graphic>
      </p:graphicFrame>
    </p:spTree>
    <p:extLst>
      <p:ext uri="{BB962C8B-B14F-4D97-AF65-F5344CB8AC3E}">
        <p14:creationId xmlns:p14="http://schemas.microsoft.com/office/powerpoint/2010/main" val="119983717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Lisansüstü Öğrenci Sayısı </a:t>
            </a:r>
            <a:br>
              <a:rPr lang="tr-TR" sz="2800" b="1" dirty="0">
                <a:solidFill>
                  <a:srgbClr val="3333FF"/>
                </a:solidFill>
              </a:rPr>
            </a:br>
            <a:r>
              <a:rPr lang="tr-TR" sz="1800" b="1" i="1" dirty="0">
                <a:solidFill>
                  <a:srgbClr val="FF0000"/>
                </a:solidFill>
              </a:rPr>
              <a:t>(Varsa, programdaki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32</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nvGraphicFramePr>
        <p:xfrm>
          <a:off x="838200" y="2028498"/>
          <a:ext cx="10975429" cy="3815254"/>
        </p:xfrm>
        <a:graphic>
          <a:graphicData uri="http://schemas.openxmlformats.org/drawingml/2006/table">
            <a:tbl>
              <a:tblPr>
                <a:tableStyleId>{BDBED569-4797-4DF1-A0F4-6AAB3CD982D8}</a:tableStyleId>
              </a:tblPr>
              <a:tblGrid>
                <a:gridCol w="2223898">
                  <a:extLst>
                    <a:ext uri="{9D8B030D-6E8A-4147-A177-3AD203B41FA5}">
                      <a16:colId xmlns:a16="http://schemas.microsoft.com/office/drawing/2014/main" val="3392937147"/>
                    </a:ext>
                  </a:extLst>
                </a:gridCol>
                <a:gridCol w="2144389">
                  <a:extLst>
                    <a:ext uri="{9D8B030D-6E8A-4147-A177-3AD203B41FA5}">
                      <a16:colId xmlns:a16="http://schemas.microsoft.com/office/drawing/2014/main" val="1268676462"/>
                    </a:ext>
                  </a:extLst>
                </a:gridCol>
                <a:gridCol w="1584897">
                  <a:extLst>
                    <a:ext uri="{9D8B030D-6E8A-4147-A177-3AD203B41FA5}">
                      <a16:colId xmlns:a16="http://schemas.microsoft.com/office/drawing/2014/main" val="611782414"/>
                    </a:ext>
                  </a:extLst>
                </a:gridCol>
                <a:gridCol w="1827662">
                  <a:extLst>
                    <a:ext uri="{9D8B030D-6E8A-4147-A177-3AD203B41FA5}">
                      <a16:colId xmlns:a16="http://schemas.microsoft.com/office/drawing/2014/main" val="4177927253"/>
                    </a:ext>
                  </a:extLst>
                </a:gridCol>
                <a:gridCol w="1441443">
                  <a:extLst>
                    <a:ext uri="{9D8B030D-6E8A-4147-A177-3AD203B41FA5}">
                      <a16:colId xmlns:a16="http://schemas.microsoft.com/office/drawing/2014/main" val="2528845296"/>
                    </a:ext>
                  </a:extLst>
                </a:gridCol>
                <a:gridCol w="1753140">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372229940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2800" b="1" dirty="0">
                <a:solidFill>
                  <a:srgbClr val="FF0000"/>
                </a:solidFill>
                <a:latin typeface="+mn-lt"/>
                <a:cs typeface="Calibri" panose="020F0502020204030204" pitchFamily="34" charset="0"/>
              </a:rPr>
              <a:t>Yabancı Uyruklu Öğrenci Sayısı</a:t>
            </a:r>
            <a:endParaRPr lang="tr-TR" sz="2800" dirty="0">
              <a:solidFill>
                <a:srgbClr val="FF0000"/>
              </a:solidFill>
            </a:endParaRPr>
          </a:p>
        </p:txBody>
      </p:sp>
      <p:sp>
        <p:nvSpPr>
          <p:cNvPr id="3" name="Veri Yer Tutucusu 2"/>
          <p:cNvSpPr>
            <a:spLocks noGrp="1"/>
          </p:cNvSpPr>
          <p:nvPr>
            <p:ph type="dt" sz="half" idx="10"/>
          </p:nvPr>
        </p:nvSpPr>
        <p:spPr/>
        <p:txBody>
          <a:bodyPr/>
          <a:lstStyle/>
          <a:p>
            <a:fld id="{B17F653B-1A74-4BC2-8455-8613C38E416B}"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26407418"/>
              </p:ext>
            </p:extLst>
          </p:nvPr>
        </p:nvGraphicFramePr>
        <p:xfrm>
          <a:off x="241540" y="1769167"/>
          <a:ext cx="11605903" cy="4075041"/>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3233706">
                  <a:extLst>
                    <a:ext uri="{9D8B030D-6E8A-4147-A177-3AD203B41FA5}">
                      <a16:colId xmlns:a16="http://schemas.microsoft.com/office/drawing/2014/main" val="4191785303"/>
                    </a:ext>
                  </a:extLst>
                </a:gridCol>
                <a:gridCol w="1476208">
                  <a:extLst>
                    <a:ext uri="{9D8B030D-6E8A-4147-A177-3AD203B41FA5}">
                      <a16:colId xmlns:a16="http://schemas.microsoft.com/office/drawing/2014/main" val="391498586"/>
                    </a:ext>
                  </a:extLst>
                </a:gridCol>
              </a:tblGrid>
              <a:tr h="302773">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44465229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321703615"/>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26720089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802609208"/>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38696497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702369829"/>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794091487"/>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76942912"/>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096795995"/>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90270351"/>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55419418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74523389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158744024"/>
                  </a:ext>
                </a:extLst>
              </a:tr>
              <a:tr h="266233">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400" b="1" dirty="0">
                          <a:solidFill>
                            <a:srgbClr val="FF0000"/>
                          </a:solidFill>
                          <a:effectLst/>
                        </a:rPr>
                        <a:t>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9FA948-C8EE-E894-088D-7C35D08FB8D5}"/>
              </a:ext>
            </a:extLst>
          </p:cNvPr>
          <p:cNvSpPr>
            <a:spLocks noGrp="1"/>
          </p:cNvSpPr>
          <p:nvPr>
            <p:ph type="title"/>
          </p:nvPr>
        </p:nvSpPr>
        <p:spPr>
          <a:xfrm>
            <a:off x="146878" y="745435"/>
            <a:ext cx="10634870" cy="636553"/>
          </a:xfrm>
        </p:spPr>
        <p:txBody>
          <a:bodyPr>
            <a:noAutofit/>
          </a:bodyPr>
          <a:lstStyle/>
          <a:p>
            <a:pPr algn="ctr"/>
            <a:r>
              <a:rPr lang="tr-TR" sz="2800" b="1" dirty="0">
                <a:solidFill>
                  <a:srgbClr val="FF0000"/>
                </a:solidFill>
                <a:latin typeface="+mn-lt"/>
                <a:cs typeface="Calibri" panose="020F0502020204030204" pitchFamily="34" charset="0"/>
              </a:rPr>
              <a:t>YKS/ Özel Yetenek Sınavı / ÖZYES Yerleşme ve Kesin Kayıt Sonuçları </a:t>
            </a:r>
            <a:endParaRPr lang="tr-TR" sz="2800" dirty="0">
              <a:solidFill>
                <a:srgbClr val="FF0000"/>
              </a:solidFill>
            </a:endParaRPr>
          </a:p>
        </p:txBody>
      </p:sp>
      <p:sp>
        <p:nvSpPr>
          <p:cNvPr id="7" name="Veri Yer Tutucusu 6"/>
          <p:cNvSpPr>
            <a:spLocks noGrp="1"/>
          </p:cNvSpPr>
          <p:nvPr>
            <p:ph type="dt" sz="half" idx="10"/>
          </p:nvPr>
        </p:nvSpPr>
        <p:spPr/>
        <p:txBody>
          <a:bodyPr/>
          <a:lstStyle/>
          <a:p>
            <a:fld id="{57BE1657-4292-4E4C-B36B-9C104EFD0094}"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34</a:t>
            </a:fld>
            <a:endParaRPr lang="tr-TR"/>
          </a:p>
        </p:txBody>
      </p:sp>
      <p:sp>
        <p:nvSpPr>
          <p:cNvPr id="9" name="Metin kutusu 8"/>
          <p:cNvSpPr txBox="1"/>
          <p:nvPr/>
        </p:nvSpPr>
        <p:spPr>
          <a:xfrm>
            <a:off x="330956" y="5917915"/>
            <a:ext cx="5761619"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6" name="Tablo 5"/>
          <p:cNvGraphicFramePr>
            <a:graphicFrameLocks noGrp="1"/>
          </p:cNvGraphicFramePr>
          <p:nvPr>
            <p:extLst>
              <p:ext uri="{D42A27DB-BD31-4B8C-83A1-F6EECF244321}">
                <p14:modId xmlns:p14="http://schemas.microsoft.com/office/powerpoint/2010/main" val="1683771429"/>
              </p:ext>
            </p:extLst>
          </p:nvPr>
        </p:nvGraphicFramePr>
        <p:xfrm>
          <a:off x="595901" y="2003461"/>
          <a:ext cx="11281361" cy="3731416"/>
        </p:xfrm>
        <a:graphic>
          <a:graphicData uri="http://schemas.openxmlformats.org/drawingml/2006/table">
            <a:tbl>
              <a:tblPr firstRow="1" firstCol="1" bandRow="1">
                <a:tableStyleId>{BC89EF96-8CEA-46FF-86C4-4CE0E7609802}</a:tableStyleId>
              </a:tblPr>
              <a:tblGrid>
                <a:gridCol w="2147299">
                  <a:extLst>
                    <a:ext uri="{9D8B030D-6E8A-4147-A177-3AD203B41FA5}">
                      <a16:colId xmlns:a16="http://schemas.microsoft.com/office/drawing/2014/main" val="1973764792"/>
                    </a:ext>
                  </a:extLst>
                </a:gridCol>
                <a:gridCol w="983974">
                  <a:extLst>
                    <a:ext uri="{9D8B030D-6E8A-4147-A177-3AD203B41FA5}">
                      <a16:colId xmlns:a16="http://schemas.microsoft.com/office/drawing/2014/main" val="3057559743"/>
                    </a:ext>
                  </a:extLst>
                </a:gridCol>
                <a:gridCol w="983974">
                  <a:extLst>
                    <a:ext uri="{9D8B030D-6E8A-4147-A177-3AD203B41FA5}">
                      <a16:colId xmlns:a16="http://schemas.microsoft.com/office/drawing/2014/main" val="976560049"/>
                    </a:ext>
                  </a:extLst>
                </a:gridCol>
                <a:gridCol w="1033669">
                  <a:extLst>
                    <a:ext uri="{9D8B030D-6E8A-4147-A177-3AD203B41FA5}">
                      <a16:colId xmlns:a16="http://schemas.microsoft.com/office/drawing/2014/main" val="265690425"/>
                    </a:ext>
                  </a:extLst>
                </a:gridCol>
                <a:gridCol w="824948">
                  <a:extLst>
                    <a:ext uri="{9D8B030D-6E8A-4147-A177-3AD203B41FA5}">
                      <a16:colId xmlns:a16="http://schemas.microsoft.com/office/drawing/2014/main" val="1005091239"/>
                    </a:ext>
                  </a:extLst>
                </a:gridCol>
                <a:gridCol w="904461">
                  <a:extLst>
                    <a:ext uri="{9D8B030D-6E8A-4147-A177-3AD203B41FA5}">
                      <a16:colId xmlns:a16="http://schemas.microsoft.com/office/drawing/2014/main" val="3235878979"/>
                    </a:ext>
                  </a:extLst>
                </a:gridCol>
                <a:gridCol w="967544">
                  <a:extLst>
                    <a:ext uri="{9D8B030D-6E8A-4147-A177-3AD203B41FA5}">
                      <a16:colId xmlns:a16="http://schemas.microsoft.com/office/drawing/2014/main" val="2403947113"/>
                    </a:ext>
                  </a:extLst>
                </a:gridCol>
                <a:gridCol w="858873">
                  <a:extLst>
                    <a:ext uri="{9D8B030D-6E8A-4147-A177-3AD203B41FA5}">
                      <a16:colId xmlns:a16="http://schemas.microsoft.com/office/drawing/2014/main" val="1591720098"/>
                    </a:ext>
                  </a:extLst>
                </a:gridCol>
                <a:gridCol w="858873">
                  <a:extLst>
                    <a:ext uri="{9D8B030D-6E8A-4147-A177-3AD203B41FA5}">
                      <a16:colId xmlns:a16="http://schemas.microsoft.com/office/drawing/2014/main" val="464945755"/>
                    </a:ext>
                  </a:extLst>
                </a:gridCol>
                <a:gridCol w="858873">
                  <a:extLst>
                    <a:ext uri="{9D8B030D-6E8A-4147-A177-3AD203B41FA5}">
                      <a16:colId xmlns:a16="http://schemas.microsoft.com/office/drawing/2014/main" val="952931285"/>
                    </a:ext>
                  </a:extLst>
                </a:gridCol>
                <a:gridCol w="858873">
                  <a:extLst>
                    <a:ext uri="{9D8B030D-6E8A-4147-A177-3AD203B41FA5}">
                      <a16:colId xmlns:a16="http://schemas.microsoft.com/office/drawing/2014/main" val="3276162527"/>
                    </a:ext>
                  </a:extLst>
                </a:gridCol>
              </a:tblGrid>
              <a:tr h="319393">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5">
                  <a:txBody>
                    <a:bodyPr/>
                    <a:lstStyle/>
                    <a:p>
                      <a:pPr algn="ctr">
                        <a:lnSpc>
                          <a:spcPct val="107000"/>
                        </a:lnSpc>
                        <a:spcAft>
                          <a:spcPts val="0"/>
                        </a:spcAft>
                      </a:pPr>
                      <a:r>
                        <a:rPr lang="tr-TR" sz="1600" dirty="0">
                          <a:effectLst/>
                        </a:rPr>
                        <a:t>2024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600" dirty="0">
                          <a:effectLst/>
                        </a:rPr>
                        <a:t>2025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31563080"/>
                  </a:ext>
                </a:extLst>
              </a:tr>
              <a:tr h="637342">
                <a:tc>
                  <a:txBody>
                    <a:bodyPr/>
                    <a:lstStyle/>
                    <a:p>
                      <a:pPr algn="ctr">
                        <a:lnSpc>
                          <a:spcPct val="107000"/>
                        </a:lnSpc>
                        <a:spcAft>
                          <a:spcPts val="0"/>
                        </a:spcAft>
                      </a:pPr>
                      <a:r>
                        <a:rPr lang="tr-TR" sz="1600" b="1" dirty="0">
                          <a:effectLst/>
                        </a:rPr>
                        <a:t>Program Adı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1402165"/>
                  </a:ext>
                </a:extLst>
              </a:tr>
              <a:tr h="306911">
                <a:tc>
                  <a:txBody>
                    <a:bodyPr/>
                    <a:lstStyle/>
                    <a:p>
                      <a:pPr>
                        <a:lnSpc>
                          <a:spcPct val="107000"/>
                        </a:lnSpc>
                      </a:pPr>
                      <a:r>
                        <a:rPr lang="tr-TR" sz="1100" dirty="0">
                          <a:effectLst/>
                          <a:latin typeface="Calibri" panose="020F0502020204030204" pitchFamily="34" charset="0"/>
                          <a:cs typeface="Times New Roman" panose="02020603050405020304" pitchFamily="18" charset="0"/>
                        </a:rPr>
                        <a:t>Müzik Programı</a:t>
                      </a:r>
                    </a:p>
                  </a:txBody>
                  <a:tcPr marL="44450" marR="44450" marT="9525" marB="0" anchor="ctr"/>
                </a:tc>
                <a:tc>
                  <a:txBody>
                    <a:bodyPr/>
                    <a:lstStyle/>
                    <a:p>
                      <a:pPr algn="ctr">
                        <a:lnSpc>
                          <a:spcPct val="107000"/>
                        </a:lnSpc>
                      </a:pP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91547696"/>
                  </a:ext>
                </a:extLst>
              </a:tr>
              <a:tr h="306911">
                <a:tc>
                  <a:txBody>
                    <a:bodyPr/>
                    <a:lstStyle/>
                    <a:p>
                      <a:pPr>
                        <a:lnSpc>
                          <a:spcPct val="107000"/>
                        </a:lnSpc>
                      </a:pPr>
                      <a:r>
                        <a:rPr lang="tr-TR" sz="1100" dirty="0">
                          <a:effectLst/>
                          <a:latin typeface="Calibri" panose="020F0502020204030204" pitchFamily="34" charset="0"/>
                          <a:cs typeface="Times New Roman" panose="02020603050405020304" pitchFamily="18" charset="0"/>
                        </a:rPr>
                        <a:t>Müzikoloji Anabilim Dalı</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5</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4</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80</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3</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75</a:t>
                      </a:r>
                    </a:p>
                  </a:txBody>
                  <a:tcPr marL="44450" marR="44450" marT="9525" marB="0" anchor="ctr"/>
                </a:tc>
                <a:tc>
                  <a:txBody>
                    <a:bodyPr/>
                    <a:lstStyle/>
                    <a:p>
                      <a:pPr algn="ctr">
                        <a:lnSpc>
                          <a:spcPct val="107000"/>
                        </a:lnSpc>
                        <a:spcAft>
                          <a:spcPts val="0"/>
                        </a:spcAft>
                      </a:pPr>
                      <a:r>
                        <a:rPr lang="tr-TR" sz="1200" dirty="0">
                          <a:effectLst/>
                        </a:rPr>
                        <a:t> 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1 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 20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38426369"/>
                  </a:ext>
                </a:extLst>
              </a:tr>
              <a:tr h="306911">
                <a:tc>
                  <a:txBody>
                    <a:bodyPr/>
                    <a:lstStyle/>
                    <a:p>
                      <a:pPr>
                        <a:lnSpc>
                          <a:spcPct val="107000"/>
                        </a:lnSpc>
                      </a:pPr>
                      <a:r>
                        <a:rPr lang="tr-TR" sz="1100" dirty="0">
                          <a:effectLst/>
                          <a:latin typeface="Calibri" panose="020F0502020204030204" pitchFamily="34" charset="0"/>
                          <a:cs typeface="Times New Roman" panose="02020603050405020304" pitchFamily="18" charset="0"/>
                        </a:rPr>
                        <a:t>Müzik Teorileri Anabilim dalı</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5</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2</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40</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0</a:t>
                      </a:r>
                    </a:p>
                  </a:txBody>
                  <a:tcPr marL="44450" marR="44450"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0</a:t>
                      </a:r>
                    </a:p>
                  </a:txBody>
                  <a:tcPr marL="44450" marR="44450" marT="9525" marB="0" anchor="ctr"/>
                </a:tc>
                <a:tc>
                  <a:txBody>
                    <a:bodyPr/>
                    <a:lstStyle/>
                    <a:p>
                      <a:pPr algn="ctr">
                        <a:lnSpc>
                          <a:spcPct val="107000"/>
                        </a:lnSpc>
                        <a:spcAft>
                          <a:spcPts val="0"/>
                        </a:spcAft>
                      </a:pPr>
                      <a:r>
                        <a:rPr lang="tr-TR" sz="1200" dirty="0">
                          <a:effectLst/>
                        </a:rPr>
                        <a:t> 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48744075"/>
                  </a:ext>
                </a:extLst>
              </a:tr>
              <a:tr h="306911">
                <a:tc>
                  <a:txBody>
                    <a:bodyPr/>
                    <a:lstStyle/>
                    <a:p>
                      <a:pPr>
                        <a:lnSpc>
                          <a:spcPct val="107000"/>
                        </a:lnSpc>
                      </a:pPr>
                      <a:r>
                        <a:rPr lang="tr-TR" sz="1100" dirty="0">
                          <a:effectLst/>
                          <a:latin typeface="Calibri" panose="020F0502020204030204" pitchFamily="34" charset="0"/>
                          <a:cs typeface="Times New Roman" panose="02020603050405020304" pitchFamily="18" charset="0"/>
                        </a:rPr>
                        <a:t>Sahne Sanatları Programı</a:t>
                      </a:r>
                    </a:p>
                  </a:txBody>
                  <a:tcPr marL="44450" marR="44450" marT="9525" marB="0" anchor="ctr"/>
                </a:tc>
                <a:tc>
                  <a:txBody>
                    <a:bodyPr/>
                    <a:lstStyle/>
                    <a:p>
                      <a:pPr algn="ct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95281821"/>
                  </a:ext>
                </a:extLst>
              </a:tr>
              <a:tr h="306911">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4211108"/>
                  </a:ext>
                </a:extLst>
              </a:tr>
              <a:tr h="306911">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89311588"/>
                  </a:ext>
                </a:extLst>
              </a:tr>
              <a:tr h="306911">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31297703"/>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50411773"/>
                  </a:ext>
                </a:extLst>
              </a:tr>
              <a:tr h="319393">
                <a:tc>
                  <a:txBody>
                    <a:bodyPr/>
                    <a:lstStyle/>
                    <a:p>
                      <a:pPr algn="r">
                        <a:lnSpc>
                          <a:spcPct val="107000"/>
                        </a:lnSpc>
                        <a:spcAft>
                          <a:spcPts val="0"/>
                        </a:spcAft>
                      </a:pPr>
                      <a:r>
                        <a:rPr lang="tr-TR" sz="1200">
                          <a:effectLst/>
                        </a:rPr>
                        <a:t>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15915099"/>
                  </a:ext>
                </a:extLst>
              </a:tr>
            </a:tbl>
          </a:graphicData>
        </a:graphic>
      </p:graphicFrame>
    </p:spTree>
    <p:extLst>
      <p:ext uri="{BB962C8B-B14F-4D97-AF65-F5344CB8AC3E}">
        <p14:creationId xmlns:p14="http://schemas.microsoft.com/office/powerpoint/2010/main" val="352492891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YKS/ÖZYES Tercih/ Yerleşme Durumu</a:t>
            </a:r>
            <a:endParaRPr lang="tr-TR" sz="3200"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35</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889204827"/>
              </p:ext>
            </p:extLst>
          </p:nvPr>
        </p:nvGraphicFramePr>
        <p:xfrm>
          <a:off x="307441" y="1997764"/>
          <a:ext cx="11480369" cy="3816627"/>
        </p:xfrm>
        <a:graphic>
          <a:graphicData uri="http://schemas.openxmlformats.org/drawingml/2006/table">
            <a:tbl>
              <a:tblPr firstRow="1" firstCol="1" lastRow="1" lastCol="1" bandRow="1" bandCol="1">
                <a:tableStyleId>{5940675A-B579-460E-94D1-54222C63F5DA}</a:tableStyleId>
              </a:tblPr>
              <a:tblGrid>
                <a:gridCol w="3128486">
                  <a:extLst>
                    <a:ext uri="{9D8B030D-6E8A-4147-A177-3AD203B41FA5}">
                      <a16:colId xmlns:a16="http://schemas.microsoft.com/office/drawing/2014/main" val="3354496488"/>
                    </a:ext>
                  </a:extLst>
                </a:gridCol>
                <a:gridCol w="4403464">
                  <a:extLst>
                    <a:ext uri="{9D8B030D-6E8A-4147-A177-3AD203B41FA5}">
                      <a16:colId xmlns:a16="http://schemas.microsoft.com/office/drawing/2014/main" val="2304036904"/>
                    </a:ext>
                  </a:extLst>
                </a:gridCol>
                <a:gridCol w="2068220">
                  <a:extLst>
                    <a:ext uri="{9D8B030D-6E8A-4147-A177-3AD203B41FA5}">
                      <a16:colId xmlns:a16="http://schemas.microsoft.com/office/drawing/2014/main" val="3493477180"/>
                    </a:ext>
                  </a:extLst>
                </a:gridCol>
                <a:gridCol w="1880199">
                  <a:extLst>
                    <a:ext uri="{9D8B030D-6E8A-4147-A177-3AD203B41FA5}">
                      <a16:colId xmlns:a16="http://schemas.microsoft.com/office/drawing/2014/main" val="2986900398"/>
                    </a:ext>
                  </a:extLst>
                </a:gridCol>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77316732"/>
                  </a:ext>
                </a:extLst>
              </a:tr>
              <a:tr h="288383">
                <a:tc rowSpan="4">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09338762"/>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3357246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518837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150061902"/>
                  </a:ext>
                </a:extLst>
              </a:tr>
              <a:tr h="288383">
                <a:tc rowSpan="4">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5876419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1866732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182014713"/>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228054606"/>
                  </a:ext>
                </a:extLst>
              </a:tr>
              <a:tr h="288383">
                <a:tc rowSpan="4">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9802616"/>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32934530"/>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834332450"/>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537907692"/>
                  </a:ext>
                </a:extLst>
              </a:tr>
            </a:tbl>
          </a:graphicData>
        </a:graphic>
      </p:graphicFrame>
      <p:sp>
        <p:nvSpPr>
          <p:cNvPr id="8" name="Metin kutusu 7"/>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387067496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6" y="805070"/>
            <a:ext cx="10426148" cy="576469"/>
          </a:xfrm>
        </p:spPr>
        <p:txBody>
          <a:bodyPr>
            <a:noAutofit/>
          </a:bodyPr>
          <a:lstStyle/>
          <a:p>
            <a:pPr algn="ctr"/>
            <a:r>
              <a:rPr lang="tr-TR" sz="3200" b="1" dirty="0">
                <a:solidFill>
                  <a:srgbClr val="0066FF"/>
                </a:solidFill>
              </a:rPr>
              <a:t>Yatay Geçiş Yapan Öğrenci Sayısı </a:t>
            </a:r>
            <a:r>
              <a:rPr lang="tr-TR" sz="3200" b="1" dirty="0">
                <a:solidFill>
                  <a:srgbClr val="FF0000"/>
                </a:solidFill>
              </a:rPr>
              <a:t>(G.A.N.O. ile) </a:t>
            </a:r>
            <a:r>
              <a:rPr lang="tr-TR" sz="3200" b="1" dirty="0">
                <a:solidFill>
                  <a:srgbClr val="0066FF"/>
                </a:solidFill>
              </a:rPr>
              <a:t>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58304358"/>
              </p:ext>
            </p:extLst>
          </p:nvPr>
        </p:nvGraphicFramePr>
        <p:xfrm>
          <a:off x="367749" y="2057401"/>
          <a:ext cx="11509514" cy="3510950"/>
        </p:xfrm>
        <a:graphic>
          <a:graphicData uri="http://schemas.openxmlformats.org/drawingml/2006/table">
            <a:tbl>
              <a:tblPr>
                <a:tableStyleId>{BDBED569-4797-4DF1-A0F4-6AAB3CD982D8}</a:tableStyleId>
              </a:tblPr>
              <a:tblGrid>
                <a:gridCol w="3106550">
                  <a:extLst>
                    <a:ext uri="{9D8B030D-6E8A-4147-A177-3AD203B41FA5}">
                      <a16:colId xmlns:a16="http://schemas.microsoft.com/office/drawing/2014/main" val="760475108"/>
                    </a:ext>
                  </a:extLst>
                </a:gridCol>
                <a:gridCol w="3058898">
                  <a:extLst>
                    <a:ext uri="{9D8B030D-6E8A-4147-A177-3AD203B41FA5}">
                      <a16:colId xmlns:a16="http://schemas.microsoft.com/office/drawing/2014/main" val="1517385474"/>
                    </a:ext>
                  </a:extLst>
                </a:gridCol>
                <a:gridCol w="1257427">
                  <a:extLst>
                    <a:ext uri="{9D8B030D-6E8A-4147-A177-3AD203B41FA5}">
                      <a16:colId xmlns:a16="http://schemas.microsoft.com/office/drawing/2014/main" val="631616098"/>
                    </a:ext>
                  </a:extLst>
                </a:gridCol>
                <a:gridCol w="1439957">
                  <a:extLst>
                    <a:ext uri="{9D8B030D-6E8A-4147-A177-3AD203B41FA5}">
                      <a16:colId xmlns:a16="http://schemas.microsoft.com/office/drawing/2014/main" val="2137392682"/>
                    </a:ext>
                  </a:extLst>
                </a:gridCol>
                <a:gridCol w="1277708">
                  <a:extLst>
                    <a:ext uri="{9D8B030D-6E8A-4147-A177-3AD203B41FA5}">
                      <a16:colId xmlns:a16="http://schemas.microsoft.com/office/drawing/2014/main" val="1163182823"/>
                    </a:ext>
                  </a:extLst>
                </a:gridCol>
                <a:gridCol w="1368974">
                  <a:extLst>
                    <a:ext uri="{9D8B030D-6E8A-4147-A177-3AD203B41FA5}">
                      <a16:colId xmlns:a16="http://schemas.microsoft.com/office/drawing/2014/main" val="1069248377"/>
                    </a:ext>
                  </a:extLst>
                </a:gridCol>
              </a:tblGrid>
              <a:tr h="39584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Ana Bilim - Sanat Dalı/ 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56924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00341925"/>
                  </a:ext>
                </a:extLst>
              </a:tr>
              <a:tr h="436161">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54780784"/>
                  </a:ext>
                </a:extLst>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63282163"/>
                  </a:ext>
                </a:extLst>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93492090"/>
                  </a:ext>
                </a:extLst>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5728655"/>
                  </a:ext>
                </a:extLst>
              </a:tr>
              <a:tr h="417835">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3626354"/>
                  </a:ext>
                </a:extLst>
              </a:tr>
              <a:tr h="422967">
                <a:tc>
                  <a:txBody>
                    <a:bodyPr/>
                    <a:lstStyle/>
                    <a:p>
                      <a:pPr algn="r">
                        <a:lnSpc>
                          <a:spcPct val="107000"/>
                        </a:lnSpc>
                        <a:spcAft>
                          <a:spcPts val="0"/>
                        </a:spcAft>
                      </a:pPr>
                      <a:r>
                        <a:rPr lang="tr-TR" sz="1600" b="1">
                          <a:solidFill>
                            <a:srgbClr val="FF0000"/>
                          </a:solidFill>
                          <a:effectLst/>
                        </a:rPr>
                        <a:t> 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44766041"/>
                  </a:ext>
                </a:extLst>
              </a:tr>
            </a:tbl>
          </a:graphicData>
        </a:graphic>
      </p:graphicFrame>
      <p:sp>
        <p:nvSpPr>
          <p:cNvPr id="6" name="Metin kutusu 5"/>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01133183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834109"/>
            <a:ext cx="10595113" cy="607290"/>
          </a:xfrm>
        </p:spPr>
        <p:txBody>
          <a:bodyPr>
            <a:noAutofit/>
          </a:bodyPr>
          <a:lstStyle/>
          <a:p>
            <a:pPr algn="ctr"/>
            <a:r>
              <a:rPr lang="tr-TR" sz="2800" b="1" dirty="0">
                <a:solidFill>
                  <a:srgbClr val="0066FF"/>
                </a:solidFill>
              </a:rPr>
              <a:t>Yatay Geçiş Yapan Öğrenci Sayısı </a:t>
            </a:r>
            <a:r>
              <a:rPr lang="tr-TR" sz="2800" b="1" dirty="0">
                <a:solidFill>
                  <a:srgbClr val="FF0000"/>
                </a:solidFill>
              </a:rPr>
              <a:t>(Merkezi Yerleştirme Puanı ile) </a:t>
            </a:r>
            <a:endParaRPr lang="tr-TR" sz="28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37</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3676478777"/>
              </p:ext>
            </p:extLst>
          </p:nvPr>
        </p:nvGraphicFramePr>
        <p:xfrm>
          <a:off x="330956" y="1970760"/>
          <a:ext cx="11509512" cy="3366338"/>
        </p:xfrm>
        <a:graphic>
          <a:graphicData uri="http://schemas.openxmlformats.org/drawingml/2006/table">
            <a:tbl>
              <a:tblPr>
                <a:tableStyleId>{BDBED569-4797-4DF1-A0F4-6AAB3CD982D8}</a:tableStyleId>
              </a:tblPr>
              <a:tblGrid>
                <a:gridCol w="2698781">
                  <a:extLst>
                    <a:ext uri="{9D8B030D-6E8A-4147-A177-3AD203B41FA5}">
                      <a16:colId xmlns:a16="http://schemas.microsoft.com/office/drawing/2014/main" val="481206611"/>
                    </a:ext>
                  </a:extLst>
                </a:gridCol>
                <a:gridCol w="3601685">
                  <a:extLst>
                    <a:ext uri="{9D8B030D-6E8A-4147-A177-3AD203B41FA5}">
                      <a16:colId xmlns:a16="http://schemas.microsoft.com/office/drawing/2014/main" val="1001607330"/>
                    </a:ext>
                  </a:extLst>
                </a:gridCol>
                <a:gridCol w="1329547">
                  <a:extLst>
                    <a:ext uri="{9D8B030D-6E8A-4147-A177-3AD203B41FA5}">
                      <a16:colId xmlns:a16="http://schemas.microsoft.com/office/drawing/2014/main" val="1652277239"/>
                    </a:ext>
                  </a:extLst>
                </a:gridCol>
                <a:gridCol w="1260094">
                  <a:extLst>
                    <a:ext uri="{9D8B030D-6E8A-4147-A177-3AD203B41FA5}">
                      <a16:colId xmlns:a16="http://schemas.microsoft.com/office/drawing/2014/main" val="3576806662"/>
                    </a:ext>
                  </a:extLst>
                </a:gridCol>
                <a:gridCol w="1289859">
                  <a:extLst>
                    <a:ext uri="{9D8B030D-6E8A-4147-A177-3AD203B41FA5}">
                      <a16:colId xmlns:a16="http://schemas.microsoft.com/office/drawing/2014/main" val="2380808450"/>
                    </a:ext>
                  </a:extLst>
                </a:gridCol>
                <a:gridCol w="1329546">
                  <a:extLst>
                    <a:ext uri="{9D8B030D-6E8A-4147-A177-3AD203B41FA5}">
                      <a16:colId xmlns:a16="http://schemas.microsoft.com/office/drawing/2014/main" val="12646352"/>
                    </a:ext>
                  </a:extLst>
                </a:gridCol>
              </a:tblGrid>
              <a:tr h="383045">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3639836775"/>
                  </a:ext>
                </a:extLst>
              </a:tr>
              <a:tr h="5187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93010335"/>
                  </a:ext>
                </a:extLst>
              </a:tr>
              <a:tr h="422060">
                <a:tc>
                  <a:txBody>
                    <a:bodyPr/>
                    <a:lstStyle/>
                    <a:p>
                      <a:pPr>
                        <a:lnSpc>
                          <a:spcPct val="107000"/>
                        </a:lnSpc>
                      </a:pPr>
                      <a:endParaRPr lang="tr-TR" sz="1600" b="1" dirty="0">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pPr>
                      <a:endParaRPr lang="tr-TR" sz="16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latin typeface="+mn-lt"/>
                        </a:rPr>
                        <a:t> 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90434803"/>
                  </a:ext>
                </a:extLst>
              </a:tr>
              <a:tr h="404325">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19920611"/>
                  </a:ext>
                </a:extLst>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05334478"/>
                  </a:ext>
                </a:extLst>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25332878"/>
                  </a:ext>
                </a:extLst>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6626502"/>
                  </a:ext>
                </a:extLst>
              </a:tr>
              <a:tr h="409290">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latin typeface="+mn-lt"/>
                        </a:rPr>
                        <a:t> 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07435516"/>
                  </a:ext>
                </a:extLst>
              </a:tr>
            </a:tbl>
          </a:graphicData>
        </a:graphic>
      </p:graphicFrame>
    </p:spTree>
    <p:extLst>
      <p:ext uri="{BB962C8B-B14F-4D97-AF65-F5344CB8AC3E}">
        <p14:creationId xmlns:p14="http://schemas.microsoft.com/office/powerpoint/2010/main" val="77136325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0492" y="807725"/>
            <a:ext cx="10595113" cy="533255"/>
          </a:xfrm>
        </p:spPr>
        <p:txBody>
          <a:bodyPr>
            <a:noAutofit/>
          </a:bodyPr>
          <a:lstStyle/>
          <a:p>
            <a:pPr algn="ctr"/>
            <a:r>
              <a:rPr lang="tr-TR" sz="3200" b="1" dirty="0">
                <a:solidFill>
                  <a:srgbClr val="0066FF"/>
                </a:solidFill>
              </a:rPr>
              <a:t>Özel Öğrencilik Hakkını Kullanan Öğrenci Sayısı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38</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5" name="Tablo 4"/>
          <p:cNvGraphicFramePr>
            <a:graphicFrameLocks noGrp="1"/>
          </p:cNvGraphicFramePr>
          <p:nvPr>
            <p:extLst>
              <p:ext uri="{D42A27DB-BD31-4B8C-83A1-F6EECF244321}">
                <p14:modId xmlns:p14="http://schemas.microsoft.com/office/powerpoint/2010/main" val="2177880720"/>
              </p:ext>
            </p:extLst>
          </p:nvPr>
        </p:nvGraphicFramePr>
        <p:xfrm>
          <a:off x="606287" y="2057402"/>
          <a:ext cx="11270973" cy="3157677"/>
        </p:xfrm>
        <a:graphic>
          <a:graphicData uri="http://schemas.openxmlformats.org/drawingml/2006/table">
            <a:tbl>
              <a:tblPr>
                <a:tableStyleId>{BDBED569-4797-4DF1-A0F4-6AAB3CD982D8}</a:tableStyleId>
              </a:tblPr>
              <a:tblGrid>
                <a:gridCol w="2653168">
                  <a:extLst>
                    <a:ext uri="{9D8B030D-6E8A-4147-A177-3AD203B41FA5}">
                      <a16:colId xmlns:a16="http://schemas.microsoft.com/office/drawing/2014/main" val="3079373697"/>
                    </a:ext>
                  </a:extLst>
                </a:gridCol>
                <a:gridCol w="3337069">
                  <a:extLst>
                    <a:ext uri="{9D8B030D-6E8A-4147-A177-3AD203B41FA5}">
                      <a16:colId xmlns:a16="http://schemas.microsoft.com/office/drawing/2014/main" val="3768900691"/>
                    </a:ext>
                  </a:extLst>
                </a:gridCol>
                <a:gridCol w="1297378">
                  <a:extLst>
                    <a:ext uri="{9D8B030D-6E8A-4147-A177-3AD203B41FA5}">
                      <a16:colId xmlns:a16="http://schemas.microsoft.com/office/drawing/2014/main" val="3542751760"/>
                    </a:ext>
                  </a:extLst>
                </a:gridCol>
                <a:gridCol w="1479822">
                  <a:extLst>
                    <a:ext uri="{9D8B030D-6E8A-4147-A177-3AD203B41FA5}">
                      <a16:colId xmlns:a16="http://schemas.microsoft.com/office/drawing/2014/main" val="2623053532"/>
                    </a:ext>
                  </a:extLst>
                </a:gridCol>
                <a:gridCol w="1256835">
                  <a:extLst>
                    <a:ext uri="{9D8B030D-6E8A-4147-A177-3AD203B41FA5}">
                      <a16:colId xmlns:a16="http://schemas.microsoft.com/office/drawing/2014/main" val="1244714129"/>
                    </a:ext>
                  </a:extLst>
                </a:gridCol>
                <a:gridCol w="1246701">
                  <a:extLst>
                    <a:ext uri="{9D8B030D-6E8A-4147-A177-3AD203B41FA5}">
                      <a16:colId xmlns:a16="http://schemas.microsoft.com/office/drawing/2014/main" val="1764914344"/>
                    </a:ext>
                  </a:extLst>
                </a:gridCol>
              </a:tblGrid>
              <a:tr h="354966">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455210029"/>
                  </a:ext>
                </a:extLst>
              </a:tr>
              <a:tr h="4509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89685148"/>
                  </a:ext>
                </a:extLst>
              </a:tr>
              <a:tr h="391121">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39284871"/>
                  </a:ext>
                </a:extLst>
              </a:tr>
              <a:tr h="374686">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98467589"/>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655418"/>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3640517"/>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338936943"/>
                  </a:ext>
                </a:extLst>
              </a:tr>
              <a:tr h="379289">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33762868"/>
                  </a:ext>
                </a:extLst>
              </a:tr>
            </a:tbl>
          </a:graphicData>
        </a:graphic>
      </p:graphicFrame>
    </p:spTree>
    <p:extLst>
      <p:ext uri="{BB962C8B-B14F-4D97-AF65-F5344CB8AC3E}">
        <p14:creationId xmlns:p14="http://schemas.microsoft.com/office/powerpoint/2010/main" val="399948920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770007"/>
            <a:ext cx="10595113" cy="579581"/>
          </a:xfrm>
        </p:spPr>
        <p:txBody>
          <a:bodyPr>
            <a:noAutofit/>
          </a:bodyPr>
          <a:lstStyle/>
          <a:p>
            <a:pPr algn="ctr">
              <a:lnSpc>
                <a:spcPct val="107000"/>
              </a:lnSpc>
              <a:spcAft>
                <a:spcPts val="0"/>
              </a:spcAft>
            </a:pPr>
            <a:r>
              <a:rPr lang="tr-TR" sz="3200" b="1" dirty="0">
                <a:solidFill>
                  <a:srgbClr val="0066FF"/>
                </a:solidFill>
              </a:rPr>
              <a:t>Kayıt Donduran Öğrenci Sayısı</a:t>
            </a:r>
            <a:endParaRPr lang="tr-TR" sz="3200" b="1" dirty="0">
              <a:solidFill>
                <a:srgbClr val="0066FF"/>
              </a:solidFill>
              <a:ea typeface="Calibri" panose="020F0502020204030204" pitchFamily="34" charset="0"/>
              <a:cs typeface="Times New Roman" panose="02020603050405020304" pitchFamily="18" charset="0"/>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39</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1409960144"/>
              </p:ext>
            </p:extLst>
          </p:nvPr>
        </p:nvGraphicFramePr>
        <p:xfrm>
          <a:off x="477079" y="1987827"/>
          <a:ext cx="11459818" cy="3007129"/>
        </p:xfrm>
        <a:graphic>
          <a:graphicData uri="http://schemas.openxmlformats.org/drawingml/2006/table">
            <a:tbl>
              <a:tblPr>
                <a:tableStyleId>{BDBED569-4797-4DF1-A0F4-6AAB3CD982D8}</a:tableStyleId>
              </a:tblPr>
              <a:tblGrid>
                <a:gridCol w="3147850">
                  <a:extLst>
                    <a:ext uri="{9D8B030D-6E8A-4147-A177-3AD203B41FA5}">
                      <a16:colId xmlns:a16="http://schemas.microsoft.com/office/drawing/2014/main" val="168006902"/>
                    </a:ext>
                  </a:extLst>
                </a:gridCol>
                <a:gridCol w="4227994">
                  <a:extLst>
                    <a:ext uri="{9D8B030D-6E8A-4147-A177-3AD203B41FA5}">
                      <a16:colId xmlns:a16="http://schemas.microsoft.com/office/drawing/2014/main" val="226199300"/>
                    </a:ext>
                  </a:extLst>
                </a:gridCol>
                <a:gridCol w="2047131">
                  <a:extLst>
                    <a:ext uri="{9D8B030D-6E8A-4147-A177-3AD203B41FA5}">
                      <a16:colId xmlns:a16="http://schemas.microsoft.com/office/drawing/2014/main" val="2852383516"/>
                    </a:ext>
                  </a:extLst>
                </a:gridCol>
                <a:gridCol w="2036843">
                  <a:extLst>
                    <a:ext uri="{9D8B030D-6E8A-4147-A177-3AD203B41FA5}">
                      <a16:colId xmlns:a16="http://schemas.microsoft.com/office/drawing/2014/main" val="1320489265"/>
                    </a:ext>
                  </a:extLst>
                </a:gridCol>
              </a:tblGrid>
              <a:tr h="55217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 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2024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2025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06202430"/>
                  </a:ext>
                </a:extLst>
              </a:tr>
              <a:tr h="488590">
                <a:tc>
                  <a:txBody>
                    <a:bodyPr/>
                    <a:lstStyle/>
                    <a:p>
                      <a:pPr>
                        <a:lnSpc>
                          <a:spcPct val="107000"/>
                        </a:lnSpc>
                        <a:spcAft>
                          <a:spcPts val="0"/>
                        </a:spcAft>
                      </a:pPr>
                      <a:r>
                        <a:rPr lang="tr-TR" sz="1800" b="1" dirty="0">
                          <a:solidFill>
                            <a:srgbClr val="FF0000"/>
                          </a:solidFill>
                          <a:effectLst/>
                        </a:rPr>
                        <a:t> Müzik Bölümü</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Müzik Programı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dirty="0">
                          <a:solidFill>
                            <a:srgbClr val="FF0000"/>
                          </a:solidFill>
                          <a:effectLst/>
                        </a:rPr>
                        <a:t> 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78551698"/>
                  </a:ext>
                </a:extLst>
              </a:tr>
              <a:tr h="488590">
                <a:tc>
                  <a:txBody>
                    <a:bodyPr/>
                    <a:lstStyle/>
                    <a:p>
                      <a:pPr>
                        <a:lnSpc>
                          <a:spcPct val="107000"/>
                        </a:lnSpc>
                        <a:spcAft>
                          <a:spcPts val="0"/>
                        </a:spcAft>
                      </a:pPr>
                      <a:r>
                        <a:rPr lang="tr-TR" sz="1800" b="1" dirty="0">
                          <a:solidFill>
                            <a:srgbClr val="FF0000"/>
                          </a:solidFill>
                          <a:effectLst/>
                        </a:rPr>
                        <a:t> Sahne Sanatları Bölümü</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Sahne Sanatları Programı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87834321"/>
                  </a:ext>
                </a:extLst>
              </a:tr>
              <a:tr h="494593">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84100932"/>
                  </a:ext>
                </a:extLst>
              </a:tr>
              <a:tr h="494593">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66553031"/>
                  </a:ext>
                </a:extLst>
              </a:tr>
              <a:tr h="488590">
                <a:tc>
                  <a:txBody>
                    <a:bodyPr/>
                    <a:lstStyle/>
                    <a:p>
                      <a:pPr algn="r">
                        <a:lnSpc>
                          <a:spcPct val="107000"/>
                        </a:lnSpc>
                        <a:spcAft>
                          <a:spcPts val="0"/>
                        </a:spcAft>
                      </a:pPr>
                      <a:r>
                        <a:rPr lang="tr-TR" sz="1800" b="1">
                          <a:solidFill>
                            <a:srgbClr val="FF0000"/>
                          </a:solidFill>
                          <a:effectLst/>
                        </a:rPr>
                        <a:t> TOPLAM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7173796"/>
                  </a:ext>
                </a:extLst>
              </a:tr>
            </a:tbl>
          </a:graphicData>
        </a:graphic>
      </p:graphicFrame>
    </p:spTree>
    <p:extLst>
      <p:ext uri="{BB962C8B-B14F-4D97-AF65-F5344CB8AC3E}">
        <p14:creationId xmlns:p14="http://schemas.microsoft.com/office/powerpoint/2010/main" val="197809498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latin typeface="+mn-lt"/>
              </a:rPr>
              <a:t>Dekanlık/ Müdürlük</a:t>
            </a: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1954357748"/>
              </p:ext>
            </p:extLst>
          </p:nvPr>
        </p:nvGraphicFramePr>
        <p:xfrm>
          <a:off x="361699" y="2084307"/>
          <a:ext cx="11516263" cy="3081078"/>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Dekan/Müdür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Doç.</a:t>
                      </a:r>
                      <a:r>
                        <a:rPr lang="tr-TR" sz="2000" b="1" baseline="0" dirty="0">
                          <a:solidFill>
                            <a:srgbClr val="962E2E"/>
                          </a:solidFill>
                          <a:effectLst/>
                          <a:latin typeface="+mn-lt"/>
                        </a:rPr>
                        <a:t> Dr. Burcu KALKANOĞLU</a:t>
                      </a:r>
                      <a:endParaRPr lang="tr-TR" sz="2000" b="1" dirty="0">
                        <a:solidFill>
                          <a:srgbClr val="962E2E"/>
                        </a:solidFill>
                        <a:effectLst/>
                        <a:latin typeface="+mn-lt"/>
                      </a:endParaRPr>
                    </a:p>
                  </a:txBody>
                  <a:tcPr marL="0" marR="0" marT="0" marB="0" anchor="ctr"/>
                </a:tc>
                <a:extLst>
                  <a:ext uri="{0D108BD9-81ED-4DB2-BD59-A6C34878D82A}">
                    <a16:rowId xmlns:a16="http://schemas.microsoft.com/office/drawing/2014/main" val="1395922710"/>
                  </a:ext>
                </a:extLst>
              </a:tr>
              <a:tr h="504716">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 Müdür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485793"/>
                          </a:solidFill>
                          <a:effectLst/>
                          <a:latin typeface="+mn-lt"/>
                          <a:ea typeface="Calibri" panose="020F0502020204030204" pitchFamily="34" charset="0"/>
                          <a:cs typeface="Calibri" panose="020F0502020204030204" pitchFamily="34" charset="0"/>
                        </a:rPr>
                        <a:t>Dr.</a:t>
                      </a:r>
                      <a:r>
                        <a:rPr lang="tr-TR" sz="2000" b="1" baseline="0" dirty="0">
                          <a:solidFill>
                            <a:srgbClr val="485793"/>
                          </a:solidFill>
                          <a:effectLst/>
                          <a:latin typeface="+mn-lt"/>
                          <a:ea typeface="Calibri" panose="020F0502020204030204" pitchFamily="34" charset="0"/>
                          <a:cs typeface="Calibri" panose="020F0502020204030204" pitchFamily="34" charset="0"/>
                        </a:rPr>
                        <a:t> </a:t>
                      </a:r>
                      <a:r>
                        <a:rPr lang="tr-TR" sz="2000" b="1" baseline="0" dirty="0" err="1">
                          <a:solidFill>
                            <a:srgbClr val="485793"/>
                          </a:solidFill>
                          <a:effectLst/>
                          <a:latin typeface="+mn-lt"/>
                          <a:ea typeface="Calibri" panose="020F0502020204030204" pitchFamily="34" charset="0"/>
                          <a:cs typeface="Calibri" panose="020F0502020204030204" pitchFamily="34" charset="0"/>
                        </a:rPr>
                        <a:t>Öğr</a:t>
                      </a:r>
                      <a:r>
                        <a:rPr lang="tr-TR" sz="2000" b="1" baseline="0" dirty="0">
                          <a:solidFill>
                            <a:srgbClr val="485793"/>
                          </a:solidFill>
                          <a:effectLst/>
                          <a:latin typeface="+mn-lt"/>
                          <a:ea typeface="Calibri" panose="020F0502020204030204" pitchFamily="34" charset="0"/>
                          <a:cs typeface="Calibri" panose="020F0502020204030204" pitchFamily="34" charset="0"/>
                        </a:rPr>
                        <a:t>. Üyesi Uğur Cihat SAKARYA</a:t>
                      </a:r>
                      <a:endParaRPr lang="tr-TR" sz="2000" b="1" dirty="0">
                        <a:solidFill>
                          <a:srgbClr val="485793"/>
                        </a:solidFill>
                        <a:effectLst/>
                        <a:latin typeface="+mn-lt"/>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4036107159"/>
                  </a:ext>
                </a:extLst>
              </a:tr>
              <a:tr h="520963">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 Müdür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kern="1200" dirty="0">
                          <a:solidFill>
                            <a:srgbClr val="485793"/>
                          </a:solidFill>
                          <a:effectLst/>
                          <a:latin typeface="+mn-lt"/>
                          <a:ea typeface="+mn-ea"/>
                          <a:cs typeface="+mn-cs"/>
                        </a:rPr>
                        <a:t>Dr. </a:t>
                      </a:r>
                      <a:r>
                        <a:rPr lang="tr-TR" sz="2000" b="1" kern="1200" dirty="0" err="1">
                          <a:solidFill>
                            <a:srgbClr val="485793"/>
                          </a:solidFill>
                          <a:effectLst/>
                          <a:latin typeface="+mn-lt"/>
                          <a:ea typeface="+mn-ea"/>
                          <a:cs typeface="+mn-cs"/>
                        </a:rPr>
                        <a:t>Öğr</a:t>
                      </a:r>
                      <a:r>
                        <a:rPr lang="tr-TR" sz="2000" b="1" kern="1200" dirty="0">
                          <a:solidFill>
                            <a:srgbClr val="485793"/>
                          </a:solidFill>
                          <a:effectLst/>
                          <a:latin typeface="+mn-lt"/>
                          <a:ea typeface="+mn-ea"/>
                          <a:cs typeface="+mn-cs"/>
                        </a:rPr>
                        <a:t>. Üyesi Gamze TANRIVERMİŞ</a:t>
                      </a:r>
                    </a:p>
                  </a:txBody>
                  <a:tcPr marL="0" marR="0" marT="0" marB="0" anchor="ctr"/>
                </a:tc>
                <a:extLst>
                  <a:ext uri="{0D108BD9-81ED-4DB2-BD59-A6C34878D82A}">
                    <a16:rowId xmlns:a16="http://schemas.microsoft.com/office/drawing/2014/main" val="4209787686"/>
                  </a:ext>
                </a:extLst>
              </a:tr>
              <a:tr h="1045967">
                <a:tc>
                  <a:txBody>
                    <a:bodyPr/>
                    <a:lstStyle/>
                    <a:p>
                      <a:pPr marL="36000" algn="l" rtl="0">
                        <a:lnSpc>
                          <a:spcPct val="100000"/>
                        </a:lnSpc>
                        <a:spcAft>
                          <a:spcPts val="0"/>
                        </a:spcAft>
                      </a:pPr>
                      <a:r>
                        <a:rPr lang="tr-TR" sz="2000" dirty="0">
                          <a:effectLst/>
                        </a:rPr>
                        <a:t>Fakülte/ Enstitü/ Yüksekokul/ Konservatuvar/ Meslek</a:t>
                      </a:r>
                      <a:r>
                        <a:rPr lang="tr-TR" sz="2000" baseline="0" dirty="0">
                          <a:effectLst/>
                        </a:rPr>
                        <a:t> Yüksekokulu Sekreteri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00000"/>
                        </a:lnSpc>
                        <a:spcAft>
                          <a:spcPts val="0"/>
                        </a:spcAft>
                      </a:pPr>
                      <a:r>
                        <a:rPr lang="tr-TR" sz="2000" b="1" dirty="0">
                          <a:solidFill>
                            <a:srgbClr val="962E2E"/>
                          </a:solidFill>
                          <a:effectLst/>
                          <a:latin typeface="+mn-lt"/>
                          <a:ea typeface="Calibri" panose="020F0502020204030204" pitchFamily="34" charset="0"/>
                          <a:cs typeface="Calibri" panose="020F0502020204030204" pitchFamily="34" charset="0"/>
                        </a:rPr>
                        <a:t>Osman</a:t>
                      </a:r>
                      <a:r>
                        <a:rPr lang="tr-TR" sz="2000" b="1" baseline="0" dirty="0">
                          <a:solidFill>
                            <a:srgbClr val="962E2E"/>
                          </a:solidFill>
                          <a:effectLst/>
                          <a:latin typeface="+mn-lt"/>
                          <a:ea typeface="Calibri" panose="020F0502020204030204" pitchFamily="34" charset="0"/>
                          <a:cs typeface="Calibri" panose="020F0502020204030204" pitchFamily="34" charset="0"/>
                        </a:rPr>
                        <a:t> TURAN</a:t>
                      </a:r>
                      <a:endParaRPr lang="tr-TR" sz="2000" b="1" dirty="0">
                        <a:solidFill>
                          <a:srgbClr val="962E2E"/>
                        </a:solidFill>
                        <a:effectLst/>
                        <a:latin typeface="+mn-lt"/>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2877434001"/>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274323744"/>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Müzik Programı</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51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51 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a:solidFill>
                            <a:srgbClr val="FF0000"/>
                          </a:solidFill>
                          <a:effectLst/>
                        </a:rPr>
                        <a:t> </a:t>
                      </a:r>
                      <a:endParaRPr lang="tr-TR" sz="20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134 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134 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174</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174</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179</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179 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236 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236 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168787356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20321825"/>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Müzikoloji</a:t>
                      </a:r>
                      <a:r>
                        <a:rPr lang="tr-TR" sz="2000" b="1" baseline="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 Programı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48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ea typeface="+mn-ea"/>
                          <a:cs typeface="+mn-cs"/>
                        </a:rPr>
                        <a:t>48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104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104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ea typeface="+mn-ea"/>
                          <a:cs typeface="+mn-cs"/>
                        </a:rPr>
                        <a:t>124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124 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7</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7</a:t>
                      </a: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a:solidFill>
                            <a:srgbClr val="FF0000"/>
                          </a:solidFill>
                          <a:effectLst/>
                        </a:rPr>
                        <a:t> </a:t>
                      </a:r>
                      <a:endParaRPr lang="tr-TR" sz="20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110 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110 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144 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144 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148 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148</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13 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13 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183 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183 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224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224 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398 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398</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11 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3947411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75033-4F5D-38A8-B817-FEB2078997F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F07F84B-E590-F230-E58E-182D5FC7FB84}"/>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60898DD9-8401-823D-C3C1-3024171FFB8B}"/>
              </a:ext>
            </a:extLst>
          </p:cNvPr>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a:extLst>
              <a:ext uri="{FF2B5EF4-FFF2-40B4-BE49-F238E27FC236}">
                <a16:creationId xmlns:a16="http://schemas.microsoft.com/office/drawing/2014/main" id="{31EECB0D-C210-99EE-934D-782DA7225A23}"/>
              </a:ext>
            </a:extLst>
          </p:cNvPr>
          <p:cNvSpPr>
            <a:spLocks noGrp="1"/>
          </p:cNvSpPr>
          <p:nvPr>
            <p:ph type="sldNum" sz="quarter" idx="12"/>
          </p:nvPr>
        </p:nvSpPr>
        <p:spPr/>
        <p:txBody>
          <a:bodyPr/>
          <a:lstStyle/>
          <a:p>
            <a:fld id="{15D42E69-0B45-4D6A-BDA9-8F9042B0111B}" type="slidenum">
              <a:rPr lang="tr-TR" smtClean="0"/>
              <a:pPr/>
              <a:t>42</a:t>
            </a:fld>
            <a:endParaRPr lang="tr-TR"/>
          </a:p>
        </p:txBody>
      </p:sp>
      <p:graphicFrame>
        <p:nvGraphicFramePr>
          <p:cNvPr id="5" name="Tablo 4">
            <a:extLst>
              <a:ext uri="{FF2B5EF4-FFF2-40B4-BE49-F238E27FC236}">
                <a16:creationId xmlns:a16="http://schemas.microsoft.com/office/drawing/2014/main" id="{948972ED-76DD-CC38-4DD2-5F493220A74C}"/>
              </a:ext>
            </a:extLst>
          </p:cNvPr>
          <p:cNvGraphicFramePr>
            <a:graphicFrameLocks noGrp="1"/>
          </p:cNvGraphicFramePr>
          <p:nvPr>
            <p:extLst>
              <p:ext uri="{D42A27DB-BD31-4B8C-83A1-F6EECF244321}">
                <p14:modId xmlns:p14="http://schemas.microsoft.com/office/powerpoint/2010/main" val="1492639447"/>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Müzik Teorileri Programı</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48</a:t>
                      </a: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106 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106 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98</a:t>
                      </a:r>
                    </a:p>
                  </a:txBody>
                  <a:tcPr marL="3175" marR="3175" marT="3175" marB="0" anchor="ctr"/>
                </a:tc>
                <a:tc>
                  <a:txBody>
                    <a:bodyPr/>
                    <a:lstStyle/>
                    <a:p>
                      <a:pPr marL="72000" algn="ctr">
                        <a:lnSpc>
                          <a:spcPct val="100000"/>
                        </a:lnSpc>
                        <a:spcAft>
                          <a:spcPts val="0"/>
                        </a:spcAft>
                      </a:pPr>
                      <a:r>
                        <a:rPr lang="tr-TR" sz="2000" b="1" dirty="0">
                          <a:effectLst/>
                        </a:rPr>
                        <a:t>98 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7</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7 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a:solidFill>
                            <a:srgbClr val="FF0000"/>
                          </a:solidFill>
                          <a:effectLst/>
                        </a:rPr>
                        <a:t> </a:t>
                      </a:r>
                      <a:endParaRPr lang="tr-TR" sz="20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110 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110 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154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154 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134 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134 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181 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181</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227 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227 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311</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311 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
        <p:nvSpPr>
          <p:cNvPr id="6" name="Metin kutusu 5">
            <a:extLst>
              <a:ext uri="{FF2B5EF4-FFF2-40B4-BE49-F238E27FC236}">
                <a16:creationId xmlns:a16="http://schemas.microsoft.com/office/drawing/2014/main" id="{999D0E13-04C7-D1EB-58FA-84BBEC6276BE}"/>
              </a:ext>
            </a:extLst>
          </p:cNvPr>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211970328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6A13F-CA8C-3935-20CB-DAFF4323D69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DEF429-2E4F-C64C-14DB-0EFB3C304BB9}"/>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92977688-D6B9-1A13-3A7A-637C7C36D4CA}"/>
              </a:ext>
            </a:extLst>
          </p:cNvPr>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a:extLst>
              <a:ext uri="{FF2B5EF4-FFF2-40B4-BE49-F238E27FC236}">
                <a16:creationId xmlns:a16="http://schemas.microsoft.com/office/drawing/2014/main" id="{A9F702CF-D09F-6405-9EF8-66B1934659DF}"/>
              </a:ext>
            </a:extLst>
          </p:cNvPr>
          <p:cNvSpPr>
            <a:spLocks noGrp="1"/>
          </p:cNvSpPr>
          <p:nvPr>
            <p:ph type="sldNum" sz="quarter" idx="12"/>
          </p:nvPr>
        </p:nvSpPr>
        <p:spPr/>
        <p:txBody>
          <a:bodyPr/>
          <a:lstStyle/>
          <a:p>
            <a:fld id="{15D42E69-0B45-4D6A-BDA9-8F9042B0111B}" type="slidenum">
              <a:rPr lang="tr-TR" smtClean="0"/>
              <a:pPr/>
              <a:t>43</a:t>
            </a:fld>
            <a:endParaRPr lang="tr-TR"/>
          </a:p>
        </p:txBody>
      </p:sp>
      <p:graphicFrame>
        <p:nvGraphicFramePr>
          <p:cNvPr id="5" name="Tablo 4">
            <a:extLst>
              <a:ext uri="{FF2B5EF4-FFF2-40B4-BE49-F238E27FC236}">
                <a16:creationId xmlns:a16="http://schemas.microsoft.com/office/drawing/2014/main" id="{15859E48-1DC5-1A4B-89ED-C1FE250149DA}"/>
              </a:ext>
            </a:extLst>
          </p:cNvPr>
          <p:cNvGraphicFramePr>
            <a:graphicFrameLocks noGrp="1"/>
          </p:cNvGraphicFramePr>
          <p:nvPr>
            <p:extLst>
              <p:ext uri="{D42A27DB-BD31-4B8C-83A1-F6EECF244321}">
                <p14:modId xmlns:p14="http://schemas.microsoft.com/office/powerpoint/2010/main" val="2286780690"/>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Sahne Sanatları Programı</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54</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54</a:t>
                      </a: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27</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27</a:t>
                      </a: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15</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a:solidFill>
                            <a:srgbClr val="FF0000"/>
                          </a:solidFill>
                          <a:effectLst/>
                        </a:rPr>
                        <a:t> </a:t>
                      </a:r>
                      <a:endParaRPr lang="tr-TR" sz="20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51 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42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131 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131 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63</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63 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230 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230 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77 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77</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
        <p:nvSpPr>
          <p:cNvPr id="6" name="Metin kutusu 5">
            <a:extLst>
              <a:ext uri="{FF2B5EF4-FFF2-40B4-BE49-F238E27FC236}">
                <a16:creationId xmlns:a16="http://schemas.microsoft.com/office/drawing/2014/main" id="{94932C9D-3839-656E-A596-F883E1C1B219}"/>
              </a:ext>
            </a:extLst>
          </p:cNvPr>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123635119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8637" y="795347"/>
            <a:ext cx="10175966" cy="736785"/>
          </a:xfrm>
        </p:spPr>
        <p:txBody>
          <a:bodyPr>
            <a:noAutofit/>
          </a:bodyPr>
          <a:lstStyle/>
          <a:p>
            <a:pPr algn="ctr"/>
            <a:r>
              <a:rPr lang="tr-TR" sz="2800" b="1" dirty="0">
                <a:solidFill>
                  <a:srgbClr val="FF0000"/>
                </a:solidFill>
              </a:rPr>
              <a:t>Birim Öğretim Programları Haftalık Ders Saati </a:t>
            </a:r>
            <a:br>
              <a:rPr lang="tr-TR" sz="2800" b="1" dirty="0">
                <a:solidFill>
                  <a:srgbClr val="FF0000"/>
                </a:solidFill>
              </a:rPr>
            </a:br>
            <a:r>
              <a:rPr lang="tr-TR" sz="2800" b="1" dirty="0">
                <a:solidFill>
                  <a:srgbClr val="3333FF"/>
                </a:solidFill>
              </a:rPr>
              <a:t>(Teorik-T ve Uygulama-U) </a:t>
            </a:r>
            <a:r>
              <a:rPr lang="tr-TR" sz="2800" b="1" dirty="0">
                <a:solidFill>
                  <a:srgbClr val="FF0000"/>
                </a:solidFill>
              </a:rPr>
              <a:t>Analizi</a:t>
            </a:r>
            <a:endParaRPr lang="tr-TR" sz="1200" b="1" i="1" dirty="0">
              <a:solidFill>
                <a:srgbClr val="0000CC"/>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44</a:t>
            </a:fld>
            <a:endParaRPr lang="tr-TR"/>
          </a:p>
        </p:txBody>
      </p:sp>
      <p:sp>
        <p:nvSpPr>
          <p:cNvPr id="6" name="Metin kutusu 5"/>
          <p:cNvSpPr txBox="1"/>
          <p:nvPr/>
        </p:nvSpPr>
        <p:spPr>
          <a:xfrm>
            <a:off x="861060" y="5884023"/>
            <a:ext cx="7002780" cy="338554"/>
          </a:xfrm>
          <a:prstGeom prst="rect">
            <a:avLst/>
          </a:prstGeom>
          <a:noFill/>
        </p:spPr>
        <p:txBody>
          <a:bodyPr wrap="square" rtlCol="0">
            <a:spAutoFit/>
          </a:bodyPr>
          <a:lstStyle/>
          <a:p>
            <a:r>
              <a:rPr lang="tr-TR" sz="1600" b="1" i="1" dirty="0">
                <a:solidFill>
                  <a:srgbClr val="C00000"/>
                </a:solidFill>
              </a:rPr>
              <a:t>* Program sayısı ikiden fazla ise başka bir slayt oluşturunuz. </a:t>
            </a:r>
          </a:p>
        </p:txBody>
      </p:sp>
      <p:graphicFrame>
        <p:nvGraphicFramePr>
          <p:cNvPr id="7" name="Tablo 6"/>
          <p:cNvGraphicFramePr>
            <a:graphicFrameLocks noGrp="1"/>
          </p:cNvGraphicFramePr>
          <p:nvPr/>
        </p:nvGraphicFramePr>
        <p:xfrm>
          <a:off x="388121" y="1943099"/>
          <a:ext cx="11407640" cy="3920494"/>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a16="http://schemas.microsoft.com/office/drawing/2014/main" val="396729521"/>
                    </a:ext>
                  </a:extLst>
                </a:gridCol>
                <a:gridCol w="2381418">
                  <a:extLst>
                    <a:ext uri="{9D8B030D-6E8A-4147-A177-3AD203B41FA5}">
                      <a16:colId xmlns:a16="http://schemas.microsoft.com/office/drawing/2014/main" val="4230344010"/>
                    </a:ext>
                  </a:extLst>
                </a:gridCol>
                <a:gridCol w="592530">
                  <a:extLst>
                    <a:ext uri="{9D8B030D-6E8A-4147-A177-3AD203B41FA5}">
                      <a16:colId xmlns:a16="http://schemas.microsoft.com/office/drawing/2014/main" val="1998447197"/>
                    </a:ext>
                  </a:extLst>
                </a:gridCol>
                <a:gridCol w="599807">
                  <a:extLst>
                    <a:ext uri="{9D8B030D-6E8A-4147-A177-3AD203B41FA5}">
                      <a16:colId xmlns:a16="http://schemas.microsoft.com/office/drawing/2014/main" val="597081879"/>
                    </a:ext>
                  </a:extLst>
                </a:gridCol>
                <a:gridCol w="599807">
                  <a:extLst>
                    <a:ext uri="{9D8B030D-6E8A-4147-A177-3AD203B41FA5}">
                      <a16:colId xmlns:a16="http://schemas.microsoft.com/office/drawing/2014/main" val="1590185702"/>
                    </a:ext>
                  </a:extLst>
                </a:gridCol>
                <a:gridCol w="578788">
                  <a:extLst>
                    <a:ext uri="{9D8B030D-6E8A-4147-A177-3AD203B41FA5}">
                      <a16:colId xmlns:a16="http://schemas.microsoft.com/office/drawing/2014/main" val="3309099816"/>
                    </a:ext>
                  </a:extLst>
                </a:gridCol>
                <a:gridCol w="607891">
                  <a:extLst>
                    <a:ext uri="{9D8B030D-6E8A-4147-A177-3AD203B41FA5}">
                      <a16:colId xmlns:a16="http://schemas.microsoft.com/office/drawing/2014/main" val="1079388697"/>
                    </a:ext>
                  </a:extLst>
                </a:gridCol>
                <a:gridCol w="607891">
                  <a:extLst>
                    <a:ext uri="{9D8B030D-6E8A-4147-A177-3AD203B41FA5}">
                      <a16:colId xmlns:a16="http://schemas.microsoft.com/office/drawing/2014/main" val="1455019793"/>
                    </a:ext>
                  </a:extLst>
                </a:gridCol>
                <a:gridCol w="593338">
                  <a:extLst>
                    <a:ext uri="{9D8B030D-6E8A-4147-A177-3AD203B41FA5}">
                      <a16:colId xmlns:a16="http://schemas.microsoft.com/office/drawing/2014/main" val="3665695296"/>
                    </a:ext>
                  </a:extLst>
                </a:gridCol>
                <a:gridCol w="599807">
                  <a:extLst>
                    <a:ext uri="{9D8B030D-6E8A-4147-A177-3AD203B41FA5}">
                      <a16:colId xmlns:a16="http://schemas.microsoft.com/office/drawing/2014/main" val="2156273076"/>
                    </a:ext>
                  </a:extLst>
                </a:gridCol>
                <a:gridCol w="599807">
                  <a:extLst>
                    <a:ext uri="{9D8B030D-6E8A-4147-A177-3AD203B41FA5}">
                      <a16:colId xmlns:a16="http://schemas.microsoft.com/office/drawing/2014/main" val="2652825663"/>
                    </a:ext>
                  </a:extLst>
                </a:gridCol>
                <a:gridCol w="592530">
                  <a:extLst>
                    <a:ext uri="{9D8B030D-6E8A-4147-A177-3AD203B41FA5}">
                      <a16:colId xmlns:a16="http://schemas.microsoft.com/office/drawing/2014/main" val="1139787420"/>
                    </a:ext>
                  </a:extLst>
                </a:gridCol>
                <a:gridCol w="607891">
                  <a:extLst>
                    <a:ext uri="{9D8B030D-6E8A-4147-A177-3AD203B41FA5}">
                      <a16:colId xmlns:a16="http://schemas.microsoft.com/office/drawing/2014/main" val="1758982604"/>
                    </a:ext>
                  </a:extLst>
                </a:gridCol>
                <a:gridCol w="607891">
                  <a:extLst>
                    <a:ext uri="{9D8B030D-6E8A-4147-A177-3AD203B41FA5}">
                      <a16:colId xmlns:a16="http://schemas.microsoft.com/office/drawing/2014/main" val="1823616203"/>
                    </a:ext>
                  </a:extLst>
                </a:gridCol>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7925397"/>
                  </a:ext>
                </a:extLst>
              </a:tr>
              <a:tr h="42152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48131378"/>
                  </a:ext>
                </a:extLst>
              </a:tr>
              <a:tr h="318320">
                <a:tc rowSpan="5">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23936730"/>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66344701"/>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4223424"/>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464522"/>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98866155"/>
                  </a:ext>
                </a:extLst>
              </a:tr>
              <a:tr h="318320">
                <a:tc rowSpan="5">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82805048"/>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57063220"/>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2586549"/>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753874186"/>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43453858"/>
                  </a:ext>
                </a:extLst>
              </a:tr>
            </a:tbl>
          </a:graphicData>
        </a:graphic>
      </p:graphicFrame>
    </p:spTree>
    <p:extLst>
      <p:ext uri="{BB962C8B-B14F-4D97-AF65-F5344CB8AC3E}">
        <p14:creationId xmlns:p14="http://schemas.microsoft.com/office/powerpoint/2010/main" val="58808547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490" y="775855"/>
            <a:ext cx="9959110" cy="729672"/>
          </a:xfrm>
        </p:spPr>
        <p:txBody>
          <a:bodyPr>
            <a:noAutofit/>
          </a:bodyPr>
          <a:lstStyle/>
          <a:p>
            <a:pPr algn="ctr"/>
            <a:r>
              <a:rPr lang="tr-TR" sz="3200" b="1" dirty="0">
                <a:solidFill>
                  <a:srgbClr val="FF0000"/>
                </a:solidFill>
              </a:rPr>
              <a:t>Çift </a:t>
            </a:r>
            <a:r>
              <a:rPr lang="tr-TR" sz="3200" b="1" dirty="0" err="1">
                <a:solidFill>
                  <a:srgbClr val="FF0000"/>
                </a:solidFill>
              </a:rPr>
              <a:t>Anadal</a:t>
            </a:r>
            <a:r>
              <a:rPr lang="tr-TR" sz="3200" b="1" dirty="0">
                <a:solidFill>
                  <a:srgbClr val="FF0000"/>
                </a:solidFill>
              </a:rPr>
              <a:t> Programı Sayısı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443035903"/>
              </p:ext>
            </p:extLst>
          </p:nvPr>
        </p:nvGraphicFramePr>
        <p:xfrm>
          <a:off x="683490" y="1976580"/>
          <a:ext cx="11111347" cy="4059318"/>
        </p:xfrm>
        <a:graphic>
          <a:graphicData uri="http://schemas.openxmlformats.org/drawingml/2006/table">
            <a:tbl>
              <a:tblPr>
                <a:tableStyleId>{BDBED569-4797-4DF1-A0F4-6AAB3CD982D8}</a:tableStyleId>
              </a:tblPr>
              <a:tblGrid>
                <a:gridCol w="2687180">
                  <a:extLst>
                    <a:ext uri="{9D8B030D-6E8A-4147-A177-3AD203B41FA5}">
                      <a16:colId xmlns:a16="http://schemas.microsoft.com/office/drawing/2014/main" val="4121480407"/>
                    </a:ext>
                  </a:extLst>
                </a:gridCol>
                <a:gridCol w="3077703">
                  <a:extLst>
                    <a:ext uri="{9D8B030D-6E8A-4147-A177-3AD203B41FA5}">
                      <a16:colId xmlns:a16="http://schemas.microsoft.com/office/drawing/2014/main" val="2643212052"/>
                    </a:ext>
                  </a:extLst>
                </a:gridCol>
                <a:gridCol w="2519812">
                  <a:extLst>
                    <a:ext uri="{9D8B030D-6E8A-4147-A177-3AD203B41FA5}">
                      <a16:colId xmlns:a16="http://schemas.microsoft.com/office/drawing/2014/main" val="3742807400"/>
                    </a:ext>
                  </a:extLst>
                </a:gridCol>
                <a:gridCol w="2826652">
                  <a:extLst>
                    <a:ext uri="{9D8B030D-6E8A-4147-A177-3AD203B41FA5}">
                      <a16:colId xmlns:a16="http://schemas.microsoft.com/office/drawing/2014/main" val="3898239322"/>
                    </a:ext>
                  </a:extLst>
                </a:gridCol>
              </a:tblGrid>
              <a:tr h="402501">
                <a:tc gridSpan="2">
                  <a:txBody>
                    <a:bodyPr/>
                    <a:lstStyle/>
                    <a:p>
                      <a:pPr algn="r">
                        <a:lnSpc>
                          <a:spcPct val="107000"/>
                        </a:lnSpc>
                        <a:spcAft>
                          <a:spcPts val="0"/>
                        </a:spcAft>
                      </a:pPr>
                      <a:r>
                        <a:rPr lang="tr-TR" sz="2000" b="1" dirty="0">
                          <a:solidFill>
                            <a:srgbClr val="FF0000"/>
                          </a:solidFill>
                          <a:effectLst/>
                          <a:latin typeface="+mn-lt"/>
                        </a:rPr>
                        <a:t>Çift </a:t>
                      </a:r>
                      <a:r>
                        <a:rPr lang="tr-TR" sz="2000" b="1" dirty="0" err="1">
                          <a:solidFill>
                            <a:srgbClr val="FF0000"/>
                          </a:solidFill>
                          <a:effectLst/>
                          <a:latin typeface="+mn-lt"/>
                        </a:rPr>
                        <a:t>Anadal</a:t>
                      </a:r>
                      <a:r>
                        <a:rPr lang="tr-TR" sz="2000" b="1" dirty="0">
                          <a:solidFill>
                            <a:srgbClr val="FF0000"/>
                          </a:solidFill>
                          <a:effectLst/>
                          <a:latin typeface="+mn-lt"/>
                        </a:rPr>
                        <a:t> Programı Sayısı (Varsa)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pP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359357848"/>
                  </a:ext>
                </a:extLst>
              </a:tr>
              <a:tr h="543740">
                <a:tc gridSpan="2">
                  <a:txBody>
                    <a:bodyPr/>
                    <a:lstStyle/>
                    <a:p>
                      <a:pPr algn="ctr">
                        <a:lnSpc>
                          <a:spcPct val="107000"/>
                        </a:lnSpc>
                        <a:spcAft>
                          <a:spcPts val="0"/>
                        </a:spcAft>
                      </a:pPr>
                      <a:r>
                        <a:rPr lang="tr-TR" sz="2000" b="1" dirty="0" err="1">
                          <a:solidFill>
                            <a:srgbClr val="3333FF"/>
                          </a:solidFill>
                          <a:effectLst/>
                          <a:latin typeface="+mn-lt"/>
                        </a:rPr>
                        <a:t>Anadal</a:t>
                      </a:r>
                      <a:r>
                        <a:rPr lang="tr-TR" sz="2000" b="1" dirty="0">
                          <a:solidFill>
                            <a:srgbClr val="3333FF"/>
                          </a:solidFill>
                          <a:effectLst/>
                          <a:latin typeface="+mn-lt"/>
                        </a:rPr>
                        <a:t> Program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endParaRPr lang="tr-TR"/>
                    </a:p>
                  </a:txBody>
                  <a:tcPr/>
                </a:tc>
                <a:tc grid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dirty="0">
                          <a:solidFill>
                            <a:srgbClr val="3333FF"/>
                          </a:solidFill>
                          <a:effectLst/>
                          <a:latin typeface="+mn-lt"/>
                        </a:rPr>
                        <a:t>Çift </a:t>
                      </a:r>
                      <a:r>
                        <a:rPr lang="tr-TR" sz="2000" b="1" dirty="0" err="1">
                          <a:solidFill>
                            <a:srgbClr val="3333FF"/>
                          </a:solidFill>
                          <a:effectLst/>
                          <a:latin typeface="+mn-lt"/>
                        </a:rPr>
                        <a:t>Anadal</a:t>
                      </a:r>
                      <a:r>
                        <a:rPr lang="tr-TR" sz="2000" b="1" dirty="0">
                          <a:solidFill>
                            <a:srgbClr val="3333FF"/>
                          </a:solidFill>
                          <a:effectLst/>
                          <a:latin typeface="+mn-lt"/>
                        </a:rPr>
                        <a:t> Programı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2196538338"/>
                  </a:ext>
                </a:extLst>
              </a:tr>
              <a:tr h="677206">
                <a:tc>
                  <a:txBody>
                    <a:bodyPr/>
                    <a:lstStyle/>
                    <a:p>
                      <a:pPr algn="ctr">
                        <a:lnSpc>
                          <a:spcPct val="107000"/>
                        </a:lnSpc>
                        <a:spcAft>
                          <a:spcPts val="0"/>
                        </a:spcAft>
                      </a:pPr>
                      <a:r>
                        <a:rPr lang="tr-TR" sz="2000" dirty="0">
                          <a:solidFill>
                            <a:srgbClr val="FF0000"/>
                          </a:solidFill>
                          <a:effectLst/>
                          <a:latin typeface="+mn-lt"/>
                        </a:rPr>
                        <a:t>Birim / Bölüm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2000" dirty="0">
                          <a:solidFill>
                            <a:srgbClr val="FF0000"/>
                          </a:solidFill>
                          <a:effectLst/>
                          <a:latin typeface="+mn-lt"/>
                        </a:rPr>
                        <a:t>Ana Bilim - Sanat Dalı/ Program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Birim / Bölüm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Ana Bilim - Sanat Dalı/ Program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3862211"/>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35322725"/>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38508549"/>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60554058"/>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56659235"/>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55670731"/>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59820116"/>
                  </a:ext>
                </a:extLst>
              </a:tr>
            </a:tbl>
          </a:graphicData>
        </a:graphic>
      </p:graphicFrame>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27271" y="6309753"/>
            <a:ext cx="388992" cy="394395"/>
          </a:xfrm>
          <a:prstGeom prst="rect">
            <a:avLst/>
          </a:prstGeom>
        </p:spPr>
      </p:pic>
    </p:spTree>
    <p:extLst>
      <p:ext uri="{BB962C8B-B14F-4D97-AF65-F5344CB8AC3E}">
        <p14:creationId xmlns:p14="http://schemas.microsoft.com/office/powerpoint/2010/main" val="400482698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46</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827949"/>
            <a:ext cx="10680402" cy="641500"/>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Eğitim Alanları (Derslikler)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53735937"/>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104</a:t>
                      </a:r>
                    </a:p>
                  </a:txBody>
                  <a:tcPr marL="6350" marR="6350" marT="6350" marB="0" anchor="ctr"/>
                </a:tc>
                <a:tc>
                  <a:txBody>
                    <a:bodyPr/>
                    <a:lstStyle/>
                    <a:p>
                      <a:pPr>
                        <a:lnSpc>
                          <a:spcPct val="107000"/>
                        </a:lnSpc>
                        <a:spcAft>
                          <a:spcPts val="0"/>
                        </a:spcAft>
                      </a:pPr>
                      <a:r>
                        <a:rPr lang="tr-TR" sz="1100" dirty="0">
                          <a:effectLst/>
                        </a:rPr>
                        <a:t> 87</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2</a:t>
                      </a: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10</a:t>
                      </a:r>
                    </a:p>
                  </a:txBody>
                  <a:tcPr marL="6350" marR="6350" marT="6350" marB="0" anchor="ctr"/>
                </a:tc>
                <a:tc>
                  <a:txBody>
                    <a:bodyPr/>
                    <a:lstStyle/>
                    <a:p>
                      <a:pPr>
                        <a:lnSpc>
                          <a:spcPct val="107000"/>
                        </a:lnSpc>
                        <a:spcAft>
                          <a:spcPts val="0"/>
                        </a:spcAft>
                      </a:pPr>
                      <a:r>
                        <a:rPr lang="tr-TR" sz="1100" dirty="0">
                          <a:effectLst/>
                        </a:rPr>
                        <a:t> 70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2</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2</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2</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81.5</a:t>
                      </a:r>
                    </a:p>
                  </a:txBody>
                  <a:tcPr marL="6350" marR="6350" marT="6350" marB="0" anchor="ctr"/>
                </a:tc>
                <a:tc>
                  <a:txBody>
                    <a:bodyPr/>
                    <a:lstStyle/>
                    <a:p>
                      <a:pPr>
                        <a:lnSpc>
                          <a:spcPct val="107000"/>
                        </a:lnSpc>
                        <a:spcAft>
                          <a:spcPts val="0"/>
                        </a:spcAft>
                      </a:pPr>
                      <a:r>
                        <a:rPr lang="tr-TR" sz="1100" dirty="0">
                          <a:effectLst/>
                        </a:rPr>
                        <a:t> 50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485793"/>
                </a:solidFill>
                <a:latin typeface="+mn-lt"/>
              </a:rPr>
              <a:t>Sağlık, Sosyal, Kültürel ve Sportif Alanlar</a:t>
            </a:r>
            <a:endParaRPr lang="tr-TR" sz="2800" dirty="0">
              <a:solidFill>
                <a:srgbClr val="485793"/>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48</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2259492767"/>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46568435"/>
                  </a:ext>
                </a:extLst>
              </a:tr>
              <a:tr h="451452">
                <a:tc>
                  <a:txBody>
                    <a:bodyPr/>
                    <a:lstStyle/>
                    <a:p>
                      <a:pPr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1548376"/>
                  </a:ext>
                </a:extLst>
              </a:tr>
              <a:tr h="451452">
                <a:tc>
                  <a:txBody>
                    <a:bodyPr/>
                    <a:lstStyle/>
                    <a:p>
                      <a:pPr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03737"/>
                  </a:ext>
                </a:extLst>
              </a:tr>
              <a:tr h="451452">
                <a:tc>
                  <a:txBody>
                    <a:bodyPr/>
                    <a:lstStyle/>
                    <a:p>
                      <a:pPr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2970105"/>
                  </a:ext>
                </a:extLst>
              </a:tr>
              <a:tr h="451452">
                <a:tc>
                  <a:txBody>
                    <a:bodyPr/>
                    <a:lstStyle/>
                    <a:p>
                      <a:pPr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94818349"/>
                  </a:ext>
                </a:extLst>
              </a:tr>
              <a:tr h="451452">
                <a:tc>
                  <a:txBody>
                    <a:bodyPr/>
                    <a:lstStyle/>
                    <a:p>
                      <a:pPr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838200" y="924960"/>
            <a:ext cx="10140376" cy="616225"/>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Hizmet Alanları</a:t>
            </a:r>
            <a:endParaRPr lang="tr-TR" sz="28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49</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96887607"/>
              </p:ext>
            </p:extLst>
          </p:nvPr>
        </p:nvGraphicFramePr>
        <p:xfrm>
          <a:off x="346080" y="2068815"/>
          <a:ext cx="11572685" cy="3061240"/>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r>
                        <a:rPr lang="tr-TR" sz="2000" dirty="0">
                          <a:effectLst/>
                          <a:latin typeface="+mn-lt"/>
                          <a:cs typeface="Times New Roman" panose="02020603050405020304" pitchFamily="18" charset="0"/>
                        </a:rPr>
                        <a:t>21</a:t>
                      </a:r>
                    </a:p>
                  </a:txBody>
                  <a:tcPr marL="9525" marR="9525" marT="9525" marB="0" anchor="ctr"/>
                </a:tc>
                <a:tc>
                  <a:txBody>
                    <a:bodyPr/>
                    <a:lstStyle/>
                    <a:p>
                      <a:pPr>
                        <a:lnSpc>
                          <a:spcPct val="107000"/>
                        </a:lnSpc>
                        <a:spcAft>
                          <a:spcPts val="0"/>
                        </a:spcAft>
                      </a:pPr>
                      <a:r>
                        <a:rPr lang="tr-TR" sz="2000" dirty="0">
                          <a:effectLst/>
                          <a:latin typeface="+mn-lt"/>
                        </a:rPr>
                        <a:t> 18</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latin typeface="+mn-lt"/>
                        </a:rPr>
                        <a:t> 293,1</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16,27</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r>
                        <a:rPr lang="tr-TR" sz="2000" dirty="0">
                          <a:effectLst/>
                          <a:latin typeface="+mn-lt"/>
                          <a:cs typeface="Times New Roman" panose="02020603050405020304" pitchFamily="18" charset="0"/>
                        </a:rPr>
                        <a:t>6</a:t>
                      </a:r>
                    </a:p>
                  </a:txBody>
                  <a:tcPr marL="9525" marR="9525" marT="9525" marB="0" anchor="ctr"/>
                </a:tc>
                <a:tc>
                  <a:txBody>
                    <a:bodyPr/>
                    <a:lstStyle/>
                    <a:p>
                      <a:pPr>
                        <a:lnSpc>
                          <a:spcPct val="107000"/>
                        </a:lnSpc>
                        <a:spcAft>
                          <a:spcPts val="0"/>
                        </a:spcAft>
                      </a:pPr>
                      <a:r>
                        <a:rPr lang="tr-TR" sz="2000" dirty="0">
                          <a:effectLst/>
                          <a:latin typeface="+mn-lt"/>
                        </a:rPr>
                        <a:t> 4</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latin typeface="+mn-lt"/>
                        </a:rPr>
                        <a:t> 51,7</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8,61</a:t>
                      </a: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24D5C2-DC3A-45D9-A443-C8578C816423}"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a:t>
            </a:fld>
            <a:endParaRPr lang="tr-TR"/>
          </a:p>
        </p:txBody>
      </p:sp>
      <p:sp>
        <p:nvSpPr>
          <p:cNvPr id="7" name="Unvan 3"/>
          <p:cNvSpPr txBox="1">
            <a:spLocks/>
          </p:cNvSpPr>
          <p:nvPr/>
        </p:nvSpPr>
        <p:spPr>
          <a:xfrm>
            <a:off x="-1" y="797551"/>
            <a:ext cx="10741891" cy="690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200" b="1" dirty="0">
                <a:solidFill>
                  <a:srgbClr val="FF0000"/>
                </a:solidFill>
              </a:rPr>
              <a:t>YÖNETİM: </a:t>
            </a:r>
            <a:r>
              <a:rPr lang="tr-TR" sz="3200" b="1" dirty="0">
                <a:solidFill>
                  <a:srgbClr val="3333FF"/>
                </a:solidFill>
              </a:rPr>
              <a:t>Bölüm Başkanlıkları</a:t>
            </a:r>
            <a:endParaRPr lang="tr-TR" sz="3200" dirty="0">
              <a:solidFill>
                <a:srgbClr val="3333FF"/>
              </a:solidFill>
              <a:latin typeface="+mn-lt"/>
            </a:endParaRPr>
          </a:p>
        </p:txBody>
      </p:sp>
      <p:graphicFrame>
        <p:nvGraphicFramePr>
          <p:cNvPr id="9" name="Tablo 8"/>
          <p:cNvGraphicFramePr>
            <a:graphicFrameLocks noGrp="1"/>
          </p:cNvGraphicFramePr>
          <p:nvPr>
            <p:extLst>
              <p:ext uri="{D42A27DB-BD31-4B8C-83A1-F6EECF244321}">
                <p14:modId xmlns:p14="http://schemas.microsoft.com/office/powerpoint/2010/main" val="2974152503"/>
              </p:ext>
            </p:extLst>
          </p:nvPr>
        </p:nvGraphicFramePr>
        <p:xfrm>
          <a:off x="496390" y="1782621"/>
          <a:ext cx="11372339" cy="4196615"/>
        </p:xfrm>
        <a:graphic>
          <a:graphicData uri="http://schemas.openxmlformats.org/drawingml/2006/table">
            <a:tbl>
              <a:tblPr firstRow="1" firstCol="1" bandRow="1">
                <a:tableStyleId>{BDBED569-4797-4DF1-A0F4-6AAB3CD982D8}</a:tableStyleId>
              </a:tblPr>
              <a:tblGrid>
                <a:gridCol w="2902592">
                  <a:extLst>
                    <a:ext uri="{9D8B030D-6E8A-4147-A177-3AD203B41FA5}">
                      <a16:colId xmlns:a16="http://schemas.microsoft.com/office/drawing/2014/main" val="3065712096"/>
                    </a:ext>
                  </a:extLst>
                </a:gridCol>
                <a:gridCol w="3001505">
                  <a:extLst>
                    <a:ext uri="{9D8B030D-6E8A-4147-A177-3AD203B41FA5}">
                      <a16:colId xmlns:a16="http://schemas.microsoft.com/office/drawing/2014/main" val="4090272509"/>
                    </a:ext>
                  </a:extLst>
                </a:gridCol>
                <a:gridCol w="2733655">
                  <a:extLst>
                    <a:ext uri="{9D8B030D-6E8A-4147-A177-3AD203B41FA5}">
                      <a16:colId xmlns:a16="http://schemas.microsoft.com/office/drawing/2014/main" val="2144326116"/>
                    </a:ext>
                  </a:extLst>
                </a:gridCol>
                <a:gridCol w="2734587">
                  <a:extLst>
                    <a:ext uri="{9D8B030D-6E8A-4147-A177-3AD203B41FA5}">
                      <a16:colId xmlns:a16="http://schemas.microsoft.com/office/drawing/2014/main" val="1937569056"/>
                    </a:ext>
                  </a:extLst>
                </a:gridCol>
              </a:tblGrid>
              <a:tr h="559051">
                <a:tc>
                  <a:txBody>
                    <a:bodyPr/>
                    <a:lstStyle/>
                    <a:p>
                      <a:pPr algn="ctr">
                        <a:lnSpc>
                          <a:spcPct val="100000"/>
                        </a:lnSpc>
                        <a:spcAft>
                          <a:spcPts val="0"/>
                        </a:spcAft>
                      </a:pPr>
                      <a:r>
                        <a:rPr lang="tr-TR" sz="1800" dirty="0">
                          <a:solidFill>
                            <a:srgbClr val="FF0000"/>
                          </a:solidFill>
                          <a:effectLst/>
                          <a:latin typeface="+mn-lt"/>
                        </a:rPr>
                        <a:t>BÖLÜM ADI*</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Başkanı </a:t>
                      </a:r>
                    </a:p>
                    <a:p>
                      <a:pPr algn="ctr">
                        <a:lnSpc>
                          <a:spcPct val="100000"/>
                        </a:lnSpc>
                        <a:spcAft>
                          <a:spcPts val="0"/>
                        </a:spcAft>
                      </a:pP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324153"/>
                  </a:ext>
                </a:extLst>
              </a:tr>
              <a:tr h="447492">
                <a:tc>
                  <a:txBody>
                    <a:bodyPr/>
                    <a:lstStyle/>
                    <a:p>
                      <a:r>
                        <a:rPr lang="tr-TR" sz="1800" dirty="0">
                          <a:effectLst/>
                          <a:latin typeface="+mn-lt"/>
                          <a:cs typeface="Times New Roman" panose="02020603050405020304" pitchFamily="18" charset="0"/>
                        </a:rPr>
                        <a:t>Müzik</a:t>
                      </a:r>
                      <a:r>
                        <a:rPr lang="tr-TR" sz="1800" baseline="0" dirty="0">
                          <a:effectLst/>
                          <a:latin typeface="+mn-lt"/>
                          <a:cs typeface="Times New Roman" panose="02020603050405020304" pitchFamily="18" charset="0"/>
                        </a:rPr>
                        <a:t> Bölümü</a:t>
                      </a:r>
                      <a:endParaRPr lang="tr-TR" sz="1800" dirty="0">
                        <a:effectLst/>
                        <a:latin typeface="+mn-lt"/>
                        <a:cs typeface="Times New Roman" panose="02020603050405020304" pitchFamily="18" charset="0"/>
                      </a:endParaRPr>
                    </a:p>
                  </a:txBody>
                  <a:tcPr marL="68580" marR="68580" marT="0" marB="0" anchor="ctr"/>
                </a:tc>
                <a:tc>
                  <a:txBody>
                    <a:bodyPr/>
                    <a:lstStyle/>
                    <a:p>
                      <a:r>
                        <a:rPr lang="tr-TR" sz="1800" dirty="0">
                          <a:effectLst/>
                          <a:latin typeface="+mn-lt"/>
                          <a:cs typeface="Times New Roman" panose="02020603050405020304" pitchFamily="18" charset="0"/>
                        </a:rPr>
                        <a:t>Dr. </a:t>
                      </a:r>
                      <a:r>
                        <a:rPr lang="tr-TR" sz="1800" dirty="0" err="1">
                          <a:effectLst/>
                          <a:latin typeface="+mn-lt"/>
                          <a:cs typeface="Times New Roman" panose="02020603050405020304" pitchFamily="18" charset="0"/>
                        </a:rPr>
                        <a:t>Öğr</a:t>
                      </a:r>
                      <a:r>
                        <a:rPr lang="tr-TR" sz="1800" dirty="0">
                          <a:effectLst/>
                          <a:latin typeface="+mn-lt"/>
                          <a:cs typeface="Times New Roman" panose="02020603050405020304" pitchFamily="18" charset="0"/>
                        </a:rPr>
                        <a:t>. Üyesi Halide KARABİBER</a:t>
                      </a:r>
                    </a:p>
                  </a:txBody>
                  <a:tcPr marL="68580" marR="68580" marT="0" marB="0" anchor="ctr"/>
                </a:tc>
                <a:tc>
                  <a:txBody>
                    <a:bodyPr/>
                    <a:lstStyle/>
                    <a:p>
                      <a:r>
                        <a:rPr lang="tr-TR" sz="1800" dirty="0">
                          <a:effectLst/>
                          <a:latin typeface="+mn-lt"/>
                          <a:cs typeface="Times New Roman" panose="02020603050405020304" pitchFamily="18" charset="0"/>
                        </a:rPr>
                        <a:t>Dr.</a:t>
                      </a:r>
                      <a:r>
                        <a:rPr lang="tr-TR" sz="1800" baseline="0" dirty="0">
                          <a:effectLst/>
                          <a:latin typeface="+mn-lt"/>
                          <a:cs typeface="Times New Roman" panose="02020603050405020304" pitchFamily="18" charset="0"/>
                        </a:rPr>
                        <a:t> </a:t>
                      </a:r>
                      <a:r>
                        <a:rPr lang="tr-TR" sz="1800" baseline="0" dirty="0" err="1">
                          <a:effectLst/>
                          <a:latin typeface="+mn-lt"/>
                          <a:cs typeface="Times New Roman" panose="02020603050405020304" pitchFamily="18" charset="0"/>
                        </a:rPr>
                        <a:t>Öğr</a:t>
                      </a:r>
                      <a:r>
                        <a:rPr lang="tr-TR" sz="1800" baseline="0" dirty="0">
                          <a:effectLst/>
                          <a:latin typeface="+mn-lt"/>
                          <a:cs typeface="Times New Roman" panose="02020603050405020304" pitchFamily="18" charset="0"/>
                        </a:rPr>
                        <a:t>. Üyesi Kamil Onur KARATAŞ</a:t>
                      </a:r>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r>
                        <a:rPr lang="tr-TR" sz="1800" dirty="0" err="1">
                          <a:effectLst/>
                          <a:latin typeface="+mn-lt"/>
                        </a:rPr>
                        <a:t>Öğr</a:t>
                      </a:r>
                      <a:r>
                        <a:rPr lang="tr-TR" sz="1800" dirty="0">
                          <a:effectLst/>
                          <a:latin typeface="+mn-lt"/>
                        </a:rPr>
                        <a:t>. Gör Oğulcan Güven TURAN</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2003890"/>
                  </a:ext>
                </a:extLst>
              </a:tr>
              <a:tr h="447492">
                <a:tc>
                  <a:txBody>
                    <a:bodyPr/>
                    <a:lstStyle/>
                    <a:p>
                      <a:r>
                        <a:rPr lang="tr-TR" sz="1800" dirty="0">
                          <a:effectLst/>
                          <a:latin typeface="+mn-lt"/>
                          <a:cs typeface="Times New Roman" panose="02020603050405020304" pitchFamily="18" charset="0"/>
                        </a:rPr>
                        <a:t>Müzikoloji Bölümü</a:t>
                      </a:r>
                    </a:p>
                  </a:txBody>
                  <a:tcPr marL="68580" marR="68580" marT="0" marB="0" anchor="ctr"/>
                </a:tc>
                <a:tc>
                  <a:txBody>
                    <a:bodyPr/>
                    <a:lstStyle/>
                    <a:p>
                      <a:r>
                        <a:rPr lang="tr-TR" sz="1800" dirty="0">
                          <a:effectLst/>
                          <a:latin typeface="+mn-lt"/>
                          <a:cs typeface="Times New Roman" panose="02020603050405020304" pitchFamily="18" charset="0"/>
                        </a:rPr>
                        <a:t>Dr. </a:t>
                      </a:r>
                      <a:r>
                        <a:rPr lang="tr-TR" sz="1800" dirty="0" err="1">
                          <a:effectLst/>
                          <a:latin typeface="+mn-lt"/>
                          <a:cs typeface="Times New Roman" panose="02020603050405020304" pitchFamily="18" charset="0"/>
                        </a:rPr>
                        <a:t>Öğr</a:t>
                      </a:r>
                      <a:r>
                        <a:rPr lang="tr-TR" sz="1800" dirty="0">
                          <a:effectLst/>
                          <a:latin typeface="+mn-lt"/>
                          <a:cs typeface="Times New Roman" panose="02020603050405020304" pitchFamily="18" charset="0"/>
                        </a:rPr>
                        <a:t>. Üyesi Ali KELEŞ</a:t>
                      </a:r>
                    </a:p>
                  </a:txBody>
                  <a:tcPr marL="68580" marR="68580" marT="0" marB="0" anchor="ctr"/>
                </a:tc>
                <a:tc>
                  <a:txBody>
                    <a:bodyPr/>
                    <a:lstStyle/>
                    <a:p>
                      <a:r>
                        <a:rPr lang="tr-TR" sz="1800" dirty="0">
                          <a:effectLst/>
                          <a:latin typeface="+mn-lt"/>
                          <a:cs typeface="Times New Roman" panose="02020603050405020304" pitchFamily="18" charset="0"/>
                        </a:rPr>
                        <a:t>Dr.</a:t>
                      </a:r>
                      <a:r>
                        <a:rPr lang="tr-TR" sz="1800" baseline="0" dirty="0">
                          <a:effectLst/>
                          <a:latin typeface="+mn-lt"/>
                          <a:cs typeface="Times New Roman" panose="02020603050405020304" pitchFamily="18" charset="0"/>
                        </a:rPr>
                        <a:t> Öğr. Üyesi Gökhan Altınbaş</a:t>
                      </a:r>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3462324"/>
                  </a:ext>
                </a:extLst>
              </a:tr>
              <a:tr h="447492">
                <a:tc>
                  <a:txBody>
                    <a:bodyPr/>
                    <a:lstStyle/>
                    <a:p>
                      <a:pPr>
                        <a:lnSpc>
                          <a:spcPct val="107000"/>
                        </a:lnSpc>
                        <a:spcAft>
                          <a:spcPts val="0"/>
                        </a:spcAft>
                      </a:pPr>
                      <a:r>
                        <a:rPr lang="tr-TR" sz="1800" dirty="0">
                          <a:effectLst/>
                          <a:latin typeface="+mn-lt"/>
                        </a:rPr>
                        <a:t> Sahne Sanatları Bölümü</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Dr. </a:t>
                      </a:r>
                      <a:r>
                        <a:rPr lang="tr-TR" sz="1800" dirty="0" err="1">
                          <a:effectLst/>
                          <a:latin typeface="+mn-lt"/>
                        </a:rPr>
                        <a:t>Öğr</a:t>
                      </a:r>
                      <a:r>
                        <a:rPr lang="tr-TR" sz="1800" dirty="0">
                          <a:effectLst/>
                          <a:latin typeface="+mn-lt"/>
                        </a:rPr>
                        <a:t>. Üyesi Gamze TANRIVERMİŞ</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5147221"/>
                  </a:ext>
                </a:extLst>
              </a:tr>
              <a:tr h="447492">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50465583"/>
                  </a:ext>
                </a:extLst>
              </a:tr>
              <a:tr h="447492">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0441749"/>
                  </a:ext>
                </a:extLst>
              </a:tr>
              <a:tr h="447492">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98911962"/>
                  </a:ext>
                </a:extLst>
              </a:tr>
              <a:tr h="299247">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8270523"/>
                  </a:ext>
                </a:extLst>
              </a:tr>
              <a:tr h="299247">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7713941"/>
                  </a:ext>
                </a:extLst>
              </a:tr>
            </a:tbl>
          </a:graphicData>
        </a:graphic>
      </p:graphicFrame>
      <p:sp>
        <p:nvSpPr>
          <p:cNvPr id="10" name="Metin kutusu 9"/>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16433072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869769"/>
            <a:ext cx="11381451" cy="664501"/>
          </a:xfrm>
        </p:spPr>
        <p:txBody>
          <a:bodyPr>
            <a:normAutofit/>
          </a:bodyPr>
          <a:lstStyle/>
          <a:p>
            <a:pPr algn="ctr"/>
            <a:r>
              <a:rPr lang="tr-TR" sz="3200" b="1" dirty="0">
                <a:solidFill>
                  <a:srgbClr val="FF0000"/>
                </a:solidFill>
                <a:latin typeface="+mn-lt"/>
              </a:rPr>
              <a:t>Bilgi ve Teknoloji Kaynakları</a:t>
            </a:r>
            <a:endParaRPr lang="tr-TR" sz="32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3215849828"/>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29</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6</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3</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14</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8</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latin typeface="+mn-lt"/>
                          <a:ea typeface="Calibri" panose="020F0502020204030204" pitchFamily="34" charset="0"/>
                          <a:cs typeface="Calibri" panose="020F0502020204030204" pitchFamily="34" charset="0"/>
                        </a:rPr>
                        <a:t>3</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13.01.2026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50</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51</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587027"/>
          </a:xfrm>
        </p:spPr>
        <p:txBody>
          <a:bodyPr>
            <a:noAutofit/>
          </a:bodyPr>
          <a:lstStyle/>
          <a:p>
            <a:pPr algn="ctr"/>
            <a:r>
              <a:rPr lang="tr-TR" sz="2400" b="1" dirty="0">
                <a:solidFill>
                  <a:srgbClr val="FF0000"/>
                </a:solidFill>
              </a:rPr>
              <a:t>Araştırma ve Geliştirme Faaliyetleri: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241079096"/>
              </p:ext>
            </p:extLst>
          </p:nvPr>
        </p:nvGraphicFramePr>
        <p:xfrm>
          <a:off x="241378" y="1968423"/>
          <a:ext cx="11466917" cy="3927412"/>
        </p:xfrm>
        <a:graphic>
          <a:graphicData uri="http://schemas.openxmlformats.org/drawingml/2006/table">
            <a:tbl>
              <a:tblPr firstRow="1" firstCol="1" lastRow="1" lastCol="1" bandRow="1" bandCol="1">
                <a:tableStyleId>{5940675A-B579-460E-94D1-54222C63F5DA}</a:tableStyleId>
              </a:tblPr>
              <a:tblGrid>
                <a:gridCol w="9932769">
                  <a:extLst>
                    <a:ext uri="{9D8B030D-6E8A-4147-A177-3AD203B41FA5}">
                      <a16:colId xmlns:a16="http://schemas.microsoft.com/office/drawing/2014/main" val="907143591"/>
                    </a:ext>
                  </a:extLst>
                </a:gridCol>
                <a:gridCol w="838410">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14542">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18572">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45258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726680668"/>
              </p:ext>
            </p:extLst>
          </p:nvPr>
        </p:nvGraphicFramePr>
        <p:xfrm>
          <a:off x="361450" y="2051551"/>
          <a:ext cx="11466917" cy="3367895"/>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0,11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0,14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0,11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0,14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0,11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0,14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820987"/>
            <a:ext cx="10446528" cy="60089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Kitap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221414551"/>
              </p:ext>
            </p:extLst>
          </p:nvPr>
        </p:nvGraphicFramePr>
        <p:xfrm>
          <a:off x="457201" y="1992512"/>
          <a:ext cx="11374581" cy="3795229"/>
        </p:xfrm>
        <a:graphic>
          <a:graphicData uri="http://schemas.openxmlformats.org/drawingml/2006/table">
            <a:tbl>
              <a:tblPr firstRow="1" firstCol="1" lastRow="1" lastCol="1" bandRow="1" bandCol="1">
                <a:tableStyleId>{5940675A-B579-460E-94D1-54222C63F5DA}</a:tableStyleId>
              </a:tblPr>
              <a:tblGrid>
                <a:gridCol w="9789274">
                  <a:extLst>
                    <a:ext uri="{9D8B030D-6E8A-4147-A177-3AD203B41FA5}">
                      <a16:colId xmlns:a16="http://schemas.microsoft.com/office/drawing/2014/main" val="2411480335"/>
                    </a:ext>
                  </a:extLst>
                </a:gridCol>
                <a:gridCol w="790980">
                  <a:extLst>
                    <a:ext uri="{9D8B030D-6E8A-4147-A177-3AD203B41FA5}">
                      <a16:colId xmlns:a16="http://schemas.microsoft.com/office/drawing/2014/main" val="2740012930"/>
                    </a:ext>
                  </a:extLst>
                </a:gridCol>
                <a:gridCol w="794327">
                  <a:extLst>
                    <a:ext uri="{9D8B030D-6E8A-4147-A177-3AD203B41FA5}">
                      <a16:colId xmlns:a16="http://schemas.microsoft.com/office/drawing/2014/main" val="2939442849"/>
                    </a:ext>
                  </a:extLst>
                </a:gridCol>
              </a:tblGrid>
              <a:tr h="335052">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04854">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04493">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72124">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810763"/>
            <a:ext cx="10381672" cy="583928"/>
          </a:xfrm>
        </p:spPr>
        <p:txBody>
          <a:bodyPr>
            <a:noAutofit/>
          </a:bodyPr>
          <a:lstStyle/>
          <a:p>
            <a:pPr algn="ctr"/>
            <a:r>
              <a:rPr lang="tr-TR" sz="2400" b="1" dirty="0">
                <a:solidFill>
                  <a:srgbClr val="FF0000"/>
                </a:solidFill>
              </a:rPr>
              <a:t>Araştırma ve Geliştirme Faaliyetleri </a:t>
            </a:r>
            <a:r>
              <a:rPr lang="tr-TR" sz="2400" b="1" dirty="0">
                <a:solidFill>
                  <a:srgbClr val="962E2E"/>
                </a:solidFill>
                <a:latin typeface="+mn-lt"/>
              </a:rPr>
              <a:t>: </a:t>
            </a:r>
            <a:r>
              <a:rPr lang="tr-TR" sz="2400" b="1" dirty="0">
                <a:solidFill>
                  <a:srgbClr val="3333FF"/>
                </a:solidFill>
                <a:latin typeface="+mn-lt"/>
                <a:cs typeface="Calibri" panose="020F0502020204030204" pitchFamily="34" charset="0"/>
              </a:rPr>
              <a:t>Yıllara Göre Proje Bilgileri</a:t>
            </a:r>
            <a:endParaRPr lang="tr-TR" sz="24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562261754"/>
              </p:ext>
            </p:extLst>
          </p:nvPr>
        </p:nvGraphicFramePr>
        <p:xfrm>
          <a:off x="274321" y="1820174"/>
          <a:ext cx="11575933" cy="4212513"/>
        </p:xfrm>
        <a:graphic>
          <a:graphicData uri="http://schemas.openxmlformats.org/drawingml/2006/table">
            <a:tbl>
              <a:tblPr firstRow="1" firstCol="1" lastRow="1" lastCol="1" bandRow="1" bandCol="1">
                <a:tableStyleId>{5940675A-B579-460E-94D1-54222C63F5DA}</a:tableStyleId>
              </a:tblPr>
              <a:tblGrid>
                <a:gridCol w="10187304">
                  <a:extLst>
                    <a:ext uri="{9D8B030D-6E8A-4147-A177-3AD203B41FA5}">
                      <a16:colId xmlns:a16="http://schemas.microsoft.com/office/drawing/2014/main" val="163935098"/>
                    </a:ext>
                  </a:extLst>
                </a:gridCol>
                <a:gridCol w="754689">
                  <a:extLst>
                    <a:ext uri="{9D8B030D-6E8A-4147-A177-3AD203B41FA5}">
                      <a16:colId xmlns:a16="http://schemas.microsoft.com/office/drawing/2014/main" val="1347630180"/>
                    </a:ext>
                  </a:extLst>
                </a:gridCol>
                <a:gridCol w="633940">
                  <a:extLst>
                    <a:ext uri="{9D8B030D-6E8A-4147-A177-3AD203B41FA5}">
                      <a16:colId xmlns:a16="http://schemas.microsoft.com/office/drawing/2014/main" val="3262295761"/>
                    </a:ext>
                  </a:extLst>
                </a:gridCol>
              </a:tblGrid>
              <a:tr h="486425">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77497">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35772">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35381">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3107">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26618">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35772">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35772">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307117">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56</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4190610748"/>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rPr>
                        <a:t> 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rPr>
                        <a:t> 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a:effectLst/>
                        </a:rPr>
                        <a:t>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Editörlük ve Hakemlik Faaliyetleri</a:t>
            </a:r>
            <a:endParaRPr lang="tr-TR" sz="1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495894847"/>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1" y="811869"/>
            <a:ext cx="10566400" cy="600891"/>
          </a:xfrm>
        </p:spPr>
        <p:txBody>
          <a:bodyPr>
            <a:noAutofit/>
          </a:bodyPr>
          <a:lstStyle/>
          <a:p>
            <a:pPr algn="ctr"/>
            <a:r>
              <a:rPr lang="tr-TR" sz="2800" b="1" dirty="0">
                <a:solidFill>
                  <a:srgbClr val="FF0000"/>
                </a:solidFill>
              </a:rPr>
              <a:t>Araştırma ve Geliştirme Faaliyetleri : </a:t>
            </a: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58</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961900134"/>
              </p:ext>
            </p:extLst>
          </p:nvPr>
        </p:nvGraphicFramePr>
        <p:xfrm>
          <a:off x="470263" y="1943069"/>
          <a:ext cx="11208215" cy="4159558"/>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2</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2</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806758"/>
            <a:ext cx="9941769" cy="644356"/>
          </a:xfrm>
        </p:spPr>
        <p:txBody>
          <a:bodyPr>
            <a:normAutofit/>
          </a:bodyPr>
          <a:lstStyle/>
          <a:p>
            <a:pPr algn="ctr"/>
            <a:r>
              <a:rPr lang="tr-TR" sz="2800" b="1" dirty="0">
                <a:solidFill>
                  <a:srgbClr val="FF0000"/>
                </a:solidFill>
                <a:latin typeface="+mn-lt"/>
              </a:rPr>
              <a:t>Bilimsel, Sosyal, Kültürel ve Sportif Faaliyetler</a:t>
            </a:r>
            <a:endParaRPr lang="tr-TR" sz="28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13.01.2026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59</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2136607582"/>
              </p:ext>
            </p:extLst>
          </p:nvPr>
        </p:nvGraphicFramePr>
        <p:xfrm>
          <a:off x="457201" y="1848680"/>
          <a:ext cx="11390242" cy="4030956"/>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214863">
                  <a:extLst>
                    <a:ext uri="{9D8B030D-6E8A-4147-A177-3AD203B41FA5}">
                      <a16:colId xmlns:a16="http://schemas.microsoft.com/office/drawing/2014/main" val="3849964202"/>
                    </a:ext>
                  </a:extLst>
                </a:gridCol>
                <a:gridCol w="4399001">
                  <a:extLst>
                    <a:ext uri="{9D8B030D-6E8A-4147-A177-3AD203B41FA5}">
                      <a16:colId xmlns:a16="http://schemas.microsoft.com/office/drawing/2014/main" val="1885514975"/>
                    </a:ext>
                  </a:extLst>
                </a:gridCol>
                <a:gridCol w="974035">
                  <a:extLst>
                    <a:ext uri="{9D8B030D-6E8A-4147-A177-3AD203B41FA5}">
                      <a16:colId xmlns:a16="http://schemas.microsoft.com/office/drawing/2014/main" val="2981608465"/>
                    </a:ext>
                  </a:extLst>
                </a:gridCol>
                <a:gridCol w="983973">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600" dirty="0">
                          <a:effectLst/>
                          <a:latin typeface="+mn-lt"/>
                        </a:rPr>
                        <a:t>Sempozyum ve Kongre</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effectLst/>
                          <a:latin typeface="+mn-lt"/>
                        </a:rPr>
                        <a:t>Teknik Gezi</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1 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336624">
                <a:tc>
                  <a:txBody>
                    <a:bodyPr/>
                    <a:lstStyle/>
                    <a:p>
                      <a:pPr marL="72000">
                        <a:lnSpc>
                          <a:spcPct val="100000"/>
                        </a:lnSpc>
                        <a:spcAft>
                          <a:spcPts val="0"/>
                        </a:spcAft>
                      </a:pPr>
                      <a:r>
                        <a:rPr lang="tr-TR" sz="1600" dirty="0">
                          <a:effectLst/>
                          <a:latin typeface="+mn-lt"/>
                        </a:rPr>
                        <a:t>Konferans</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Eğitim Seminerleri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502364">
                <a:tc>
                  <a:txBody>
                    <a:bodyPr/>
                    <a:lstStyle/>
                    <a:p>
                      <a:pPr marL="72000">
                        <a:lnSpc>
                          <a:spcPct val="100000"/>
                        </a:lnSpc>
                        <a:spcAft>
                          <a:spcPts val="0"/>
                        </a:spcAft>
                      </a:pPr>
                      <a:r>
                        <a:rPr lang="tr-TR" sz="1600" dirty="0">
                          <a:effectLst/>
                          <a:latin typeface="+mn-lt"/>
                        </a:rPr>
                        <a:t>Panel</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Ulusal Toplantı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600" dirty="0">
                          <a:effectLst/>
                          <a:latin typeface="+mn-lt"/>
                        </a:rPr>
                        <a:t>Seminer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Diğer (Açıkhava Etkinlikleri, Ziyaretler, Geziler </a:t>
                      </a:r>
                      <a:r>
                        <a:rPr lang="tr-TR" sz="1600" dirty="0" err="1">
                          <a:effectLst/>
                          <a:latin typeface="+mn-lt"/>
                        </a:rPr>
                        <a:t>v.b</a:t>
                      </a: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600" dirty="0">
                          <a:effectLst/>
                          <a:latin typeface="+mn-lt"/>
                        </a:rPr>
                        <a:t>Açık Oturum</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err="1">
                          <a:effectLst/>
                          <a:latin typeface="+mn-lt"/>
                        </a:rPr>
                        <a:t>Çalıştay</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600" dirty="0">
                          <a:effectLst/>
                          <a:latin typeface="+mn-lt"/>
                        </a:rPr>
                        <a:t>Söyleşi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600" dirty="0">
                          <a:effectLst/>
                          <a:latin typeface="+mn-lt"/>
                        </a:rPr>
                        <a:t>Film Gösterimi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1 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600" dirty="0">
                          <a:effectLst/>
                          <a:latin typeface="+mn-lt"/>
                        </a:rPr>
                        <a:t>Tiyatro</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4</a:t>
                      </a:r>
                    </a:p>
                  </a:txBody>
                  <a:tcPr marL="3175" marR="3175" marT="3175" marB="0" anchor="ctr"/>
                </a:tc>
                <a:tc>
                  <a:txBody>
                    <a:bodyPr/>
                    <a:lstStyle/>
                    <a:p>
                      <a:pPr marL="72000">
                        <a:lnSpc>
                          <a:spcPct val="100000"/>
                        </a:lnSpc>
                        <a:spcAft>
                          <a:spcPts val="0"/>
                        </a:spcAft>
                      </a:pPr>
                      <a:r>
                        <a:rPr lang="tr-TR" sz="1600" dirty="0">
                          <a:effectLst/>
                          <a:latin typeface="+mn-lt"/>
                        </a:rPr>
                        <a:t>Bağış ve Yardım Kampanyası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600" dirty="0">
                          <a:effectLst/>
                          <a:latin typeface="+mn-lt"/>
                        </a:rPr>
                        <a:t>Konser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2</a:t>
                      </a:r>
                    </a:p>
                  </a:txBody>
                  <a:tcPr marL="3175" marR="3175" marT="3175" marB="0" anchor="ctr"/>
                </a:tc>
                <a:tc>
                  <a:txBody>
                    <a:bodyPr/>
                    <a:lstStyle/>
                    <a:p>
                      <a:pPr marL="72000">
                        <a:lnSpc>
                          <a:spcPct val="100000"/>
                        </a:lnSpc>
                        <a:spcAft>
                          <a:spcPts val="0"/>
                        </a:spcAft>
                      </a:pPr>
                      <a:r>
                        <a:rPr lang="tr-TR" sz="1600" dirty="0">
                          <a:effectLst/>
                          <a:latin typeface="+mn-lt"/>
                        </a:rPr>
                        <a:t>Bilgilendirme ve Tanıtım Toplantısı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600" dirty="0">
                          <a:effectLst/>
                          <a:latin typeface="+mn-lt"/>
                        </a:rPr>
                        <a:t>Sergi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Anma Törenleri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1 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66621">
                <a:tc rowSpan="2">
                  <a:txBody>
                    <a:bodyPr/>
                    <a:lstStyle/>
                    <a:p>
                      <a:pPr marL="72000">
                        <a:lnSpc>
                          <a:spcPct val="100000"/>
                        </a:lnSpc>
                        <a:spcAft>
                          <a:spcPts val="0"/>
                        </a:spcAft>
                      </a:pPr>
                      <a:r>
                        <a:rPr lang="tr-TR" sz="1600" dirty="0">
                          <a:effectLst/>
                          <a:latin typeface="+mn-lt"/>
                        </a:rPr>
                        <a:t>Spor Turnuvası</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rowSpan="2">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rowSpan="2">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Öğrenci Oryantasyon Semineri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endParaRPr lang="tr-TR" dirty="0"/>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algn="r">
                        <a:lnSpc>
                          <a:spcPct val="100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Bilim/Sanat Dalı / Program Başkanlıkları</a:t>
            </a:r>
            <a:endParaRPr lang="tr-TR" sz="2800" b="1" dirty="0">
              <a:solidFill>
                <a:srgbClr val="3333FF"/>
              </a:solidFill>
              <a:latin typeface="+mn-lt"/>
            </a:endParaRPr>
          </a:p>
        </p:txBody>
      </p:sp>
      <p:graphicFrame>
        <p:nvGraphicFramePr>
          <p:cNvPr id="10" name="Tablo 9"/>
          <p:cNvGraphicFramePr>
            <a:graphicFrameLocks noGrp="1"/>
          </p:cNvGraphicFramePr>
          <p:nvPr>
            <p:extLst>
              <p:ext uri="{D42A27DB-BD31-4B8C-83A1-F6EECF244321}">
                <p14:modId xmlns:p14="http://schemas.microsoft.com/office/powerpoint/2010/main" val="2674611293"/>
              </p:ext>
            </p:extLst>
          </p:nvPr>
        </p:nvGraphicFramePr>
        <p:xfrm>
          <a:off x="496390" y="1820179"/>
          <a:ext cx="11390810" cy="3804934"/>
        </p:xfrm>
        <a:graphic>
          <a:graphicData uri="http://schemas.openxmlformats.org/drawingml/2006/table">
            <a:tbl>
              <a:tblPr firstRow="1" firstCol="1" bandRow="1">
                <a:tableStyleId>{BDBED569-4797-4DF1-A0F4-6AAB3CD982D8}</a:tableStyleId>
              </a:tblPr>
              <a:tblGrid>
                <a:gridCol w="2873357">
                  <a:extLst>
                    <a:ext uri="{9D8B030D-6E8A-4147-A177-3AD203B41FA5}">
                      <a16:colId xmlns:a16="http://schemas.microsoft.com/office/drawing/2014/main" val="2286719321"/>
                    </a:ext>
                  </a:extLst>
                </a:gridCol>
                <a:gridCol w="3232527">
                  <a:extLst>
                    <a:ext uri="{9D8B030D-6E8A-4147-A177-3AD203B41FA5}">
                      <a16:colId xmlns:a16="http://schemas.microsoft.com/office/drawing/2014/main" val="809016168"/>
                    </a:ext>
                  </a:extLst>
                </a:gridCol>
                <a:gridCol w="5284926">
                  <a:extLst>
                    <a:ext uri="{9D8B030D-6E8A-4147-A177-3AD203B41FA5}">
                      <a16:colId xmlns:a16="http://schemas.microsoft.com/office/drawing/2014/main" val="2705893195"/>
                    </a:ext>
                  </a:extLst>
                </a:gridCol>
              </a:tblGrid>
              <a:tr h="554314">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Başkanı</a:t>
                      </a:r>
                    </a:p>
                    <a:p>
                      <a:pPr algn="ctr">
                        <a:lnSpc>
                          <a:spcPct val="107000"/>
                        </a:lnSpc>
                        <a:spcAft>
                          <a:spcPts val="0"/>
                        </a:spcAft>
                      </a:pPr>
                      <a:r>
                        <a:rPr lang="tr-TR" sz="1600" dirty="0" err="1">
                          <a:solidFill>
                            <a:srgbClr val="FF0000"/>
                          </a:solidFill>
                          <a:effectLst/>
                        </a:rPr>
                        <a:t>Ünvanı</a:t>
                      </a:r>
                      <a:r>
                        <a:rPr lang="tr-TR" sz="1600" dirty="0">
                          <a:solidFill>
                            <a:srgbClr val="FF0000"/>
                          </a:solidFill>
                          <a:effectLst/>
                        </a:rPr>
                        <a:t>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270885">
                <a:tc>
                  <a:txBody>
                    <a:bodyPr/>
                    <a:lstStyle/>
                    <a:p>
                      <a:pPr>
                        <a:lnSpc>
                          <a:spcPct val="107000"/>
                        </a:lnSpc>
                        <a:spcAft>
                          <a:spcPts val="0"/>
                        </a:spcAft>
                      </a:pPr>
                      <a:r>
                        <a:rPr lang="tr-TR" sz="1100" dirty="0">
                          <a:effectLst/>
                        </a:rPr>
                        <a:t> Müzikoloji</a:t>
                      </a:r>
                      <a:r>
                        <a:rPr lang="tr-TR" sz="1100" baseline="0" dirty="0">
                          <a:effectLst/>
                        </a:rPr>
                        <a:t>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Müzikoloji Anabilim Dalı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Dr. </a:t>
                      </a:r>
                      <a:r>
                        <a:rPr lang="tr-TR" sz="1100" dirty="0" err="1">
                          <a:effectLst/>
                        </a:rPr>
                        <a:t>Öğr</a:t>
                      </a:r>
                      <a:r>
                        <a:rPr lang="tr-TR" sz="1100" dirty="0">
                          <a:effectLst/>
                        </a:rPr>
                        <a:t>. Üyesi Gökhan ALTINBAŞ</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63747212"/>
                  </a:ext>
                </a:extLst>
              </a:tr>
              <a:tr h="270885">
                <a:tc>
                  <a:txBody>
                    <a:bodyPr/>
                    <a:lstStyle/>
                    <a:p>
                      <a:pPr>
                        <a:lnSpc>
                          <a:spcPct val="107000"/>
                        </a:lnSpc>
                        <a:spcAft>
                          <a:spcPts val="0"/>
                        </a:spcAft>
                      </a:pPr>
                      <a:r>
                        <a:rPr lang="tr-TR" sz="1100" dirty="0">
                          <a:effectLst/>
                        </a:rPr>
                        <a:t> Müzikoloji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Müzik Teorileri Anabilim Dalı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Dr. </a:t>
                      </a:r>
                      <a:r>
                        <a:rPr lang="tr-TR" sz="1100" dirty="0" err="1">
                          <a:effectLst/>
                        </a:rPr>
                        <a:t>Öğr</a:t>
                      </a:r>
                      <a:r>
                        <a:rPr lang="tr-TR" sz="1100" dirty="0">
                          <a:effectLst/>
                        </a:rPr>
                        <a:t>. Üyesi Onur KARABİBER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00377796"/>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27662733"/>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18824849"/>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16882172"/>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03211023"/>
                  </a:ext>
                </a:extLst>
              </a:tr>
              <a:tr h="270885">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60749431"/>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144750"/>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89953548"/>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30586669"/>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70675770"/>
                  </a:ext>
                </a:extLst>
              </a:tr>
              <a:tr h="270885">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2964512"/>
                  </a:ext>
                </a:extLst>
              </a:tr>
            </a:tbl>
          </a:graphicData>
        </a:graphic>
      </p:graphicFrame>
      <p:sp>
        <p:nvSpPr>
          <p:cNvPr id="11" name="Metin kutusu 10"/>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63396655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532060" y="885809"/>
            <a:ext cx="10295957" cy="561703"/>
          </a:xfrm>
        </p:spPr>
        <p:txBody>
          <a:bodyPr>
            <a:noAutofit/>
          </a:bodyPr>
          <a:lstStyle/>
          <a:p>
            <a:pPr algn="ctr"/>
            <a:r>
              <a:rPr lang="tr-TR" sz="2600" b="1" dirty="0">
                <a:solidFill>
                  <a:srgbClr val="FF0000"/>
                </a:solidFill>
                <a:cs typeface="Calibri" panose="020F0502020204030204" pitchFamily="34" charset="0"/>
              </a:rPr>
              <a:t>Bilimsel, Sosyal, Kültürel ve Sportif Ödüller ile Başarılar</a:t>
            </a:r>
            <a:endParaRPr lang="tr-TR" sz="26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60</a:t>
            </a:fld>
            <a:endParaRPr lang="tr-TR"/>
          </a:p>
        </p:txBody>
      </p:sp>
      <p:graphicFrame>
        <p:nvGraphicFramePr>
          <p:cNvPr id="6" name="Tablo 5"/>
          <p:cNvGraphicFramePr>
            <a:graphicFrameLocks noGrp="1"/>
          </p:cNvGraphicFramePr>
          <p:nvPr/>
        </p:nvGraphicFramePr>
        <p:xfrm>
          <a:off x="532060" y="1932315"/>
          <a:ext cx="11096724" cy="3623659"/>
        </p:xfrm>
        <a:graphic>
          <a:graphicData uri="http://schemas.openxmlformats.org/drawingml/2006/table">
            <a:tbl>
              <a:tblPr firstRow="1" firstCol="1" lastRow="1" lastCol="1" bandRow="1" bandCol="1">
                <a:tableStyleId>{5940675A-B579-460E-94D1-54222C63F5DA}</a:tableStyleId>
              </a:tblPr>
              <a:tblGrid>
                <a:gridCol w="8944627">
                  <a:extLst>
                    <a:ext uri="{9D8B030D-6E8A-4147-A177-3AD203B41FA5}">
                      <a16:colId xmlns:a16="http://schemas.microsoft.com/office/drawing/2014/main" val="2633809722"/>
                    </a:ext>
                  </a:extLst>
                </a:gridCol>
                <a:gridCol w="1022090">
                  <a:extLst>
                    <a:ext uri="{9D8B030D-6E8A-4147-A177-3AD203B41FA5}">
                      <a16:colId xmlns:a16="http://schemas.microsoft.com/office/drawing/2014/main" val="518810373"/>
                    </a:ext>
                  </a:extLst>
                </a:gridCol>
                <a:gridCol w="1130007">
                  <a:extLst>
                    <a:ext uri="{9D8B030D-6E8A-4147-A177-3AD203B41FA5}">
                      <a16:colId xmlns:a16="http://schemas.microsoft.com/office/drawing/2014/main" val="2738585799"/>
                    </a:ext>
                  </a:extLst>
                </a:gridCol>
              </a:tblGrid>
              <a:tr h="569090">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8886732"/>
                  </a:ext>
                </a:extLst>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3557649"/>
                  </a:ext>
                </a:extLst>
              </a:tr>
              <a:tr h="436367">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61</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0000CC"/>
                </a:solidFill>
                <a:latin typeface="+mn-lt"/>
              </a:rPr>
              <a:t>(Ortak Programlar ve Projeler)</a:t>
            </a:r>
            <a:endParaRPr lang="tr-TR" sz="24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62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42475122"/>
              </p:ext>
            </p:extLst>
          </p:nvPr>
        </p:nvGraphicFramePr>
        <p:xfrm>
          <a:off x="477080" y="1918249"/>
          <a:ext cx="11371192" cy="4201130"/>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nSpc>
                          <a:spcPct val="107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0000CC"/>
                </a:solidFill>
                <a:latin typeface="+mn-lt"/>
              </a:rPr>
              <a:t>(Erasmus+)</a:t>
            </a:r>
            <a:endParaRPr lang="tr-TR" sz="32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63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146853340"/>
              </p:ext>
            </p:extLst>
          </p:nvPr>
        </p:nvGraphicFramePr>
        <p:xfrm>
          <a:off x="357809" y="2067433"/>
          <a:ext cx="11510341" cy="3778102"/>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nSpc>
                          <a:spcPct val="107000"/>
                        </a:lnSpc>
                        <a:spcAft>
                          <a:spcPts val="0"/>
                        </a:spcAft>
                      </a:pPr>
                      <a:r>
                        <a:rPr lang="tr-TR" sz="1800" b="1" dirty="0">
                          <a:solidFill>
                            <a:srgbClr val="FF0000"/>
                          </a:solidFill>
                          <a:effectLst/>
                          <a:latin typeface="+mn-lt"/>
                        </a:rPr>
                        <a:t> Slovenya</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err="1">
                          <a:solidFill>
                            <a:srgbClr val="FF0000"/>
                          </a:solidFill>
                          <a:effectLst/>
                          <a:latin typeface="+mn-lt"/>
                          <a:cs typeface="Times New Roman" panose="02020603050405020304" pitchFamily="18" charset="0"/>
                        </a:rPr>
                        <a:t>Univerza</a:t>
                      </a:r>
                      <a:r>
                        <a:rPr lang="tr-TR" sz="1800" b="1" dirty="0">
                          <a:solidFill>
                            <a:srgbClr val="FF0000"/>
                          </a:solidFill>
                          <a:effectLst/>
                          <a:latin typeface="+mn-lt"/>
                          <a:cs typeface="Times New Roman" panose="02020603050405020304" pitchFamily="18" charset="0"/>
                        </a:rPr>
                        <a:t> V </a:t>
                      </a:r>
                      <a:r>
                        <a:rPr lang="tr-TR" sz="1800" b="1" dirty="0" err="1">
                          <a:solidFill>
                            <a:srgbClr val="FF0000"/>
                          </a:solidFill>
                          <a:effectLst/>
                          <a:latin typeface="+mn-lt"/>
                          <a:cs typeface="Times New Roman" panose="02020603050405020304" pitchFamily="18" charset="0"/>
                        </a:rPr>
                        <a:t>Ljubljani</a:t>
                      </a: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Sahne Sanatları</a:t>
                      </a: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2025-2029</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64</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828440285"/>
              </p:ext>
            </p:extLst>
          </p:nvPr>
        </p:nvGraphicFramePr>
        <p:xfrm>
          <a:off x="235132" y="1958195"/>
          <a:ext cx="11443346" cy="3955587"/>
        </p:xfrm>
        <a:graphic>
          <a:graphicData uri="http://schemas.openxmlformats.org/drawingml/2006/table">
            <a:tbl>
              <a:tblPr>
                <a:tableStyleId>{BDBED569-4797-4DF1-A0F4-6AAB3CD982D8}</a:tableStyleId>
              </a:tblPr>
              <a:tblGrid>
                <a:gridCol w="8962120">
                  <a:extLst>
                    <a:ext uri="{9D8B030D-6E8A-4147-A177-3AD203B41FA5}">
                      <a16:colId xmlns:a16="http://schemas.microsoft.com/office/drawing/2014/main" val="3486356541"/>
                    </a:ext>
                  </a:extLst>
                </a:gridCol>
                <a:gridCol w="1240613">
                  <a:extLst>
                    <a:ext uri="{9D8B030D-6E8A-4147-A177-3AD203B41FA5}">
                      <a16:colId xmlns:a16="http://schemas.microsoft.com/office/drawing/2014/main" val="1443208702"/>
                    </a:ext>
                  </a:extLst>
                </a:gridCol>
                <a:gridCol w="1240613">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368502">
                <a:tc>
                  <a:txBody>
                    <a:bodyPr/>
                    <a:lstStyle/>
                    <a:p>
                      <a:pPr marL="72000">
                        <a:lnSpc>
                          <a:spcPct val="100000"/>
                        </a:lnSpc>
                        <a:spcAft>
                          <a:spcPts val="0"/>
                        </a:spcAft>
                      </a:pPr>
                      <a:r>
                        <a:rPr lang="tr-TR" sz="2000" b="1" dirty="0">
                          <a:solidFill>
                            <a:srgbClr val="0000CC"/>
                          </a:solidFill>
                          <a:effectLst/>
                        </a:rPr>
                        <a:t>ERASMUS + Yurtdışına Giden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54700890"/>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solidFill>
                            <a:srgbClr val="FF0000"/>
                          </a:solidFill>
                          <a:effectLst/>
                        </a:rPr>
                        <a:t> 1</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100" dirty="0">
                          <a:solidFill>
                            <a:srgbClr val="FF0000"/>
                          </a:solidFill>
                          <a:effectLst/>
                        </a:rPr>
                        <a:t> 0</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4036789"/>
                  </a:ext>
                </a:extLst>
              </a:tr>
              <a:tr h="368502">
                <a:tc>
                  <a:txBody>
                    <a:bodyPr/>
                    <a:lstStyle/>
                    <a:p>
                      <a:pPr marL="72000">
                        <a:lnSpc>
                          <a:spcPct val="100000"/>
                        </a:lnSpc>
                        <a:spcAft>
                          <a:spcPts val="0"/>
                        </a:spcAft>
                      </a:pPr>
                      <a:r>
                        <a:rPr lang="tr-TR" sz="2000" b="1" dirty="0">
                          <a:solidFill>
                            <a:srgbClr val="0000CC"/>
                          </a:solidFill>
                          <a:effectLst/>
                        </a:rPr>
                        <a:t>ERASMUS + Yurtdışından Gelen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88655032"/>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360219" y="774666"/>
            <a:ext cx="10197854" cy="596155"/>
          </a:xfrm>
        </p:spPr>
        <p:txBody>
          <a:bodyPr>
            <a:noAutofit/>
          </a:bodyPr>
          <a:lstStyle/>
          <a:p>
            <a:pPr algn="ctr"/>
            <a:r>
              <a:rPr lang="tr-TR" sz="3200" b="1" dirty="0">
                <a:solidFill>
                  <a:srgbClr val="FF0000"/>
                </a:solidFill>
                <a:latin typeface="Calibri" panose="020F0502020204030204" pitchFamily="34" charset="0"/>
                <a:cs typeface="Calibri" panose="020F0502020204030204" pitchFamily="34" charset="0"/>
              </a:rPr>
              <a:t>Bilgi Paketi Hazırlanma Durumu</a:t>
            </a:r>
          </a:p>
        </p:txBody>
      </p:sp>
      <p:graphicFrame>
        <p:nvGraphicFramePr>
          <p:cNvPr id="2" name="Tablo 1"/>
          <p:cNvGraphicFramePr>
            <a:graphicFrameLocks noGrp="1"/>
          </p:cNvGraphicFramePr>
          <p:nvPr>
            <p:extLst>
              <p:ext uri="{D42A27DB-BD31-4B8C-83A1-F6EECF244321}">
                <p14:modId xmlns:p14="http://schemas.microsoft.com/office/powerpoint/2010/main" val="3176272998"/>
              </p:ext>
            </p:extLst>
          </p:nvPr>
        </p:nvGraphicFramePr>
        <p:xfrm>
          <a:off x="429720" y="1976580"/>
          <a:ext cx="11272752" cy="4276313"/>
        </p:xfrm>
        <a:graphic>
          <a:graphicData uri="http://schemas.openxmlformats.org/drawingml/2006/table">
            <a:tbl>
              <a:tblPr firstRow="1" firstCol="1" bandRow="1">
                <a:tableStyleId>{BDBED569-4797-4DF1-A0F4-6AAB3CD982D8}</a:tableStyleId>
              </a:tblPr>
              <a:tblGrid>
                <a:gridCol w="5459259">
                  <a:extLst>
                    <a:ext uri="{9D8B030D-6E8A-4147-A177-3AD203B41FA5}">
                      <a16:colId xmlns:a16="http://schemas.microsoft.com/office/drawing/2014/main" val="1360695184"/>
                    </a:ext>
                  </a:extLst>
                </a:gridCol>
                <a:gridCol w="1840939">
                  <a:extLst>
                    <a:ext uri="{9D8B030D-6E8A-4147-A177-3AD203B41FA5}">
                      <a16:colId xmlns:a16="http://schemas.microsoft.com/office/drawing/2014/main" val="4121385939"/>
                    </a:ext>
                  </a:extLst>
                </a:gridCol>
                <a:gridCol w="2135759">
                  <a:extLst>
                    <a:ext uri="{9D8B030D-6E8A-4147-A177-3AD203B41FA5}">
                      <a16:colId xmlns:a16="http://schemas.microsoft.com/office/drawing/2014/main" val="3274120417"/>
                    </a:ext>
                  </a:extLst>
                </a:gridCol>
                <a:gridCol w="1836795">
                  <a:extLst>
                    <a:ext uri="{9D8B030D-6E8A-4147-A177-3AD203B41FA5}">
                      <a16:colId xmlns:a16="http://schemas.microsoft.com/office/drawing/2014/main" val="398416714"/>
                    </a:ext>
                  </a:extLst>
                </a:gridCol>
              </a:tblGrid>
              <a:tr h="313692">
                <a:tc rowSpan="2">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Program Adı</a:t>
                      </a:r>
                      <a:endParaRPr lang="tr-TR" sz="2000" b="1" u="none" strike="noStrike" kern="1200" dirty="0">
                        <a:solidFill>
                          <a:srgbClr val="FF0000"/>
                        </a:solidFill>
                        <a:effectLst/>
                        <a:latin typeface="+mn-lt"/>
                        <a:ea typeface="+mn-ea"/>
                        <a:cs typeface="+mn-cs"/>
                      </a:endParaRPr>
                    </a:p>
                  </a:txBody>
                  <a:tcPr marL="44450" marR="44450" marT="0" marB="0" anchor="ctr"/>
                </a:tc>
                <a:tc gridSpan="3">
                  <a:txBody>
                    <a:bodyPr/>
                    <a:lstStyle/>
                    <a:p>
                      <a:pPr marL="0" algn="ctr" defTabSz="914400" rtl="0" eaLnBrk="1" fontAlgn="ctr" latinLnBrk="0" hangingPunct="1">
                        <a:lnSpc>
                          <a:spcPct val="100000"/>
                        </a:lnSpc>
                        <a:spcAft>
                          <a:spcPts val="0"/>
                        </a:spcAft>
                      </a:pPr>
                      <a:r>
                        <a:rPr lang="tr-TR" sz="2000" u="none" strike="noStrike" kern="1200" dirty="0">
                          <a:solidFill>
                            <a:srgbClr val="FF0000"/>
                          </a:solidFill>
                          <a:effectLst/>
                        </a:rPr>
                        <a:t>2025</a:t>
                      </a:r>
                      <a:endParaRPr lang="tr-TR" sz="2000" b="1" u="none" strike="noStrike" kern="1200" dirty="0">
                        <a:solidFill>
                          <a:srgbClr val="FF0000"/>
                        </a:solidFill>
                        <a:effectLst/>
                        <a:latin typeface="+mn-lt"/>
                        <a:ea typeface="+mn-ea"/>
                        <a:cs typeface="+mn-cs"/>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38958110"/>
                  </a:ext>
                </a:extLst>
              </a:tr>
              <a:tr h="627384">
                <a:tc vMerge="1">
                  <a:txBody>
                    <a:bodyPr/>
                    <a:lstStyle/>
                    <a:p>
                      <a:endParaRPr lang="tr-TR"/>
                    </a:p>
                  </a:txBody>
                  <a:tcP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Toplam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Girişi tamamlanan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Eksik/boş ders sayısı</a:t>
                      </a:r>
                      <a:endParaRPr lang="tr-TR" sz="2000" b="1" u="none" strike="noStrike"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772180099"/>
                  </a:ext>
                </a:extLst>
              </a:tr>
              <a:tr h="274980">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914666932"/>
                  </a:ext>
                </a:extLst>
              </a:tr>
              <a:tr h="301016">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Müzik Bölümü </a:t>
                      </a: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123</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0</a:t>
                      </a:r>
                    </a:p>
                  </a:txBody>
                  <a:tcPr marL="44450" marR="44450" marT="0" marB="0" anchor="ctr"/>
                </a:tc>
                <a:extLst>
                  <a:ext uri="{0D108BD9-81ED-4DB2-BD59-A6C34878D82A}">
                    <a16:rowId xmlns:a16="http://schemas.microsoft.com/office/drawing/2014/main" val="413421243"/>
                  </a:ext>
                </a:extLst>
              </a:tr>
              <a:tr h="301016">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Müzikoloji</a:t>
                      </a:r>
                    </a:p>
                  </a:txBody>
                  <a:tcPr marL="44450" marR="44450" marT="0" marB="0" anchor="ctr"/>
                </a:tc>
                <a:tc>
                  <a:txBody>
                    <a:bodyPr/>
                    <a:lstStyle/>
                    <a:p>
                      <a:pPr marL="72000" marR="0" lvl="0" indent="0" algn="ctr" defTabSz="914400" rtl="0" eaLnBrk="1" fontAlgn="ctr" latinLnBrk="0" hangingPunct="1">
                        <a:lnSpc>
                          <a:spcPct val="100000"/>
                        </a:lnSpc>
                        <a:spcBef>
                          <a:spcPts val="0"/>
                        </a:spcBef>
                        <a:spcAft>
                          <a:spcPts val="0"/>
                        </a:spcAft>
                        <a:buClrTx/>
                        <a:buSzTx/>
                        <a:buFontTx/>
                        <a:buNone/>
                        <a:tabLst/>
                        <a:defRPr/>
                      </a:pPr>
                      <a:r>
                        <a:rPr lang="tr-TR" sz="1600" kern="1200" dirty="0">
                          <a:solidFill>
                            <a:srgbClr val="485793"/>
                          </a:solidFill>
                          <a:effectLst/>
                          <a:latin typeface="+mn-lt"/>
                          <a:ea typeface="+mn-ea"/>
                          <a:cs typeface="+mn-cs"/>
                        </a:rPr>
                        <a:t>123</a:t>
                      </a:r>
                    </a:p>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marR="0" lvl="0" indent="0" algn="ctr" defTabSz="914400" rtl="0" eaLnBrk="1" fontAlgn="ctr" latinLnBrk="0" hangingPunct="1">
                        <a:lnSpc>
                          <a:spcPct val="100000"/>
                        </a:lnSpc>
                        <a:spcBef>
                          <a:spcPts val="0"/>
                        </a:spcBef>
                        <a:spcAft>
                          <a:spcPts val="0"/>
                        </a:spcAft>
                        <a:buClrTx/>
                        <a:buSzTx/>
                        <a:buFontTx/>
                        <a:buNone/>
                        <a:tabLst/>
                        <a:defRPr/>
                      </a:pPr>
                      <a:r>
                        <a:rPr lang="tr-TR" sz="1600" kern="1200" dirty="0">
                          <a:solidFill>
                            <a:srgbClr val="485793"/>
                          </a:solidFill>
                          <a:effectLst/>
                          <a:latin typeface="+mn-lt"/>
                          <a:ea typeface="+mn-ea"/>
                          <a:cs typeface="+mn-cs"/>
                        </a:rPr>
                        <a:t>123</a:t>
                      </a:r>
                    </a:p>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0</a:t>
                      </a:r>
                    </a:p>
                  </a:txBody>
                  <a:tcPr marL="44450" marR="44450" marT="0" marB="0" anchor="ctr"/>
                </a:tc>
                <a:extLst>
                  <a:ext uri="{0D108BD9-81ED-4DB2-BD59-A6C34878D82A}">
                    <a16:rowId xmlns:a16="http://schemas.microsoft.com/office/drawing/2014/main" val="3518616932"/>
                  </a:ext>
                </a:extLst>
              </a:tr>
              <a:tr h="301016">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Müzik Teorisi</a:t>
                      </a:r>
                    </a:p>
                  </a:txBody>
                  <a:tcPr marL="44450" marR="44450" marT="0" marB="0" anchor="ctr"/>
                </a:tc>
                <a:tc>
                  <a:txBody>
                    <a:bodyPr/>
                    <a:lstStyle/>
                    <a:p>
                      <a:pPr marL="72000" marR="0" lvl="0" indent="0" algn="ctr" defTabSz="914400" rtl="0" eaLnBrk="1" fontAlgn="ctr" latinLnBrk="0" hangingPunct="1">
                        <a:lnSpc>
                          <a:spcPct val="100000"/>
                        </a:lnSpc>
                        <a:spcBef>
                          <a:spcPts val="0"/>
                        </a:spcBef>
                        <a:spcAft>
                          <a:spcPts val="0"/>
                        </a:spcAft>
                        <a:buClrTx/>
                        <a:buSzTx/>
                        <a:buFontTx/>
                        <a:buNone/>
                        <a:tabLst/>
                        <a:defRPr/>
                      </a:pPr>
                      <a:r>
                        <a:rPr lang="tr-TR" sz="1600" kern="1200" dirty="0">
                          <a:solidFill>
                            <a:srgbClr val="485793"/>
                          </a:solidFill>
                          <a:effectLst/>
                          <a:latin typeface="+mn-lt"/>
                          <a:ea typeface="+mn-ea"/>
                          <a:cs typeface="+mn-cs"/>
                        </a:rPr>
                        <a:t>123</a:t>
                      </a:r>
                    </a:p>
                    <a:p>
                      <a:pPr marL="72000" algn="ctr"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marR="0" lvl="0" indent="0" algn="ctr" defTabSz="914400" rtl="0" eaLnBrk="1" fontAlgn="ctr" latinLnBrk="0" hangingPunct="1">
                        <a:lnSpc>
                          <a:spcPct val="100000"/>
                        </a:lnSpc>
                        <a:spcBef>
                          <a:spcPts val="0"/>
                        </a:spcBef>
                        <a:spcAft>
                          <a:spcPts val="0"/>
                        </a:spcAft>
                        <a:buClrTx/>
                        <a:buSzTx/>
                        <a:buFontTx/>
                        <a:buNone/>
                        <a:tabLst/>
                        <a:defRPr/>
                      </a:pPr>
                      <a:r>
                        <a:rPr lang="tr-TR" sz="1600" kern="1200" dirty="0">
                          <a:solidFill>
                            <a:srgbClr val="485793"/>
                          </a:solidFill>
                          <a:effectLst/>
                          <a:latin typeface="+mn-lt"/>
                          <a:ea typeface="+mn-ea"/>
                          <a:cs typeface="+mn-cs"/>
                        </a:rPr>
                        <a:t>123</a:t>
                      </a:r>
                    </a:p>
                    <a:p>
                      <a:pPr marL="72000"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0</a:t>
                      </a:r>
                    </a:p>
                  </a:txBody>
                  <a:tcPr marL="44450" marR="44450" marT="0" marB="0" anchor="ctr"/>
                </a:tc>
                <a:extLst>
                  <a:ext uri="{0D108BD9-81ED-4DB2-BD59-A6C34878D82A}">
                    <a16:rowId xmlns:a16="http://schemas.microsoft.com/office/drawing/2014/main" val="302601711"/>
                  </a:ext>
                </a:extLst>
              </a:tr>
              <a:tr h="278801">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Sahne Sanatları</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82</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82</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0</a:t>
                      </a:r>
                    </a:p>
                  </a:txBody>
                  <a:tcPr marL="44450" marR="44450" marT="0" marB="0" anchor="ctr"/>
                </a:tc>
                <a:extLst>
                  <a:ext uri="{0D108BD9-81ED-4DB2-BD59-A6C34878D82A}">
                    <a16:rowId xmlns:a16="http://schemas.microsoft.com/office/drawing/2014/main" val="2387399826"/>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3906410296"/>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1835665981"/>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3254325613"/>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914041561"/>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1903160799"/>
                  </a:ext>
                </a:extLst>
              </a:tr>
            </a:tbl>
          </a:graphicData>
        </a:graphic>
      </p:graphicFrame>
      <p:sp>
        <p:nvSpPr>
          <p:cNvPr id="3" name="Veri Yer Tutucusu 2"/>
          <p:cNvSpPr>
            <a:spLocks noGrp="1"/>
          </p:cNvSpPr>
          <p:nvPr>
            <p:ph type="dt" sz="half" idx="10"/>
          </p:nvPr>
        </p:nvSpPr>
        <p:spPr/>
        <p:txBody>
          <a:bodyPr/>
          <a:lstStyle/>
          <a:p>
            <a:fld id="{E22DCCE2-B49B-4550-A1C9-A7F3BAA371F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65</a:t>
            </a:fld>
            <a:endParaRPr lang="tr-TR"/>
          </a:p>
        </p:txBody>
      </p:sp>
      <p:sp>
        <p:nvSpPr>
          <p:cNvPr id="6" name="Akış Çizelgesi: Toplam Birleşimi 5"/>
          <p:cNvSpPr/>
          <p:nvPr/>
        </p:nvSpPr>
        <p:spPr>
          <a:xfrm>
            <a:off x="11818795" y="6578095"/>
            <a:ext cx="176569" cy="23812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35361469"/>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66</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268895699"/>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68</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675988948"/>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832788768"/>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944996456"/>
              </p:ext>
            </p:extLst>
          </p:nvPr>
        </p:nvGraphicFramePr>
        <p:xfrm>
          <a:off x="640079" y="1958201"/>
          <a:ext cx="11265593" cy="4090723"/>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a:lnSpc>
                          <a:spcPct val="107000"/>
                        </a:lnSpc>
                      </a:pPr>
                      <a:r>
                        <a:rPr lang="tr-TR" sz="1100" dirty="0">
                          <a:effectLst/>
                          <a:latin typeface="Calibri" panose="020F0502020204030204" pitchFamily="34" charset="0"/>
                          <a:cs typeface="Times New Roman" panose="02020603050405020304" pitchFamily="18" charset="0"/>
                        </a:rPr>
                        <a:t>Yönetim Kurulu</a:t>
                      </a:r>
                    </a:p>
                  </a:txBody>
                  <a:tcPr marL="46990" marR="46990" marT="6350"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6</a:t>
                      </a: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Konservatuvar Kurulu</a:t>
                      </a:r>
                    </a:p>
                  </a:txBody>
                  <a:tcPr marL="46990" marR="46990" marT="6350"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7</a:t>
                      </a: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a:txBody>
                    <a:bodyPr/>
                    <a:lstStyle/>
                    <a:p>
                      <a:pPr>
                        <a:lnSpc>
                          <a:spcPct val="107000"/>
                        </a:lnSpc>
                        <a:spcAft>
                          <a:spcPts val="0"/>
                        </a:spcAft>
                      </a:pPr>
                      <a:r>
                        <a:rPr lang="tr-TR" sz="1200" dirty="0">
                          <a:effectLst/>
                        </a:rPr>
                        <a:t> Birim Kalite Komisyonu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1153062460"/>
                  </a:ext>
                </a:extLst>
              </a:tr>
              <a:tr h="299598">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299598">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299598">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727582480"/>
              </p:ext>
            </p:extLst>
          </p:nvPr>
        </p:nvGraphicFramePr>
        <p:xfrm>
          <a:off x="397563" y="1967947"/>
          <a:ext cx="11390246" cy="3757297"/>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040640272"/>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00984573"/>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Program Akreditasyon Hazırlık Çalışmaları </a:t>
            </a:r>
          </a:p>
        </p:txBody>
      </p:sp>
      <p:sp>
        <p:nvSpPr>
          <p:cNvPr id="3" name="İçerik Yer Tutucusu 2"/>
          <p:cNvSpPr>
            <a:spLocks noGrp="1"/>
          </p:cNvSpPr>
          <p:nvPr>
            <p:ph idx="1"/>
          </p:nvPr>
        </p:nvSpPr>
        <p:spPr>
          <a:xfrm>
            <a:off x="508001" y="2290618"/>
            <a:ext cx="11092872" cy="3886344"/>
          </a:xfrm>
        </p:spPr>
        <p:txBody>
          <a:bodyPr>
            <a:normAutofit/>
          </a:bodyPr>
          <a:lstStyle/>
          <a:p>
            <a:pPr>
              <a:lnSpc>
                <a:spcPct val="100000"/>
              </a:lnSpc>
              <a:spcBef>
                <a:spcPts val="0"/>
              </a:spcBef>
              <a:spcAft>
                <a:spcPts val="400"/>
              </a:spcAft>
            </a:pPr>
            <a:r>
              <a:rPr lang="tr-TR" sz="3200" dirty="0"/>
              <a:t>Program akreditasyon ölçütlerine göre her bir genel ölçüt düzeyinde </a:t>
            </a:r>
            <a:r>
              <a:rPr lang="tr-TR" sz="3200" dirty="0" err="1"/>
              <a:t>hazırbulunuşluk</a:t>
            </a:r>
            <a:r>
              <a:rPr lang="tr-TR" sz="3200" dirty="0"/>
              <a:t> düzeyini gösteren tablonun her bir program için birimler tarafından hazırlanarak sunulması.</a:t>
            </a:r>
          </a:p>
          <a:p>
            <a:pPr>
              <a:lnSpc>
                <a:spcPct val="100000"/>
              </a:lnSpc>
              <a:spcBef>
                <a:spcPts val="0"/>
              </a:spcBef>
              <a:spcAft>
                <a:spcPts val="400"/>
              </a:spcAft>
            </a:pPr>
            <a:endParaRPr lang="tr-TR" sz="3200" dirty="0"/>
          </a:p>
          <a:p>
            <a:pPr>
              <a:lnSpc>
                <a:spcPct val="100000"/>
              </a:lnSpc>
              <a:spcBef>
                <a:spcPts val="0"/>
              </a:spcBef>
              <a:spcAft>
                <a:spcPts val="400"/>
              </a:spcAft>
            </a:pPr>
            <a:r>
              <a:rPr lang="tr-TR" sz="3200" dirty="0"/>
              <a:t>2026 Yılında Program Akreditasyonu için Başvuru Yapılacak Programların Sunulması   </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73</a:t>
            </a:fld>
            <a:endParaRPr lang="tr-TR"/>
          </a:p>
        </p:txBody>
      </p:sp>
    </p:spTree>
    <p:extLst>
      <p:ext uri="{BB962C8B-B14F-4D97-AF65-F5344CB8AC3E}">
        <p14:creationId xmlns:p14="http://schemas.microsoft.com/office/powerpoint/2010/main" val="176812619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400"/>
              </a:spcAft>
            </a:pPr>
            <a:endParaRPr lang="tr-TR" sz="2000" dirty="0"/>
          </a:p>
        </p:txBody>
      </p:sp>
      <p:sp>
        <p:nvSpPr>
          <p:cNvPr id="2" name="Veri Yer Tutucusu 1"/>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74</a:t>
            </a:fld>
            <a:endParaRPr lang="tr-T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4348646"/>
          </a:xfrm>
        </p:spPr>
        <p:txBody>
          <a:bodyPr>
            <a:noAutofit/>
          </a:bodyPr>
          <a:lstStyle/>
          <a:p>
            <a:r>
              <a:rPr lang="tr-TR" sz="2000" dirty="0"/>
              <a:t>Bölüm kurullarında akreditasyon gündeme alındı,</a:t>
            </a:r>
          </a:p>
          <a:p>
            <a:r>
              <a:rPr lang="tr-TR" sz="2000" dirty="0"/>
              <a:t>Müzikoloji bölümü müfredat değerlendirme ve yenileme çalışmalarına akreditasyon</a:t>
            </a:r>
          </a:p>
          <a:p>
            <a:pPr marL="0" indent="0">
              <a:buNone/>
            </a:pPr>
            <a:r>
              <a:rPr lang="tr-TR" sz="2000" dirty="0"/>
              <a:t>    belirleyici bir faktör olarak eklenecek,</a:t>
            </a:r>
          </a:p>
          <a:p>
            <a:r>
              <a:rPr lang="tr-TR" sz="2000" dirty="0"/>
              <a:t>Sınav kağıtlarında standart form belirlendi,</a:t>
            </a:r>
          </a:p>
          <a:p>
            <a:r>
              <a:rPr lang="tr-TR" sz="2000" dirty="0"/>
              <a:t>Sınav sorularının ders-öğrenme çıktılarıyla uyumlu şekilde tasarlanması sağlanıyor,</a:t>
            </a:r>
          </a:p>
          <a:p>
            <a:r>
              <a:rPr lang="tr-TR" sz="2000" dirty="0"/>
              <a:t>Bahar yarıyılı itibariyle bir akreditasyon komisyonu oluşturularak süreç gelişmeler</a:t>
            </a:r>
          </a:p>
          <a:p>
            <a:pPr marL="0" indent="0">
              <a:buNone/>
            </a:pPr>
            <a:r>
              <a:rPr lang="tr-TR" sz="2000" dirty="0"/>
              <a:t>    takip edilip süreç planlanacak,</a:t>
            </a:r>
          </a:p>
          <a:p>
            <a:r>
              <a:rPr lang="tr-TR" sz="2000" dirty="0"/>
              <a:t>2026 Bahar döneminde yapılacak etkinlikler planlandı,</a:t>
            </a:r>
          </a:p>
        </p:txBody>
      </p:sp>
      <p:sp>
        <p:nvSpPr>
          <p:cNvPr id="2" name="Veri Yer Tutucusu 1"/>
          <p:cNvSpPr>
            <a:spLocks noGrp="1"/>
          </p:cNvSpPr>
          <p:nvPr>
            <p:ph type="dt" sz="half" idx="10"/>
          </p:nvPr>
        </p:nvSpPr>
        <p:spPr/>
        <p:txBody>
          <a:bodyPr/>
          <a:lstStyle/>
          <a:p>
            <a:fld id="{44BFD577-0848-44C6-9025-A8B26EA8EC55}"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75</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870741067"/>
              </p:ext>
            </p:extLst>
          </p:nvPr>
        </p:nvGraphicFramePr>
        <p:xfrm>
          <a:off x="352697" y="2027207"/>
          <a:ext cx="11403874" cy="3502547"/>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nSpc>
                          <a:spcPct val="107000"/>
                        </a:lnSpc>
                        <a:spcAft>
                          <a:spcPts val="0"/>
                        </a:spcAft>
                      </a:pPr>
                      <a:r>
                        <a:rPr lang="tr-TR" sz="1100" dirty="0">
                          <a:effectLst/>
                        </a:rPr>
                        <a:t> 8 Mart Dünya Kadınlar Günü Konseri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Konservatuvar ve müzik eğitimi bölümündeki kadın hocalardan oluşan topluluk</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nSpc>
                          <a:spcPct val="107000"/>
                        </a:lnSpc>
                        <a:spcAft>
                          <a:spcPts val="0"/>
                        </a:spcAft>
                      </a:pPr>
                      <a:r>
                        <a:rPr lang="tr-TR" sz="1100" dirty="0">
                          <a:effectLst/>
                        </a:rPr>
                        <a:t> 27 Mart Dünya Tiyatrolar Günü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Sahne sanatları bölüm etkinliği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84304">
                <a:tc>
                  <a:txBody>
                    <a:bodyPr/>
                    <a:lstStyle/>
                    <a:p>
                      <a:pPr>
                        <a:lnSpc>
                          <a:spcPct val="107000"/>
                        </a:lnSpc>
                        <a:spcAft>
                          <a:spcPts val="0"/>
                        </a:spcAft>
                      </a:pPr>
                      <a:r>
                        <a:rPr lang="tr-TR" sz="1100" dirty="0">
                          <a:effectLst/>
                        </a:rPr>
                        <a:t> 19 Mayıs Gençlik ve Spor Bayramı Konseri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Müzik Bölümü öğrencileri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r h="484304">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2730830"/>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77</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78</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695429" y="934090"/>
            <a:ext cx="10353963" cy="588345"/>
          </a:xfrm>
        </p:spPr>
        <p:txBody>
          <a:bodyPr>
            <a:noAutofit/>
          </a:bodyPr>
          <a:lstStyle/>
          <a:p>
            <a:pPr algn="ctr"/>
            <a:r>
              <a:rPr lang="tr-TR" sz="2800" b="1" dirty="0">
                <a:solidFill>
                  <a:srgbClr val="FF0000"/>
                </a:solidFill>
                <a:latin typeface="+mn-lt"/>
              </a:rPr>
              <a:t>Akademik Personel Sayısı (Birim Düzeyi)</a:t>
            </a:r>
            <a:endParaRPr lang="tr-TR" sz="28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250449866"/>
              </p:ext>
            </p:extLst>
          </p:nvPr>
        </p:nvGraphicFramePr>
        <p:xfrm>
          <a:off x="517232" y="2170544"/>
          <a:ext cx="11286840" cy="3091552"/>
        </p:xfrm>
        <a:graphic>
          <a:graphicData uri="http://schemas.openxmlformats.org/drawingml/2006/table">
            <a:tbl>
              <a:tblPr>
                <a:tableStyleId>{BC89EF96-8CEA-46FF-86C4-4CE0E7609802}</a:tableStyleId>
              </a:tblPr>
              <a:tblGrid>
                <a:gridCol w="1230352">
                  <a:extLst>
                    <a:ext uri="{9D8B030D-6E8A-4147-A177-3AD203B41FA5}">
                      <a16:colId xmlns:a16="http://schemas.microsoft.com/office/drawing/2014/main" val="2374852142"/>
                    </a:ext>
                  </a:extLst>
                </a:gridCol>
                <a:gridCol w="1437133">
                  <a:extLst>
                    <a:ext uri="{9D8B030D-6E8A-4147-A177-3AD203B41FA5}">
                      <a16:colId xmlns:a16="http://schemas.microsoft.com/office/drawing/2014/main" val="3943329580"/>
                    </a:ext>
                  </a:extLst>
                </a:gridCol>
                <a:gridCol w="2050586">
                  <a:extLst>
                    <a:ext uri="{9D8B030D-6E8A-4147-A177-3AD203B41FA5}">
                      <a16:colId xmlns:a16="http://schemas.microsoft.com/office/drawing/2014/main" val="4042487974"/>
                    </a:ext>
                  </a:extLst>
                </a:gridCol>
                <a:gridCol w="2050586">
                  <a:extLst>
                    <a:ext uri="{9D8B030D-6E8A-4147-A177-3AD203B41FA5}">
                      <a16:colId xmlns:a16="http://schemas.microsoft.com/office/drawing/2014/main" val="2314597785"/>
                    </a:ext>
                  </a:extLst>
                </a:gridCol>
                <a:gridCol w="1641618">
                  <a:extLst>
                    <a:ext uri="{9D8B030D-6E8A-4147-A177-3AD203B41FA5}">
                      <a16:colId xmlns:a16="http://schemas.microsoft.com/office/drawing/2014/main" val="3001289435"/>
                    </a:ext>
                  </a:extLst>
                </a:gridCol>
                <a:gridCol w="1641618">
                  <a:extLst>
                    <a:ext uri="{9D8B030D-6E8A-4147-A177-3AD203B41FA5}">
                      <a16:colId xmlns:a16="http://schemas.microsoft.com/office/drawing/2014/main" val="832792308"/>
                    </a:ext>
                  </a:extLst>
                </a:gridCol>
                <a:gridCol w="1234947">
                  <a:extLst>
                    <a:ext uri="{9D8B030D-6E8A-4147-A177-3AD203B41FA5}">
                      <a16:colId xmlns:a16="http://schemas.microsoft.com/office/drawing/2014/main" val="360630672"/>
                    </a:ext>
                  </a:extLst>
                </a:gridCol>
              </a:tblGrid>
              <a:tr h="457089">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600" b="1" dirty="0">
                          <a:solidFill>
                            <a:srgbClr val="FF0000"/>
                          </a:solidFill>
                          <a:effectLst/>
                          <a:latin typeface="+mn-lt"/>
                        </a:rPr>
                        <a:t>AKADEMİK PERSONEL SAYISI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03494">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73079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1</a:t>
                      </a: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1</a:t>
                      </a: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10</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2</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7</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21</a:t>
                      </a:r>
                    </a:p>
                  </a:txBody>
                  <a:tcPr marL="9525" marR="9525" marT="9525" marB="0" anchor="ctr"/>
                </a:tc>
                <a:extLst>
                  <a:ext uri="{0D108BD9-81ED-4DB2-BD59-A6C34878D82A}">
                    <a16:rowId xmlns:a16="http://schemas.microsoft.com/office/drawing/2014/main" val="2227389024"/>
                  </a:ext>
                </a:extLst>
              </a:tr>
              <a:tr h="700088">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14</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2</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4</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22</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00088">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8803</TotalTime>
  <Words>7499</Words>
  <Application>Microsoft Macintosh PowerPoint</Application>
  <PresentationFormat>Geniş ekran</PresentationFormat>
  <Paragraphs>2909</Paragraphs>
  <Slides>78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78</vt:i4>
      </vt:variant>
    </vt:vector>
  </HeadingPairs>
  <TitlesOfParts>
    <vt:vector size="82" baseType="lpstr">
      <vt:lpstr>Arial</vt:lpstr>
      <vt:lpstr>Calibri</vt:lpstr>
      <vt:lpstr>Times New Roman</vt:lpstr>
      <vt:lpstr>Office Teması</vt:lpstr>
      <vt:lpstr>PowerPoint Sunusu</vt:lpstr>
      <vt:lpstr>SUNUM PLANI</vt:lpstr>
      <vt:lpstr>PowerPoint Sunusu</vt:lpstr>
      <vt:lpstr>YÖNETİM: Dekanlık/ Müdürlük</vt:lpstr>
      <vt:lpstr>PowerPoint Sunusu</vt:lpstr>
      <vt:lpstr>YÖNETİM: Ana Bilim/Sanat Dalı / Program Başkanlıkları</vt:lpstr>
      <vt:lpstr>Kurullar / Komisyonlar</vt:lpstr>
      <vt:lpstr>PowerPoint Sunusu</vt:lpstr>
      <vt:lpstr>Akademik Personel Sayısı (Birim Düzeyi)</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İdari Personel Sayısı (Birim Düzeyi)</vt:lpstr>
      <vt:lpstr>Akademik Personel 2025 Yılında Yapılan Atama ve Yükseltmeler</vt:lpstr>
      <vt:lpstr>Hizmetiçi Eğitim /Eğiticilerin Eğitimi Etkinlikleri Sayısı</vt:lpstr>
      <vt:lpstr>Program Ders Görevlendirme Analizi  (Her Ana Bilim - Sanat Dalı/ Program için ayrı ayrı hazırlayınız. </vt:lpstr>
      <vt:lpstr>Program Ders Görevlendirme Analizi  (Her Ana Bilim - Sanat Dalı/ Program için ayrı ayrı hazırlayınız. </vt:lpstr>
      <vt:lpstr>Program Ders Görevlendirme Analizi  (Her Ana Bilim - Sanat Dalı/ Program için ayrı ayrı hazırlayınız. </vt:lpstr>
      <vt:lpstr>Birim Ders Görevlendirme Analizi </vt:lpstr>
      <vt:lpstr>Birim Öğretim Elemanlarının Ders Görevlendirme Analizi</vt:lpstr>
      <vt:lpstr>Birim Ders Yükü Ortalaması (Saat)</vt:lpstr>
      <vt:lpstr>Ön Lisans / Lisans Bölüm ve Program Sayısı (Biriminize uygun olan satırları doldurunuz lütfen) </vt:lpstr>
      <vt:lpstr>PowerPoint Sunusu</vt:lpstr>
      <vt:lpstr>Ön Lisans / Lisans Eğitimi: Program Yapısı</vt:lpstr>
      <vt:lpstr>Lisansüstü Eğitim Programları </vt:lpstr>
      <vt:lpstr>Lisansüstü Eğitim Programları </vt:lpstr>
      <vt:lpstr>ÖĞRENCİ SAYISI</vt:lpstr>
      <vt:lpstr>ÖĞRENCİ SAYISI (Cinsiyete Göre Dağılımı) </vt:lpstr>
      <vt:lpstr>Öğretim Üyesi/Elemanı Başına Düşen Öğrenci Sayısı  (Programdaki ön lisans, lisans ve lisansüstü toplam öğrenci sayısı)</vt:lpstr>
      <vt:lpstr>ÖĞRENCİ SAYISI (Engelli) </vt:lpstr>
      <vt:lpstr>ÖĞRENCİ SAYISI (Varsa, Lisansüstü )</vt:lpstr>
      <vt:lpstr>Öğretim Üyesi/Elemanı Başına Düşen Lisansüstü Öğrenci Sayısı  (Varsa, programdaki lisansüstü toplam öğrenci sayısı)</vt:lpstr>
      <vt:lpstr>Yabancı Uyruklu Öğrenci Sayısı</vt:lpstr>
      <vt:lpstr>YKS/ Özel Yetenek Sınavı / ÖZYES Yerleşme ve Kesin Kayıt Sonuçları </vt:lpstr>
      <vt:lpstr>YKS/ÖZYES Tercih/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Program Dersleri Analizi</vt:lpstr>
      <vt:lpstr>Program Dersleri Analizi</vt:lpstr>
      <vt:lpstr>Program Dersleri Analizi</vt:lpstr>
      <vt:lpstr>Program Dersleri Analizi</vt:lpstr>
      <vt:lpstr>Birim Öğretim Programları Haftalık Ders Saati  (Teorik-T ve Uygulama-U) Analizi</vt:lpstr>
      <vt:lpstr>Çift Anadal Programı Sayısı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Bilgi Paketi Hazırlanma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BURCU KALKANOĞLU</cp:lastModifiedBy>
  <cp:revision>663</cp:revision>
  <cp:lastPrinted>2026-01-12T12:49:36Z</cp:lastPrinted>
  <dcterms:created xsi:type="dcterms:W3CDTF">2021-05-17T12:15:06Z</dcterms:created>
  <dcterms:modified xsi:type="dcterms:W3CDTF">2026-01-13T17:43:16Z</dcterms:modified>
</cp:coreProperties>
</file>