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32" r:id="rId2"/>
    <p:sldId id="762" r:id="rId3"/>
    <p:sldId id="630" r:id="rId4"/>
    <p:sldId id="600" r:id="rId5"/>
    <p:sldId id="599" r:id="rId6"/>
    <p:sldId id="604" r:id="rId7"/>
    <p:sldId id="603" r:id="rId8"/>
    <p:sldId id="732" r:id="rId9"/>
    <p:sldId id="730" r:id="rId10"/>
    <p:sldId id="731" r:id="rId11"/>
    <p:sldId id="626" r:id="rId12"/>
    <p:sldId id="636" r:id="rId13"/>
    <p:sldId id="589" r:id="rId14"/>
    <p:sldId id="588" r:id="rId15"/>
    <p:sldId id="590" r:id="rId16"/>
    <p:sldId id="594" r:id="rId17"/>
    <p:sldId id="591" r:id="rId18"/>
    <p:sldId id="592" r:id="rId19"/>
    <p:sldId id="633" r:id="rId20"/>
    <p:sldId id="755" r:id="rId21"/>
    <p:sldId id="758" r:id="rId22"/>
    <p:sldId id="759" r:id="rId23"/>
    <p:sldId id="760" r:id="rId24"/>
    <p:sldId id="761" r:id="rId25"/>
    <p:sldId id="749" r:id="rId26"/>
    <p:sldId id="752" r:id="rId27"/>
    <p:sldId id="753" r:id="rId28"/>
    <p:sldId id="763" r:id="rId29"/>
    <p:sldId id="733" r:id="rId30"/>
    <p:sldId id="746" r:id="rId31"/>
    <p:sldId id="710" r:id="rId32"/>
    <p:sldId id="748" r:id="rId33"/>
    <p:sldId id="711" r:id="rId34"/>
    <p:sldId id="712" r:id="rId35"/>
    <p:sldId id="717" r:id="rId36"/>
    <p:sldId id="586" r:id="rId37"/>
    <p:sldId id="689" r:id="rId38"/>
    <p:sldId id="690" r:id="rId39"/>
    <p:sldId id="764" r:id="rId40"/>
    <p:sldId id="765" r:id="rId41"/>
    <p:sldId id="766" r:id="rId42"/>
    <p:sldId id="25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  <a:srgbClr val="962E2E"/>
    <a:srgbClr val="000099"/>
    <a:srgbClr val="0099FF"/>
    <a:srgbClr val="FA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1046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2DAA7-E971-4970-99D5-C66375B4878D}" type="datetimeFigureOut">
              <a:rPr lang="tr-TR" smtClean="0"/>
              <a:pPr/>
              <a:t>15.10.2025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51A4-8259-446C-80A6-1CACD7C3EA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1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68ED24-F8F8-17E4-1298-08AFF580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4574883-467A-D45B-E411-4A55DCE99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FC45C9-063B-E6F4-130C-C369D239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85C1-C59E-4AA1-A1B2-C3368F676223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3E4134-218E-B22E-2CD9-71DAA656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E06D3D-AEFF-7F7B-4801-CF48D969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A9EA90-E38A-9897-D360-16E2C76A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64D1D7-D8E0-6847-7A7D-1689843F1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ACF173-45B6-D33B-7D85-678EFF4D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82D6-1DE8-4625-AFC6-761F048CDE2C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790298-21FC-CBAF-B387-4E8DF01B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1B9233-5D9C-DD7E-BB49-F985DDCC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0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8C4C6DA-37EA-2ABE-F6EF-9715771F1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2DFF5E-321C-A2C1-67DB-43C1BD881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960A97-97D5-A34E-595E-916511EB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B96B-67B9-4202-A2E4-C1512C03A10E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F5CBD-5320-5121-FE9F-9E4A2C3D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AF16D8-3A19-ACD1-4B5D-00A4D294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1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54738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D465BA-CD28-6284-24CC-8CE5ECD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EADE15-AFF3-4995-8AB5-9F5A61D9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399E1-8211-BE1F-A6AB-4D246374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EC5D-FDB4-4219-BDA8-F905508044F2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05499B-96E4-2CBA-4C5E-0A10C84E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52C2B2-B439-C00B-1554-94CBFB7B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4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930FE8-99B6-1457-94FC-00C30E96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C57F32-46F2-5241-1CED-9C1BE515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3000B1-A34A-B080-D032-BAD17B54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236A-5CFC-4141-83B0-F57D4368C853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C91924-5812-B4F7-4CD4-0BCC0311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58D218-94E4-1696-C69E-7BE1AA7B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9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B6D3A6-373F-A406-73FB-9DC098ED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7208A2-7CB3-6FA6-0563-9EAF9618A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1A58AF-F94A-8188-431D-EBF014562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49A714-2E69-69B9-6816-C299F87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8B4-6BB7-4A3F-9E0C-FA630CE8DC06}" type="datetime1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130D67-0B9A-05C8-7ED2-90BF899B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8928F7-5DA4-DFE3-83A6-B5B23737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70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0A998B-1B91-FBC8-F6AD-29B5C471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E4E0FE-E6D2-1B2D-7902-2445EA52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FEA15D-7E85-2EF5-8BAA-B58155491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8912BBC-9B39-90FA-A328-50680BE0E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B8EE5A-35D7-9F82-6409-29E044CA3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08CE74F-272C-B706-AB3E-CA95F9C3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774-BEC5-4D1D-89E1-1DBC7FC9A456}" type="datetime1">
              <a:rPr lang="tr-TR" smtClean="0"/>
              <a:t>15.10.2025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455AA5-E936-AE92-8126-9F2634AF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715521-FA4C-9FE3-CFC2-E54BB29A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3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0B48-F599-8140-4A70-5258CFF4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FF7EC79-C12F-55F6-30C1-E5DEB930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F713-AC28-440D-B4AA-D9C4D64FCA48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A22E01-4AEF-F2D0-82CB-04B84829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21DF09F-F943-D4DB-4CE2-5A8EAF48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76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876554-E085-144C-776C-0B76E643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7C7-4A37-4ACE-BC57-5DDD811E0618}" type="datetime1">
              <a:rPr lang="tr-TR" smtClean="0"/>
              <a:t>15.10.2025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474D167-546A-0261-1E8C-E630E9D2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469EBC-A4F9-EECF-1A8E-4EDCB12B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57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09033-E556-CF66-7FF9-ABA66049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E72452-0807-EEE3-6B31-9D9A1C5A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C1C2FEA-7F35-109A-44A4-00451609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F49BB4-5EBC-3A41-C83B-73DDBAB7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0B33-5202-4D5C-8E33-A987454DCB09}" type="datetime1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9D16D7-0976-EAA6-08DA-039CDC49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1D6F4C-510E-520C-77C0-A22E68E9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6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6C4120-FCA2-5E86-B34E-329F80E3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007832D-DCAA-B8AB-5644-A3429625D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B7221E-6EB4-AD41-F928-0271B8A4F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3BD471-B211-65E3-E761-FCDF9038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1ABA-274C-42A4-8197-7AA71E2FE63A}" type="datetime1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6D158E-28C6-4E52-D2CD-70C21598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376EA0-ADAA-FC2C-990A-CF4D25F3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5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58C92B2-CEA1-2563-561E-66D95A4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FAEC5D-B932-69C8-E341-6676C82F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728CB3-4078-8AF4-37FB-A7947FD1C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9340-F214-42C8-8C2F-81B2DD4FA4D7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9380E-2BC5-56DC-ECD2-F909C36BE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99B174-2C89-A224-3EA0-589D22555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692B-8A7A-473C-8BE4-D66C8DE9A1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2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k.gov.tr/news/yuksekogretim-kurulu-baskani-ozvar-turk-yuksekogretiminin-2030-yol-haritasini-acikladi-2FZJ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idr.trabzon.edu.tr/login.ph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k.gov.tr/Sayfalar/Haberler/2024/2024-yokak-uluslararasi-kalite-guvencesi-ve-akreditasyon-konferansi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.com.tr/tr/egitim/yok-baskani-ozvar-akademik-birimler-kurmak-icin-onumuzdeki-donemde-akreditasyon-sarti-getirecegiz/335549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k.gov.tr/Sayfalar/Haberler/2024/turk-yuksekogretim-vizyonu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457200" y="3505200"/>
            <a:ext cx="11391900" cy="2533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Üniversitemizde Kalite </a:t>
            </a:r>
            <a:r>
              <a:rPr lang="tr-TR" sz="6000" b="1" dirty="0">
                <a:solidFill>
                  <a:srgbClr val="C00000"/>
                </a:solidFill>
              </a:rPr>
              <a:t>Güvencesi </a:t>
            </a:r>
            <a:r>
              <a:rPr lang="tr-TR" sz="6000" b="1" dirty="0" smtClean="0">
                <a:solidFill>
                  <a:srgbClr val="C00000"/>
                </a:solidFill>
              </a:rPr>
              <a:t>Sistemine Neden İhtiyaç Var?</a:t>
            </a:r>
            <a:endParaRPr lang="tr-TR" sz="60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8F49-139A-4439-9447-0CB772DB2B31}" type="datetime1">
              <a:rPr lang="tr-TR" smtClean="0"/>
              <a:t>15.10.2025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4098" name="Picture 2" descr="Duvar Resimleri 3d küçük insanlar - bir soru işare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/>
        </p:blipFill>
        <p:spPr bwMode="auto">
          <a:xfrm>
            <a:off x="4844715" y="-32191"/>
            <a:ext cx="2903621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8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199" y="136187"/>
            <a:ext cx="11175461" cy="68093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28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44286" y="1313234"/>
            <a:ext cx="11381825" cy="47664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/>
              <a:t>Yükseköğretim Kurulu Başkanı </a:t>
            </a:r>
            <a:r>
              <a:rPr lang="tr-TR" b="1" dirty="0">
                <a:solidFill>
                  <a:srgbClr val="0000CC"/>
                </a:solidFill>
              </a:rPr>
              <a:t>Prof. Dr. Erol </a:t>
            </a:r>
            <a:r>
              <a:rPr lang="tr-TR" b="1" dirty="0" err="1">
                <a:solidFill>
                  <a:srgbClr val="0000CC"/>
                </a:solidFill>
              </a:rPr>
              <a:t>Özvar’ın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02 Eylül 2025 </a:t>
            </a:r>
            <a:r>
              <a:rPr lang="tr-TR" b="1" dirty="0" smtClean="0"/>
              <a:t>tarihli </a:t>
            </a:r>
            <a:r>
              <a:rPr lang="tr-TR" b="1" dirty="0"/>
              <a:t>açıklaması;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tr-TR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3300" b="1" dirty="0" smtClean="0">
                <a:solidFill>
                  <a:srgbClr val="C00000"/>
                </a:solidFill>
              </a:rPr>
              <a:t>“</a:t>
            </a:r>
            <a:r>
              <a:rPr lang="tr-TR" sz="3300" b="1" dirty="0">
                <a:solidFill>
                  <a:srgbClr val="C00000"/>
                </a:solidFill>
              </a:rPr>
              <a:t>Kalite güvencesi üreten ve ihraç eden bir merkez olacağız”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b="1" dirty="0"/>
              <a:t>Kalite güvencesi ve akreditasyon süreçlerinin Türk yükseköğretiminin uluslararası rekabet gücünü artıracak en kritik başlıklardan biri </a:t>
            </a:r>
            <a:r>
              <a:rPr lang="tr-TR" dirty="0"/>
              <a:t>olduğunu söyleyen </a:t>
            </a:r>
            <a:r>
              <a:rPr lang="tr-TR" dirty="0" err="1"/>
              <a:t>Özvar</a:t>
            </a:r>
            <a:r>
              <a:rPr lang="tr-TR" dirty="0"/>
              <a:t>, </a:t>
            </a:r>
            <a:r>
              <a:rPr lang="tr-TR" b="1" dirty="0">
                <a:solidFill>
                  <a:srgbClr val="C00000"/>
                </a:solidFill>
              </a:rPr>
              <a:t>2027’ye kadar tüm üniversitelerin değerlendirme süreçlerinin tamamlanması ve raporların Avrupa Yükseköğretim Kalite Güvencesi Tescil Kuruluşu (EQAR) veri tabanlarında yayınlanmasının hedeflendiğini </a:t>
            </a:r>
            <a:r>
              <a:rPr lang="tr-TR" b="1" dirty="0" smtClean="0">
                <a:solidFill>
                  <a:srgbClr val="C00000"/>
                </a:solidFill>
              </a:rPr>
              <a:t>belirtti…….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tr-T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www.yok.gov.tr/news/yuksekogretim-kurulu-baskani-ozvar-turk-yuksekogretiminin-2030-yol-haritasini-acikladi-2FZJS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C046-A962-41D5-A31C-381F2FB527D8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11" y="6149990"/>
            <a:ext cx="356992" cy="361950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5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2100" y="133351"/>
            <a:ext cx="10458450" cy="762000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Üniversitemizde Kalite Güvencesi Sistemine Neden İhtiyaç Var?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86774"/>
            <a:ext cx="11563350" cy="50235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3200" b="1" dirty="0">
                <a:solidFill>
                  <a:srgbClr val="0000CC"/>
                </a:solidFill>
              </a:rPr>
              <a:t>Üniversitelerin Akreditasyon Performansı</a:t>
            </a:r>
            <a:r>
              <a:rPr lang="tr-TR" sz="3200" b="1" dirty="0" smtClean="0">
                <a:solidFill>
                  <a:srgbClr val="0000CC"/>
                </a:solidFill>
              </a:rPr>
              <a:t>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b="1" dirty="0" smtClean="0">
                <a:solidFill>
                  <a:srgbClr val="FF0000"/>
                </a:solidFill>
              </a:rPr>
              <a:t>2023 </a:t>
            </a:r>
            <a:r>
              <a:rPr lang="tr-TR" b="1" dirty="0">
                <a:solidFill>
                  <a:srgbClr val="FF0000"/>
                </a:solidFill>
              </a:rPr>
              <a:t>Yılı Yükseköğretim Değerlendirme ve Kalite Güvencesi Durum Raporu </a:t>
            </a:r>
            <a:r>
              <a:rPr lang="tr-TR" b="1" dirty="0" smtClean="0">
                <a:solidFill>
                  <a:srgbClr val="FF0000"/>
                </a:solidFill>
              </a:rPr>
              <a:t>Yayımlandı (16 Aralık 2024)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/>
              <a:t>Üniversitelerin </a:t>
            </a:r>
            <a:r>
              <a:rPr lang="tr-TR" b="1" dirty="0" smtClean="0"/>
              <a:t>kurumsal ve program akreditasyon çalışmalarına yoğunlaşmaları ve akredite kurum ve programların sayılarının giderek artması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C00000"/>
                </a:solidFill>
              </a:rPr>
              <a:t>üniversitelerin tanınırlığını, görünürlüğünü  ve tercih edilebilirliğini olumlu yönde </a:t>
            </a:r>
            <a:r>
              <a:rPr lang="tr-TR" b="1" dirty="0" smtClean="0">
                <a:solidFill>
                  <a:srgbClr val="0000CC"/>
                </a:solidFill>
              </a:rPr>
              <a:t>ETKİLEMEKTEDİR</a:t>
            </a:r>
            <a:r>
              <a:rPr lang="tr-TR" dirty="0" smtClean="0"/>
              <a:t>. </a:t>
            </a:r>
            <a:endParaRPr lang="tr-TR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b="1" i="1" dirty="0" smtClean="0">
                <a:solidFill>
                  <a:srgbClr val="0000CC"/>
                </a:solidFill>
              </a:rPr>
              <a:t>(</a:t>
            </a:r>
            <a:r>
              <a:rPr lang="tr-TR" b="1" i="1" dirty="0">
                <a:solidFill>
                  <a:srgbClr val="0000CC"/>
                </a:solidFill>
              </a:rPr>
              <a:t>YÖKAK </a:t>
            </a:r>
            <a:r>
              <a:rPr lang="tr-TR" b="1" i="1" dirty="0" smtClean="0">
                <a:solidFill>
                  <a:srgbClr val="0000CC"/>
                </a:solidFill>
              </a:rPr>
              <a:t>2023 </a:t>
            </a:r>
            <a:r>
              <a:rPr lang="tr-TR" b="1" i="1" dirty="0">
                <a:solidFill>
                  <a:srgbClr val="0000CC"/>
                </a:solidFill>
              </a:rPr>
              <a:t>Yılı Değerlendirme Programları </a:t>
            </a:r>
            <a:r>
              <a:rPr lang="tr-TR" b="1" i="1" dirty="0" smtClean="0">
                <a:solidFill>
                  <a:srgbClr val="0000CC"/>
                </a:solidFill>
              </a:rPr>
              <a:t>Raporu Bulguları)</a:t>
            </a:r>
            <a:endParaRPr lang="tr-TR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D3EE-0DA6-40E3-A760-7B4EBB386104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18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2B92-BD25-4D26-81DE-29D417CA6013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1" y="1222444"/>
            <a:ext cx="9523379" cy="4836574"/>
          </a:xfrm>
          <a:prstGeom prst="rect">
            <a:avLst/>
          </a:prstGeom>
        </p:spPr>
      </p:pic>
      <p:sp>
        <p:nvSpPr>
          <p:cNvPr id="6" name="Unvan 6"/>
          <p:cNvSpPr>
            <a:spLocks noGrp="1"/>
          </p:cNvSpPr>
          <p:nvPr>
            <p:ph type="title"/>
          </p:nvPr>
        </p:nvSpPr>
        <p:spPr>
          <a:xfrm>
            <a:off x="1802674" y="136187"/>
            <a:ext cx="10265872" cy="66064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YÖKAK Değerlendirme Programları Özeti 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2700" b="1" i="1" dirty="0" smtClean="0">
                <a:solidFill>
                  <a:srgbClr val="0000CC"/>
                </a:solidFill>
              </a:rPr>
              <a:t> </a:t>
            </a:r>
            <a:r>
              <a:rPr lang="tr-TR" sz="2200" b="1" i="1" dirty="0" smtClean="0">
                <a:solidFill>
                  <a:srgbClr val="0000CC"/>
                </a:solidFill>
              </a:rPr>
              <a:t>(2023 </a:t>
            </a:r>
            <a:r>
              <a:rPr lang="tr-TR" sz="2200" b="1" i="1" dirty="0">
                <a:solidFill>
                  <a:srgbClr val="0000CC"/>
                </a:solidFill>
              </a:rPr>
              <a:t>Yılı Değerlendirme Programları Raporu)</a:t>
            </a:r>
            <a:endParaRPr lang="tr-TR" sz="22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23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5108" y="152399"/>
            <a:ext cx="10358846" cy="605247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2023 Yılı Akredite Program Sayısı </a:t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2000" b="1" i="1" dirty="0" smtClean="0">
                <a:solidFill>
                  <a:srgbClr val="0000CC"/>
                </a:solidFill>
              </a:rPr>
              <a:t>(YÖKAK 2023 Yılı Değerlendirme Programları Raporu)</a:t>
            </a:r>
            <a:endParaRPr lang="tr-TR" sz="2000" b="1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D667-8866-47C5-A27C-B7BE0A048514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79" y="1181100"/>
            <a:ext cx="5714247" cy="517524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181100"/>
            <a:ext cx="6094576" cy="5175248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0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802674" y="1"/>
            <a:ext cx="9551126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2023 Yılı Akredite Program Sayısı </a:t>
            </a:r>
            <a:br>
              <a:rPr lang="tr-TR" sz="3600" b="1" dirty="0">
                <a:solidFill>
                  <a:srgbClr val="C00000"/>
                </a:solidFill>
              </a:rPr>
            </a:br>
            <a:r>
              <a:rPr lang="tr-TR" sz="2700" b="1" i="1" dirty="0">
                <a:solidFill>
                  <a:srgbClr val="0000CC"/>
                </a:solidFill>
              </a:rPr>
              <a:t>(</a:t>
            </a:r>
            <a:r>
              <a:rPr lang="tr-TR" sz="2200" b="1" i="1" dirty="0">
                <a:solidFill>
                  <a:srgbClr val="0000CC"/>
                </a:solidFill>
              </a:rPr>
              <a:t>YÖKAK </a:t>
            </a:r>
            <a:r>
              <a:rPr lang="tr-TR" sz="2200" b="1" i="1" dirty="0" smtClean="0">
                <a:solidFill>
                  <a:srgbClr val="0000CC"/>
                </a:solidFill>
              </a:rPr>
              <a:t>2023 </a:t>
            </a:r>
            <a:r>
              <a:rPr lang="tr-TR" sz="2200" b="1" i="1" dirty="0">
                <a:solidFill>
                  <a:srgbClr val="0000CC"/>
                </a:solidFill>
              </a:rPr>
              <a:t>Yılı Değerlendirme Programları Raporu)</a:t>
            </a:r>
            <a:endParaRPr lang="tr-TR" sz="22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6AF0-9215-43F4-912B-3A4906C3DF03}" type="datetime1">
              <a:rPr lang="tr-TR" smtClean="0"/>
              <a:t>15.10.2025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43" y="1154750"/>
            <a:ext cx="5500574" cy="52016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" y="1050586"/>
            <a:ext cx="5668102" cy="5305763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66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4531-397A-40AD-9F4E-FC2C2D5175C1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11" y="1361873"/>
            <a:ext cx="9587958" cy="4289898"/>
          </a:xfrm>
          <a:prstGeom prst="rect">
            <a:avLst/>
          </a:prstGeom>
        </p:spPr>
      </p:pic>
      <p:sp>
        <p:nvSpPr>
          <p:cNvPr id="6" name="Unvan 6"/>
          <p:cNvSpPr>
            <a:spLocks noGrp="1"/>
          </p:cNvSpPr>
          <p:nvPr>
            <p:ph type="title"/>
          </p:nvPr>
        </p:nvSpPr>
        <p:spPr>
          <a:xfrm>
            <a:off x="1802674" y="1"/>
            <a:ext cx="10084526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2023 Yılı Akredite Program Sayısı </a:t>
            </a:r>
            <a:br>
              <a:rPr lang="tr-TR" sz="3600" b="1" dirty="0">
                <a:solidFill>
                  <a:srgbClr val="C00000"/>
                </a:solidFill>
              </a:rPr>
            </a:br>
            <a:r>
              <a:rPr lang="tr-TR" sz="2200" b="1" i="1" dirty="0">
                <a:solidFill>
                  <a:srgbClr val="0000CC"/>
                </a:solidFill>
              </a:rPr>
              <a:t>(YÖKAK </a:t>
            </a:r>
            <a:r>
              <a:rPr lang="tr-TR" sz="2200" b="1" i="1" dirty="0" smtClean="0">
                <a:solidFill>
                  <a:srgbClr val="0000CC"/>
                </a:solidFill>
              </a:rPr>
              <a:t>2023 </a:t>
            </a:r>
            <a:r>
              <a:rPr lang="tr-TR" sz="2200" b="1" i="1" dirty="0">
                <a:solidFill>
                  <a:srgbClr val="0000CC"/>
                </a:solidFill>
              </a:rPr>
              <a:t>Yılı Değerlendirme Programları Raporu)</a:t>
            </a:r>
            <a:endParaRPr lang="tr-TR" sz="22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90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51EB-A2D7-4C60-AF16-AB707A32DA44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0" y="1517516"/>
            <a:ext cx="7399693" cy="3931618"/>
          </a:xfrm>
          <a:prstGeom prst="rect">
            <a:avLst/>
          </a:prstGeom>
        </p:spPr>
      </p:pic>
      <p:sp>
        <p:nvSpPr>
          <p:cNvPr id="6" name="Unvan 6"/>
          <p:cNvSpPr>
            <a:spLocks noGrp="1"/>
          </p:cNvSpPr>
          <p:nvPr>
            <p:ph type="title"/>
          </p:nvPr>
        </p:nvSpPr>
        <p:spPr>
          <a:xfrm>
            <a:off x="1802673" y="104504"/>
            <a:ext cx="10280469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2023 Yılı Akredite Program Sayısı </a:t>
            </a:r>
            <a:br>
              <a:rPr lang="tr-TR" sz="3600" b="1" dirty="0">
                <a:solidFill>
                  <a:srgbClr val="C00000"/>
                </a:solidFill>
              </a:rPr>
            </a:br>
            <a:r>
              <a:rPr lang="tr-TR" sz="2700" b="1" i="1" dirty="0">
                <a:solidFill>
                  <a:srgbClr val="0000CC"/>
                </a:solidFill>
              </a:rPr>
              <a:t>(YÖKAK </a:t>
            </a:r>
            <a:r>
              <a:rPr lang="tr-TR" sz="2700" b="1" i="1" dirty="0" smtClean="0">
                <a:solidFill>
                  <a:srgbClr val="0000CC"/>
                </a:solidFill>
              </a:rPr>
              <a:t>2023 </a:t>
            </a:r>
            <a:r>
              <a:rPr lang="tr-TR" sz="2700" b="1" i="1" dirty="0">
                <a:solidFill>
                  <a:srgbClr val="0000CC"/>
                </a:solidFill>
              </a:rPr>
              <a:t>Yılı Değerlendirme Programları Raporu)</a:t>
            </a:r>
            <a:endParaRPr lang="tr-TR" sz="27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93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64F-501A-4ABA-A9EB-C5DC3DEBB53F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9" y="1413202"/>
            <a:ext cx="10476688" cy="4676313"/>
          </a:xfrm>
          <a:prstGeom prst="rect">
            <a:avLst/>
          </a:prstGeom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802674" y="1"/>
            <a:ext cx="10241280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2023 Yılı Akredite Program Sayısı </a:t>
            </a:r>
            <a:br>
              <a:rPr lang="tr-TR" sz="3600" b="1" dirty="0">
                <a:solidFill>
                  <a:srgbClr val="C00000"/>
                </a:solidFill>
              </a:rPr>
            </a:br>
            <a:r>
              <a:rPr lang="tr-TR" sz="2200" b="1" i="1" dirty="0">
                <a:solidFill>
                  <a:srgbClr val="0000CC"/>
                </a:solidFill>
              </a:rPr>
              <a:t>(YÖKAK </a:t>
            </a:r>
            <a:r>
              <a:rPr lang="tr-TR" sz="2200" b="1" i="1" dirty="0" smtClean="0">
                <a:solidFill>
                  <a:srgbClr val="0000CC"/>
                </a:solidFill>
              </a:rPr>
              <a:t>2023 </a:t>
            </a:r>
            <a:r>
              <a:rPr lang="tr-TR" sz="2200" b="1" i="1" dirty="0">
                <a:solidFill>
                  <a:srgbClr val="0000CC"/>
                </a:solidFill>
              </a:rPr>
              <a:t>Yılı Değerlendirme Programları Raporu)</a:t>
            </a:r>
            <a:endParaRPr lang="tr-TR" sz="22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52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B4B-BC2D-4F51-BDF2-4B40849F5862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" y="1533757"/>
            <a:ext cx="10496145" cy="4684996"/>
          </a:xfrm>
          <a:prstGeom prst="rect">
            <a:avLst/>
          </a:prstGeom>
        </p:spPr>
      </p:pic>
      <p:sp>
        <p:nvSpPr>
          <p:cNvPr id="6" name="Unvan 6"/>
          <p:cNvSpPr>
            <a:spLocks noGrp="1"/>
          </p:cNvSpPr>
          <p:nvPr>
            <p:ph type="title"/>
          </p:nvPr>
        </p:nvSpPr>
        <p:spPr>
          <a:xfrm>
            <a:off x="1802674" y="1"/>
            <a:ext cx="9551126" cy="79683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2023 Yılı Akredite Program Sayısı </a:t>
            </a:r>
            <a:br>
              <a:rPr lang="tr-TR" sz="3600" b="1" dirty="0">
                <a:solidFill>
                  <a:srgbClr val="C00000"/>
                </a:solidFill>
              </a:rPr>
            </a:br>
            <a:r>
              <a:rPr lang="tr-TR" sz="2200" b="1" i="1" dirty="0">
                <a:solidFill>
                  <a:srgbClr val="0000CC"/>
                </a:solidFill>
              </a:rPr>
              <a:t>(YÖKAK </a:t>
            </a:r>
            <a:r>
              <a:rPr lang="tr-TR" sz="2200" b="1" i="1" dirty="0" smtClean="0">
                <a:solidFill>
                  <a:srgbClr val="0000CC"/>
                </a:solidFill>
              </a:rPr>
              <a:t>2023 </a:t>
            </a:r>
            <a:r>
              <a:rPr lang="tr-TR" sz="2200" b="1" i="1" dirty="0">
                <a:solidFill>
                  <a:srgbClr val="0000CC"/>
                </a:solidFill>
              </a:rPr>
              <a:t>Yılı Değerlendirme Programları Raporu)</a:t>
            </a:r>
            <a:endParaRPr lang="tr-TR" sz="22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71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3FC1-F3DC-41F6-9DB0-982A418B7556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4" y="1224713"/>
            <a:ext cx="10840748" cy="4893985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62100" y="133351"/>
            <a:ext cx="10458450" cy="762000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Üniversitemizde Kalite Güvencesi Sistemine Neden İhtiyaç Var?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40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D0F54E48-4FA7-4016-B988-2C13F205F4C1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93F692B-8A7A-473C-8BE4-D66C8DE9A1BF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562100" y="133351"/>
            <a:ext cx="104584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3000" b="1" dirty="0">
              <a:solidFill>
                <a:srgbClr val="C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008" y="6496050"/>
            <a:ext cx="356992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77821"/>
            <a:ext cx="10834991" cy="72957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YÖKAK </a:t>
            </a:r>
            <a:br>
              <a:rPr lang="tr-TR" sz="2800" b="1" dirty="0" smtClean="0">
                <a:solidFill>
                  <a:srgbClr val="0000CC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Kurumsal Akreditasyona Sahip </a:t>
            </a:r>
            <a:r>
              <a:rPr lang="tr-TR" sz="2800" b="1" dirty="0" err="1" smtClean="0">
                <a:solidFill>
                  <a:srgbClr val="0000CC"/>
                </a:solidFill>
              </a:rPr>
              <a:t>Üniversites</a:t>
            </a:r>
            <a:r>
              <a:rPr lang="tr-TR" sz="2800" b="1" dirty="0" smtClean="0">
                <a:solidFill>
                  <a:srgbClr val="0000CC"/>
                </a:solidFill>
              </a:rPr>
              <a:t> Sayısı (104) </a:t>
            </a:r>
            <a:r>
              <a:rPr lang="tr-TR" sz="1200" b="1" dirty="0" smtClean="0">
                <a:solidFill>
                  <a:srgbClr val="0000CC"/>
                </a:solidFill>
              </a:rPr>
              <a:t>(15 Ekim 2025)</a:t>
            </a:r>
            <a:endParaRPr lang="tr-TR" sz="1200" b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628B-B23F-4A77-BA07-9052EC6C19D4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86222"/>
              </p:ext>
            </p:extLst>
          </p:nvPr>
        </p:nvGraphicFramePr>
        <p:xfrm>
          <a:off x="925287" y="1275165"/>
          <a:ext cx="10526484" cy="48287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23960">
                  <a:extLst>
                    <a:ext uri="{9D8B030D-6E8A-4147-A177-3AD203B41FA5}">
                      <a16:colId xmlns:a16="http://schemas.microsoft.com/office/drawing/2014/main" val="3002027565"/>
                    </a:ext>
                  </a:extLst>
                </a:gridCol>
                <a:gridCol w="2295082">
                  <a:extLst>
                    <a:ext uri="{9D8B030D-6E8A-4147-A177-3AD203B41FA5}">
                      <a16:colId xmlns:a16="http://schemas.microsoft.com/office/drawing/2014/main" val="2128513438"/>
                    </a:ext>
                  </a:extLst>
                </a:gridCol>
                <a:gridCol w="1765449">
                  <a:extLst>
                    <a:ext uri="{9D8B030D-6E8A-4147-A177-3AD203B41FA5}">
                      <a16:colId xmlns:a16="http://schemas.microsoft.com/office/drawing/2014/main" val="4286225648"/>
                    </a:ext>
                  </a:extLst>
                </a:gridCol>
                <a:gridCol w="1941993">
                  <a:extLst>
                    <a:ext uri="{9D8B030D-6E8A-4147-A177-3AD203B41FA5}">
                      <a16:colId xmlns:a16="http://schemas.microsoft.com/office/drawing/2014/main" val="751696349"/>
                    </a:ext>
                  </a:extLst>
                </a:gridCol>
              </a:tblGrid>
              <a:tr h="173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Ad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Kap Baslangic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Kap Bitis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Kuruluş Yılı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7792264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İSTANBUL ÜNİVERSİTESİ-CERRAHPAŞA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3300939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SAKARYA UYGULAMALI BİLİMLER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21.03.2030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7188267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BEYKOZ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6971444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BİRUNİ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7954461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SANKO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3742738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MEF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21.03.2030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260761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ADANA ALPARSLAN TÜRKEŞ BİLİM VE TEKNOLOJİ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0884002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İSTANBUL GEDİK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6438216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İSTANBUL GELİŞİM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21.03.2030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5853646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ABDULLAH GÜL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14025220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BEZM-İ ÂLEM VAKIF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3702357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BURSA TEKNİK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365600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ERZURUM TEKNİK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5334794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İSTANBUL SABAHATTİN ZAİM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3983000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İZMİR KATİP ÇELEBİ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4037728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TÜRK-ALMAN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79656001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İSTANBUL MEDİPOL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1518374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KTO KARATAY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607433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NUH NACİ YAZGAN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1826792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TED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18.08.2021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31.07.2026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2358737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TOROS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9680211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ALTINBAŞ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26.04.2025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49523809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ARDAHAN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8595845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BARTIN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22.04.2026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2008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14497688"/>
                  </a:ext>
                </a:extLst>
              </a:tr>
              <a:tr h="17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BAYBURT ÜNİVERSİTESİ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21.03.2027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2008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3007317"/>
                  </a:ext>
                </a:extLst>
              </a:tr>
            </a:tbl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68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1353800" cy="5551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solidFill>
                  <a:srgbClr val="0000CC"/>
                </a:solidFill>
              </a:rPr>
              <a:t>YÖKAK </a:t>
            </a:r>
            <a:br>
              <a:rPr lang="tr-TR" sz="3100" b="1" dirty="0">
                <a:solidFill>
                  <a:srgbClr val="0000CC"/>
                </a:solidFill>
              </a:rPr>
            </a:br>
            <a:r>
              <a:rPr lang="tr-TR" sz="3100" b="1" dirty="0">
                <a:solidFill>
                  <a:srgbClr val="0000CC"/>
                </a:solidFill>
              </a:rPr>
              <a:t>Kurumsal Akreditasyona Sahip </a:t>
            </a:r>
            <a:r>
              <a:rPr lang="tr-TR" sz="3100" b="1" dirty="0" err="1">
                <a:solidFill>
                  <a:srgbClr val="0000CC"/>
                </a:solidFill>
              </a:rPr>
              <a:t>Üniversites</a:t>
            </a:r>
            <a:r>
              <a:rPr lang="tr-TR" sz="3100" b="1" dirty="0">
                <a:solidFill>
                  <a:srgbClr val="0000CC"/>
                </a:solidFill>
              </a:rPr>
              <a:t> Sayısı (104) </a:t>
            </a:r>
            <a:r>
              <a:rPr lang="tr-TR" sz="2000" b="1" dirty="0">
                <a:solidFill>
                  <a:srgbClr val="0000CC"/>
                </a:solidFill>
              </a:rPr>
              <a:t>(15 Ekim 2025)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8E9-4CBF-412A-BEA9-FA1B7F01E637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95397"/>
              </p:ext>
            </p:extLst>
          </p:nvPr>
        </p:nvGraphicFramePr>
        <p:xfrm>
          <a:off x="838200" y="1360711"/>
          <a:ext cx="10711543" cy="4909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3494">
                  <a:extLst>
                    <a:ext uri="{9D8B030D-6E8A-4147-A177-3AD203B41FA5}">
                      <a16:colId xmlns:a16="http://schemas.microsoft.com/office/drawing/2014/main" val="2045275696"/>
                    </a:ext>
                  </a:extLst>
                </a:gridCol>
                <a:gridCol w="2335430">
                  <a:extLst>
                    <a:ext uri="{9D8B030D-6E8A-4147-A177-3AD203B41FA5}">
                      <a16:colId xmlns:a16="http://schemas.microsoft.com/office/drawing/2014/main" val="23824184"/>
                    </a:ext>
                  </a:extLst>
                </a:gridCol>
                <a:gridCol w="1796486">
                  <a:extLst>
                    <a:ext uri="{9D8B030D-6E8A-4147-A177-3AD203B41FA5}">
                      <a16:colId xmlns:a16="http://schemas.microsoft.com/office/drawing/2014/main" val="4283813358"/>
                    </a:ext>
                  </a:extLst>
                </a:gridCol>
                <a:gridCol w="1976133">
                  <a:extLst>
                    <a:ext uri="{9D8B030D-6E8A-4147-A177-3AD203B41FA5}">
                      <a16:colId xmlns:a16="http://schemas.microsoft.com/office/drawing/2014/main" val="666056910"/>
                    </a:ext>
                  </a:extLst>
                </a:gridCol>
              </a:tblGrid>
              <a:tr h="223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Ad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Baslangic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Bitis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Kuruluş Yılı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1993975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IĞDIR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21.03.2027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2008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6673186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İZMİR KAVRAM MESLEK YÜKSEKOKULU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28745807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PİRİ REİS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21.03.2025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1794745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ÇANKIRI KARATEKİN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2051867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AREL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2264501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AYDIN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25.05.2022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25.05.2027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1808846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KIRKLARELİ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7903122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MUŞ ALPARSLAN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5622862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ÖZYEĞİN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7577137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SİİRT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3092801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AKSARAY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4371255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AMASYA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7582110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BURDUR MEHMET AKİF ERSOY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0451373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DÜZCE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01482597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ERZİNCAN BİNALİ YILDIRIM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4191652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KASTAMONU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8067688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KIRŞEHİR AHİ EVRAN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2098667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RECEP TAYYİP ERDOĞAN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8760631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TEKİRDAĞ NAMIK KEMAL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9579775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UŞAK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40583597"/>
                  </a:ext>
                </a:extLst>
              </a:tr>
              <a:tr h="223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YOZGAT BOZOK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2006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0077475"/>
                  </a:ext>
                </a:extLst>
              </a:tr>
            </a:tbl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67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2504-80BB-4655-8D44-9ED518208AF9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7956"/>
              </p:ext>
            </p:extLst>
          </p:nvPr>
        </p:nvGraphicFramePr>
        <p:xfrm>
          <a:off x="838200" y="1349831"/>
          <a:ext cx="9862458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38583">
                  <a:extLst>
                    <a:ext uri="{9D8B030D-6E8A-4147-A177-3AD203B41FA5}">
                      <a16:colId xmlns:a16="http://schemas.microsoft.com/office/drawing/2014/main" val="1344162223"/>
                    </a:ext>
                  </a:extLst>
                </a:gridCol>
                <a:gridCol w="2150306">
                  <a:extLst>
                    <a:ext uri="{9D8B030D-6E8A-4147-A177-3AD203B41FA5}">
                      <a16:colId xmlns:a16="http://schemas.microsoft.com/office/drawing/2014/main" val="3918748313"/>
                    </a:ext>
                  </a:extLst>
                </a:gridCol>
                <a:gridCol w="1654081">
                  <a:extLst>
                    <a:ext uri="{9D8B030D-6E8A-4147-A177-3AD203B41FA5}">
                      <a16:colId xmlns:a16="http://schemas.microsoft.com/office/drawing/2014/main" val="91640259"/>
                    </a:ext>
                  </a:extLst>
                </a:gridCol>
                <a:gridCol w="1819488">
                  <a:extLst>
                    <a:ext uri="{9D8B030D-6E8A-4147-A177-3AD203B41FA5}">
                      <a16:colId xmlns:a16="http://schemas.microsoft.com/office/drawing/2014/main" val="16139008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Ad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0000"/>
                          </a:solidFill>
                          <a:effectLst/>
                        </a:rPr>
                        <a:t>Kap Baslangic</a:t>
                      </a:r>
                      <a:endParaRPr lang="tr-TR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0000"/>
                          </a:solidFill>
                          <a:effectLst/>
                        </a:rPr>
                        <a:t>Kap Bitis</a:t>
                      </a:r>
                      <a:endParaRPr lang="tr-TR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Kuruluş Yılı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24939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KAPADOKYA ÜNİVERSİTESİ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22.04.2024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22.04.2026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2005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20957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İZMİR EKONOMİ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752377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YAŞAR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67753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OKAN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51618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BAHÇEŞEHİR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45429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ATILIM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25.05.2022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25.05.2027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707514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ÇAĞ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625507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DOĞUŞ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156154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BEYKENT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699568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KADİR HAS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463113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MALTEPE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012161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BİLGİ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65508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SABANCI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17418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BAŞKENT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0515173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ESKİŞEHİR OSMANGAZİ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033975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AFYON KOCATEPE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1992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820351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BOLU ABANT İZZET BAYSAL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1992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2080607"/>
                  </a:ext>
                </a:extLst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1353800" cy="5551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solidFill>
                  <a:srgbClr val="0000CC"/>
                </a:solidFill>
              </a:rPr>
              <a:t>YÖKAK </a:t>
            </a:r>
            <a:br>
              <a:rPr lang="tr-TR" sz="3100" b="1" dirty="0">
                <a:solidFill>
                  <a:srgbClr val="0000CC"/>
                </a:solidFill>
              </a:rPr>
            </a:br>
            <a:r>
              <a:rPr lang="tr-TR" sz="3100" b="1" dirty="0">
                <a:solidFill>
                  <a:srgbClr val="0000CC"/>
                </a:solidFill>
              </a:rPr>
              <a:t>Kurumsal Akreditasyona Sahip </a:t>
            </a:r>
            <a:r>
              <a:rPr lang="tr-TR" sz="3100" b="1" dirty="0" err="1">
                <a:solidFill>
                  <a:srgbClr val="0000CC"/>
                </a:solidFill>
              </a:rPr>
              <a:t>Üniversites</a:t>
            </a:r>
            <a:r>
              <a:rPr lang="tr-TR" sz="3100" b="1" dirty="0">
                <a:solidFill>
                  <a:srgbClr val="0000CC"/>
                </a:solidFill>
              </a:rPr>
              <a:t> Sayısı (104) </a:t>
            </a:r>
            <a:r>
              <a:rPr lang="tr-TR" sz="2000" b="1" dirty="0">
                <a:solidFill>
                  <a:srgbClr val="0000CC"/>
                </a:solidFill>
              </a:rPr>
              <a:t>(15 Ekim 2025)</a:t>
            </a:r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63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C729-98A4-4579-8ED4-E1D0291EF867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29973"/>
              </p:ext>
            </p:extLst>
          </p:nvPr>
        </p:nvGraphicFramePr>
        <p:xfrm>
          <a:off x="979714" y="1393358"/>
          <a:ext cx="10493828" cy="46699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09926">
                  <a:extLst>
                    <a:ext uri="{9D8B030D-6E8A-4147-A177-3AD203B41FA5}">
                      <a16:colId xmlns:a16="http://schemas.microsoft.com/office/drawing/2014/main" val="55363582"/>
                    </a:ext>
                  </a:extLst>
                </a:gridCol>
                <a:gridCol w="2287963">
                  <a:extLst>
                    <a:ext uri="{9D8B030D-6E8A-4147-A177-3AD203B41FA5}">
                      <a16:colId xmlns:a16="http://schemas.microsoft.com/office/drawing/2014/main" val="1966690296"/>
                    </a:ext>
                  </a:extLst>
                </a:gridCol>
                <a:gridCol w="1759971">
                  <a:extLst>
                    <a:ext uri="{9D8B030D-6E8A-4147-A177-3AD203B41FA5}">
                      <a16:colId xmlns:a16="http://schemas.microsoft.com/office/drawing/2014/main" val="3308286788"/>
                    </a:ext>
                  </a:extLst>
                </a:gridCol>
                <a:gridCol w="1935968">
                  <a:extLst>
                    <a:ext uri="{9D8B030D-6E8A-4147-A177-3AD203B41FA5}">
                      <a16:colId xmlns:a16="http://schemas.microsoft.com/office/drawing/2014/main" val="1294258097"/>
                    </a:ext>
                  </a:extLst>
                </a:gridCol>
              </a:tblGrid>
              <a:tr h="291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Ad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Kap </a:t>
                      </a:r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Baslangic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Kap </a:t>
                      </a:r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Bitis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Kuruluş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6577280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ÇANAKKALE ONSEKİZ MART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27.04.2022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31.07.2024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01571026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GEBZE TEKNİK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832976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HARRAN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6713607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İZMİR YÜKSEK TEKNOLOJİ ENSTİTÜSÜ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835216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KIRIKKALE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625330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KOCAELİ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21.03.2030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5736362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KOÇ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18.08.2021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31.07.2026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3543987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MANİSA CELÂL BAYAR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6593627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MUĞLA SITKI KOÇMAN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9690062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NİĞDE ÖMER HALİSDEMİR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22.04.2024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22.04.2026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29712523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PAMUKKALE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22.04.2024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22.04.2026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9989871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SAKARYA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28.06.2022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28.06.2027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032331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SÜLEYMAN DEMİREL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7376891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TOKAT GAZİOSMANPAŞA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21.03.2027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1992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8234868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ZONGULDAK BÜLENT ECEVİT ÜNİVERSİTESİ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26.04.2025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1992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233757"/>
                  </a:ext>
                </a:extLst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1353800" cy="5551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solidFill>
                  <a:srgbClr val="0000CC"/>
                </a:solidFill>
              </a:rPr>
              <a:t>YÖKAK </a:t>
            </a:r>
            <a:br>
              <a:rPr lang="tr-TR" sz="3100" b="1" dirty="0">
                <a:solidFill>
                  <a:srgbClr val="0000CC"/>
                </a:solidFill>
              </a:rPr>
            </a:br>
            <a:r>
              <a:rPr lang="tr-TR" sz="3100" b="1" dirty="0">
                <a:solidFill>
                  <a:srgbClr val="0000CC"/>
                </a:solidFill>
              </a:rPr>
              <a:t>Kurumsal Akreditasyona Sahip </a:t>
            </a:r>
            <a:r>
              <a:rPr lang="tr-TR" sz="3100" b="1" dirty="0" err="1">
                <a:solidFill>
                  <a:srgbClr val="0000CC"/>
                </a:solidFill>
              </a:rPr>
              <a:t>Üniversites</a:t>
            </a:r>
            <a:r>
              <a:rPr lang="tr-TR" sz="3100" b="1" dirty="0">
                <a:solidFill>
                  <a:srgbClr val="0000CC"/>
                </a:solidFill>
              </a:rPr>
              <a:t> Sayısı (104) </a:t>
            </a:r>
            <a:r>
              <a:rPr lang="tr-TR" sz="2000" b="1" dirty="0">
                <a:solidFill>
                  <a:srgbClr val="0000CC"/>
                </a:solidFill>
              </a:rPr>
              <a:t>(15 Ekim 2025)</a:t>
            </a:r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CA7-B4E0-484C-9A26-4E2A4323FEA9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12193"/>
              </p:ext>
            </p:extLst>
          </p:nvPr>
        </p:nvGraphicFramePr>
        <p:xfrm>
          <a:off x="653142" y="1012369"/>
          <a:ext cx="11310257" cy="53935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803">
                  <a:extLst>
                    <a:ext uri="{9D8B030D-6E8A-4147-A177-3AD203B41FA5}">
                      <a16:colId xmlns:a16="http://schemas.microsoft.com/office/drawing/2014/main" val="1912876972"/>
                    </a:ext>
                  </a:extLst>
                </a:gridCol>
                <a:gridCol w="2465967">
                  <a:extLst>
                    <a:ext uri="{9D8B030D-6E8A-4147-A177-3AD203B41FA5}">
                      <a16:colId xmlns:a16="http://schemas.microsoft.com/office/drawing/2014/main" val="656847081"/>
                    </a:ext>
                  </a:extLst>
                </a:gridCol>
                <a:gridCol w="1896899">
                  <a:extLst>
                    <a:ext uri="{9D8B030D-6E8A-4147-A177-3AD203B41FA5}">
                      <a16:colId xmlns:a16="http://schemas.microsoft.com/office/drawing/2014/main" val="2165251513"/>
                    </a:ext>
                  </a:extLst>
                </a:gridCol>
                <a:gridCol w="2086588">
                  <a:extLst>
                    <a:ext uri="{9D8B030D-6E8A-4147-A177-3AD203B41FA5}">
                      <a16:colId xmlns:a16="http://schemas.microsoft.com/office/drawing/2014/main" val="2937949620"/>
                    </a:ext>
                  </a:extLst>
                </a:gridCol>
              </a:tblGrid>
              <a:tr h="231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Ad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Kap </a:t>
                      </a:r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Baslangic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Kap </a:t>
                      </a:r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Bitis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Kuruluş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9337423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İHSAN DOĞRAMACI BİLKENT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23.06.2021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31.07.2026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1985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0335031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AKDENİZ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18.08.2021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1028645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DOKUZ EYLÜL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27.06.2022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28.06.2024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4332685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ERCİYES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14.07.2021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3350117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GAZİ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1983051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MARMARA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0392025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TRAKYA ÜNİVERSİTESİ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8873636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VAN YÜZÜNCÜ YIL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8589006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YILDIZ TEKNİK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1982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4592764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DOĞU AKDENİZ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1.09.2019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31.08.2026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2995709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BURSA ULUDAĞ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8572350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FIRAT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6444892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İNÖNÜ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28.06.2022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28.06.2024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9388038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ONDOKUZ MAYIS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9576027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SELÇUK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28.06.2022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28.06.2024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1846646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SİVAS CUMHURİYET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21.03.2027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5392770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ÇUKUROVA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9482026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DİCLE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1973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0785698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HACETTEPE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1967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1523103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ATATÜRK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1957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3281535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ORTA DOĞU TEKNİK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26.04.2028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1956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5136684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EGE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23.06.2021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1955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9154456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KARADENİZ TEKNİK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25.05.2022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25.05.2027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1955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8792216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ANKARA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27.04.2027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1946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3767321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TEKNİK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14.07.2021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31.07.2026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1944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5909487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ÜNİVERSİTESİ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22.04.2029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1933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372975"/>
                  </a:ext>
                </a:extLst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1353800" cy="5551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solidFill>
                  <a:srgbClr val="0000CC"/>
                </a:solidFill>
              </a:rPr>
              <a:t>YÖKAK </a:t>
            </a:r>
            <a:br>
              <a:rPr lang="tr-TR" sz="3100" b="1" dirty="0">
                <a:solidFill>
                  <a:srgbClr val="0000CC"/>
                </a:solidFill>
              </a:rPr>
            </a:br>
            <a:r>
              <a:rPr lang="tr-TR" sz="3100" b="1" dirty="0">
                <a:solidFill>
                  <a:srgbClr val="0000CC"/>
                </a:solidFill>
              </a:rPr>
              <a:t>Kurumsal Akreditasyona Sahip </a:t>
            </a:r>
            <a:r>
              <a:rPr lang="tr-TR" sz="3100" b="1" dirty="0" err="1">
                <a:solidFill>
                  <a:srgbClr val="0000CC"/>
                </a:solidFill>
              </a:rPr>
              <a:t>Üniversites</a:t>
            </a:r>
            <a:r>
              <a:rPr lang="tr-TR" sz="3100" b="1" dirty="0">
                <a:solidFill>
                  <a:srgbClr val="0000CC"/>
                </a:solidFill>
              </a:rPr>
              <a:t> Sayısı (104) </a:t>
            </a:r>
            <a:r>
              <a:rPr lang="tr-TR" sz="2000" b="1" dirty="0">
                <a:solidFill>
                  <a:srgbClr val="0000CC"/>
                </a:solidFill>
              </a:rPr>
              <a:t>(15 Ekim 2025)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808" y="6496050"/>
            <a:ext cx="452192" cy="458472"/>
          </a:xfrm>
          <a:prstGeom prst="rect">
            <a:avLst/>
          </a:prstGeom>
        </p:spPr>
      </p:pic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89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191" y="5730103"/>
            <a:ext cx="2307056" cy="9352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44567" y="3732678"/>
            <a:ext cx="3185160" cy="1409700"/>
          </a:xfrm>
          <a:custGeom>
            <a:avLst/>
            <a:gdLst/>
            <a:ahLst/>
            <a:cxnLst/>
            <a:rect l="l" t="t" r="r" b="b"/>
            <a:pathLst>
              <a:path w="3185159" h="1409700">
                <a:moveTo>
                  <a:pt x="2678518" y="0"/>
                </a:moveTo>
                <a:lnTo>
                  <a:pt x="2636958" y="1223"/>
                </a:lnTo>
                <a:lnTo>
                  <a:pt x="2595477" y="4647"/>
                </a:lnTo>
                <a:lnTo>
                  <a:pt x="2554070" y="10132"/>
                </a:lnTo>
                <a:lnTo>
                  <a:pt x="2512733" y="17535"/>
                </a:lnTo>
                <a:lnTo>
                  <a:pt x="2471459" y="26719"/>
                </a:lnTo>
                <a:lnTo>
                  <a:pt x="2430246" y="37542"/>
                </a:lnTo>
                <a:lnTo>
                  <a:pt x="2389087" y="49863"/>
                </a:lnTo>
                <a:lnTo>
                  <a:pt x="2347978" y="63544"/>
                </a:lnTo>
                <a:lnTo>
                  <a:pt x="2306915" y="78442"/>
                </a:lnTo>
                <a:lnTo>
                  <a:pt x="2265892" y="94419"/>
                </a:lnTo>
                <a:lnTo>
                  <a:pt x="2224904" y="111334"/>
                </a:lnTo>
                <a:lnTo>
                  <a:pt x="2183947" y="129046"/>
                </a:lnTo>
                <a:lnTo>
                  <a:pt x="2143015" y="147416"/>
                </a:lnTo>
                <a:lnTo>
                  <a:pt x="2102105" y="166302"/>
                </a:lnTo>
                <a:lnTo>
                  <a:pt x="2020328" y="205066"/>
                </a:lnTo>
                <a:lnTo>
                  <a:pt x="1897698" y="263581"/>
                </a:lnTo>
                <a:lnTo>
                  <a:pt x="1856812" y="282623"/>
                </a:lnTo>
                <a:lnTo>
                  <a:pt x="1815913" y="301201"/>
                </a:lnTo>
                <a:lnTo>
                  <a:pt x="1774997" y="319174"/>
                </a:lnTo>
                <a:lnTo>
                  <a:pt x="1734058" y="336401"/>
                </a:lnTo>
                <a:lnTo>
                  <a:pt x="1646292" y="372424"/>
                </a:lnTo>
                <a:lnTo>
                  <a:pt x="1602096" y="390258"/>
                </a:lnTo>
                <a:lnTo>
                  <a:pt x="1557655" y="407828"/>
                </a:lnTo>
                <a:lnTo>
                  <a:pt x="1512941" y="425025"/>
                </a:lnTo>
                <a:lnTo>
                  <a:pt x="1467927" y="441741"/>
                </a:lnTo>
                <a:lnTo>
                  <a:pt x="1422587" y="457866"/>
                </a:lnTo>
                <a:lnTo>
                  <a:pt x="1376893" y="473293"/>
                </a:lnTo>
                <a:lnTo>
                  <a:pt x="1330818" y="487911"/>
                </a:lnTo>
                <a:lnTo>
                  <a:pt x="1284335" y="501612"/>
                </a:lnTo>
                <a:lnTo>
                  <a:pt x="1237416" y="514287"/>
                </a:lnTo>
                <a:lnTo>
                  <a:pt x="1190035" y="525828"/>
                </a:lnTo>
                <a:lnTo>
                  <a:pt x="1142165" y="536125"/>
                </a:lnTo>
                <a:lnTo>
                  <a:pt x="1093777" y="545070"/>
                </a:lnTo>
                <a:lnTo>
                  <a:pt x="1044846" y="552553"/>
                </a:lnTo>
                <a:lnTo>
                  <a:pt x="995344" y="558466"/>
                </a:lnTo>
                <a:lnTo>
                  <a:pt x="945244" y="562700"/>
                </a:lnTo>
                <a:lnTo>
                  <a:pt x="894518" y="565146"/>
                </a:lnTo>
                <a:lnTo>
                  <a:pt x="843140" y="565695"/>
                </a:lnTo>
                <a:lnTo>
                  <a:pt x="742661" y="562905"/>
                </a:lnTo>
                <a:lnTo>
                  <a:pt x="695743" y="563220"/>
                </a:lnTo>
                <a:lnTo>
                  <a:pt x="650145" y="564731"/>
                </a:lnTo>
                <a:lnTo>
                  <a:pt x="605684" y="566989"/>
                </a:lnTo>
                <a:lnTo>
                  <a:pt x="519439" y="571943"/>
                </a:lnTo>
                <a:lnTo>
                  <a:pt x="477289" y="573739"/>
                </a:lnTo>
                <a:lnTo>
                  <a:pt x="435542" y="574480"/>
                </a:lnTo>
                <a:lnTo>
                  <a:pt x="394017" y="573716"/>
                </a:lnTo>
                <a:lnTo>
                  <a:pt x="352529" y="570996"/>
                </a:lnTo>
                <a:lnTo>
                  <a:pt x="310896" y="565871"/>
                </a:lnTo>
                <a:lnTo>
                  <a:pt x="268934" y="557889"/>
                </a:lnTo>
                <a:lnTo>
                  <a:pt x="226460" y="546600"/>
                </a:lnTo>
                <a:lnTo>
                  <a:pt x="183291" y="531554"/>
                </a:lnTo>
                <a:lnTo>
                  <a:pt x="139243" y="512301"/>
                </a:lnTo>
                <a:lnTo>
                  <a:pt x="94134" y="488390"/>
                </a:lnTo>
                <a:lnTo>
                  <a:pt x="47781" y="459371"/>
                </a:lnTo>
                <a:lnTo>
                  <a:pt x="0" y="424793"/>
                </a:lnTo>
                <a:lnTo>
                  <a:pt x="21728" y="456733"/>
                </a:lnTo>
                <a:lnTo>
                  <a:pt x="44265" y="489130"/>
                </a:lnTo>
                <a:lnTo>
                  <a:pt x="67615" y="521919"/>
                </a:lnTo>
                <a:lnTo>
                  <a:pt x="91784" y="555033"/>
                </a:lnTo>
                <a:lnTo>
                  <a:pt x="116776" y="588408"/>
                </a:lnTo>
                <a:lnTo>
                  <a:pt x="142597" y="621976"/>
                </a:lnTo>
                <a:lnTo>
                  <a:pt x="169252" y="655673"/>
                </a:lnTo>
                <a:lnTo>
                  <a:pt x="196746" y="689432"/>
                </a:lnTo>
                <a:lnTo>
                  <a:pt x="225084" y="723189"/>
                </a:lnTo>
                <a:lnTo>
                  <a:pt x="254271" y="756876"/>
                </a:lnTo>
                <a:lnTo>
                  <a:pt x="284313" y="790429"/>
                </a:lnTo>
                <a:lnTo>
                  <a:pt x="315215" y="823781"/>
                </a:lnTo>
                <a:lnTo>
                  <a:pt x="346981" y="856867"/>
                </a:lnTo>
                <a:lnTo>
                  <a:pt x="379618" y="889621"/>
                </a:lnTo>
                <a:lnTo>
                  <a:pt x="413129" y="921978"/>
                </a:lnTo>
                <a:lnTo>
                  <a:pt x="447521" y="953871"/>
                </a:lnTo>
                <a:lnTo>
                  <a:pt x="482798" y="985235"/>
                </a:lnTo>
                <a:lnTo>
                  <a:pt x="518966" y="1016003"/>
                </a:lnTo>
                <a:lnTo>
                  <a:pt x="556030" y="1046112"/>
                </a:lnTo>
                <a:lnTo>
                  <a:pt x="593994" y="1075493"/>
                </a:lnTo>
                <a:lnTo>
                  <a:pt x="632865" y="1104083"/>
                </a:lnTo>
                <a:lnTo>
                  <a:pt x="672647" y="1131814"/>
                </a:lnTo>
                <a:lnTo>
                  <a:pt x="713345" y="1158622"/>
                </a:lnTo>
                <a:lnTo>
                  <a:pt x="754965" y="1184440"/>
                </a:lnTo>
                <a:lnTo>
                  <a:pt x="797511" y="1209203"/>
                </a:lnTo>
                <a:lnTo>
                  <a:pt x="840989" y="1232844"/>
                </a:lnTo>
                <a:lnTo>
                  <a:pt x="885405" y="1255299"/>
                </a:lnTo>
                <a:lnTo>
                  <a:pt x="930762" y="1276502"/>
                </a:lnTo>
                <a:lnTo>
                  <a:pt x="977067" y="1296386"/>
                </a:lnTo>
                <a:lnTo>
                  <a:pt x="1024324" y="1314886"/>
                </a:lnTo>
                <a:lnTo>
                  <a:pt x="1072539" y="1331936"/>
                </a:lnTo>
                <a:lnTo>
                  <a:pt x="1121716" y="1347471"/>
                </a:lnTo>
                <a:lnTo>
                  <a:pt x="1171862" y="1361425"/>
                </a:lnTo>
                <a:lnTo>
                  <a:pt x="1222980" y="1373731"/>
                </a:lnTo>
                <a:lnTo>
                  <a:pt x="1275077" y="1384324"/>
                </a:lnTo>
                <a:lnTo>
                  <a:pt x="1328157" y="1393139"/>
                </a:lnTo>
                <a:lnTo>
                  <a:pt x="1382226" y="1400109"/>
                </a:lnTo>
                <a:lnTo>
                  <a:pt x="1437289" y="1405170"/>
                </a:lnTo>
                <a:lnTo>
                  <a:pt x="1493350" y="1408254"/>
                </a:lnTo>
                <a:lnTo>
                  <a:pt x="1550416" y="1409297"/>
                </a:lnTo>
                <a:lnTo>
                  <a:pt x="1597094" y="1408344"/>
                </a:lnTo>
                <a:lnTo>
                  <a:pt x="1643715" y="1405516"/>
                </a:lnTo>
                <a:lnTo>
                  <a:pt x="1690251" y="1400859"/>
                </a:lnTo>
                <a:lnTo>
                  <a:pt x="1736673" y="1394419"/>
                </a:lnTo>
                <a:lnTo>
                  <a:pt x="1782956" y="1386244"/>
                </a:lnTo>
                <a:lnTo>
                  <a:pt x="1829070" y="1376380"/>
                </a:lnTo>
                <a:lnTo>
                  <a:pt x="1874989" y="1364872"/>
                </a:lnTo>
                <a:lnTo>
                  <a:pt x="1920685" y="1351767"/>
                </a:lnTo>
                <a:lnTo>
                  <a:pt x="1966131" y="1337112"/>
                </a:lnTo>
                <a:lnTo>
                  <a:pt x="2011299" y="1320953"/>
                </a:lnTo>
                <a:lnTo>
                  <a:pt x="2056161" y="1303337"/>
                </a:lnTo>
                <a:lnTo>
                  <a:pt x="2100691" y="1284310"/>
                </a:lnTo>
                <a:lnTo>
                  <a:pt x="2144859" y="1263917"/>
                </a:lnTo>
                <a:lnTo>
                  <a:pt x="2188640" y="1242207"/>
                </a:lnTo>
                <a:lnTo>
                  <a:pt x="2232005" y="1219224"/>
                </a:lnTo>
                <a:lnTo>
                  <a:pt x="2274928" y="1195016"/>
                </a:lnTo>
                <a:lnTo>
                  <a:pt x="2317379" y="1169629"/>
                </a:lnTo>
                <a:lnTo>
                  <a:pt x="2359333" y="1143109"/>
                </a:lnTo>
                <a:lnTo>
                  <a:pt x="2400761" y="1115503"/>
                </a:lnTo>
                <a:lnTo>
                  <a:pt x="2441636" y="1086857"/>
                </a:lnTo>
                <a:lnTo>
                  <a:pt x="2481930" y="1057217"/>
                </a:lnTo>
                <a:lnTo>
                  <a:pt x="2521616" y="1026630"/>
                </a:lnTo>
                <a:lnTo>
                  <a:pt x="2560667" y="995142"/>
                </a:lnTo>
                <a:lnTo>
                  <a:pt x="2599054" y="962800"/>
                </a:lnTo>
                <a:lnTo>
                  <a:pt x="2636751" y="929650"/>
                </a:lnTo>
                <a:lnTo>
                  <a:pt x="2673729" y="895739"/>
                </a:lnTo>
                <a:lnTo>
                  <a:pt x="2709962" y="861112"/>
                </a:lnTo>
                <a:lnTo>
                  <a:pt x="2745421" y="825817"/>
                </a:lnTo>
                <a:lnTo>
                  <a:pt x="2780080" y="789899"/>
                </a:lnTo>
                <a:lnTo>
                  <a:pt x="2813910" y="753406"/>
                </a:lnTo>
                <a:lnTo>
                  <a:pt x="2846885" y="716382"/>
                </a:lnTo>
                <a:lnTo>
                  <a:pt x="2878976" y="678876"/>
                </a:lnTo>
                <a:lnTo>
                  <a:pt x="2910157" y="640933"/>
                </a:lnTo>
                <a:lnTo>
                  <a:pt x="2940399" y="602599"/>
                </a:lnTo>
                <a:lnTo>
                  <a:pt x="2969675" y="563922"/>
                </a:lnTo>
                <a:lnTo>
                  <a:pt x="2997958" y="524947"/>
                </a:lnTo>
                <a:lnTo>
                  <a:pt x="3025221" y="485721"/>
                </a:lnTo>
                <a:lnTo>
                  <a:pt x="3051434" y="446290"/>
                </a:lnTo>
                <a:lnTo>
                  <a:pt x="3076572" y="406701"/>
                </a:lnTo>
                <a:lnTo>
                  <a:pt x="3100607" y="367000"/>
                </a:lnTo>
                <a:lnTo>
                  <a:pt x="3123510" y="327233"/>
                </a:lnTo>
                <a:lnTo>
                  <a:pt x="3145255" y="287447"/>
                </a:lnTo>
                <a:lnTo>
                  <a:pt x="3165814" y="247689"/>
                </a:lnTo>
                <a:lnTo>
                  <a:pt x="3185160" y="208004"/>
                </a:lnTo>
                <a:lnTo>
                  <a:pt x="3142275" y="171882"/>
                </a:lnTo>
                <a:lnTo>
                  <a:pt x="3099527" y="139643"/>
                </a:lnTo>
                <a:lnTo>
                  <a:pt x="3056911" y="111148"/>
                </a:lnTo>
                <a:lnTo>
                  <a:pt x="3014422" y="86256"/>
                </a:lnTo>
                <a:lnTo>
                  <a:pt x="2972056" y="64827"/>
                </a:lnTo>
                <a:lnTo>
                  <a:pt x="2929808" y="46720"/>
                </a:lnTo>
                <a:lnTo>
                  <a:pt x="2887673" y="31796"/>
                </a:lnTo>
                <a:lnTo>
                  <a:pt x="2845645" y="19914"/>
                </a:lnTo>
                <a:lnTo>
                  <a:pt x="2803721" y="10933"/>
                </a:lnTo>
                <a:lnTo>
                  <a:pt x="2761895" y="4714"/>
                </a:lnTo>
                <a:lnTo>
                  <a:pt x="2720162" y="1116"/>
                </a:lnTo>
                <a:lnTo>
                  <a:pt x="2678518" y="0"/>
                </a:lnTo>
                <a:close/>
              </a:path>
            </a:pathLst>
          </a:custGeom>
          <a:solidFill>
            <a:srgbClr val="129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81500" y="1714500"/>
            <a:ext cx="3426460" cy="3427729"/>
            <a:chOff x="4381500" y="1714500"/>
            <a:chExt cx="3426460" cy="3427729"/>
          </a:xfrm>
        </p:grpSpPr>
        <p:sp>
          <p:nvSpPr>
            <p:cNvPr id="5" name="object 5"/>
            <p:cNvSpPr/>
            <p:nvPr/>
          </p:nvSpPr>
          <p:spPr>
            <a:xfrm>
              <a:off x="4561331" y="1729462"/>
              <a:ext cx="3016250" cy="1250950"/>
            </a:xfrm>
            <a:custGeom>
              <a:avLst/>
              <a:gdLst/>
              <a:ahLst/>
              <a:cxnLst/>
              <a:rect l="l" t="t" r="r" b="b"/>
              <a:pathLst>
                <a:path w="3016250" h="1250950">
                  <a:moveTo>
                    <a:pt x="1485593" y="0"/>
                  </a:moveTo>
                  <a:lnTo>
                    <a:pt x="1437047" y="1486"/>
                  </a:lnTo>
                  <a:lnTo>
                    <a:pt x="1388676" y="4697"/>
                  </a:lnTo>
                  <a:lnTo>
                    <a:pt x="1340509" y="9593"/>
                  </a:lnTo>
                  <a:lnTo>
                    <a:pt x="1292574" y="16136"/>
                  </a:lnTo>
                  <a:lnTo>
                    <a:pt x="1244898" y="24285"/>
                  </a:lnTo>
                  <a:lnTo>
                    <a:pt x="1197510" y="34002"/>
                  </a:lnTo>
                  <a:lnTo>
                    <a:pt x="1150436" y="45247"/>
                  </a:lnTo>
                  <a:lnTo>
                    <a:pt x="1103706" y="57981"/>
                  </a:lnTo>
                  <a:lnTo>
                    <a:pt x="1057348" y="72166"/>
                  </a:lnTo>
                  <a:lnTo>
                    <a:pt x="1011388" y="87760"/>
                  </a:lnTo>
                  <a:lnTo>
                    <a:pt x="965855" y="104726"/>
                  </a:lnTo>
                  <a:lnTo>
                    <a:pt x="920778" y="123025"/>
                  </a:lnTo>
                  <a:lnTo>
                    <a:pt x="876183" y="142616"/>
                  </a:lnTo>
                  <a:lnTo>
                    <a:pt x="832099" y="163461"/>
                  </a:lnTo>
                  <a:lnTo>
                    <a:pt x="788554" y="185520"/>
                  </a:lnTo>
                  <a:lnTo>
                    <a:pt x="745576" y="208754"/>
                  </a:lnTo>
                  <a:lnTo>
                    <a:pt x="703193" y="233124"/>
                  </a:lnTo>
                  <a:lnTo>
                    <a:pt x="661432" y="258591"/>
                  </a:lnTo>
                  <a:lnTo>
                    <a:pt x="620322" y="285115"/>
                  </a:lnTo>
                  <a:lnTo>
                    <a:pt x="579890" y="312658"/>
                  </a:lnTo>
                  <a:lnTo>
                    <a:pt x="540165" y="341179"/>
                  </a:lnTo>
                  <a:lnTo>
                    <a:pt x="501174" y="370640"/>
                  </a:lnTo>
                  <a:lnTo>
                    <a:pt x="462946" y="401002"/>
                  </a:lnTo>
                  <a:lnTo>
                    <a:pt x="425508" y="432224"/>
                  </a:lnTo>
                  <a:lnTo>
                    <a:pt x="388888" y="464269"/>
                  </a:lnTo>
                  <a:lnTo>
                    <a:pt x="353114" y="497096"/>
                  </a:lnTo>
                  <a:lnTo>
                    <a:pt x="318214" y="530667"/>
                  </a:lnTo>
                  <a:lnTo>
                    <a:pt x="284217" y="564942"/>
                  </a:lnTo>
                  <a:lnTo>
                    <a:pt x="251149" y="599882"/>
                  </a:lnTo>
                  <a:lnTo>
                    <a:pt x="219039" y="635448"/>
                  </a:lnTo>
                  <a:lnTo>
                    <a:pt x="187915" y="671600"/>
                  </a:lnTo>
                  <a:lnTo>
                    <a:pt x="157805" y="708300"/>
                  </a:lnTo>
                  <a:lnTo>
                    <a:pt x="128737" y="745507"/>
                  </a:lnTo>
                  <a:lnTo>
                    <a:pt x="100738" y="783183"/>
                  </a:lnTo>
                  <a:lnTo>
                    <a:pt x="73837" y="821289"/>
                  </a:lnTo>
                  <a:lnTo>
                    <a:pt x="48062" y="859785"/>
                  </a:lnTo>
                  <a:lnTo>
                    <a:pt x="23440" y="898632"/>
                  </a:lnTo>
                  <a:lnTo>
                    <a:pt x="0" y="937791"/>
                  </a:lnTo>
                  <a:lnTo>
                    <a:pt x="50418" y="978214"/>
                  </a:lnTo>
                  <a:lnTo>
                    <a:pt x="100334" y="1015414"/>
                  </a:lnTo>
                  <a:lnTo>
                    <a:pt x="149759" y="1049483"/>
                  </a:lnTo>
                  <a:lnTo>
                    <a:pt x="198703" y="1080517"/>
                  </a:lnTo>
                  <a:lnTo>
                    <a:pt x="247177" y="1108609"/>
                  </a:lnTo>
                  <a:lnTo>
                    <a:pt x="295190" y="1133852"/>
                  </a:lnTo>
                  <a:lnTo>
                    <a:pt x="342754" y="1156341"/>
                  </a:lnTo>
                  <a:lnTo>
                    <a:pt x="389879" y="1176170"/>
                  </a:lnTo>
                  <a:lnTo>
                    <a:pt x="436575" y="1193432"/>
                  </a:lnTo>
                  <a:lnTo>
                    <a:pt x="482853" y="1208221"/>
                  </a:lnTo>
                  <a:lnTo>
                    <a:pt x="528724" y="1220632"/>
                  </a:lnTo>
                  <a:lnTo>
                    <a:pt x="574197" y="1230757"/>
                  </a:lnTo>
                  <a:lnTo>
                    <a:pt x="619284" y="1238691"/>
                  </a:lnTo>
                  <a:lnTo>
                    <a:pt x="663995" y="1244528"/>
                  </a:lnTo>
                  <a:lnTo>
                    <a:pt x="708341" y="1248362"/>
                  </a:lnTo>
                  <a:lnTo>
                    <a:pt x="752331" y="1250286"/>
                  </a:lnTo>
                  <a:lnTo>
                    <a:pt x="795977" y="1250394"/>
                  </a:lnTo>
                  <a:lnTo>
                    <a:pt x="839288" y="1248780"/>
                  </a:lnTo>
                  <a:lnTo>
                    <a:pt x="882276" y="1245539"/>
                  </a:lnTo>
                  <a:lnTo>
                    <a:pt x="924951" y="1240763"/>
                  </a:lnTo>
                  <a:lnTo>
                    <a:pt x="967323" y="1234547"/>
                  </a:lnTo>
                  <a:lnTo>
                    <a:pt x="1009404" y="1226985"/>
                  </a:lnTo>
                  <a:lnTo>
                    <a:pt x="1051202" y="1218170"/>
                  </a:lnTo>
                  <a:lnTo>
                    <a:pt x="1092729" y="1208197"/>
                  </a:lnTo>
                  <a:lnTo>
                    <a:pt x="1133996" y="1197158"/>
                  </a:lnTo>
                  <a:lnTo>
                    <a:pt x="1175013" y="1185149"/>
                  </a:lnTo>
                  <a:lnTo>
                    <a:pt x="1215790" y="1172263"/>
                  </a:lnTo>
                  <a:lnTo>
                    <a:pt x="1256338" y="1158593"/>
                  </a:lnTo>
                  <a:lnTo>
                    <a:pt x="1296667" y="1144235"/>
                  </a:lnTo>
                  <a:lnTo>
                    <a:pt x="1336788" y="1129280"/>
                  </a:lnTo>
                  <a:lnTo>
                    <a:pt x="1376712" y="1113825"/>
                  </a:lnTo>
                  <a:lnTo>
                    <a:pt x="1416448" y="1097961"/>
                  </a:lnTo>
                  <a:lnTo>
                    <a:pt x="1456007" y="1081784"/>
                  </a:lnTo>
                  <a:lnTo>
                    <a:pt x="1651523" y="999473"/>
                  </a:lnTo>
                  <a:lnTo>
                    <a:pt x="1690242" y="983384"/>
                  </a:lnTo>
                  <a:lnTo>
                    <a:pt x="1780350" y="946629"/>
                  </a:lnTo>
                  <a:lnTo>
                    <a:pt x="1825662" y="928504"/>
                  </a:lnTo>
                  <a:lnTo>
                    <a:pt x="1871164" y="910721"/>
                  </a:lnTo>
                  <a:lnTo>
                    <a:pt x="1916869" y="893411"/>
                  </a:lnTo>
                  <a:lnTo>
                    <a:pt x="1962789" y="876704"/>
                  </a:lnTo>
                  <a:lnTo>
                    <a:pt x="2008939" y="860731"/>
                  </a:lnTo>
                  <a:lnTo>
                    <a:pt x="2055330" y="845622"/>
                  </a:lnTo>
                  <a:lnTo>
                    <a:pt x="2101977" y="831508"/>
                  </a:lnTo>
                  <a:lnTo>
                    <a:pt x="2148891" y="818519"/>
                  </a:lnTo>
                  <a:lnTo>
                    <a:pt x="2196087" y="806786"/>
                  </a:lnTo>
                  <a:lnTo>
                    <a:pt x="2243577" y="796440"/>
                  </a:lnTo>
                  <a:lnTo>
                    <a:pt x="2291374" y="787610"/>
                  </a:lnTo>
                  <a:lnTo>
                    <a:pt x="2339492" y="780428"/>
                  </a:lnTo>
                  <a:lnTo>
                    <a:pt x="2387943" y="775024"/>
                  </a:lnTo>
                  <a:lnTo>
                    <a:pt x="2436740" y="771529"/>
                  </a:lnTo>
                  <a:lnTo>
                    <a:pt x="2485898" y="770073"/>
                  </a:lnTo>
                  <a:lnTo>
                    <a:pt x="2588471" y="771589"/>
                  </a:lnTo>
                  <a:lnTo>
                    <a:pt x="2638686" y="770655"/>
                  </a:lnTo>
                  <a:lnTo>
                    <a:pt x="2686716" y="769143"/>
                  </a:lnTo>
                  <a:lnTo>
                    <a:pt x="2733208" y="768213"/>
                  </a:lnTo>
                  <a:lnTo>
                    <a:pt x="2778807" y="769024"/>
                  </a:lnTo>
                  <a:lnTo>
                    <a:pt x="2824158" y="772733"/>
                  </a:lnTo>
                  <a:lnTo>
                    <a:pt x="2869908" y="780502"/>
                  </a:lnTo>
                  <a:lnTo>
                    <a:pt x="2916700" y="793487"/>
                  </a:lnTo>
                  <a:lnTo>
                    <a:pt x="2965181" y="812849"/>
                  </a:lnTo>
                  <a:lnTo>
                    <a:pt x="3015995" y="839747"/>
                  </a:lnTo>
                  <a:lnTo>
                    <a:pt x="2979934" y="793178"/>
                  </a:lnTo>
                  <a:lnTo>
                    <a:pt x="2943990" y="748038"/>
                  </a:lnTo>
                  <a:lnTo>
                    <a:pt x="2908127" y="704317"/>
                  </a:lnTo>
                  <a:lnTo>
                    <a:pt x="2872308" y="662008"/>
                  </a:lnTo>
                  <a:lnTo>
                    <a:pt x="2836499" y="621101"/>
                  </a:lnTo>
                  <a:lnTo>
                    <a:pt x="2800662" y="581587"/>
                  </a:lnTo>
                  <a:lnTo>
                    <a:pt x="2764762" y="543458"/>
                  </a:lnTo>
                  <a:lnTo>
                    <a:pt x="2728762" y="506704"/>
                  </a:lnTo>
                  <a:lnTo>
                    <a:pt x="2692628" y="471318"/>
                  </a:lnTo>
                  <a:lnTo>
                    <a:pt x="2656322" y="437289"/>
                  </a:lnTo>
                  <a:lnTo>
                    <a:pt x="2619809" y="404610"/>
                  </a:lnTo>
                  <a:lnTo>
                    <a:pt x="2583052" y="373271"/>
                  </a:lnTo>
                  <a:lnTo>
                    <a:pt x="2546017" y="343264"/>
                  </a:lnTo>
                  <a:lnTo>
                    <a:pt x="2508666" y="314579"/>
                  </a:lnTo>
                  <a:lnTo>
                    <a:pt x="2470964" y="287208"/>
                  </a:lnTo>
                  <a:lnTo>
                    <a:pt x="2432874" y="261142"/>
                  </a:lnTo>
                  <a:lnTo>
                    <a:pt x="2394361" y="236373"/>
                  </a:lnTo>
                  <a:lnTo>
                    <a:pt x="2355389" y="212891"/>
                  </a:lnTo>
                  <a:lnTo>
                    <a:pt x="2315922" y="190687"/>
                  </a:lnTo>
                  <a:lnTo>
                    <a:pt x="2275923" y="169753"/>
                  </a:lnTo>
                  <a:lnTo>
                    <a:pt x="2235356" y="150080"/>
                  </a:lnTo>
                  <a:lnTo>
                    <a:pt x="2194187" y="131659"/>
                  </a:lnTo>
                  <a:lnTo>
                    <a:pt x="2152377" y="114481"/>
                  </a:lnTo>
                  <a:lnTo>
                    <a:pt x="2109893" y="98537"/>
                  </a:lnTo>
                  <a:lnTo>
                    <a:pt x="2066697" y="83819"/>
                  </a:lnTo>
                  <a:lnTo>
                    <a:pt x="2022753" y="70318"/>
                  </a:lnTo>
                  <a:lnTo>
                    <a:pt x="1978026" y="58024"/>
                  </a:lnTo>
                  <a:lnTo>
                    <a:pt x="1932480" y="46930"/>
                  </a:lnTo>
                  <a:lnTo>
                    <a:pt x="1886078" y="37025"/>
                  </a:lnTo>
                  <a:lnTo>
                    <a:pt x="1838785" y="28302"/>
                  </a:lnTo>
                  <a:lnTo>
                    <a:pt x="1790564" y="20752"/>
                  </a:lnTo>
                  <a:lnTo>
                    <a:pt x="1741380" y="14365"/>
                  </a:lnTo>
                  <a:lnTo>
                    <a:pt x="1691196" y="9133"/>
                  </a:lnTo>
                  <a:lnTo>
                    <a:pt x="1639976" y="5046"/>
                  </a:lnTo>
                  <a:lnTo>
                    <a:pt x="1587685" y="2097"/>
                  </a:lnTo>
                  <a:lnTo>
                    <a:pt x="1534287" y="277"/>
                  </a:lnTo>
                  <a:lnTo>
                    <a:pt x="1485593" y="0"/>
                  </a:lnTo>
                  <a:close/>
                </a:path>
              </a:pathLst>
            </a:custGeom>
            <a:solidFill>
              <a:srgbClr val="005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89017" y="2569430"/>
              <a:ext cx="3418840" cy="1568450"/>
            </a:xfrm>
            <a:custGeom>
              <a:avLst/>
              <a:gdLst/>
              <a:ahLst/>
              <a:cxnLst/>
              <a:rect l="l" t="t" r="r" b="b"/>
              <a:pathLst>
                <a:path w="3418840" h="1568450">
                  <a:moveTo>
                    <a:pt x="2684741" y="0"/>
                  </a:moveTo>
                  <a:lnTo>
                    <a:pt x="2643571" y="555"/>
                  </a:lnTo>
                  <a:lnTo>
                    <a:pt x="2602980" y="3214"/>
                  </a:lnTo>
                  <a:lnTo>
                    <a:pt x="2562915" y="7885"/>
                  </a:lnTo>
                  <a:lnTo>
                    <a:pt x="2523322" y="14479"/>
                  </a:lnTo>
                  <a:lnTo>
                    <a:pt x="2484148" y="22905"/>
                  </a:lnTo>
                  <a:lnTo>
                    <a:pt x="2445339" y="33071"/>
                  </a:lnTo>
                  <a:lnTo>
                    <a:pt x="2406843" y="44889"/>
                  </a:lnTo>
                  <a:lnTo>
                    <a:pt x="2368606" y="58268"/>
                  </a:lnTo>
                  <a:lnTo>
                    <a:pt x="2330574" y="73116"/>
                  </a:lnTo>
                  <a:lnTo>
                    <a:pt x="2292694" y="89344"/>
                  </a:lnTo>
                  <a:lnTo>
                    <a:pt x="2254914" y="106861"/>
                  </a:lnTo>
                  <a:lnTo>
                    <a:pt x="2217178" y="125576"/>
                  </a:lnTo>
                  <a:lnTo>
                    <a:pt x="2179435" y="145400"/>
                  </a:lnTo>
                  <a:lnTo>
                    <a:pt x="2141631" y="166241"/>
                  </a:lnTo>
                  <a:lnTo>
                    <a:pt x="2103713" y="188010"/>
                  </a:lnTo>
                  <a:lnTo>
                    <a:pt x="2065627" y="210615"/>
                  </a:lnTo>
                  <a:lnTo>
                    <a:pt x="2027319" y="233967"/>
                  </a:lnTo>
                  <a:lnTo>
                    <a:pt x="1988737" y="257974"/>
                  </a:lnTo>
                  <a:lnTo>
                    <a:pt x="1790531" y="384033"/>
                  </a:lnTo>
                  <a:lnTo>
                    <a:pt x="1750062" y="409406"/>
                  </a:lnTo>
                  <a:lnTo>
                    <a:pt x="1709313" y="434556"/>
                  </a:lnTo>
                  <a:lnTo>
                    <a:pt x="1668237" y="459382"/>
                  </a:lnTo>
                  <a:lnTo>
                    <a:pt x="1626789" y="483783"/>
                  </a:lnTo>
                  <a:lnTo>
                    <a:pt x="1584924" y="507657"/>
                  </a:lnTo>
                  <a:lnTo>
                    <a:pt x="1542595" y="530903"/>
                  </a:lnTo>
                  <a:lnTo>
                    <a:pt x="1499757" y="553419"/>
                  </a:lnTo>
                  <a:lnTo>
                    <a:pt x="1456363" y="575105"/>
                  </a:lnTo>
                  <a:lnTo>
                    <a:pt x="1412369" y="595857"/>
                  </a:lnTo>
                  <a:lnTo>
                    <a:pt x="1367727" y="615576"/>
                  </a:lnTo>
                  <a:lnTo>
                    <a:pt x="1322393" y="634160"/>
                  </a:lnTo>
                  <a:lnTo>
                    <a:pt x="1276321" y="651506"/>
                  </a:lnTo>
                  <a:lnTo>
                    <a:pt x="1229464" y="667515"/>
                  </a:lnTo>
                  <a:lnTo>
                    <a:pt x="1181777" y="682084"/>
                  </a:lnTo>
                  <a:lnTo>
                    <a:pt x="1133214" y="695111"/>
                  </a:lnTo>
                  <a:lnTo>
                    <a:pt x="1083730" y="706496"/>
                  </a:lnTo>
                  <a:lnTo>
                    <a:pt x="1033277" y="716137"/>
                  </a:lnTo>
                  <a:lnTo>
                    <a:pt x="981812" y="723933"/>
                  </a:lnTo>
                  <a:lnTo>
                    <a:pt x="936769" y="728927"/>
                  </a:lnTo>
                  <a:lnTo>
                    <a:pt x="891516" y="732324"/>
                  </a:lnTo>
                  <a:lnTo>
                    <a:pt x="846046" y="734120"/>
                  </a:lnTo>
                  <a:lnTo>
                    <a:pt x="800354" y="734310"/>
                  </a:lnTo>
                  <a:lnTo>
                    <a:pt x="754436" y="732890"/>
                  </a:lnTo>
                  <a:lnTo>
                    <a:pt x="708286" y="729856"/>
                  </a:lnTo>
                  <a:lnTo>
                    <a:pt x="661899" y="725202"/>
                  </a:lnTo>
                  <a:lnTo>
                    <a:pt x="615270" y="718926"/>
                  </a:lnTo>
                  <a:lnTo>
                    <a:pt x="568392" y="711022"/>
                  </a:lnTo>
                  <a:lnTo>
                    <a:pt x="521262" y="701485"/>
                  </a:lnTo>
                  <a:lnTo>
                    <a:pt x="473874" y="690313"/>
                  </a:lnTo>
                  <a:lnTo>
                    <a:pt x="426222" y="677499"/>
                  </a:lnTo>
                  <a:lnTo>
                    <a:pt x="378302" y="663041"/>
                  </a:lnTo>
                  <a:lnTo>
                    <a:pt x="330108" y="646933"/>
                  </a:lnTo>
                  <a:lnTo>
                    <a:pt x="281635" y="629171"/>
                  </a:lnTo>
                  <a:lnTo>
                    <a:pt x="232878" y="609751"/>
                  </a:lnTo>
                  <a:lnTo>
                    <a:pt x="183831" y="588668"/>
                  </a:lnTo>
                  <a:lnTo>
                    <a:pt x="134489" y="565917"/>
                  </a:lnTo>
                  <a:lnTo>
                    <a:pt x="84847" y="541496"/>
                  </a:lnTo>
                  <a:lnTo>
                    <a:pt x="34900" y="515399"/>
                  </a:lnTo>
                  <a:lnTo>
                    <a:pt x="25710" y="563394"/>
                  </a:lnTo>
                  <a:lnTo>
                    <a:pt x="17903" y="611763"/>
                  </a:lnTo>
                  <a:lnTo>
                    <a:pt x="11490" y="660482"/>
                  </a:lnTo>
                  <a:lnTo>
                    <a:pt x="6481" y="709528"/>
                  </a:lnTo>
                  <a:lnTo>
                    <a:pt x="2889" y="758879"/>
                  </a:lnTo>
                  <a:lnTo>
                    <a:pt x="724" y="808509"/>
                  </a:lnTo>
                  <a:lnTo>
                    <a:pt x="0" y="858397"/>
                  </a:lnTo>
                  <a:lnTo>
                    <a:pt x="725" y="908519"/>
                  </a:lnTo>
                  <a:lnTo>
                    <a:pt x="2914" y="958852"/>
                  </a:lnTo>
                  <a:lnTo>
                    <a:pt x="6576" y="1009373"/>
                  </a:lnTo>
                  <a:lnTo>
                    <a:pt x="11723" y="1060058"/>
                  </a:lnTo>
                  <a:lnTo>
                    <a:pt x="18366" y="1110885"/>
                  </a:lnTo>
                  <a:lnTo>
                    <a:pt x="26518" y="1161829"/>
                  </a:lnTo>
                  <a:lnTo>
                    <a:pt x="45409" y="1254348"/>
                  </a:lnTo>
                  <a:lnTo>
                    <a:pt x="56307" y="1306704"/>
                  </a:lnTo>
                  <a:lnTo>
                    <a:pt x="65253" y="1346868"/>
                  </a:lnTo>
                  <a:lnTo>
                    <a:pt x="139535" y="1374350"/>
                  </a:lnTo>
                  <a:lnTo>
                    <a:pt x="211276" y="1399843"/>
                  </a:lnTo>
                  <a:lnTo>
                    <a:pt x="280559" y="1423383"/>
                  </a:lnTo>
                  <a:lnTo>
                    <a:pt x="347466" y="1445005"/>
                  </a:lnTo>
                  <a:lnTo>
                    <a:pt x="412081" y="1464746"/>
                  </a:lnTo>
                  <a:lnTo>
                    <a:pt x="474486" y="1482641"/>
                  </a:lnTo>
                  <a:lnTo>
                    <a:pt x="534766" y="1498727"/>
                  </a:lnTo>
                  <a:lnTo>
                    <a:pt x="593002" y="1513040"/>
                  </a:lnTo>
                  <a:lnTo>
                    <a:pt x="649278" y="1525615"/>
                  </a:lnTo>
                  <a:lnTo>
                    <a:pt x="703678" y="1536489"/>
                  </a:lnTo>
                  <a:lnTo>
                    <a:pt x="756284" y="1545697"/>
                  </a:lnTo>
                  <a:lnTo>
                    <a:pt x="807179" y="1553276"/>
                  </a:lnTo>
                  <a:lnTo>
                    <a:pt x="856446" y="1559262"/>
                  </a:lnTo>
                  <a:lnTo>
                    <a:pt x="904169" y="1563691"/>
                  </a:lnTo>
                  <a:lnTo>
                    <a:pt x="950431" y="1566598"/>
                  </a:lnTo>
                  <a:lnTo>
                    <a:pt x="995314" y="1568020"/>
                  </a:lnTo>
                  <a:lnTo>
                    <a:pt x="1038901" y="1567993"/>
                  </a:lnTo>
                  <a:lnTo>
                    <a:pt x="1081277" y="1566553"/>
                  </a:lnTo>
                  <a:lnTo>
                    <a:pt x="1122523" y="1563735"/>
                  </a:lnTo>
                  <a:lnTo>
                    <a:pt x="1162723" y="1559577"/>
                  </a:lnTo>
                  <a:lnTo>
                    <a:pt x="1201961" y="1554113"/>
                  </a:lnTo>
                  <a:lnTo>
                    <a:pt x="1240318" y="1547380"/>
                  </a:lnTo>
                  <a:lnTo>
                    <a:pt x="1277879" y="1539414"/>
                  </a:lnTo>
                  <a:lnTo>
                    <a:pt x="1350942" y="1519926"/>
                  </a:lnTo>
                  <a:lnTo>
                    <a:pt x="1421815" y="1495938"/>
                  </a:lnTo>
                  <a:lnTo>
                    <a:pt x="1491162" y="1467738"/>
                  </a:lnTo>
                  <a:lnTo>
                    <a:pt x="1559648" y="1435614"/>
                  </a:lnTo>
                  <a:lnTo>
                    <a:pt x="1593776" y="1418171"/>
                  </a:lnTo>
                  <a:lnTo>
                    <a:pt x="1627938" y="1399854"/>
                  </a:lnTo>
                  <a:lnTo>
                    <a:pt x="1662217" y="1380701"/>
                  </a:lnTo>
                  <a:lnTo>
                    <a:pt x="1696696" y="1360746"/>
                  </a:lnTo>
                  <a:lnTo>
                    <a:pt x="1731459" y="1340027"/>
                  </a:lnTo>
                  <a:lnTo>
                    <a:pt x="1766588" y="1318579"/>
                  </a:lnTo>
                  <a:lnTo>
                    <a:pt x="1802166" y="1296437"/>
                  </a:lnTo>
                  <a:lnTo>
                    <a:pt x="1875003" y="1250221"/>
                  </a:lnTo>
                  <a:lnTo>
                    <a:pt x="1956807" y="1198159"/>
                  </a:lnTo>
                  <a:lnTo>
                    <a:pt x="1998031" y="1172296"/>
                  </a:lnTo>
                  <a:lnTo>
                    <a:pt x="2039519" y="1146719"/>
                  </a:lnTo>
                  <a:lnTo>
                    <a:pt x="2081307" y="1121556"/>
                  </a:lnTo>
                  <a:lnTo>
                    <a:pt x="2123434" y="1096936"/>
                  </a:lnTo>
                  <a:lnTo>
                    <a:pt x="2165935" y="1072991"/>
                  </a:lnTo>
                  <a:lnTo>
                    <a:pt x="2208847" y="1049848"/>
                  </a:lnTo>
                  <a:lnTo>
                    <a:pt x="2252209" y="1027637"/>
                  </a:lnTo>
                  <a:lnTo>
                    <a:pt x="2296056" y="1006489"/>
                  </a:lnTo>
                  <a:lnTo>
                    <a:pt x="2340426" y="986531"/>
                  </a:lnTo>
                  <a:lnTo>
                    <a:pt x="2385355" y="967895"/>
                  </a:lnTo>
                  <a:lnTo>
                    <a:pt x="2430881" y="950709"/>
                  </a:lnTo>
                  <a:lnTo>
                    <a:pt x="2477040" y="935102"/>
                  </a:lnTo>
                  <a:lnTo>
                    <a:pt x="2523870" y="921205"/>
                  </a:lnTo>
                  <a:lnTo>
                    <a:pt x="2571408" y="909147"/>
                  </a:lnTo>
                  <a:lnTo>
                    <a:pt x="2619689" y="899057"/>
                  </a:lnTo>
                  <a:lnTo>
                    <a:pt x="2668753" y="891065"/>
                  </a:lnTo>
                  <a:lnTo>
                    <a:pt x="2717122" y="884732"/>
                  </a:lnTo>
                  <a:lnTo>
                    <a:pt x="2765618" y="879153"/>
                  </a:lnTo>
                  <a:lnTo>
                    <a:pt x="2814254" y="874566"/>
                  </a:lnTo>
                  <a:lnTo>
                    <a:pt x="2863047" y="871208"/>
                  </a:lnTo>
                  <a:lnTo>
                    <a:pt x="2912010" y="869319"/>
                  </a:lnTo>
                  <a:lnTo>
                    <a:pt x="2961158" y="869137"/>
                  </a:lnTo>
                  <a:lnTo>
                    <a:pt x="3010506" y="870901"/>
                  </a:lnTo>
                  <a:lnTo>
                    <a:pt x="3060068" y="874848"/>
                  </a:lnTo>
                  <a:lnTo>
                    <a:pt x="3109859" y="881217"/>
                  </a:lnTo>
                  <a:lnTo>
                    <a:pt x="3159895" y="890246"/>
                  </a:lnTo>
                  <a:lnTo>
                    <a:pt x="3210189" y="902175"/>
                  </a:lnTo>
                  <a:lnTo>
                    <a:pt x="3260756" y="917241"/>
                  </a:lnTo>
                  <a:lnTo>
                    <a:pt x="3311611" y="935683"/>
                  </a:lnTo>
                  <a:lnTo>
                    <a:pt x="3362768" y="957739"/>
                  </a:lnTo>
                  <a:lnTo>
                    <a:pt x="3414243" y="983648"/>
                  </a:lnTo>
                  <a:lnTo>
                    <a:pt x="3418459" y="925987"/>
                  </a:lnTo>
                  <a:lnTo>
                    <a:pt x="3418281" y="872358"/>
                  </a:lnTo>
                  <a:lnTo>
                    <a:pt x="3414611" y="821482"/>
                  </a:lnTo>
                  <a:lnTo>
                    <a:pt x="3408353" y="772082"/>
                  </a:lnTo>
                  <a:lnTo>
                    <a:pt x="3400411" y="722877"/>
                  </a:lnTo>
                  <a:lnTo>
                    <a:pt x="3391687" y="672591"/>
                  </a:lnTo>
                  <a:lnTo>
                    <a:pt x="3383085" y="619944"/>
                  </a:lnTo>
                  <a:lnTo>
                    <a:pt x="3369007" y="513913"/>
                  </a:lnTo>
                  <a:lnTo>
                    <a:pt x="3361167" y="464228"/>
                  </a:lnTo>
                  <a:lnTo>
                    <a:pt x="3351845" y="414849"/>
                  </a:lnTo>
                  <a:lnTo>
                    <a:pt x="3340899" y="366023"/>
                  </a:lnTo>
                  <a:lnTo>
                    <a:pt x="3328187" y="317997"/>
                  </a:lnTo>
                  <a:lnTo>
                    <a:pt x="3313566" y="271017"/>
                  </a:lnTo>
                  <a:lnTo>
                    <a:pt x="3296895" y="225331"/>
                  </a:lnTo>
                  <a:lnTo>
                    <a:pt x="3243346" y="190312"/>
                  </a:lnTo>
                  <a:lnTo>
                    <a:pt x="3191069" y="158573"/>
                  </a:lnTo>
                  <a:lnTo>
                    <a:pt x="3140012" y="130023"/>
                  </a:lnTo>
                  <a:lnTo>
                    <a:pt x="3090119" y="104571"/>
                  </a:lnTo>
                  <a:lnTo>
                    <a:pt x="3041339" y="82127"/>
                  </a:lnTo>
                  <a:lnTo>
                    <a:pt x="2993618" y="62600"/>
                  </a:lnTo>
                  <a:lnTo>
                    <a:pt x="2946903" y="45900"/>
                  </a:lnTo>
                  <a:lnTo>
                    <a:pt x="2901140" y="31936"/>
                  </a:lnTo>
                  <a:lnTo>
                    <a:pt x="2856275" y="20619"/>
                  </a:lnTo>
                  <a:lnTo>
                    <a:pt x="2812257" y="11857"/>
                  </a:lnTo>
                  <a:lnTo>
                    <a:pt x="2769030" y="5560"/>
                  </a:lnTo>
                  <a:lnTo>
                    <a:pt x="2726543" y="1638"/>
                  </a:lnTo>
                  <a:lnTo>
                    <a:pt x="2684741" y="0"/>
                  </a:lnTo>
                  <a:close/>
                </a:path>
              </a:pathLst>
            </a:custGeom>
            <a:solidFill>
              <a:srgbClr val="016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2740152"/>
              <a:ext cx="3425952" cy="13146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9807" y="1714500"/>
              <a:ext cx="3017519" cy="1209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3044" y="3870960"/>
              <a:ext cx="3186683" cy="12710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0999" y="2566796"/>
            <a:ext cx="3108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6A0DF"/>
                </a:solidFill>
                <a:latin typeface="Carlito"/>
                <a:cs typeface="Carlito"/>
              </a:rPr>
              <a:t>Kalite</a:t>
            </a:r>
            <a:r>
              <a:rPr sz="2400" b="1" spc="-55" dirty="0">
                <a:solidFill>
                  <a:srgbClr val="16A0D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16A0DF"/>
                </a:solidFill>
                <a:latin typeface="Carlito"/>
                <a:cs typeface="Carlito"/>
              </a:rPr>
              <a:t>Güvencesi</a:t>
            </a:r>
            <a:r>
              <a:rPr sz="2400" b="1" spc="-60" dirty="0">
                <a:solidFill>
                  <a:srgbClr val="16A0D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16A0DF"/>
                </a:solidFill>
                <a:latin typeface="Carlito"/>
                <a:cs typeface="Carlito"/>
              </a:rPr>
              <a:t>Sistemi </a:t>
            </a:r>
            <a:r>
              <a:rPr sz="2400" b="1" spc="-25" dirty="0">
                <a:solidFill>
                  <a:srgbClr val="16A0DF"/>
                </a:solidFill>
                <a:latin typeface="Carlito"/>
                <a:cs typeface="Carlito"/>
              </a:rPr>
              <a:t>ve</a:t>
            </a:r>
            <a:endParaRPr sz="24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16A0DF"/>
                </a:solidFill>
                <a:latin typeface="Carlito"/>
                <a:cs typeface="Carlito"/>
              </a:rPr>
              <a:t>Rekabet</a:t>
            </a:r>
            <a:r>
              <a:rPr sz="2400" b="1" spc="-85" dirty="0">
                <a:solidFill>
                  <a:srgbClr val="16A0DF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16A0DF"/>
                </a:solidFill>
                <a:latin typeface="Carlito"/>
                <a:cs typeface="Carlito"/>
              </a:rPr>
              <a:t>Gücü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6090" y="1936241"/>
            <a:ext cx="2770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6A0DF"/>
                </a:solidFill>
                <a:latin typeface="Carlito"/>
                <a:cs typeface="Carlito"/>
              </a:rPr>
              <a:t>Mezunların</a:t>
            </a:r>
            <a:r>
              <a:rPr sz="2400" b="1" spc="-80" dirty="0">
                <a:solidFill>
                  <a:srgbClr val="16A0D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16A0DF"/>
                </a:solidFill>
                <a:latin typeface="Carlito"/>
                <a:cs typeface="Carlito"/>
              </a:rPr>
              <a:t>Nitelikleri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9248" y="4324350"/>
            <a:ext cx="1698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6A0DF"/>
                </a:solidFill>
                <a:latin typeface="Carlito"/>
                <a:cs typeface="Carlito"/>
              </a:rPr>
              <a:t>Kurum</a:t>
            </a:r>
            <a:r>
              <a:rPr sz="2400" b="1" spc="-45" dirty="0">
                <a:solidFill>
                  <a:srgbClr val="16A0D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16A0DF"/>
                </a:solidFill>
                <a:latin typeface="Carlito"/>
                <a:cs typeface="Carlito"/>
              </a:rPr>
              <a:t>İtibarı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8200" y="563972"/>
            <a:ext cx="10873902" cy="927869"/>
          </a:xfrm>
          <a:prstGeom prst="rect">
            <a:avLst/>
          </a:prstGeom>
        </p:spPr>
        <p:txBody>
          <a:bodyPr vert="horz" wrap="square" lIns="0" tIns="492175" rIns="0" bIns="0" rtlCol="0">
            <a:spAutoFit/>
          </a:bodyPr>
          <a:lstStyle/>
          <a:p>
            <a:pPr marL="1811655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0000CC"/>
                </a:solidFill>
              </a:rPr>
              <a:t>UYGULAMALARDA</a:t>
            </a:r>
            <a:r>
              <a:rPr sz="2800" b="1" spc="-80" dirty="0">
                <a:solidFill>
                  <a:srgbClr val="0000CC"/>
                </a:solidFill>
              </a:rPr>
              <a:t> </a:t>
            </a:r>
            <a:r>
              <a:rPr sz="2800" b="1" spc="-10" dirty="0">
                <a:solidFill>
                  <a:srgbClr val="0000CC"/>
                </a:solidFill>
              </a:rPr>
              <a:t>SÜREKLİLİĞİN</a:t>
            </a:r>
            <a:r>
              <a:rPr sz="2800" b="1" spc="-110" dirty="0">
                <a:solidFill>
                  <a:srgbClr val="0000CC"/>
                </a:solidFill>
              </a:rPr>
              <a:t> </a:t>
            </a:r>
            <a:r>
              <a:rPr sz="2800" b="1" spc="-10" dirty="0">
                <a:solidFill>
                  <a:srgbClr val="0000CC"/>
                </a:solidFill>
              </a:rPr>
              <a:t>ÖNEMİ</a:t>
            </a:r>
            <a:endParaRPr sz="2800" b="1" dirty="0">
              <a:solidFill>
                <a:srgbClr val="0000CC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9124" y="2122931"/>
            <a:ext cx="4730750" cy="2466340"/>
          </a:xfrm>
          <a:custGeom>
            <a:avLst/>
            <a:gdLst/>
            <a:ahLst/>
            <a:cxnLst/>
            <a:rect l="l" t="t" r="r" b="b"/>
            <a:pathLst>
              <a:path w="4730750" h="2466340">
                <a:moveTo>
                  <a:pt x="1267968" y="1211072"/>
                </a:moveTo>
                <a:lnTo>
                  <a:pt x="1265174" y="1208278"/>
                </a:lnTo>
                <a:lnTo>
                  <a:pt x="76200" y="1208278"/>
                </a:lnTo>
                <a:lnTo>
                  <a:pt x="76200" y="1176528"/>
                </a:lnTo>
                <a:lnTo>
                  <a:pt x="0" y="1214628"/>
                </a:lnTo>
                <a:lnTo>
                  <a:pt x="76200" y="1252728"/>
                </a:lnTo>
                <a:lnTo>
                  <a:pt x="76200" y="1220978"/>
                </a:lnTo>
                <a:lnTo>
                  <a:pt x="1265174" y="1220978"/>
                </a:lnTo>
                <a:lnTo>
                  <a:pt x="1267968" y="1218184"/>
                </a:lnTo>
                <a:lnTo>
                  <a:pt x="1267968" y="1211072"/>
                </a:lnTo>
                <a:close/>
              </a:path>
              <a:path w="4730750" h="2466340">
                <a:moveTo>
                  <a:pt x="4268597" y="38100"/>
                </a:moveTo>
                <a:lnTo>
                  <a:pt x="4255897" y="31750"/>
                </a:lnTo>
                <a:lnTo>
                  <a:pt x="4192397" y="0"/>
                </a:lnTo>
                <a:lnTo>
                  <a:pt x="4192397" y="31750"/>
                </a:lnTo>
                <a:lnTo>
                  <a:pt x="3367532" y="31750"/>
                </a:lnTo>
                <a:lnTo>
                  <a:pt x="3364738" y="34544"/>
                </a:lnTo>
                <a:lnTo>
                  <a:pt x="3364738" y="41656"/>
                </a:lnTo>
                <a:lnTo>
                  <a:pt x="3367532" y="44450"/>
                </a:lnTo>
                <a:lnTo>
                  <a:pt x="4192397" y="44450"/>
                </a:lnTo>
                <a:lnTo>
                  <a:pt x="4192397" y="76200"/>
                </a:lnTo>
                <a:lnTo>
                  <a:pt x="4255897" y="44450"/>
                </a:lnTo>
                <a:lnTo>
                  <a:pt x="4268597" y="38100"/>
                </a:lnTo>
                <a:close/>
              </a:path>
              <a:path w="4730750" h="2466340">
                <a:moveTo>
                  <a:pt x="4730623" y="2427732"/>
                </a:moveTo>
                <a:lnTo>
                  <a:pt x="4717923" y="2421382"/>
                </a:lnTo>
                <a:lnTo>
                  <a:pt x="4654423" y="2389632"/>
                </a:lnTo>
                <a:lnTo>
                  <a:pt x="4654423" y="2421382"/>
                </a:lnTo>
                <a:lnTo>
                  <a:pt x="3367532" y="2421382"/>
                </a:lnTo>
                <a:lnTo>
                  <a:pt x="3364738" y="2424176"/>
                </a:lnTo>
                <a:lnTo>
                  <a:pt x="3364738" y="2431288"/>
                </a:lnTo>
                <a:lnTo>
                  <a:pt x="3367532" y="2434082"/>
                </a:lnTo>
                <a:lnTo>
                  <a:pt x="4654423" y="2434082"/>
                </a:lnTo>
                <a:lnTo>
                  <a:pt x="4654423" y="2465832"/>
                </a:lnTo>
                <a:lnTo>
                  <a:pt x="4717923" y="2434082"/>
                </a:lnTo>
                <a:lnTo>
                  <a:pt x="4730623" y="2427732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1562100" y="133351"/>
            <a:ext cx="104584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00A-1D2A-4A5B-832E-4C6498D156FF}" type="datetime1">
              <a:rPr lang="tr-TR" smtClean="0"/>
              <a:t>15.10.2025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Slayt Numarası Yer Tutucus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1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4247" y="214009"/>
            <a:ext cx="10557753" cy="5058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9106" y="1468877"/>
            <a:ext cx="7383294" cy="4708086"/>
          </a:xfrm>
        </p:spPr>
        <p:txBody>
          <a:bodyPr/>
          <a:lstStyle/>
          <a:p>
            <a:pPr marL="12700" indent="0" algn="ctr">
              <a:lnSpc>
                <a:spcPct val="100000"/>
              </a:lnSpc>
              <a:spcAft>
                <a:spcPts val="400"/>
              </a:spcAft>
              <a:buNone/>
              <a:tabLst>
                <a:tab pos="469265" algn="l"/>
              </a:tabLst>
            </a:pPr>
            <a:r>
              <a:rPr lang="tr-TR" b="1" u="sng" dirty="0">
                <a:solidFill>
                  <a:srgbClr val="4676E6"/>
                </a:solidFill>
              </a:rPr>
              <a:t>SÜREKLİLİĞİN</a:t>
            </a:r>
            <a:r>
              <a:rPr lang="tr-TR" b="1" u="sng" spc="-60" dirty="0">
                <a:solidFill>
                  <a:srgbClr val="4676E6"/>
                </a:solidFill>
              </a:rPr>
              <a:t> </a:t>
            </a:r>
            <a:r>
              <a:rPr lang="tr-TR" b="1" u="sng" spc="-10" dirty="0">
                <a:solidFill>
                  <a:srgbClr val="4676E6"/>
                </a:solidFill>
              </a:rPr>
              <a:t>SAĞLANMASI</a:t>
            </a:r>
            <a:endParaRPr lang="tr-TR" b="1" u="sng" dirty="0" smtClean="0">
              <a:solidFill>
                <a:srgbClr val="C00000"/>
              </a:solidFill>
              <a:latin typeface="Carlito"/>
              <a:cs typeface="Carlito"/>
            </a:endParaRPr>
          </a:p>
          <a:p>
            <a:pPr marL="469265" indent="-456565">
              <a:lnSpc>
                <a:spcPct val="100000"/>
              </a:lnSpc>
              <a:spcAft>
                <a:spcPts val="400"/>
              </a:spcAft>
              <a:buFont typeface="Arial"/>
              <a:buChar char="•"/>
              <a:tabLst>
                <a:tab pos="469265" algn="l"/>
              </a:tabLst>
            </a:pPr>
            <a:endParaRPr lang="tr-TR" b="1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469265" indent="-456565">
              <a:lnSpc>
                <a:spcPct val="100000"/>
              </a:lnSpc>
              <a:spcAft>
                <a:spcPts val="400"/>
              </a:spcAft>
              <a:buFont typeface="Arial"/>
              <a:buChar char="•"/>
              <a:tabLst>
                <a:tab pos="469265" algn="l"/>
              </a:tabLst>
            </a:pPr>
            <a:r>
              <a:rPr lang="tr-TR" b="1" dirty="0" smtClean="0">
                <a:solidFill>
                  <a:srgbClr val="C00000"/>
                </a:solidFill>
                <a:latin typeface="Carlito"/>
                <a:cs typeface="Carlito"/>
              </a:rPr>
              <a:t>Sürekli</a:t>
            </a:r>
            <a:r>
              <a:rPr lang="tr-TR" b="1" spc="-114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spc="-10" dirty="0">
                <a:solidFill>
                  <a:srgbClr val="C00000"/>
                </a:solidFill>
                <a:latin typeface="Carlito"/>
                <a:cs typeface="Carlito"/>
              </a:rPr>
              <a:t>İyileştirme,</a:t>
            </a:r>
          </a:p>
          <a:p>
            <a:pPr marL="487045" indent="-457200">
              <a:lnSpc>
                <a:spcPct val="100000"/>
              </a:lnSpc>
              <a:spcAft>
                <a:spcPts val="400"/>
              </a:spcAft>
              <a:buFont typeface="Arial"/>
              <a:buChar char="•"/>
              <a:tabLst>
                <a:tab pos="487045" algn="l"/>
              </a:tabLst>
            </a:pPr>
            <a:r>
              <a:rPr lang="tr-TR" b="1" dirty="0" smtClean="0">
                <a:solidFill>
                  <a:srgbClr val="C00000"/>
                </a:solidFill>
                <a:latin typeface="Carlito"/>
                <a:cs typeface="Carlito"/>
              </a:rPr>
              <a:t>Öğrenci</a:t>
            </a:r>
            <a:r>
              <a:rPr lang="tr-TR" b="1" spc="-50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Carlito"/>
                <a:cs typeface="Carlito"/>
              </a:rPr>
              <a:t>ve</a:t>
            </a:r>
            <a:r>
              <a:rPr lang="tr-TR" b="1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Carlito"/>
                <a:cs typeface="Carlito"/>
              </a:rPr>
              <a:t>İş</a:t>
            </a:r>
            <a:r>
              <a:rPr lang="tr-TR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latin typeface="Carlito"/>
                <a:cs typeface="Carlito"/>
              </a:rPr>
              <a:t>Dünyası </a:t>
            </a:r>
            <a:r>
              <a:rPr lang="tr-TR" b="1" dirty="0" smtClean="0">
                <a:solidFill>
                  <a:srgbClr val="C00000"/>
                </a:solidFill>
                <a:latin typeface="Carlito"/>
                <a:cs typeface="Carlito"/>
              </a:rPr>
              <a:t>ile</a:t>
            </a:r>
            <a:r>
              <a:rPr lang="tr-TR" b="1" spc="-40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spc="-10" dirty="0">
                <a:solidFill>
                  <a:srgbClr val="C00000"/>
                </a:solidFill>
                <a:latin typeface="Carlito"/>
                <a:cs typeface="Carlito"/>
              </a:rPr>
              <a:t>İlişkiler,</a:t>
            </a:r>
          </a:p>
          <a:p>
            <a:pPr marL="469265" indent="-456565">
              <a:lnSpc>
                <a:spcPct val="100000"/>
              </a:lnSpc>
              <a:spcAft>
                <a:spcPts val="400"/>
              </a:spcAft>
              <a:buFont typeface="Arial"/>
              <a:buChar char="•"/>
              <a:tabLst>
                <a:tab pos="469265" algn="l"/>
              </a:tabLst>
            </a:pPr>
            <a:r>
              <a:rPr lang="tr-TR" b="1" spc="-25" dirty="0" smtClean="0">
                <a:solidFill>
                  <a:srgbClr val="C00000"/>
                </a:solidFill>
                <a:latin typeface="Carlito"/>
                <a:cs typeface="Carlito"/>
              </a:rPr>
              <a:t>Teknolojik</a:t>
            </a:r>
            <a:r>
              <a:rPr lang="tr-TR" b="1" spc="-80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latin typeface="Carlito"/>
                <a:cs typeface="Carlito"/>
              </a:rPr>
              <a:t>İlerlemeye Ayak</a:t>
            </a:r>
            <a:r>
              <a:rPr lang="tr-TR" b="1" spc="-130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tr-TR" b="1" spc="-10" dirty="0">
                <a:solidFill>
                  <a:srgbClr val="C00000"/>
                </a:solidFill>
                <a:latin typeface="Carlito"/>
                <a:cs typeface="Carlito"/>
              </a:rPr>
              <a:t>Uydurmak.</a:t>
            </a:r>
            <a:endParaRPr lang="tr-TR" dirty="0">
              <a:solidFill>
                <a:srgbClr val="C0000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2ED-46CA-4541-84FF-075067D8BBCB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26</a:t>
            </a:fld>
            <a:endParaRPr lang="tr-TR"/>
          </a:p>
        </p:txBody>
      </p:sp>
      <p:grpSp>
        <p:nvGrpSpPr>
          <p:cNvPr id="6" name="object 3"/>
          <p:cNvGrpSpPr/>
          <p:nvPr/>
        </p:nvGrpSpPr>
        <p:grpSpPr>
          <a:xfrm>
            <a:off x="7772400" y="2099587"/>
            <a:ext cx="3920923" cy="3200299"/>
            <a:chOff x="0" y="0"/>
            <a:chExt cx="7435850" cy="6858000"/>
          </a:xfrm>
        </p:grpSpPr>
        <p:pic>
          <p:nvPicPr>
            <p:cNvPr id="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35596" cy="6858000"/>
            </a:xfrm>
            <a:prstGeom prst="rect">
              <a:avLst/>
            </a:prstGeom>
          </p:spPr>
        </p:pic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99"/>
              <a:ext cx="7278624" cy="6845300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435596" cy="6857996"/>
            </a:xfrm>
            <a:prstGeom prst="rect">
              <a:avLst/>
            </a:prstGeom>
          </p:spPr>
        </p:pic>
        <p:pic>
          <p:nvPicPr>
            <p:cNvPr id="10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699"/>
              <a:ext cx="7278624" cy="6845300"/>
            </a:xfrm>
            <a:prstGeom prst="rect">
              <a:avLst/>
            </a:prstGeom>
          </p:spPr>
        </p:pic>
      </p:grp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44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022" y="1449421"/>
            <a:ext cx="5126476" cy="472754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b="1" dirty="0">
                <a:solidFill>
                  <a:srgbClr val="C00000"/>
                </a:solidFill>
                <a:cs typeface="Arial"/>
              </a:rPr>
              <a:t>Sürdürülebilir</a:t>
            </a:r>
            <a:r>
              <a:rPr lang="tr-TR" b="1" spc="-70" dirty="0">
                <a:solidFill>
                  <a:srgbClr val="C00000"/>
                </a:solidFill>
                <a:cs typeface="Arial"/>
              </a:rPr>
              <a:t> </a:t>
            </a:r>
            <a:r>
              <a:rPr lang="tr-TR" b="1" dirty="0">
                <a:solidFill>
                  <a:srgbClr val="C00000"/>
                </a:solidFill>
                <a:cs typeface="Arial"/>
              </a:rPr>
              <a:t>Kalite</a:t>
            </a:r>
            <a:r>
              <a:rPr lang="tr-TR" b="1" spc="-75" dirty="0">
                <a:solidFill>
                  <a:srgbClr val="C00000"/>
                </a:solidFill>
                <a:cs typeface="Arial"/>
              </a:rPr>
              <a:t> </a:t>
            </a:r>
            <a:r>
              <a:rPr lang="tr-TR" b="1" dirty="0">
                <a:solidFill>
                  <a:srgbClr val="C00000"/>
                </a:solidFill>
                <a:cs typeface="Arial"/>
              </a:rPr>
              <a:t>Güvencesi</a:t>
            </a:r>
            <a:r>
              <a:rPr lang="tr-TR" b="1" spc="-80" dirty="0">
                <a:solidFill>
                  <a:srgbClr val="C00000"/>
                </a:solidFill>
                <a:cs typeface="Arial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cs typeface="Arial"/>
              </a:rPr>
              <a:t>Sistemi</a:t>
            </a:r>
          </a:p>
          <a:p>
            <a:pPr marL="69215">
              <a:lnSpc>
                <a:spcPct val="100000"/>
              </a:lnSpc>
            </a:pPr>
            <a:endParaRPr lang="tr-TR" b="1" spc="-1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cs typeface="Arial"/>
              </a:rPr>
              <a:t>Yükseköğretimde</a:t>
            </a:r>
            <a:r>
              <a:rPr lang="tr-TR" b="1" spc="-40" dirty="0" smtClean="0">
                <a:cs typeface="Arial"/>
              </a:rPr>
              <a:t> </a:t>
            </a:r>
            <a:r>
              <a:rPr lang="tr-TR" b="1" dirty="0">
                <a:solidFill>
                  <a:srgbClr val="C00000"/>
                </a:solidFill>
                <a:cs typeface="Arial"/>
              </a:rPr>
              <a:t>iç</a:t>
            </a:r>
            <a:r>
              <a:rPr lang="tr-TR" b="1" spc="-60" dirty="0">
                <a:solidFill>
                  <a:srgbClr val="C00000"/>
                </a:solidFill>
                <a:cs typeface="Arial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cs typeface="Arial"/>
              </a:rPr>
              <a:t>kalite </a:t>
            </a:r>
            <a:r>
              <a:rPr lang="tr-TR" b="1" dirty="0" smtClean="0">
                <a:solidFill>
                  <a:srgbClr val="C00000"/>
                </a:solidFill>
                <a:cs typeface="Arial"/>
              </a:rPr>
              <a:t>güvencesi</a:t>
            </a:r>
            <a:r>
              <a:rPr lang="tr-TR" b="1" spc="-45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cs typeface="Arial"/>
              </a:rPr>
              <a:t>sürecinin </a:t>
            </a:r>
            <a:r>
              <a:rPr lang="tr-TR" b="1" dirty="0" smtClean="0">
                <a:solidFill>
                  <a:srgbClr val="C00000"/>
                </a:solidFill>
                <a:cs typeface="Arial"/>
              </a:rPr>
              <a:t>sürdürülebilirliği</a:t>
            </a:r>
            <a:r>
              <a:rPr lang="tr-TR" b="1" dirty="0">
                <a:solidFill>
                  <a:srgbClr val="C00000"/>
                </a:solidFill>
                <a:cs typeface="Arial"/>
              </a:rPr>
              <a:t>,</a:t>
            </a:r>
            <a:r>
              <a:rPr lang="tr-TR" b="1" spc="-30" dirty="0">
                <a:cs typeface="Arial"/>
              </a:rPr>
              <a:t> </a:t>
            </a:r>
            <a:r>
              <a:rPr lang="tr-TR" b="1" spc="-10" dirty="0" smtClean="0">
                <a:cs typeface="Arial"/>
              </a:rPr>
              <a:t>çeşitli </a:t>
            </a:r>
            <a:r>
              <a:rPr lang="tr-TR" b="1" dirty="0" smtClean="0">
                <a:cs typeface="Arial"/>
              </a:rPr>
              <a:t>önemli</a:t>
            </a:r>
            <a:r>
              <a:rPr lang="tr-TR" b="1" spc="-30" dirty="0" smtClean="0">
                <a:cs typeface="Arial"/>
              </a:rPr>
              <a:t> </a:t>
            </a:r>
            <a:r>
              <a:rPr lang="tr-TR" b="1" dirty="0">
                <a:cs typeface="Arial"/>
              </a:rPr>
              <a:t>nedenlerle</a:t>
            </a:r>
            <a:r>
              <a:rPr lang="tr-TR" b="1" spc="-20" dirty="0">
                <a:cs typeface="Arial"/>
              </a:rPr>
              <a:t> </a:t>
            </a:r>
            <a:r>
              <a:rPr lang="tr-TR" b="1" dirty="0">
                <a:cs typeface="Arial"/>
              </a:rPr>
              <a:t>kritik</a:t>
            </a:r>
            <a:r>
              <a:rPr lang="tr-TR" b="1" spc="-20" dirty="0">
                <a:cs typeface="Arial"/>
              </a:rPr>
              <a:t> </a:t>
            </a:r>
            <a:r>
              <a:rPr lang="tr-TR" b="1" dirty="0">
                <a:cs typeface="Arial"/>
              </a:rPr>
              <a:t>bir</a:t>
            </a:r>
            <a:r>
              <a:rPr lang="tr-TR" b="1" spc="-35" dirty="0">
                <a:cs typeface="Arial"/>
              </a:rPr>
              <a:t> </a:t>
            </a:r>
            <a:r>
              <a:rPr lang="tr-TR" b="1" spc="-25" dirty="0">
                <a:cs typeface="Arial"/>
              </a:rPr>
              <a:t>rol </a:t>
            </a:r>
            <a:r>
              <a:rPr lang="tr-TR" b="1" spc="-10" dirty="0">
                <a:cs typeface="Arial"/>
              </a:rPr>
              <a:t>oynamaktadır</a:t>
            </a:r>
            <a:r>
              <a:rPr lang="tr-TR" b="1" spc="-10" dirty="0" smtClean="0">
                <a:cs typeface="Arial"/>
              </a:rPr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C56-754B-4AF1-A3DC-CFE420478C1D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634247" y="214009"/>
            <a:ext cx="10557753" cy="5058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3200" dirty="0"/>
          </a:p>
        </p:txBody>
      </p:sp>
      <p:grpSp>
        <p:nvGrpSpPr>
          <p:cNvPr id="7" name="Grup 6"/>
          <p:cNvGrpSpPr/>
          <p:nvPr/>
        </p:nvGrpSpPr>
        <p:grpSpPr>
          <a:xfrm>
            <a:off x="5924144" y="1264596"/>
            <a:ext cx="6070060" cy="4764697"/>
            <a:chOff x="4870830" y="1393697"/>
            <a:chExt cx="6128132" cy="5006763"/>
          </a:xfrm>
        </p:grpSpPr>
        <p:grpSp>
          <p:nvGrpSpPr>
            <p:cNvPr id="8" name="object 7"/>
            <p:cNvGrpSpPr/>
            <p:nvPr/>
          </p:nvGrpSpPr>
          <p:grpSpPr>
            <a:xfrm>
              <a:off x="7141464" y="1412747"/>
              <a:ext cx="1574800" cy="4800600"/>
              <a:chOff x="7141464" y="1412747"/>
              <a:chExt cx="1574800" cy="4800600"/>
            </a:xfrm>
          </p:grpSpPr>
          <p:sp>
            <p:nvSpPr>
              <p:cNvPr id="15" name="object 8"/>
              <p:cNvSpPr/>
              <p:nvPr/>
            </p:nvSpPr>
            <p:spPr>
              <a:xfrm>
                <a:off x="7346442" y="5077206"/>
                <a:ext cx="1146810" cy="877569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877570">
                    <a:moveTo>
                      <a:pt x="0" y="0"/>
                    </a:moveTo>
                    <a:lnTo>
                      <a:pt x="1146428" y="877049"/>
                    </a:lnTo>
                  </a:path>
                </a:pathLst>
              </a:custGeom>
              <a:ln w="53339">
                <a:solidFill>
                  <a:srgbClr val="B0BBE4"/>
                </a:solidFill>
              </a:ln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7480554" y="4120133"/>
                <a:ext cx="1146810" cy="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828675">
                    <a:moveTo>
                      <a:pt x="0" y="828167"/>
                    </a:moveTo>
                    <a:lnTo>
                      <a:pt x="1146428" y="0"/>
                    </a:lnTo>
                  </a:path>
                </a:pathLst>
              </a:custGeom>
              <a:ln w="53340">
                <a:solidFill>
                  <a:srgbClr val="6179C9"/>
                </a:solidFill>
              </a:ln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7357110" y="3397758"/>
                <a:ext cx="1146810" cy="877569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877570">
                    <a:moveTo>
                      <a:pt x="0" y="0"/>
                    </a:moveTo>
                    <a:lnTo>
                      <a:pt x="1146429" y="877061"/>
                    </a:lnTo>
                  </a:path>
                </a:pathLst>
              </a:custGeom>
              <a:ln w="53340">
                <a:solidFill>
                  <a:srgbClr val="00AFEF"/>
                </a:solidFill>
              </a:ln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7480554" y="2414777"/>
                <a:ext cx="1146810" cy="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828675">
                    <a:moveTo>
                      <a:pt x="0" y="828167"/>
                    </a:moveTo>
                    <a:lnTo>
                      <a:pt x="1146428" y="0"/>
                    </a:lnTo>
                  </a:path>
                </a:pathLst>
              </a:custGeom>
              <a:ln w="53340">
                <a:solidFill>
                  <a:srgbClr val="0000CC"/>
                </a:solidFill>
              </a:ln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7445502" y="1703069"/>
                <a:ext cx="1146810" cy="877569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877569">
                    <a:moveTo>
                      <a:pt x="0" y="0"/>
                    </a:moveTo>
                    <a:lnTo>
                      <a:pt x="1146428" y="877062"/>
                    </a:lnTo>
                  </a:path>
                </a:pathLst>
              </a:custGeom>
              <a:ln w="53340">
                <a:solidFill>
                  <a:srgbClr val="377CFF"/>
                </a:solidFill>
              </a:ln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7182612" y="1412747"/>
                <a:ext cx="596265" cy="597535"/>
              </a:xfrm>
              <a:custGeom>
                <a:avLst/>
                <a:gdLst/>
                <a:ahLst/>
                <a:cxnLst/>
                <a:rect l="l" t="t" r="r" b="b"/>
                <a:pathLst>
                  <a:path w="596265" h="597535">
                    <a:moveTo>
                      <a:pt x="297942" y="0"/>
                    </a:moveTo>
                    <a:lnTo>
                      <a:pt x="249603" y="3909"/>
                    </a:lnTo>
                    <a:lnTo>
                      <a:pt x="203752" y="15227"/>
                    </a:lnTo>
                    <a:lnTo>
                      <a:pt x="161001" y="33340"/>
                    </a:lnTo>
                    <a:lnTo>
                      <a:pt x="121962" y="57631"/>
                    </a:lnTo>
                    <a:lnTo>
                      <a:pt x="87249" y="87487"/>
                    </a:lnTo>
                    <a:lnTo>
                      <a:pt x="57473" y="122291"/>
                    </a:lnTo>
                    <a:lnTo>
                      <a:pt x="33247" y="161430"/>
                    </a:lnTo>
                    <a:lnTo>
                      <a:pt x="15185" y="204289"/>
                    </a:lnTo>
                    <a:lnTo>
                      <a:pt x="3898" y="250251"/>
                    </a:lnTo>
                    <a:lnTo>
                      <a:pt x="0" y="298703"/>
                    </a:lnTo>
                    <a:lnTo>
                      <a:pt x="3898" y="347156"/>
                    </a:lnTo>
                    <a:lnTo>
                      <a:pt x="15185" y="393118"/>
                    </a:lnTo>
                    <a:lnTo>
                      <a:pt x="33247" y="435977"/>
                    </a:lnTo>
                    <a:lnTo>
                      <a:pt x="57473" y="475116"/>
                    </a:lnTo>
                    <a:lnTo>
                      <a:pt x="87249" y="509920"/>
                    </a:lnTo>
                    <a:lnTo>
                      <a:pt x="121962" y="539776"/>
                    </a:lnTo>
                    <a:lnTo>
                      <a:pt x="161001" y="564067"/>
                    </a:lnTo>
                    <a:lnTo>
                      <a:pt x="203752" y="582180"/>
                    </a:lnTo>
                    <a:lnTo>
                      <a:pt x="249603" y="593498"/>
                    </a:lnTo>
                    <a:lnTo>
                      <a:pt x="297942" y="597407"/>
                    </a:lnTo>
                    <a:lnTo>
                      <a:pt x="346280" y="593498"/>
                    </a:lnTo>
                    <a:lnTo>
                      <a:pt x="392131" y="582180"/>
                    </a:lnTo>
                    <a:lnTo>
                      <a:pt x="434882" y="564067"/>
                    </a:lnTo>
                    <a:lnTo>
                      <a:pt x="473921" y="539776"/>
                    </a:lnTo>
                    <a:lnTo>
                      <a:pt x="508635" y="509920"/>
                    </a:lnTo>
                    <a:lnTo>
                      <a:pt x="538410" y="475116"/>
                    </a:lnTo>
                    <a:lnTo>
                      <a:pt x="562636" y="435977"/>
                    </a:lnTo>
                    <a:lnTo>
                      <a:pt x="580698" y="393118"/>
                    </a:lnTo>
                    <a:lnTo>
                      <a:pt x="591985" y="347156"/>
                    </a:lnTo>
                    <a:lnTo>
                      <a:pt x="595884" y="298703"/>
                    </a:lnTo>
                    <a:lnTo>
                      <a:pt x="591985" y="250251"/>
                    </a:lnTo>
                    <a:lnTo>
                      <a:pt x="580698" y="204289"/>
                    </a:lnTo>
                    <a:lnTo>
                      <a:pt x="562636" y="161430"/>
                    </a:lnTo>
                    <a:lnTo>
                      <a:pt x="538410" y="122291"/>
                    </a:lnTo>
                    <a:lnTo>
                      <a:pt x="508635" y="87487"/>
                    </a:lnTo>
                    <a:lnTo>
                      <a:pt x="473921" y="57631"/>
                    </a:lnTo>
                    <a:lnTo>
                      <a:pt x="434882" y="33340"/>
                    </a:lnTo>
                    <a:lnTo>
                      <a:pt x="392131" y="15227"/>
                    </a:lnTo>
                    <a:lnTo>
                      <a:pt x="346280" y="3909"/>
                    </a:lnTo>
                    <a:lnTo>
                      <a:pt x="297942" y="0"/>
                    </a:lnTo>
                    <a:close/>
                  </a:path>
                </a:pathLst>
              </a:custGeom>
              <a:solidFill>
                <a:srgbClr val="377CFF"/>
              </a:solidFill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8118348" y="2225039"/>
                <a:ext cx="597535" cy="597535"/>
              </a:xfrm>
              <a:custGeom>
                <a:avLst/>
                <a:gdLst/>
                <a:ahLst/>
                <a:cxnLst/>
                <a:rect l="l" t="t" r="r" b="b"/>
                <a:pathLst>
                  <a:path w="597534" h="597535">
                    <a:moveTo>
                      <a:pt x="298703" y="0"/>
                    </a:moveTo>
                    <a:lnTo>
                      <a:pt x="250251" y="3909"/>
                    </a:lnTo>
                    <a:lnTo>
                      <a:pt x="204289" y="15227"/>
                    </a:lnTo>
                    <a:lnTo>
                      <a:pt x="161430" y="33340"/>
                    </a:lnTo>
                    <a:lnTo>
                      <a:pt x="122291" y="57631"/>
                    </a:lnTo>
                    <a:lnTo>
                      <a:pt x="87487" y="87487"/>
                    </a:lnTo>
                    <a:lnTo>
                      <a:pt x="57631" y="122291"/>
                    </a:lnTo>
                    <a:lnTo>
                      <a:pt x="33340" y="161430"/>
                    </a:lnTo>
                    <a:lnTo>
                      <a:pt x="15227" y="204289"/>
                    </a:lnTo>
                    <a:lnTo>
                      <a:pt x="3909" y="250251"/>
                    </a:lnTo>
                    <a:lnTo>
                      <a:pt x="0" y="298704"/>
                    </a:lnTo>
                    <a:lnTo>
                      <a:pt x="3909" y="347156"/>
                    </a:lnTo>
                    <a:lnTo>
                      <a:pt x="15227" y="393118"/>
                    </a:lnTo>
                    <a:lnTo>
                      <a:pt x="33340" y="435977"/>
                    </a:lnTo>
                    <a:lnTo>
                      <a:pt x="57631" y="475116"/>
                    </a:lnTo>
                    <a:lnTo>
                      <a:pt x="87487" y="509920"/>
                    </a:lnTo>
                    <a:lnTo>
                      <a:pt x="122291" y="539776"/>
                    </a:lnTo>
                    <a:lnTo>
                      <a:pt x="161430" y="564067"/>
                    </a:lnTo>
                    <a:lnTo>
                      <a:pt x="204289" y="582180"/>
                    </a:lnTo>
                    <a:lnTo>
                      <a:pt x="250251" y="593498"/>
                    </a:lnTo>
                    <a:lnTo>
                      <a:pt x="298703" y="597408"/>
                    </a:lnTo>
                    <a:lnTo>
                      <a:pt x="347156" y="593498"/>
                    </a:lnTo>
                    <a:lnTo>
                      <a:pt x="393118" y="582180"/>
                    </a:lnTo>
                    <a:lnTo>
                      <a:pt x="435977" y="564067"/>
                    </a:lnTo>
                    <a:lnTo>
                      <a:pt x="475116" y="539776"/>
                    </a:lnTo>
                    <a:lnTo>
                      <a:pt x="509920" y="509920"/>
                    </a:lnTo>
                    <a:lnTo>
                      <a:pt x="539776" y="475116"/>
                    </a:lnTo>
                    <a:lnTo>
                      <a:pt x="564067" y="435977"/>
                    </a:lnTo>
                    <a:lnTo>
                      <a:pt x="582180" y="393118"/>
                    </a:lnTo>
                    <a:lnTo>
                      <a:pt x="593498" y="347156"/>
                    </a:lnTo>
                    <a:lnTo>
                      <a:pt x="597407" y="298704"/>
                    </a:lnTo>
                    <a:lnTo>
                      <a:pt x="593498" y="250251"/>
                    </a:lnTo>
                    <a:lnTo>
                      <a:pt x="582180" y="204289"/>
                    </a:lnTo>
                    <a:lnTo>
                      <a:pt x="564067" y="161430"/>
                    </a:lnTo>
                    <a:lnTo>
                      <a:pt x="539776" y="122291"/>
                    </a:lnTo>
                    <a:lnTo>
                      <a:pt x="509920" y="87487"/>
                    </a:lnTo>
                    <a:lnTo>
                      <a:pt x="475116" y="57631"/>
                    </a:lnTo>
                    <a:lnTo>
                      <a:pt x="435977" y="33340"/>
                    </a:lnTo>
                    <a:lnTo>
                      <a:pt x="393118" y="15227"/>
                    </a:lnTo>
                    <a:lnTo>
                      <a:pt x="347156" y="3909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4676E6"/>
              </a:solidFill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object 15"/>
              <p:cNvSpPr/>
              <p:nvPr/>
            </p:nvSpPr>
            <p:spPr>
              <a:xfrm>
                <a:off x="7141464" y="3083052"/>
                <a:ext cx="597535" cy="597535"/>
              </a:xfrm>
              <a:custGeom>
                <a:avLst/>
                <a:gdLst/>
                <a:ahLst/>
                <a:cxnLst/>
                <a:rect l="l" t="t" r="r" b="b"/>
                <a:pathLst>
                  <a:path w="597534" h="597535">
                    <a:moveTo>
                      <a:pt x="298703" y="0"/>
                    </a:moveTo>
                    <a:lnTo>
                      <a:pt x="250251" y="3909"/>
                    </a:lnTo>
                    <a:lnTo>
                      <a:pt x="204289" y="15227"/>
                    </a:lnTo>
                    <a:lnTo>
                      <a:pt x="161430" y="33340"/>
                    </a:lnTo>
                    <a:lnTo>
                      <a:pt x="122291" y="57631"/>
                    </a:lnTo>
                    <a:lnTo>
                      <a:pt x="87487" y="87487"/>
                    </a:lnTo>
                    <a:lnTo>
                      <a:pt x="57631" y="122291"/>
                    </a:lnTo>
                    <a:lnTo>
                      <a:pt x="33340" y="161430"/>
                    </a:lnTo>
                    <a:lnTo>
                      <a:pt x="15227" y="204289"/>
                    </a:lnTo>
                    <a:lnTo>
                      <a:pt x="3909" y="250251"/>
                    </a:lnTo>
                    <a:lnTo>
                      <a:pt x="0" y="298703"/>
                    </a:lnTo>
                    <a:lnTo>
                      <a:pt x="3909" y="347156"/>
                    </a:lnTo>
                    <a:lnTo>
                      <a:pt x="15227" y="393118"/>
                    </a:lnTo>
                    <a:lnTo>
                      <a:pt x="33340" y="435977"/>
                    </a:lnTo>
                    <a:lnTo>
                      <a:pt x="57631" y="475116"/>
                    </a:lnTo>
                    <a:lnTo>
                      <a:pt x="87487" y="509920"/>
                    </a:lnTo>
                    <a:lnTo>
                      <a:pt x="122291" y="539776"/>
                    </a:lnTo>
                    <a:lnTo>
                      <a:pt x="161430" y="564067"/>
                    </a:lnTo>
                    <a:lnTo>
                      <a:pt x="204289" y="582180"/>
                    </a:lnTo>
                    <a:lnTo>
                      <a:pt x="250251" y="593498"/>
                    </a:lnTo>
                    <a:lnTo>
                      <a:pt x="298703" y="597408"/>
                    </a:lnTo>
                    <a:lnTo>
                      <a:pt x="347156" y="593498"/>
                    </a:lnTo>
                    <a:lnTo>
                      <a:pt x="393118" y="582180"/>
                    </a:lnTo>
                    <a:lnTo>
                      <a:pt x="435977" y="564067"/>
                    </a:lnTo>
                    <a:lnTo>
                      <a:pt x="475116" y="539776"/>
                    </a:lnTo>
                    <a:lnTo>
                      <a:pt x="509920" y="509920"/>
                    </a:lnTo>
                    <a:lnTo>
                      <a:pt x="539776" y="475116"/>
                    </a:lnTo>
                    <a:lnTo>
                      <a:pt x="564067" y="435977"/>
                    </a:lnTo>
                    <a:lnTo>
                      <a:pt x="582180" y="393118"/>
                    </a:lnTo>
                    <a:lnTo>
                      <a:pt x="593498" y="347156"/>
                    </a:lnTo>
                    <a:lnTo>
                      <a:pt x="597407" y="298703"/>
                    </a:lnTo>
                    <a:lnTo>
                      <a:pt x="593498" y="250251"/>
                    </a:lnTo>
                    <a:lnTo>
                      <a:pt x="582180" y="204289"/>
                    </a:lnTo>
                    <a:lnTo>
                      <a:pt x="564067" y="161430"/>
                    </a:lnTo>
                    <a:lnTo>
                      <a:pt x="539776" y="122291"/>
                    </a:lnTo>
                    <a:lnTo>
                      <a:pt x="509920" y="87487"/>
                    </a:lnTo>
                    <a:lnTo>
                      <a:pt x="475116" y="57631"/>
                    </a:lnTo>
                    <a:lnTo>
                      <a:pt x="435977" y="33340"/>
                    </a:lnTo>
                    <a:lnTo>
                      <a:pt x="393118" y="15227"/>
                    </a:lnTo>
                    <a:lnTo>
                      <a:pt x="347156" y="3909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0000CC"/>
              </a:solidFill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object 16"/>
              <p:cNvSpPr/>
              <p:nvPr/>
            </p:nvSpPr>
            <p:spPr>
              <a:xfrm>
                <a:off x="8118348" y="3898391"/>
                <a:ext cx="597535" cy="597535"/>
              </a:xfrm>
              <a:custGeom>
                <a:avLst/>
                <a:gdLst/>
                <a:ahLst/>
                <a:cxnLst/>
                <a:rect l="l" t="t" r="r" b="b"/>
                <a:pathLst>
                  <a:path w="597534" h="597535">
                    <a:moveTo>
                      <a:pt x="298703" y="0"/>
                    </a:moveTo>
                    <a:lnTo>
                      <a:pt x="250251" y="3909"/>
                    </a:lnTo>
                    <a:lnTo>
                      <a:pt x="204289" y="15227"/>
                    </a:lnTo>
                    <a:lnTo>
                      <a:pt x="161430" y="33340"/>
                    </a:lnTo>
                    <a:lnTo>
                      <a:pt x="122291" y="57631"/>
                    </a:lnTo>
                    <a:lnTo>
                      <a:pt x="87487" y="87487"/>
                    </a:lnTo>
                    <a:lnTo>
                      <a:pt x="57631" y="122291"/>
                    </a:lnTo>
                    <a:lnTo>
                      <a:pt x="33340" y="161430"/>
                    </a:lnTo>
                    <a:lnTo>
                      <a:pt x="15227" y="204289"/>
                    </a:lnTo>
                    <a:lnTo>
                      <a:pt x="3909" y="250251"/>
                    </a:lnTo>
                    <a:lnTo>
                      <a:pt x="0" y="298703"/>
                    </a:lnTo>
                    <a:lnTo>
                      <a:pt x="3909" y="347156"/>
                    </a:lnTo>
                    <a:lnTo>
                      <a:pt x="15227" y="393118"/>
                    </a:lnTo>
                    <a:lnTo>
                      <a:pt x="33340" y="435977"/>
                    </a:lnTo>
                    <a:lnTo>
                      <a:pt x="57631" y="475116"/>
                    </a:lnTo>
                    <a:lnTo>
                      <a:pt x="87487" y="509920"/>
                    </a:lnTo>
                    <a:lnTo>
                      <a:pt x="122291" y="539776"/>
                    </a:lnTo>
                    <a:lnTo>
                      <a:pt x="161430" y="564067"/>
                    </a:lnTo>
                    <a:lnTo>
                      <a:pt x="204289" y="582180"/>
                    </a:lnTo>
                    <a:lnTo>
                      <a:pt x="250251" y="593498"/>
                    </a:lnTo>
                    <a:lnTo>
                      <a:pt x="298703" y="597407"/>
                    </a:lnTo>
                    <a:lnTo>
                      <a:pt x="347156" y="593498"/>
                    </a:lnTo>
                    <a:lnTo>
                      <a:pt x="393118" y="582180"/>
                    </a:lnTo>
                    <a:lnTo>
                      <a:pt x="435977" y="564067"/>
                    </a:lnTo>
                    <a:lnTo>
                      <a:pt x="475116" y="539776"/>
                    </a:lnTo>
                    <a:lnTo>
                      <a:pt x="509920" y="509920"/>
                    </a:lnTo>
                    <a:lnTo>
                      <a:pt x="539776" y="475116"/>
                    </a:lnTo>
                    <a:lnTo>
                      <a:pt x="564067" y="435977"/>
                    </a:lnTo>
                    <a:lnTo>
                      <a:pt x="582180" y="393118"/>
                    </a:lnTo>
                    <a:lnTo>
                      <a:pt x="593498" y="347156"/>
                    </a:lnTo>
                    <a:lnTo>
                      <a:pt x="597407" y="298703"/>
                    </a:lnTo>
                    <a:lnTo>
                      <a:pt x="593498" y="250251"/>
                    </a:lnTo>
                    <a:lnTo>
                      <a:pt x="582180" y="204289"/>
                    </a:lnTo>
                    <a:lnTo>
                      <a:pt x="564067" y="161430"/>
                    </a:lnTo>
                    <a:lnTo>
                      <a:pt x="539776" y="122291"/>
                    </a:lnTo>
                    <a:lnTo>
                      <a:pt x="509920" y="87487"/>
                    </a:lnTo>
                    <a:lnTo>
                      <a:pt x="475116" y="57631"/>
                    </a:lnTo>
                    <a:lnTo>
                      <a:pt x="435977" y="33340"/>
                    </a:lnTo>
                    <a:lnTo>
                      <a:pt x="393118" y="15227"/>
                    </a:lnTo>
                    <a:lnTo>
                      <a:pt x="347156" y="3909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object 17"/>
              <p:cNvSpPr/>
              <p:nvPr/>
            </p:nvSpPr>
            <p:spPr>
              <a:xfrm>
                <a:off x="7182612" y="4777739"/>
                <a:ext cx="596265" cy="597535"/>
              </a:xfrm>
              <a:custGeom>
                <a:avLst/>
                <a:gdLst/>
                <a:ahLst/>
                <a:cxnLst/>
                <a:rect l="l" t="t" r="r" b="b"/>
                <a:pathLst>
                  <a:path w="596265" h="597535">
                    <a:moveTo>
                      <a:pt x="297942" y="0"/>
                    </a:moveTo>
                    <a:lnTo>
                      <a:pt x="249603" y="3909"/>
                    </a:lnTo>
                    <a:lnTo>
                      <a:pt x="203752" y="15227"/>
                    </a:lnTo>
                    <a:lnTo>
                      <a:pt x="161001" y="33340"/>
                    </a:lnTo>
                    <a:lnTo>
                      <a:pt x="121962" y="57631"/>
                    </a:lnTo>
                    <a:lnTo>
                      <a:pt x="87249" y="87487"/>
                    </a:lnTo>
                    <a:lnTo>
                      <a:pt x="57473" y="122291"/>
                    </a:lnTo>
                    <a:lnTo>
                      <a:pt x="33247" y="161430"/>
                    </a:lnTo>
                    <a:lnTo>
                      <a:pt x="15185" y="204289"/>
                    </a:lnTo>
                    <a:lnTo>
                      <a:pt x="3898" y="250251"/>
                    </a:lnTo>
                    <a:lnTo>
                      <a:pt x="0" y="298704"/>
                    </a:lnTo>
                    <a:lnTo>
                      <a:pt x="3898" y="347156"/>
                    </a:lnTo>
                    <a:lnTo>
                      <a:pt x="15185" y="393118"/>
                    </a:lnTo>
                    <a:lnTo>
                      <a:pt x="33247" y="435977"/>
                    </a:lnTo>
                    <a:lnTo>
                      <a:pt x="57473" y="475116"/>
                    </a:lnTo>
                    <a:lnTo>
                      <a:pt x="87249" y="509920"/>
                    </a:lnTo>
                    <a:lnTo>
                      <a:pt x="121962" y="539776"/>
                    </a:lnTo>
                    <a:lnTo>
                      <a:pt x="161001" y="564067"/>
                    </a:lnTo>
                    <a:lnTo>
                      <a:pt x="203752" y="582180"/>
                    </a:lnTo>
                    <a:lnTo>
                      <a:pt x="249603" y="593498"/>
                    </a:lnTo>
                    <a:lnTo>
                      <a:pt x="297942" y="597408"/>
                    </a:lnTo>
                    <a:lnTo>
                      <a:pt x="346280" y="593498"/>
                    </a:lnTo>
                    <a:lnTo>
                      <a:pt x="392131" y="582180"/>
                    </a:lnTo>
                    <a:lnTo>
                      <a:pt x="434882" y="564067"/>
                    </a:lnTo>
                    <a:lnTo>
                      <a:pt x="473921" y="539776"/>
                    </a:lnTo>
                    <a:lnTo>
                      <a:pt x="508635" y="509920"/>
                    </a:lnTo>
                    <a:lnTo>
                      <a:pt x="538410" y="475116"/>
                    </a:lnTo>
                    <a:lnTo>
                      <a:pt x="562636" y="435977"/>
                    </a:lnTo>
                    <a:lnTo>
                      <a:pt x="580698" y="393118"/>
                    </a:lnTo>
                    <a:lnTo>
                      <a:pt x="591985" y="347156"/>
                    </a:lnTo>
                    <a:lnTo>
                      <a:pt x="595884" y="298704"/>
                    </a:lnTo>
                    <a:lnTo>
                      <a:pt x="591985" y="250251"/>
                    </a:lnTo>
                    <a:lnTo>
                      <a:pt x="580698" y="204289"/>
                    </a:lnTo>
                    <a:lnTo>
                      <a:pt x="562636" y="161430"/>
                    </a:lnTo>
                    <a:lnTo>
                      <a:pt x="538410" y="122291"/>
                    </a:lnTo>
                    <a:lnTo>
                      <a:pt x="508635" y="87487"/>
                    </a:lnTo>
                    <a:lnTo>
                      <a:pt x="473921" y="57631"/>
                    </a:lnTo>
                    <a:lnTo>
                      <a:pt x="434882" y="33340"/>
                    </a:lnTo>
                    <a:lnTo>
                      <a:pt x="392131" y="15227"/>
                    </a:lnTo>
                    <a:lnTo>
                      <a:pt x="346280" y="3909"/>
                    </a:lnTo>
                    <a:lnTo>
                      <a:pt x="297942" y="0"/>
                    </a:lnTo>
                    <a:close/>
                  </a:path>
                </a:pathLst>
              </a:custGeom>
              <a:solidFill>
                <a:srgbClr val="6179C9"/>
              </a:solidFill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object 18"/>
              <p:cNvSpPr/>
              <p:nvPr/>
            </p:nvSpPr>
            <p:spPr>
              <a:xfrm>
                <a:off x="8029956" y="5615939"/>
                <a:ext cx="597535" cy="597535"/>
              </a:xfrm>
              <a:custGeom>
                <a:avLst/>
                <a:gdLst/>
                <a:ahLst/>
                <a:cxnLst/>
                <a:rect l="l" t="t" r="r" b="b"/>
                <a:pathLst>
                  <a:path w="597534" h="597535">
                    <a:moveTo>
                      <a:pt x="298703" y="0"/>
                    </a:moveTo>
                    <a:lnTo>
                      <a:pt x="250251" y="3909"/>
                    </a:lnTo>
                    <a:lnTo>
                      <a:pt x="204289" y="15227"/>
                    </a:lnTo>
                    <a:lnTo>
                      <a:pt x="161430" y="33340"/>
                    </a:lnTo>
                    <a:lnTo>
                      <a:pt x="122291" y="57631"/>
                    </a:lnTo>
                    <a:lnTo>
                      <a:pt x="87487" y="87487"/>
                    </a:lnTo>
                    <a:lnTo>
                      <a:pt x="57631" y="122291"/>
                    </a:lnTo>
                    <a:lnTo>
                      <a:pt x="33340" y="161430"/>
                    </a:lnTo>
                    <a:lnTo>
                      <a:pt x="15227" y="204289"/>
                    </a:lnTo>
                    <a:lnTo>
                      <a:pt x="3909" y="250251"/>
                    </a:lnTo>
                    <a:lnTo>
                      <a:pt x="0" y="298704"/>
                    </a:lnTo>
                    <a:lnTo>
                      <a:pt x="3909" y="347156"/>
                    </a:lnTo>
                    <a:lnTo>
                      <a:pt x="15227" y="393118"/>
                    </a:lnTo>
                    <a:lnTo>
                      <a:pt x="33340" y="435977"/>
                    </a:lnTo>
                    <a:lnTo>
                      <a:pt x="57631" y="475116"/>
                    </a:lnTo>
                    <a:lnTo>
                      <a:pt x="87487" y="509920"/>
                    </a:lnTo>
                    <a:lnTo>
                      <a:pt x="122291" y="539776"/>
                    </a:lnTo>
                    <a:lnTo>
                      <a:pt x="161430" y="564067"/>
                    </a:lnTo>
                    <a:lnTo>
                      <a:pt x="204289" y="582180"/>
                    </a:lnTo>
                    <a:lnTo>
                      <a:pt x="250251" y="593498"/>
                    </a:lnTo>
                    <a:lnTo>
                      <a:pt x="298703" y="597408"/>
                    </a:lnTo>
                    <a:lnTo>
                      <a:pt x="347156" y="593498"/>
                    </a:lnTo>
                    <a:lnTo>
                      <a:pt x="393118" y="582180"/>
                    </a:lnTo>
                    <a:lnTo>
                      <a:pt x="435977" y="564067"/>
                    </a:lnTo>
                    <a:lnTo>
                      <a:pt x="475116" y="539776"/>
                    </a:lnTo>
                    <a:lnTo>
                      <a:pt x="509920" y="509920"/>
                    </a:lnTo>
                    <a:lnTo>
                      <a:pt x="539776" y="475116"/>
                    </a:lnTo>
                    <a:lnTo>
                      <a:pt x="564067" y="435977"/>
                    </a:lnTo>
                    <a:lnTo>
                      <a:pt x="582180" y="393118"/>
                    </a:lnTo>
                    <a:lnTo>
                      <a:pt x="593498" y="347156"/>
                    </a:lnTo>
                    <a:lnTo>
                      <a:pt x="597408" y="298704"/>
                    </a:lnTo>
                    <a:lnTo>
                      <a:pt x="593498" y="250251"/>
                    </a:lnTo>
                    <a:lnTo>
                      <a:pt x="582180" y="204289"/>
                    </a:lnTo>
                    <a:lnTo>
                      <a:pt x="564067" y="161430"/>
                    </a:lnTo>
                    <a:lnTo>
                      <a:pt x="539776" y="122291"/>
                    </a:lnTo>
                    <a:lnTo>
                      <a:pt x="509920" y="87487"/>
                    </a:lnTo>
                    <a:lnTo>
                      <a:pt x="475116" y="57631"/>
                    </a:lnTo>
                    <a:lnTo>
                      <a:pt x="435977" y="33340"/>
                    </a:lnTo>
                    <a:lnTo>
                      <a:pt x="393118" y="15227"/>
                    </a:lnTo>
                    <a:lnTo>
                      <a:pt x="347156" y="3909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B0BBE4"/>
              </a:solidFill>
            </p:spPr>
            <p:txBody>
              <a:bodyPr wrap="square" lIns="0" tIns="0" rIns="0" bIns="0" rtlCol="0"/>
              <a:lstStyle/>
              <a:p>
                <a:endParaRPr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object 19"/>
            <p:cNvSpPr txBox="1"/>
            <p:nvPr/>
          </p:nvSpPr>
          <p:spPr>
            <a:xfrm>
              <a:off x="5203063" y="1393697"/>
              <a:ext cx="1781810" cy="9113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Küresel</a:t>
              </a:r>
              <a:r>
                <a:rPr sz="1800" b="1" spc="-75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dirty="0">
                  <a:solidFill>
                    <a:srgbClr val="C00000"/>
                  </a:solidFill>
                  <a:latin typeface="Carlito"/>
                  <a:cs typeface="Carlito"/>
                </a:rPr>
                <a:t>Rekabet</a:t>
              </a:r>
              <a:r>
                <a:rPr sz="1800" b="1" spc="-65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25" dirty="0">
                  <a:solidFill>
                    <a:srgbClr val="C00000"/>
                  </a:solidFill>
                  <a:latin typeface="Carlito"/>
                  <a:cs typeface="Carlito"/>
                </a:rPr>
                <a:t>ve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  <a:p>
              <a:pPr marL="1270" algn="ctr">
                <a:lnSpc>
                  <a:spcPct val="100000"/>
                </a:lnSpc>
              </a:pP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Değişim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</p:txBody>
        </p:sp>
        <p:sp>
          <p:nvSpPr>
            <p:cNvPr id="10" name="object 20"/>
            <p:cNvSpPr txBox="1"/>
            <p:nvPr/>
          </p:nvSpPr>
          <p:spPr>
            <a:xfrm>
              <a:off x="8964548" y="2300985"/>
              <a:ext cx="2005964" cy="6122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Teknolojik</a:t>
              </a:r>
              <a:r>
                <a:rPr sz="1800" b="1" spc="-70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Gelişmeler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</p:txBody>
        </p:sp>
        <p:sp>
          <p:nvSpPr>
            <p:cNvPr id="11" name="object 21"/>
            <p:cNvSpPr txBox="1"/>
            <p:nvPr/>
          </p:nvSpPr>
          <p:spPr>
            <a:xfrm>
              <a:off x="4870830" y="3124580"/>
              <a:ext cx="1964690" cy="12105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C00000"/>
                  </a:solidFill>
                  <a:latin typeface="Carlito"/>
                  <a:cs typeface="Carlito"/>
                </a:rPr>
                <a:t>Finansal</a:t>
              </a:r>
              <a:r>
                <a:rPr sz="1800" b="1" spc="-60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Verimlilik</a:t>
              </a:r>
              <a:r>
                <a:rPr sz="1800" b="1" spc="-40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25" dirty="0">
                  <a:solidFill>
                    <a:srgbClr val="C00000"/>
                  </a:solidFill>
                  <a:latin typeface="Carlito"/>
                  <a:cs typeface="Carlito"/>
                </a:rPr>
                <a:t>ve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1800" b="1" dirty="0">
                  <a:solidFill>
                    <a:srgbClr val="C00000"/>
                  </a:solidFill>
                  <a:latin typeface="Carlito"/>
                  <a:cs typeface="Carlito"/>
                </a:rPr>
                <a:t>Kaynak</a:t>
              </a:r>
              <a:r>
                <a:rPr sz="1800" b="1" spc="-75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Yönetimi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</p:txBody>
        </p:sp>
        <p:sp>
          <p:nvSpPr>
            <p:cNvPr id="12" name="object 22"/>
            <p:cNvSpPr txBox="1"/>
            <p:nvPr/>
          </p:nvSpPr>
          <p:spPr>
            <a:xfrm>
              <a:off x="8817103" y="3906139"/>
              <a:ext cx="2034548" cy="59561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65430" marR="5080" indent="-25336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C00000"/>
                  </a:solidFill>
                  <a:latin typeface="Carlito"/>
                  <a:cs typeface="Carlito"/>
                </a:rPr>
                <a:t>Sosyo-</a:t>
              </a: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Ekonomik Beklentiler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</p:txBody>
        </p:sp>
        <p:sp>
          <p:nvSpPr>
            <p:cNvPr id="13" name="object 23"/>
            <p:cNvSpPr txBox="1"/>
            <p:nvPr/>
          </p:nvSpPr>
          <p:spPr>
            <a:xfrm>
              <a:off x="4988680" y="4773879"/>
              <a:ext cx="1931676" cy="9113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Öğrenci Memnuniyeti</a:t>
              </a:r>
              <a:r>
                <a:rPr sz="1800" b="1" spc="-15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25" dirty="0">
                  <a:solidFill>
                    <a:srgbClr val="C00000"/>
                  </a:solidFill>
                  <a:latin typeface="Carlito"/>
                  <a:cs typeface="Carlito"/>
                </a:rPr>
                <a:t>ve </a:t>
              </a: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Başarı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</p:txBody>
        </p:sp>
        <p:sp>
          <p:nvSpPr>
            <p:cNvPr id="14" name="object 24"/>
            <p:cNvSpPr txBox="1"/>
            <p:nvPr/>
          </p:nvSpPr>
          <p:spPr>
            <a:xfrm>
              <a:off x="8817102" y="5788253"/>
              <a:ext cx="2181860" cy="6122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C00000"/>
                  </a:solidFill>
                  <a:latin typeface="Carlito"/>
                  <a:cs typeface="Carlito"/>
                </a:rPr>
                <a:t>Araştırma</a:t>
              </a:r>
              <a:r>
                <a:rPr sz="1800" b="1" spc="-75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dirty="0">
                  <a:solidFill>
                    <a:srgbClr val="C00000"/>
                  </a:solidFill>
                  <a:latin typeface="Carlito"/>
                  <a:cs typeface="Carlito"/>
                </a:rPr>
                <a:t>ve</a:t>
              </a:r>
              <a:r>
                <a:rPr sz="1800" b="1" spc="-45" dirty="0">
                  <a:solidFill>
                    <a:srgbClr val="C00000"/>
                  </a:solidFill>
                  <a:latin typeface="Carlito"/>
                  <a:cs typeface="Carlito"/>
                </a:rPr>
                <a:t> </a:t>
              </a:r>
              <a:r>
                <a:rPr sz="1800" b="1" spc="-10" dirty="0">
                  <a:solidFill>
                    <a:srgbClr val="C00000"/>
                  </a:solidFill>
                  <a:latin typeface="Carlito"/>
                  <a:cs typeface="Carlito"/>
                </a:rPr>
                <a:t>İnovasyon</a:t>
              </a:r>
              <a:endParaRPr sz="1800" b="1" dirty="0">
                <a:solidFill>
                  <a:srgbClr val="C00000"/>
                </a:solidFill>
                <a:latin typeface="Carlito"/>
                <a:cs typeface="Carlito"/>
              </a:endParaRPr>
            </a:p>
          </p:txBody>
        </p:sp>
      </p:grpSp>
      <p:pic>
        <p:nvPicPr>
          <p:cNvPr id="26" name="Resim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11" y="6149990"/>
            <a:ext cx="356992" cy="361950"/>
          </a:xfrm>
          <a:prstGeom prst="rect">
            <a:avLst/>
          </a:prstGeom>
        </p:spPr>
      </p:pic>
      <p:sp>
        <p:nvSpPr>
          <p:cNvPr id="27" name="Altbilgi Yer Tutucusu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47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962479" y="1611086"/>
            <a:ext cx="10515600" cy="936171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00CC"/>
                </a:solidFill>
              </a:rPr>
              <a:t>Ne Yapılmalı?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838-5337-4585-8092-88032F9BB253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9218" name="Picture 2" descr="Büyük Soru - Uğur Öz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5" y="3004456"/>
            <a:ext cx="2022142" cy="25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64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1D876-832F-6AC2-A4FD-EF77657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8" y="204704"/>
            <a:ext cx="10654860" cy="69365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Kalite ve Akreditasyon </a:t>
            </a:r>
            <a:r>
              <a:rPr lang="tr-TR" sz="3200" b="1" dirty="0" smtClean="0">
                <a:solidFill>
                  <a:srgbClr val="C00000"/>
                </a:solidFill>
              </a:rPr>
              <a:t>Süreçlerine neler yapılmalı?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478604"/>
            <a:ext cx="11433475" cy="46173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 smtClean="0">
                <a:solidFill>
                  <a:srgbClr val="FF0000"/>
                </a:solidFill>
              </a:rPr>
              <a:t>Kalite kültürü ve İç </a:t>
            </a:r>
            <a:r>
              <a:rPr lang="tr-TR" sz="3200" b="1" dirty="0" smtClean="0">
                <a:solidFill>
                  <a:srgbClr val="FF0000"/>
                </a:solidFill>
              </a:rPr>
              <a:t>Kalite Güvence </a:t>
            </a:r>
            <a:r>
              <a:rPr lang="tr-TR" sz="3200" b="1" dirty="0" smtClean="0">
                <a:solidFill>
                  <a:srgbClr val="FF0000"/>
                </a:solidFill>
              </a:rPr>
              <a:t>Mekanizmaları </a:t>
            </a:r>
            <a:r>
              <a:rPr lang="tr-TR" sz="3200" b="1" dirty="0" smtClean="0"/>
              <a:t>birim genelinde yaygınlaştırılmalı,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Birimlerde </a:t>
            </a:r>
            <a:r>
              <a:rPr lang="tr-TR" sz="3200" b="1" dirty="0">
                <a:solidFill>
                  <a:srgbClr val="FF0000"/>
                </a:solidFill>
              </a:rPr>
              <a:t>kalite süreçlerine tüm personel dahil edilmeli ve alt çalışma komisyonları oluşturulmalı,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/>
              <a:t>Kalite komisyonlarında birim genelinde tüm paydaşların </a:t>
            </a:r>
            <a:r>
              <a:rPr lang="tr-TR" sz="3200" b="1" dirty="0" err="1"/>
              <a:t>temsiliyetine</a:t>
            </a:r>
            <a:r>
              <a:rPr lang="tr-TR" sz="3200" b="1" dirty="0"/>
              <a:t> önem verilmek; </a:t>
            </a:r>
            <a:r>
              <a:rPr lang="tr-TR" sz="3200" b="1" dirty="0">
                <a:solidFill>
                  <a:srgbClr val="0000CC"/>
                </a:solidFill>
              </a:rPr>
              <a:t>mutlaka öğrenci temsilcisi bulundurulmalı,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tr-TR" sz="32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tr-TR" sz="3200" b="1" dirty="0" smtClean="0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D732A25-6431-E26C-FEB6-641FAE9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CCD-977E-467D-865C-1A8E06A237F5}" type="datetime1">
              <a:rPr lang="tr-TR" smtClean="0"/>
              <a:t>15.10.2025</a:t>
            </a:fld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396B08-D5EB-1D74-EDD6-85E95FE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29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86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695450" y="1089963"/>
            <a:ext cx="10172700" cy="6477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0000CC"/>
                </a:solidFill>
              </a:rPr>
              <a:t>On İkinci Kalkınma Planı (2024-2028</a:t>
            </a:r>
            <a:r>
              <a:rPr lang="tr-TR" sz="3600" b="1" dirty="0" smtClean="0">
                <a:solidFill>
                  <a:srgbClr val="0000CC"/>
                </a:solidFill>
              </a:rPr>
              <a:t>) Hedefleri</a:t>
            </a:r>
            <a:endParaRPr lang="tr-TR" sz="3600" b="1" dirty="0">
              <a:solidFill>
                <a:srgbClr val="0000CC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90550" y="1899134"/>
            <a:ext cx="11277600" cy="12574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>
                <a:solidFill>
                  <a:srgbClr val="C00000"/>
                </a:solidFill>
              </a:rPr>
              <a:t>On İkinci Kalkınma Planı (2024-2028</a:t>
            </a:r>
            <a:r>
              <a:rPr lang="tr-TR" b="1" dirty="0"/>
              <a:t>), 30.10.1984 tarihli ve 3067 sayılı Kanun gereğince, Türkiye Büyük Millet Meclisi Genel Kurulunun 31.10.2023 tarihli 15'inci Birleşiminde onaylanmıştır.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6644-FD97-4BC3-A30D-F424CF917936}" type="datetime1">
              <a:rPr lang="tr-TR" smtClean="0"/>
              <a:t>15.10.2025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92690"/>
              </p:ext>
            </p:extLst>
          </p:nvPr>
        </p:nvGraphicFramePr>
        <p:xfrm>
          <a:off x="590550" y="3479492"/>
          <a:ext cx="11277600" cy="25539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3447">
                  <a:extLst>
                    <a:ext uri="{9D8B030D-6E8A-4147-A177-3AD203B41FA5}">
                      <a16:colId xmlns:a16="http://schemas.microsoft.com/office/drawing/2014/main" val="4239631767"/>
                    </a:ext>
                  </a:extLst>
                </a:gridCol>
                <a:gridCol w="7244153">
                  <a:extLst>
                    <a:ext uri="{9D8B030D-6E8A-4147-A177-3AD203B41FA5}">
                      <a16:colId xmlns:a16="http://schemas.microsoft.com/office/drawing/2014/main" val="2633152853"/>
                    </a:ext>
                  </a:extLst>
                </a:gridCol>
              </a:tblGrid>
              <a:tr h="10824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</a:rPr>
                        <a:t>693. Yükseköğretim sisteminde kalite güvencesi kültürü yaygınlaştırılacak ve güçlendirilecektir.</a:t>
                      </a:r>
                      <a:endParaRPr lang="tr-T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693.1. Yükseköğretimde </a:t>
                      </a: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</a:rPr>
                        <a:t>kurumsal akreditasyon ile program akreditasyonu</a:t>
                      </a: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 geliştirilecektir. 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4987353"/>
                  </a:ext>
                </a:extLst>
              </a:tr>
              <a:tr h="14714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693.2. </a:t>
                      </a: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</a:rPr>
                        <a:t>Kalite güvencesi</a:t>
                      </a: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, stratejik planlama, performans ve veri yönetimi sistemlerinin entegrasyonu sağlanacaktır.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09666"/>
                  </a:ext>
                </a:extLst>
              </a:tr>
            </a:tbl>
          </a:graphicData>
        </a:graphic>
      </p:graphicFrame>
      <p:sp>
        <p:nvSpPr>
          <p:cNvPr id="10" name="Unvan 1"/>
          <p:cNvSpPr txBox="1">
            <a:spLocks/>
          </p:cNvSpPr>
          <p:nvPr/>
        </p:nvSpPr>
        <p:spPr>
          <a:xfrm>
            <a:off x="1562100" y="133351"/>
            <a:ext cx="104584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Üniversitemizde Kalite Güvencesi Sistemine Neden İhtiyaç Var</a:t>
            </a:r>
            <a:r>
              <a:rPr lang="tr-TR" sz="3000" b="1" dirty="0" smtClean="0">
                <a:solidFill>
                  <a:srgbClr val="C00000"/>
                </a:solidFill>
              </a:rPr>
              <a:t>?</a:t>
            </a:r>
            <a:endParaRPr lang="tr-TR" sz="3000" b="1" dirty="0">
              <a:solidFill>
                <a:srgbClr val="C0000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008" y="6496050"/>
            <a:ext cx="356992" cy="361950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93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1D876-832F-6AC2-A4FD-EF77657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8" y="204704"/>
            <a:ext cx="10654860" cy="69365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Kalite ve Akreditasyon </a:t>
            </a:r>
            <a:r>
              <a:rPr lang="tr-TR" sz="3200" b="1" dirty="0" smtClean="0">
                <a:solidFill>
                  <a:srgbClr val="C00000"/>
                </a:solidFill>
              </a:rPr>
              <a:t>Süreçlerine neler yapılmalı?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7" y="1621972"/>
            <a:ext cx="10281271" cy="43313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Kalite </a:t>
            </a:r>
            <a:r>
              <a:rPr lang="tr-TR" dirty="0"/>
              <a:t>Komisyonu ve Koordinatörlüğü ile etkili bir iletişimi sağlamak için </a:t>
            </a:r>
            <a:r>
              <a:rPr lang="tr-TR" b="1" dirty="0">
                <a:solidFill>
                  <a:srgbClr val="C00000"/>
                </a:solidFill>
              </a:rPr>
              <a:t>Birim/Bölüm Kalite Komisyonu/Ekibi başkanı olarak</a:t>
            </a:r>
            <a:r>
              <a:rPr lang="tr-TR" dirty="0"/>
              <a:t>, birim </a:t>
            </a:r>
            <a:r>
              <a:rPr lang="tr-TR" b="1" dirty="0">
                <a:solidFill>
                  <a:srgbClr val="0000CC"/>
                </a:solidFill>
              </a:rPr>
              <a:t>üst yöneticisinden ziyade komisyon üyelerinden uygun olanı </a:t>
            </a:r>
            <a:r>
              <a:rPr lang="tr-TR" b="1" dirty="0" smtClean="0">
                <a:solidFill>
                  <a:srgbClr val="0000CC"/>
                </a:solidFill>
              </a:rPr>
              <a:t>atanmalı, </a:t>
            </a:r>
            <a:endParaRPr lang="tr-T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b="1" dirty="0" smtClean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 smtClean="0">
                <a:solidFill>
                  <a:srgbClr val="0000CC"/>
                </a:solidFill>
              </a:rPr>
              <a:t>Birim/Bölüm </a:t>
            </a:r>
            <a:r>
              <a:rPr lang="tr-TR" b="1" dirty="0" smtClean="0">
                <a:solidFill>
                  <a:srgbClr val="0000CC"/>
                </a:solidFill>
              </a:rPr>
              <a:t>kalite komisyon başkanlıkları veya üyelerinde değişiklik olursa, </a:t>
            </a:r>
            <a:r>
              <a:rPr lang="tr-TR" b="1" dirty="0" smtClean="0">
                <a:solidFill>
                  <a:srgbClr val="FF0000"/>
                </a:solidFill>
              </a:rPr>
              <a:t>Kalite Koordinatörlüğüne resmi yazıyla </a:t>
            </a:r>
            <a:r>
              <a:rPr lang="tr-TR" b="1" dirty="0" smtClean="0">
                <a:solidFill>
                  <a:srgbClr val="FF0000"/>
                </a:solidFill>
              </a:rPr>
              <a:t>bildirilmeli, 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D732A25-6431-E26C-FEB6-641FAE9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A458-E725-4D57-B99A-7675B7D6F324}" type="datetime1">
              <a:rPr lang="tr-TR" smtClean="0"/>
              <a:t>15.10.2025</a:t>
            </a:fld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396B08-D5EB-1D74-EDD6-85E95FE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30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89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0834" y="198783"/>
            <a:ext cx="9312965" cy="728869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Kalite ve Akreditasyon Süreçlerine neler yapılmalı?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853" y="1653702"/>
            <a:ext cx="11210530" cy="41926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Üniversite </a:t>
            </a:r>
            <a:r>
              <a:rPr lang="tr-TR" sz="3200" dirty="0"/>
              <a:t>bünyesindeki kalite güvencesi çalışmalarının üniversitenin ilan ettiği </a:t>
            </a:r>
            <a:r>
              <a:rPr lang="tr-TR" sz="3200" b="1" dirty="0">
                <a:solidFill>
                  <a:srgbClr val="C00000"/>
                </a:solidFill>
              </a:rPr>
              <a:t>Kalite Politikası esaslarına </a:t>
            </a:r>
            <a:r>
              <a:rPr lang="tr-TR" sz="3200" b="1" dirty="0" smtClean="0">
                <a:solidFill>
                  <a:srgbClr val="C00000"/>
                </a:solidFill>
              </a:rPr>
              <a:t>dayanmalı</a:t>
            </a:r>
            <a:r>
              <a:rPr lang="tr-TR" sz="3200" dirty="0"/>
              <a:t>, </a:t>
            </a:r>
            <a:endParaRPr lang="tr-TR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Üniversite </a:t>
            </a:r>
            <a:r>
              <a:rPr lang="tr-TR" sz="3200" dirty="0"/>
              <a:t>içinde </a:t>
            </a:r>
            <a:r>
              <a:rPr lang="tr-TR" sz="3200" b="1" dirty="0"/>
              <a:t>öğretim elemanlarının akademik konularda</a:t>
            </a:r>
            <a:r>
              <a:rPr lang="tr-TR" sz="3200" dirty="0"/>
              <a:t>, </a:t>
            </a:r>
            <a:r>
              <a:rPr lang="tr-TR" sz="3200" b="1" dirty="0">
                <a:solidFill>
                  <a:srgbClr val="0000CC"/>
                </a:solidFill>
              </a:rPr>
              <a:t>idari personelin ise yönetimsel konularda </a:t>
            </a:r>
            <a:r>
              <a:rPr lang="tr-TR" sz="3200" b="1" dirty="0">
                <a:solidFill>
                  <a:srgbClr val="FF0000"/>
                </a:solidFill>
              </a:rPr>
              <a:t>kalite süreçlerini </a:t>
            </a:r>
            <a:r>
              <a:rPr lang="tr-TR" sz="3200" b="1" dirty="0" smtClean="0">
                <a:solidFill>
                  <a:srgbClr val="FF0000"/>
                </a:solidFill>
              </a:rPr>
              <a:t>sahiplenmeli </a:t>
            </a:r>
            <a:r>
              <a:rPr lang="tr-TR" sz="3200" b="1" dirty="0">
                <a:solidFill>
                  <a:srgbClr val="FF0000"/>
                </a:solidFill>
              </a:rPr>
              <a:t>ve temel görevlerinden birisi olarak </a:t>
            </a:r>
            <a:r>
              <a:rPr lang="tr-TR" sz="3200" b="1" dirty="0" smtClean="0">
                <a:solidFill>
                  <a:srgbClr val="FF0000"/>
                </a:solidFill>
              </a:rPr>
              <a:t>görmesi sağlanmalı, </a:t>
            </a:r>
            <a:endParaRPr lang="tr-TR" sz="3200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2FD7-8BA1-41B1-B9DC-B92D0BC025EA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52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1D876-832F-6AC2-A4FD-EF77657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8" y="204704"/>
            <a:ext cx="10654860" cy="69365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Kalite ve Akreditasyon </a:t>
            </a:r>
            <a:r>
              <a:rPr lang="tr-TR" sz="3200" b="1" dirty="0" smtClean="0">
                <a:solidFill>
                  <a:srgbClr val="C00000"/>
                </a:solidFill>
              </a:rPr>
              <a:t>Süreçlerine neler yapılmalı?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38" y="1478604"/>
            <a:ext cx="10894980" cy="4877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 smtClean="0"/>
              <a:t>YÖKAK </a:t>
            </a:r>
            <a:r>
              <a:rPr lang="tr-TR" sz="3200" b="1" dirty="0" smtClean="0"/>
              <a:t>Kalite ölçütlerine göre </a:t>
            </a:r>
            <a:r>
              <a:rPr lang="tr-TR" sz="3200" b="1" dirty="0" smtClean="0">
                <a:solidFill>
                  <a:srgbClr val="0000CC"/>
                </a:solidFill>
              </a:rPr>
              <a:t>kalite </a:t>
            </a:r>
            <a:r>
              <a:rPr lang="tr-TR" sz="3200" b="1" dirty="0" smtClean="0">
                <a:solidFill>
                  <a:srgbClr val="0000CC"/>
                </a:solidFill>
              </a:rPr>
              <a:t>süreçleri </a:t>
            </a:r>
            <a:r>
              <a:rPr lang="tr-TR" sz="3200" b="1" dirty="0" smtClean="0">
                <a:solidFill>
                  <a:srgbClr val="0000CC"/>
                </a:solidFill>
              </a:rPr>
              <a:t>ve </a:t>
            </a:r>
            <a:r>
              <a:rPr lang="tr-TR" sz="3200" b="1" dirty="0" smtClean="0">
                <a:solidFill>
                  <a:srgbClr val="0000CC"/>
                </a:solidFill>
              </a:rPr>
              <a:t>çalışmaları planlanmalı; </a:t>
            </a:r>
            <a:r>
              <a:rPr lang="tr-TR" sz="3200" b="1" dirty="0" smtClean="0">
                <a:solidFill>
                  <a:srgbClr val="FF0000"/>
                </a:solidFill>
              </a:rPr>
              <a:t>pl</a:t>
            </a:r>
            <a:r>
              <a:rPr lang="tr-TR" sz="3200" b="1" dirty="0" smtClean="0">
                <a:solidFill>
                  <a:srgbClr val="FF0000"/>
                </a:solidFill>
              </a:rPr>
              <a:t>anlama kültürü </a:t>
            </a:r>
            <a:r>
              <a:rPr lang="tr-TR" sz="3200" b="1" dirty="0">
                <a:solidFill>
                  <a:srgbClr val="FF0000"/>
                </a:solidFill>
              </a:rPr>
              <a:t>yaygınlaştırılmalı,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endParaRPr lang="tr-TR" sz="32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 smtClean="0">
                <a:solidFill>
                  <a:srgbClr val="0000CC"/>
                </a:solidFill>
              </a:rPr>
              <a:t>Planlamada Üniversite/birim </a:t>
            </a:r>
            <a:r>
              <a:rPr lang="tr-TR" sz="3200" b="1" dirty="0">
                <a:solidFill>
                  <a:srgbClr val="0000CC"/>
                </a:solidFill>
              </a:rPr>
              <a:t>Stratejik Planı ile ulusal ve uluslararası üst politikalara hizmet eden faaliyetler</a:t>
            </a:r>
            <a:r>
              <a:rPr lang="tr-TR" sz="3200" dirty="0">
                <a:solidFill>
                  <a:srgbClr val="0000CC"/>
                </a:solidFill>
              </a:rPr>
              <a:t>in </a:t>
            </a:r>
            <a:r>
              <a:rPr lang="tr-TR" sz="3200" dirty="0" err="1"/>
              <a:t>önceliklendirilmeli</a:t>
            </a:r>
            <a:r>
              <a:rPr lang="tr-TR" sz="3200" dirty="0" smtClean="0"/>
              <a:t>,</a:t>
            </a:r>
            <a:endParaRPr lang="tr-TR" sz="3200" b="1" dirty="0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D732A25-6431-E26C-FEB6-641FAE9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22D0-D74E-438F-AC3B-699765765148}" type="datetime1">
              <a:rPr lang="tr-TR" smtClean="0"/>
              <a:t>15.10.2025</a:t>
            </a:fld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396B08-D5EB-1D74-EDD6-85E95FE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32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25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0834" y="198783"/>
            <a:ext cx="9312965" cy="728869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Kalite ve Akreditasyon Süreçlerine neler yapılmalı?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8756" y="1459149"/>
            <a:ext cx="11138172" cy="4766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 smtClean="0">
                <a:solidFill>
                  <a:srgbClr val="0000CC"/>
                </a:solidFill>
              </a:rPr>
              <a:t>Tüm </a:t>
            </a:r>
            <a:r>
              <a:rPr lang="tr-TR" sz="3200" b="1" dirty="0" smtClean="0">
                <a:solidFill>
                  <a:srgbClr val="0000CC"/>
                </a:solidFill>
              </a:rPr>
              <a:t>faaliyetler planlanmalı</a:t>
            </a:r>
            <a:r>
              <a:rPr lang="tr-TR" sz="3200" dirty="0"/>
              <a:t>, </a:t>
            </a:r>
            <a:r>
              <a:rPr lang="tr-TR" sz="3200" b="1" dirty="0">
                <a:solidFill>
                  <a:srgbClr val="C00000"/>
                </a:solidFill>
              </a:rPr>
              <a:t>plana uygun olarak </a:t>
            </a:r>
            <a:r>
              <a:rPr lang="tr-TR" sz="3200" b="1" dirty="0" smtClean="0">
                <a:solidFill>
                  <a:srgbClr val="C00000"/>
                </a:solidFill>
              </a:rPr>
              <a:t>uygulanmalı</a:t>
            </a:r>
            <a:r>
              <a:rPr lang="tr-TR" sz="3200" dirty="0" smtClean="0"/>
              <a:t>, </a:t>
            </a:r>
            <a:r>
              <a:rPr lang="tr-TR" sz="3200" dirty="0"/>
              <a:t>uygulama </a:t>
            </a:r>
            <a:r>
              <a:rPr lang="tr-TR" sz="3200" dirty="0" smtClean="0"/>
              <a:t>sonuçlarının </a:t>
            </a:r>
            <a:r>
              <a:rPr lang="tr-TR" sz="3200" dirty="0"/>
              <a:t>görülmesi için </a:t>
            </a:r>
            <a:r>
              <a:rPr lang="tr-TR" sz="3200" b="1" dirty="0">
                <a:solidFill>
                  <a:srgbClr val="C00000"/>
                </a:solidFill>
              </a:rPr>
              <a:t>ölçme </a:t>
            </a:r>
            <a:r>
              <a:rPr lang="tr-TR" sz="3200" b="1" dirty="0" smtClean="0">
                <a:solidFill>
                  <a:srgbClr val="C00000"/>
                </a:solidFill>
              </a:rPr>
              <a:t>işlemleri gerçekleştirilmeli </a:t>
            </a:r>
            <a:r>
              <a:rPr lang="tr-TR" sz="3200" b="1" i="1" dirty="0" smtClean="0">
                <a:solidFill>
                  <a:srgbClr val="0000CC"/>
                </a:solidFill>
              </a:rPr>
              <a:t>(performans ölçümü, memnuniyet anketleri, vb.) </a:t>
            </a:r>
            <a:r>
              <a:rPr lang="tr-TR" sz="3200" dirty="0" smtClean="0"/>
              <a:t>ve </a:t>
            </a:r>
            <a:r>
              <a:rPr lang="tr-TR" sz="3200" dirty="0"/>
              <a:t>ölçme </a:t>
            </a:r>
            <a:r>
              <a:rPr lang="tr-TR" sz="3200" dirty="0" smtClean="0"/>
              <a:t>sonuçlarına göre </a:t>
            </a:r>
            <a:r>
              <a:rPr lang="tr-TR" sz="3200" dirty="0"/>
              <a:t>geliştirilmesi gereken alanlar tespit edilerek </a:t>
            </a:r>
            <a:r>
              <a:rPr lang="tr-TR" sz="3200" b="1" dirty="0" smtClean="0">
                <a:solidFill>
                  <a:srgbClr val="FF0000"/>
                </a:solidFill>
              </a:rPr>
              <a:t>iyileştirme/geliştirme çalışmaları gerçekleştirilmeli</a:t>
            </a:r>
            <a:r>
              <a:rPr lang="tr-TR" sz="3200" b="1" dirty="0">
                <a:solidFill>
                  <a:srgbClr val="FF0000"/>
                </a:solidFill>
              </a:rPr>
              <a:t>, 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Birim </a:t>
            </a:r>
            <a:r>
              <a:rPr lang="tr-TR" sz="3200" dirty="0"/>
              <a:t>içindeki tüm </a:t>
            </a:r>
            <a:r>
              <a:rPr lang="tr-TR" sz="3200" b="1" dirty="0" smtClean="0">
                <a:solidFill>
                  <a:srgbClr val="C00000"/>
                </a:solidFill>
              </a:rPr>
              <a:t>süreçler, ilkeler </a:t>
            </a:r>
            <a:r>
              <a:rPr lang="tr-TR" sz="3200" b="1" dirty="0">
                <a:solidFill>
                  <a:srgbClr val="C00000"/>
                </a:solidFill>
              </a:rPr>
              <a:t>ve görev </a:t>
            </a:r>
            <a:r>
              <a:rPr lang="tr-TR" sz="3200" b="1" dirty="0" smtClean="0">
                <a:solidFill>
                  <a:srgbClr val="C00000"/>
                </a:solidFill>
              </a:rPr>
              <a:t>tanımları </a:t>
            </a:r>
            <a:r>
              <a:rPr lang="tr-TR" sz="3200" b="1" dirty="0">
                <a:solidFill>
                  <a:srgbClr val="C00000"/>
                </a:solidFill>
              </a:rPr>
              <a:t>yazılı hale </a:t>
            </a:r>
            <a:r>
              <a:rPr lang="tr-TR" sz="3200" b="1" dirty="0" smtClean="0">
                <a:solidFill>
                  <a:srgbClr val="C00000"/>
                </a:solidFill>
              </a:rPr>
              <a:t>getirilmeli </a:t>
            </a:r>
            <a:r>
              <a:rPr lang="tr-TR" sz="3200" b="1" dirty="0">
                <a:solidFill>
                  <a:srgbClr val="C00000"/>
                </a:solidFill>
              </a:rPr>
              <a:t>ve yazıldığı gibi </a:t>
            </a:r>
            <a:r>
              <a:rPr lang="tr-TR" sz="3200" b="1" dirty="0" smtClean="0">
                <a:solidFill>
                  <a:srgbClr val="C00000"/>
                </a:solidFill>
              </a:rPr>
              <a:t>uygulanmalı</a:t>
            </a:r>
            <a:r>
              <a:rPr lang="tr-TR" sz="3200" dirty="0" smtClean="0"/>
              <a:t>,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C20B-5C03-4730-B48A-9BBB63E104F2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64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5547" y="172279"/>
            <a:ext cx="10283687" cy="60593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Kalite ve Akreditasyon Süreçlerine neler yapılmalı?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566" y="1001485"/>
            <a:ext cx="11332723" cy="53939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3200" b="1" dirty="0">
                <a:solidFill>
                  <a:srgbClr val="C00000"/>
                </a:solidFill>
              </a:rPr>
              <a:t>KİDR/BİDR İçeriği Nasıl Olmalıdır</a:t>
            </a:r>
            <a:r>
              <a:rPr lang="tr-TR" sz="3200" b="1" dirty="0" smtClean="0">
                <a:solidFill>
                  <a:srgbClr val="C00000"/>
                </a:solidFill>
              </a:rPr>
              <a:t>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32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3400" b="1" dirty="0" smtClean="0">
                <a:solidFill>
                  <a:srgbClr val="0000CC"/>
                </a:solidFill>
              </a:rPr>
              <a:t>Rapor aşağıdaki dört </a:t>
            </a:r>
            <a:r>
              <a:rPr lang="tr-TR" sz="3400" b="1" dirty="0">
                <a:solidFill>
                  <a:srgbClr val="0000CC"/>
                </a:solidFill>
              </a:rPr>
              <a:t>sorunun her bir ölçüt bazında cevabını içermelidir.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dirty="0" smtClean="0"/>
              <a:t>…. </a:t>
            </a:r>
            <a:r>
              <a:rPr lang="tr-TR" dirty="0"/>
              <a:t> </a:t>
            </a:r>
            <a:r>
              <a:rPr lang="tr-TR" sz="3400" b="1" dirty="0" smtClean="0"/>
              <a:t>ölçütü </a:t>
            </a:r>
            <a:r>
              <a:rPr lang="tr-TR" sz="3400" b="1" dirty="0"/>
              <a:t>ile ilgili </a:t>
            </a:r>
            <a:r>
              <a:rPr lang="tr-TR" sz="3400" b="1" dirty="0">
                <a:solidFill>
                  <a:srgbClr val="FF0000"/>
                </a:solidFill>
              </a:rPr>
              <a:t>planlarınız</a:t>
            </a:r>
            <a:r>
              <a:rPr lang="tr-TR" sz="3400" b="1" dirty="0"/>
              <a:t> nelerdir? Bunları nasıl </a:t>
            </a:r>
            <a:r>
              <a:rPr lang="tr-TR" sz="3400" b="1" dirty="0">
                <a:solidFill>
                  <a:srgbClr val="FF0000"/>
                </a:solidFill>
              </a:rPr>
              <a:t>planlıyorsunuz</a:t>
            </a:r>
            <a:r>
              <a:rPr lang="tr-TR" sz="3400" b="1" dirty="0"/>
              <a:t> (Hangi araçlarla, </a:t>
            </a:r>
            <a:r>
              <a:rPr lang="tr-TR" sz="3400" b="1" dirty="0">
                <a:solidFill>
                  <a:srgbClr val="FF0000"/>
                </a:solidFill>
              </a:rPr>
              <a:t>paydaşların</a:t>
            </a:r>
            <a:r>
              <a:rPr lang="tr-TR" sz="3400" b="1" dirty="0"/>
              <a:t> </a:t>
            </a:r>
            <a:r>
              <a:rPr lang="tr-TR" sz="3400" b="1" dirty="0">
                <a:solidFill>
                  <a:srgbClr val="FF0000"/>
                </a:solidFill>
              </a:rPr>
              <a:t>katılımını</a:t>
            </a:r>
            <a:r>
              <a:rPr lang="tr-TR" sz="3400" b="1" dirty="0"/>
              <a:t> sağlayarak mı</a:t>
            </a:r>
            <a:r>
              <a:rPr lang="tr-TR" sz="3400" b="1" dirty="0" smtClean="0"/>
              <a:t>?)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endParaRPr lang="tr-TR" sz="3400" b="1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400" b="1" dirty="0" smtClean="0"/>
              <a:t>Bu </a:t>
            </a:r>
            <a:r>
              <a:rPr lang="tr-TR" sz="3400" b="1" dirty="0"/>
              <a:t>planlarınızla uyumlu olarak, …….. ölçütü kapsamında yaptığınız </a:t>
            </a:r>
            <a:r>
              <a:rPr lang="tr-TR" sz="3400" b="1" dirty="0">
                <a:solidFill>
                  <a:srgbClr val="FF0000"/>
                </a:solidFill>
              </a:rPr>
              <a:t>uygulamalarınız</a:t>
            </a:r>
            <a:r>
              <a:rPr lang="tr-TR" sz="3400" b="1" dirty="0"/>
              <a:t> nelerdir</a:t>
            </a:r>
            <a:r>
              <a:rPr lang="tr-TR" sz="3400" b="1" dirty="0" smtClean="0"/>
              <a:t>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endParaRPr lang="tr-TR" sz="3400" b="1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400" b="1" dirty="0" smtClean="0"/>
              <a:t>……. ölçütü </a:t>
            </a:r>
            <a:r>
              <a:rPr lang="tr-TR" sz="3400" b="1" dirty="0"/>
              <a:t>kapsamında bu uygulamaların sonuçlarını </a:t>
            </a:r>
            <a:r>
              <a:rPr lang="tr-TR" sz="3400" b="1" dirty="0">
                <a:solidFill>
                  <a:srgbClr val="FF0000"/>
                </a:solidFill>
              </a:rPr>
              <a:t>nerelerde, hangi araçları kullanarak izliyorsunuz? </a:t>
            </a:r>
            <a:r>
              <a:rPr lang="tr-TR" sz="3400" b="1" dirty="0"/>
              <a:t>Ele ettiğiniz sonuçlarınız nelerdir? Sonuçları </a:t>
            </a:r>
            <a:r>
              <a:rPr lang="tr-TR" sz="3400" b="1" dirty="0">
                <a:solidFill>
                  <a:srgbClr val="FF0000"/>
                </a:solidFill>
              </a:rPr>
              <a:t>nasıl analiz ediyor ve değerlendiriyorsunuz? </a:t>
            </a:r>
            <a:endParaRPr lang="tr-TR" sz="34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endParaRPr lang="tr-TR" sz="3400" b="1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400" b="1" dirty="0" smtClean="0"/>
              <a:t>….. </a:t>
            </a:r>
            <a:r>
              <a:rPr lang="tr-TR" sz="3400" b="1" dirty="0"/>
              <a:t>ölçütü ile ilgili bu analizlerinizden ve değerlendirmelerinizden </a:t>
            </a:r>
            <a:r>
              <a:rPr lang="tr-TR" sz="3400" b="1" dirty="0">
                <a:solidFill>
                  <a:srgbClr val="FF0000"/>
                </a:solidFill>
              </a:rPr>
              <a:t>neler öğrendiniz ve neler iyileştirdiniz?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233A-F50D-4CEF-B740-41E8FF6B0139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507" y="6052279"/>
            <a:ext cx="338493" cy="343194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80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A1259496-E0E2-44F4-9188-D347A4F08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29432"/>
              </p:ext>
            </p:extLst>
          </p:nvPr>
        </p:nvGraphicFramePr>
        <p:xfrm>
          <a:off x="719847" y="2259098"/>
          <a:ext cx="11110646" cy="27134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55323">
                  <a:extLst>
                    <a:ext uri="{9D8B030D-6E8A-4147-A177-3AD203B41FA5}">
                      <a16:colId xmlns:a16="http://schemas.microsoft.com/office/drawing/2014/main" val="3826522350"/>
                    </a:ext>
                  </a:extLst>
                </a:gridCol>
                <a:gridCol w="5555323">
                  <a:extLst>
                    <a:ext uri="{9D8B030D-6E8A-4147-A177-3AD203B41FA5}">
                      <a16:colId xmlns:a16="http://schemas.microsoft.com/office/drawing/2014/main" val="3648440130"/>
                    </a:ext>
                  </a:extLst>
                </a:gridCol>
              </a:tblGrid>
              <a:tr h="389586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tr-TR" sz="2200" b="1" i="0" dirty="0">
                          <a:solidFill>
                            <a:srgbClr val="962E2E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(Eğer) </a:t>
                      </a:r>
                      <a:r>
                        <a:rPr lang="tr-TR" sz="2200" b="1" i="0" dirty="0" smtClean="0">
                          <a:solidFill>
                            <a:srgbClr val="003399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BİDR </a:t>
                      </a:r>
                      <a:r>
                        <a:rPr lang="tr-TR" sz="2200" b="1" i="0" dirty="0">
                          <a:solidFill>
                            <a:srgbClr val="003399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İfadesi </a:t>
                      </a:r>
                      <a:r>
                        <a:rPr lang="tr-TR" sz="2200" b="1" i="0" dirty="0">
                          <a:solidFill>
                            <a:srgbClr val="962E2E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(ise)</a:t>
                      </a:r>
                      <a:endParaRPr lang="tr-TR" sz="2200" b="1" i="1" dirty="0">
                        <a:solidFill>
                          <a:srgbClr val="962E2E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tr-TR" sz="2200" b="1" i="0" dirty="0">
                          <a:solidFill>
                            <a:srgbClr val="962E2E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(Sunulması gereken)</a:t>
                      </a:r>
                      <a:r>
                        <a:rPr lang="tr-TR" sz="2200" b="1" i="0" dirty="0">
                          <a:solidFill>
                            <a:srgbClr val="003399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 Kanıt </a:t>
                      </a:r>
                      <a:r>
                        <a:rPr lang="tr-TR" sz="2200" b="1" i="0" dirty="0">
                          <a:solidFill>
                            <a:srgbClr val="962E2E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(</a:t>
                      </a:r>
                      <a:r>
                        <a:rPr lang="tr-TR" sz="2200" b="1" dirty="0" err="1">
                          <a:solidFill>
                            <a:srgbClr val="962E2E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lar</a:t>
                      </a:r>
                      <a:r>
                        <a:rPr lang="tr-TR" sz="2200" b="1" dirty="0">
                          <a:solidFill>
                            <a:srgbClr val="962E2E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)</a:t>
                      </a:r>
                      <a:endParaRPr lang="tr-TR" sz="2200" b="1" i="1" dirty="0">
                        <a:solidFill>
                          <a:srgbClr val="962E2E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442052"/>
                  </a:ext>
                </a:extLst>
              </a:tr>
              <a:tr h="417414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 smtClean="0">
                          <a:latin typeface="+mn-lt"/>
                          <a:cs typeface="DIN Pro Regular" panose="020B0504020101020102" pitchFamily="34" charset="0"/>
                        </a:rPr>
                        <a:t>…. plan </a:t>
                      </a:r>
                      <a:r>
                        <a:rPr lang="tr-TR" sz="2400" b="1" i="0" dirty="0">
                          <a:latin typeface="+mn-lt"/>
                          <a:cs typeface="DIN Pro Regular" panose="020B0504020101020102" pitchFamily="34" charset="0"/>
                        </a:rPr>
                        <a:t>bulunmaktadır. </a:t>
                      </a:r>
                      <a:endParaRPr lang="tr-TR" sz="2400" b="1" dirty="0"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>
                          <a:solidFill>
                            <a:srgbClr val="FF0000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(Bahsedilen) Plan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11038"/>
                  </a:ext>
                </a:extLst>
              </a:tr>
              <a:tr h="417414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 smtClean="0">
                          <a:latin typeface="+mn-lt"/>
                          <a:cs typeface="DIN Pro Regular" panose="020B0504020101020102" pitchFamily="34" charset="0"/>
                        </a:rPr>
                        <a:t>…. uygulanmaktadır</a:t>
                      </a:r>
                      <a:r>
                        <a:rPr lang="tr-TR" sz="2400" b="1" i="0" dirty="0">
                          <a:latin typeface="+mn-lt"/>
                          <a:cs typeface="DIN Pro Regular" panose="020B0504020101020102" pitchFamily="34" charset="0"/>
                        </a:rPr>
                        <a:t>. </a:t>
                      </a:r>
                      <a:endParaRPr lang="tr-TR" sz="2400" b="1" dirty="0"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>
                          <a:solidFill>
                            <a:srgbClr val="FF0000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Tanımlı Süreç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10092"/>
                  </a:ext>
                </a:extLst>
              </a:tr>
              <a:tr h="417414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 smtClean="0">
                          <a:latin typeface="+mn-lt"/>
                          <a:cs typeface="DIN Pro Regular" panose="020B0504020101020102" pitchFamily="34" charset="0"/>
                        </a:rPr>
                        <a:t>…. ölçülmektedir</a:t>
                      </a:r>
                      <a:r>
                        <a:rPr lang="tr-TR" sz="2400" b="1" i="0" dirty="0">
                          <a:latin typeface="+mn-lt"/>
                          <a:cs typeface="DIN Pro Regular" panose="020B0504020101020102" pitchFamily="34" charset="0"/>
                        </a:rPr>
                        <a:t>.</a:t>
                      </a:r>
                      <a:endParaRPr lang="tr-TR" sz="2400" b="1" dirty="0"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>
                          <a:solidFill>
                            <a:srgbClr val="FF0000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Anket vb. Ölçüm Araç Sonuçları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1394"/>
                  </a:ext>
                </a:extLst>
              </a:tr>
              <a:tr h="417414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 smtClean="0">
                          <a:latin typeface="+mn-lt"/>
                          <a:cs typeface="DIN Pro Regular" panose="020B0504020101020102" pitchFamily="34" charset="0"/>
                        </a:rPr>
                        <a:t>…. izlenerek </a:t>
                      </a:r>
                      <a:r>
                        <a:rPr lang="tr-TR" sz="2400" b="1" i="0" dirty="0">
                          <a:latin typeface="+mn-lt"/>
                          <a:cs typeface="DIN Pro Regular" panose="020B0504020101020102" pitchFamily="34" charset="0"/>
                        </a:rPr>
                        <a:t>değerlendirilmektedir.</a:t>
                      </a:r>
                      <a:endParaRPr lang="tr-TR" sz="2400" b="1" dirty="0"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>
                          <a:solidFill>
                            <a:srgbClr val="FF0000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Analiz Raporu, Değerlendirme Raporu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0773"/>
                  </a:ext>
                </a:extLst>
              </a:tr>
              <a:tr h="457941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 smtClean="0">
                          <a:latin typeface="+mn-lt"/>
                          <a:cs typeface="DIN Pro Regular" panose="020B0504020101020102" pitchFamily="34" charset="0"/>
                        </a:rPr>
                        <a:t>… iyileştirilmektedir</a:t>
                      </a:r>
                      <a:r>
                        <a:rPr lang="tr-TR" sz="2400" b="1" i="0" dirty="0">
                          <a:latin typeface="+mn-lt"/>
                          <a:cs typeface="DIN Pro Regular" panose="020B0504020101020102" pitchFamily="34" charset="0"/>
                        </a:rPr>
                        <a:t>.</a:t>
                      </a:r>
                      <a:endParaRPr lang="tr-TR" sz="2400" b="1" dirty="0"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tr-TR" sz="2400" b="1" i="0" dirty="0">
                          <a:solidFill>
                            <a:srgbClr val="FF0000"/>
                          </a:solidFill>
                          <a:latin typeface="+mn-lt"/>
                          <a:cs typeface="DIN Pro Regular" panose="020B0504020101020102" pitchFamily="34" charset="0"/>
                        </a:rPr>
                        <a:t>Yapılan İyileştirmelerin Listesi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48527"/>
                  </a:ext>
                </a:extLst>
              </a:tr>
            </a:tbl>
          </a:graphicData>
        </a:graphic>
      </p:graphicFrame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552EAD0E-A89E-40C2-8F92-2DFCE529B346}"/>
              </a:ext>
            </a:extLst>
          </p:cNvPr>
          <p:cNvSpPr txBox="1">
            <a:spLocks/>
          </p:cNvSpPr>
          <p:nvPr/>
        </p:nvSpPr>
        <p:spPr>
          <a:xfrm>
            <a:off x="544749" y="1332689"/>
            <a:ext cx="11406580" cy="926409"/>
          </a:xfrm>
          <a:prstGeom prst="rect">
            <a:avLst/>
          </a:prstGeom>
        </p:spPr>
        <p:txBody>
          <a:bodyPr>
            <a:noAutofit/>
          </a:bodyPr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b="1" dirty="0">
                <a:solidFill>
                  <a:srgbClr val="172144"/>
                </a:solidFill>
                <a:cs typeface="DIN Pro Regular" panose="020B0504020101020102" pitchFamily="34" charset="0"/>
              </a:rPr>
              <a:t>Raporda yer alabilecek olası ifadeler ve buna karşılık </a:t>
            </a:r>
            <a:r>
              <a:rPr lang="tr-TR" sz="2400" b="1" dirty="0">
                <a:solidFill>
                  <a:srgbClr val="FF0000"/>
                </a:solidFill>
                <a:cs typeface="DIN Pro Regular" panose="020B0504020101020102" pitchFamily="34" charset="0"/>
              </a:rPr>
              <a:t>muhakkak sunulması gereken kanıtlar şöyledir;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0C95F7F-4943-4169-A2C5-5EFEF6CFCEFF}"/>
              </a:ext>
            </a:extLst>
          </p:cNvPr>
          <p:cNvSpPr txBox="1"/>
          <p:nvPr/>
        </p:nvSpPr>
        <p:spPr>
          <a:xfrm>
            <a:off x="629093" y="5282119"/>
            <a:ext cx="1124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tr-TR" sz="2400" b="1" u="sng" dirty="0" smtClean="0">
                <a:solidFill>
                  <a:srgbClr val="FF000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Beş (5) </a:t>
            </a:r>
            <a:r>
              <a:rPr lang="tr-TR" sz="2400" b="1" u="sng" dirty="0">
                <a:solidFill>
                  <a:srgbClr val="FF000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seviyesinde </a:t>
            </a:r>
            <a:r>
              <a:rPr lang="tr-TR" sz="2400" b="1" dirty="0">
                <a:solidFill>
                  <a:srgbClr val="00206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bir uygulama için yukarıdaki kanıt </a:t>
            </a:r>
            <a:r>
              <a:rPr lang="tr-TR" sz="2400" b="1" dirty="0" smtClean="0">
                <a:solidFill>
                  <a:srgbClr val="00206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çeşidinin </a:t>
            </a:r>
            <a:r>
              <a:rPr lang="tr-TR" sz="2400" b="1" u="sng" dirty="0" smtClean="0">
                <a:solidFill>
                  <a:srgbClr val="FF000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her </a:t>
            </a:r>
            <a:r>
              <a:rPr lang="tr-TR" sz="2400" b="1" u="sng" dirty="0">
                <a:solidFill>
                  <a:srgbClr val="FF000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birinden en az bir kanıt </a:t>
            </a:r>
            <a:r>
              <a:rPr lang="tr-TR" sz="2400" b="1" dirty="0">
                <a:solidFill>
                  <a:srgbClr val="002060"/>
                </a:solidFill>
                <a:ea typeface="CamberW01-Light" panose="01000000000000000000" pitchFamily="2" charset="0"/>
                <a:cs typeface="DIN Pro Regular" panose="020B0504020101020102" pitchFamily="34" charset="0"/>
              </a:rPr>
              <a:t>sunulmuş/sunulabilir olması gerekir.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7E86-0F99-45D6-8166-8DB372A58809}" type="datetime1">
              <a:rPr lang="tr-TR" smtClean="0"/>
              <a:t>15.10.2025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859-ABE5-4F86-9590-63E6FFC2B8A3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815547" y="172279"/>
            <a:ext cx="10283687" cy="6059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Kalite ve Akreditasyon Süreçlerine neler yapılmalı?</a:t>
            </a:r>
            <a:endParaRPr lang="tr-TR" sz="3600" dirty="0">
              <a:solidFill>
                <a:srgbClr val="C0000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525" y="6029474"/>
            <a:ext cx="371475" cy="376634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61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0090" y="192506"/>
            <a:ext cx="10035026" cy="6538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2025 </a:t>
            </a:r>
            <a:r>
              <a:rPr lang="tr-TR" sz="3600" b="1" dirty="0" smtClean="0">
                <a:solidFill>
                  <a:srgbClr val="C00000"/>
                </a:solidFill>
              </a:rPr>
              <a:t>Yılı </a:t>
            </a:r>
            <a:r>
              <a:rPr lang="tr-TR" sz="3600" b="1" dirty="0" smtClean="0">
                <a:solidFill>
                  <a:srgbClr val="C00000"/>
                </a:solidFill>
              </a:rPr>
              <a:t>BİDR/KİDR </a:t>
            </a:r>
            <a:r>
              <a:rPr lang="tr-TR" sz="3600" b="1" dirty="0" smtClean="0">
                <a:solidFill>
                  <a:srgbClr val="C00000"/>
                </a:solidFill>
              </a:rPr>
              <a:t>Yazım </a:t>
            </a:r>
            <a:r>
              <a:rPr lang="tr-TR" sz="3600" b="1" dirty="0" smtClean="0">
                <a:solidFill>
                  <a:srgbClr val="C00000"/>
                </a:solidFill>
              </a:rPr>
              <a:t>Takvimi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2298" y="1534886"/>
            <a:ext cx="11222818" cy="43503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 smtClean="0">
                <a:solidFill>
                  <a:srgbClr val="0000CC"/>
                </a:solidFill>
              </a:rPr>
              <a:t>2026 </a:t>
            </a:r>
            <a:r>
              <a:rPr lang="tr-TR" b="1" dirty="0" smtClean="0">
                <a:solidFill>
                  <a:srgbClr val="0000CC"/>
                </a:solidFill>
              </a:rPr>
              <a:t>Mart Ayı sonuna kadar </a:t>
            </a:r>
            <a:r>
              <a:rPr lang="tr-TR" b="1" dirty="0" smtClean="0">
                <a:solidFill>
                  <a:srgbClr val="FF0000"/>
                </a:solidFill>
              </a:rPr>
              <a:t>Trabzon Üniversitesi Kurum İç Değerlendirme Raporunun (</a:t>
            </a:r>
            <a:r>
              <a:rPr lang="tr-TR" b="1" dirty="0">
                <a:solidFill>
                  <a:srgbClr val="FF0000"/>
                </a:solidFill>
              </a:rPr>
              <a:t>KİDR)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smtClean="0">
                <a:solidFill>
                  <a:srgbClr val="0000CC"/>
                </a:solidFill>
              </a:rPr>
              <a:t>hazırlanarak YÖKAK </a:t>
            </a:r>
            <a:r>
              <a:rPr lang="tr-TR" b="1" dirty="0" err="1" smtClean="0">
                <a:solidFill>
                  <a:srgbClr val="0000CC"/>
                </a:solidFill>
              </a:rPr>
              <a:t>KGYBS’ne</a:t>
            </a:r>
            <a:r>
              <a:rPr lang="tr-TR" b="1" dirty="0" smtClean="0">
                <a:solidFill>
                  <a:srgbClr val="0000CC"/>
                </a:solidFill>
              </a:rPr>
              <a:t> yüklenmesi zorunludur.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b="1" dirty="0" smtClean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>
                <a:solidFill>
                  <a:srgbClr val="FF0000"/>
                </a:solidFill>
              </a:rPr>
              <a:t>Trabzon Üniversitesi Kurum İç Değerlendirme </a:t>
            </a:r>
            <a:r>
              <a:rPr lang="tr-TR" b="1" dirty="0" smtClean="0">
                <a:solidFill>
                  <a:srgbClr val="FF0000"/>
                </a:solidFill>
              </a:rPr>
              <a:t>Raporu </a:t>
            </a:r>
            <a:r>
              <a:rPr lang="tr-TR" b="1" dirty="0">
                <a:solidFill>
                  <a:srgbClr val="FF0000"/>
                </a:solidFill>
              </a:rPr>
              <a:t>(KİDR</a:t>
            </a:r>
            <a:r>
              <a:rPr lang="tr-TR" b="1" dirty="0" smtClean="0">
                <a:solidFill>
                  <a:srgbClr val="FF0000"/>
                </a:solidFill>
              </a:rPr>
              <a:t>), tüm akademik, idari ve araştırma birimlerimiz tarafından hazırlanacak Birim İç Değerlendirme Raporlarını esas alarak hazırlanacaktır.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b="1" dirty="0" smtClean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A9EA-CC24-41EE-9169-4D94D8A3332F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859-ABE5-4F86-9590-63E6FFC2B8A3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92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1D876-832F-6AC2-A4FD-EF77657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854" y="125835"/>
            <a:ext cx="9566945" cy="68789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2025 Yılı BİDR/KİDR Yazım Takvimi</a:t>
            </a:r>
            <a:endParaRPr lang="tr-TR" sz="3200" b="1" dirty="0">
              <a:solidFill>
                <a:srgbClr val="962E2E"/>
              </a:solidFill>
              <a:latin typeface="+mn-lt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D732A25-6431-E26C-FEB6-641FAE9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87CA-A599-4EC4-B8E7-B7BD7E4F7128}" type="datetime1">
              <a:rPr lang="tr-TR" smtClean="0"/>
              <a:t>15.10.2025</a:t>
            </a:fld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396B08-D5EB-1D74-EDD6-85E95FE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37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525" y="6029474"/>
            <a:ext cx="371475" cy="376634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40342"/>
              </p:ext>
            </p:extLst>
          </p:nvPr>
        </p:nvGraphicFramePr>
        <p:xfrm>
          <a:off x="624246" y="1439694"/>
          <a:ext cx="11059886" cy="437650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60597">
                  <a:extLst>
                    <a:ext uri="{9D8B030D-6E8A-4147-A177-3AD203B41FA5}">
                      <a16:colId xmlns:a16="http://schemas.microsoft.com/office/drawing/2014/main" val="3142741169"/>
                    </a:ext>
                  </a:extLst>
                </a:gridCol>
                <a:gridCol w="3463046">
                  <a:extLst>
                    <a:ext uri="{9D8B030D-6E8A-4147-A177-3AD203B41FA5}">
                      <a16:colId xmlns:a16="http://schemas.microsoft.com/office/drawing/2014/main" val="3648668113"/>
                    </a:ext>
                  </a:extLst>
                </a:gridCol>
                <a:gridCol w="3036243">
                  <a:extLst>
                    <a:ext uri="{9D8B030D-6E8A-4147-A177-3AD203B41FA5}">
                      <a16:colId xmlns:a16="http://schemas.microsoft.com/office/drawing/2014/main" val="1680124412"/>
                    </a:ext>
                  </a:extLst>
                </a:gridCol>
              </a:tblGrid>
              <a:tr h="544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SORUMLU BİRİM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RAPOR TÜRÜ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RAPORUN TESLİM EDİLECEĞİ SON TARİH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264903"/>
                  </a:ext>
                </a:extLst>
              </a:tr>
              <a:tr h="744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BÖLÜM BAŞKANLIKLARI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BÖLÜM İÇ DEĞERLENDİRME RAPORU (BİDR)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02 OCAK 2026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9027156"/>
                  </a:ext>
                </a:extLst>
              </a:tr>
              <a:tr h="1125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AKADEMİK BİRİMLER (FAKÜLTE, ENSTİTÜ, DEVLET KONSERVATUVARI, YÜKSEKOKUL, MESLEK YÜKSEKOKULU)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BİRİM İÇ DEĞERLENDİRME RAPORU (BİDR)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14 OCAK 2026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270379"/>
                  </a:ext>
                </a:extLst>
              </a:tr>
              <a:tr h="744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ARAŞTIRMA VE UYGULAMA MERKEZLERİ İLE KOORDİNATÖRLÜKLER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9947"/>
                  </a:ext>
                </a:extLst>
              </a:tr>
              <a:tr h="363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İDARİ BİRİMLER (Daire Başkanlıkları)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651443"/>
                  </a:ext>
                </a:extLst>
              </a:tr>
              <a:tr h="744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REKTÖRLÜK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KURUM İÇ DEĞERLENDİRME </a:t>
                      </a:r>
                      <a:r>
                        <a:rPr lang="tr-TR" sz="2000" b="1" dirty="0" smtClean="0">
                          <a:effectLst/>
                        </a:rPr>
                        <a:t>RAPORU </a:t>
                      </a:r>
                      <a:r>
                        <a:rPr lang="tr-TR" sz="2000" b="1" dirty="0">
                          <a:effectLst/>
                        </a:rPr>
                        <a:t>(KİDR)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31 MART </a:t>
                      </a:r>
                      <a:r>
                        <a:rPr lang="tr-TR" sz="2000" b="1" dirty="0" smtClean="0">
                          <a:effectLst/>
                        </a:rPr>
                        <a:t>2026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69805"/>
                  </a:ext>
                </a:extLst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85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0090" y="176464"/>
            <a:ext cx="9986899" cy="5550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962E2E"/>
                </a:solidFill>
              </a:rPr>
              <a:t>2025 Yılı KİDR/BİDR Yazım Takvimi </a:t>
            </a:r>
            <a:r>
              <a:rPr lang="tr-TR" sz="2800" b="1" dirty="0">
                <a:solidFill>
                  <a:srgbClr val="0000CC"/>
                </a:solidFill>
              </a:rPr>
              <a:t>Yapılacak Çalışmalar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0" y="1332690"/>
            <a:ext cx="11595649" cy="4591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b="1" dirty="0" smtClean="0">
                <a:solidFill>
                  <a:srgbClr val="0000CC"/>
                </a:solidFill>
              </a:rPr>
              <a:t>Bu nedenle;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b="1" dirty="0" smtClean="0">
                <a:solidFill>
                  <a:srgbClr val="0000CC"/>
                </a:solidFill>
              </a:rPr>
              <a:t>Bölüm </a:t>
            </a:r>
            <a:r>
              <a:rPr lang="tr-TR" sz="2400" b="1" dirty="0">
                <a:solidFill>
                  <a:srgbClr val="0000CC"/>
                </a:solidFill>
              </a:rPr>
              <a:t>başkanlıkları,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>
                <a:solidFill>
                  <a:srgbClr val="FF0000"/>
                </a:solidFill>
              </a:rPr>
              <a:t>Bölüm İç Değerlendirme Raporlarını,</a:t>
            </a:r>
            <a:r>
              <a:rPr lang="tr-TR" b="1" dirty="0">
                <a:solidFill>
                  <a:srgbClr val="0000CC"/>
                </a:solidFill>
              </a:rPr>
              <a:t> en geç </a:t>
            </a:r>
            <a:r>
              <a:rPr lang="tr-TR" b="1" u="sng" dirty="0">
                <a:solidFill>
                  <a:srgbClr val="FF0000"/>
                </a:solidFill>
              </a:rPr>
              <a:t>02 OCAK 2026 CUMA GÜNÜ </a:t>
            </a:r>
            <a:r>
              <a:rPr lang="tr-TR" b="1" dirty="0">
                <a:solidFill>
                  <a:srgbClr val="0000CC"/>
                </a:solidFill>
              </a:rPr>
              <a:t>sonuna kadar</a:t>
            </a:r>
            <a:r>
              <a:rPr lang="tr-TR" b="1" dirty="0" smtClean="0">
                <a:solidFill>
                  <a:srgbClr val="0000CC"/>
                </a:solidFill>
              </a:rPr>
              <a:t>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b="1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b="1" dirty="0" smtClean="0">
                <a:solidFill>
                  <a:srgbClr val="0000CC"/>
                </a:solidFill>
              </a:rPr>
              <a:t>Akademik </a:t>
            </a:r>
            <a:r>
              <a:rPr lang="tr-TR" sz="2400" b="1" dirty="0" smtClean="0">
                <a:solidFill>
                  <a:srgbClr val="0000CC"/>
                </a:solidFill>
              </a:rPr>
              <a:t>ve idari birimleri, uygulama ve araştırma merkezleri ile koordinatörlükler;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 smtClean="0">
                <a:solidFill>
                  <a:srgbClr val="FF0000"/>
                </a:solidFill>
              </a:rPr>
              <a:t>Birim İç Değerlendirme Raporlarını (BİDR)</a:t>
            </a:r>
            <a:r>
              <a:rPr lang="tr-TR" b="1" dirty="0" smtClean="0">
                <a:solidFill>
                  <a:srgbClr val="0000CC"/>
                </a:solidFill>
              </a:rPr>
              <a:t> en geç </a:t>
            </a:r>
            <a:r>
              <a:rPr lang="tr-TR" b="1" u="sng" dirty="0" smtClean="0">
                <a:solidFill>
                  <a:srgbClr val="FF0000"/>
                </a:solidFill>
              </a:rPr>
              <a:t>14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tr-TR" b="1" u="sng" dirty="0" smtClean="0">
                <a:solidFill>
                  <a:srgbClr val="FF0000"/>
                </a:solidFill>
              </a:rPr>
              <a:t>OCAK </a:t>
            </a:r>
            <a:r>
              <a:rPr lang="tr-TR" b="1" u="sng" dirty="0" smtClean="0">
                <a:solidFill>
                  <a:srgbClr val="FF0000"/>
                </a:solidFill>
              </a:rPr>
              <a:t>2026 ÇARŞAMBA GÜNÜ </a:t>
            </a:r>
            <a:r>
              <a:rPr lang="tr-TR" b="1" dirty="0" smtClean="0">
                <a:solidFill>
                  <a:srgbClr val="0000CC"/>
                </a:solidFill>
              </a:rPr>
              <a:t>sonuna </a:t>
            </a:r>
            <a:r>
              <a:rPr lang="tr-TR" b="1" dirty="0" smtClean="0">
                <a:solidFill>
                  <a:srgbClr val="0000CC"/>
                </a:solidFill>
              </a:rPr>
              <a:t>kadar,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b="1" dirty="0">
              <a:solidFill>
                <a:srgbClr val="0000CC"/>
              </a:solidFill>
            </a:endParaRPr>
          </a:p>
          <a:p>
            <a:pPr marL="269875"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 smtClean="0">
                <a:solidFill>
                  <a:srgbClr val="0000CC"/>
                </a:solidFill>
              </a:rPr>
              <a:t>hazırlamalı </a:t>
            </a:r>
            <a:r>
              <a:rPr lang="tr-TR" b="1" dirty="0">
                <a:solidFill>
                  <a:srgbClr val="0000CC"/>
                </a:solidFill>
              </a:rPr>
              <a:t>ve tüm kanıtlarıyla birlikte </a:t>
            </a:r>
            <a:r>
              <a:rPr lang="tr-TR" b="1" dirty="0" smtClean="0">
                <a:solidFill>
                  <a:srgbClr val="FF0000"/>
                </a:solidFill>
              </a:rPr>
              <a:t>Üniversitemiz KİDR </a:t>
            </a:r>
            <a:r>
              <a:rPr lang="tr-TR" b="1" dirty="0">
                <a:solidFill>
                  <a:srgbClr val="FF0000"/>
                </a:solidFill>
              </a:rPr>
              <a:t>(</a:t>
            </a:r>
            <a:r>
              <a:rPr lang="tr-TR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tr-TR" b="1" dirty="0" smtClean="0">
                <a:solidFill>
                  <a:srgbClr val="FF0000"/>
                </a:solidFill>
                <a:hlinkClick r:id="rId2"/>
              </a:rPr>
              <a:t>kidr.trabzon.edu.tr/login.php</a:t>
            </a:r>
            <a:r>
              <a:rPr lang="tr-TR" b="1" dirty="0" smtClean="0">
                <a:solidFill>
                  <a:srgbClr val="FF0000"/>
                </a:solidFill>
              </a:rPr>
              <a:t> ) </a:t>
            </a:r>
            <a:r>
              <a:rPr lang="tr-TR" b="1" dirty="0" smtClean="0">
                <a:solidFill>
                  <a:srgbClr val="0000CC"/>
                </a:solidFill>
              </a:rPr>
              <a:t>sistemine </a:t>
            </a:r>
            <a:r>
              <a:rPr lang="tr-TR" b="1" dirty="0" smtClean="0">
                <a:solidFill>
                  <a:srgbClr val="0000CC"/>
                </a:solidFill>
              </a:rPr>
              <a:t>yüklemelidirler.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0776-69AE-4867-A0E4-9C06C9F66537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859-ABE5-4F86-9590-63E6FFC2B8A3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525" y="6029474"/>
            <a:ext cx="371475" cy="3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>
          <a:xfrm>
            <a:off x="-159328" y="920894"/>
            <a:ext cx="7481455" cy="3119727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5400" b="1" dirty="0">
                <a:solidFill>
                  <a:srgbClr val="C00000"/>
                </a:solidFill>
              </a:rPr>
              <a:t>SORULARINIZ?</a:t>
            </a:r>
          </a:p>
          <a:p>
            <a:pPr marL="0" indent="0" algn="ctr">
              <a:buNone/>
            </a:pPr>
            <a:r>
              <a:rPr lang="tr-TR" altLang="tr-TR" sz="5400" b="1" dirty="0">
                <a:solidFill>
                  <a:srgbClr val="C00000"/>
                </a:solidFill>
              </a:rPr>
              <a:t>VE</a:t>
            </a:r>
          </a:p>
          <a:p>
            <a:pPr marL="0" indent="0" algn="ctr">
              <a:buNone/>
            </a:pPr>
            <a:r>
              <a:rPr lang="tr-TR" altLang="tr-TR" sz="5400" b="1" dirty="0">
                <a:solidFill>
                  <a:srgbClr val="C00000"/>
                </a:solidFill>
              </a:rPr>
              <a:t>ÖNERİLERİNİZ?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98409B-21F3-43BA-87D8-B3CF96B8E550}" type="datetime1">
              <a:rPr lang="tr-TR" smtClean="0"/>
              <a:t>15.10.2025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859-ABE5-4F86-9590-63E6FFC2B8A3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11268" name="Picture 4" descr="İLETİŞİM ÇAĞINDA İLETİŞİM BOZUKLUĞ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27" y="2982767"/>
            <a:ext cx="4443556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8170" y="109331"/>
            <a:ext cx="10493829" cy="73549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Üniversitemizde </a:t>
            </a:r>
            <a:r>
              <a:rPr lang="tr-TR" sz="2800" b="1" dirty="0">
                <a:solidFill>
                  <a:srgbClr val="C00000"/>
                </a:solidFill>
              </a:rPr>
              <a:t>Kalite Güvencesi Sistemine Neden İhtiyaç Var</a:t>
            </a:r>
            <a:r>
              <a:rPr lang="tr-TR" sz="2800" b="1" dirty="0" smtClean="0">
                <a:solidFill>
                  <a:srgbClr val="C00000"/>
                </a:solidFill>
              </a:rPr>
              <a:t>?  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7787" y="1361871"/>
            <a:ext cx="9659566" cy="47860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600" b="1" dirty="0" smtClean="0">
                <a:solidFill>
                  <a:srgbClr val="0000CC"/>
                </a:solidFill>
              </a:rPr>
              <a:t>YÖK Lisansüstü Eğitim-Öğretim Programı Açılması ve Yürütülmesine Dair İlkeler (29.02.2024 GK)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2600" dirty="0" smtClean="0">
              <a:solidFill>
                <a:srgbClr val="0000C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600" dirty="0" smtClean="0"/>
              <a:t> </a:t>
            </a:r>
            <a:r>
              <a:rPr lang="tr-TR" sz="2600" b="1" u="sng" dirty="0" smtClean="0">
                <a:solidFill>
                  <a:srgbClr val="FF0000"/>
                </a:solidFill>
              </a:rPr>
              <a:t>Yüksek Lisans Programı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600" dirty="0" smtClean="0"/>
              <a:t>Başvuru </a:t>
            </a:r>
            <a:r>
              <a:rPr lang="tr-TR" sz="2600" dirty="0"/>
              <a:t>yapılan yüksek lisans programında görev alacak öğretim üyeleri başına düşen yayın/eser sayısı ortalaması, </a:t>
            </a:r>
            <a:r>
              <a:rPr lang="tr-TR" sz="2600" b="1" dirty="0">
                <a:solidFill>
                  <a:srgbClr val="FF0000"/>
                </a:solidFill>
              </a:rPr>
              <a:t>müracaat edilen yıldan önceki takvim yılı dikkate alınarak </a:t>
            </a:r>
            <a:r>
              <a:rPr lang="tr-TR" sz="2600" b="1" dirty="0">
                <a:solidFill>
                  <a:srgbClr val="0000CC"/>
                </a:solidFill>
              </a:rPr>
              <a:t>en az 1 olmalıdır.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2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600" b="1" u="sng" dirty="0">
                <a:solidFill>
                  <a:srgbClr val="FF0000"/>
                </a:solidFill>
              </a:rPr>
              <a:t>Doktora Programı </a:t>
            </a:r>
            <a:endParaRPr lang="tr-TR" sz="2600" b="1" u="sng" dirty="0" smtClean="0">
              <a:solidFill>
                <a:srgbClr val="FF0000"/>
              </a:solidFill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600" dirty="0" smtClean="0"/>
              <a:t>Doktora </a:t>
            </a:r>
            <a:r>
              <a:rPr lang="tr-TR" sz="2600" dirty="0"/>
              <a:t>programına üniversitenin başvuru yapabilmesi için </a:t>
            </a:r>
            <a:r>
              <a:rPr lang="tr-TR" sz="2600" b="1" dirty="0">
                <a:solidFill>
                  <a:srgbClr val="0000CC"/>
                </a:solidFill>
              </a:rPr>
              <a:t>en az bir program akreditasyonunun </a:t>
            </a:r>
            <a:r>
              <a:rPr lang="tr-TR" sz="2600" b="1" dirty="0">
                <a:solidFill>
                  <a:srgbClr val="FF0000"/>
                </a:solidFill>
              </a:rPr>
              <a:t>olması gerekmektedir.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2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8F3E-46CA-490E-AA3A-743D0750D835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4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634" y="5994245"/>
            <a:ext cx="422366" cy="428232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09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222886"/>
            <a:ext cx="10515600" cy="74339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Değerlendirme Anketi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6928-D0EC-480B-8933-214765293959}" type="datetime1">
              <a:rPr lang="tr-TR" smtClean="0"/>
              <a:t>15.10.2025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859-ABE5-4F86-9590-63E6FFC2B8A3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8" name="Unvan 4"/>
          <p:cNvSpPr txBox="1">
            <a:spLocks/>
          </p:cNvSpPr>
          <p:nvPr/>
        </p:nvSpPr>
        <p:spPr>
          <a:xfrm>
            <a:off x="175099" y="894135"/>
            <a:ext cx="11789922" cy="80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800" b="1" dirty="0" smtClean="0">
                <a:solidFill>
                  <a:srgbClr val="3333FF"/>
                </a:solidFill>
              </a:rPr>
              <a:t>Lütfen, aşağıda verilen QR Kodu okutarak bugün yapılan etkinliği değerlendiriniz.  </a:t>
            </a:r>
            <a:endParaRPr lang="tr-TR" sz="2800" b="1" dirty="0">
              <a:solidFill>
                <a:srgbClr val="3333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15" y="2366923"/>
            <a:ext cx="3634186" cy="36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Unvan 1"/>
          <p:cNvSpPr>
            <a:spLocks noGrp="1"/>
          </p:cNvSpPr>
          <p:nvPr>
            <p:ph type="ctrTitle"/>
          </p:nvPr>
        </p:nvSpPr>
        <p:spPr>
          <a:xfrm>
            <a:off x="304800" y="700391"/>
            <a:ext cx="11610109" cy="2596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altLang="tr-TR" sz="5400" b="1" dirty="0">
                <a:solidFill>
                  <a:srgbClr val="C00000"/>
                </a:solidFill>
              </a:rPr>
              <a:t>Katılımınız, katkılarınız ve sabırla dinlediğiniz için teşekkür ederiz</a:t>
            </a:r>
            <a:r>
              <a:rPr lang="tr-TR" altLang="tr-TR" sz="5400" b="1" dirty="0" smtClean="0">
                <a:solidFill>
                  <a:srgbClr val="C00000"/>
                </a:solidFill>
              </a:rPr>
              <a:t>.</a:t>
            </a:r>
            <a:br>
              <a:rPr lang="tr-TR" altLang="tr-TR" sz="5400" b="1" dirty="0" smtClean="0">
                <a:solidFill>
                  <a:srgbClr val="C00000"/>
                </a:solidFill>
              </a:rPr>
            </a:br>
            <a:r>
              <a:rPr lang="tr-TR" altLang="tr-TR" sz="1600" b="1" dirty="0">
                <a:solidFill>
                  <a:srgbClr val="C00000"/>
                </a:solidFill>
              </a:rPr>
              <a:t/>
            </a:r>
            <a:br>
              <a:rPr lang="tr-TR" altLang="tr-TR" sz="1600" b="1" dirty="0">
                <a:solidFill>
                  <a:srgbClr val="C00000"/>
                </a:solidFill>
              </a:rPr>
            </a:br>
            <a:r>
              <a:rPr lang="tr-TR" altLang="tr-TR" sz="3200" b="1" dirty="0" smtClean="0">
                <a:solidFill>
                  <a:srgbClr val="0000CC"/>
                </a:solidFill>
              </a:rPr>
              <a:t>Kalite Koordinatörlüğü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 </a:t>
            </a:r>
            <a:endParaRPr lang="tr-TR" altLang="tr-TR" sz="32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104 Dilde &quot;Teşekkür Ederim&quot; Demek - Sürprizim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4" y="4150418"/>
            <a:ext cx="4835235" cy="22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C1AD-774A-4615-B858-80021F0479DF}" type="datetime1">
              <a:rPr lang="tr-TR" smtClean="0"/>
              <a:t>15.10.2025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2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BBB-9683-4A51-9DAB-33F19E991B58}" type="datetime1">
              <a:rPr lang="tr-TR" smtClean="0"/>
              <a:t>15.10.2025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65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6900" y="200297"/>
            <a:ext cx="10325099" cy="58347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Üniversitemizde Kalite Güvencesi </a:t>
            </a:r>
            <a:r>
              <a:rPr lang="tr-TR" sz="2800" b="1" dirty="0" smtClean="0">
                <a:solidFill>
                  <a:srgbClr val="C00000"/>
                </a:solidFill>
              </a:rPr>
              <a:t>Sistemine Neden İhtiyaç Var?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119" y="1427747"/>
            <a:ext cx="10992255" cy="47492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000" b="1" dirty="0"/>
              <a:t>Yükseköğretim Kurulu Başkanı </a:t>
            </a:r>
            <a:r>
              <a:rPr lang="tr-TR" sz="3000" b="1" dirty="0" smtClean="0">
                <a:solidFill>
                  <a:srgbClr val="0000CC"/>
                </a:solidFill>
              </a:rPr>
              <a:t>Prof. Dr. Erol </a:t>
            </a:r>
            <a:r>
              <a:rPr lang="tr-TR" sz="3000" b="1" dirty="0" err="1" smtClean="0">
                <a:solidFill>
                  <a:srgbClr val="0000CC"/>
                </a:solidFill>
              </a:rPr>
              <a:t>Özvar’ın</a:t>
            </a:r>
            <a:r>
              <a:rPr lang="tr-TR" sz="3000" b="1" dirty="0" smtClean="0">
                <a:solidFill>
                  <a:srgbClr val="0000CC"/>
                </a:solidFill>
              </a:rPr>
              <a:t> </a:t>
            </a:r>
            <a:r>
              <a:rPr lang="tr-TR" sz="3000" b="1" dirty="0" smtClean="0"/>
              <a:t>25 </a:t>
            </a:r>
            <a:r>
              <a:rPr lang="tr-TR" sz="3000" b="1" dirty="0"/>
              <a:t>Nisan </a:t>
            </a:r>
            <a:r>
              <a:rPr lang="tr-TR" sz="3000" b="1" dirty="0" smtClean="0"/>
              <a:t>2024 tarihli açıklaması;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tr-TR" sz="3000" b="1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“</a:t>
            </a:r>
            <a:r>
              <a:rPr lang="tr-TR" sz="3000" b="1" dirty="0">
                <a:solidFill>
                  <a:srgbClr val="FF0000"/>
                </a:solidFill>
              </a:rPr>
              <a:t>2027 yılına kadar üniversitelerimizin tamamının akreditasyon süreçlerini tamamlamasını bekliyoruz</a:t>
            </a:r>
            <a:r>
              <a:rPr lang="tr-TR" sz="3000" b="1" dirty="0" smtClean="0">
                <a:solidFill>
                  <a:srgbClr val="FF0000"/>
                </a:solidFill>
              </a:rPr>
              <a:t>”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i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i="1" dirty="0" smtClean="0"/>
              <a:t>“</a:t>
            </a:r>
            <a:r>
              <a:rPr lang="tr-TR" i="1" dirty="0"/>
              <a:t>Hayata geçireceğimiz yeni düzenlemelerle yükseköğretimin bileşenlerinin ekonomik kalkınmamızda daha etkin rol oynamalarını ve üniversitelerimizin eğitim, öğretim, bilimsel araştırmayla küresel ölçekte standartlar belirleyen kurumlar arasına girmelerini hedefliyoruz”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tr-TR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1900" dirty="0">
                <a:hlinkClick r:id="rId2"/>
              </a:rPr>
              <a:t>https://</a:t>
            </a:r>
            <a:r>
              <a:rPr lang="tr-TR" sz="1900" dirty="0" smtClean="0">
                <a:hlinkClick r:id="rId2"/>
              </a:rPr>
              <a:t>www.yok.gov.tr/Sayfalar/Haberler/2024/2024-yokak-uluslararasi-kalite-guvencesi-ve-akreditasyon-konferansi.aspx</a:t>
            </a:r>
            <a:r>
              <a:rPr lang="tr-TR" sz="1900" dirty="0" smtClean="0"/>
              <a:t> </a:t>
            </a:r>
            <a:endParaRPr lang="tr-TR" sz="19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7B3B-60CF-4F28-9FA1-7E9A5CF6D608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79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9530" y="106017"/>
            <a:ext cx="10296940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8485" y="1257301"/>
            <a:ext cx="11060350" cy="50267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000" b="1" dirty="0">
                <a:solidFill>
                  <a:srgbClr val="0000CC"/>
                </a:solidFill>
              </a:rPr>
              <a:t>YÖK Başkanı </a:t>
            </a:r>
            <a:r>
              <a:rPr lang="tr-TR" sz="2000" b="1" dirty="0" err="1">
                <a:solidFill>
                  <a:srgbClr val="0000CC"/>
                </a:solidFill>
              </a:rPr>
              <a:t>Özvar</a:t>
            </a:r>
            <a:r>
              <a:rPr lang="tr-TR" sz="2000" b="1" dirty="0">
                <a:solidFill>
                  <a:srgbClr val="0000CC"/>
                </a:solidFill>
              </a:rPr>
              <a:t>: </a:t>
            </a:r>
            <a:r>
              <a:rPr lang="tr-TR" sz="2000" b="1" dirty="0">
                <a:solidFill>
                  <a:srgbClr val="FF0000"/>
                </a:solidFill>
              </a:rPr>
              <a:t>Akademik birimler kurmak için önümüzdeki dönemde akreditasyon şartı getireceğiz</a:t>
            </a:r>
            <a:r>
              <a:rPr lang="tr-TR" sz="2000" b="1" dirty="0" smtClean="0">
                <a:solidFill>
                  <a:srgbClr val="FF0000"/>
                </a:solidFill>
              </a:rPr>
              <a:t>. (08.10.2024)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000" dirty="0" smtClean="0"/>
              <a:t>…………..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200" dirty="0" smtClean="0"/>
              <a:t>Ayrıca, </a:t>
            </a:r>
            <a:r>
              <a:rPr lang="tr-TR" sz="2200" dirty="0"/>
              <a:t>Yükseköğretim Kalite Kurulu (YÖKAK) nezaretinde </a:t>
            </a:r>
            <a:r>
              <a:rPr lang="tr-TR" sz="2200" b="1" dirty="0">
                <a:solidFill>
                  <a:srgbClr val="0000CC"/>
                </a:solidFill>
              </a:rPr>
              <a:t>kurumsal ve program akreditasyonlarının genişletilmesini güçlü bir şekilde teşvik ettiklerini</a:t>
            </a:r>
            <a:r>
              <a:rPr lang="tr-TR" sz="2200" dirty="0"/>
              <a:t> bildiren </a:t>
            </a:r>
            <a:r>
              <a:rPr lang="tr-TR" sz="2200" b="1" dirty="0" err="1"/>
              <a:t>Özvar</a:t>
            </a:r>
            <a:r>
              <a:rPr lang="tr-TR" sz="2200" dirty="0"/>
              <a:t>, "Bu anlayışımızın bir tezahürü olarak </a:t>
            </a:r>
            <a:r>
              <a:rPr lang="tr-TR" sz="2200" b="1" dirty="0">
                <a:solidFill>
                  <a:srgbClr val="C00000"/>
                </a:solidFill>
              </a:rPr>
              <a:t>doktora programı açmak </a:t>
            </a:r>
            <a:r>
              <a:rPr lang="tr-TR" sz="2200" dirty="0"/>
              <a:t>üzere başvuran üniversitelerimize </a:t>
            </a:r>
            <a:r>
              <a:rPr lang="tr-TR" sz="2200" b="1" dirty="0">
                <a:solidFill>
                  <a:srgbClr val="C00000"/>
                </a:solidFill>
              </a:rPr>
              <a:t>akredite program sahibi olma şartı </a:t>
            </a:r>
            <a:r>
              <a:rPr lang="tr-TR" sz="2200" dirty="0"/>
              <a:t>getirmiş bulunuyoruz. Bu şart bu sene itibarıyla uygulamaya girmiştir. Benzer şekilde </a:t>
            </a:r>
            <a:r>
              <a:rPr lang="tr-TR" sz="2200" b="1" dirty="0">
                <a:solidFill>
                  <a:srgbClr val="0000CC"/>
                </a:solidFill>
              </a:rPr>
              <a:t>fakülte, yüksekokul, enstitü, araştırma ve uygulama merkezi gibi akademik birimler kurmak için de </a:t>
            </a:r>
            <a:r>
              <a:rPr lang="tr-TR" sz="2200" b="1" dirty="0">
                <a:solidFill>
                  <a:srgbClr val="C00000"/>
                </a:solidFill>
              </a:rPr>
              <a:t>önümüzdeki dönemde akreditasyon şartı getireceğiz</a:t>
            </a:r>
            <a:r>
              <a:rPr lang="tr-TR" sz="2200" dirty="0"/>
              <a:t>. </a:t>
            </a:r>
            <a:r>
              <a:rPr lang="tr-TR" sz="2400" b="1" dirty="0">
                <a:solidFill>
                  <a:srgbClr val="C00000"/>
                </a:solidFill>
              </a:rPr>
              <a:t>Bu girişimimiz yükseköğretimde kaliteyi önceleyen anlayışımızın bir yansımasıdır."</a:t>
            </a:r>
            <a:r>
              <a:rPr lang="tr-TR" sz="2200" dirty="0"/>
              <a:t> diye konuştu</a:t>
            </a:r>
            <a:r>
              <a:rPr lang="tr-TR" sz="2200" dirty="0" smtClean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000" dirty="0" smtClean="0"/>
              <a:t>………..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000" dirty="0" smtClean="0">
                <a:hlinkClick r:id="rId2"/>
              </a:rPr>
              <a:t>https</a:t>
            </a:r>
            <a:r>
              <a:rPr lang="tr-TR" sz="2000" dirty="0">
                <a:hlinkClick r:id="rId2"/>
              </a:rPr>
              <a:t>://</a:t>
            </a:r>
            <a:r>
              <a:rPr lang="tr-TR" sz="2000" dirty="0" smtClean="0">
                <a:hlinkClick r:id="rId2"/>
              </a:rPr>
              <a:t>www.aa.com.tr/tr/egitim/yok-baskani-ozvar-akademik-birimler-kurmak-icin-onumuzdeki-donemde-akreditasyon-sarti-getirecegiz/3355494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2D98-AA67-469A-B86E-40E5C338938F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79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1862" y="91440"/>
            <a:ext cx="10175967" cy="86215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Üniversitemizde Kalite Güvencesi Sistemine Neden İhtiyaç Var?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043" y="1536970"/>
            <a:ext cx="5046260" cy="443275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b="1" dirty="0">
                <a:solidFill>
                  <a:srgbClr val="0000CC"/>
                </a:solidFill>
              </a:rPr>
              <a:t>2030’A DOĞRU TÜRK YÜKSEKÖĞRETİM </a:t>
            </a:r>
            <a:r>
              <a:rPr lang="tr-TR" sz="2400" b="1" dirty="0" smtClean="0">
                <a:solidFill>
                  <a:srgbClr val="0000CC"/>
                </a:solidFill>
              </a:rPr>
              <a:t>VİZYONU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tr-TR" sz="2400" b="1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/>
              <a:t>Yükseköğretim </a:t>
            </a:r>
            <a:r>
              <a:rPr lang="tr-TR" sz="2400" dirty="0"/>
              <a:t>Kurulu Başkanı </a:t>
            </a:r>
            <a:r>
              <a:rPr lang="tr-TR" sz="2400" b="1" dirty="0">
                <a:solidFill>
                  <a:srgbClr val="0000CC"/>
                </a:solidFill>
              </a:rPr>
              <a:t>Prof. Dr. Erol </a:t>
            </a:r>
            <a:r>
              <a:rPr lang="tr-TR" sz="2400" b="1" dirty="0" err="1" smtClean="0">
                <a:solidFill>
                  <a:srgbClr val="0000CC"/>
                </a:solidFill>
              </a:rPr>
              <a:t>Özvar</a:t>
            </a:r>
            <a:r>
              <a:rPr lang="tr-TR" sz="2400" b="1" dirty="0" smtClean="0"/>
              <a:t>, </a:t>
            </a:r>
            <a:r>
              <a:rPr lang="tr-TR" sz="2400" b="1" dirty="0" smtClean="0">
                <a:solidFill>
                  <a:srgbClr val="FF0000"/>
                </a:solidFill>
              </a:rPr>
              <a:t>21.10.2024</a:t>
            </a:r>
            <a:r>
              <a:rPr lang="tr-TR" sz="2400" dirty="0" smtClean="0"/>
              <a:t> tarihinde Diyarbakır Dicle Üniversitesinde açıkladığı </a:t>
            </a:r>
            <a:r>
              <a:rPr lang="tr-TR" sz="2400" b="1" u="sng" dirty="0" smtClean="0">
                <a:solidFill>
                  <a:srgbClr val="FF0000"/>
                </a:solidFill>
              </a:rPr>
              <a:t>Türk Yükseköğretiminin 2030 Vizyonu: </a:t>
            </a:r>
            <a:endParaRPr lang="tr-TR" sz="24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tr-TR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sz="2000" dirty="0" smtClean="0"/>
              <a:t> </a:t>
            </a:r>
            <a:r>
              <a:rPr lang="tr-TR" sz="2000" dirty="0" smtClean="0">
                <a:hlinkClick r:id="rId2"/>
              </a:rPr>
              <a:t>https</a:t>
            </a:r>
            <a:r>
              <a:rPr lang="tr-TR" sz="2000" dirty="0">
                <a:hlinkClick r:id="rId2"/>
              </a:rPr>
              <a:t>://</a:t>
            </a:r>
            <a:r>
              <a:rPr lang="tr-TR" sz="2000" dirty="0" smtClean="0">
                <a:hlinkClick r:id="rId2"/>
              </a:rPr>
              <a:t>www.yok.gov.tr/Sayfalar/Haberler/2024/turk-yuksekogretim-vizyonu.aspx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0208-F8DE-4D7D-AD35-ACAFA64D2264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734594" y="1293780"/>
            <a:ext cx="6283235" cy="5062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smtClean="0"/>
              <a:t>Yükseköğretime erişimde ücret politikaları </a:t>
            </a:r>
            <a:r>
              <a:rPr lang="tr-TR" dirty="0" smtClean="0"/>
              <a:t>belirlenmesi,</a:t>
            </a:r>
            <a:endParaRPr lang="tr-TR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smtClean="0"/>
              <a:t>Yeni eğitim teknolojileri ile geleneksel eğitimin </a:t>
            </a:r>
            <a:r>
              <a:rPr lang="tr-TR" dirty="0" smtClean="0"/>
              <a:t>dengelenmesi,</a:t>
            </a:r>
            <a:endParaRPr lang="tr-TR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b="1" dirty="0" smtClean="0">
                <a:solidFill>
                  <a:srgbClr val="FF0000"/>
                </a:solidFill>
              </a:rPr>
              <a:t>KALİTE GÜVENCESİ VE KÜRESEL </a:t>
            </a:r>
            <a:r>
              <a:rPr lang="tr-TR" b="1" dirty="0" smtClean="0">
                <a:solidFill>
                  <a:srgbClr val="FF0000"/>
                </a:solidFill>
              </a:rPr>
              <a:t>REKABET,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smtClean="0"/>
              <a:t>Akademik motivasyon ve bilimsel </a:t>
            </a:r>
            <a:r>
              <a:rPr lang="tr-TR" dirty="0" smtClean="0"/>
              <a:t>üretkenlik,</a:t>
            </a:r>
            <a:endParaRPr lang="tr-TR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smtClean="0"/>
              <a:t>Değişen demografik yapı ve üniversiteye erişim </a:t>
            </a:r>
            <a:r>
              <a:rPr lang="tr-TR" dirty="0" smtClean="0"/>
              <a:t>talebi,</a:t>
            </a:r>
            <a:endParaRPr lang="tr-TR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smtClean="0"/>
              <a:t>İstihdama duyarlı </a:t>
            </a:r>
            <a:r>
              <a:rPr lang="tr-TR" dirty="0" smtClean="0"/>
              <a:t>programlar,</a:t>
            </a:r>
            <a:endParaRPr lang="tr-TR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smtClean="0"/>
              <a:t>Sürdürülebilirlik,</a:t>
            </a:r>
            <a:endParaRPr lang="tr-TR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tr-TR" dirty="0" err="1" smtClean="0"/>
              <a:t>Uluslararasılaşma</a:t>
            </a:r>
            <a:r>
              <a:rPr lang="tr-TR" dirty="0" smtClean="0"/>
              <a:t>, üniversite </a:t>
            </a:r>
            <a:r>
              <a:rPr lang="tr-TR" dirty="0" smtClean="0"/>
              <a:t>işbirlikleri.</a:t>
            </a:r>
            <a:endParaRPr lang="tr-TR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85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A623-41FB-4563-8DFD-90C5B84D156D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34" y="1266227"/>
            <a:ext cx="9583366" cy="50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838200" y="68095"/>
            <a:ext cx="11353800" cy="7879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2030’A DOĞRU TÜRK YÜKSEKÖĞRETİM </a:t>
            </a:r>
            <a:r>
              <a:rPr lang="tr-TR" sz="3600" b="1" dirty="0" smtClean="0">
                <a:solidFill>
                  <a:srgbClr val="FF0000"/>
                </a:solidFill>
              </a:rPr>
              <a:t>VİZYONU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3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507786" y="97277"/>
            <a:ext cx="10554511" cy="81712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2030’A DOĞRU TÜRK YÜKSEKÖĞRETİM </a:t>
            </a:r>
            <a:r>
              <a:rPr lang="tr-TR" sz="3600" b="1" dirty="0" smtClean="0">
                <a:solidFill>
                  <a:srgbClr val="FF0000"/>
                </a:solidFill>
              </a:rPr>
              <a:t>VİZYONU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14B-A133-45BE-A4C8-66862144C878}" type="datetime1">
              <a:rPr lang="tr-TR" smtClean="0"/>
              <a:t>15.10.2025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25" y="1548958"/>
            <a:ext cx="8570068" cy="43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67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2232</Words>
  <Application>Microsoft Office PowerPoint</Application>
  <PresentationFormat>Geniş ekran</PresentationFormat>
  <Paragraphs>702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CamberW01-Light</vt:lpstr>
      <vt:lpstr>Carlito</vt:lpstr>
      <vt:lpstr>DIN Pro Regular</vt:lpstr>
      <vt:lpstr>Times New Roman</vt:lpstr>
      <vt:lpstr>Office Teması</vt:lpstr>
      <vt:lpstr>PowerPoint Sunusu</vt:lpstr>
      <vt:lpstr>PowerPoint Sunusu</vt:lpstr>
      <vt:lpstr>On İkinci Kalkınma Planı (2024-2028) Hedefleri</vt:lpstr>
      <vt:lpstr>Üniversitemizde Kalite Güvencesi Sistemine Neden İhtiyaç Var?  </vt:lpstr>
      <vt:lpstr>Üniversitemizde Kalite Güvencesi Sistemine Neden İhtiyaç Var?</vt:lpstr>
      <vt:lpstr>Üniversitemizde Kalite Güvencesi Sistemine Neden İhtiyaç Var? </vt:lpstr>
      <vt:lpstr>Üniversitemizde Kalite Güvencesi Sistemine Neden İhtiyaç Var? </vt:lpstr>
      <vt:lpstr>2030’A DOĞRU TÜRK YÜKSEKÖĞRETİM VİZYONU</vt:lpstr>
      <vt:lpstr>2030’A DOĞRU TÜRK YÜKSEKÖĞRETİM VİZYONU</vt:lpstr>
      <vt:lpstr>Üniversitemizde Kalite Güvencesi Sistemine Neden İhtiyaç Var? </vt:lpstr>
      <vt:lpstr>Üniversitemizde Kalite Güvencesi Sistemine Neden İhtiyaç Var? </vt:lpstr>
      <vt:lpstr>YÖKAK Değerlendirme Programları Özeti   (2023 Yılı Değerlendirme Programları Raporu)</vt:lpstr>
      <vt:lpstr>2023 Yılı Akredite Program Sayısı  (YÖKAK 2023 Yılı Değerlendirme Programları Raporu)</vt:lpstr>
      <vt:lpstr>2023 Yılı Akredite Program Sayısı  (YÖKAK 2023 Yılı Değerlendirme Programları Raporu)</vt:lpstr>
      <vt:lpstr>2023 Yılı Akredite Program Sayısı  (YÖKAK 2023 Yılı Değerlendirme Programları Raporu)</vt:lpstr>
      <vt:lpstr>2023 Yılı Akredite Program Sayısı  (YÖKAK 2023 Yılı Değerlendirme Programları Raporu)</vt:lpstr>
      <vt:lpstr>2023 Yılı Akredite Program Sayısı  (YÖKAK 2023 Yılı Değerlendirme Programları Raporu)</vt:lpstr>
      <vt:lpstr>2023 Yılı Akredite Program Sayısı  (YÖKAK 2023 Yılı Değerlendirme Programları Raporu)</vt:lpstr>
      <vt:lpstr>Üniversitemizde Kalite Güvencesi Sistemine Neden İhtiyaç Var? </vt:lpstr>
      <vt:lpstr>YÖKAK  Kurumsal Akreditasyona Sahip Üniversites Sayısı (104) (15 Ekim 2025)</vt:lpstr>
      <vt:lpstr>YÖKAK  Kurumsal Akreditasyona Sahip Üniversites Sayısı (104) (15 Ekim 2025)</vt:lpstr>
      <vt:lpstr>YÖKAK  Kurumsal Akreditasyona Sahip Üniversites Sayısı (104) (15 Ekim 2025)</vt:lpstr>
      <vt:lpstr>YÖKAK  Kurumsal Akreditasyona Sahip Üniversites Sayısı (104) (15 Ekim 2025)</vt:lpstr>
      <vt:lpstr>YÖKAK  Kurumsal Akreditasyona Sahip Üniversites Sayısı (104) (15 Ekim 2025)</vt:lpstr>
      <vt:lpstr>UYGULAMALARDA SÜREKLİLİĞİN ÖNEMİ</vt:lpstr>
      <vt:lpstr>Üniversitemizde Kalite Güvencesi Sistemine Neden İhtiyaç Var? </vt:lpstr>
      <vt:lpstr>Üniversitemizde Kalite Güvencesi Sistemine Neden İhtiyaç Var? </vt:lpstr>
      <vt:lpstr>Ne Yapılmalı?</vt:lpstr>
      <vt:lpstr>Kalite ve Akreditasyon Süreçlerine neler yapılmalı?</vt:lpstr>
      <vt:lpstr>Kalite ve Akreditasyon Süreçlerine neler yapılmalı?</vt:lpstr>
      <vt:lpstr>Kalite ve Akreditasyon Süreçlerine neler yapılmalı?</vt:lpstr>
      <vt:lpstr>Kalite ve Akreditasyon Süreçlerine neler yapılmalı?</vt:lpstr>
      <vt:lpstr>Kalite ve Akreditasyon Süreçlerine neler yapılmalı?</vt:lpstr>
      <vt:lpstr>Kalite ve Akreditasyon Süreçlerine neler yapılmalı?</vt:lpstr>
      <vt:lpstr>PowerPoint Sunusu</vt:lpstr>
      <vt:lpstr>2025 Yılı BİDR/KİDR Yazım Takvimi</vt:lpstr>
      <vt:lpstr>2025 Yılı BİDR/KİDR Yazım Takvimi</vt:lpstr>
      <vt:lpstr>2025 Yılı KİDR/BİDR Yazım Takvimi Yapılacak Çalışmalar</vt:lpstr>
      <vt:lpstr>PowerPoint Sunusu</vt:lpstr>
      <vt:lpstr>Değerlendirme Anketi</vt:lpstr>
      <vt:lpstr>Katılımınız, katkılarınız ve sabırla dinlediğiniz için teşekkür ederiz.  Kalite Koordinatörlüğü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kurumsal  iletişim</dc:creator>
  <cp:lastModifiedBy>TRÜ</cp:lastModifiedBy>
  <cp:revision>348</cp:revision>
  <dcterms:created xsi:type="dcterms:W3CDTF">2024-02-16T07:28:11Z</dcterms:created>
  <dcterms:modified xsi:type="dcterms:W3CDTF">2025-10-15T10:47:39Z</dcterms:modified>
</cp:coreProperties>
</file>