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337" r:id="rId2"/>
    <p:sldId id="330" r:id="rId3"/>
    <p:sldId id="493" r:id="rId4"/>
    <p:sldId id="286" r:id="rId5"/>
    <p:sldId id="463" r:id="rId6"/>
    <p:sldId id="288" r:id="rId7"/>
    <p:sldId id="464" r:id="rId8"/>
    <p:sldId id="494" r:id="rId9"/>
    <p:sldId id="354" r:id="rId10"/>
    <p:sldId id="435" r:id="rId11"/>
    <p:sldId id="465" r:id="rId12"/>
    <p:sldId id="432" r:id="rId13"/>
    <p:sldId id="460" r:id="rId14"/>
    <p:sldId id="445" r:id="rId15"/>
    <p:sldId id="501" r:id="rId16"/>
    <p:sldId id="476" r:id="rId17"/>
    <p:sldId id="448" r:id="rId18"/>
    <p:sldId id="442" r:id="rId19"/>
    <p:sldId id="487" r:id="rId20"/>
    <p:sldId id="495" r:id="rId21"/>
    <p:sldId id="486" r:id="rId22"/>
    <p:sldId id="485" r:id="rId23"/>
    <p:sldId id="488" r:id="rId24"/>
    <p:sldId id="290" r:id="rId25"/>
    <p:sldId id="466" r:id="rId26"/>
    <p:sldId id="483" r:id="rId27"/>
    <p:sldId id="467" r:id="rId28"/>
    <p:sldId id="338" r:id="rId29"/>
    <p:sldId id="490" r:id="rId30"/>
    <p:sldId id="292" r:id="rId31"/>
    <p:sldId id="293" r:id="rId32"/>
    <p:sldId id="441" r:id="rId33"/>
    <p:sldId id="468" r:id="rId34"/>
    <p:sldId id="469" r:id="rId35"/>
    <p:sldId id="470" r:id="rId36"/>
    <p:sldId id="471" r:id="rId37"/>
    <p:sldId id="478" r:id="rId38"/>
    <p:sldId id="479" r:id="rId39"/>
    <p:sldId id="477" r:id="rId40"/>
    <p:sldId id="482" r:id="rId41"/>
    <p:sldId id="496" r:id="rId42"/>
    <p:sldId id="298" r:id="rId43"/>
    <p:sldId id="462" r:id="rId44"/>
    <p:sldId id="340" r:id="rId45"/>
    <p:sldId id="299" r:id="rId46"/>
    <p:sldId id="497" r:id="rId47"/>
    <p:sldId id="450" r:id="rId48"/>
    <p:sldId id="481" r:id="rId49"/>
    <p:sldId id="451" r:id="rId50"/>
    <p:sldId id="351" r:id="rId51"/>
    <p:sldId id="437" r:id="rId52"/>
    <p:sldId id="452" r:id="rId53"/>
    <p:sldId id="438" r:id="rId54"/>
    <p:sldId id="498" r:id="rId55"/>
    <p:sldId id="500" r:id="rId56"/>
    <p:sldId id="499" r:id="rId57"/>
    <p:sldId id="440" r:id="rId58"/>
    <p:sldId id="318" r:id="rId59"/>
    <p:sldId id="439" r:id="rId60"/>
    <p:sldId id="341" r:id="rId61"/>
    <p:sldId id="491" r:id="rId62"/>
    <p:sldId id="453" r:id="rId63"/>
    <p:sldId id="472" r:id="rId64"/>
    <p:sldId id="454" r:id="rId65"/>
    <p:sldId id="473" r:id="rId66"/>
    <p:sldId id="455" r:id="rId67"/>
    <p:sldId id="456" r:id="rId68"/>
    <p:sldId id="492" r:id="rId69"/>
    <p:sldId id="342" r:id="rId70"/>
    <p:sldId id="502" r:id="rId71"/>
    <p:sldId id="503" r:id="rId72"/>
    <p:sldId id="505" r:id="rId73"/>
    <p:sldId id="506" r:id="rId74"/>
    <p:sldId id="507" r:id="rId75"/>
    <p:sldId id="508" r:id="rId76"/>
    <p:sldId id="509" r:id="rId77"/>
    <p:sldId id="411" r:id="rId78"/>
    <p:sldId id="350" r:id="rId79"/>
    <p:sldId id="427" r:id="rId80"/>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33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24" autoAdjust="0"/>
    <p:restoredTop sz="96404" autoAdjust="0"/>
  </p:normalViewPr>
  <p:slideViewPr>
    <p:cSldViewPr snapToGrid="0">
      <p:cViewPr varScale="1">
        <p:scale>
          <a:sx n="96" d="100"/>
          <a:sy n="96" d="100"/>
        </p:scale>
        <p:origin x="168" y="5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13.01.2026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13.01.2026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13.01.2026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13.01.2026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13.01.2026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Siyasal Bilgiler Fakültesi</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194458487"/>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chemeClr val="tx1"/>
                          </a:solidFill>
                        </a:rPr>
                        <a:t>Siyaset Bilimi ve Kamu Yönetimi</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2</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5</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6</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6</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
        <p:nvSpPr>
          <p:cNvPr id="7" name="Metin kutusu 6"/>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39003816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85FDA8C-93E6-4C6D-BD38-60FE6FF68D18}"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11</a:t>
            </a:fld>
            <a:endParaRPr lang="tr-TR"/>
          </a:p>
        </p:txBody>
      </p:sp>
      <p:sp>
        <p:nvSpPr>
          <p:cNvPr id="8" name="Unvan 5"/>
          <p:cNvSpPr>
            <a:spLocks noGrp="1"/>
          </p:cNvSpPr>
          <p:nvPr>
            <p:ph type="title"/>
          </p:nvPr>
        </p:nvSpPr>
        <p:spPr>
          <a:xfrm>
            <a:off x="1273311" y="771671"/>
            <a:ext cx="10238510" cy="623455"/>
          </a:xfrm>
        </p:spPr>
        <p:txBody>
          <a:bodyPr>
            <a:normAutofit/>
          </a:bodyPr>
          <a:lstStyle/>
          <a:p>
            <a:pPr algn="ctr"/>
            <a:r>
              <a:rPr lang="tr-TR" sz="3200" b="1" dirty="0">
                <a:solidFill>
                  <a:srgbClr val="FF0000"/>
                </a:solidFill>
              </a:rPr>
              <a:t>İdari Personel Sayısı </a:t>
            </a:r>
            <a:r>
              <a:rPr lang="tr-TR" sz="3200" b="1" dirty="0">
                <a:solidFill>
                  <a:srgbClr val="3333FF"/>
                </a:solidFill>
              </a:rPr>
              <a:t>(Birim Düzeyi)</a:t>
            </a:r>
            <a:endParaRPr lang="tr-TR" sz="3200" dirty="0">
              <a:solidFill>
                <a:srgbClr val="3333FF"/>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4154166937"/>
              </p:ext>
            </p:extLst>
          </p:nvPr>
        </p:nvGraphicFramePr>
        <p:xfrm>
          <a:off x="461819" y="2096655"/>
          <a:ext cx="11455198" cy="3668043"/>
        </p:xfrm>
        <a:graphic>
          <a:graphicData uri="http://schemas.openxmlformats.org/drawingml/2006/table">
            <a:tbl>
              <a:tblPr>
                <a:tableStyleId>{BC89EF96-8CEA-46FF-86C4-4CE0E7609802}</a:tableStyleId>
              </a:tblPr>
              <a:tblGrid>
                <a:gridCol w="1773782">
                  <a:extLst>
                    <a:ext uri="{9D8B030D-6E8A-4147-A177-3AD203B41FA5}">
                      <a16:colId xmlns:a16="http://schemas.microsoft.com/office/drawing/2014/main" val="3022103432"/>
                    </a:ext>
                  </a:extLst>
                </a:gridCol>
                <a:gridCol w="2107939">
                  <a:extLst>
                    <a:ext uri="{9D8B030D-6E8A-4147-A177-3AD203B41FA5}">
                      <a16:colId xmlns:a16="http://schemas.microsoft.com/office/drawing/2014/main" val="4066517555"/>
                    </a:ext>
                  </a:extLst>
                </a:gridCol>
                <a:gridCol w="2109084">
                  <a:extLst>
                    <a:ext uri="{9D8B030D-6E8A-4147-A177-3AD203B41FA5}">
                      <a16:colId xmlns:a16="http://schemas.microsoft.com/office/drawing/2014/main" val="609608599"/>
                    </a:ext>
                  </a:extLst>
                </a:gridCol>
                <a:gridCol w="2109084">
                  <a:extLst>
                    <a:ext uri="{9D8B030D-6E8A-4147-A177-3AD203B41FA5}">
                      <a16:colId xmlns:a16="http://schemas.microsoft.com/office/drawing/2014/main" val="1980834120"/>
                    </a:ext>
                  </a:extLst>
                </a:gridCol>
                <a:gridCol w="2109084">
                  <a:extLst>
                    <a:ext uri="{9D8B030D-6E8A-4147-A177-3AD203B41FA5}">
                      <a16:colId xmlns:a16="http://schemas.microsoft.com/office/drawing/2014/main" val="3412841534"/>
                    </a:ext>
                  </a:extLst>
                </a:gridCol>
                <a:gridCol w="1246225">
                  <a:extLst>
                    <a:ext uri="{9D8B030D-6E8A-4147-A177-3AD203B41FA5}">
                      <a16:colId xmlns:a16="http://schemas.microsoft.com/office/drawing/2014/main" val="1590478056"/>
                    </a:ext>
                  </a:extLst>
                </a:gridCol>
              </a:tblGrid>
              <a:tr h="884769">
                <a:tc>
                  <a:txBody>
                    <a:bodyPr/>
                    <a:lstStyle/>
                    <a:p>
                      <a:pPr algn="ctr">
                        <a:lnSpc>
                          <a:spcPct val="107000"/>
                        </a:lnSpc>
                        <a:spcAft>
                          <a:spcPts val="0"/>
                        </a:spcAft>
                      </a:pPr>
                      <a:r>
                        <a:rPr lang="tr-TR" sz="2000" b="1" dirty="0">
                          <a:solidFill>
                            <a:srgbClr val="FF0000"/>
                          </a:solidFill>
                          <a:effectLst/>
                        </a:rPr>
                        <a:t>Yıl / Personel Sınıfı</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rPr>
                        <a:t>Memur (Kadrolu tüm sınıflar)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Sözleşmeli İdari Personel (4/b)</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696 KHK Göre 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78932484"/>
                  </a:ext>
                </a:extLst>
              </a:tr>
              <a:tr h="927758">
                <a:tc>
                  <a:txBody>
                    <a:bodyPr/>
                    <a:lstStyle/>
                    <a:p>
                      <a:pPr algn="ctr">
                        <a:lnSpc>
                          <a:spcPct val="107000"/>
                        </a:lnSpc>
                        <a:spcAft>
                          <a:spcPts val="0"/>
                        </a:spcAft>
                      </a:pPr>
                      <a:r>
                        <a:rPr lang="tr-TR" sz="2000" b="1" dirty="0">
                          <a:solidFill>
                            <a:srgbClr val="0000CC"/>
                          </a:solidFill>
                          <a:effectLst/>
                        </a:rPr>
                        <a:t>2024</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 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76529132"/>
                  </a:ext>
                </a:extLst>
              </a:tr>
              <a:tr h="927758">
                <a:tc>
                  <a:txBody>
                    <a:bodyPr/>
                    <a:lstStyle/>
                    <a:p>
                      <a:pPr algn="ctr">
                        <a:lnSpc>
                          <a:spcPct val="107000"/>
                        </a:lnSpc>
                        <a:spcAft>
                          <a:spcPts val="0"/>
                        </a:spcAft>
                      </a:pPr>
                      <a:r>
                        <a:rPr lang="tr-TR" sz="2000" b="1" dirty="0">
                          <a:solidFill>
                            <a:srgbClr val="0000CC"/>
                          </a:solidFill>
                          <a:effectLst/>
                        </a:rPr>
                        <a:t>2025</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 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507658704"/>
                  </a:ext>
                </a:extLst>
              </a:tr>
              <a:tr h="927758">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 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1372956"/>
                  </a:ext>
                </a:extLst>
              </a:tr>
            </a:tbl>
          </a:graphicData>
        </a:graphic>
      </p:graphicFrame>
    </p:spTree>
    <p:extLst>
      <p:ext uri="{BB962C8B-B14F-4D97-AF65-F5344CB8AC3E}">
        <p14:creationId xmlns:p14="http://schemas.microsoft.com/office/powerpoint/2010/main" val="372429822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628072"/>
          </a:xfrm>
        </p:spPr>
        <p:txBody>
          <a:bodyPr>
            <a:noAutofit/>
          </a:bodyPr>
          <a:lstStyle/>
          <a:p>
            <a:pPr algn="ctr"/>
            <a:r>
              <a:rPr lang="tr-TR" sz="2800" b="1" dirty="0">
                <a:solidFill>
                  <a:srgbClr val="0000CC"/>
                </a:solidFill>
              </a:rPr>
              <a:t>Akademik Personel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12</a:t>
            </a:fld>
            <a:endParaRPr lang="tr-TR"/>
          </a:p>
        </p:txBody>
      </p:sp>
      <p:graphicFrame>
        <p:nvGraphicFramePr>
          <p:cNvPr id="2" name="Tablo 1"/>
          <p:cNvGraphicFramePr>
            <a:graphicFrameLocks noGrp="1"/>
          </p:cNvGraphicFramePr>
          <p:nvPr/>
        </p:nvGraphicFramePr>
        <p:xfrm>
          <a:off x="387626" y="1930148"/>
          <a:ext cx="11499573" cy="4003509"/>
        </p:xfrm>
        <a:graphic>
          <a:graphicData uri="http://schemas.openxmlformats.org/drawingml/2006/table">
            <a:tbl>
              <a:tblPr>
                <a:tableStyleId>{BDBED569-4797-4DF1-A0F4-6AAB3CD982D8}</a:tableStyleId>
              </a:tblPr>
              <a:tblGrid>
                <a:gridCol w="2074767">
                  <a:extLst>
                    <a:ext uri="{9D8B030D-6E8A-4147-A177-3AD203B41FA5}">
                      <a16:colId xmlns:a16="http://schemas.microsoft.com/office/drawing/2014/main" val="220074996"/>
                    </a:ext>
                  </a:extLst>
                </a:gridCol>
                <a:gridCol w="2440468">
                  <a:extLst>
                    <a:ext uri="{9D8B030D-6E8A-4147-A177-3AD203B41FA5}">
                      <a16:colId xmlns:a16="http://schemas.microsoft.com/office/drawing/2014/main" val="2759330771"/>
                    </a:ext>
                  </a:extLst>
                </a:gridCol>
                <a:gridCol w="2345567">
                  <a:extLst>
                    <a:ext uri="{9D8B030D-6E8A-4147-A177-3AD203B41FA5}">
                      <a16:colId xmlns:a16="http://schemas.microsoft.com/office/drawing/2014/main" val="1696771542"/>
                    </a:ext>
                  </a:extLst>
                </a:gridCol>
                <a:gridCol w="2087856">
                  <a:extLst>
                    <a:ext uri="{9D8B030D-6E8A-4147-A177-3AD203B41FA5}">
                      <a16:colId xmlns:a16="http://schemas.microsoft.com/office/drawing/2014/main" val="497567926"/>
                    </a:ext>
                  </a:extLst>
                </a:gridCol>
                <a:gridCol w="2550915">
                  <a:extLst>
                    <a:ext uri="{9D8B030D-6E8A-4147-A177-3AD203B41FA5}">
                      <a16:colId xmlns:a16="http://schemas.microsoft.com/office/drawing/2014/main" val="3709939401"/>
                    </a:ext>
                  </a:extLst>
                </a:gridCol>
              </a:tblGrid>
              <a:tr h="516418">
                <a:tc>
                  <a:txBody>
                    <a:bodyPr/>
                    <a:lstStyle/>
                    <a:p>
                      <a:pPr algn="ctr">
                        <a:lnSpc>
                          <a:spcPct val="107000"/>
                        </a:lnSpc>
                        <a:spcAft>
                          <a:spcPts val="800"/>
                        </a:spcAft>
                      </a:pPr>
                      <a:r>
                        <a:rPr lang="tr-TR" sz="1600" b="1" dirty="0">
                          <a:solidFill>
                            <a:srgbClr val="FF0000"/>
                          </a:solidFill>
                          <a:effectLst/>
                        </a:rPr>
                        <a:t>Bölümü*</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Ana Bilim / Sanat Dalı / Program 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a:solidFill>
                            <a:srgbClr val="FF0000"/>
                          </a:solidFill>
                          <a:effectLst/>
                        </a:rPr>
                        <a:t>Önceki Ünvanı</a:t>
                      </a:r>
                      <a:endParaRPr lang="tr-TR"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579066"/>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474826"/>
                  </a:ext>
                </a:extLst>
              </a:tr>
              <a:tr h="205123">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77371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35021279"/>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52711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422468"/>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306648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05226271"/>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9931591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764433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6095879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7744707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001539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6520346"/>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38027019"/>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286444"/>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9934482"/>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47153327"/>
                  </a:ext>
                </a:extLst>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9036" y="711201"/>
            <a:ext cx="10422091" cy="726126"/>
          </a:xfrm>
        </p:spPr>
        <p:txBody>
          <a:bodyPr>
            <a:normAutofit/>
          </a:bodyPr>
          <a:lstStyle/>
          <a:p>
            <a:pPr algn="ctr"/>
            <a:r>
              <a:rPr lang="tr-TR" sz="2800" b="1" dirty="0" err="1">
                <a:solidFill>
                  <a:srgbClr val="FF0000"/>
                </a:solidFill>
              </a:rPr>
              <a:t>Hizmetiçi</a:t>
            </a:r>
            <a:r>
              <a:rPr lang="tr-TR" sz="2800" b="1" dirty="0">
                <a:solidFill>
                  <a:srgbClr val="FF0000"/>
                </a:solidFill>
              </a:rPr>
              <a:t> Eğitim /Eğiticilerin Eğitimi Etkinlikleri Sayısı</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5" name="Tablo 4"/>
          <p:cNvGraphicFramePr>
            <a:graphicFrameLocks noGrp="1"/>
          </p:cNvGraphicFramePr>
          <p:nvPr/>
        </p:nvGraphicFramePr>
        <p:xfrm>
          <a:off x="329036" y="1942551"/>
          <a:ext cx="11604346" cy="4033377"/>
        </p:xfrm>
        <a:graphic>
          <a:graphicData uri="http://schemas.openxmlformats.org/drawingml/2006/table">
            <a:tbl>
              <a:tblPr firstRow="1" firstCol="1" lastRow="1" lastCol="1" bandRow="1" bandCol="1">
                <a:tableStyleId>{69CF1AB2-1976-4502-BF36-3FF5EA218861}</a:tableStyleId>
              </a:tblPr>
              <a:tblGrid>
                <a:gridCol w="8549895">
                  <a:extLst>
                    <a:ext uri="{9D8B030D-6E8A-4147-A177-3AD203B41FA5}">
                      <a16:colId xmlns:a16="http://schemas.microsoft.com/office/drawing/2014/main" val="851983472"/>
                    </a:ext>
                  </a:extLst>
                </a:gridCol>
                <a:gridCol w="1005502">
                  <a:extLst>
                    <a:ext uri="{9D8B030D-6E8A-4147-A177-3AD203B41FA5}">
                      <a16:colId xmlns:a16="http://schemas.microsoft.com/office/drawing/2014/main" val="695896689"/>
                    </a:ext>
                  </a:extLst>
                </a:gridCol>
                <a:gridCol w="920131">
                  <a:extLst>
                    <a:ext uri="{9D8B030D-6E8A-4147-A177-3AD203B41FA5}">
                      <a16:colId xmlns:a16="http://schemas.microsoft.com/office/drawing/2014/main" val="4166395879"/>
                    </a:ext>
                  </a:extLst>
                </a:gridCol>
                <a:gridCol w="1128818">
                  <a:extLst>
                    <a:ext uri="{9D8B030D-6E8A-4147-A177-3AD203B41FA5}">
                      <a16:colId xmlns:a16="http://schemas.microsoft.com/office/drawing/2014/main" val="4207356817"/>
                    </a:ext>
                  </a:extLst>
                </a:gridCol>
              </a:tblGrid>
              <a:tr h="460577">
                <a:tc>
                  <a:txBody>
                    <a:bodyPr/>
                    <a:lstStyle/>
                    <a:p>
                      <a:pPr algn="ctr">
                        <a:lnSpc>
                          <a:spcPct val="107000"/>
                        </a:lnSpc>
                        <a:spcAft>
                          <a:spcPts val="0"/>
                        </a:spcAft>
                      </a:pPr>
                      <a:r>
                        <a:rPr lang="tr-TR" sz="2000" dirty="0" err="1">
                          <a:solidFill>
                            <a:srgbClr val="C00000"/>
                          </a:solidFill>
                          <a:effectLst/>
                        </a:rPr>
                        <a:t>Hizmetiçi</a:t>
                      </a:r>
                      <a:r>
                        <a:rPr lang="tr-TR" sz="2000" dirty="0">
                          <a:solidFill>
                            <a:srgbClr val="C00000"/>
                          </a:solidFill>
                          <a:effectLst/>
                        </a:rPr>
                        <a:t> Eğitim /Eğiticilerin Eğitimi Etkinliği Türü</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2024</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2025</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39360851"/>
                  </a:ext>
                </a:extLst>
              </a:tr>
              <a:tr h="552669">
                <a:tc>
                  <a:txBody>
                    <a:bodyPr/>
                    <a:lstStyle/>
                    <a:p>
                      <a:pPr marL="36000">
                        <a:lnSpc>
                          <a:spcPct val="107000"/>
                        </a:lnSpc>
                        <a:spcAft>
                          <a:spcPts val="0"/>
                        </a:spcAft>
                      </a:pPr>
                      <a:r>
                        <a:rPr lang="tr-TR" sz="2000" dirty="0">
                          <a:effectLst/>
                        </a:rPr>
                        <a:t>Öğretim elemanlarının öğretim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26176540"/>
                  </a:ext>
                </a:extLst>
              </a:tr>
              <a:tr h="800132">
                <a:tc>
                  <a:txBody>
                    <a:bodyPr/>
                    <a:lstStyle/>
                    <a:p>
                      <a:pPr marL="36000">
                        <a:lnSpc>
                          <a:spcPct val="107000"/>
                        </a:lnSpc>
                        <a:spcAft>
                          <a:spcPts val="0"/>
                        </a:spcAft>
                      </a:pPr>
                      <a:r>
                        <a:rPr lang="tr-TR" sz="2000" dirty="0">
                          <a:effectLst/>
                        </a:rPr>
                        <a:t>Öğretim elemanlarının araştırma, geliştirme ve proje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52187564"/>
                  </a:ext>
                </a:extLst>
              </a:tr>
              <a:tr h="548985">
                <a:tc>
                  <a:txBody>
                    <a:bodyPr/>
                    <a:lstStyle/>
                    <a:p>
                      <a:pPr marL="36000">
                        <a:lnSpc>
                          <a:spcPct val="107000"/>
                        </a:lnSpc>
                        <a:spcAft>
                          <a:spcPts val="0"/>
                        </a:spcAft>
                      </a:pPr>
                      <a:r>
                        <a:rPr lang="tr-TR" sz="2000" dirty="0">
                          <a:effectLst/>
                        </a:rPr>
                        <a:t>Öğretim elemanlarının dijital yetkinliklerinin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4941326"/>
                  </a:ext>
                </a:extLst>
              </a:tr>
              <a:tr h="419549">
                <a:tc>
                  <a:txBody>
                    <a:bodyPr/>
                    <a:lstStyle/>
                    <a:p>
                      <a:pPr marL="36000">
                        <a:lnSpc>
                          <a:spcPct val="107000"/>
                        </a:lnSpc>
                        <a:spcAft>
                          <a:spcPts val="0"/>
                        </a:spcAft>
                      </a:pPr>
                      <a:r>
                        <a:rPr lang="tr-TR" sz="2000" dirty="0">
                          <a:effectLst/>
                        </a:rPr>
                        <a:t>İdari Personelin kişisel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88245156"/>
                  </a:ext>
                </a:extLst>
              </a:tr>
              <a:tr h="419549">
                <a:tc>
                  <a:txBody>
                    <a:bodyPr/>
                    <a:lstStyle/>
                    <a:p>
                      <a:pPr marL="36000">
                        <a:lnSpc>
                          <a:spcPct val="107000"/>
                        </a:lnSpc>
                        <a:spcAft>
                          <a:spcPts val="0"/>
                        </a:spcAft>
                      </a:pPr>
                      <a:r>
                        <a:rPr lang="tr-TR" sz="2000" dirty="0">
                          <a:effectLst/>
                        </a:rPr>
                        <a:t>İdari Personelin mesleki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3956139"/>
                  </a:ext>
                </a:extLst>
              </a:tr>
              <a:tr h="415958">
                <a:tc>
                  <a:txBody>
                    <a:bodyPr/>
                    <a:lstStyle/>
                    <a:p>
                      <a:pPr marL="36000">
                        <a:lnSpc>
                          <a:spcPct val="107000"/>
                        </a:lnSpc>
                        <a:spcAft>
                          <a:spcPts val="0"/>
                        </a:spcAft>
                      </a:pPr>
                      <a:r>
                        <a:rPr lang="tr-TR" sz="2000" dirty="0">
                          <a:effectLst/>
                        </a:rPr>
                        <a:t>Diğer (lütfen yazınız)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2161492"/>
                  </a:ext>
                </a:extLst>
              </a:tr>
              <a:tr h="415958">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9352849"/>
                  </a:ext>
                </a:extLst>
              </a:tr>
            </a:tbl>
          </a:graphicData>
        </a:graphic>
      </p:graphicFrame>
    </p:spTree>
    <p:extLst>
      <p:ext uri="{BB962C8B-B14F-4D97-AF65-F5344CB8AC3E}">
        <p14:creationId xmlns:p14="http://schemas.microsoft.com/office/powerpoint/2010/main" val="12592314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08548420"/>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Siyaset Bilimi ve Kamu Yönetimi </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4</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18</a:t>
                      </a: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18</a:t>
                      </a:r>
                    </a:p>
                  </a:txBody>
                  <a:tcPr marL="44450" marR="44450" marT="0" marB="0" anchor="ctr"/>
                </a:tc>
                <a:tc>
                  <a:txBody>
                    <a:bodyPr/>
                    <a:lstStyle/>
                    <a:p>
                      <a:pPr algn="ctr">
                        <a:lnSpc>
                          <a:spcPct val="107000"/>
                        </a:lnSpc>
                        <a:spcAft>
                          <a:spcPts val="0"/>
                        </a:spcAft>
                      </a:pPr>
                      <a:r>
                        <a:rPr lang="tr-TR" sz="1100" dirty="0">
                          <a:effectLst/>
                        </a:rPr>
                        <a:t>9 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15 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42 </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4</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13</a:t>
                      </a:r>
                    </a:p>
                  </a:txBody>
                  <a:tcPr marL="44450" marR="44450" marT="0" marB="0" anchor="ctr"/>
                </a:tc>
                <a:tc>
                  <a:txBody>
                    <a:bodyPr/>
                    <a:lstStyle/>
                    <a:p>
                      <a:pPr algn="ctr">
                        <a:lnSpc>
                          <a:spcPct val="107000"/>
                        </a:lnSpc>
                        <a:spcAft>
                          <a:spcPts val="0"/>
                        </a:spcAft>
                      </a:pPr>
                      <a:r>
                        <a:rPr lang="tr-TR" sz="1100" dirty="0">
                          <a:effectLst/>
                        </a:rPr>
                        <a:t> 13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 43</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5</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30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30 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9 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24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 63</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5</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27</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27</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24 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 63</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41200611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F70CEE5-B08E-4AC8-3212-06B7FBBD1CA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5F0D5E5-D404-2C95-3138-14BEB06D5E2B}"/>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a:extLst>
              <a:ext uri="{FF2B5EF4-FFF2-40B4-BE49-F238E27FC236}">
                <a16:creationId xmlns:a16="http://schemas.microsoft.com/office/drawing/2014/main" id="{8A98C0DA-7CD8-4729-FFDB-99ED2FA5D05C}"/>
              </a:ext>
            </a:extLst>
          </p:cNvPr>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a:extLst>
              <a:ext uri="{FF2B5EF4-FFF2-40B4-BE49-F238E27FC236}">
                <a16:creationId xmlns:a16="http://schemas.microsoft.com/office/drawing/2014/main" id="{8CD6DED6-8601-95F3-CAA6-6B09FFC33275}"/>
              </a:ext>
            </a:extLst>
          </p:cNvPr>
          <p:cNvSpPr>
            <a:spLocks noGrp="1"/>
          </p:cNvSpPr>
          <p:nvPr>
            <p:ph type="sldNum" sz="quarter" idx="12"/>
          </p:nvPr>
        </p:nvSpPr>
        <p:spPr/>
        <p:txBody>
          <a:bodyPr/>
          <a:lstStyle/>
          <a:p>
            <a:fld id="{15D42E69-0B45-4D6A-BDA9-8F9042B0111B}" type="slidenum">
              <a:rPr lang="tr-TR" smtClean="0"/>
              <a:pPr/>
              <a:t>15</a:t>
            </a:fld>
            <a:endParaRPr lang="tr-TR"/>
          </a:p>
        </p:txBody>
      </p:sp>
      <p:graphicFrame>
        <p:nvGraphicFramePr>
          <p:cNvPr id="5" name="Tablo 4">
            <a:extLst>
              <a:ext uri="{FF2B5EF4-FFF2-40B4-BE49-F238E27FC236}">
                <a16:creationId xmlns:a16="http://schemas.microsoft.com/office/drawing/2014/main" id="{5113AEF8-9126-DBBC-9120-0272EEB00031}"/>
              </a:ext>
            </a:extLst>
          </p:cNvPr>
          <p:cNvGraphicFramePr>
            <a:graphicFrameLocks noGrp="1"/>
          </p:cNvGraphicFramePr>
          <p:nvPr>
            <p:extLst>
              <p:ext uri="{D42A27DB-BD31-4B8C-83A1-F6EECF244321}">
                <p14:modId xmlns:p14="http://schemas.microsoft.com/office/powerpoint/2010/main" val="38273721"/>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Uluslararası Ticaret ve Lojistik</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3</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18</a:t>
                      </a: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18</a:t>
                      </a: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17</a:t>
                      </a:r>
                    </a:p>
                  </a:txBody>
                  <a:tcPr marL="44450" marR="4445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41 </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3</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16</a:t>
                      </a:r>
                    </a:p>
                  </a:txBody>
                  <a:tcPr marL="44450" marR="44450" marT="0" marB="0" anchor="ctr"/>
                </a:tc>
                <a:tc>
                  <a:txBody>
                    <a:bodyPr/>
                    <a:lstStyle/>
                    <a:p>
                      <a:pPr algn="ctr">
                        <a:lnSpc>
                          <a:spcPct val="107000"/>
                        </a:lnSpc>
                        <a:spcAft>
                          <a:spcPts val="0"/>
                        </a:spcAft>
                      </a:pPr>
                      <a:r>
                        <a:rPr lang="tr-TR" sz="1100" dirty="0">
                          <a:effectLst/>
                        </a:rPr>
                        <a:t>16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 24</a:t>
                      </a: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spcAft>
                          <a:spcPts val="0"/>
                        </a:spcAft>
                      </a:pPr>
                      <a:r>
                        <a:rPr lang="tr-TR" sz="1100" dirty="0">
                          <a:solidFill>
                            <a:srgbClr val="0066FF"/>
                          </a:solidFill>
                          <a:effectLst/>
                        </a:rPr>
                        <a:t>43</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3</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18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18 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35 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 59</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3</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27</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27 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3 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30 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 60</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a:extLst>
              <a:ext uri="{FF2B5EF4-FFF2-40B4-BE49-F238E27FC236}">
                <a16:creationId xmlns:a16="http://schemas.microsoft.com/office/drawing/2014/main" id="{530D9170-22EA-FF83-1B9F-DD5CE62C4E52}"/>
              </a:ext>
            </a:extLst>
          </p:cNvPr>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17840698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662" y="844826"/>
            <a:ext cx="10605052" cy="461489"/>
          </a:xfrm>
        </p:spPr>
        <p:txBody>
          <a:bodyPr>
            <a:normAutofit fontScale="90000"/>
          </a:bodyPr>
          <a:lstStyle/>
          <a:p>
            <a:pPr algn="ctr"/>
            <a:r>
              <a:rPr lang="tr-TR" sz="3200" b="1" dirty="0">
                <a:solidFill>
                  <a:srgbClr val="FF0000"/>
                </a:solidFill>
              </a:rPr>
              <a:t>Birim Ders Görevlendirme Analizi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16</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587995315"/>
              </p:ext>
            </p:extLst>
          </p:nvPr>
        </p:nvGraphicFramePr>
        <p:xfrm>
          <a:off x="457199" y="1868150"/>
          <a:ext cx="11430001" cy="3926365"/>
        </p:xfrm>
        <a:graphic>
          <a:graphicData uri="http://schemas.openxmlformats.org/drawingml/2006/table">
            <a:tbl>
              <a:tblPr firstRow="1" firstCol="1" bandRow="1">
                <a:tableStyleId>{5940675A-B579-460E-94D1-54222C63F5DA}</a:tableStyleId>
              </a:tblPr>
              <a:tblGrid>
                <a:gridCol w="1330310">
                  <a:extLst>
                    <a:ext uri="{9D8B030D-6E8A-4147-A177-3AD203B41FA5}">
                      <a16:colId xmlns:a16="http://schemas.microsoft.com/office/drawing/2014/main" val="4221936862"/>
                    </a:ext>
                  </a:extLst>
                </a:gridCol>
                <a:gridCol w="1330310">
                  <a:extLst>
                    <a:ext uri="{9D8B030D-6E8A-4147-A177-3AD203B41FA5}">
                      <a16:colId xmlns:a16="http://schemas.microsoft.com/office/drawing/2014/main" val="4209153941"/>
                    </a:ext>
                  </a:extLst>
                </a:gridCol>
                <a:gridCol w="1648094">
                  <a:extLst>
                    <a:ext uri="{9D8B030D-6E8A-4147-A177-3AD203B41FA5}">
                      <a16:colId xmlns:a16="http://schemas.microsoft.com/office/drawing/2014/main" val="2659259651"/>
                    </a:ext>
                  </a:extLst>
                </a:gridCol>
                <a:gridCol w="1572611">
                  <a:extLst>
                    <a:ext uri="{9D8B030D-6E8A-4147-A177-3AD203B41FA5}">
                      <a16:colId xmlns:a16="http://schemas.microsoft.com/office/drawing/2014/main" val="2520698394"/>
                    </a:ext>
                  </a:extLst>
                </a:gridCol>
                <a:gridCol w="2207194">
                  <a:extLst>
                    <a:ext uri="{9D8B030D-6E8A-4147-A177-3AD203B41FA5}">
                      <a16:colId xmlns:a16="http://schemas.microsoft.com/office/drawing/2014/main" val="3337031571"/>
                    </a:ext>
                  </a:extLst>
                </a:gridCol>
                <a:gridCol w="1889902">
                  <a:extLst>
                    <a:ext uri="{9D8B030D-6E8A-4147-A177-3AD203B41FA5}">
                      <a16:colId xmlns:a16="http://schemas.microsoft.com/office/drawing/2014/main" val="219016466"/>
                    </a:ext>
                  </a:extLst>
                </a:gridCol>
                <a:gridCol w="1451580">
                  <a:extLst>
                    <a:ext uri="{9D8B030D-6E8A-4147-A177-3AD203B41FA5}">
                      <a16:colId xmlns:a16="http://schemas.microsoft.com/office/drawing/2014/main" val="2974283363"/>
                    </a:ext>
                  </a:extLst>
                </a:gridCol>
              </a:tblGrid>
              <a:tr h="1250661">
                <a:tc>
                  <a:txBody>
                    <a:bodyPr/>
                    <a:lstStyle/>
                    <a:p>
                      <a:pPr algn="ctr">
                        <a:lnSpc>
                          <a:spcPct val="107000"/>
                        </a:lnSpc>
                        <a:spcAft>
                          <a:spcPts val="800"/>
                        </a:spcAft>
                      </a:pPr>
                      <a:r>
                        <a:rPr lang="tr-TR" sz="1600" b="1" dirty="0">
                          <a:solidFill>
                            <a:srgbClr val="0000CC"/>
                          </a:solidFill>
                          <a:effectLst/>
                        </a:rPr>
                        <a:t>Eğitim Öğretim Yılı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Eğitim Öğretim Dönemi</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Toplam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İçinden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Dışından (Üniversitenin Diğer Birimleri)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Üniversite Dışından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Dönemlik Toplamı Ders Saati (T+U)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83608574"/>
                  </a:ext>
                </a:extLst>
              </a:tr>
              <a:tr h="668926">
                <a:tc rowSpan="2">
                  <a:txBody>
                    <a:bodyPr/>
                    <a:lstStyle/>
                    <a:p>
                      <a:pPr algn="ctr">
                        <a:lnSpc>
                          <a:spcPct val="107000"/>
                        </a:lnSpc>
                        <a:spcAft>
                          <a:spcPts val="80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7</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51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32 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83 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1176501373"/>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7</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38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45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86</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518968798"/>
                  </a:ext>
                </a:extLst>
              </a:tr>
              <a:tr h="668926">
                <a:tc rowSpan="2">
                  <a:txBody>
                    <a:bodyPr/>
                    <a:lstStyle/>
                    <a:p>
                      <a:pPr algn="ctr">
                        <a:lnSpc>
                          <a:spcPct val="107000"/>
                        </a:lnSpc>
                        <a:spcAft>
                          <a:spcPts val="80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8</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63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59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122</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1604038642"/>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 8</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rPr>
                        <a:t> 66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54</a:t>
                      </a:r>
                    </a:p>
                  </a:txBody>
                  <a:tcPr marL="44189" marR="44189" marT="9469" marB="0" anchor="ctr"/>
                </a:tc>
                <a:tc>
                  <a:txBody>
                    <a:bodyPr/>
                    <a:lstStyle/>
                    <a:p>
                      <a:pPr algn="ctr">
                        <a:lnSpc>
                          <a:spcPct val="107000"/>
                        </a:lnSpc>
                        <a:spcAft>
                          <a:spcPts val="800"/>
                        </a:spcAft>
                      </a:pPr>
                      <a:r>
                        <a:rPr lang="tr-TR" sz="1100" dirty="0">
                          <a:effectLst/>
                        </a:rPr>
                        <a:t>3 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100" dirty="0">
                          <a:solidFill>
                            <a:srgbClr val="FF0000"/>
                          </a:solidFill>
                          <a:effectLst/>
                        </a:rPr>
                        <a:t>123 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577074"/>
                  </a:ext>
                </a:extLst>
              </a:tr>
            </a:tbl>
          </a:graphicData>
        </a:graphic>
      </p:graphicFrame>
    </p:spTree>
    <p:extLst>
      <p:ext uri="{BB962C8B-B14F-4D97-AF65-F5344CB8AC3E}">
        <p14:creationId xmlns:p14="http://schemas.microsoft.com/office/powerpoint/2010/main" val="5402166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753455" y="824931"/>
            <a:ext cx="10280469" cy="679269"/>
          </a:xfrm>
        </p:spPr>
        <p:txBody>
          <a:bodyPr>
            <a:noAutofit/>
          </a:bodyPr>
          <a:lstStyle/>
          <a:p>
            <a:pPr algn="ctr"/>
            <a:r>
              <a:rPr lang="tr-TR" sz="3200" b="1" dirty="0">
                <a:solidFill>
                  <a:srgbClr val="FF0000"/>
                </a:solidFill>
              </a:rPr>
              <a:t>Birim Öğretim Elemanlarının Ders Görevlendirme Analizi</a:t>
            </a:r>
            <a:endParaRPr lang="tr-TR" sz="32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188834607"/>
              </p:ext>
            </p:extLst>
          </p:nvPr>
        </p:nvGraphicFramePr>
        <p:xfrm>
          <a:off x="417442" y="2087217"/>
          <a:ext cx="11400185" cy="3246930"/>
        </p:xfrm>
        <a:graphic>
          <a:graphicData uri="http://schemas.openxmlformats.org/drawingml/2006/table">
            <a:tbl>
              <a:tblPr firstRow="1" firstCol="1" bandRow="1">
                <a:tableStyleId>{5940675A-B579-460E-94D1-54222C63F5DA}</a:tableStyleId>
              </a:tblPr>
              <a:tblGrid>
                <a:gridCol w="1067163">
                  <a:extLst>
                    <a:ext uri="{9D8B030D-6E8A-4147-A177-3AD203B41FA5}">
                      <a16:colId xmlns:a16="http://schemas.microsoft.com/office/drawing/2014/main" val="3830610582"/>
                    </a:ext>
                  </a:extLst>
                </a:gridCol>
                <a:gridCol w="974812">
                  <a:extLst>
                    <a:ext uri="{9D8B030D-6E8A-4147-A177-3AD203B41FA5}">
                      <a16:colId xmlns:a16="http://schemas.microsoft.com/office/drawing/2014/main" val="171705328"/>
                    </a:ext>
                  </a:extLst>
                </a:gridCol>
                <a:gridCol w="1354477">
                  <a:extLst>
                    <a:ext uri="{9D8B030D-6E8A-4147-A177-3AD203B41FA5}">
                      <a16:colId xmlns:a16="http://schemas.microsoft.com/office/drawing/2014/main" val="3359366175"/>
                    </a:ext>
                  </a:extLst>
                </a:gridCol>
                <a:gridCol w="1354478">
                  <a:extLst>
                    <a:ext uri="{9D8B030D-6E8A-4147-A177-3AD203B41FA5}">
                      <a16:colId xmlns:a16="http://schemas.microsoft.com/office/drawing/2014/main" val="1798759746"/>
                    </a:ext>
                  </a:extLst>
                </a:gridCol>
                <a:gridCol w="1498134">
                  <a:extLst>
                    <a:ext uri="{9D8B030D-6E8A-4147-A177-3AD203B41FA5}">
                      <a16:colId xmlns:a16="http://schemas.microsoft.com/office/drawing/2014/main" val="3228992268"/>
                    </a:ext>
                  </a:extLst>
                </a:gridCol>
                <a:gridCol w="2134328">
                  <a:extLst>
                    <a:ext uri="{9D8B030D-6E8A-4147-A177-3AD203B41FA5}">
                      <a16:colId xmlns:a16="http://schemas.microsoft.com/office/drawing/2014/main" val="3665070801"/>
                    </a:ext>
                  </a:extLst>
                </a:gridCol>
                <a:gridCol w="1891634">
                  <a:extLst>
                    <a:ext uri="{9D8B030D-6E8A-4147-A177-3AD203B41FA5}">
                      <a16:colId xmlns:a16="http://schemas.microsoft.com/office/drawing/2014/main" val="2262740905"/>
                    </a:ext>
                  </a:extLst>
                </a:gridCol>
                <a:gridCol w="1125159">
                  <a:extLst>
                    <a:ext uri="{9D8B030D-6E8A-4147-A177-3AD203B41FA5}">
                      <a16:colId xmlns:a16="http://schemas.microsoft.com/office/drawing/2014/main" val="2475098073"/>
                    </a:ext>
                  </a:extLst>
                </a:gridCol>
              </a:tblGrid>
              <a:tr h="896128">
                <a:tc>
                  <a:txBody>
                    <a:bodyPr/>
                    <a:lstStyle/>
                    <a:p>
                      <a:pPr algn="ctr">
                        <a:lnSpc>
                          <a:spcPct val="107000"/>
                        </a:lnSpc>
                        <a:spcAft>
                          <a:spcPts val="0"/>
                        </a:spcAft>
                      </a:pPr>
                      <a:r>
                        <a:rPr lang="tr-TR" sz="1600" b="1" dirty="0">
                          <a:solidFill>
                            <a:srgbClr val="FF0000"/>
                          </a:solidFill>
                          <a:effectLst/>
                        </a:rPr>
                        <a:t>Eğitim Öğretim Yılı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Eğitim Öğretim Dönemi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Toplam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Dışında / Üniversite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Üniversite Dışında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Toplamı Yürütülen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25211901"/>
                  </a:ext>
                </a:extLst>
              </a:tr>
              <a:tr h="553716">
                <a:tc rowSpan="2">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GÜZ</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83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51 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32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a:t>
                      </a:r>
                    </a:p>
                  </a:txBody>
                  <a:tcPr marL="44450" marR="44450" marT="0" marB="0" anchor="ctr"/>
                </a:tc>
                <a:tc>
                  <a:txBody>
                    <a:bodyPr/>
                    <a:lstStyle/>
                    <a:p>
                      <a:pPr algn="ctr">
                        <a:lnSpc>
                          <a:spcPct val="107000"/>
                        </a:lnSpc>
                        <a:spcAft>
                          <a:spcPts val="0"/>
                        </a:spcAft>
                      </a:pPr>
                      <a:r>
                        <a:rPr lang="tr-TR" sz="1600" dirty="0">
                          <a:effectLst/>
                        </a:rPr>
                        <a:t>83 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06399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86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38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45 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86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40687994"/>
                  </a:ext>
                </a:extLst>
              </a:tr>
              <a:tr h="553716">
                <a:tc rowSpan="2">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solidFill>
                            <a:srgbClr val="FF0000"/>
                          </a:solidFill>
                          <a:effectLst/>
                        </a:rPr>
                        <a:t>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122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63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59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122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45637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123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66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54 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123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0437789"/>
                  </a:ext>
                </a:extLst>
              </a:tr>
            </a:tbl>
          </a:graphicData>
        </a:graphic>
      </p:graphicFrame>
    </p:spTree>
    <p:extLst>
      <p:ext uri="{BB962C8B-B14F-4D97-AF65-F5344CB8AC3E}">
        <p14:creationId xmlns:p14="http://schemas.microsoft.com/office/powerpoint/2010/main" val="34758519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18</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63549743"/>
              </p:ext>
            </p:extLst>
          </p:nvPr>
        </p:nvGraphicFramePr>
        <p:xfrm>
          <a:off x="579183" y="1808018"/>
          <a:ext cx="10961656" cy="4417666"/>
        </p:xfrm>
        <a:graphic>
          <a:graphicData uri="http://schemas.openxmlformats.org/drawingml/2006/table">
            <a:tbl>
              <a:tblPr firstRow="1" firstCol="1" lastRow="1" lastCol="1" bandRow="1" bandCol="1">
                <a:tableStyleId>{BDBED569-4797-4DF1-A0F4-6AAB3CD982D8}</a:tableStyleId>
              </a:tblPr>
              <a:tblGrid>
                <a:gridCol w="6948215">
                  <a:extLst>
                    <a:ext uri="{9D8B030D-6E8A-4147-A177-3AD203B41FA5}">
                      <a16:colId xmlns:a16="http://schemas.microsoft.com/office/drawing/2014/main" val="94824080"/>
                    </a:ext>
                  </a:extLst>
                </a:gridCol>
                <a:gridCol w="1253594">
                  <a:extLst>
                    <a:ext uri="{9D8B030D-6E8A-4147-A177-3AD203B41FA5}">
                      <a16:colId xmlns:a16="http://schemas.microsoft.com/office/drawing/2014/main" val="3552602410"/>
                    </a:ext>
                  </a:extLst>
                </a:gridCol>
                <a:gridCol w="757986">
                  <a:extLst>
                    <a:ext uri="{9D8B030D-6E8A-4147-A177-3AD203B41FA5}">
                      <a16:colId xmlns:a16="http://schemas.microsoft.com/office/drawing/2014/main" val="3198193889"/>
                    </a:ext>
                  </a:extLst>
                </a:gridCol>
                <a:gridCol w="1243875">
                  <a:extLst>
                    <a:ext uri="{9D8B030D-6E8A-4147-A177-3AD203B41FA5}">
                      <a16:colId xmlns:a16="http://schemas.microsoft.com/office/drawing/2014/main" val="3226704762"/>
                    </a:ext>
                  </a:extLst>
                </a:gridCol>
                <a:gridCol w="757986">
                  <a:extLst>
                    <a:ext uri="{9D8B030D-6E8A-4147-A177-3AD203B41FA5}">
                      <a16:colId xmlns:a16="http://schemas.microsoft.com/office/drawing/2014/main" val="3420404879"/>
                    </a:ext>
                  </a:extLst>
                </a:gridCol>
              </a:tblGrid>
              <a:tr h="905544">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22504">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extLst>
                  <a:ext uri="{0D108BD9-81ED-4DB2-BD59-A6C34878D82A}">
                    <a16:rowId xmlns:a16="http://schemas.microsoft.com/office/drawing/2014/main" val="2919270204"/>
                  </a:ext>
                </a:extLst>
              </a:tr>
              <a:tr h="192749">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7</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11</a:t>
                      </a:r>
                    </a:p>
                  </a:txBody>
                  <a:tcPr marL="6709" marR="6709" marT="6709" marB="0" anchor="ctr"/>
                </a:tc>
                <a:tc>
                  <a:txBody>
                    <a:bodyPr/>
                    <a:lstStyle/>
                    <a:p>
                      <a:pPr algn="ctr">
                        <a:lnSpc>
                          <a:spcPct val="107000"/>
                        </a:lnSpc>
                        <a:spcAft>
                          <a:spcPts val="0"/>
                        </a:spcAft>
                      </a:pPr>
                      <a:r>
                        <a:rPr lang="tr-TR" sz="1100" dirty="0">
                          <a:effectLst/>
                          <a:latin typeface="+mn-lt"/>
                        </a:rPr>
                        <a:t> 8</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16,8</a:t>
                      </a:r>
                    </a:p>
                  </a:txBody>
                  <a:tcPr marL="6709" marR="6709" marT="6709" marB="0" anchor="ctr"/>
                </a:tc>
                <a:extLst>
                  <a:ext uri="{0D108BD9-81ED-4DB2-BD59-A6C34878D82A}">
                    <a16:rowId xmlns:a16="http://schemas.microsoft.com/office/drawing/2014/main" val="3006458568"/>
                  </a:ext>
                </a:extLst>
              </a:tr>
              <a:tr h="373529">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extLst>
                  <a:ext uri="{0D108BD9-81ED-4DB2-BD59-A6C34878D82A}">
                    <a16:rowId xmlns:a16="http://schemas.microsoft.com/office/drawing/2014/main" val="2870671006"/>
                  </a:ext>
                </a:extLst>
              </a:tr>
              <a:tr h="380238">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extLst>
                  <a:ext uri="{0D108BD9-81ED-4DB2-BD59-A6C34878D82A}">
                    <a16:rowId xmlns:a16="http://schemas.microsoft.com/office/drawing/2014/main" val="3870683367"/>
                  </a:ext>
                </a:extLst>
              </a:tr>
              <a:tr h="280852">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7</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11</a:t>
                      </a:r>
                    </a:p>
                  </a:txBody>
                  <a:tcPr marL="6709" marR="6709" marT="6709" marB="0" anchor="ctr"/>
                </a:tc>
                <a:tc>
                  <a:txBody>
                    <a:bodyPr/>
                    <a:lstStyle/>
                    <a:p>
                      <a:pPr algn="ctr">
                        <a:lnSpc>
                          <a:spcPct val="107000"/>
                        </a:lnSpc>
                        <a:spcAft>
                          <a:spcPts val="0"/>
                        </a:spcAft>
                      </a:pPr>
                      <a:r>
                        <a:rPr lang="tr-TR" sz="1100" dirty="0">
                          <a:effectLst/>
                          <a:latin typeface="+mn-lt"/>
                        </a:rPr>
                        <a:t> 8</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16,8</a:t>
                      </a:r>
                    </a:p>
                  </a:txBody>
                  <a:tcPr marL="6709" marR="6709" marT="6709" marB="0" anchor="ctr"/>
                </a:tc>
                <a:extLst>
                  <a:ext uri="{0D108BD9-81ED-4DB2-BD59-A6C34878D82A}">
                    <a16:rowId xmlns:a16="http://schemas.microsoft.com/office/drawing/2014/main" val="2761748035"/>
                  </a:ext>
                </a:extLst>
              </a:tr>
              <a:tr h="192749">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643427461"/>
                  </a:ext>
                </a:extLst>
              </a:tr>
              <a:tr h="192749">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extLst>
                  <a:ext uri="{0D108BD9-81ED-4DB2-BD59-A6C34878D82A}">
                    <a16:rowId xmlns:a16="http://schemas.microsoft.com/office/drawing/2014/main" val="2234417156"/>
                  </a:ext>
                </a:extLst>
              </a:tr>
              <a:tr h="192749">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extLst>
                  <a:ext uri="{0D108BD9-81ED-4DB2-BD59-A6C34878D82A}">
                    <a16:rowId xmlns:a16="http://schemas.microsoft.com/office/drawing/2014/main" val="1896136858"/>
                  </a:ext>
                </a:extLst>
              </a:tr>
              <a:tr h="272182">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extLst>
                  <a:ext uri="{0D108BD9-81ED-4DB2-BD59-A6C34878D82A}">
                    <a16:rowId xmlns:a16="http://schemas.microsoft.com/office/drawing/2014/main" val="289198577"/>
                  </a:ext>
                </a:extLst>
              </a:tr>
              <a:tr h="192749">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2686940478"/>
                  </a:ext>
                </a:extLst>
              </a:tr>
              <a:tr h="405443">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280426310"/>
                  </a:ext>
                </a:extLst>
              </a:tr>
              <a:tr h="161924">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453871493"/>
                  </a:ext>
                </a:extLst>
              </a:tr>
              <a:tr h="185810">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5711" y="716339"/>
            <a:ext cx="9506528" cy="729776"/>
          </a:xfrm>
        </p:spPr>
        <p:txBody>
          <a:bodyPr>
            <a:noAutofit/>
          </a:bodyPr>
          <a:lstStyle/>
          <a:p>
            <a:pPr algn="ctr"/>
            <a:r>
              <a:rPr lang="tr-TR" sz="2800" b="1" dirty="0">
                <a:solidFill>
                  <a:srgbClr val="FF0000"/>
                </a:solidFill>
              </a:rPr>
              <a:t>                 Lisans Bölüm ve Program Sayısı</a:t>
            </a:r>
            <a:br>
              <a:rPr lang="tr-TR" sz="2800" b="1" dirty="0">
                <a:solidFill>
                  <a:srgbClr val="FF0000"/>
                </a:solidFill>
              </a:rPr>
            </a:br>
            <a:r>
              <a:rPr lang="tr-TR" sz="2800" b="1" dirty="0">
                <a:solidFill>
                  <a:srgbClr val="FF0000"/>
                </a:solidFill>
              </a:rPr>
              <a:t>                 </a:t>
            </a:r>
            <a:r>
              <a:rPr lang="tr-TR" sz="1600" b="1" i="1" dirty="0">
                <a:solidFill>
                  <a:srgbClr val="0066FF"/>
                </a:solidFill>
              </a:rPr>
              <a:t>(Biriminize uygun olan satırları doldurunuz lütfen) </a:t>
            </a:r>
            <a:endParaRPr lang="tr-TR" sz="1600" i="1" dirty="0">
              <a:solidFill>
                <a:srgbClr val="0066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04018974"/>
              </p:ext>
            </p:extLst>
          </p:nvPr>
        </p:nvGraphicFramePr>
        <p:xfrm>
          <a:off x="535711" y="2041235"/>
          <a:ext cx="11102107" cy="3124875"/>
        </p:xfrm>
        <a:graphic>
          <a:graphicData uri="http://schemas.openxmlformats.org/drawingml/2006/table">
            <a:tbl>
              <a:tblPr firstRow="1" firstCol="1" lastRow="1" lastCol="1" bandRow="1" bandCol="1">
                <a:tableStyleId>{5940675A-B579-460E-94D1-54222C63F5DA}</a:tableStyleId>
              </a:tblPr>
              <a:tblGrid>
                <a:gridCol w="5144653">
                  <a:extLst>
                    <a:ext uri="{9D8B030D-6E8A-4147-A177-3AD203B41FA5}">
                      <a16:colId xmlns:a16="http://schemas.microsoft.com/office/drawing/2014/main" val="1537241276"/>
                    </a:ext>
                  </a:extLst>
                </a:gridCol>
                <a:gridCol w="3371178">
                  <a:extLst>
                    <a:ext uri="{9D8B030D-6E8A-4147-A177-3AD203B41FA5}">
                      <a16:colId xmlns:a16="http://schemas.microsoft.com/office/drawing/2014/main" val="1294911607"/>
                    </a:ext>
                  </a:extLst>
                </a:gridCol>
                <a:gridCol w="2586276">
                  <a:extLst>
                    <a:ext uri="{9D8B030D-6E8A-4147-A177-3AD203B41FA5}">
                      <a16:colId xmlns:a16="http://schemas.microsoft.com/office/drawing/2014/main" val="2690988503"/>
                    </a:ext>
                  </a:extLst>
                </a:gridCol>
              </a:tblGrid>
              <a:tr h="443347">
                <a:tc>
                  <a:txBody>
                    <a:bodyPr/>
                    <a:lstStyle/>
                    <a:p>
                      <a:pPr marL="72000" algn="ctr" rtl="0" fontAlgn="ctr">
                        <a:lnSpc>
                          <a:spcPct val="100000"/>
                        </a:lnSpc>
                      </a:pPr>
                      <a:r>
                        <a:rPr lang="tr-TR" sz="2400" b="1" u="none" strike="noStrike" dirty="0">
                          <a:solidFill>
                            <a:srgbClr val="FF0000"/>
                          </a:solidFill>
                          <a:effectLst/>
                        </a:rPr>
                        <a:t>Program Sayısı</a:t>
                      </a:r>
                      <a:endParaRPr lang="tr-TR" sz="2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2024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2025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22457692"/>
                  </a:ext>
                </a:extLst>
              </a:tr>
              <a:tr h="382936">
                <a:tc>
                  <a:txBody>
                    <a:bodyPr/>
                    <a:lstStyle/>
                    <a:p>
                      <a:pPr marL="72000" algn="l" rtl="0" fontAlgn="ctr">
                        <a:lnSpc>
                          <a:spcPct val="100000"/>
                        </a:lnSpc>
                      </a:pPr>
                      <a:r>
                        <a:rPr lang="tr-TR" sz="2000" u="none" strike="noStrike" dirty="0">
                          <a:solidFill>
                            <a:srgbClr val="3333FF"/>
                          </a:solidFill>
                          <a:effectLst/>
                        </a:rPr>
                        <a:t>Ön 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41669636"/>
                  </a:ext>
                </a:extLst>
              </a:tr>
              <a:tr h="382936">
                <a:tc>
                  <a:txBody>
                    <a:bodyPr/>
                    <a:lstStyle/>
                    <a:p>
                      <a:pPr marL="72000" algn="l" rtl="0" fontAlgn="ctr">
                        <a:lnSpc>
                          <a:spcPct val="100000"/>
                        </a:lnSpc>
                      </a:pPr>
                      <a:r>
                        <a:rPr lang="tr-TR" sz="2000" u="none" strike="noStrike" dirty="0">
                          <a:solidFill>
                            <a:srgbClr val="3333FF"/>
                          </a:solidFill>
                          <a:effectLst/>
                        </a:rPr>
                        <a:t>Ön 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40097344"/>
                  </a:ext>
                </a:extLst>
              </a:tr>
              <a:tr h="382936">
                <a:tc>
                  <a:txBody>
                    <a:bodyPr/>
                    <a:lstStyle/>
                    <a:p>
                      <a:pPr marL="72000" algn="r" fontAlgn="ctr">
                        <a:lnSpc>
                          <a:spcPct val="100000"/>
                        </a:lnSpc>
                      </a:pPr>
                      <a:r>
                        <a:rPr lang="tr-TR" sz="2000" b="1" u="none" strike="noStrike" dirty="0">
                          <a:solidFill>
                            <a:srgbClr val="FF0000"/>
                          </a:solidFill>
                          <a:effectLst/>
                        </a:rPr>
                        <a:t>Öğrenci Alan Aktif Ön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602482"/>
                  </a:ext>
                </a:extLst>
              </a:tr>
              <a:tr h="382936">
                <a:tc>
                  <a:txBody>
                    <a:bodyPr/>
                    <a:lstStyle/>
                    <a:p>
                      <a:pPr marL="72000" algn="l" rtl="0" fontAlgn="ctr">
                        <a:lnSpc>
                          <a:spcPct val="100000"/>
                        </a:lnSpc>
                      </a:pPr>
                      <a:r>
                        <a:rPr lang="tr-TR" sz="2000" b="0" u="none" strike="noStrike" dirty="0">
                          <a:solidFill>
                            <a:srgbClr val="3333FF"/>
                          </a:solidFill>
                          <a:effectLst/>
                        </a:rPr>
                        <a:t>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2</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2</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92869150"/>
                  </a:ext>
                </a:extLst>
              </a:tr>
              <a:tr h="524693">
                <a:tc>
                  <a:txBody>
                    <a:bodyPr/>
                    <a:lstStyle/>
                    <a:p>
                      <a:pPr marL="72000" algn="l" rtl="0" fontAlgn="ctr">
                        <a:lnSpc>
                          <a:spcPct val="100000"/>
                        </a:lnSpc>
                      </a:pPr>
                      <a:r>
                        <a:rPr lang="tr-TR" sz="2000" b="0" u="none" strike="noStrike" dirty="0">
                          <a:solidFill>
                            <a:srgbClr val="3333FF"/>
                          </a:solidFill>
                          <a:effectLst/>
                        </a:rPr>
                        <a:t>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2</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2</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58379037"/>
                  </a:ext>
                </a:extLst>
              </a:tr>
              <a:tr h="625091">
                <a:tc>
                  <a:txBody>
                    <a:bodyPr/>
                    <a:lstStyle/>
                    <a:p>
                      <a:pPr marL="72000" algn="r" fontAlgn="ctr">
                        <a:lnSpc>
                          <a:spcPct val="100000"/>
                        </a:lnSpc>
                      </a:pPr>
                      <a:r>
                        <a:rPr lang="tr-TR" sz="2000" b="1" u="none" strike="noStrike" dirty="0">
                          <a:solidFill>
                            <a:srgbClr val="FF0000"/>
                          </a:solidFill>
                          <a:effectLst/>
                        </a:rPr>
                        <a:t>Öğrenci Alan Aktif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000" u="none" strike="noStrike" dirty="0">
                          <a:effectLst/>
                        </a:rPr>
                        <a:t> 2</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2</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87980659"/>
                  </a:ext>
                </a:extLst>
              </a:tr>
            </a:tbl>
          </a:graphicData>
        </a:graphic>
      </p:graphicFrame>
    </p:spTree>
    <p:extLst>
      <p:ext uri="{BB962C8B-B14F-4D97-AF65-F5344CB8AC3E}">
        <p14:creationId xmlns:p14="http://schemas.microsoft.com/office/powerpoint/2010/main" val="1258746381"/>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3581400" y="1927960"/>
            <a:ext cx="5193145"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20</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273" y="766617"/>
            <a:ext cx="10455562" cy="644811"/>
          </a:xfrm>
        </p:spPr>
        <p:txBody>
          <a:bodyPr>
            <a:noAutofit/>
          </a:bodyPr>
          <a:lstStyle/>
          <a:p>
            <a:pPr algn="ctr"/>
            <a:r>
              <a:rPr lang="tr-TR" sz="2800" b="1" dirty="0">
                <a:solidFill>
                  <a:srgbClr val="FF0000"/>
                </a:solidFill>
              </a:rPr>
              <a:t>Ön Lisans / Lisans Eğitimi: </a:t>
            </a:r>
            <a:r>
              <a:rPr lang="tr-TR" sz="2800" b="1" dirty="0">
                <a:solidFill>
                  <a:srgbClr val="0066FF"/>
                </a:solidFill>
              </a:rPr>
              <a:t>Program Yapısı</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757383321"/>
              </p:ext>
            </p:extLst>
          </p:nvPr>
        </p:nvGraphicFramePr>
        <p:xfrm>
          <a:off x="434109" y="1833913"/>
          <a:ext cx="11157256" cy="3846448"/>
        </p:xfrm>
        <a:graphic>
          <a:graphicData uri="http://schemas.openxmlformats.org/drawingml/2006/table">
            <a:tbl>
              <a:tblPr>
                <a:tableStyleId>{BDBED569-4797-4DF1-A0F4-6AAB3CD982D8}</a:tableStyleId>
              </a:tblPr>
              <a:tblGrid>
                <a:gridCol w="4999282">
                  <a:extLst>
                    <a:ext uri="{9D8B030D-6E8A-4147-A177-3AD203B41FA5}">
                      <a16:colId xmlns:a16="http://schemas.microsoft.com/office/drawing/2014/main" val="621306946"/>
                    </a:ext>
                  </a:extLst>
                </a:gridCol>
                <a:gridCol w="6157974">
                  <a:extLst>
                    <a:ext uri="{9D8B030D-6E8A-4147-A177-3AD203B41FA5}">
                      <a16:colId xmlns:a16="http://schemas.microsoft.com/office/drawing/2014/main" val="1031207934"/>
                    </a:ext>
                  </a:extLst>
                </a:gridCol>
              </a:tblGrid>
              <a:tr h="465640">
                <a:tc>
                  <a:txBody>
                    <a:bodyPr/>
                    <a:lstStyle/>
                    <a:p>
                      <a:pPr algn="ctr">
                        <a:lnSpc>
                          <a:spcPct val="107000"/>
                        </a:lnSpc>
                        <a:spcAft>
                          <a:spcPts val="800"/>
                        </a:spcAft>
                      </a:pPr>
                      <a:r>
                        <a:rPr lang="tr-TR" sz="1600" b="1" dirty="0">
                          <a:solidFill>
                            <a:srgbClr val="0066FF"/>
                          </a:solidFill>
                          <a:effectLst/>
                        </a:rPr>
                        <a:t>Bölüm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600" b="1" dirty="0">
                          <a:solidFill>
                            <a:srgbClr val="0066FF"/>
                          </a:solidFill>
                          <a:effectLst/>
                        </a:rPr>
                        <a:t>Ana Bilim - Sanat Dalı/ Program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1380746"/>
                  </a:ext>
                </a:extLst>
              </a:tr>
              <a:tr h="563468">
                <a:tc rowSpan="4">
                  <a:txBody>
                    <a:bodyPr/>
                    <a:lstStyle/>
                    <a:p>
                      <a:pPr>
                        <a:lnSpc>
                          <a:spcPct val="107000"/>
                        </a:lnSpc>
                      </a:pPr>
                      <a:r>
                        <a:rPr lang="tr-TR" sz="2400" dirty="0">
                          <a:effectLst/>
                          <a:latin typeface="Times New Roman" panose="02020603050405020304" pitchFamily="18" charset="0"/>
                          <a:cs typeface="Times New Roman" panose="02020603050405020304" pitchFamily="18" charset="0"/>
                        </a:rPr>
                        <a:t>Siyaset Bilimi ve Kamu Yönetimi</a:t>
                      </a:r>
                    </a:p>
                  </a:txBody>
                  <a:tcPr marL="3810" marR="3810" marT="3810" marB="0" anchor="ctr"/>
                </a:tc>
                <a:tc>
                  <a:txBody>
                    <a:bodyPr/>
                    <a:lstStyle/>
                    <a:p>
                      <a:pPr>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Hukuk Bilimleri </a:t>
                      </a:r>
                    </a:p>
                  </a:txBody>
                  <a:tcPr marL="9525" marR="9525" marT="9525" marB="0" anchor="ctr"/>
                </a:tc>
                <a:extLst>
                  <a:ext uri="{0D108BD9-81ED-4DB2-BD59-A6C34878D82A}">
                    <a16:rowId xmlns:a16="http://schemas.microsoft.com/office/drawing/2014/main" val="2933257333"/>
                  </a:ext>
                </a:extLst>
              </a:tr>
              <a:tr h="563468">
                <a:tc vMerge="1">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Yönetim Bilimleri </a:t>
                      </a:r>
                    </a:p>
                  </a:txBody>
                  <a:tcPr marL="9525" marR="9525" marT="9525" marB="0" anchor="ctr"/>
                </a:tc>
                <a:extLst>
                  <a:ext uri="{0D108BD9-81ED-4DB2-BD59-A6C34878D82A}">
                    <a16:rowId xmlns:a16="http://schemas.microsoft.com/office/drawing/2014/main" val="2509510667"/>
                  </a:ext>
                </a:extLst>
              </a:tr>
              <a:tr h="563468">
                <a:tc vMerge="1">
                  <a:txBody>
                    <a:bodyPr/>
                    <a:lstStyle/>
                    <a:p>
                      <a:endParaRPr/>
                    </a:p>
                  </a:txBody>
                  <a:tcPr marL="3810" marR="3810" marT="3810" marB="0" anchor="ctr"/>
                </a:tc>
                <a:tc>
                  <a:txBody>
                    <a:bodyPr/>
                    <a:lstStyle/>
                    <a:p>
                      <a:pPr>
                        <a:lnSpc>
                          <a:spcPct val="107000"/>
                        </a:lnSpc>
                        <a:spcAft>
                          <a:spcPts val="800"/>
                        </a:spcAft>
                      </a:pPr>
                      <a:r>
                        <a:rPr lang="tr-TR" sz="2400" dirty="0">
                          <a:effectLst/>
                          <a:latin typeface="Times New Roman" panose="02020603050405020304" pitchFamily="18" charset="0"/>
                          <a:cs typeface="Times New Roman" panose="02020603050405020304" pitchFamily="18" charset="0"/>
                        </a:rPr>
                        <a:t>Kentleşme ve Çevre Sorunları</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32170701"/>
                  </a:ext>
                </a:extLst>
              </a:tr>
              <a:tr h="563468">
                <a:tc vMerge="1">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Siyaset ve Sosyal Bilimler </a:t>
                      </a:r>
                    </a:p>
                  </a:txBody>
                  <a:tcPr marL="9525" marR="9525" marT="9525" marB="0" anchor="ctr"/>
                </a:tc>
                <a:extLst>
                  <a:ext uri="{0D108BD9-81ED-4DB2-BD59-A6C34878D82A}">
                    <a16:rowId xmlns:a16="http://schemas.microsoft.com/office/drawing/2014/main" val="804002738"/>
                  </a:ext>
                </a:extLst>
              </a:tr>
              <a:tr h="563468">
                <a:tc>
                  <a:txBody>
                    <a:bodyPr/>
                    <a:lstStyle/>
                    <a:p>
                      <a:pPr>
                        <a:lnSpc>
                          <a:spcPct val="107000"/>
                        </a:lnSpc>
                      </a:pPr>
                      <a:r>
                        <a:rPr lang="tr-TR" sz="2400" dirty="0">
                          <a:effectLst/>
                          <a:latin typeface="Times New Roman" panose="02020603050405020304" pitchFamily="18" charset="0"/>
                          <a:cs typeface="Times New Roman" panose="02020603050405020304" pitchFamily="18" charset="0"/>
                        </a:rPr>
                        <a:t>Uluslararası Ticaret ve Lojistik</a:t>
                      </a:r>
                    </a:p>
                  </a:txBody>
                  <a:tcPr marL="3810" marR="3810" marT="3810" marB="0" anchor="ctr"/>
                </a:tc>
                <a:tc>
                  <a:txBody>
                    <a:bodyPr/>
                    <a:lstStyle/>
                    <a:p>
                      <a:pPr>
                        <a:lnSpc>
                          <a:spcPct val="107000"/>
                        </a:lnSpc>
                        <a:spcAft>
                          <a:spcPts val="800"/>
                        </a:spcAft>
                      </a:pPr>
                      <a:r>
                        <a:rPr lang="tr-TR" sz="2400" dirty="0">
                          <a:effectLst/>
                          <a:latin typeface="Times New Roman" panose="02020603050405020304" pitchFamily="18" charset="0"/>
                          <a:cs typeface="Times New Roman" panose="02020603050405020304" pitchFamily="18" charset="0"/>
                        </a:rPr>
                        <a:t> Uluslararası Ticaret ve Lojistik</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2579918"/>
                  </a:ext>
                </a:extLst>
              </a:tr>
              <a:tr h="56346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2400" dirty="0">
                          <a:effectLst/>
                          <a:latin typeface="Times New Roman" panose="02020603050405020304" pitchFamily="18" charset="0"/>
                          <a:cs typeface="Times New Roman" panose="02020603050405020304" pitchFamily="18" charset="0"/>
                        </a:rPr>
                        <a:t>Siyaset Bilimi ve Uluslararası İlişkiler</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2400" dirty="0">
                          <a:effectLst/>
                          <a:latin typeface="Times New Roman" panose="02020603050405020304" pitchFamily="18" charset="0"/>
                          <a:cs typeface="Times New Roman" panose="02020603050405020304" pitchFamily="18" charset="0"/>
                        </a:rPr>
                        <a:t>Siyaset Bilimi ve Uluslararası İlişkiler</a:t>
                      </a:r>
                    </a:p>
                  </a:txBody>
                  <a:tcPr marL="9525" marR="9525" marT="9525" marB="0" anchor="ctr"/>
                </a:tc>
                <a:extLst>
                  <a:ext uri="{0D108BD9-81ED-4DB2-BD59-A6C34878D82A}">
                    <a16:rowId xmlns:a16="http://schemas.microsoft.com/office/drawing/2014/main" val="4198132906"/>
                  </a:ext>
                </a:extLst>
              </a:tr>
            </a:tbl>
          </a:graphicData>
        </a:graphic>
      </p:graphicFrame>
      <p:sp>
        <p:nvSpPr>
          <p:cNvPr id="6" name="Metin kutusu 5"/>
          <p:cNvSpPr txBox="1"/>
          <p:nvPr/>
        </p:nvSpPr>
        <p:spPr>
          <a:xfrm>
            <a:off x="434109" y="5879856"/>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0708862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812800"/>
            <a:ext cx="10603345" cy="683594"/>
          </a:xfrm>
        </p:spPr>
        <p:txBody>
          <a:bodyPr>
            <a:noAutofit/>
          </a:bodyPr>
          <a:lstStyle/>
          <a:p>
            <a:pPr algn="ctr"/>
            <a:r>
              <a:rPr lang="tr-TR" sz="2800" b="1" dirty="0">
                <a:solidFill>
                  <a:srgbClr val="0000CC"/>
                </a:solidFill>
              </a:rPr>
              <a:t>Lisansüstü Eğitim Programları </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898329981"/>
              </p:ext>
            </p:extLst>
          </p:nvPr>
        </p:nvGraphicFramePr>
        <p:xfrm>
          <a:off x="452583" y="1911921"/>
          <a:ext cx="11166762" cy="3777678"/>
        </p:xfrm>
        <a:graphic>
          <a:graphicData uri="http://schemas.openxmlformats.org/drawingml/2006/table">
            <a:tbl>
              <a:tblPr firstRow="1" firstCol="1" lastRow="1" lastCol="1" bandRow="1" bandCol="1">
                <a:tableStyleId>{5940675A-B579-460E-94D1-54222C63F5DA}</a:tableStyleId>
              </a:tblPr>
              <a:tblGrid>
                <a:gridCol w="6605388">
                  <a:extLst>
                    <a:ext uri="{9D8B030D-6E8A-4147-A177-3AD203B41FA5}">
                      <a16:colId xmlns:a16="http://schemas.microsoft.com/office/drawing/2014/main" val="3065847438"/>
                    </a:ext>
                  </a:extLst>
                </a:gridCol>
                <a:gridCol w="2280687">
                  <a:extLst>
                    <a:ext uri="{9D8B030D-6E8A-4147-A177-3AD203B41FA5}">
                      <a16:colId xmlns:a16="http://schemas.microsoft.com/office/drawing/2014/main" val="338748751"/>
                    </a:ext>
                  </a:extLst>
                </a:gridCol>
                <a:gridCol w="2280687">
                  <a:extLst>
                    <a:ext uri="{9D8B030D-6E8A-4147-A177-3AD203B41FA5}">
                      <a16:colId xmlns:a16="http://schemas.microsoft.com/office/drawing/2014/main" val="2571452112"/>
                    </a:ext>
                  </a:extLst>
                </a:gridCol>
              </a:tblGrid>
              <a:tr h="419742">
                <a:tc>
                  <a:txBody>
                    <a:bodyPr/>
                    <a:lstStyle/>
                    <a:p>
                      <a:pPr algn="ctr" fontAlgn="ctr"/>
                      <a:r>
                        <a:rPr lang="tr-TR" sz="2000" b="1" u="none" strike="noStrike" dirty="0">
                          <a:solidFill>
                            <a:srgbClr val="FF0000"/>
                          </a:solidFill>
                          <a:effectLst/>
                        </a:rPr>
                        <a:t>Program Sayısı</a:t>
                      </a:r>
                      <a:endParaRPr lang="tr-TR" sz="2000" b="1" i="0" u="none" strike="noStrike" dirty="0">
                        <a:solidFill>
                          <a:srgbClr val="FF0000"/>
                        </a:solidFill>
                        <a:effectLst/>
                        <a:latin typeface="Times New Roman" panose="02020603050405020304" pitchFamily="18" charset="0"/>
                      </a:endParaRPr>
                    </a:p>
                  </a:txBody>
                  <a:tcPr marL="7620" marR="7620" marT="8255" marB="0" anchor="ctr"/>
                </a:tc>
                <a:tc>
                  <a:txBody>
                    <a:bodyPr/>
                    <a:lstStyle/>
                    <a:p>
                      <a:pPr algn="ctr" fontAlgn="ctr"/>
                      <a:r>
                        <a:rPr lang="tr-TR" sz="2000" b="1" u="none" strike="noStrike" dirty="0">
                          <a:solidFill>
                            <a:srgbClr val="FF0000"/>
                          </a:solidFill>
                          <a:effectLst/>
                        </a:rPr>
                        <a:t>2024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2025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117648076"/>
                  </a:ext>
                </a:extLst>
              </a:tr>
              <a:tr h="419742">
                <a:tc>
                  <a:txBody>
                    <a:bodyPr/>
                    <a:lstStyle/>
                    <a:p>
                      <a:pPr algn="l" fontAlgn="ctr"/>
                      <a:r>
                        <a:rPr lang="tr-TR" sz="2000" u="none" strike="noStrike" dirty="0">
                          <a:solidFill>
                            <a:srgbClr val="3333FF"/>
                          </a:solidFill>
                          <a:effectLst/>
                        </a:rPr>
                        <a:t>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48494818"/>
                  </a:ext>
                </a:extLst>
              </a:tr>
              <a:tr h="419742">
                <a:tc>
                  <a:txBody>
                    <a:bodyPr/>
                    <a:lstStyle/>
                    <a:p>
                      <a:pPr algn="l" fontAlgn="ctr"/>
                      <a:r>
                        <a:rPr lang="tr-TR" sz="2000" u="none" strike="noStrike" dirty="0">
                          <a:solidFill>
                            <a:srgbClr val="3333FF"/>
                          </a:solidFill>
                          <a:effectLst/>
                        </a:rPr>
                        <a:t>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1</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827472582"/>
                  </a:ext>
                </a:extLst>
              </a:tr>
              <a:tr h="419742">
                <a:tc>
                  <a:txBody>
                    <a:bodyPr/>
                    <a:lstStyle/>
                    <a:p>
                      <a:pPr algn="l" fontAlgn="ctr"/>
                      <a:r>
                        <a:rPr lang="tr-TR" sz="2000" u="none" strike="noStrike" dirty="0">
                          <a:solidFill>
                            <a:srgbClr val="3333FF"/>
                          </a:solidFill>
                          <a:effectLst/>
                        </a:rPr>
                        <a:t>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408022517"/>
                  </a:ext>
                </a:extLst>
              </a:tr>
              <a:tr h="419742">
                <a:tc>
                  <a:txBody>
                    <a:bodyPr/>
                    <a:lstStyle/>
                    <a:p>
                      <a:pPr algn="r" fontAlgn="ctr"/>
                      <a:r>
                        <a:rPr lang="tr-TR" sz="2000" b="1" u="none" strike="noStrike" dirty="0">
                          <a:solidFill>
                            <a:srgbClr val="FF0000"/>
                          </a:solidFill>
                          <a:effectLst/>
                        </a:rPr>
                        <a:t>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l" fontAlgn="ctr"/>
                      <a:r>
                        <a:rPr lang="tr-TR" sz="2000" b="1" u="none" strike="noStrike" dirty="0">
                          <a:solidFill>
                            <a:srgbClr val="FF0000"/>
                          </a:solidFill>
                          <a:effectLst/>
                        </a:rPr>
                        <a:t> </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l" fontAlgn="ctr"/>
                      <a:r>
                        <a:rPr lang="tr-TR" sz="2000" b="1" u="none" strike="noStrike" dirty="0">
                          <a:solidFill>
                            <a:srgbClr val="FF0000"/>
                          </a:solidFill>
                          <a:effectLst/>
                        </a:rPr>
                        <a:t> </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932411017"/>
                  </a:ext>
                </a:extLst>
              </a:tr>
              <a:tr h="419742">
                <a:tc>
                  <a:txBody>
                    <a:bodyPr/>
                    <a:lstStyle/>
                    <a:p>
                      <a:pPr algn="l" fontAlgn="ctr"/>
                      <a:r>
                        <a:rPr lang="tr-TR" sz="2000" u="none" strike="noStrike" dirty="0">
                          <a:solidFill>
                            <a:srgbClr val="3333FF"/>
                          </a:solidFill>
                          <a:effectLst/>
                        </a:rPr>
                        <a:t>Öğrenci Alan Aktif 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457172641"/>
                  </a:ext>
                </a:extLst>
              </a:tr>
              <a:tr h="419742">
                <a:tc>
                  <a:txBody>
                    <a:bodyPr/>
                    <a:lstStyle/>
                    <a:p>
                      <a:pPr algn="l" fontAlgn="ctr"/>
                      <a:r>
                        <a:rPr lang="tr-TR" sz="2000" u="none" strike="noStrike" dirty="0">
                          <a:solidFill>
                            <a:srgbClr val="3333FF"/>
                          </a:solidFill>
                          <a:effectLst/>
                        </a:rPr>
                        <a:t>Öğrenci Alan Aktif 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98297856"/>
                  </a:ext>
                </a:extLst>
              </a:tr>
              <a:tr h="419742">
                <a:tc>
                  <a:txBody>
                    <a:bodyPr/>
                    <a:lstStyle/>
                    <a:p>
                      <a:pPr algn="l" fontAlgn="ctr"/>
                      <a:r>
                        <a:rPr lang="tr-TR" sz="2000" u="none" strike="noStrike" dirty="0">
                          <a:solidFill>
                            <a:srgbClr val="3333FF"/>
                          </a:solidFill>
                          <a:effectLst/>
                        </a:rPr>
                        <a:t>Öğrenci Alan Aktif 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640238657"/>
                  </a:ext>
                </a:extLst>
              </a:tr>
              <a:tr h="419742">
                <a:tc>
                  <a:txBody>
                    <a:bodyPr/>
                    <a:lstStyle/>
                    <a:p>
                      <a:pPr algn="r" fontAlgn="ctr"/>
                      <a:r>
                        <a:rPr lang="tr-TR" sz="2000" b="1" u="none" strike="noStrike" dirty="0">
                          <a:solidFill>
                            <a:srgbClr val="FF0000"/>
                          </a:solidFill>
                          <a:effectLst/>
                        </a:rPr>
                        <a:t>ÖĞRENCİ ALAN AKTİF 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570162338"/>
                  </a:ext>
                </a:extLst>
              </a:tr>
            </a:tbl>
          </a:graphicData>
        </a:graphic>
      </p:graphicFrame>
    </p:spTree>
    <p:extLst>
      <p:ext uri="{BB962C8B-B14F-4D97-AF65-F5344CB8AC3E}">
        <p14:creationId xmlns:p14="http://schemas.microsoft.com/office/powerpoint/2010/main" val="328373325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7836" y="757382"/>
            <a:ext cx="10515600" cy="544946"/>
          </a:xfrm>
        </p:spPr>
        <p:txBody>
          <a:bodyPr>
            <a:noAutofit/>
          </a:bodyPr>
          <a:lstStyle/>
          <a:p>
            <a:pPr algn="ctr"/>
            <a:r>
              <a:rPr lang="tr-TR" sz="3200" b="1" dirty="0">
                <a:solidFill>
                  <a:srgbClr val="0000CC"/>
                </a:solidFill>
              </a:rPr>
              <a:t>Lisansüstü Eğitim Programları </a:t>
            </a:r>
            <a:endParaRPr lang="tr-TR" sz="3200" dirty="0"/>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087842516"/>
              </p:ext>
            </p:extLst>
          </p:nvPr>
        </p:nvGraphicFramePr>
        <p:xfrm>
          <a:off x="838200" y="1925968"/>
          <a:ext cx="11099799" cy="3357233"/>
        </p:xfrm>
        <a:graphic>
          <a:graphicData uri="http://schemas.openxmlformats.org/drawingml/2006/table">
            <a:tbl>
              <a:tblPr>
                <a:tableStyleId>{BDBED569-4797-4DF1-A0F4-6AAB3CD982D8}</a:tableStyleId>
              </a:tblPr>
              <a:tblGrid>
                <a:gridCol w="5611513">
                  <a:extLst>
                    <a:ext uri="{9D8B030D-6E8A-4147-A177-3AD203B41FA5}">
                      <a16:colId xmlns:a16="http://schemas.microsoft.com/office/drawing/2014/main" val="3183106496"/>
                    </a:ext>
                  </a:extLst>
                </a:gridCol>
                <a:gridCol w="2644614">
                  <a:extLst>
                    <a:ext uri="{9D8B030D-6E8A-4147-A177-3AD203B41FA5}">
                      <a16:colId xmlns:a16="http://schemas.microsoft.com/office/drawing/2014/main" val="1042989349"/>
                    </a:ext>
                  </a:extLst>
                </a:gridCol>
                <a:gridCol w="1630372">
                  <a:extLst>
                    <a:ext uri="{9D8B030D-6E8A-4147-A177-3AD203B41FA5}">
                      <a16:colId xmlns:a16="http://schemas.microsoft.com/office/drawing/2014/main" val="120683918"/>
                    </a:ext>
                  </a:extLst>
                </a:gridCol>
                <a:gridCol w="1213300">
                  <a:extLst>
                    <a:ext uri="{9D8B030D-6E8A-4147-A177-3AD203B41FA5}">
                      <a16:colId xmlns:a16="http://schemas.microsoft.com/office/drawing/2014/main" val="1457558266"/>
                    </a:ext>
                  </a:extLst>
                </a:gridCol>
              </a:tblGrid>
              <a:tr h="1039280">
                <a:tc rowSpan="2">
                  <a:txBody>
                    <a:bodyPr/>
                    <a:lstStyle/>
                    <a:p>
                      <a:pPr algn="ctr" rtl="0" fontAlgn="ctr"/>
                      <a:r>
                        <a:rPr lang="tr-TR" sz="1800" b="1" u="none" strike="noStrike" dirty="0">
                          <a:solidFill>
                            <a:srgbClr val="FF0000"/>
                          </a:solidFill>
                          <a:effectLst/>
                        </a:rPr>
                        <a:t>Ana Bilim - Sanat Dalı/ Program Adı*</a:t>
                      </a:r>
                      <a:endParaRPr lang="tr-TR" sz="1800" b="1" i="0" u="none" strike="noStrike" dirty="0">
                        <a:solidFill>
                          <a:srgbClr val="FF0000"/>
                        </a:solidFill>
                        <a:effectLst/>
                        <a:latin typeface="Calibri" panose="020F0502020204030204" pitchFamily="34" charset="0"/>
                      </a:endParaRPr>
                    </a:p>
                  </a:txBody>
                  <a:tcPr marL="7620" marR="7620" marT="7620" marB="0" anchor="ctr"/>
                </a:tc>
                <a:tc gridSpan="3">
                  <a:txBody>
                    <a:bodyPr/>
                    <a:lstStyle/>
                    <a:p>
                      <a:pPr algn="ctr" fontAlgn="ctr"/>
                      <a:r>
                        <a:rPr lang="tr-TR" sz="1800" b="1" i="0" u="none" strike="noStrike" dirty="0">
                          <a:solidFill>
                            <a:srgbClr val="FF0000"/>
                          </a:solidFill>
                          <a:effectLst/>
                          <a:latin typeface="Calibri" panose="020F0502020204030204" pitchFamily="34" charset="0"/>
                        </a:rPr>
                        <a:t>Program Türü </a:t>
                      </a:r>
                      <a:r>
                        <a:rPr lang="tr-TR" sz="1400" b="1" i="1" u="none" strike="noStrike" dirty="0">
                          <a:solidFill>
                            <a:srgbClr val="3333FF"/>
                          </a:solidFill>
                          <a:effectLst/>
                          <a:latin typeface="Calibri" panose="020F0502020204030204" pitchFamily="34" charset="0"/>
                        </a:rPr>
                        <a:t>(Lütfen uygun olan işaretleyiniz) </a:t>
                      </a: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85811164"/>
                  </a:ext>
                </a:extLst>
              </a:tr>
              <a:tr h="1127945">
                <a:tc vMerge="1">
                  <a:txBody>
                    <a:bodyPr/>
                    <a:lstStyle/>
                    <a:p>
                      <a:endParaRPr lang="tr-T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Tezsiz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Tezli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Doktora</a:t>
                      </a:r>
                      <a:endParaRPr lang="tr-TR" sz="14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87331155"/>
                  </a:ext>
                </a:extLst>
              </a:tr>
              <a:tr h="1190008">
                <a:tc>
                  <a:txBody>
                    <a:bodyPr/>
                    <a:lstStyle/>
                    <a:p>
                      <a:pPr algn="l" fontAlgn="ctr"/>
                      <a:r>
                        <a:rPr lang="tr-TR" sz="1800" u="none" strike="noStrike" dirty="0">
                          <a:effectLst/>
                        </a:rPr>
                        <a:t> Siyaset Bilimi ve Kamu Yönetimi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rtl="0"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X</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4654307"/>
                  </a:ext>
                </a:extLst>
              </a:tr>
            </a:tbl>
          </a:graphicData>
        </a:graphic>
      </p:graphicFrame>
      <p:sp>
        <p:nvSpPr>
          <p:cNvPr id="7" name="Metin kutusu 6"/>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4048753191"/>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24</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95235772"/>
              </p:ext>
            </p:extLst>
          </p:nvPr>
        </p:nvGraphicFramePr>
        <p:xfrm>
          <a:off x="419738" y="1908314"/>
          <a:ext cx="11274493" cy="3551191"/>
        </p:xfrm>
        <a:graphic>
          <a:graphicData uri="http://schemas.openxmlformats.org/drawingml/2006/table">
            <a:tbl>
              <a:tblPr>
                <a:tableStyleId>{BDBED569-4797-4DF1-A0F4-6AAB3CD982D8}</a:tableStyleId>
              </a:tblPr>
              <a:tblGrid>
                <a:gridCol w="2915152">
                  <a:extLst>
                    <a:ext uri="{9D8B030D-6E8A-4147-A177-3AD203B41FA5}">
                      <a16:colId xmlns:a16="http://schemas.microsoft.com/office/drawing/2014/main" val="219597888"/>
                    </a:ext>
                  </a:extLst>
                </a:gridCol>
                <a:gridCol w="3490975">
                  <a:extLst>
                    <a:ext uri="{9D8B030D-6E8A-4147-A177-3AD203B41FA5}">
                      <a16:colId xmlns:a16="http://schemas.microsoft.com/office/drawing/2014/main" val="4031943182"/>
                    </a:ext>
                  </a:extLst>
                </a:gridCol>
                <a:gridCol w="2496860">
                  <a:extLst>
                    <a:ext uri="{9D8B030D-6E8A-4147-A177-3AD203B41FA5}">
                      <a16:colId xmlns:a16="http://schemas.microsoft.com/office/drawing/2014/main" val="439096765"/>
                    </a:ext>
                  </a:extLst>
                </a:gridCol>
                <a:gridCol w="2371506">
                  <a:extLst>
                    <a:ext uri="{9D8B030D-6E8A-4147-A177-3AD203B41FA5}">
                      <a16:colId xmlns:a16="http://schemas.microsoft.com/office/drawing/2014/main" val="3479568610"/>
                    </a:ext>
                  </a:extLst>
                </a:gridCol>
              </a:tblGrid>
              <a:tr h="1137217">
                <a:tc>
                  <a:txBody>
                    <a:bodyPr/>
                    <a:lstStyle/>
                    <a:p>
                      <a:pPr algn="ctr">
                        <a:lnSpc>
                          <a:spcPct val="107000"/>
                        </a:lnSpc>
                        <a:spcAft>
                          <a:spcPts val="0"/>
                        </a:spcAft>
                      </a:pPr>
                      <a:r>
                        <a:rPr lang="tr-TR" sz="1800" b="1" dirty="0">
                          <a:solidFill>
                            <a:srgbClr val="FF0000"/>
                          </a:solidFill>
                          <a:effectLst/>
                        </a:rPr>
                        <a:t>Bölüm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Ana Bilim - Sanat Dalı/ 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2024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2025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5395528"/>
                  </a:ext>
                </a:extLst>
              </a:tr>
              <a:tr h="804658">
                <a:tc>
                  <a:txBody>
                    <a:bodyPr/>
                    <a:lstStyle/>
                    <a:p>
                      <a:pPr>
                        <a:lnSpc>
                          <a:spcPct val="107000"/>
                        </a:lnSpc>
                      </a:pPr>
                      <a:r>
                        <a:rPr lang="tr-TR" sz="1600" dirty="0">
                          <a:effectLst/>
                          <a:latin typeface="Times New Roman" panose="02020603050405020304" pitchFamily="18" charset="0"/>
                          <a:cs typeface="Times New Roman" panose="02020603050405020304" pitchFamily="18" charset="0"/>
                        </a:rPr>
                        <a:t>Siyaset Bilimi ve Kamu Yönetimi</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dirty="0">
                          <a:effectLst/>
                          <a:latin typeface="Times New Roman" panose="02020603050405020304" pitchFamily="18" charset="0"/>
                          <a:cs typeface="Times New Roman" panose="02020603050405020304" pitchFamily="18" charset="0"/>
                        </a:rPr>
                        <a:t> Siyaset Bilimi ve Kamu Yönetimi</a:t>
                      </a:r>
                    </a:p>
                  </a:txBody>
                  <a:tcPr marL="0" marR="0" marT="0" marB="0" anchor="ctr"/>
                </a:tc>
                <a:tc>
                  <a:txBody>
                    <a:bodyPr/>
                    <a:lstStyle/>
                    <a:p>
                      <a:pPr algn="ctr">
                        <a:lnSpc>
                          <a:spcPct val="107000"/>
                        </a:lnSpc>
                      </a:pPr>
                      <a:r>
                        <a:rPr lang="tr-TR" sz="1600" dirty="0">
                          <a:effectLst/>
                          <a:latin typeface="Times New Roman" panose="02020603050405020304" pitchFamily="18" charset="0"/>
                          <a:cs typeface="Times New Roman" panose="02020603050405020304" pitchFamily="18" charset="0"/>
                        </a:rPr>
                        <a:t>96</a:t>
                      </a:r>
                    </a:p>
                  </a:txBody>
                  <a:tcPr marL="3810" marR="3810" marT="3810" marB="0" anchor="ctr"/>
                </a:tc>
                <a:tc>
                  <a:txBody>
                    <a:bodyPr/>
                    <a:lstStyle/>
                    <a:p>
                      <a:pPr algn="ctr">
                        <a:lnSpc>
                          <a:spcPct val="107000"/>
                        </a:lnSpc>
                        <a:spcAft>
                          <a:spcPts val="0"/>
                        </a:spcAft>
                      </a:pPr>
                      <a:r>
                        <a:rPr lang="tr-TR" sz="1600" dirty="0">
                          <a:effectLst/>
                          <a:latin typeface="Times New Roman" panose="02020603050405020304" pitchFamily="18" charset="0"/>
                          <a:cs typeface="Times New Roman" panose="02020603050405020304" pitchFamily="18" charset="0"/>
                        </a:rPr>
                        <a:t>138 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19888072"/>
                  </a:ext>
                </a:extLst>
              </a:tr>
              <a:tr h="804658">
                <a:tc>
                  <a:txBody>
                    <a:bodyPr/>
                    <a:lstStyle/>
                    <a:p>
                      <a:pPr>
                        <a:lnSpc>
                          <a:spcPct val="107000"/>
                        </a:lnSpc>
                      </a:pPr>
                      <a:r>
                        <a:rPr lang="tr-TR" sz="1600" dirty="0">
                          <a:effectLst/>
                          <a:latin typeface="Times New Roman" panose="02020603050405020304" pitchFamily="18" charset="0"/>
                          <a:cs typeface="Times New Roman" panose="02020603050405020304" pitchFamily="18" charset="0"/>
                        </a:rPr>
                        <a:t>Uluslararası Ticaret ve Lojistik</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dirty="0">
                          <a:effectLst/>
                          <a:latin typeface="Times New Roman" panose="02020603050405020304" pitchFamily="18" charset="0"/>
                          <a:cs typeface="Times New Roman" panose="02020603050405020304" pitchFamily="18" charset="0"/>
                        </a:rPr>
                        <a:t> Uluslararası Ticaret ve Lojistik</a:t>
                      </a:r>
                    </a:p>
                  </a:txBody>
                  <a:tcPr marL="0" marR="0" marT="0" marB="0" anchor="ctr"/>
                </a:tc>
                <a:tc>
                  <a:txBody>
                    <a:bodyPr/>
                    <a:lstStyle/>
                    <a:p>
                      <a:pPr algn="ctr">
                        <a:lnSpc>
                          <a:spcPct val="107000"/>
                        </a:lnSpc>
                      </a:pPr>
                      <a:r>
                        <a:rPr lang="tr-TR" sz="1600" dirty="0">
                          <a:effectLst/>
                          <a:latin typeface="Times New Roman" panose="02020603050405020304" pitchFamily="18" charset="0"/>
                          <a:cs typeface="Times New Roman" panose="02020603050405020304" pitchFamily="18" charset="0"/>
                        </a:rPr>
                        <a:t>94</a:t>
                      </a:r>
                    </a:p>
                  </a:txBody>
                  <a:tcPr marL="3810" marR="3810" marT="3810" marB="0" anchor="ctr"/>
                </a:tc>
                <a:tc>
                  <a:txBody>
                    <a:bodyPr/>
                    <a:lstStyle/>
                    <a:p>
                      <a:pPr algn="ctr">
                        <a:lnSpc>
                          <a:spcPct val="107000"/>
                        </a:lnSpc>
                        <a:spcAft>
                          <a:spcPts val="0"/>
                        </a:spcAft>
                      </a:pPr>
                      <a:r>
                        <a:rPr lang="tr-TR" sz="1600" dirty="0">
                          <a:effectLst/>
                          <a:latin typeface="Times New Roman" panose="02020603050405020304" pitchFamily="18" charset="0"/>
                          <a:cs typeface="Times New Roman" panose="02020603050405020304" pitchFamily="18" charset="0"/>
                        </a:rPr>
                        <a:t>154 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5197973"/>
                  </a:ext>
                </a:extLst>
              </a:tr>
              <a:tr h="804658">
                <a:tc>
                  <a:txBody>
                    <a:bodyPr/>
                    <a:lstStyle/>
                    <a:p>
                      <a:pPr algn="r">
                        <a:lnSpc>
                          <a:spcPct val="107000"/>
                        </a:lnSpc>
                        <a:spcAft>
                          <a:spcPts val="0"/>
                        </a:spcAft>
                      </a:pPr>
                      <a:r>
                        <a:rPr lang="tr-TR" sz="1600" b="1" dirty="0">
                          <a:solidFill>
                            <a:srgbClr val="FF0000"/>
                          </a:solidFill>
                          <a:effectLst/>
                        </a:rPr>
                        <a:t> TOPLAM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BİRİM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190</a:t>
                      </a:r>
                    </a:p>
                  </a:txBody>
                  <a:tcPr marL="3810" marR="3810" marT="3810" marB="0" anchor="ctr"/>
                </a:tc>
                <a:tc>
                  <a:txBody>
                    <a:bodyPr/>
                    <a:lstStyle/>
                    <a:p>
                      <a:pPr algn="ctr">
                        <a:lnSpc>
                          <a:spcPct val="107000"/>
                        </a:lnSpc>
                        <a:spcAft>
                          <a:spcPts val="0"/>
                        </a:spcAft>
                      </a:pPr>
                      <a:r>
                        <a:rPr lang="tr-TR" sz="1800" dirty="0">
                          <a:effectLst/>
                          <a:latin typeface="Times New Roman" panose="02020603050405020304" pitchFamily="18" charset="0"/>
                          <a:cs typeface="Times New Roman" panose="02020603050405020304" pitchFamily="18" charset="0"/>
                        </a:rPr>
                        <a:t> 292</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17970296"/>
                  </a:ext>
                </a:extLst>
              </a:tr>
            </a:tbl>
          </a:graphicData>
        </a:graphic>
      </p:graphicFrame>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15261825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(Cinsiyete Göre Dağılımı)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25</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1194806521"/>
              </p:ext>
            </p:extLst>
          </p:nvPr>
        </p:nvGraphicFramePr>
        <p:xfrm>
          <a:off x="427384" y="2077284"/>
          <a:ext cx="11567390" cy="3570481"/>
        </p:xfrm>
        <a:graphic>
          <a:graphicData uri="http://schemas.openxmlformats.org/drawingml/2006/table">
            <a:tbl>
              <a:tblPr>
                <a:tableStyleId>{BDBED569-4797-4DF1-A0F4-6AAB3CD982D8}</a:tableStyleId>
              </a:tblPr>
              <a:tblGrid>
                <a:gridCol w="3178746">
                  <a:extLst>
                    <a:ext uri="{9D8B030D-6E8A-4147-A177-3AD203B41FA5}">
                      <a16:colId xmlns:a16="http://schemas.microsoft.com/office/drawing/2014/main" val="2117979618"/>
                    </a:ext>
                  </a:extLst>
                </a:gridCol>
                <a:gridCol w="3788093">
                  <a:extLst>
                    <a:ext uri="{9D8B030D-6E8A-4147-A177-3AD203B41FA5}">
                      <a16:colId xmlns:a16="http://schemas.microsoft.com/office/drawing/2014/main" val="4174588668"/>
                    </a:ext>
                  </a:extLst>
                </a:gridCol>
                <a:gridCol w="639812">
                  <a:extLst>
                    <a:ext uri="{9D8B030D-6E8A-4147-A177-3AD203B41FA5}">
                      <a16:colId xmlns:a16="http://schemas.microsoft.com/office/drawing/2014/main" val="2583248819"/>
                    </a:ext>
                  </a:extLst>
                </a:gridCol>
                <a:gridCol w="700746">
                  <a:extLst>
                    <a:ext uri="{9D8B030D-6E8A-4147-A177-3AD203B41FA5}">
                      <a16:colId xmlns:a16="http://schemas.microsoft.com/office/drawing/2014/main" val="2002374087"/>
                    </a:ext>
                  </a:extLst>
                </a:gridCol>
                <a:gridCol w="944484">
                  <a:extLst>
                    <a:ext uri="{9D8B030D-6E8A-4147-A177-3AD203B41FA5}">
                      <a16:colId xmlns:a16="http://schemas.microsoft.com/office/drawing/2014/main" val="2018321977"/>
                    </a:ext>
                  </a:extLst>
                </a:gridCol>
                <a:gridCol w="619500">
                  <a:extLst>
                    <a:ext uri="{9D8B030D-6E8A-4147-A177-3AD203B41FA5}">
                      <a16:colId xmlns:a16="http://schemas.microsoft.com/office/drawing/2014/main" val="3809454168"/>
                    </a:ext>
                  </a:extLst>
                </a:gridCol>
                <a:gridCol w="731214">
                  <a:extLst>
                    <a:ext uri="{9D8B030D-6E8A-4147-A177-3AD203B41FA5}">
                      <a16:colId xmlns:a16="http://schemas.microsoft.com/office/drawing/2014/main" val="572787810"/>
                    </a:ext>
                  </a:extLst>
                </a:gridCol>
                <a:gridCol w="964795">
                  <a:extLst>
                    <a:ext uri="{9D8B030D-6E8A-4147-A177-3AD203B41FA5}">
                      <a16:colId xmlns:a16="http://schemas.microsoft.com/office/drawing/2014/main" val="2553092673"/>
                    </a:ext>
                  </a:extLst>
                </a:gridCol>
              </a:tblGrid>
              <a:tr h="672734">
                <a:tc rowSpan="2">
                  <a:txBody>
                    <a:bodyPr/>
                    <a:lstStyle/>
                    <a:p>
                      <a:pPr algn="ctr">
                        <a:lnSpc>
                          <a:spcPct val="107000"/>
                        </a:lnSpc>
                        <a:spcAft>
                          <a:spcPts val="0"/>
                        </a:spcAft>
                      </a:pPr>
                      <a:r>
                        <a:rPr lang="tr-TR" sz="1800" b="1" dirty="0">
                          <a:solidFill>
                            <a:srgbClr val="FF0000"/>
                          </a:solidFill>
                          <a:effectLst/>
                          <a:latin typeface="+mn-l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800" b="1" dirty="0">
                          <a:solidFill>
                            <a:srgbClr val="FF0000"/>
                          </a:solidFill>
                          <a:effectLst/>
                          <a:latin typeface="+mn-lt"/>
                        </a:rPr>
                        <a:t>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3">
                  <a:txBody>
                    <a:bodyPr/>
                    <a:lstStyle/>
                    <a:p>
                      <a:pPr algn="ctr">
                        <a:lnSpc>
                          <a:spcPct val="107000"/>
                        </a:lnSpc>
                        <a:spcAft>
                          <a:spcPts val="0"/>
                        </a:spcAft>
                      </a:pPr>
                      <a:r>
                        <a:rPr lang="tr-TR" sz="1800" b="1" dirty="0">
                          <a:solidFill>
                            <a:srgbClr val="FF0000"/>
                          </a:solidFill>
                          <a:effectLst/>
                          <a:latin typeface="+mn-lt"/>
                        </a:rPr>
                        <a:t>2024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800" b="1" dirty="0">
                          <a:solidFill>
                            <a:srgbClr val="FF0000"/>
                          </a:solidFill>
                          <a:effectLst/>
                          <a:latin typeface="+mn-lt"/>
                        </a:rPr>
                        <a:t>2025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57020204"/>
                  </a:ext>
                </a:extLst>
              </a:tr>
              <a:tr h="74125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07730427"/>
                  </a:ext>
                </a:extLst>
              </a:tr>
              <a:tr h="718830">
                <a:tc>
                  <a:txBody>
                    <a:bodyPr/>
                    <a:lstStyle/>
                    <a:p>
                      <a:pPr>
                        <a:lnSpc>
                          <a:spcPct val="107000"/>
                        </a:lnSpc>
                      </a:pPr>
                      <a:r>
                        <a:rPr lang="tr-TR" sz="1800" b="1" dirty="0">
                          <a:effectLst/>
                          <a:latin typeface="+mn-lt"/>
                          <a:cs typeface="Times New Roman" panose="02020603050405020304" pitchFamily="18" charset="0"/>
                        </a:rPr>
                        <a:t>Siyaset Bilimi ve Kamu Yönetimi</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1" dirty="0">
                          <a:effectLst/>
                          <a:latin typeface="+mn-lt"/>
                        </a:rPr>
                        <a:t> </a:t>
                      </a:r>
                      <a:r>
                        <a:rPr lang="tr-TR" sz="1800" b="1" dirty="0">
                          <a:effectLst/>
                          <a:latin typeface="+mn-lt"/>
                          <a:cs typeface="Times New Roman" panose="02020603050405020304" pitchFamily="18" charset="0"/>
                        </a:rPr>
                        <a:t>Siyaset Bilimi ve Kamu Yönetimi</a:t>
                      </a:r>
                    </a:p>
                  </a:txBody>
                  <a:tcPr marL="9525" marR="9525" marT="9525" marB="0" anchor="ctr"/>
                </a:tc>
                <a:tc>
                  <a:txBody>
                    <a:bodyPr/>
                    <a:lstStyle/>
                    <a:p>
                      <a:pPr>
                        <a:lnSpc>
                          <a:spcPct val="107000"/>
                        </a:lnSpc>
                        <a:spcAft>
                          <a:spcPts val="0"/>
                        </a:spcAft>
                      </a:pPr>
                      <a:r>
                        <a:rPr lang="tr-TR" sz="1800" b="1" dirty="0">
                          <a:effectLst/>
                          <a:latin typeface="+mn-lt"/>
                        </a:rPr>
                        <a:t> 46</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50</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effectLst/>
                          <a:latin typeface="+mn-lt"/>
                          <a:cs typeface="Times New Roman" panose="02020603050405020304" pitchFamily="18" charset="0"/>
                        </a:rPr>
                        <a:t>96</a:t>
                      </a:r>
                    </a:p>
                  </a:txBody>
                  <a:tcPr marL="3810" marR="3810" marT="3810" marB="0" anchor="ctr"/>
                </a:tc>
                <a:tc>
                  <a:txBody>
                    <a:bodyPr/>
                    <a:lstStyle/>
                    <a:p>
                      <a:pPr>
                        <a:lnSpc>
                          <a:spcPct val="107000"/>
                        </a:lnSpc>
                        <a:spcAft>
                          <a:spcPts val="0"/>
                        </a:spcAft>
                      </a:pPr>
                      <a:r>
                        <a:rPr lang="tr-TR" sz="1800" b="1" dirty="0">
                          <a:effectLst/>
                          <a:latin typeface="+mn-lt"/>
                        </a:rPr>
                        <a:t> 75</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63</a:t>
                      </a:r>
                    </a:p>
                  </a:txBody>
                  <a:tcPr marL="0" marR="0" marT="0" marB="0" anchor="ctr"/>
                </a:tc>
                <a:tc>
                  <a:txBody>
                    <a:bodyPr/>
                    <a:lstStyle/>
                    <a:p>
                      <a:pPr>
                        <a:lnSpc>
                          <a:spcPct val="107000"/>
                        </a:lnSpc>
                        <a:spcAft>
                          <a:spcPts val="0"/>
                        </a:spcAft>
                      </a:pPr>
                      <a:r>
                        <a:rPr lang="tr-TR" sz="1800" b="1" dirty="0">
                          <a:effectLst/>
                          <a:latin typeface="+mn-lt"/>
                        </a:rPr>
                        <a:t>138 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663557036"/>
                  </a:ext>
                </a:extLst>
              </a:tr>
              <a:tr h="718830">
                <a:tc>
                  <a:txBody>
                    <a:bodyPr/>
                    <a:lstStyle/>
                    <a:p>
                      <a:pPr>
                        <a:lnSpc>
                          <a:spcPct val="107000"/>
                        </a:lnSpc>
                      </a:pPr>
                      <a:r>
                        <a:rPr lang="tr-TR" sz="1800" b="1" dirty="0">
                          <a:effectLst/>
                          <a:latin typeface="+mn-lt"/>
                          <a:cs typeface="Times New Roman" panose="02020603050405020304" pitchFamily="18" charset="0"/>
                        </a:rPr>
                        <a:t>Uluslararası Ticaret ve Lojistik</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1" dirty="0">
                          <a:effectLst/>
                          <a:latin typeface="+mn-lt"/>
                        </a:rPr>
                        <a:t> </a:t>
                      </a:r>
                      <a:r>
                        <a:rPr lang="tr-TR" sz="1800" b="1" dirty="0">
                          <a:effectLst/>
                          <a:latin typeface="+mn-lt"/>
                          <a:cs typeface="Times New Roman" panose="02020603050405020304" pitchFamily="18" charset="0"/>
                        </a:rPr>
                        <a:t>Uluslararası Ticaret ve Lojistik</a:t>
                      </a:r>
                    </a:p>
                  </a:txBody>
                  <a:tcPr marL="9525" marR="9525" marT="9525" marB="0" anchor="ctr"/>
                </a:tc>
                <a:tc>
                  <a:txBody>
                    <a:bodyPr/>
                    <a:lstStyle/>
                    <a:p>
                      <a:pPr>
                        <a:lnSpc>
                          <a:spcPct val="107000"/>
                        </a:lnSpc>
                        <a:spcAft>
                          <a:spcPts val="0"/>
                        </a:spcAft>
                      </a:pPr>
                      <a:r>
                        <a:rPr lang="tr-TR" sz="1800" b="1" dirty="0">
                          <a:effectLst/>
                          <a:latin typeface="+mn-lt"/>
                        </a:rPr>
                        <a:t> 52</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44</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effectLst/>
                          <a:latin typeface="+mn-lt"/>
                          <a:cs typeface="Times New Roman" panose="02020603050405020304" pitchFamily="18" charset="0"/>
                        </a:rPr>
                        <a:t>98</a:t>
                      </a:r>
                    </a:p>
                  </a:txBody>
                  <a:tcPr marL="3810" marR="3810" marT="3810" marB="0" anchor="ctr"/>
                </a:tc>
                <a:tc>
                  <a:txBody>
                    <a:bodyPr/>
                    <a:lstStyle/>
                    <a:p>
                      <a:pPr>
                        <a:lnSpc>
                          <a:spcPct val="107000"/>
                        </a:lnSpc>
                        <a:spcAft>
                          <a:spcPts val="0"/>
                        </a:spcAft>
                      </a:pPr>
                      <a:r>
                        <a:rPr lang="tr-TR" sz="1800" b="1" dirty="0">
                          <a:effectLst/>
                          <a:latin typeface="+mn-lt"/>
                        </a:rPr>
                        <a:t> 95</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59</a:t>
                      </a:r>
                    </a:p>
                  </a:txBody>
                  <a:tcPr marL="0" marR="0" marT="0" marB="0" anchor="ctr"/>
                </a:tc>
                <a:tc>
                  <a:txBody>
                    <a:bodyPr/>
                    <a:lstStyle/>
                    <a:p>
                      <a:pP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154</a:t>
                      </a:r>
                    </a:p>
                  </a:txBody>
                  <a:tcPr marL="9525" marR="9525" marT="9525" marB="0" anchor="ctr"/>
                </a:tc>
                <a:extLst>
                  <a:ext uri="{0D108BD9-81ED-4DB2-BD59-A6C34878D82A}">
                    <a16:rowId xmlns:a16="http://schemas.microsoft.com/office/drawing/2014/main" val="2878291898"/>
                  </a:ext>
                </a:extLst>
              </a:tr>
              <a:tr h="718830">
                <a:tc>
                  <a:txBody>
                    <a:bodyPr/>
                    <a:lstStyle/>
                    <a:p>
                      <a:pPr algn="r">
                        <a:lnSpc>
                          <a:spcPct val="107000"/>
                        </a:lnSpc>
                        <a:spcAft>
                          <a:spcPts val="0"/>
                        </a:spcAft>
                      </a:pPr>
                      <a:r>
                        <a:rPr lang="tr-TR" sz="1800" b="1" dirty="0">
                          <a:effectLst/>
                          <a:latin typeface="+mn-lt"/>
                        </a:rPr>
                        <a:t> </a:t>
                      </a:r>
                      <a:r>
                        <a:rPr lang="tr-TR" sz="1800" b="1" dirty="0">
                          <a:solidFill>
                            <a:srgbClr val="FF0000"/>
                          </a:solidFill>
                          <a:effectLst/>
                          <a:latin typeface="+mn-lt"/>
                        </a:rPr>
                        <a:t>TOPLAM</a:t>
                      </a: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dirty="0">
                          <a:effectLst/>
                          <a:latin typeface="+mn-lt"/>
                        </a:rPr>
                        <a:t> 98</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94</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effectLst/>
                          <a:latin typeface="+mn-lt"/>
                          <a:cs typeface="Times New Roman" panose="02020603050405020304" pitchFamily="18" charset="0"/>
                        </a:rPr>
                        <a:t>194</a:t>
                      </a:r>
                    </a:p>
                  </a:txBody>
                  <a:tcPr marL="3810" marR="3810" marT="3810" marB="0" anchor="ctr"/>
                </a:tc>
                <a:tc>
                  <a:txBody>
                    <a:bodyPr/>
                    <a:lstStyle/>
                    <a:p>
                      <a:pPr>
                        <a:lnSpc>
                          <a:spcPct val="107000"/>
                        </a:lnSpc>
                        <a:spcAft>
                          <a:spcPts val="0"/>
                        </a:spcAft>
                      </a:pPr>
                      <a:r>
                        <a:rPr lang="tr-TR" sz="1800" b="1" dirty="0">
                          <a:effectLst/>
                          <a:latin typeface="+mn-lt"/>
                        </a:rPr>
                        <a:t> 170</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122 </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292 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64167752"/>
                  </a:ext>
                </a:extLst>
              </a:tr>
            </a:tbl>
          </a:graphicData>
        </a:graphic>
      </p:graphicFrame>
    </p:spTree>
    <p:extLst>
      <p:ext uri="{BB962C8B-B14F-4D97-AF65-F5344CB8AC3E}">
        <p14:creationId xmlns:p14="http://schemas.microsoft.com/office/powerpoint/2010/main" val="317640288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Öğrenci Sayısı </a:t>
            </a:r>
            <a:br>
              <a:rPr lang="tr-TR" sz="2800" b="1" dirty="0">
                <a:solidFill>
                  <a:srgbClr val="3333FF"/>
                </a:solidFill>
              </a:rPr>
            </a:br>
            <a:r>
              <a:rPr lang="tr-TR" sz="1800" b="1" i="1" dirty="0">
                <a:solidFill>
                  <a:srgbClr val="FF0000"/>
                </a:solidFill>
              </a:rPr>
              <a:t>(Programdaki ön lisans, lisans ve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26</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3663249729"/>
              </p:ext>
            </p:extLst>
          </p:nvPr>
        </p:nvGraphicFramePr>
        <p:xfrm>
          <a:off x="674258" y="2028498"/>
          <a:ext cx="11019974" cy="3815251"/>
        </p:xfrm>
        <a:graphic>
          <a:graphicData uri="http://schemas.openxmlformats.org/drawingml/2006/table">
            <a:tbl>
              <a:tblPr>
                <a:tableStyleId>{BDBED569-4797-4DF1-A0F4-6AAB3CD982D8}</a:tableStyleId>
              </a:tblPr>
              <a:tblGrid>
                <a:gridCol w="2232924">
                  <a:extLst>
                    <a:ext uri="{9D8B030D-6E8A-4147-A177-3AD203B41FA5}">
                      <a16:colId xmlns:a16="http://schemas.microsoft.com/office/drawing/2014/main" val="3392937147"/>
                    </a:ext>
                  </a:extLst>
                </a:gridCol>
                <a:gridCol w="2153093">
                  <a:extLst>
                    <a:ext uri="{9D8B030D-6E8A-4147-A177-3AD203B41FA5}">
                      <a16:colId xmlns:a16="http://schemas.microsoft.com/office/drawing/2014/main" val="1268676462"/>
                    </a:ext>
                  </a:extLst>
                </a:gridCol>
                <a:gridCol w="1591329">
                  <a:extLst>
                    <a:ext uri="{9D8B030D-6E8A-4147-A177-3AD203B41FA5}">
                      <a16:colId xmlns:a16="http://schemas.microsoft.com/office/drawing/2014/main" val="611782414"/>
                    </a:ext>
                  </a:extLst>
                </a:gridCol>
                <a:gridCol w="1835080">
                  <a:extLst>
                    <a:ext uri="{9D8B030D-6E8A-4147-A177-3AD203B41FA5}">
                      <a16:colId xmlns:a16="http://schemas.microsoft.com/office/drawing/2014/main" val="4177927253"/>
                    </a:ext>
                  </a:extLst>
                </a:gridCol>
                <a:gridCol w="1447293">
                  <a:extLst>
                    <a:ext uri="{9D8B030D-6E8A-4147-A177-3AD203B41FA5}">
                      <a16:colId xmlns:a16="http://schemas.microsoft.com/office/drawing/2014/main" val="2528845296"/>
                    </a:ext>
                  </a:extLst>
                </a:gridCol>
                <a:gridCol w="1760255">
                  <a:extLst>
                    <a:ext uri="{9D8B030D-6E8A-4147-A177-3AD203B41FA5}">
                      <a16:colId xmlns:a16="http://schemas.microsoft.com/office/drawing/2014/main" val="1821111739"/>
                    </a:ext>
                  </a:extLst>
                </a:gridCol>
              </a:tblGrid>
              <a:tr h="719256">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792706">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767763">
                <a:tc>
                  <a:txBody>
                    <a:bodyPr/>
                    <a:lstStyle/>
                    <a:p>
                      <a:pPr>
                        <a:lnSpc>
                          <a:spcPct val="107000"/>
                        </a:lnSpc>
                      </a:pPr>
                      <a:r>
                        <a:rPr lang="tr-TR" sz="1200" dirty="0">
                          <a:effectLst/>
                          <a:latin typeface="Times New Roman" panose="02020603050405020304" pitchFamily="18" charset="0"/>
                          <a:cs typeface="Times New Roman" panose="02020603050405020304" pitchFamily="18" charset="0"/>
                        </a:rPr>
                        <a:t>Siyaset Bilimi ve Kamu Yönetim</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200" dirty="0">
                          <a:effectLst/>
                          <a:latin typeface="Times New Roman" panose="02020603050405020304" pitchFamily="18" charset="0"/>
                          <a:cs typeface="Times New Roman" panose="02020603050405020304" pitchFamily="18" charset="0"/>
                        </a:rPr>
                        <a:t> Siyaset Bilimi ve Kamu Yönetim</a:t>
                      </a:r>
                    </a:p>
                  </a:txBody>
                  <a:tcPr marL="9525" marR="9525" marT="9525" marB="0" anchor="ctr"/>
                </a:tc>
                <a:tc>
                  <a:txBody>
                    <a:bodyPr/>
                    <a:lstStyle/>
                    <a:p>
                      <a:pPr algn="ctr">
                        <a:lnSpc>
                          <a:spcPct val="107000"/>
                        </a:lnSpc>
                        <a:spcAft>
                          <a:spcPts val="800"/>
                        </a:spcAft>
                      </a:pPr>
                      <a:r>
                        <a:rPr lang="tr-TR" sz="1800" dirty="0">
                          <a:effectLst/>
                          <a:latin typeface="Times New Roman" panose="02020603050405020304" pitchFamily="18" charset="0"/>
                          <a:cs typeface="Times New Roman" panose="02020603050405020304" pitchFamily="18" charset="0"/>
                        </a:rPr>
                        <a:t> 32</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800" dirty="0">
                          <a:effectLst/>
                          <a:latin typeface="Times New Roman" panose="02020603050405020304" pitchFamily="18" charset="0"/>
                          <a:cs typeface="Times New Roman" panose="02020603050405020304" pitchFamily="18" charset="0"/>
                        </a:rPr>
                        <a:t> 28</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0024700"/>
                  </a:ext>
                </a:extLst>
              </a:tr>
              <a:tr h="767763">
                <a:tc>
                  <a:txBody>
                    <a:bodyPr/>
                    <a:lstStyle/>
                    <a:p>
                      <a:pPr>
                        <a:lnSpc>
                          <a:spcPct val="107000"/>
                        </a:lnSpc>
                      </a:pPr>
                      <a:r>
                        <a:rPr lang="tr-TR" sz="1200" dirty="0">
                          <a:effectLst/>
                          <a:latin typeface="Times New Roman" panose="02020603050405020304" pitchFamily="18" charset="0"/>
                          <a:cs typeface="Times New Roman" panose="02020603050405020304" pitchFamily="18" charset="0"/>
                        </a:rPr>
                        <a:t>Uluslararası Ticaret ve Lojistik</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200" dirty="0">
                          <a:effectLst/>
                          <a:latin typeface="Times New Roman" panose="02020603050405020304" pitchFamily="18" charset="0"/>
                          <a:cs typeface="Times New Roman" panose="02020603050405020304" pitchFamily="18" charset="0"/>
                        </a:rPr>
                        <a:t> Uluslararası Ticaret ve Lojistik</a:t>
                      </a:r>
                    </a:p>
                  </a:txBody>
                  <a:tcPr marL="9525" marR="9525" marT="9525" marB="0" anchor="ctr"/>
                </a:tc>
                <a:tc>
                  <a:txBody>
                    <a:bodyPr/>
                    <a:lstStyle/>
                    <a:p>
                      <a:pPr algn="ctr">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31</a:t>
                      </a:r>
                    </a:p>
                  </a:txBody>
                  <a:tcPr marL="0" marR="0" marT="0" marB="0" anchor="ctr"/>
                </a:tc>
                <a:tc>
                  <a:txBody>
                    <a:bodyPr/>
                    <a:lstStyle/>
                    <a:p>
                      <a:pPr algn="ctr">
                        <a:lnSpc>
                          <a:spcPct val="107000"/>
                        </a:lnSpc>
                        <a:spcAft>
                          <a:spcPts val="800"/>
                        </a:spcAft>
                      </a:pPr>
                      <a:r>
                        <a:rPr lang="tr-TR"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800" dirty="0">
                          <a:effectLst/>
                          <a:latin typeface="Times New Roman" panose="02020603050405020304" pitchFamily="18" charset="0"/>
                          <a:cs typeface="Times New Roman" panose="02020603050405020304" pitchFamily="18" charset="0"/>
                        </a:rPr>
                        <a:t> 51</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extLst>
                  <a:ext uri="{0D108BD9-81ED-4DB2-BD59-A6C34878D82A}">
                    <a16:rowId xmlns:a16="http://schemas.microsoft.com/office/drawing/2014/main" val="499103019"/>
                  </a:ext>
                </a:extLst>
              </a:tr>
              <a:tr h="76776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600" b="1" dirty="0">
                          <a:solidFill>
                            <a:srgbClr val="FF0000"/>
                          </a:solidFill>
                          <a:effectLst/>
                        </a:rPr>
                        <a:t> 10,5</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dirty="0">
                          <a:effectLst/>
                        </a:rPr>
                        <a:t> 9,8</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117582849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(Engelli)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27</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2675651480"/>
              </p:ext>
            </p:extLst>
          </p:nvPr>
        </p:nvGraphicFramePr>
        <p:xfrm>
          <a:off x="318054" y="2027583"/>
          <a:ext cx="11509510" cy="3737113"/>
        </p:xfrm>
        <a:graphic>
          <a:graphicData uri="http://schemas.openxmlformats.org/drawingml/2006/table">
            <a:tbl>
              <a:tblPr>
                <a:tableStyleId>{BDBED569-4797-4DF1-A0F4-6AAB3CD982D8}</a:tableStyleId>
              </a:tblPr>
              <a:tblGrid>
                <a:gridCol w="2046455">
                  <a:extLst>
                    <a:ext uri="{9D8B030D-6E8A-4147-A177-3AD203B41FA5}">
                      <a16:colId xmlns:a16="http://schemas.microsoft.com/office/drawing/2014/main" val="3062461048"/>
                    </a:ext>
                  </a:extLst>
                </a:gridCol>
                <a:gridCol w="2609459">
                  <a:extLst>
                    <a:ext uri="{9D8B030D-6E8A-4147-A177-3AD203B41FA5}">
                      <a16:colId xmlns:a16="http://schemas.microsoft.com/office/drawing/2014/main" val="2599825393"/>
                    </a:ext>
                  </a:extLst>
                </a:gridCol>
                <a:gridCol w="814503">
                  <a:extLst>
                    <a:ext uri="{9D8B030D-6E8A-4147-A177-3AD203B41FA5}">
                      <a16:colId xmlns:a16="http://schemas.microsoft.com/office/drawing/2014/main" val="2575000749"/>
                    </a:ext>
                  </a:extLst>
                </a:gridCol>
                <a:gridCol w="814503">
                  <a:extLst>
                    <a:ext uri="{9D8B030D-6E8A-4147-A177-3AD203B41FA5}">
                      <a16:colId xmlns:a16="http://schemas.microsoft.com/office/drawing/2014/main" val="1397288745"/>
                    </a:ext>
                  </a:extLst>
                </a:gridCol>
                <a:gridCol w="584261">
                  <a:extLst>
                    <a:ext uri="{9D8B030D-6E8A-4147-A177-3AD203B41FA5}">
                      <a16:colId xmlns:a16="http://schemas.microsoft.com/office/drawing/2014/main" val="4215508311"/>
                    </a:ext>
                  </a:extLst>
                </a:gridCol>
                <a:gridCol w="612825">
                  <a:extLst>
                    <a:ext uri="{9D8B030D-6E8A-4147-A177-3AD203B41FA5}">
                      <a16:colId xmlns:a16="http://schemas.microsoft.com/office/drawing/2014/main" val="2222175126"/>
                    </a:ext>
                  </a:extLst>
                </a:gridCol>
                <a:gridCol w="721887">
                  <a:extLst>
                    <a:ext uri="{9D8B030D-6E8A-4147-A177-3AD203B41FA5}">
                      <a16:colId xmlns:a16="http://schemas.microsoft.com/office/drawing/2014/main" val="980281889"/>
                    </a:ext>
                  </a:extLst>
                </a:gridCol>
                <a:gridCol w="721887">
                  <a:extLst>
                    <a:ext uri="{9D8B030D-6E8A-4147-A177-3AD203B41FA5}">
                      <a16:colId xmlns:a16="http://schemas.microsoft.com/office/drawing/2014/main" val="2423004025"/>
                    </a:ext>
                  </a:extLst>
                </a:gridCol>
                <a:gridCol w="611093">
                  <a:extLst>
                    <a:ext uri="{9D8B030D-6E8A-4147-A177-3AD203B41FA5}">
                      <a16:colId xmlns:a16="http://schemas.microsoft.com/office/drawing/2014/main" val="3342530665"/>
                    </a:ext>
                  </a:extLst>
                </a:gridCol>
                <a:gridCol w="678608">
                  <a:extLst>
                    <a:ext uri="{9D8B030D-6E8A-4147-A177-3AD203B41FA5}">
                      <a16:colId xmlns:a16="http://schemas.microsoft.com/office/drawing/2014/main" val="2150964944"/>
                    </a:ext>
                  </a:extLst>
                </a:gridCol>
                <a:gridCol w="678608">
                  <a:extLst>
                    <a:ext uri="{9D8B030D-6E8A-4147-A177-3AD203B41FA5}">
                      <a16:colId xmlns:a16="http://schemas.microsoft.com/office/drawing/2014/main" val="2465318105"/>
                    </a:ext>
                  </a:extLst>
                </a:gridCol>
                <a:gridCol w="615421">
                  <a:extLst>
                    <a:ext uri="{9D8B030D-6E8A-4147-A177-3AD203B41FA5}">
                      <a16:colId xmlns:a16="http://schemas.microsoft.com/office/drawing/2014/main" val="3940777175"/>
                    </a:ext>
                  </a:extLst>
                </a:gridCol>
              </a:tblGrid>
              <a:tr h="320781">
                <a:tc rowSpan="2">
                  <a:txBody>
                    <a:bodyPr/>
                    <a:lstStyle/>
                    <a:p>
                      <a:pPr algn="ctr">
                        <a:lnSpc>
                          <a:spcPct val="107000"/>
                        </a:lnSpc>
                        <a:spcAft>
                          <a:spcPts val="0"/>
                        </a:spcAft>
                      </a:pPr>
                      <a:r>
                        <a:rPr lang="tr-TR" sz="1400" b="1" dirty="0">
                          <a:solidFill>
                            <a:srgbClr val="FF0000"/>
                          </a:solidFill>
                          <a:effectLst/>
                        </a:rPr>
                        <a:t>Bölüm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400" b="1" dirty="0">
                          <a:solidFill>
                            <a:srgbClr val="FF0000"/>
                          </a:solidFill>
                          <a:effectLst/>
                        </a:rPr>
                        <a:t>Ana Bilim - Sanat Dalı/ 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400" b="1">
                          <a:solidFill>
                            <a:srgbClr val="FF0000"/>
                          </a:solidFill>
                          <a:effectLst/>
                        </a:rPr>
                        <a:t>2024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400" b="1">
                          <a:solidFill>
                            <a:srgbClr val="FF0000"/>
                          </a:solidFill>
                          <a:effectLst/>
                        </a:rPr>
                        <a:t>2025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91549033"/>
                  </a:ext>
                </a:extLst>
              </a:tr>
              <a:tr h="67423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26099632"/>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50274730"/>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47166549"/>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93132141"/>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4415167"/>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6647798"/>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7488355"/>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55363791"/>
                  </a:ext>
                </a:extLst>
              </a:tr>
              <a:tr h="342762">
                <a:tc>
                  <a:txBody>
                    <a:bodyPr/>
                    <a:lstStyle/>
                    <a:p>
                      <a:pPr algn="r">
                        <a:lnSpc>
                          <a:spcPct val="107000"/>
                        </a:lnSpc>
                        <a:spcAft>
                          <a:spcPts val="0"/>
                        </a:spcAft>
                      </a:pPr>
                      <a:r>
                        <a:rPr lang="tr-TR" sz="1100" dirty="0">
                          <a:effectLst/>
                        </a:rPr>
                        <a:t> </a:t>
                      </a:r>
                      <a:r>
                        <a:rPr lang="tr-TR" sz="1600" dirty="0">
                          <a:solidFill>
                            <a:srgbClr val="FF0000"/>
                          </a:solidFill>
                          <a:effectLst/>
                        </a:rPr>
                        <a:t>TOPLAM</a:t>
                      </a: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5689940"/>
                  </a:ext>
                </a:extLst>
              </a:tr>
            </a:tbl>
          </a:graphicData>
        </a:graphic>
      </p:graphicFrame>
    </p:spTree>
    <p:extLst>
      <p:ext uri="{BB962C8B-B14F-4D97-AF65-F5344CB8AC3E}">
        <p14:creationId xmlns:p14="http://schemas.microsoft.com/office/powerpoint/2010/main" val="131333387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258417" y="790313"/>
            <a:ext cx="10505661" cy="625740"/>
          </a:xfrm>
        </p:spPr>
        <p:txBody>
          <a:bodyPr>
            <a:noAutofit/>
          </a:bodyPr>
          <a:lstStyle/>
          <a:p>
            <a:pPr algn="ctr"/>
            <a:r>
              <a:rPr lang="tr-TR" sz="2800" b="1" dirty="0">
                <a:solidFill>
                  <a:srgbClr val="FF0000"/>
                </a:solidFill>
                <a:cs typeface="Calibri" pitchFamily="34" charset="0"/>
              </a:rPr>
              <a:t>ÖĞRENCİ SAYISI (</a:t>
            </a:r>
            <a:r>
              <a:rPr lang="tr-TR" sz="2800" b="1" i="1" dirty="0">
                <a:solidFill>
                  <a:srgbClr val="FF0000"/>
                </a:solidFill>
                <a:cs typeface="Calibri" pitchFamily="34" charset="0"/>
              </a:rPr>
              <a:t>Varsa, Lisansüstü </a:t>
            </a:r>
            <a:r>
              <a:rPr lang="tr-TR" sz="2800" b="1" dirty="0">
                <a:solidFill>
                  <a:srgbClr val="FF0000"/>
                </a:solidFill>
                <a:cs typeface="Calibri" pitchFamily="34" charset="0"/>
              </a:rPr>
              <a:t>)</a:t>
            </a:r>
            <a:endParaRPr lang="tr-TR" sz="2800" dirty="0">
              <a:solidFill>
                <a:srgbClr val="FF0000"/>
              </a:solidFill>
            </a:endParaRPr>
          </a:p>
        </p:txBody>
      </p:sp>
      <p:sp>
        <p:nvSpPr>
          <p:cNvPr id="3" name="Veri Yer Tutucusu 2"/>
          <p:cNvSpPr>
            <a:spLocks noGrp="1"/>
          </p:cNvSpPr>
          <p:nvPr>
            <p:ph type="dt" sz="half" idx="10"/>
          </p:nvPr>
        </p:nvSpPr>
        <p:spPr/>
        <p:txBody>
          <a:bodyPr/>
          <a:lstStyle/>
          <a:p>
            <a:fld id="{C0AB891B-9CA3-40B3-819B-83EB387B8A2F}"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28</a:t>
            </a:fld>
            <a:endParaRPr lang="tr-TR"/>
          </a:p>
        </p:txBody>
      </p:sp>
      <p:sp>
        <p:nvSpPr>
          <p:cNvPr id="6" name="Metin kutusu 5"/>
          <p:cNvSpPr txBox="1"/>
          <p:nvPr/>
        </p:nvSpPr>
        <p:spPr>
          <a:xfrm>
            <a:off x="459498" y="5925707"/>
            <a:ext cx="7751911" cy="307777"/>
          </a:xfrm>
          <a:prstGeom prst="rect">
            <a:avLst/>
          </a:prstGeom>
          <a:noFill/>
        </p:spPr>
        <p:txBody>
          <a:bodyPr wrap="square" rtlCol="0">
            <a:spAutoFit/>
          </a:bodyPr>
          <a:lstStyle/>
          <a:p>
            <a:r>
              <a:rPr lang="tr-TR" sz="1400" b="1" i="1" dirty="0">
                <a:solidFill>
                  <a:srgbClr val="C00000"/>
                </a:solidFill>
              </a:rPr>
              <a:t>*Her Ana Bilim - Sanat Dalı/ Program için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1445294355"/>
              </p:ext>
            </p:extLst>
          </p:nvPr>
        </p:nvGraphicFramePr>
        <p:xfrm>
          <a:off x="387626" y="1958012"/>
          <a:ext cx="11459817" cy="3856378"/>
        </p:xfrm>
        <a:graphic>
          <a:graphicData uri="http://schemas.openxmlformats.org/drawingml/2006/table">
            <a:tbl>
              <a:tblPr>
                <a:tableStyleId>{BDBED569-4797-4DF1-A0F4-6AAB3CD982D8}</a:tableStyleId>
              </a:tblPr>
              <a:tblGrid>
                <a:gridCol w="3063868">
                  <a:extLst>
                    <a:ext uri="{9D8B030D-6E8A-4147-A177-3AD203B41FA5}">
                      <a16:colId xmlns:a16="http://schemas.microsoft.com/office/drawing/2014/main" val="46596549"/>
                    </a:ext>
                  </a:extLst>
                </a:gridCol>
                <a:gridCol w="1164733">
                  <a:extLst>
                    <a:ext uri="{9D8B030D-6E8A-4147-A177-3AD203B41FA5}">
                      <a16:colId xmlns:a16="http://schemas.microsoft.com/office/drawing/2014/main" val="1076364814"/>
                    </a:ext>
                  </a:extLst>
                </a:gridCol>
                <a:gridCol w="1164733">
                  <a:extLst>
                    <a:ext uri="{9D8B030D-6E8A-4147-A177-3AD203B41FA5}">
                      <a16:colId xmlns:a16="http://schemas.microsoft.com/office/drawing/2014/main" val="2278500121"/>
                    </a:ext>
                  </a:extLst>
                </a:gridCol>
                <a:gridCol w="1028762">
                  <a:extLst>
                    <a:ext uri="{9D8B030D-6E8A-4147-A177-3AD203B41FA5}">
                      <a16:colId xmlns:a16="http://schemas.microsoft.com/office/drawing/2014/main" val="3247078321"/>
                    </a:ext>
                  </a:extLst>
                </a:gridCol>
                <a:gridCol w="877099">
                  <a:extLst>
                    <a:ext uri="{9D8B030D-6E8A-4147-A177-3AD203B41FA5}">
                      <a16:colId xmlns:a16="http://schemas.microsoft.com/office/drawing/2014/main" val="2219281847"/>
                    </a:ext>
                  </a:extLst>
                </a:gridCol>
                <a:gridCol w="877099">
                  <a:extLst>
                    <a:ext uri="{9D8B030D-6E8A-4147-A177-3AD203B41FA5}">
                      <a16:colId xmlns:a16="http://schemas.microsoft.com/office/drawing/2014/main" val="218234555"/>
                    </a:ext>
                  </a:extLst>
                </a:gridCol>
                <a:gridCol w="1165483">
                  <a:extLst>
                    <a:ext uri="{9D8B030D-6E8A-4147-A177-3AD203B41FA5}">
                      <a16:colId xmlns:a16="http://schemas.microsoft.com/office/drawing/2014/main" val="2252447032"/>
                    </a:ext>
                  </a:extLst>
                </a:gridCol>
                <a:gridCol w="1165483">
                  <a:extLst>
                    <a:ext uri="{9D8B030D-6E8A-4147-A177-3AD203B41FA5}">
                      <a16:colId xmlns:a16="http://schemas.microsoft.com/office/drawing/2014/main" val="2467654421"/>
                    </a:ext>
                  </a:extLst>
                </a:gridCol>
                <a:gridCol w="952557">
                  <a:extLst>
                    <a:ext uri="{9D8B030D-6E8A-4147-A177-3AD203B41FA5}">
                      <a16:colId xmlns:a16="http://schemas.microsoft.com/office/drawing/2014/main" val="2331275780"/>
                    </a:ext>
                  </a:extLst>
                </a:gridCol>
              </a:tblGrid>
              <a:tr h="321600">
                <a:tc rowSpan="2">
                  <a:txBody>
                    <a:bodyPr/>
                    <a:lstStyle/>
                    <a:p>
                      <a:pPr algn="ctr">
                        <a:lnSpc>
                          <a:spcPct val="107000"/>
                        </a:lnSpc>
                        <a:spcAft>
                          <a:spcPts val="0"/>
                        </a:spcAft>
                      </a:pPr>
                      <a:r>
                        <a:rPr lang="tr-TR" sz="1800" b="1" dirty="0">
                          <a:solidFill>
                            <a:srgbClr val="FF0000"/>
                          </a:solidFill>
                          <a:effectLst/>
                        </a:rPr>
                        <a:t>Ana Bilim/Sanat Dalı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4">
                  <a:txBody>
                    <a:bodyPr/>
                    <a:lstStyle/>
                    <a:p>
                      <a:pPr algn="ctr">
                        <a:lnSpc>
                          <a:spcPct val="107000"/>
                        </a:lnSpc>
                        <a:spcAft>
                          <a:spcPts val="0"/>
                        </a:spcAft>
                      </a:pPr>
                      <a:r>
                        <a:rPr lang="tr-TR" sz="1600" b="1">
                          <a:solidFill>
                            <a:srgbClr val="FF0000"/>
                          </a:solidFill>
                          <a:effectLst/>
                        </a:rPr>
                        <a:t>2024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07000"/>
                        </a:lnSpc>
                        <a:spcAft>
                          <a:spcPts val="0"/>
                        </a:spcAft>
                      </a:pPr>
                      <a:r>
                        <a:rPr lang="tr-TR" sz="1600" b="1">
                          <a:solidFill>
                            <a:srgbClr val="FF0000"/>
                          </a:solidFill>
                          <a:effectLst/>
                        </a:rPr>
                        <a:t>2025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55679608"/>
                  </a:ext>
                </a:extLst>
              </a:tr>
              <a:tr h="640378">
                <a:tc vMerge="1">
                  <a:txBody>
                    <a:bodyPr/>
                    <a:lstStyle/>
                    <a:p>
                      <a:endParaRPr lang="tr-TR"/>
                    </a:p>
                  </a:txBody>
                  <a:tcP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9450292"/>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254973735"/>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10399160"/>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471996439"/>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53012033"/>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835473275"/>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907457057"/>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651328672"/>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251332525"/>
                  </a:ext>
                </a:extLst>
              </a:tr>
              <a:tr h="321600">
                <a:tc>
                  <a:txBody>
                    <a:bodyPr/>
                    <a:lstStyle/>
                    <a:p>
                      <a:pPr algn="r">
                        <a:lnSpc>
                          <a:spcPct val="107000"/>
                        </a:lnSpc>
                        <a:spcAft>
                          <a:spcPts val="0"/>
                        </a:spcAft>
                      </a:pPr>
                      <a:r>
                        <a:rPr lang="tr-TR" sz="1600" b="1">
                          <a:solidFill>
                            <a:srgbClr val="FF0000"/>
                          </a:solidFill>
                          <a:effectLst/>
                        </a:rPr>
                        <a:t>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43341332"/>
                  </a:ext>
                </a:extLst>
              </a:tr>
            </a:tbl>
          </a:graphicData>
        </a:graphic>
      </p:graphicFrame>
    </p:spTree>
    <p:extLst>
      <p:ext uri="{BB962C8B-B14F-4D97-AF65-F5344CB8AC3E}">
        <p14:creationId xmlns:p14="http://schemas.microsoft.com/office/powerpoint/2010/main" val="119983717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Lisansüstü Öğrenci Sayısı </a:t>
            </a:r>
            <a:br>
              <a:rPr lang="tr-TR" sz="2800" b="1" dirty="0">
                <a:solidFill>
                  <a:srgbClr val="3333FF"/>
                </a:solidFill>
              </a:rPr>
            </a:br>
            <a:r>
              <a:rPr lang="tr-TR" sz="1800" b="1" i="1" dirty="0">
                <a:solidFill>
                  <a:srgbClr val="FF0000"/>
                </a:solidFill>
              </a:rPr>
              <a:t>(Varsa, programdaki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29</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nvGraphicFramePr>
        <p:xfrm>
          <a:off x="838200" y="2028498"/>
          <a:ext cx="10975429" cy="3815254"/>
        </p:xfrm>
        <a:graphic>
          <a:graphicData uri="http://schemas.openxmlformats.org/drawingml/2006/table">
            <a:tbl>
              <a:tblPr>
                <a:tableStyleId>{BDBED569-4797-4DF1-A0F4-6AAB3CD982D8}</a:tableStyleId>
              </a:tblPr>
              <a:tblGrid>
                <a:gridCol w="2223898">
                  <a:extLst>
                    <a:ext uri="{9D8B030D-6E8A-4147-A177-3AD203B41FA5}">
                      <a16:colId xmlns:a16="http://schemas.microsoft.com/office/drawing/2014/main" val="3392937147"/>
                    </a:ext>
                  </a:extLst>
                </a:gridCol>
                <a:gridCol w="2144389">
                  <a:extLst>
                    <a:ext uri="{9D8B030D-6E8A-4147-A177-3AD203B41FA5}">
                      <a16:colId xmlns:a16="http://schemas.microsoft.com/office/drawing/2014/main" val="1268676462"/>
                    </a:ext>
                  </a:extLst>
                </a:gridCol>
                <a:gridCol w="1584897">
                  <a:extLst>
                    <a:ext uri="{9D8B030D-6E8A-4147-A177-3AD203B41FA5}">
                      <a16:colId xmlns:a16="http://schemas.microsoft.com/office/drawing/2014/main" val="611782414"/>
                    </a:ext>
                  </a:extLst>
                </a:gridCol>
                <a:gridCol w="1827662">
                  <a:extLst>
                    <a:ext uri="{9D8B030D-6E8A-4147-A177-3AD203B41FA5}">
                      <a16:colId xmlns:a16="http://schemas.microsoft.com/office/drawing/2014/main" val="4177927253"/>
                    </a:ext>
                  </a:extLst>
                </a:gridCol>
                <a:gridCol w="1441443">
                  <a:extLst>
                    <a:ext uri="{9D8B030D-6E8A-4147-A177-3AD203B41FA5}">
                      <a16:colId xmlns:a16="http://schemas.microsoft.com/office/drawing/2014/main" val="2528845296"/>
                    </a:ext>
                  </a:extLst>
                </a:gridCol>
                <a:gridCol w="1753140">
                  <a:extLst>
                    <a:ext uri="{9D8B030D-6E8A-4147-A177-3AD203B41FA5}">
                      <a16:colId xmlns:a16="http://schemas.microsoft.com/office/drawing/2014/main" val="1821111739"/>
                    </a:ext>
                  </a:extLst>
                </a:gridCol>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002470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9103019"/>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23964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solidFill>
                            <a:srgbClr val="FF0000"/>
                          </a:solidFill>
                          <a:effectLst/>
                        </a:rPr>
                        <a:t>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372229940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DF2DDB-9147-1331-C942-A70A278F00EE}"/>
              </a:ext>
            </a:extLst>
          </p:cNvPr>
          <p:cNvSpPr>
            <a:spLocks noGrp="1"/>
          </p:cNvSpPr>
          <p:nvPr>
            <p:ph type="title"/>
          </p:nvPr>
        </p:nvSpPr>
        <p:spPr>
          <a:xfrm>
            <a:off x="478485" y="847035"/>
            <a:ext cx="10306877" cy="511839"/>
          </a:xfrm>
        </p:spPr>
        <p:txBody>
          <a:bodyPr>
            <a:noAutofit/>
          </a:bodyPr>
          <a:lstStyle/>
          <a:p>
            <a:pPr algn="ctr"/>
            <a:r>
              <a:rPr lang="tr-TR" sz="2800" b="1" dirty="0">
                <a:solidFill>
                  <a:srgbClr val="FF0000"/>
                </a:solidFill>
                <a:latin typeface="+mn-lt"/>
                <a:cs typeface="Calibri" panose="020F0502020204030204" pitchFamily="34" charset="0"/>
              </a:rPr>
              <a:t>Yabancı Uyruklu Öğrenci Sayısı</a:t>
            </a:r>
            <a:endParaRPr lang="tr-TR" sz="2800" dirty="0">
              <a:solidFill>
                <a:srgbClr val="FF0000"/>
              </a:solidFill>
            </a:endParaRPr>
          </a:p>
        </p:txBody>
      </p:sp>
      <p:sp>
        <p:nvSpPr>
          <p:cNvPr id="3" name="Veri Yer Tutucusu 2"/>
          <p:cNvSpPr>
            <a:spLocks noGrp="1"/>
          </p:cNvSpPr>
          <p:nvPr>
            <p:ph type="dt" sz="half" idx="10"/>
          </p:nvPr>
        </p:nvSpPr>
        <p:spPr/>
        <p:txBody>
          <a:bodyPr/>
          <a:lstStyle/>
          <a:p>
            <a:fld id="{B17F653B-1A74-4BC2-8455-8613C38E416B}"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026407418"/>
              </p:ext>
            </p:extLst>
          </p:nvPr>
        </p:nvGraphicFramePr>
        <p:xfrm>
          <a:off x="241540" y="1769167"/>
          <a:ext cx="11605903" cy="4075041"/>
        </p:xfrm>
        <a:graphic>
          <a:graphicData uri="http://schemas.openxmlformats.org/drawingml/2006/table">
            <a:tbl>
              <a:tblPr firstRow="1" firstCol="1" bandRow="1">
                <a:tableStyleId>{BC89EF96-8CEA-46FF-86C4-4CE0E7609802}</a:tableStyleId>
              </a:tblPr>
              <a:tblGrid>
                <a:gridCol w="2748650">
                  <a:extLst>
                    <a:ext uri="{9D8B030D-6E8A-4147-A177-3AD203B41FA5}">
                      <a16:colId xmlns:a16="http://schemas.microsoft.com/office/drawing/2014/main" val="926914233"/>
                    </a:ext>
                  </a:extLst>
                </a:gridCol>
                <a:gridCol w="4147339">
                  <a:extLst>
                    <a:ext uri="{9D8B030D-6E8A-4147-A177-3AD203B41FA5}">
                      <a16:colId xmlns:a16="http://schemas.microsoft.com/office/drawing/2014/main" val="1865326995"/>
                    </a:ext>
                  </a:extLst>
                </a:gridCol>
                <a:gridCol w="3233706">
                  <a:extLst>
                    <a:ext uri="{9D8B030D-6E8A-4147-A177-3AD203B41FA5}">
                      <a16:colId xmlns:a16="http://schemas.microsoft.com/office/drawing/2014/main" val="4191785303"/>
                    </a:ext>
                  </a:extLst>
                </a:gridCol>
                <a:gridCol w="1476208">
                  <a:extLst>
                    <a:ext uri="{9D8B030D-6E8A-4147-A177-3AD203B41FA5}">
                      <a16:colId xmlns:a16="http://schemas.microsoft.com/office/drawing/2014/main" val="391498586"/>
                    </a:ext>
                  </a:extLst>
                </a:gridCol>
              </a:tblGrid>
              <a:tr h="302773">
                <a:tc>
                  <a:txBody>
                    <a:bodyPr/>
                    <a:lstStyle/>
                    <a:p>
                      <a:pPr algn="ctr">
                        <a:lnSpc>
                          <a:spcPct val="107000"/>
                        </a:lnSpc>
                        <a:spcAft>
                          <a:spcPts val="0"/>
                        </a:spcAft>
                      </a:pPr>
                      <a:r>
                        <a:rPr lang="tr-TR" sz="1800" kern="1200" dirty="0">
                          <a:solidFill>
                            <a:srgbClr val="FF0000"/>
                          </a:solidFill>
                          <a:effectLst/>
                        </a:rPr>
                        <a:t>Bölüm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kern="1200" dirty="0">
                          <a:solidFill>
                            <a:srgbClr val="FF0000"/>
                          </a:solidFill>
                          <a:effectLst/>
                        </a:rPr>
                        <a:t>Ana Bilim - Sanat Dalı/ Program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Ülkesi</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Sayı</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45659125"/>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44465229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321703615"/>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267200893"/>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802609208"/>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386964973"/>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702369829"/>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794091487"/>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76942912"/>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096795995"/>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90270351"/>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55419418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74523389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158744024"/>
                  </a:ext>
                </a:extLst>
              </a:tr>
              <a:tr h="266233">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7000"/>
                        </a:lnSpc>
                        <a:spcAft>
                          <a:spcPts val="0"/>
                        </a:spcAft>
                      </a:pPr>
                      <a:r>
                        <a:rPr lang="tr-TR" sz="1400" b="1" dirty="0">
                          <a:solidFill>
                            <a:srgbClr val="FF0000"/>
                          </a:solidFill>
                          <a:effectLst/>
                        </a:rPr>
                        <a:t> TOPLAM</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400" b="1" dirty="0">
                          <a:solidFill>
                            <a:srgbClr val="FF0000"/>
                          </a:solidFill>
                          <a:effectLst/>
                        </a:rPr>
                        <a:t> </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5208150"/>
                  </a:ext>
                </a:extLst>
              </a:tr>
            </a:tbl>
          </a:graphicData>
        </a:graphic>
      </p:graphicFrame>
      <p:sp>
        <p:nvSpPr>
          <p:cNvPr id="7" name="Metin kutusu 6"/>
          <p:cNvSpPr txBox="1"/>
          <p:nvPr/>
        </p:nvSpPr>
        <p:spPr>
          <a:xfrm>
            <a:off x="407504" y="5864088"/>
            <a:ext cx="582433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79494163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9FA948-C8EE-E894-088D-7C35D08FB8D5}"/>
              </a:ext>
            </a:extLst>
          </p:cNvPr>
          <p:cNvSpPr>
            <a:spLocks noGrp="1"/>
          </p:cNvSpPr>
          <p:nvPr>
            <p:ph type="title"/>
          </p:nvPr>
        </p:nvSpPr>
        <p:spPr>
          <a:xfrm>
            <a:off x="146878" y="745435"/>
            <a:ext cx="10634870" cy="636553"/>
          </a:xfrm>
        </p:spPr>
        <p:txBody>
          <a:bodyPr>
            <a:noAutofit/>
          </a:bodyPr>
          <a:lstStyle/>
          <a:p>
            <a:pPr algn="ctr"/>
            <a:r>
              <a:rPr lang="tr-TR" sz="2800" b="1" dirty="0">
                <a:solidFill>
                  <a:srgbClr val="FF0000"/>
                </a:solidFill>
                <a:latin typeface="+mn-lt"/>
                <a:cs typeface="Calibri" panose="020F0502020204030204" pitchFamily="34" charset="0"/>
              </a:rPr>
              <a:t>YKS/ Özel Yetenek Sınavı / ÖZYES Yerleşme ve Kesin Kayıt Sonuçları </a:t>
            </a:r>
            <a:endParaRPr lang="tr-TR" sz="2800" dirty="0">
              <a:solidFill>
                <a:srgbClr val="FF0000"/>
              </a:solidFill>
            </a:endParaRPr>
          </a:p>
        </p:txBody>
      </p:sp>
      <p:sp>
        <p:nvSpPr>
          <p:cNvPr id="7" name="Veri Yer Tutucusu 6"/>
          <p:cNvSpPr>
            <a:spLocks noGrp="1"/>
          </p:cNvSpPr>
          <p:nvPr>
            <p:ph type="dt" sz="half" idx="10"/>
          </p:nvPr>
        </p:nvSpPr>
        <p:spPr/>
        <p:txBody>
          <a:bodyPr/>
          <a:lstStyle/>
          <a:p>
            <a:fld id="{57BE1657-4292-4E4C-B36B-9C104EFD0094}"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31</a:t>
            </a:fld>
            <a:endParaRPr lang="tr-TR"/>
          </a:p>
        </p:txBody>
      </p:sp>
      <p:sp>
        <p:nvSpPr>
          <p:cNvPr id="9" name="Metin kutusu 8"/>
          <p:cNvSpPr txBox="1"/>
          <p:nvPr/>
        </p:nvSpPr>
        <p:spPr>
          <a:xfrm>
            <a:off x="330956" y="5917915"/>
            <a:ext cx="5761619"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6" name="Tablo 5"/>
          <p:cNvGraphicFramePr>
            <a:graphicFrameLocks noGrp="1"/>
          </p:cNvGraphicFramePr>
          <p:nvPr>
            <p:extLst>
              <p:ext uri="{D42A27DB-BD31-4B8C-83A1-F6EECF244321}">
                <p14:modId xmlns:p14="http://schemas.microsoft.com/office/powerpoint/2010/main" val="2058199859"/>
              </p:ext>
            </p:extLst>
          </p:nvPr>
        </p:nvGraphicFramePr>
        <p:xfrm>
          <a:off x="330956" y="2003461"/>
          <a:ext cx="11418889" cy="3783796"/>
        </p:xfrm>
        <a:graphic>
          <a:graphicData uri="http://schemas.openxmlformats.org/drawingml/2006/table">
            <a:tbl>
              <a:tblPr firstRow="1" firstCol="1" bandRow="1">
                <a:tableStyleId>{BC89EF96-8CEA-46FF-86C4-4CE0E7609802}</a:tableStyleId>
              </a:tblPr>
              <a:tblGrid>
                <a:gridCol w="2173477">
                  <a:extLst>
                    <a:ext uri="{9D8B030D-6E8A-4147-A177-3AD203B41FA5}">
                      <a16:colId xmlns:a16="http://schemas.microsoft.com/office/drawing/2014/main" val="1973764792"/>
                    </a:ext>
                  </a:extLst>
                </a:gridCol>
                <a:gridCol w="995969">
                  <a:extLst>
                    <a:ext uri="{9D8B030D-6E8A-4147-A177-3AD203B41FA5}">
                      <a16:colId xmlns:a16="http://schemas.microsoft.com/office/drawing/2014/main" val="3057559743"/>
                    </a:ext>
                  </a:extLst>
                </a:gridCol>
                <a:gridCol w="995969">
                  <a:extLst>
                    <a:ext uri="{9D8B030D-6E8A-4147-A177-3AD203B41FA5}">
                      <a16:colId xmlns:a16="http://schemas.microsoft.com/office/drawing/2014/main" val="976560049"/>
                    </a:ext>
                  </a:extLst>
                </a:gridCol>
                <a:gridCol w="1046271">
                  <a:extLst>
                    <a:ext uri="{9D8B030D-6E8A-4147-A177-3AD203B41FA5}">
                      <a16:colId xmlns:a16="http://schemas.microsoft.com/office/drawing/2014/main" val="265690425"/>
                    </a:ext>
                  </a:extLst>
                </a:gridCol>
                <a:gridCol w="835005">
                  <a:extLst>
                    <a:ext uri="{9D8B030D-6E8A-4147-A177-3AD203B41FA5}">
                      <a16:colId xmlns:a16="http://schemas.microsoft.com/office/drawing/2014/main" val="1005091239"/>
                    </a:ext>
                  </a:extLst>
                </a:gridCol>
                <a:gridCol w="915487">
                  <a:extLst>
                    <a:ext uri="{9D8B030D-6E8A-4147-A177-3AD203B41FA5}">
                      <a16:colId xmlns:a16="http://schemas.microsoft.com/office/drawing/2014/main" val="3235878979"/>
                    </a:ext>
                  </a:extLst>
                </a:gridCol>
                <a:gridCol w="979339">
                  <a:extLst>
                    <a:ext uri="{9D8B030D-6E8A-4147-A177-3AD203B41FA5}">
                      <a16:colId xmlns:a16="http://schemas.microsoft.com/office/drawing/2014/main" val="2403947113"/>
                    </a:ext>
                  </a:extLst>
                </a:gridCol>
                <a:gridCol w="869343">
                  <a:extLst>
                    <a:ext uri="{9D8B030D-6E8A-4147-A177-3AD203B41FA5}">
                      <a16:colId xmlns:a16="http://schemas.microsoft.com/office/drawing/2014/main" val="1591720098"/>
                    </a:ext>
                  </a:extLst>
                </a:gridCol>
                <a:gridCol w="869343">
                  <a:extLst>
                    <a:ext uri="{9D8B030D-6E8A-4147-A177-3AD203B41FA5}">
                      <a16:colId xmlns:a16="http://schemas.microsoft.com/office/drawing/2014/main" val="464945755"/>
                    </a:ext>
                  </a:extLst>
                </a:gridCol>
                <a:gridCol w="869343">
                  <a:extLst>
                    <a:ext uri="{9D8B030D-6E8A-4147-A177-3AD203B41FA5}">
                      <a16:colId xmlns:a16="http://schemas.microsoft.com/office/drawing/2014/main" val="952931285"/>
                    </a:ext>
                  </a:extLst>
                </a:gridCol>
                <a:gridCol w="869343">
                  <a:extLst>
                    <a:ext uri="{9D8B030D-6E8A-4147-A177-3AD203B41FA5}">
                      <a16:colId xmlns:a16="http://schemas.microsoft.com/office/drawing/2014/main" val="3276162527"/>
                    </a:ext>
                  </a:extLst>
                </a:gridCol>
              </a:tblGrid>
              <a:tr h="639444">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5">
                  <a:txBody>
                    <a:bodyPr/>
                    <a:lstStyle/>
                    <a:p>
                      <a:pPr algn="ctr">
                        <a:lnSpc>
                          <a:spcPct val="107000"/>
                        </a:lnSpc>
                        <a:spcAft>
                          <a:spcPts val="0"/>
                        </a:spcAft>
                      </a:pPr>
                      <a:r>
                        <a:rPr lang="tr-TR" sz="1600" dirty="0">
                          <a:effectLst/>
                        </a:rPr>
                        <a:t>2024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600" dirty="0">
                          <a:effectLst/>
                        </a:rPr>
                        <a:t>2025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31563080"/>
                  </a:ext>
                </a:extLst>
              </a:tr>
              <a:tr h="1275998">
                <a:tc>
                  <a:txBody>
                    <a:bodyPr/>
                    <a:lstStyle/>
                    <a:p>
                      <a:pPr algn="ctr">
                        <a:lnSpc>
                          <a:spcPct val="107000"/>
                        </a:lnSpc>
                        <a:spcAft>
                          <a:spcPts val="0"/>
                        </a:spcAft>
                      </a:pPr>
                      <a:r>
                        <a:rPr lang="tr-TR" sz="1600" b="1" dirty="0">
                          <a:effectLst/>
                        </a:rPr>
                        <a:t>Program Adı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1402165"/>
                  </a:ext>
                </a:extLst>
              </a:tr>
              <a:tr h="614455">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Siyaset Bilimi ve Kamu Yönetimi</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54</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54</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100</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54</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100</a:t>
                      </a:r>
                    </a:p>
                  </a:txBody>
                  <a:tcPr marL="44450" marR="44450" marT="9525"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 37</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37</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100 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37</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100 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91547696"/>
                  </a:ext>
                </a:extLst>
              </a:tr>
              <a:tr h="614455">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Uluslararası Ticaret ve Lojistik</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54</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54</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100</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54</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100</a:t>
                      </a:r>
                    </a:p>
                  </a:txBody>
                  <a:tcPr marL="44450" marR="44450" marT="9525"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 54</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54 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100 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54 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100 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38426369"/>
                  </a:ext>
                </a:extLst>
              </a:tr>
              <a:tr h="639444">
                <a:tc>
                  <a:txBody>
                    <a:bodyPr/>
                    <a:lstStyle/>
                    <a:p>
                      <a:pPr algn="r">
                        <a:lnSpc>
                          <a:spcPct val="107000"/>
                        </a:lnSpc>
                        <a:spcAft>
                          <a:spcPts val="0"/>
                        </a:spcAft>
                      </a:pPr>
                      <a:r>
                        <a:rPr lang="tr-TR" sz="1200">
                          <a:effectLst/>
                          <a:latin typeface="Times New Roman" panose="02020603050405020304" pitchFamily="18" charset="0"/>
                          <a:cs typeface="Times New Roman" panose="02020603050405020304" pitchFamily="18" charset="0"/>
                        </a:rPr>
                        <a:t>TOPLAM</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108</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108</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100</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108</a:t>
                      </a:r>
                    </a:p>
                  </a:txBody>
                  <a:tcPr marL="44450" marR="44450" marT="9525" marB="0" anchor="ctr"/>
                </a:tc>
                <a:tc>
                  <a:txBody>
                    <a:bodyPr/>
                    <a:lstStyle/>
                    <a:p>
                      <a:pPr algn="ctr">
                        <a:lnSpc>
                          <a:spcPct val="107000"/>
                        </a:lnSpc>
                      </a:pPr>
                      <a:r>
                        <a:rPr lang="tr-TR" sz="1800" dirty="0">
                          <a:effectLst/>
                          <a:latin typeface="Times New Roman" panose="02020603050405020304" pitchFamily="18" charset="0"/>
                          <a:cs typeface="Times New Roman" panose="02020603050405020304" pitchFamily="18" charset="0"/>
                        </a:rPr>
                        <a:t>100</a:t>
                      </a:r>
                    </a:p>
                  </a:txBody>
                  <a:tcPr marL="44450" marR="44450" marT="9525"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  91 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91 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100 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91 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Times New Roman" panose="02020603050405020304" pitchFamily="18" charset="0"/>
                          <a:cs typeface="Times New Roman" panose="02020603050405020304" pitchFamily="18" charset="0"/>
                        </a:rPr>
                        <a:t>100 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15915099"/>
                  </a:ext>
                </a:extLst>
              </a:tr>
            </a:tbl>
          </a:graphicData>
        </a:graphic>
      </p:graphicFrame>
    </p:spTree>
    <p:extLst>
      <p:ext uri="{BB962C8B-B14F-4D97-AF65-F5344CB8AC3E}">
        <p14:creationId xmlns:p14="http://schemas.microsoft.com/office/powerpoint/2010/main" val="352492891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YKS/ÖZYES Tercih/ Yerleşme Durumu</a:t>
            </a:r>
            <a:endParaRPr lang="tr-TR" sz="3200"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32</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705578035"/>
              </p:ext>
            </p:extLst>
          </p:nvPr>
        </p:nvGraphicFramePr>
        <p:xfrm>
          <a:off x="307441" y="1997764"/>
          <a:ext cx="11601025" cy="3801108"/>
        </p:xfrm>
        <a:graphic>
          <a:graphicData uri="http://schemas.openxmlformats.org/drawingml/2006/table">
            <a:tbl>
              <a:tblPr firstRow="1" firstCol="1" lastRow="1" lastCol="1" bandRow="1" bandCol="1">
                <a:tableStyleId>{5940675A-B579-460E-94D1-54222C63F5DA}</a:tableStyleId>
              </a:tblPr>
              <a:tblGrid>
                <a:gridCol w="3161366">
                  <a:extLst>
                    <a:ext uri="{9D8B030D-6E8A-4147-A177-3AD203B41FA5}">
                      <a16:colId xmlns:a16="http://schemas.microsoft.com/office/drawing/2014/main" val="3354496488"/>
                    </a:ext>
                  </a:extLst>
                </a:gridCol>
                <a:gridCol w="4449743">
                  <a:extLst>
                    <a:ext uri="{9D8B030D-6E8A-4147-A177-3AD203B41FA5}">
                      <a16:colId xmlns:a16="http://schemas.microsoft.com/office/drawing/2014/main" val="2304036904"/>
                    </a:ext>
                  </a:extLst>
                </a:gridCol>
                <a:gridCol w="2089956">
                  <a:extLst>
                    <a:ext uri="{9D8B030D-6E8A-4147-A177-3AD203B41FA5}">
                      <a16:colId xmlns:a16="http://schemas.microsoft.com/office/drawing/2014/main" val="3493477180"/>
                    </a:ext>
                  </a:extLst>
                </a:gridCol>
                <a:gridCol w="1899960">
                  <a:extLst>
                    <a:ext uri="{9D8B030D-6E8A-4147-A177-3AD203B41FA5}">
                      <a16:colId xmlns:a16="http://schemas.microsoft.com/office/drawing/2014/main" val="2986900398"/>
                    </a:ext>
                  </a:extLst>
                </a:gridCol>
              </a:tblGrid>
              <a:tr h="846486">
                <a:tc>
                  <a:txBody>
                    <a:bodyPr/>
                    <a:lstStyle/>
                    <a:p>
                      <a:pPr algn="ctr">
                        <a:lnSpc>
                          <a:spcPct val="107000"/>
                        </a:lnSpc>
                        <a:spcAft>
                          <a:spcPts val="800"/>
                        </a:spcAft>
                      </a:pPr>
                      <a:r>
                        <a:rPr lang="tr-TR" sz="1600" b="1" dirty="0">
                          <a:solidFill>
                            <a:srgbClr val="FF0000"/>
                          </a:solidFill>
                          <a:effectLst/>
                        </a:rPr>
                        <a:t>PROGRAM ADI*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YKS TERCİH/ YERLEŞME DURUMU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77316732"/>
                  </a:ext>
                </a:extLst>
              </a:tr>
              <a:tr h="733711">
                <a:tc rowSpan="2">
                  <a:txBody>
                    <a:bodyPr/>
                    <a:lstStyle/>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 Siyaset Bilimi ve Kamu Yönetimi</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2000" dirty="0">
                          <a:effectLst/>
                        </a:rPr>
                        <a:t>337,08157 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2000" dirty="0">
                          <a:effectLst/>
                        </a:rPr>
                        <a:t> </a:t>
                      </a:r>
                      <a:r>
                        <a:rPr lang="tr-TR" sz="1800" b="0" i="0" kern="1200" dirty="0">
                          <a:solidFill>
                            <a:schemeClr val="tx1"/>
                          </a:solidFill>
                          <a:effectLst/>
                          <a:latin typeface="+mn-lt"/>
                          <a:ea typeface="+mn-ea"/>
                          <a:cs typeface="+mn-cs"/>
                        </a:rPr>
                        <a:t>319,47358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609338762"/>
                  </a:ext>
                </a:extLst>
              </a:tr>
              <a:tr h="74360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2000" dirty="0">
                          <a:effectLst/>
                        </a:rPr>
                        <a:t>258,98790 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800" b="0" i="0" kern="1200" dirty="0">
                          <a:solidFill>
                            <a:schemeClr val="tx1"/>
                          </a:solidFill>
                          <a:effectLst/>
                          <a:latin typeface="+mn-lt"/>
                          <a:ea typeface="+mn-ea"/>
                          <a:cs typeface="+mn-cs"/>
                        </a:rPr>
                        <a:t>282,05590</a:t>
                      </a: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33572463"/>
                  </a:ext>
                </a:extLst>
              </a:tr>
              <a:tr h="733711">
                <a:tc rowSpan="2">
                  <a:txBody>
                    <a:bodyPr/>
                    <a:lstStyle/>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Uluslararası Ticaret ve Lojistik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2000" dirty="0">
                          <a:effectLst/>
                        </a:rPr>
                        <a:t> 322,20341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800" b="0" i="0" kern="1200" dirty="0">
                          <a:solidFill>
                            <a:schemeClr val="tx1"/>
                          </a:solidFill>
                          <a:effectLst/>
                          <a:latin typeface="+mn-lt"/>
                          <a:ea typeface="+mn-ea"/>
                          <a:cs typeface="+mn-cs"/>
                        </a:rPr>
                        <a:t>331,95275</a:t>
                      </a: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587641909"/>
                  </a:ext>
                </a:extLst>
              </a:tr>
              <a:tr h="74360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2000" dirty="0">
                          <a:effectLst/>
                        </a:rPr>
                        <a:t> 271,37516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800" b="0" i="0" kern="1200" dirty="0">
                          <a:solidFill>
                            <a:schemeClr val="tx1"/>
                          </a:solidFill>
                          <a:effectLst/>
                          <a:latin typeface="+mn-lt"/>
                          <a:ea typeface="+mn-ea"/>
                          <a:cs typeface="+mn-cs"/>
                        </a:rPr>
                        <a:t>288,40009</a:t>
                      </a: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18667323"/>
                  </a:ext>
                </a:extLst>
              </a:tr>
            </a:tbl>
          </a:graphicData>
        </a:graphic>
      </p:graphicFrame>
      <p:sp>
        <p:nvSpPr>
          <p:cNvPr id="8" name="Metin kutusu 7"/>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387067496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6" y="805070"/>
            <a:ext cx="10426148" cy="576469"/>
          </a:xfrm>
        </p:spPr>
        <p:txBody>
          <a:bodyPr>
            <a:noAutofit/>
          </a:bodyPr>
          <a:lstStyle/>
          <a:p>
            <a:pPr algn="ctr"/>
            <a:r>
              <a:rPr lang="tr-TR" sz="3200" b="1" dirty="0">
                <a:solidFill>
                  <a:srgbClr val="0066FF"/>
                </a:solidFill>
              </a:rPr>
              <a:t>Yatay Geçiş Yapan Öğrenci Sayısı </a:t>
            </a:r>
            <a:r>
              <a:rPr lang="tr-TR" sz="3200" b="1" dirty="0">
                <a:solidFill>
                  <a:srgbClr val="FF0000"/>
                </a:solidFill>
              </a:rPr>
              <a:t>(G.A.N.O. ile) </a:t>
            </a:r>
            <a:r>
              <a:rPr lang="tr-TR" sz="3200" b="1" dirty="0">
                <a:solidFill>
                  <a:srgbClr val="0066FF"/>
                </a:solidFill>
              </a:rPr>
              <a:t>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150103367"/>
              </p:ext>
            </p:extLst>
          </p:nvPr>
        </p:nvGraphicFramePr>
        <p:xfrm>
          <a:off x="367748" y="2057401"/>
          <a:ext cx="11519451" cy="3741470"/>
        </p:xfrm>
        <a:graphic>
          <a:graphicData uri="http://schemas.openxmlformats.org/drawingml/2006/table">
            <a:tbl>
              <a:tblPr>
                <a:tableStyleId>{BDBED569-4797-4DF1-A0F4-6AAB3CD982D8}</a:tableStyleId>
              </a:tblPr>
              <a:tblGrid>
                <a:gridCol w="3109232">
                  <a:extLst>
                    <a:ext uri="{9D8B030D-6E8A-4147-A177-3AD203B41FA5}">
                      <a16:colId xmlns:a16="http://schemas.microsoft.com/office/drawing/2014/main" val="760475108"/>
                    </a:ext>
                  </a:extLst>
                </a:gridCol>
                <a:gridCol w="3061539">
                  <a:extLst>
                    <a:ext uri="{9D8B030D-6E8A-4147-A177-3AD203B41FA5}">
                      <a16:colId xmlns:a16="http://schemas.microsoft.com/office/drawing/2014/main" val="1517385474"/>
                    </a:ext>
                  </a:extLst>
                </a:gridCol>
                <a:gridCol w="1258513">
                  <a:extLst>
                    <a:ext uri="{9D8B030D-6E8A-4147-A177-3AD203B41FA5}">
                      <a16:colId xmlns:a16="http://schemas.microsoft.com/office/drawing/2014/main" val="631616098"/>
                    </a:ext>
                  </a:extLst>
                </a:gridCol>
                <a:gridCol w="1441200">
                  <a:extLst>
                    <a:ext uri="{9D8B030D-6E8A-4147-A177-3AD203B41FA5}">
                      <a16:colId xmlns:a16="http://schemas.microsoft.com/office/drawing/2014/main" val="2137392682"/>
                    </a:ext>
                  </a:extLst>
                </a:gridCol>
                <a:gridCol w="1278811">
                  <a:extLst>
                    <a:ext uri="{9D8B030D-6E8A-4147-A177-3AD203B41FA5}">
                      <a16:colId xmlns:a16="http://schemas.microsoft.com/office/drawing/2014/main" val="1163182823"/>
                    </a:ext>
                  </a:extLst>
                </a:gridCol>
                <a:gridCol w="1370156">
                  <a:extLst>
                    <a:ext uri="{9D8B030D-6E8A-4147-A177-3AD203B41FA5}">
                      <a16:colId xmlns:a16="http://schemas.microsoft.com/office/drawing/2014/main" val="1069248377"/>
                    </a:ext>
                  </a:extLst>
                </a:gridCol>
              </a:tblGrid>
              <a:tr h="659065">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Ana Bilim - Sanat Dalı/ 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328869437"/>
                  </a:ext>
                </a:extLst>
              </a:tr>
              <a:tr h="94776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00341925"/>
                  </a:ext>
                </a:extLst>
              </a:tr>
              <a:tr h="726191">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Siyaset Bilimi ve Kamu Yönetimi</a:t>
                      </a:r>
                    </a:p>
                  </a:txBody>
                  <a:tcPr marL="3810" marR="3810" marT="3810" marB="0" anchor="ctr"/>
                </a:tc>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Siyaset Bilimi ve Kamu Yönetimi</a:t>
                      </a:r>
                    </a:p>
                  </a:txBody>
                  <a:tcPr marL="9525" marR="9525" marT="9525" marB="0" anchor="ctr"/>
                </a:tc>
                <a:tc>
                  <a:txBody>
                    <a:bodyPr/>
                    <a:lstStyle/>
                    <a:p>
                      <a:pPr algn="ctr">
                        <a:lnSpc>
                          <a:spcPct val="107000"/>
                        </a:lnSpc>
                        <a:spcAft>
                          <a:spcPts val="0"/>
                        </a:spcAft>
                      </a:pPr>
                      <a:r>
                        <a:rPr lang="tr-TR" sz="1600" b="1" dirty="0">
                          <a:solidFill>
                            <a:srgbClr val="FF0000"/>
                          </a:solidFill>
                          <a:effectLst/>
                        </a:rPr>
                        <a:t> -</a:t>
                      </a:r>
                    </a:p>
                    <a:p>
                      <a:pPr algn="ctr">
                        <a:lnSpc>
                          <a:spcPct val="107000"/>
                        </a:lnSpc>
                        <a:spcAft>
                          <a:spcPts val="0"/>
                        </a:spcAft>
                      </a:pP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rPr>
                        <a:t>2 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54780784"/>
                  </a:ext>
                </a:extLst>
              </a:tr>
              <a:tr h="704224">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Uluslararası Ticaret ve Lojistik</a:t>
                      </a:r>
                    </a:p>
                  </a:txBody>
                  <a:tcPr marL="3810" marR="3810" marT="3810" marB="0" anchor="ctr"/>
                </a:tc>
                <a:tc>
                  <a:txBody>
                    <a:bodyPr/>
                    <a:lstStyle/>
                    <a:p>
                      <a:pPr>
                        <a:lnSpc>
                          <a:spcPct val="107000"/>
                        </a:lnSpc>
                        <a:spcAft>
                          <a:spcPts val="0"/>
                        </a:spcAft>
                      </a:pPr>
                      <a:r>
                        <a:rPr lang="tr-TR" sz="1600" b="1" dirty="0">
                          <a:solidFill>
                            <a:srgbClr val="FF0000"/>
                          </a:solidFill>
                          <a:effectLst/>
                        </a:rPr>
                        <a:t>Uluslararası Ticaret ve Lojistik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rPr>
                        <a:t> 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rPr>
                        <a:t> 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63282163"/>
                  </a:ext>
                </a:extLst>
              </a:tr>
              <a:tr h="704224">
                <a:tc>
                  <a:txBody>
                    <a:bodyPr/>
                    <a:lstStyle/>
                    <a:p>
                      <a:pPr algn="r">
                        <a:lnSpc>
                          <a:spcPct val="107000"/>
                        </a:lnSpc>
                        <a:spcAft>
                          <a:spcPts val="0"/>
                        </a:spcAft>
                      </a:pPr>
                      <a:r>
                        <a:rPr lang="tr-TR" sz="1600" b="1">
                          <a:solidFill>
                            <a:srgbClr val="FF0000"/>
                          </a:solidFill>
                          <a:effectLst/>
                        </a:rPr>
                        <a:t> 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rPr>
                        <a:t> 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600" b="1" dirty="0">
                          <a:solidFill>
                            <a:srgbClr val="FF0000"/>
                          </a:solidFill>
                          <a:effectLst/>
                        </a:rPr>
                        <a:t> 3</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0</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44766041"/>
                  </a:ext>
                </a:extLst>
              </a:tr>
            </a:tbl>
          </a:graphicData>
        </a:graphic>
      </p:graphicFrame>
      <p:sp>
        <p:nvSpPr>
          <p:cNvPr id="6" name="Metin kutusu 5"/>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01133183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834109"/>
            <a:ext cx="10595113" cy="607290"/>
          </a:xfrm>
        </p:spPr>
        <p:txBody>
          <a:bodyPr>
            <a:noAutofit/>
          </a:bodyPr>
          <a:lstStyle/>
          <a:p>
            <a:pPr algn="ctr"/>
            <a:r>
              <a:rPr lang="tr-TR" sz="2800" b="1" dirty="0">
                <a:solidFill>
                  <a:srgbClr val="0066FF"/>
                </a:solidFill>
              </a:rPr>
              <a:t>Yatay Geçiş Yapan Öğrenci Sayısı </a:t>
            </a:r>
            <a:r>
              <a:rPr lang="tr-TR" sz="2800" b="1" dirty="0">
                <a:solidFill>
                  <a:srgbClr val="FF0000"/>
                </a:solidFill>
              </a:rPr>
              <a:t>(Merkezi Yerleştirme Puanı ile) </a:t>
            </a:r>
            <a:endParaRPr lang="tr-TR" sz="2800" b="1" dirty="0">
              <a:solidFill>
                <a:srgbClr val="0066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34</a:t>
            </a:fld>
            <a:endParaRPr lang="tr-TR"/>
          </a:p>
        </p:txBody>
      </p:sp>
      <p:sp>
        <p:nvSpPr>
          <p:cNvPr id="6" name="Metin kutusu 5"/>
          <p:cNvSpPr txBox="1"/>
          <p:nvPr/>
        </p:nvSpPr>
        <p:spPr>
          <a:xfrm>
            <a:off x="330956" y="59347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166909782"/>
              </p:ext>
            </p:extLst>
          </p:nvPr>
        </p:nvGraphicFramePr>
        <p:xfrm>
          <a:off x="330955" y="1894559"/>
          <a:ext cx="11530089" cy="3964006"/>
        </p:xfrm>
        <a:graphic>
          <a:graphicData uri="http://schemas.openxmlformats.org/drawingml/2006/table">
            <a:tbl>
              <a:tblPr>
                <a:tableStyleId>{BDBED569-4797-4DF1-A0F4-6AAB3CD982D8}</a:tableStyleId>
              </a:tblPr>
              <a:tblGrid>
                <a:gridCol w="2703606">
                  <a:extLst>
                    <a:ext uri="{9D8B030D-6E8A-4147-A177-3AD203B41FA5}">
                      <a16:colId xmlns:a16="http://schemas.microsoft.com/office/drawing/2014/main" val="481206611"/>
                    </a:ext>
                  </a:extLst>
                </a:gridCol>
                <a:gridCol w="3608125">
                  <a:extLst>
                    <a:ext uri="{9D8B030D-6E8A-4147-A177-3AD203B41FA5}">
                      <a16:colId xmlns:a16="http://schemas.microsoft.com/office/drawing/2014/main" val="1001607330"/>
                    </a:ext>
                  </a:extLst>
                </a:gridCol>
                <a:gridCol w="1331924">
                  <a:extLst>
                    <a:ext uri="{9D8B030D-6E8A-4147-A177-3AD203B41FA5}">
                      <a16:colId xmlns:a16="http://schemas.microsoft.com/office/drawing/2014/main" val="1652277239"/>
                    </a:ext>
                  </a:extLst>
                </a:gridCol>
                <a:gridCol w="1262346">
                  <a:extLst>
                    <a:ext uri="{9D8B030D-6E8A-4147-A177-3AD203B41FA5}">
                      <a16:colId xmlns:a16="http://schemas.microsoft.com/office/drawing/2014/main" val="3576806662"/>
                    </a:ext>
                  </a:extLst>
                </a:gridCol>
                <a:gridCol w="1292165">
                  <a:extLst>
                    <a:ext uri="{9D8B030D-6E8A-4147-A177-3AD203B41FA5}">
                      <a16:colId xmlns:a16="http://schemas.microsoft.com/office/drawing/2014/main" val="2380808450"/>
                    </a:ext>
                  </a:extLst>
                </a:gridCol>
                <a:gridCol w="1331923">
                  <a:extLst>
                    <a:ext uri="{9D8B030D-6E8A-4147-A177-3AD203B41FA5}">
                      <a16:colId xmlns:a16="http://schemas.microsoft.com/office/drawing/2014/main" val="12646352"/>
                    </a:ext>
                  </a:extLst>
                </a:gridCol>
              </a:tblGrid>
              <a:tr h="710017">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3639836775"/>
                  </a:ext>
                </a:extLst>
              </a:tr>
              <a:tr h="9635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93010335"/>
                  </a:ext>
                </a:extLst>
              </a:tr>
              <a:tr h="782335">
                <a:tc>
                  <a:txBody>
                    <a:bodyPr/>
                    <a:lstStyle/>
                    <a:p>
                      <a:pPr>
                        <a:lnSpc>
                          <a:spcPct val="107000"/>
                        </a:lnSpc>
                      </a:pPr>
                      <a:r>
                        <a:rPr lang="tr-TR" sz="1600" b="1" dirty="0">
                          <a:solidFill>
                            <a:srgbClr val="FF0000"/>
                          </a:solidFill>
                          <a:effectLst/>
                          <a:latin typeface="+mn-lt"/>
                          <a:cs typeface="Times New Roman" panose="02020603050405020304" pitchFamily="18" charset="0"/>
                        </a:rPr>
                        <a:t>Siyaset Bilimi ve Kamu Yönetimi</a:t>
                      </a:r>
                    </a:p>
                  </a:txBody>
                  <a:tcPr marL="3810" marR="3810" marT="3810" marB="0" anchor="ctr"/>
                </a:tc>
                <a:tc>
                  <a:txBody>
                    <a:bodyPr/>
                    <a:lstStyle/>
                    <a:p>
                      <a:pPr>
                        <a:lnSpc>
                          <a:spcPct val="107000"/>
                        </a:lnSpc>
                      </a:pPr>
                      <a:r>
                        <a:rPr lang="tr-TR" sz="1600" b="1" dirty="0">
                          <a:solidFill>
                            <a:srgbClr val="FF0000"/>
                          </a:solidFill>
                          <a:effectLst/>
                          <a:latin typeface="+mn-lt"/>
                          <a:cs typeface="Times New Roman" panose="02020603050405020304" pitchFamily="18" charset="0"/>
                        </a:rPr>
                        <a:t> Siyaset Bilimi ve Kamu Yönetimi</a:t>
                      </a:r>
                    </a:p>
                  </a:txBody>
                  <a:tcPr marL="9525" marR="9525" marT="9525" marB="0" anchor="ctr"/>
                </a:tc>
                <a:tc>
                  <a:txBody>
                    <a:bodyPr/>
                    <a:lstStyle/>
                    <a:p>
                      <a:pPr algn="ctr">
                        <a:lnSpc>
                          <a:spcPct val="107000"/>
                        </a:lnSpc>
                        <a:spcAft>
                          <a:spcPts val="0"/>
                        </a:spcAft>
                      </a:pPr>
                      <a:r>
                        <a:rPr lang="tr-TR" sz="2000" b="1" dirty="0">
                          <a:solidFill>
                            <a:srgbClr val="FF0000"/>
                          </a:solidFill>
                          <a:effectLst/>
                          <a:latin typeface="Times New Roman" panose="02020603050405020304" pitchFamily="18" charset="0"/>
                          <a:cs typeface="Times New Roman" panose="02020603050405020304" pitchFamily="18" charset="0"/>
                        </a:rPr>
                        <a:t> 8</a:t>
                      </a:r>
                      <a:endParaRPr lang="tr-T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solidFill>
                            <a:srgbClr val="FF0000"/>
                          </a:solidFill>
                          <a:effectLst/>
                          <a:latin typeface="Times New Roman" panose="02020603050405020304" pitchFamily="18" charset="0"/>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2000" b="1" dirty="0">
                          <a:solidFill>
                            <a:srgbClr val="FF0000"/>
                          </a:solidFill>
                          <a:effectLst/>
                          <a:latin typeface="Times New Roman" panose="02020603050405020304" pitchFamily="18" charset="0"/>
                          <a:cs typeface="Times New Roman" panose="02020603050405020304" pitchFamily="18" charset="0"/>
                        </a:rPr>
                        <a:t> 9</a:t>
                      </a:r>
                      <a:endParaRPr lang="tr-T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latin typeface="Times New Roman" panose="02020603050405020304" pitchFamily="18" charset="0"/>
                          <a:cs typeface="Times New Roman" panose="02020603050405020304" pitchFamily="18" charset="0"/>
                        </a:rPr>
                        <a:t>4 </a:t>
                      </a:r>
                      <a:endParaRPr lang="tr-T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90434803"/>
                  </a:ext>
                </a:extLst>
              </a:tr>
              <a:tr h="749462">
                <a:tc>
                  <a:txBody>
                    <a:bodyPr/>
                    <a:lstStyle/>
                    <a:p>
                      <a:pPr algn="l">
                        <a:lnSpc>
                          <a:spcPct val="107000"/>
                        </a:lnSpc>
                        <a:spcAft>
                          <a:spcPts val="0"/>
                        </a:spcAft>
                      </a:pPr>
                      <a:r>
                        <a:rPr lang="tr-TR" sz="1600" b="1" dirty="0">
                          <a:solidFill>
                            <a:srgbClr val="FF0000"/>
                          </a:solidFill>
                          <a:effectLst/>
                          <a:latin typeface="+mn-lt"/>
                        </a:rPr>
                        <a:t> Uluslararası Ticaret ve Lojistik</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l">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 Uluslararası Ticaret ve Lojistik</a:t>
                      </a:r>
                    </a:p>
                  </a:txBody>
                  <a:tcPr marL="9525" marR="9525" marT="9525" marB="0" anchor="ctr"/>
                </a:tc>
                <a:tc>
                  <a:txBody>
                    <a:bodyPr/>
                    <a:lstStyle/>
                    <a:p>
                      <a:pPr algn="ctr">
                        <a:lnSpc>
                          <a:spcPct val="107000"/>
                        </a:lnSpc>
                        <a:spcAft>
                          <a:spcPts val="0"/>
                        </a:spcAft>
                      </a:pPr>
                      <a:r>
                        <a:rPr lang="tr-TR" sz="2000" b="1" dirty="0">
                          <a:solidFill>
                            <a:srgbClr val="FF0000"/>
                          </a:solidFill>
                          <a:effectLst/>
                          <a:latin typeface="Times New Roman" panose="02020603050405020304" pitchFamily="18" charset="0"/>
                          <a:cs typeface="Times New Roman" panose="02020603050405020304" pitchFamily="18" charset="0"/>
                        </a:rPr>
                        <a:t> 3</a:t>
                      </a:r>
                      <a:endParaRPr lang="tr-T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latin typeface="Times New Roman" panose="02020603050405020304" pitchFamily="18" charset="0"/>
                          <a:cs typeface="Times New Roman" panose="02020603050405020304" pitchFamily="18" charset="0"/>
                        </a:rPr>
                        <a:t> 2</a:t>
                      </a:r>
                      <a:endParaRPr lang="tr-T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2000" b="1" dirty="0">
                          <a:solidFill>
                            <a:srgbClr val="FF0000"/>
                          </a:solidFill>
                          <a:effectLst/>
                          <a:latin typeface="Times New Roman" panose="02020603050405020304" pitchFamily="18" charset="0"/>
                          <a:cs typeface="Times New Roman" panose="02020603050405020304" pitchFamily="18" charset="0"/>
                        </a:rPr>
                        <a:t> 5</a:t>
                      </a:r>
                      <a:endParaRPr lang="tr-T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latin typeface="Times New Roman" panose="02020603050405020304" pitchFamily="18" charset="0"/>
                          <a:cs typeface="Times New Roman" panose="02020603050405020304" pitchFamily="18" charset="0"/>
                        </a:rPr>
                        <a:t> 3</a:t>
                      </a:r>
                      <a:endParaRPr lang="tr-T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19920611"/>
                  </a:ext>
                </a:extLst>
              </a:tr>
              <a:tr h="758665">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latin typeface="+mn-lt"/>
                        </a:rPr>
                        <a:t>  BİRİM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b="1" dirty="0">
                          <a:solidFill>
                            <a:srgbClr val="FF0000"/>
                          </a:solidFill>
                          <a:effectLst/>
                          <a:latin typeface="Times New Roman" panose="02020603050405020304" pitchFamily="18" charset="0"/>
                          <a:cs typeface="Times New Roman" panose="02020603050405020304" pitchFamily="18" charset="0"/>
                        </a:rPr>
                        <a:t> 11</a:t>
                      </a:r>
                      <a:endParaRPr lang="tr-T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solidFill>
                            <a:srgbClr val="FF0000"/>
                          </a:solidFill>
                          <a:effectLst/>
                          <a:latin typeface="Times New Roman" panose="02020603050405020304" pitchFamily="18" charset="0"/>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2000" b="1" dirty="0">
                          <a:solidFill>
                            <a:srgbClr val="FF0000"/>
                          </a:solidFill>
                          <a:effectLst/>
                          <a:latin typeface="Times New Roman" panose="02020603050405020304" pitchFamily="18" charset="0"/>
                          <a:cs typeface="Times New Roman" panose="02020603050405020304" pitchFamily="18" charset="0"/>
                        </a:rPr>
                        <a:t> 14</a:t>
                      </a:r>
                      <a:endParaRPr lang="tr-T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a:solidFill>
                            <a:srgbClr val="FF0000"/>
                          </a:solidFill>
                          <a:effectLst/>
                          <a:latin typeface="Times New Roman" panose="02020603050405020304" pitchFamily="18" charset="0"/>
                          <a:cs typeface="Times New Roman" panose="02020603050405020304" pitchFamily="18" charset="0"/>
                        </a:rPr>
                        <a:t>0 </a:t>
                      </a:r>
                      <a:endParaRPr lang="tr-T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07435516"/>
                  </a:ext>
                </a:extLst>
              </a:tr>
            </a:tbl>
          </a:graphicData>
        </a:graphic>
      </p:graphicFrame>
    </p:spTree>
    <p:extLst>
      <p:ext uri="{BB962C8B-B14F-4D97-AF65-F5344CB8AC3E}">
        <p14:creationId xmlns:p14="http://schemas.microsoft.com/office/powerpoint/2010/main" val="77136325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492" y="807725"/>
            <a:ext cx="10595113" cy="533255"/>
          </a:xfrm>
        </p:spPr>
        <p:txBody>
          <a:bodyPr>
            <a:noAutofit/>
          </a:bodyPr>
          <a:lstStyle/>
          <a:p>
            <a:pPr algn="ctr"/>
            <a:r>
              <a:rPr lang="tr-TR" sz="3200" b="1" dirty="0">
                <a:solidFill>
                  <a:srgbClr val="0066FF"/>
                </a:solidFill>
              </a:rPr>
              <a:t>Özel Öğrencilik Hakkını Kullanan Öğrenci Sayısı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35</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5" name="Tablo 4"/>
          <p:cNvGraphicFramePr>
            <a:graphicFrameLocks noGrp="1"/>
          </p:cNvGraphicFramePr>
          <p:nvPr>
            <p:extLst>
              <p:ext uri="{D42A27DB-BD31-4B8C-83A1-F6EECF244321}">
                <p14:modId xmlns:p14="http://schemas.microsoft.com/office/powerpoint/2010/main" val="2177880720"/>
              </p:ext>
            </p:extLst>
          </p:nvPr>
        </p:nvGraphicFramePr>
        <p:xfrm>
          <a:off x="606287" y="2057402"/>
          <a:ext cx="11270973" cy="3157677"/>
        </p:xfrm>
        <a:graphic>
          <a:graphicData uri="http://schemas.openxmlformats.org/drawingml/2006/table">
            <a:tbl>
              <a:tblPr>
                <a:tableStyleId>{BDBED569-4797-4DF1-A0F4-6AAB3CD982D8}</a:tableStyleId>
              </a:tblPr>
              <a:tblGrid>
                <a:gridCol w="2653168">
                  <a:extLst>
                    <a:ext uri="{9D8B030D-6E8A-4147-A177-3AD203B41FA5}">
                      <a16:colId xmlns:a16="http://schemas.microsoft.com/office/drawing/2014/main" val="3079373697"/>
                    </a:ext>
                  </a:extLst>
                </a:gridCol>
                <a:gridCol w="3337069">
                  <a:extLst>
                    <a:ext uri="{9D8B030D-6E8A-4147-A177-3AD203B41FA5}">
                      <a16:colId xmlns:a16="http://schemas.microsoft.com/office/drawing/2014/main" val="3768900691"/>
                    </a:ext>
                  </a:extLst>
                </a:gridCol>
                <a:gridCol w="1297378">
                  <a:extLst>
                    <a:ext uri="{9D8B030D-6E8A-4147-A177-3AD203B41FA5}">
                      <a16:colId xmlns:a16="http://schemas.microsoft.com/office/drawing/2014/main" val="3542751760"/>
                    </a:ext>
                  </a:extLst>
                </a:gridCol>
                <a:gridCol w="1479822">
                  <a:extLst>
                    <a:ext uri="{9D8B030D-6E8A-4147-A177-3AD203B41FA5}">
                      <a16:colId xmlns:a16="http://schemas.microsoft.com/office/drawing/2014/main" val="2623053532"/>
                    </a:ext>
                  </a:extLst>
                </a:gridCol>
                <a:gridCol w="1256835">
                  <a:extLst>
                    <a:ext uri="{9D8B030D-6E8A-4147-A177-3AD203B41FA5}">
                      <a16:colId xmlns:a16="http://schemas.microsoft.com/office/drawing/2014/main" val="1244714129"/>
                    </a:ext>
                  </a:extLst>
                </a:gridCol>
                <a:gridCol w="1246701">
                  <a:extLst>
                    <a:ext uri="{9D8B030D-6E8A-4147-A177-3AD203B41FA5}">
                      <a16:colId xmlns:a16="http://schemas.microsoft.com/office/drawing/2014/main" val="1764914344"/>
                    </a:ext>
                  </a:extLst>
                </a:gridCol>
              </a:tblGrid>
              <a:tr h="354966">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455210029"/>
                  </a:ext>
                </a:extLst>
              </a:tr>
              <a:tr h="450905">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89685148"/>
                  </a:ext>
                </a:extLst>
              </a:tr>
              <a:tr h="391121">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39284871"/>
                  </a:ext>
                </a:extLst>
              </a:tr>
              <a:tr h="374686">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98467589"/>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1655418"/>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3640517"/>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38936943"/>
                  </a:ext>
                </a:extLst>
              </a:tr>
              <a:tr h="379289">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33762868"/>
                  </a:ext>
                </a:extLst>
              </a:tr>
            </a:tbl>
          </a:graphicData>
        </a:graphic>
      </p:graphicFrame>
    </p:spTree>
    <p:extLst>
      <p:ext uri="{BB962C8B-B14F-4D97-AF65-F5344CB8AC3E}">
        <p14:creationId xmlns:p14="http://schemas.microsoft.com/office/powerpoint/2010/main" val="399948920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770007"/>
            <a:ext cx="10595113" cy="579581"/>
          </a:xfrm>
        </p:spPr>
        <p:txBody>
          <a:bodyPr>
            <a:noAutofit/>
          </a:bodyPr>
          <a:lstStyle/>
          <a:p>
            <a:pPr algn="ctr">
              <a:lnSpc>
                <a:spcPct val="107000"/>
              </a:lnSpc>
              <a:spcAft>
                <a:spcPts val="0"/>
              </a:spcAft>
            </a:pPr>
            <a:r>
              <a:rPr lang="tr-TR" sz="3200" b="1" dirty="0">
                <a:solidFill>
                  <a:srgbClr val="0066FF"/>
                </a:solidFill>
              </a:rPr>
              <a:t>Kayıt Donduran Öğrenci Sayısı</a:t>
            </a:r>
            <a:endParaRPr lang="tr-TR" sz="3200" b="1" dirty="0">
              <a:solidFill>
                <a:srgbClr val="0066FF"/>
              </a:solidFill>
              <a:ea typeface="Calibri" panose="020F0502020204030204" pitchFamily="34" charset="0"/>
              <a:cs typeface="Times New Roman" panose="02020603050405020304" pitchFamily="18" charset="0"/>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36</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1730728955"/>
              </p:ext>
            </p:extLst>
          </p:nvPr>
        </p:nvGraphicFramePr>
        <p:xfrm>
          <a:off x="477079" y="1987827"/>
          <a:ext cx="11384720" cy="3274331"/>
        </p:xfrm>
        <a:graphic>
          <a:graphicData uri="http://schemas.openxmlformats.org/drawingml/2006/table">
            <a:tbl>
              <a:tblPr>
                <a:tableStyleId>{BDBED569-4797-4DF1-A0F4-6AAB3CD982D8}</a:tableStyleId>
              </a:tblPr>
              <a:tblGrid>
                <a:gridCol w="3462481">
                  <a:extLst>
                    <a:ext uri="{9D8B030D-6E8A-4147-A177-3AD203B41FA5}">
                      <a16:colId xmlns:a16="http://schemas.microsoft.com/office/drawing/2014/main" val="168006902"/>
                    </a:ext>
                  </a:extLst>
                </a:gridCol>
                <a:gridCol w="3865028">
                  <a:extLst>
                    <a:ext uri="{9D8B030D-6E8A-4147-A177-3AD203B41FA5}">
                      <a16:colId xmlns:a16="http://schemas.microsoft.com/office/drawing/2014/main" val="226199300"/>
                    </a:ext>
                  </a:extLst>
                </a:gridCol>
                <a:gridCol w="2033716">
                  <a:extLst>
                    <a:ext uri="{9D8B030D-6E8A-4147-A177-3AD203B41FA5}">
                      <a16:colId xmlns:a16="http://schemas.microsoft.com/office/drawing/2014/main" val="2852383516"/>
                    </a:ext>
                  </a:extLst>
                </a:gridCol>
                <a:gridCol w="2023495">
                  <a:extLst>
                    <a:ext uri="{9D8B030D-6E8A-4147-A177-3AD203B41FA5}">
                      <a16:colId xmlns:a16="http://schemas.microsoft.com/office/drawing/2014/main" val="1320489265"/>
                    </a:ext>
                  </a:extLst>
                </a:gridCol>
              </a:tblGrid>
              <a:tr h="89596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 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2024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2025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6202430"/>
                  </a:ext>
                </a:extLst>
              </a:tr>
              <a:tr h="792790">
                <a:tc>
                  <a:txBody>
                    <a:bodyPr/>
                    <a:lstStyle/>
                    <a:p>
                      <a:pPr>
                        <a:lnSpc>
                          <a:spcPct val="107000"/>
                        </a:lnSpc>
                        <a:spcAft>
                          <a:spcPts val="0"/>
                        </a:spcAft>
                      </a:pPr>
                      <a:r>
                        <a:rPr lang="tr-TR" sz="1800" b="1" dirty="0">
                          <a:solidFill>
                            <a:srgbClr val="FF0000"/>
                          </a:solidFill>
                          <a:effectLst/>
                        </a:rPr>
                        <a:t> Siyaset Bilimi ve Kamu Yönetimi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  Siyaset Bilimi ve Kamu Yönetimi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 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78551698"/>
                  </a:ext>
                </a:extLst>
              </a:tr>
              <a:tr h="7927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latin typeface="+mn-lt"/>
                          <a:ea typeface="Calibri" panose="020F0502020204030204" pitchFamily="34" charset="0"/>
                          <a:cs typeface="Times New Roman" panose="02020603050405020304" pitchFamily="18" charset="0"/>
                        </a:rPr>
                        <a:t>Uluslararası Ticaret ve Lojistik</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latin typeface="+mn-lt"/>
                          <a:ea typeface="Calibri" panose="020F0502020204030204" pitchFamily="34" charset="0"/>
                          <a:cs typeface="Times New Roman" panose="02020603050405020304" pitchFamily="18" charset="0"/>
                        </a:rPr>
                        <a:t>Uluslararası Ticaret ve Lojistik</a:t>
                      </a:r>
                    </a:p>
                  </a:txBody>
                  <a:tcPr marL="9525" marR="9525" marT="9525" marB="0" anchor="ctr"/>
                </a:tc>
                <a:tc>
                  <a:txBody>
                    <a:bodyPr/>
                    <a:lstStyle/>
                    <a:p>
                      <a:pPr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1 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7834321"/>
                  </a:ext>
                </a:extLst>
              </a:tr>
              <a:tr h="792790">
                <a:tc>
                  <a:txBody>
                    <a:bodyPr/>
                    <a:lstStyle/>
                    <a:p>
                      <a:pPr algn="r">
                        <a:lnSpc>
                          <a:spcPct val="107000"/>
                        </a:lnSpc>
                        <a:spcAft>
                          <a:spcPts val="0"/>
                        </a:spcAft>
                      </a:pPr>
                      <a:r>
                        <a:rPr lang="tr-TR" sz="1800" b="1">
                          <a:solidFill>
                            <a:srgbClr val="FF0000"/>
                          </a:solidFill>
                          <a:effectLst/>
                        </a:rPr>
                        <a:t> TOPLAM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BİRİM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 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 3</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7173796"/>
                  </a:ext>
                </a:extLst>
              </a:tr>
            </a:tbl>
          </a:graphicData>
        </a:graphic>
      </p:graphicFrame>
    </p:spTree>
    <p:extLst>
      <p:ext uri="{BB962C8B-B14F-4D97-AF65-F5344CB8AC3E}">
        <p14:creationId xmlns:p14="http://schemas.microsoft.com/office/powerpoint/2010/main" val="197809498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91601862"/>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Siyaset Bilimi ve Kamu Yönetimi</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41</a:t>
                      </a:r>
                    </a:p>
                  </a:txBody>
                  <a:tcPr marL="3175" marR="3175" marT="3175" marB="0" anchor="ctr"/>
                </a:tc>
                <a:tc>
                  <a:txBody>
                    <a:bodyPr/>
                    <a:lstStyle/>
                    <a:p>
                      <a:pPr marL="72000" algn="ctr">
                        <a:lnSpc>
                          <a:spcPct val="100000"/>
                        </a:lnSpc>
                        <a:spcAft>
                          <a:spcPts val="0"/>
                        </a:spcAft>
                      </a:pPr>
                      <a:r>
                        <a:rPr lang="tr-TR" sz="2000" b="1" dirty="0">
                          <a:effectLst/>
                        </a:rPr>
                        <a:t>41 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38 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38</a:t>
                      </a: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16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19 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19</a:t>
                      </a: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57</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57 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57 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57 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115</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115 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114 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114 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48</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48</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49 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49 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136</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136 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136 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136 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176</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176</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178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178 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64</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64</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62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62 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240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240 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240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240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Tree>
    <p:extLst>
      <p:ext uri="{BB962C8B-B14F-4D97-AF65-F5344CB8AC3E}">
        <p14:creationId xmlns:p14="http://schemas.microsoft.com/office/powerpoint/2010/main" val="168787356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38</a:t>
            </a:fld>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graphicFrame>
        <p:nvGraphicFramePr>
          <p:cNvPr id="5" name="Tablo 4">
            <a:extLst>
              <a:ext uri="{FF2B5EF4-FFF2-40B4-BE49-F238E27FC236}">
                <a16:creationId xmlns:a16="http://schemas.microsoft.com/office/drawing/2014/main" id="{394209DA-4113-9E32-61FF-887B455CA3C7}"/>
              </a:ext>
            </a:extLst>
          </p:cNvPr>
          <p:cNvGraphicFramePr>
            <a:graphicFrameLocks noGrp="1"/>
          </p:cNvGraphicFramePr>
          <p:nvPr>
            <p:extLst>
              <p:ext uri="{D42A27DB-BD31-4B8C-83A1-F6EECF244321}">
                <p14:modId xmlns:p14="http://schemas.microsoft.com/office/powerpoint/2010/main" val="1592314507"/>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Uluslararası Ticaret ve Lojistik </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41 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41 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36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36 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19</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19 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55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55 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55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55 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114</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114 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108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108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42</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42 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48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48 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156</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156</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156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156 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173</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173 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174 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174 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67 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67</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66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66 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240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240 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240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240 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Tree>
    <p:extLst>
      <p:ext uri="{BB962C8B-B14F-4D97-AF65-F5344CB8AC3E}">
        <p14:creationId xmlns:p14="http://schemas.microsoft.com/office/powerpoint/2010/main" val="4162602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637" y="795347"/>
            <a:ext cx="10175966" cy="736785"/>
          </a:xfrm>
        </p:spPr>
        <p:txBody>
          <a:bodyPr>
            <a:noAutofit/>
          </a:bodyPr>
          <a:lstStyle/>
          <a:p>
            <a:pPr algn="ctr"/>
            <a:r>
              <a:rPr lang="tr-TR" sz="2800" b="1" dirty="0">
                <a:solidFill>
                  <a:srgbClr val="FF0000"/>
                </a:solidFill>
              </a:rPr>
              <a:t>Birim Öğretim Programları Haftalık Ders Saati </a:t>
            </a:r>
            <a:br>
              <a:rPr lang="tr-TR" sz="2800" b="1" dirty="0">
                <a:solidFill>
                  <a:srgbClr val="FF0000"/>
                </a:solidFill>
              </a:rPr>
            </a:br>
            <a:r>
              <a:rPr lang="tr-TR" sz="2800" b="1" dirty="0">
                <a:solidFill>
                  <a:srgbClr val="3333FF"/>
                </a:solidFill>
              </a:rPr>
              <a:t>(Teorik-T ve Uygulama-U) </a:t>
            </a:r>
            <a:r>
              <a:rPr lang="tr-TR" sz="2800" b="1" dirty="0">
                <a:solidFill>
                  <a:srgbClr val="FF0000"/>
                </a:solidFill>
              </a:rPr>
              <a:t>Analizi</a:t>
            </a:r>
            <a:endParaRPr lang="tr-TR" sz="1200" b="1" i="1" dirty="0">
              <a:solidFill>
                <a:srgbClr val="0000CC"/>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39</a:t>
            </a:fld>
            <a:endParaRPr lang="tr-TR"/>
          </a:p>
        </p:txBody>
      </p:sp>
      <p:sp>
        <p:nvSpPr>
          <p:cNvPr id="6" name="Metin kutusu 5"/>
          <p:cNvSpPr txBox="1"/>
          <p:nvPr/>
        </p:nvSpPr>
        <p:spPr>
          <a:xfrm>
            <a:off x="861060" y="5884023"/>
            <a:ext cx="7002780" cy="338554"/>
          </a:xfrm>
          <a:prstGeom prst="rect">
            <a:avLst/>
          </a:prstGeom>
          <a:noFill/>
        </p:spPr>
        <p:txBody>
          <a:bodyPr wrap="square" rtlCol="0">
            <a:spAutoFit/>
          </a:bodyPr>
          <a:lstStyle/>
          <a:p>
            <a:r>
              <a:rPr lang="tr-TR" sz="1600" b="1" i="1" dirty="0">
                <a:solidFill>
                  <a:srgbClr val="C00000"/>
                </a:solidFill>
              </a:rPr>
              <a:t>* Program sayısı ikiden fazla ise başka bir slayt oluşturunuz. </a:t>
            </a:r>
          </a:p>
        </p:txBody>
      </p:sp>
      <p:graphicFrame>
        <p:nvGraphicFramePr>
          <p:cNvPr id="7" name="Tablo 6"/>
          <p:cNvGraphicFramePr>
            <a:graphicFrameLocks noGrp="1"/>
          </p:cNvGraphicFramePr>
          <p:nvPr>
            <p:extLst>
              <p:ext uri="{D42A27DB-BD31-4B8C-83A1-F6EECF244321}">
                <p14:modId xmlns:p14="http://schemas.microsoft.com/office/powerpoint/2010/main" val="3282279120"/>
              </p:ext>
            </p:extLst>
          </p:nvPr>
        </p:nvGraphicFramePr>
        <p:xfrm>
          <a:off x="388121" y="1943099"/>
          <a:ext cx="11407640" cy="3283854"/>
        </p:xfrm>
        <a:graphic>
          <a:graphicData uri="http://schemas.openxmlformats.org/drawingml/2006/table">
            <a:tbl>
              <a:tblPr firstRow="1" firstCol="1" lastRow="1" lastCol="1" bandRow="1" bandCol="1">
                <a:tableStyleId>{BDBED569-4797-4DF1-A0F4-6AAB3CD982D8}</a:tableStyleId>
              </a:tblPr>
              <a:tblGrid>
                <a:gridCol w="1838244">
                  <a:extLst>
                    <a:ext uri="{9D8B030D-6E8A-4147-A177-3AD203B41FA5}">
                      <a16:colId xmlns:a16="http://schemas.microsoft.com/office/drawing/2014/main" val="396729521"/>
                    </a:ext>
                  </a:extLst>
                </a:gridCol>
                <a:gridCol w="2381418">
                  <a:extLst>
                    <a:ext uri="{9D8B030D-6E8A-4147-A177-3AD203B41FA5}">
                      <a16:colId xmlns:a16="http://schemas.microsoft.com/office/drawing/2014/main" val="4230344010"/>
                    </a:ext>
                  </a:extLst>
                </a:gridCol>
                <a:gridCol w="592530">
                  <a:extLst>
                    <a:ext uri="{9D8B030D-6E8A-4147-A177-3AD203B41FA5}">
                      <a16:colId xmlns:a16="http://schemas.microsoft.com/office/drawing/2014/main" val="1998447197"/>
                    </a:ext>
                  </a:extLst>
                </a:gridCol>
                <a:gridCol w="599807">
                  <a:extLst>
                    <a:ext uri="{9D8B030D-6E8A-4147-A177-3AD203B41FA5}">
                      <a16:colId xmlns:a16="http://schemas.microsoft.com/office/drawing/2014/main" val="597081879"/>
                    </a:ext>
                  </a:extLst>
                </a:gridCol>
                <a:gridCol w="599807">
                  <a:extLst>
                    <a:ext uri="{9D8B030D-6E8A-4147-A177-3AD203B41FA5}">
                      <a16:colId xmlns:a16="http://schemas.microsoft.com/office/drawing/2014/main" val="1590185702"/>
                    </a:ext>
                  </a:extLst>
                </a:gridCol>
                <a:gridCol w="578788">
                  <a:extLst>
                    <a:ext uri="{9D8B030D-6E8A-4147-A177-3AD203B41FA5}">
                      <a16:colId xmlns:a16="http://schemas.microsoft.com/office/drawing/2014/main" val="3309099816"/>
                    </a:ext>
                  </a:extLst>
                </a:gridCol>
                <a:gridCol w="607891">
                  <a:extLst>
                    <a:ext uri="{9D8B030D-6E8A-4147-A177-3AD203B41FA5}">
                      <a16:colId xmlns:a16="http://schemas.microsoft.com/office/drawing/2014/main" val="1079388697"/>
                    </a:ext>
                  </a:extLst>
                </a:gridCol>
                <a:gridCol w="607891">
                  <a:extLst>
                    <a:ext uri="{9D8B030D-6E8A-4147-A177-3AD203B41FA5}">
                      <a16:colId xmlns:a16="http://schemas.microsoft.com/office/drawing/2014/main" val="1455019793"/>
                    </a:ext>
                  </a:extLst>
                </a:gridCol>
                <a:gridCol w="593338">
                  <a:extLst>
                    <a:ext uri="{9D8B030D-6E8A-4147-A177-3AD203B41FA5}">
                      <a16:colId xmlns:a16="http://schemas.microsoft.com/office/drawing/2014/main" val="3665695296"/>
                    </a:ext>
                  </a:extLst>
                </a:gridCol>
                <a:gridCol w="599807">
                  <a:extLst>
                    <a:ext uri="{9D8B030D-6E8A-4147-A177-3AD203B41FA5}">
                      <a16:colId xmlns:a16="http://schemas.microsoft.com/office/drawing/2014/main" val="2156273076"/>
                    </a:ext>
                  </a:extLst>
                </a:gridCol>
                <a:gridCol w="599807">
                  <a:extLst>
                    <a:ext uri="{9D8B030D-6E8A-4147-A177-3AD203B41FA5}">
                      <a16:colId xmlns:a16="http://schemas.microsoft.com/office/drawing/2014/main" val="2652825663"/>
                    </a:ext>
                  </a:extLst>
                </a:gridCol>
                <a:gridCol w="592530">
                  <a:extLst>
                    <a:ext uri="{9D8B030D-6E8A-4147-A177-3AD203B41FA5}">
                      <a16:colId xmlns:a16="http://schemas.microsoft.com/office/drawing/2014/main" val="1139787420"/>
                    </a:ext>
                  </a:extLst>
                </a:gridCol>
                <a:gridCol w="607891">
                  <a:extLst>
                    <a:ext uri="{9D8B030D-6E8A-4147-A177-3AD203B41FA5}">
                      <a16:colId xmlns:a16="http://schemas.microsoft.com/office/drawing/2014/main" val="1758982604"/>
                    </a:ext>
                  </a:extLst>
                </a:gridCol>
                <a:gridCol w="607891">
                  <a:extLst>
                    <a:ext uri="{9D8B030D-6E8A-4147-A177-3AD203B41FA5}">
                      <a16:colId xmlns:a16="http://schemas.microsoft.com/office/drawing/2014/main" val="1823616203"/>
                    </a:ext>
                  </a:extLst>
                </a:gridCol>
              </a:tblGrid>
              <a:tr h="315771">
                <a:tc rowSpan="2">
                  <a:txBody>
                    <a:bodyPr/>
                    <a:lstStyle/>
                    <a:p>
                      <a:pPr algn="ctr">
                        <a:lnSpc>
                          <a:spcPct val="107000"/>
                        </a:lnSpc>
                        <a:spcAft>
                          <a:spcPts val="800"/>
                        </a:spcAft>
                      </a:pPr>
                      <a:r>
                        <a:rPr lang="tr-TR" sz="1400" b="1" dirty="0">
                          <a:solidFill>
                            <a:srgbClr val="FF0000"/>
                          </a:solidFill>
                          <a:effectLst/>
                        </a:rPr>
                        <a:t>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800"/>
                        </a:spcAft>
                      </a:pPr>
                      <a:r>
                        <a:rPr lang="tr-TR" sz="1400" b="1" dirty="0">
                          <a:solidFill>
                            <a:srgbClr val="FF0000"/>
                          </a:solidFill>
                          <a:effectLst/>
                        </a:rPr>
                        <a:t>Sınıf</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gridSpan="3">
                  <a:txBody>
                    <a:bodyPr/>
                    <a:lstStyle/>
                    <a:p>
                      <a:pPr algn="ctr">
                        <a:lnSpc>
                          <a:spcPct val="107000"/>
                        </a:lnSpc>
                        <a:spcAft>
                          <a:spcPts val="800"/>
                        </a:spcAft>
                      </a:pPr>
                      <a:r>
                        <a:rPr lang="tr-TR" sz="1400" b="1" dirty="0">
                          <a:solidFill>
                            <a:srgbClr val="FF0000"/>
                          </a:solidFill>
                          <a:effectLst/>
                        </a:rPr>
                        <a:t>2024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2024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7925397"/>
                  </a:ext>
                </a:extLst>
              </a:tr>
              <a:tr h="42152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48131378"/>
                  </a:ext>
                </a:extLst>
              </a:tr>
              <a:tr h="318320">
                <a:tc rowSpan="4">
                  <a:txBody>
                    <a:bodyPr/>
                    <a:lstStyle/>
                    <a:p>
                      <a:pPr>
                        <a:lnSpc>
                          <a:spcPct val="107000"/>
                        </a:lnSpc>
                        <a:spcAft>
                          <a:spcPts val="800"/>
                        </a:spcAft>
                      </a:pPr>
                      <a:r>
                        <a:rPr lang="tr-TR" sz="1800" b="0" dirty="0">
                          <a:effectLst/>
                          <a:latin typeface="Times New Roman" panose="02020603050405020304" pitchFamily="18" charset="0"/>
                          <a:cs typeface="Times New Roman" panose="02020603050405020304" pitchFamily="18" charset="0"/>
                        </a:rPr>
                        <a:t> Siyaset Bilimi ve Kamu Yönetimi</a:t>
                      </a:r>
                      <a:endParaRPr lang="tr-TR"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22</a:t>
                      </a:r>
                    </a:p>
                  </a:txBody>
                  <a:tcPr marL="7620" marR="7620" marT="762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22</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21</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21</a:t>
                      </a:r>
                    </a:p>
                  </a:txBody>
                  <a:tcPr marL="9525" marR="9525" marT="9525"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22</a:t>
                      </a:r>
                    </a:p>
                  </a:txBody>
                  <a:tcPr marL="7620" marR="7620" marT="762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22</a:t>
                      </a:r>
                    </a:p>
                  </a:txBody>
                  <a:tcPr marL="0" marR="0" marT="0" marB="0" anchor="ctr"/>
                </a:tc>
                <a:tc>
                  <a:txBody>
                    <a:bodyPr/>
                    <a:lstStyle/>
                    <a:p>
                      <a:pPr algn="ctr">
                        <a:lnSpc>
                          <a:spcPct val="107000"/>
                        </a:lnSpc>
                        <a:spcAft>
                          <a:spcPts val="800"/>
                        </a:spcAft>
                      </a:pPr>
                      <a:r>
                        <a:rPr lang="tr-TR" sz="1400" b="0" dirty="0">
                          <a:effectLst/>
                        </a:rPr>
                        <a:t>21 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21 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23936730"/>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21</a:t>
                      </a:r>
                    </a:p>
                  </a:txBody>
                  <a:tcPr marL="7620" marR="7620" marT="762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21</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21</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21</a:t>
                      </a:r>
                    </a:p>
                  </a:txBody>
                  <a:tcPr marL="9525" marR="9525" marT="9525"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21</a:t>
                      </a:r>
                    </a:p>
                  </a:txBody>
                  <a:tcPr marL="7620" marR="7620" marT="762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21</a:t>
                      </a:r>
                    </a:p>
                  </a:txBody>
                  <a:tcPr marL="0" marR="0" marT="0" marB="0" anchor="ctr"/>
                </a:tc>
                <a:tc>
                  <a:txBody>
                    <a:bodyPr/>
                    <a:lstStyle/>
                    <a:p>
                      <a:pPr algn="ctr">
                        <a:lnSpc>
                          <a:spcPct val="107000"/>
                        </a:lnSpc>
                        <a:spcAft>
                          <a:spcPts val="800"/>
                        </a:spcAft>
                      </a:pPr>
                      <a:r>
                        <a:rPr lang="tr-TR" sz="1400" b="0" dirty="0">
                          <a:effectLst/>
                        </a:rPr>
                        <a:t> 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0 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66344701"/>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0 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0 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21</a:t>
                      </a:r>
                    </a:p>
                  </a:txBody>
                  <a:tcPr marL="7620" marR="7620" marT="762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21</a:t>
                      </a:r>
                    </a:p>
                  </a:txBody>
                  <a:tcPr marL="0" marR="0" marT="0" marB="0" anchor="ctr"/>
                </a:tc>
                <a:tc>
                  <a:txBody>
                    <a:bodyPr/>
                    <a:lstStyle/>
                    <a:p>
                      <a:pPr algn="ctr">
                        <a:lnSpc>
                          <a:spcPct val="107000"/>
                        </a:lnSpc>
                        <a:spcAft>
                          <a:spcPts val="800"/>
                        </a:spcAft>
                      </a:pPr>
                      <a:r>
                        <a:rPr lang="tr-TR" sz="1400" b="0" dirty="0">
                          <a:effectLst/>
                        </a:rPr>
                        <a:t>21 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0 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21 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4223424"/>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43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43</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42</a:t>
                      </a:r>
                    </a:p>
                  </a:txBody>
                  <a:tcPr marL="0" marR="0" marT="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42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64</a:t>
                      </a:r>
                    </a:p>
                  </a:txBody>
                  <a:tcPr marL="7620" marR="7620" marT="762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64</a:t>
                      </a:r>
                    </a:p>
                  </a:txBody>
                  <a:tcPr marL="0" marR="0" marT="0" marB="0" anchor="ctr"/>
                </a:tc>
                <a:tc>
                  <a:txBody>
                    <a:bodyPr/>
                    <a:lstStyle/>
                    <a:p>
                      <a:pPr algn="ctr">
                        <a:lnSpc>
                          <a:spcPct val="107000"/>
                        </a:lnSpc>
                        <a:spcAft>
                          <a:spcPts val="800"/>
                        </a:spcAft>
                      </a:pPr>
                      <a:r>
                        <a:rPr lang="tr-TR" sz="1400" b="0" dirty="0">
                          <a:effectLst/>
                        </a:rPr>
                        <a:t>63 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0</a:t>
                      </a:r>
                    </a:p>
                  </a:txBody>
                  <a:tcPr marL="0" marR="0" marT="0" marB="0" anchor="ctr"/>
                </a:tc>
                <a:tc>
                  <a:txBody>
                    <a:bodyPr/>
                    <a:lstStyle/>
                    <a:p>
                      <a:pPr algn="ctr">
                        <a:lnSpc>
                          <a:spcPct val="107000"/>
                        </a:lnSpc>
                        <a:spcAft>
                          <a:spcPts val="800"/>
                        </a:spcAft>
                      </a:pPr>
                      <a:r>
                        <a:rPr lang="tr-TR" sz="1400" b="0" dirty="0">
                          <a:effectLst/>
                        </a:rPr>
                        <a:t>63 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98866155"/>
                  </a:ext>
                </a:extLst>
              </a:tr>
              <a:tr h="318320">
                <a:tc rowSpan="4">
                  <a:txBody>
                    <a:bodyPr/>
                    <a:lstStyle/>
                    <a:p>
                      <a:pPr>
                        <a:lnSpc>
                          <a:spcPct val="107000"/>
                        </a:lnSpc>
                        <a:spcAft>
                          <a:spcPts val="800"/>
                        </a:spcAft>
                      </a:pPr>
                      <a:r>
                        <a:rPr lang="tr-TR" sz="1800" b="0" dirty="0">
                          <a:effectLst/>
                          <a:latin typeface="Times New Roman" panose="02020603050405020304" pitchFamily="18" charset="0"/>
                          <a:cs typeface="Times New Roman" panose="02020603050405020304" pitchFamily="18" charset="0"/>
                        </a:rPr>
                        <a:t> Uluslararası Ticaret ve Lojistik</a:t>
                      </a:r>
                      <a:endParaRPr lang="tr-TR"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0 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0 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82805048"/>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57063220"/>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0 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tc>
                <a:tc>
                  <a:txBody>
                    <a:bodyPr/>
                    <a:lstStyle/>
                    <a:p>
                      <a:pPr algn="ctr">
                        <a:lnSpc>
                          <a:spcPct val="107000"/>
                        </a:lnSpc>
                        <a:spcAft>
                          <a:spcPts val="800"/>
                        </a:spcAft>
                      </a:pPr>
                      <a:r>
                        <a:rPr lang="tr-TR" sz="1400" b="0" dirty="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tc>
                <a:tc>
                  <a:txBody>
                    <a:bodyPr/>
                    <a:lstStyle/>
                    <a:p>
                      <a:pPr algn="ctr">
                        <a:lnSpc>
                          <a:spcPct val="107000"/>
                        </a:lnSpc>
                        <a:spcAft>
                          <a:spcPts val="800"/>
                        </a:spcAft>
                      </a:pPr>
                      <a:r>
                        <a:rPr lang="tr-TR" sz="1400" b="0" dirty="0">
                          <a:effectLst/>
                        </a:rPr>
                        <a:t>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2586549"/>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43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0 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43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41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41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61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61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59</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59</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43453858"/>
                  </a:ext>
                </a:extLst>
              </a:tr>
            </a:tbl>
          </a:graphicData>
        </a:graphic>
      </p:graphicFrame>
    </p:spTree>
    <p:extLst>
      <p:ext uri="{BB962C8B-B14F-4D97-AF65-F5344CB8AC3E}">
        <p14:creationId xmlns:p14="http://schemas.microsoft.com/office/powerpoint/2010/main" val="58808547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latin typeface="+mn-lt"/>
              </a:rPr>
              <a:t>Dekanlık/ Müdürlük</a:t>
            </a: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2817708421"/>
              </p:ext>
            </p:extLst>
          </p:nvPr>
        </p:nvGraphicFramePr>
        <p:xfrm>
          <a:off x="361699" y="2084307"/>
          <a:ext cx="11516263" cy="3081078"/>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a:solidFill>
                            <a:schemeClr val="tx1"/>
                          </a:solidFill>
                          <a:effectLst/>
                          <a:latin typeface="+mn-lt"/>
                        </a:rPr>
                        <a:t>Prof. Dr. Nihat YILMAZ</a:t>
                      </a:r>
                    </a:p>
                  </a:txBody>
                  <a:tcPr marL="0" marR="0" marT="0" marB="0" anchor="ctr"/>
                </a:tc>
                <a:extLst>
                  <a:ext uri="{0D108BD9-81ED-4DB2-BD59-A6C34878D82A}">
                    <a16:rowId xmlns:a16="http://schemas.microsoft.com/office/drawing/2014/main" val="1395922710"/>
                  </a:ext>
                </a:extLst>
              </a:tr>
              <a:tr h="504716">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1" dirty="0">
                          <a:solidFill>
                            <a:schemeClr val="tx1"/>
                          </a:solidFill>
                          <a:effectLst/>
                          <a:latin typeface="+mn-lt"/>
                          <a:ea typeface="Calibri" panose="020F0502020204030204" pitchFamily="34" charset="0"/>
                          <a:cs typeface="Calibri" panose="020F0502020204030204" pitchFamily="34" charset="0"/>
                        </a:rPr>
                        <a:t>Doç. Dr. Çağrı ÇOLAK</a:t>
                      </a:r>
                    </a:p>
                  </a:txBody>
                  <a:tcPr marL="0" marR="0" marT="0" marB="0" anchor="ctr"/>
                </a:tc>
                <a:extLst>
                  <a:ext uri="{0D108BD9-81ED-4DB2-BD59-A6C34878D82A}">
                    <a16:rowId xmlns:a16="http://schemas.microsoft.com/office/drawing/2014/main" val="4036107159"/>
                  </a:ext>
                </a:extLst>
              </a:tr>
              <a:tr h="520963">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r>
                        <a:rPr lang="tr-TR" sz="2000" b="1" kern="1200" dirty="0">
                          <a:solidFill>
                            <a:schemeClr val="tx1"/>
                          </a:solidFill>
                          <a:effectLst/>
                          <a:latin typeface="+mn-lt"/>
                          <a:ea typeface="+mn-ea"/>
                          <a:cs typeface="+mn-cs"/>
                        </a:rPr>
                        <a:t>Doç. Dr. Süleyman YURTKURAN</a:t>
                      </a:r>
                    </a:p>
                  </a:txBody>
                  <a:tcPr marL="0" marR="0" marT="0" marB="0" anchor="ctr"/>
                </a:tc>
                <a:extLst>
                  <a:ext uri="{0D108BD9-81ED-4DB2-BD59-A6C34878D82A}">
                    <a16:rowId xmlns:a16="http://schemas.microsoft.com/office/drawing/2014/main" val="4209787686"/>
                  </a:ext>
                </a:extLst>
              </a:tr>
              <a:tr h="1045967">
                <a:tc>
                  <a:txBody>
                    <a:bodyPr/>
                    <a:lstStyle/>
                    <a:p>
                      <a:pPr marL="36000" algn="l" rtl="0">
                        <a:lnSpc>
                          <a:spcPct val="100000"/>
                        </a:lnSpc>
                        <a:spcAft>
                          <a:spcPts val="0"/>
                        </a:spcAft>
                      </a:pPr>
                      <a:r>
                        <a:rPr lang="tr-TR" sz="2000" dirty="0">
                          <a:effectLst/>
                        </a:rPr>
                        <a:t>Fakülte </a:t>
                      </a:r>
                      <a:r>
                        <a:rPr lang="tr-TR" sz="2000" baseline="0" dirty="0">
                          <a:effectLst/>
                        </a:rPr>
                        <a:t>Sekreteri</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00000"/>
                        </a:lnSpc>
                        <a:spcAft>
                          <a:spcPts val="0"/>
                        </a:spcAft>
                      </a:pPr>
                      <a:r>
                        <a:rPr lang="tr-TR" sz="2000" b="1" dirty="0">
                          <a:solidFill>
                            <a:schemeClr val="tx1"/>
                          </a:solidFill>
                          <a:effectLst/>
                          <a:latin typeface="+mn-lt"/>
                          <a:ea typeface="Calibri" panose="020F0502020204030204" pitchFamily="34" charset="0"/>
                          <a:cs typeface="Calibri" panose="020F0502020204030204" pitchFamily="34" charset="0"/>
                        </a:rPr>
                        <a:t>Tahsin DERTLİ</a:t>
                      </a:r>
                    </a:p>
                  </a:txBody>
                  <a:tcPr marL="0" marR="0" marT="0" marB="0" anchor="ctr"/>
                </a:tc>
                <a:extLst>
                  <a:ext uri="{0D108BD9-81ED-4DB2-BD59-A6C34878D82A}">
                    <a16:rowId xmlns:a16="http://schemas.microsoft.com/office/drawing/2014/main" val="2877434001"/>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490" y="775855"/>
            <a:ext cx="9959110" cy="729672"/>
          </a:xfrm>
        </p:spPr>
        <p:txBody>
          <a:bodyPr>
            <a:noAutofit/>
          </a:bodyPr>
          <a:lstStyle/>
          <a:p>
            <a:pPr algn="ctr"/>
            <a:r>
              <a:rPr lang="tr-TR" sz="3200" b="1" dirty="0">
                <a:solidFill>
                  <a:srgbClr val="FF0000"/>
                </a:solidFill>
              </a:rPr>
              <a:t>Çift </a:t>
            </a:r>
            <a:r>
              <a:rPr lang="tr-TR" sz="3200" b="1" dirty="0" err="1">
                <a:solidFill>
                  <a:srgbClr val="FF0000"/>
                </a:solidFill>
              </a:rPr>
              <a:t>Anadal</a:t>
            </a:r>
            <a:r>
              <a:rPr lang="tr-TR" sz="3200" b="1" dirty="0">
                <a:solidFill>
                  <a:srgbClr val="FF0000"/>
                </a:solidFill>
              </a:rPr>
              <a:t> Programı Sayısı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443035903"/>
              </p:ext>
            </p:extLst>
          </p:nvPr>
        </p:nvGraphicFramePr>
        <p:xfrm>
          <a:off x="683490" y="1976580"/>
          <a:ext cx="11111347" cy="4059318"/>
        </p:xfrm>
        <a:graphic>
          <a:graphicData uri="http://schemas.openxmlformats.org/drawingml/2006/table">
            <a:tbl>
              <a:tblPr>
                <a:tableStyleId>{BDBED569-4797-4DF1-A0F4-6AAB3CD982D8}</a:tableStyleId>
              </a:tblPr>
              <a:tblGrid>
                <a:gridCol w="2687180">
                  <a:extLst>
                    <a:ext uri="{9D8B030D-6E8A-4147-A177-3AD203B41FA5}">
                      <a16:colId xmlns:a16="http://schemas.microsoft.com/office/drawing/2014/main" val="4121480407"/>
                    </a:ext>
                  </a:extLst>
                </a:gridCol>
                <a:gridCol w="3077703">
                  <a:extLst>
                    <a:ext uri="{9D8B030D-6E8A-4147-A177-3AD203B41FA5}">
                      <a16:colId xmlns:a16="http://schemas.microsoft.com/office/drawing/2014/main" val="2643212052"/>
                    </a:ext>
                  </a:extLst>
                </a:gridCol>
                <a:gridCol w="2519812">
                  <a:extLst>
                    <a:ext uri="{9D8B030D-6E8A-4147-A177-3AD203B41FA5}">
                      <a16:colId xmlns:a16="http://schemas.microsoft.com/office/drawing/2014/main" val="3742807400"/>
                    </a:ext>
                  </a:extLst>
                </a:gridCol>
                <a:gridCol w="2826652">
                  <a:extLst>
                    <a:ext uri="{9D8B030D-6E8A-4147-A177-3AD203B41FA5}">
                      <a16:colId xmlns:a16="http://schemas.microsoft.com/office/drawing/2014/main" val="3898239322"/>
                    </a:ext>
                  </a:extLst>
                </a:gridCol>
              </a:tblGrid>
              <a:tr h="402501">
                <a:tc gridSpan="2">
                  <a:txBody>
                    <a:bodyPr/>
                    <a:lstStyle/>
                    <a:p>
                      <a:pPr algn="r">
                        <a:lnSpc>
                          <a:spcPct val="107000"/>
                        </a:lnSpc>
                        <a:spcAft>
                          <a:spcPts val="0"/>
                        </a:spcAft>
                      </a:pPr>
                      <a:r>
                        <a:rPr lang="tr-TR" sz="2000" b="1" dirty="0">
                          <a:solidFill>
                            <a:srgbClr val="FF0000"/>
                          </a:solidFill>
                          <a:effectLst/>
                          <a:latin typeface="+mn-lt"/>
                        </a:rPr>
                        <a:t>Çift </a:t>
                      </a:r>
                      <a:r>
                        <a:rPr lang="tr-TR" sz="2000" b="1" dirty="0" err="1">
                          <a:solidFill>
                            <a:srgbClr val="FF0000"/>
                          </a:solidFill>
                          <a:effectLst/>
                          <a:latin typeface="+mn-lt"/>
                        </a:rPr>
                        <a:t>Anadal</a:t>
                      </a:r>
                      <a:r>
                        <a:rPr lang="tr-TR" sz="2000" b="1" dirty="0">
                          <a:solidFill>
                            <a:srgbClr val="FF0000"/>
                          </a:solidFill>
                          <a:effectLst/>
                          <a:latin typeface="+mn-lt"/>
                        </a:rPr>
                        <a:t> Programı Sayısı (Varsa)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a16="http://schemas.microsoft.com/office/drawing/2014/main" val="359357848"/>
                  </a:ext>
                </a:extLst>
              </a:tr>
              <a:tr h="543740">
                <a:tc gridSpan="2">
                  <a:txBody>
                    <a:bodyPr/>
                    <a:lstStyle/>
                    <a:p>
                      <a:pPr algn="ctr">
                        <a:lnSpc>
                          <a:spcPct val="107000"/>
                        </a:lnSpc>
                        <a:spcAft>
                          <a:spcPts val="0"/>
                        </a:spcAft>
                      </a:pPr>
                      <a:r>
                        <a:rPr lang="tr-TR" sz="2000" b="1" dirty="0" err="1">
                          <a:solidFill>
                            <a:srgbClr val="3333FF"/>
                          </a:solidFill>
                          <a:effectLst/>
                          <a:latin typeface="+mn-lt"/>
                        </a:rPr>
                        <a:t>Anadal</a:t>
                      </a:r>
                      <a:r>
                        <a:rPr lang="tr-TR" sz="2000" b="1" dirty="0">
                          <a:solidFill>
                            <a:srgbClr val="3333FF"/>
                          </a:solidFill>
                          <a:effectLst/>
                          <a:latin typeface="+mn-lt"/>
                        </a:rPr>
                        <a:t> Program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endParaRPr lang="tr-TR"/>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b="1" dirty="0">
                          <a:solidFill>
                            <a:srgbClr val="3333FF"/>
                          </a:solidFill>
                          <a:effectLst/>
                          <a:latin typeface="+mn-lt"/>
                        </a:rPr>
                        <a:t>Çift </a:t>
                      </a:r>
                      <a:r>
                        <a:rPr lang="tr-TR" sz="2000" b="1" dirty="0" err="1">
                          <a:solidFill>
                            <a:srgbClr val="3333FF"/>
                          </a:solidFill>
                          <a:effectLst/>
                          <a:latin typeface="+mn-lt"/>
                        </a:rPr>
                        <a:t>Anadal</a:t>
                      </a:r>
                      <a:r>
                        <a:rPr lang="tr-TR" sz="2000" b="1" dirty="0">
                          <a:solidFill>
                            <a:srgbClr val="3333FF"/>
                          </a:solidFill>
                          <a:effectLst/>
                          <a:latin typeface="+mn-lt"/>
                        </a:rPr>
                        <a:t> Programı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a16="http://schemas.microsoft.com/office/drawing/2014/main" val="2196538338"/>
                  </a:ext>
                </a:extLst>
              </a:tr>
              <a:tr h="677206">
                <a:tc>
                  <a:txBody>
                    <a:bodyPr/>
                    <a:lstStyle/>
                    <a:p>
                      <a:pPr algn="ctr">
                        <a:lnSpc>
                          <a:spcPct val="107000"/>
                        </a:lnSpc>
                        <a:spcAft>
                          <a:spcPts val="0"/>
                        </a:spcAft>
                      </a:pPr>
                      <a:r>
                        <a:rPr lang="tr-TR" sz="2000" dirty="0">
                          <a:solidFill>
                            <a:srgbClr val="FF0000"/>
                          </a:solidFill>
                          <a:effectLst/>
                          <a:latin typeface="+mn-lt"/>
                        </a:rPr>
                        <a:t>Birim / Bölüm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2000" dirty="0">
                          <a:solidFill>
                            <a:srgbClr val="FF0000"/>
                          </a:solidFill>
                          <a:effectLst/>
                          <a:latin typeface="+mn-lt"/>
                        </a:rPr>
                        <a:t>Ana Bilim - Sanat Dalı/ Program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Birim / Bölüm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Ana Bilim - Sanat Dalı/ Program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13862211"/>
                  </a:ext>
                </a:extLst>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35322725"/>
                  </a:ext>
                </a:extLst>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38508549"/>
                  </a:ext>
                </a:extLst>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60554058"/>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56659235"/>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55670731"/>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59820116"/>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7271" y="6309753"/>
            <a:ext cx="388992" cy="394395"/>
          </a:xfrm>
          <a:prstGeom prst="rect">
            <a:avLst/>
          </a:prstGeom>
        </p:spPr>
      </p:pic>
    </p:spTree>
    <p:extLst>
      <p:ext uri="{BB962C8B-B14F-4D97-AF65-F5344CB8AC3E}">
        <p14:creationId xmlns:p14="http://schemas.microsoft.com/office/powerpoint/2010/main" val="400482698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41</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827949"/>
            <a:ext cx="10680402" cy="641500"/>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Eğitim Alanları (Derslikler)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335746900"/>
              </p:ext>
            </p:extLst>
          </p:nvPr>
        </p:nvGraphicFramePr>
        <p:xfrm>
          <a:off x="221647" y="1783599"/>
          <a:ext cx="11637843" cy="4090729"/>
        </p:xfrm>
        <a:graphic>
          <a:graphicData uri="http://schemas.openxmlformats.org/drawingml/2006/table">
            <a:tbl>
              <a:tblPr firstRow="1" firstCol="1" bandRow="1">
                <a:tableStyleId>{BDBED569-4797-4DF1-A0F4-6AAB3CD982D8}</a:tableStyleId>
              </a:tblPr>
              <a:tblGrid>
                <a:gridCol w="2445889">
                  <a:extLst>
                    <a:ext uri="{9D8B030D-6E8A-4147-A177-3AD203B41FA5}">
                      <a16:colId xmlns:a16="http://schemas.microsoft.com/office/drawing/2014/main" val="1220849960"/>
                    </a:ext>
                  </a:extLst>
                </a:gridCol>
                <a:gridCol w="596626">
                  <a:extLst>
                    <a:ext uri="{9D8B030D-6E8A-4147-A177-3AD203B41FA5}">
                      <a16:colId xmlns:a16="http://schemas.microsoft.com/office/drawing/2014/main" val="3833236595"/>
                    </a:ext>
                  </a:extLst>
                </a:gridCol>
                <a:gridCol w="556553">
                  <a:extLst>
                    <a:ext uri="{9D8B030D-6E8A-4147-A177-3AD203B41FA5}">
                      <a16:colId xmlns:a16="http://schemas.microsoft.com/office/drawing/2014/main" val="2496164022"/>
                    </a:ext>
                  </a:extLst>
                </a:gridCol>
                <a:gridCol w="1020347">
                  <a:extLst>
                    <a:ext uri="{9D8B030D-6E8A-4147-A177-3AD203B41FA5}">
                      <a16:colId xmlns:a16="http://schemas.microsoft.com/office/drawing/2014/main" val="4264679598"/>
                    </a:ext>
                  </a:extLst>
                </a:gridCol>
                <a:gridCol w="890485">
                  <a:extLst>
                    <a:ext uri="{9D8B030D-6E8A-4147-A177-3AD203B41FA5}">
                      <a16:colId xmlns:a16="http://schemas.microsoft.com/office/drawing/2014/main" val="2326609026"/>
                    </a:ext>
                  </a:extLst>
                </a:gridCol>
                <a:gridCol w="1011071">
                  <a:extLst>
                    <a:ext uri="{9D8B030D-6E8A-4147-A177-3AD203B41FA5}">
                      <a16:colId xmlns:a16="http://schemas.microsoft.com/office/drawing/2014/main" val="2640431626"/>
                    </a:ext>
                  </a:extLst>
                </a:gridCol>
                <a:gridCol w="1113106">
                  <a:extLst>
                    <a:ext uri="{9D8B030D-6E8A-4147-A177-3AD203B41FA5}">
                      <a16:colId xmlns:a16="http://schemas.microsoft.com/office/drawing/2014/main" val="1704569698"/>
                    </a:ext>
                  </a:extLst>
                </a:gridCol>
                <a:gridCol w="1210052">
                  <a:extLst>
                    <a:ext uri="{9D8B030D-6E8A-4147-A177-3AD203B41FA5}">
                      <a16:colId xmlns:a16="http://schemas.microsoft.com/office/drawing/2014/main" val="293221785"/>
                    </a:ext>
                  </a:extLst>
                </a:gridCol>
                <a:gridCol w="867745">
                  <a:extLst>
                    <a:ext uri="{9D8B030D-6E8A-4147-A177-3AD203B41FA5}">
                      <a16:colId xmlns:a16="http://schemas.microsoft.com/office/drawing/2014/main" val="1854097096"/>
                    </a:ext>
                  </a:extLst>
                </a:gridCol>
                <a:gridCol w="1030750">
                  <a:extLst>
                    <a:ext uri="{9D8B030D-6E8A-4147-A177-3AD203B41FA5}">
                      <a16:colId xmlns:a16="http://schemas.microsoft.com/office/drawing/2014/main" val="3090137349"/>
                    </a:ext>
                  </a:extLst>
                </a:gridCol>
                <a:gridCol w="895219">
                  <a:extLst>
                    <a:ext uri="{9D8B030D-6E8A-4147-A177-3AD203B41FA5}">
                      <a16:colId xmlns:a16="http://schemas.microsoft.com/office/drawing/2014/main" val="3414406660"/>
                    </a:ext>
                  </a:extLst>
                </a:gridCol>
              </a:tblGrid>
              <a:tr h="847883">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32111">
                <a:tc>
                  <a:txBody>
                    <a:bodyPr/>
                    <a:lstStyle/>
                    <a:p>
                      <a:pPr marL="36000">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054121"/>
                  </a:ext>
                </a:extLst>
              </a:tr>
              <a:tr h="232111">
                <a:tc>
                  <a:txBody>
                    <a:bodyPr/>
                    <a:lstStyle/>
                    <a:p>
                      <a:pPr marL="36000">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3</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150</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150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 115</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1</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1217419"/>
                  </a:ext>
                </a:extLst>
              </a:tr>
              <a:tr h="232111">
                <a:tc>
                  <a:txBody>
                    <a:bodyPr/>
                    <a:lstStyle/>
                    <a:p>
                      <a:pPr marL="36000">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5020696"/>
                  </a:ext>
                </a:extLst>
              </a:tr>
              <a:tr h="232111">
                <a:tc>
                  <a:txBody>
                    <a:bodyPr/>
                    <a:lstStyle/>
                    <a:p>
                      <a:pPr marL="36000">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436090"/>
                  </a:ext>
                </a:extLst>
              </a:tr>
              <a:tr h="232111">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20</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12</a:t>
                      </a: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extLst>
                  <a:ext uri="{0D108BD9-81ED-4DB2-BD59-A6C34878D82A}">
                    <a16:rowId xmlns:a16="http://schemas.microsoft.com/office/drawing/2014/main" val="395705974"/>
                  </a:ext>
                </a:extLst>
              </a:tr>
              <a:tr h="232111">
                <a:tc>
                  <a:txBody>
                    <a:bodyPr/>
                    <a:lstStyle/>
                    <a:p>
                      <a:pPr marL="36000">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1750274"/>
                  </a:ext>
                </a:extLst>
              </a:tr>
              <a:tr h="232111">
                <a:tc>
                  <a:txBody>
                    <a:bodyPr/>
                    <a:lstStyle/>
                    <a:p>
                      <a:pPr marL="36000">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801538"/>
                  </a:ext>
                </a:extLst>
              </a:tr>
              <a:tr h="232111">
                <a:tc>
                  <a:txBody>
                    <a:bodyPr/>
                    <a:lstStyle/>
                    <a:p>
                      <a:pPr marL="36000">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59144"/>
                  </a:ext>
                </a:extLst>
              </a:tr>
              <a:tr h="232111">
                <a:tc>
                  <a:txBody>
                    <a:bodyPr/>
                    <a:lstStyle/>
                    <a:p>
                      <a:pPr marL="36000">
                        <a:lnSpc>
                          <a:spcPct val="100000"/>
                        </a:lnSpc>
                        <a:spcAft>
                          <a:spcPts val="0"/>
                        </a:spcAft>
                      </a:pPr>
                      <a:r>
                        <a:rPr lang="tr-TR" sz="1400" b="1" dirty="0">
                          <a:effectLst/>
                        </a:rPr>
                        <a:t>Proje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7263818"/>
                  </a:ext>
                </a:extLst>
              </a:tr>
              <a:tr h="457514">
                <a:tc>
                  <a:txBody>
                    <a:bodyPr/>
                    <a:lstStyle/>
                    <a:p>
                      <a:pPr marL="36000">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3966128"/>
                  </a:ext>
                </a:extLst>
              </a:tr>
              <a:tr h="232111">
                <a:tc>
                  <a:txBody>
                    <a:bodyPr/>
                    <a:lstStyle/>
                    <a:p>
                      <a:pPr marL="36000">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87313"/>
                  </a:ext>
                </a:extLst>
              </a:tr>
              <a:tr h="232111">
                <a:tc>
                  <a:txBody>
                    <a:bodyPr/>
                    <a:lstStyle/>
                    <a:p>
                      <a:pPr marL="36000">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5651903"/>
                  </a:ext>
                </a:extLst>
              </a:tr>
              <a:tr h="232111">
                <a:tc>
                  <a:txBody>
                    <a:bodyPr/>
                    <a:lstStyle/>
                    <a:p>
                      <a:pPr marL="36000" algn="r">
                        <a:lnSpc>
                          <a:spcPct val="100000"/>
                        </a:lnSpc>
                        <a:spcAft>
                          <a:spcPts val="0"/>
                        </a:spcAft>
                      </a:pPr>
                      <a:r>
                        <a:rPr lang="tr-TR" sz="1100" dirty="0">
                          <a:effectLst/>
                        </a:rPr>
                        <a:t>                                </a:t>
                      </a:r>
                      <a:r>
                        <a:rPr lang="tr-TR" sz="1400" dirty="0">
                          <a:solidFill>
                            <a:srgbClr val="FF0000"/>
                          </a:solidFill>
                          <a:effectLst/>
                        </a:rPr>
                        <a:t>TOPLAM</a:t>
                      </a:r>
                      <a:endParaRPr lang="tr-TR"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4</a:t>
                      </a:r>
                    </a:p>
                  </a:txBody>
                  <a:tcPr marL="6350" marR="6350" marT="6350" marB="0" anchor="ctr"/>
                </a:tc>
                <a:tc>
                  <a:txBody>
                    <a:bodyPr/>
                    <a:lstStyle/>
                    <a:p>
                      <a:pPr algn="ctr">
                        <a:lnSpc>
                          <a:spcPct val="107000"/>
                        </a:lnSpc>
                      </a:pPr>
                      <a:r>
                        <a:rPr lang="tr-TR" sz="1200" dirty="0">
                          <a:effectLst/>
                          <a:latin typeface="Times New Roman" panose="02020603050405020304" pitchFamily="18" charset="0"/>
                          <a:cs typeface="Times New Roman" panose="02020603050405020304" pitchFamily="18" charset="0"/>
                        </a:rPr>
                        <a:t>170</a:t>
                      </a:r>
                    </a:p>
                  </a:txBody>
                  <a:tcPr marL="6350" marR="6350" marT="635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162</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120 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1</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485793"/>
                </a:solidFill>
                <a:latin typeface="+mn-lt"/>
              </a:rPr>
              <a:t>Sağlık, Sosyal, Kültürel ve Sportif Alanlar</a:t>
            </a:r>
            <a:endParaRPr lang="tr-TR" sz="2800" dirty="0">
              <a:solidFill>
                <a:srgbClr val="485793"/>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43</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2845272518"/>
              </p:ext>
            </p:extLst>
          </p:nvPr>
        </p:nvGraphicFramePr>
        <p:xfrm>
          <a:off x="416285" y="2039839"/>
          <a:ext cx="11406260" cy="3812323"/>
        </p:xfrm>
        <a:graphic>
          <a:graphicData uri="http://schemas.openxmlformats.org/drawingml/2006/table">
            <a:tbl>
              <a:tblPr firstRow="1" firstCol="1" bandRow="1">
                <a:tableStyleId>{5940675A-B579-460E-94D1-54222C63F5DA}</a:tableStyleId>
              </a:tblPr>
              <a:tblGrid>
                <a:gridCol w="5245606">
                  <a:extLst>
                    <a:ext uri="{9D8B030D-6E8A-4147-A177-3AD203B41FA5}">
                      <a16:colId xmlns:a16="http://schemas.microsoft.com/office/drawing/2014/main" val="2460247606"/>
                    </a:ext>
                  </a:extLst>
                </a:gridCol>
                <a:gridCol w="1847273">
                  <a:extLst>
                    <a:ext uri="{9D8B030D-6E8A-4147-A177-3AD203B41FA5}">
                      <a16:colId xmlns:a16="http://schemas.microsoft.com/office/drawing/2014/main" val="4105699901"/>
                    </a:ext>
                  </a:extLst>
                </a:gridCol>
                <a:gridCol w="1551709">
                  <a:extLst>
                    <a:ext uri="{9D8B030D-6E8A-4147-A177-3AD203B41FA5}">
                      <a16:colId xmlns:a16="http://schemas.microsoft.com/office/drawing/2014/main" val="1040123906"/>
                    </a:ext>
                  </a:extLst>
                </a:gridCol>
                <a:gridCol w="2761672">
                  <a:extLst>
                    <a:ext uri="{9D8B030D-6E8A-4147-A177-3AD203B41FA5}">
                      <a16:colId xmlns:a16="http://schemas.microsoft.com/office/drawing/2014/main" val="2265738279"/>
                    </a:ext>
                  </a:extLst>
                </a:gridCol>
              </a:tblGrid>
              <a:tr h="652159">
                <a:tc>
                  <a:txBody>
                    <a:bodyPr/>
                    <a:lstStyle/>
                    <a:p>
                      <a:pPr algn="ctr">
                        <a:lnSpc>
                          <a:spcPct val="107000"/>
                        </a:lnSpc>
                        <a:spcAft>
                          <a:spcPts val="0"/>
                        </a:spcAft>
                      </a:pPr>
                      <a:r>
                        <a:rPr lang="tr-TR" sz="2400" b="1" dirty="0">
                          <a:solidFill>
                            <a:srgbClr val="FF0000"/>
                          </a:solidFill>
                          <a:latin typeface="+mn-lt"/>
                        </a:rPr>
                        <a:t>Sağlık, Sosyal, Kültürel ve Sportif Alanlar</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Sayısı (Adet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Alanı (m</a:t>
                      </a:r>
                      <a:r>
                        <a:rPr lang="tr-TR" sz="2000" b="1" baseline="30000" dirty="0">
                          <a:solidFill>
                            <a:srgbClr val="FF0000"/>
                          </a:solidFill>
                          <a:effectLst/>
                          <a:latin typeface="+mn-lt"/>
                        </a:rPr>
                        <a:t>2</a:t>
                      </a:r>
                      <a:r>
                        <a:rPr lang="tr-TR" sz="2000" b="1" dirty="0">
                          <a:solidFill>
                            <a:srgbClr val="FF0000"/>
                          </a:solidFill>
                          <a:effectLst/>
                          <a:latin typeface="+mn-lt"/>
                        </a:rPr>
                        <a: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Kapasitesi (Kişi Sayısı)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9130810"/>
                  </a:ext>
                </a:extLst>
              </a:tr>
              <a:tr h="451452">
                <a:tc>
                  <a:txBody>
                    <a:bodyPr/>
                    <a:lstStyle/>
                    <a:p>
                      <a:pPr algn="l">
                        <a:lnSpc>
                          <a:spcPct val="107000"/>
                        </a:lnSpc>
                        <a:spcAft>
                          <a:spcPts val="0"/>
                        </a:spcAft>
                      </a:pPr>
                      <a:r>
                        <a:rPr lang="tr-TR" sz="2400" b="1" dirty="0">
                          <a:effectLst/>
                          <a:latin typeface="+mn-lt"/>
                        </a:rPr>
                        <a:t>Açık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2400" dirty="0">
                          <a:effectLst/>
                          <a:latin typeface="+mn-lt"/>
                        </a:rPr>
                        <a:t>-</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46568435"/>
                  </a:ext>
                </a:extLst>
              </a:tr>
              <a:tr h="451452">
                <a:tc>
                  <a:txBody>
                    <a:bodyPr/>
                    <a:lstStyle/>
                    <a:p>
                      <a:pPr algn="l">
                        <a:lnSpc>
                          <a:spcPct val="107000"/>
                        </a:lnSpc>
                        <a:spcAft>
                          <a:spcPts val="0"/>
                        </a:spcAft>
                      </a:pPr>
                      <a:r>
                        <a:rPr lang="tr-TR" sz="2400" b="1" dirty="0">
                          <a:effectLst/>
                          <a:latin typeface="+mn-lt"/>
                        </a:rPr>
                        <a:t>Kapalı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2400" dirty="0">
                          <a:effectLst/>
                          <a:latin typeface="+mn-lt"/>
                        </a:rPr>
                        <a:t>-</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71548376"/>
                  </a:ext>
                </a:extLst>
              </a:tr>
              <a:tr h="451452">
                <a:tc>
                  <a:txBody>
                    <a:bodyPr/>
                    <a:lstStyle/>
                    <a:p>
                      <a:pPr algn="l">
                        <a:lnSpc>
                          <a:spcPct val="107000"/>
                        </a:lnSpc>
                        <a:spcAft>
                          <a:spcPts val="0"/>
                        </a:spcAft>
                      </a:pPr>
                      <a:r>
                        <a:rPr lang="tr-TR" sz="2400" b="1" dirty="0">
                          <a:effectLst/>
                          <a:latin typeface="+mn-lt"/>
                        </a:rPr>
                        <a:t>Kantin/Kafeterya</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2400" dirty="0">
                          <a:effectLst/>
                          <a:latin typeface="+mn-lt"/>
                        </a:rPr>
                        <a:t>-</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803737"/>
                  </a:ext>
                </a:extLst>
              </a:tr>
              <a:tr h="451452">
                <a:tc>
                  <a:txBody>
                    <a:bodyPr/>
                    <a:lstStyle/>
                    <a:p>
                      <a:pPr algn="l">
                        <a:lnSpc>
                          <a:spcPct val="107000"/>
                        </a:lnSpc>
                        <a:spcAft>
                          <a:spcPts val="0"/>
                        </a:spcAft>
                      </a:pPr>
                      <a:r>
                        <a:rPr lang="tr-TR" sz="2400" b="1" dirty="0">
                          <a:effectLst/>
                          <a:latin typeface="+mn-lt"/>
                        </a:rPr>
                        <a:t>Yemekhane</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2400" dirty="0">
                          <a:effectLst/>
                          <a:latin typeface="+mn-lt"/>
                        </a:rPr>
                        <a:t>-</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62970105"/>
                  </a:ext>
                </a:extLst>
              </a:tr>
              <a:tr h="451452">
                <a:tc>
                  <a:txBody>
                    <a:bodyPr/>
                    <a:lstStyle/>
                    <a:p>
                      <a:pPr algn="l">
                        <a:lnSpc>
                          <a:spcPct val="107000"/>
                        </a:lnSpc>
                        <a:spcAft>
                          <a:spcPts val="0"/>
                        </a:spcAft>
                      </a:pPr>
                      <a:r>
                        <a:rPr lang="tr-TR" sz="2400" b="1" dirty="0">
                          <a:effectLst/>
                          <a:latin typeface="+mn-lt"/>
                        </a:rPr>
                        <a:t>Mescit</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94818349"/>
                  </a:ext>
                </a:extLst>
              </a:tr>
              <a:tr h="451452">
                <a:tc>
                  <a:txBody>
                    <a:bodyPr/>
                    <a:lstStyle/>
                    <a:p>
                      <a:pPr algn="l">
                        <a:lnSpc>
                          <a:spcPct val="107000"/>
                        </a:lnSpc>
                        <a:spcAft>
                          <a:spcPts val="0"/>
                        </a:spcAft>
                      </a:pPr>
                      <a:r>
                        <a:rPr lang="tr-TR" sz="2400" b="1" dirty="0">
                          <a:effectLst/>
                          <a:latin typeface="+mn-lt"/>
                        </a:rPr>
                        <a:t>Öğrenci Kulüp Odası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2400" dirty="0">
                          <a:effectLst/>
                          <a:latin typeface="+mn-lt"/>
                        </a:rPr>
                        <a:t>-</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76029490"/>
                  </a:ext>
                </a:extLst>
              </a:tr>
              <a:tr h="451452">
                <a:tc>
                  <a:txBody>
                    <a:bodyPr/>
                    <a:lstStyle/>
                    <a:p>
                      <a:pPr algn="r">
                        <a:lnSpc>
                          <a:spcPct val="107000"/>
                        </a:lnSpc>
                        <a:spcAft>
                          <a:spcPts val="0"/>
                        </a:spcAft>
                      </a:pPr>
                      <a:r>
                        <a:rPr lang="tr-TR" sz="2400" b="1" dirty="0">
                          <a:solidFill>
                            <a:srgbClr val="FF0000"/>
                          </a:solidFill>
                          <a:effectLst/>
                          <a:latin typeface="+mn-lt"/>
                        </a:rPr>
                        <a:t>                                TOPLAM</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solidFill>
                            <a:srgbClr val="FF0000"/>
                          </a:solidFill>
                          <a:effectLst/>
                          <a:latin typeface="+mn-lt"/>
                          <a:cs typeface="Times New Roman" panose="02020603050405020304" pitchFamily="18" charset="0"/>
                        </a:rPr>
                        <a:t>0</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0</a:t>
                      </a:r>
                    </a:p>
                  </a:txBody>
                  <a:tcPr marL="6350" marR="6350" marT="6350" marB="0" anchor="ctr"/>
                </a:tc>
                <a:tc>
                  <a:txBody>
                    <a:bodyPr/>
                    <a:lstStyle/>
                    <a:p>
                      <a:pPr algn="ctr">
                        <a:lnSpc>
                          <a:spcPct val="107000"/>
                        </a:lnSpc>
                        <a:spcAft>
                          <a:spcPts val="0"/>
                        </a:spcAft>
                      </a:pPr>
                      <a:r>
                        <a:rPr lang="tr-TR" sz="2400" dirty="0">
                          <a:effectLst/>
                          <a:latin typeface="+mn-lt"/>
                        </a:rPr>
                        <a:t>0</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32028048"/>
                  </a:ext>
                </a:extLst>
              </a:tr>
            </a:tbl>
          </a:graphicData>
        </a:graphic>
      </p:graphicFrame>
    </p:spTree>
    <p:extLst>
      <p:ext uri="{BB962C8B-B14F-4D97-AF65-F5344CB8AC3E}">
        <p14:creationId xmlns:p14="http://schemas.microsoft.com/office/powerpoint/2010/main" val="415663687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838200" y="924960"/>
            <a:ext cx="10140376" cy="616225"/>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Hizmet Alanları</a:t>
            </a:r>
            <a:endParaRPr lang="tr-TR" sz="28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44</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845507763"/>
              </p:ext>
            </p:extLst>
          </p:nvPr>
        </p:nvGraphicFramePr>
        <p:xfrm>
          <a:off x="346080" y="2068815"/>
          <a:ext cx="11572685" cy="3061240"/>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10</a:t>
                      </a:r>
                    </a:p>
                  </a:txBody>
                  <a:tcPr marL="9525" marR="9525" marT="9525" marB="0" anchor="ctr"/>
                </a:tc>
                <a:tc>
                  <a:txBody>
                    <a:bodyPr/>
                    <a:lstStyle/>
                    <a:p>
                      <a:pPr algn="ctr">
                        <a:lnSpc>
                          <a:spcPct val="107000"/>
                        </a:lnSpc>
                        <a:spcAft>
                          <a:spcPts val="0"/>
                        </a:spcAft>
                      </a:pPr>
                      <a:r>
                        <a:rPr lang="tr-TR" sz="2000" dirty="0">
                          <a:effectLst/>
                          <a:latin typeface="+mn-lt"/>
                        </a:rPr>
                        <a:t>6 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90</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effectLst/>
                          <a:latin typeface="+mn-lt"/>
                          <a:cs typeface="Times New Roman" panose="02020603050405020304" pitchFamily="18" charset="0"/>
                        </a:rPr>
                        <a:t>1,66</a:t>
                      </a:r>
                    </a:p>
                  </a:txBody>
                  <a:tcPr marL="6350" marR="6350" marT="6350" marB="0" anchor="ctr"/>
                </a:tc>
                <a:tc>
                  <a:txBody>
                    <a:bodyPr/>
                    <a:lstStyle/>
                    <a:p>
                      <a:pPr algn="ctr">
                        <a:lnSpc>
                          <a:spcPct val="107000"/>
                        </a:lnSpc>
                        <a:spcAft>
                          <a:spcPts val="0"/>
                        </a:spcAft>
                      </a:pPr>
                      <a:r>
                        <a:rPr lang="tr-TR" sz="2000" dirty="0">
                          <a:effectLst/>
                          <a:latin typeface="+mn-lt"/>
                        </a:rPr>
                        <a:t> 9</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3</a:t>
                      </a:r>
                    </a:p>
                  </a:txBody>
                  <a:tcPr marL="9525" marR="9525" marT="9525"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30</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effectLst/>
                          <a:latin typeface="+mn-lt"/>
                          <a:cs typeface="Times New Roman" panose="02020603050405020304" pitchFamily="18" charset="0"/>
                        </a:rPr>
                        <a:t>1,5</a:t>
                      </a:r>
                    </a:p>
                  </a:txBody>
                  <a:tcPr marL="6350" marR="6350" marT="6350" marB="0" anchor="ctr"/>
                </a:tc>
                <a:tc>
                  <a:txBody>
                    <a:bodyPr/>
                    <a:lstStyle/>
                    <a:p>
                      <a:pPr algn="ctr">
                        <a:lnSpc>
                          <a:spcPct val="107000"/>
                        </a:lnSpc>
                        <a:spcAft>
                          <a:spcPts val="0"/>
                        </a:spcAft>
                      </a:pPr>
                      <a:r>
                        <a:rPr lang="tr-TR" sz="2000" dirty="0">
                          <a:effectLst/>
                          <a:latin typeface="+mn-lt"/>
                        </a:rPr>
                        <a:t>10 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000" dirty="0">
                          <a:effectLst/>
                          <a:latin typeface="+mn-lt"/>
                          <a:cs typeface="Times New Roman" panose="02020603050405020304" pitchFamily="18" charset="0"/>
                        </a:rPr>
                        <a:t>13</a:t>
                      </a:r>
                    </a:p>
                  </a:txBody>
                  <a:tcPr marL="6350" marR="6350" marT="6350" marB="0" anchor="ctr"/>
                </a:tc>
                <a:tc>
                  <a:txBody>
                    <a:bodyPr/>
                    <a:lstStyle/>
                    <a:p>
                      <a:pPr algn="ctr">
                        <a:lnSpc>
                          <a:spcPct val="107000"/>
                        </a:lnSpc>
                        <a:spcAft>
                          <a:spcPts val="0"/>
                        </a:spcAft>
                      </a:pPr>
                      <a:r>
                        <a:rPr lang="tr-TR" sz="2000" dirty="0">
                          <a:effectLst/>
                          <a:latin typeface="+mn-lt"/>
                        </a:rPr>
                        <a:t>8 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120 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effectLst/>
                          <a:latin typeface="+mn-lt"/>
                          <a:cs typeface="Times New Roman" panose="02020603050405020304" pitchFamily="18" charset="0"/>
                        </a:rPr>
                        <a:t>3,16</a:t>
                      </a:r>
                    </a:p>
                  </a:txBody>
                  <a:tcPr marL="6350" marR="6350" marT="6350" marB="0" anchor="ctr"/>
                </a:tc>
                <a:tc>
                  <a:txBody>
                    <a:bodyPr/>
                    <a:lstStyle/>
                    <a:p>
                      <a:pPr algn="ctr">
                        <a:lnSpc>
                          <a:spcPct val="107000"/>
                        </a:lnSpc>
                        <a:spcAft>
                          <a:spcPts val="0"/>
                        </a:spcAft>
                      </a:pPr>
                      <a:r>
                        <a:rPr lang="tr-TR" sz="2000" dirty="0">
                          <a:effectLst/>
                          <a:latin typeface="+mn-lt"/>
                        </a:rPr>
                        <a:t>19 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869769"/>
            <a:ext cx="11381451" cy="664501"/>
          </a:xfrm>
        </p:spPr>
        <p:txBody>
          <a:bodyPr>
            <a:normAutofit/>
          </a:bodyPr>
          <a:lstStyle/>
          <a:p>
            <a:pPr algn="ctr"/>
            <a:r>
              <a:rPr lang="tr-TR" sz="3200" b="1" dirty="0">
                <a:solidFill>
                  <a:srgbClr val="FF0000"/>
                </a:solidFill>
                <a:latin typeface="+mn-lt"/>
              </a:rPr>
              <a:t>Bilgi ve Teknoloji Kaynakları</a:t>
            </a:r>
            <a:endParaRPr lang="tr-TR" sz="32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676097017"/>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9</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10</a:t>
                      </a: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rPr>
                        <a:t>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13.01.2026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45</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46</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587027"/>
          </a:xfrm>
        </p:spPr>
        <p:txBody>
          <a:bodyPr>
            <a:noAutofit/>
          </a:bodyPr>
          <a:lstStyle/>
          <a:p>
            <a:pPr algn="ctr"/>
            <a:r>
              <a:rPr lang="tr-TR" sz="2400" b="1" dirty="0">
                <a:solidFill>
                  <a:srgbClr val="FF0000"/>
                </a:solidFill>
              </a:rPr>
              <a:t>Araştırma ve Geliştirme Faaliyetleri: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234998662"/>
              </p:ext>
            </p:extLst>
          </p:nvPr>
        </p:nvGraphicFramePr>
        <p:xfrm>
          <a:off x="241378" y="1968423"/>
          <a:ext cx="11466917" cy="3927412"/>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04284">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7 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extLst>
                  <a:ext uri="{0D108BD9-81ED-4DB2-BD59-A6C34878D82A}">
                    <a16:rowId xmlns:a16="http://schemas.microsoft.com/office/drawing/2014/main" val="844825469"/>
                  </a:ext>
                </a:extLst>
              </a:tr>
              <a:tr h="414542">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18572">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14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20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45258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48</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28562645"/>
              </p:ext>
            </p:extLst>
          </p:nvPr>
        </p:nvGraphicFramePr>
        <p:xfrm>
          <a:off x="361450" y="2051551"/>
          <a:ext cx="11466917" cy="3367831"/>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0,25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 0,40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extLst>
                  <a:ext uri="{0D108BD9-81ED-4DB2-BD59-A6C34878D82A}">
                    <a16:rowId xmlns:a16="http://schemas.microsoft.com/office/drawing/2014/main" val="2799042241"/>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0428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0,125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0,1 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820987"/>
            <a:ext cx="10446528" cy="60089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Kitap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991104603"/>
              </p:ext>
            </p:extLst>
          </p:nvPr>
        </p:nvGraphicFramePr>
        <p:xfrm>
          <a:off x="457201" y="1992512"/>
          <a:ext cx="11374581" cy="3795229"/>
        </p:xfrm>
        <a:graphic>
          <a:graphicData uri="http://schemas.openxmlformats.org/drawingml/2006/table">
            <a:tbl>
              <a:tblPr firstRow="1" firstCol="1" lastRow="1" lastCol="1" bandRow="1" bandCol="1">
                <a:tableStyleId>{5940675A-B579-460E-94D1-54222C63F5DA}</a:tableStyleId>
              </a:tblPr>
              <a:tblGrid>
                <a:gridCol w="9789274">
                  <a:extLst>
                    <a:ext uri="{9D8B030D-6E8A-4147-A177-3AD203B41FA5}">
                      <a16:colId xmlns:a16="http://schemas.microsoft.com/office/drawing/2014/main" val="2411480335"/>
                    </a:ext>
                  </a:extLst>
                </a:gridCol>
                <a:gridCol w="790980">
                  <a:extLst>
                    <a:ext uri="{9D8B030D-6E8A-4147-A177-3AD203B41FA5}">
                      <a16:colId xmlns:a16="http://schemas.microsoft.com/office/drawing/2014/main" val="2740012930"/>
                    </a:ext>
                  </a:extLst>
                </a:gridCol>
                <a:gridCol w="794327">
                  <a:extLst>
                    <a:ext uri="{9D8B030D-6E8A-4147-A177-3AD203B41FA5}">
                      <a16:colId xmlns:a16="http://schemas.microsoft.com/office/drawing/2014/main" val="2939442849"/>
                    </a:ext>
                  </a:extLst>
                </a:gridCol>
              </a:tblGrid>
              <a:tr h="335052">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04854">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04493">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72124">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24D5C2-DC3A-45D9-A443-C8578C816423}"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a:t>
            </a:fld>
            <a:endParaRPr lang="tr-TR"/>
          </a:p>
        </p:txBody>
      </p:sp>
      <p:sp>
        <p:nvSpPr>
          <p:cNvPr id="7" name="Unvan 3"/>
          <p:cNvSpPr txBox="1">
            <a:spLocks/>
          </p:cNvSpPr>
          <p:nvPr/>
        </p:nvSpPr>
        <p:spPr>
          <a:xfrm>
            <a:off x="-1" y="797551"/>
            <a:ext cx="10741891" cy="690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tr-TR" sz="3200" b="1" dirty="0">
                <a:solidFill>
                  <a:srgbClr val="FF0000"/>
                </a:solidFill>
              </a:rPr>
              <a:t>YÖNETİM: </a:t>
            </a:r>
            <a:r>
              <a:rPr lang="tr-TR" sz="3200" b="1" dirty="0">
                <a:solidFill>
                  <a:srgbClr val="3333FF"/>
                </a:solidFill>
              </a:rPr>
              <a:t>Bölüm Başkanlıkları</a:t>
            </a:r>
            <a:endParaRPr lang="tr-TR" sz="3200" dirty="0">
              <a:solidFill>
                <a:srgbClr val="3333FF"/>
              </a:solidFill>
              <a:latin typeface="+mn-lt"/>
            </a:endParaRPr>
          </a:p>
        </p:txBody>
      </p:sp>
      <p:graphicFrame>
        <p:nvGraphicFramePr>
          <p:cNvPr id="9" name="Tablo 8"/>
          <p:cNvGraphicFramePr>
            <a:graphicFrameLocks noGrp="1"/>
          </p:cNvGraphicFramePr>
          <p:nvPr>
            <p:extLst>
              <p:ext uri="{D42A27DB-BD31-4B8C-83A1-F6EECF244321}">
                <p14:modId xmlns:p14="http://schemas.microsoft.com/office/powerpoint/2010/main" val="4215217453"/>
              </p:ext>
            </p:extLst>
          </p:nvPr>
        </p:nvGraphicFramePr>
        <p:xfrm>
          <a:off x="651699" y="2000814"/>
          <a:ext cx="10888602" cy="3525251"/>
        </p:xfrm>
        <a:graphic>
          <a:graphicData uri="http://schemas.openxmlformats.org/drawingml/2006/table">
            <a:tbl>
              <a:tblPr firstRow="1" firstCol="1" bandRow="1">
                <a:tableStyleId>{BDBED569-4797-4DF1-A0F4-6AAB3CD982D8}</a:tableStyleId>
              </a:tblPr>
              <a:tblGrid>
                <a:gridCol w="3642005">
                  <a:extLst>
                    <a:ext uri="{9D8B030D-6E8A-4147-A177-3AD203B41FA5}">
                      <a16:colId xmlns:a16="http://schemas.microsoft.com/office/drawing/2014/main" val="3065712096"/>
                    </a:ext>
                  </a:extLst>
                </a:gridCol>
                <a:gridCol w="2769705">
                  <a:extLst>
                    <a:ext uri="{9D8B030D-6E8A-4147-A177-3AD203B41FA5}">
                      <a16:colId xmlns:a16="http://schemas.microsoft.com/office/drawing/2014/main" val="4090272509"/>
                    </a:ext>
                  </a:extLst>
                </a:gridCol>
                <a:gridCol w="2160104">
                  <a:extLst>
                    <a:ext uri="{9D8B030D-6E8A-4147-A177-3AD203B41FA5}">
                      <a16:colId xmlns:a16="http://schemas.microsoft.com/office/drawing/2014/main" val="2144326116"/>
                    </a:ext>
                  </a:extLst>
                </a:gridCol>
                <a:gridCol w="2316788">
                  <a:extLst>
                    <a:ext uri="{9D8B030D-6E8A-4147-A177-3AD203B41FA5}">
                      <a16:colId xmlns:a16="http://schemas.microsoft.com/office/drawing/2014/main" val="2456502509"/>
                    </a:ext>
                  </a:extLst>
                </a:gridCol>
              </a:tblGrid>
              <a:tr h="981110">
                <a:tc>
                  <a:txBody>
                    <a:bodyPr/>
                    <a:lstStyle/>
                    <a:p>
                      <a:pPr algn="ctr">
                        <a:lnSpc>
                          <a:spcPct val="100000"/>
                        </a:lnSpc>
                        <a:spcAft>
                          <a:spcPts val="0"/>
                        </a:spcAft>
                      </a:pPr>
                      <a:r>
                        <a:rPr lang="tr-TR" sz="1800" dirty="0">
                          <a:solidFill>
                            <a:srgbClr val="FF0000"/>
                          </a:solidFill>
                          <a:effectLst/>
                          <a:latin typeface="+mn-lt"/>
                        </a:rPr>
                        <a:t>BÖLÜM ADI*</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Başkanı </a:t>
                      </a:r>
                    </a:p>
                    <a:p>
                      <a:pPr algn="ctr">
                        <a:lnSpc>
                          <a:spcPct val="100000"/>
                        </a:lnSpc>
                        <a:spcAft>
                          <a:spcPts val="0"/>
                        </a:spcAft>
                      </a:pP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a:t>
                      </a: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dirty="0">
                          <a:solidFill>
                            <a:srgbClr val="FF0000"/>
                          </a:solidFill>
                          <a:effectLst/>
                          <a:latin typeface="+mn-lt"/>
                        </a:rPr>
                        <a:t>Bölüm Başkan Yardımcısı Ünvanı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dirty="0">
                          <a:solidFill>
                            <a:srgbClr val="FF0000"/>
                          </a:solidFill>
                          <a:effectLst/>
                          <a:latin typeface="+mn-lt"/>
                        </a:rPr>
                        <a:t>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324153"/>
                  </a:ext>
                </a:extLst>
              </a:tr>
              <a:tr h="848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mn-lt"/>
                          <a:cs typeface="Times New Roman" panose="02020603050405020304" pitchFamily="18" charset="0"/>
                        </a:rPr>
                        <a:t>Uluslararası Ticaret ve Lojistik</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mn-lt"/>
                          <a:cs typeface="Times New Roman" panose="02020603050405020304" pitchFamily="18" charset="0"/>
                        </a:rPr>
                        <a:t>Doç. Dr. Oğuz Yusuf ATASEL</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mn-lt"/>
                          <a:cs typeface="Times New Roman" panose="02020603050405020304" pitchFamily="18" charset="0"/>
                        </a:rPr>
                        <a:t>Doç. Dr. Yusuf GÜNEYSU </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mn-lt"/>
                        <a:cs typeface="Times New Roman" panose="02020603050405020304" pitchFamily="18" charset="0"/>
                      </a:endParaRPr>
                    </a:p>
                  </a:txBody>
                  <a:tcPr marL="68580" marR="68580" marT="0" marB="0" anchor="ctr"/>
                </a:tc>
                <a:extLst>
                  <a:ext uri="{0D108BD9-81ED-4DB2-BD59-A6C34878D82A}">
                    <a16:rowId xmlns:a16="http://schemas.microsoft.com/office/drawing/2014/main" val="2992003890"/>
                  </a:ext>
                </a:extLst>
              </a:tr>
              <a:tr h="848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mn-lt"/>
                          <a:cs typeface="Times New Roman" panose="02020603050405020304" pitchFamily="18" charset="0"/>
                        </a:rPr>
                        <a:t>Siyaset Bilimi ve Kamu Yönetimi</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mn-lt"/>
                          <a:cs typeface="Times New Roman" panose="02020603050405020304" pitchFamily="18" charset="0"/>
                        </a:rPr>
                        <a:t>Dr. Öğr. Üyesi Soner HAMZAÇEBİ</a:t>
                      </a:r>
                    </a:p>
                  </a:txBody>
                  <a:tcPr marL="68580" marR="68580" marT="0" marB="0" anchor="ctr"/>
                </a:tc>
                <a:tc>
                  <a:txBody>
                    <a:bodyPr/>
                    <a:lstStyle/>
                    <a:p>
                      <a:r>
                        <a:rPr lang="tr-TR" sz="1800" dirty="0">
                          <a:effectLst/>
                          <a:latin typeface="+mn-lt"/>
                          <a:cs typeface="Times New Roman" panose="02020603050405020304" pitchFamily="18" charset="0"/>
                        </a:rPr>
                        <a:t>Dr. Öğr. Üyesi Hasan Bozkurt ÇELİK</a:t>
                      </a:r>
                    </a:p>
                  </a:txBody>
                  <a:tcPr marL="68580" marR="68580" marT="0" marB="0" anchor="ctr"/>
                </a:tc>
                <a:tc>
                  <a:txBody>
                    <a:bodyPr/>
                    <a:lstStyle/>
                    <a:p>
                      <a:r>
                        <a:rPr lang="tr-TR" sz="1800" dirty="0">
                          <a:effectLst/>
                          <a:latin typeface="+mn-lt"/>
                          <a:cs typeface="Times New Roman" panose="02020603050405020304" pitchFamily="18" charset="0"/>
                        </a:rPr>
                        <a:t>Dr. Öğr. Üyesi Özkan YALÇIN</a:t>
                      </a:r>
                    </a:p>
                  </a:txBody>
                  <a:tcPr marL="68580" marR="68580" marT="0" marB="0" anchor="ctr"/>
                </a:tc>
                <a:extLst>
                  <a:ext uri="{0D108BD9-81ED-4DB2-BD59-A6C34878D82A}">
                    <a16:rowId xmlns:a16="http://schemas.microsoft.com/office/drawing/2014/main" val="1023462324"/>
                  </a:ext>
                </a:extLst>
              </a:tr>
              <a:tr h="848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mn-lt"/>
                          <a:cs typeface="Times New Roman" panose="02020603050405020304" pitchFamily="18" charset="0"/>
                        </a:rPr>
                        <a:t>Siyaset Bilimi ve Uluslararası İlişkiler</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mn-lt"/>
                          <a:cs typeface="Times New Roman" panose="02020603050405020304" pitchFamily="18" charset="0"/>
                        </a:rPr>
                        <a:t>Prof. Dr. Nihat YILMAZ(Uhde)</a:t>
                      </a: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extLst>
                  <a:ext uri="{0D108BD9-81ED-4DB2-BD59-A6C34878D82A}">
                    <a16:rowId xmlns:a16="http://schemas.microsoft.com/office/drawing/2014/main" val="955675465"/>
                  </a:ext>
                </a:extLst>
              </a:tr>
            </a:tbl>
          </a:graphicData>
        </a:graphic>
      </p:graphicFrame>
      <p:sp>
        <p:nvSpPr>
          <p:cNvPr id="10" name="Metin kutusu 9"/>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16433072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810763"/>
            <a:ext cx="10381672" cy="583928"/>
          </a:xfrm>
        </p:spPr>
        <p:txBody>
          <a:bodyPr>
            <a:noAutofit/>
          </a:bodyPr>
          <a:lstStyle/>
          <a:p>
            <a:pPr algn="ctr"/>
            <a:r>
              <a:rPr lang="tr-TR" sz="2400" b="1" dirty="0">
                <a:solidFill>
                  <a:srgbClr val="FF0000"/>
                </a:solidFill>
              </a:rPr>
              <a:t>Araştırma ve Geliştirme Faaliyetleri </a:t>
            </a:r>
            <a:r>
              <a:rPr lang="tr-TR" sz="2400" b="1" dirty="0">
                <a:solidFill>
                  <a:srgbClr val="962E2E"/>
                </a:solidFill>
                <a:latin typeface="+mn-lt"/>
              </a:rPr>
              <a:t>: </a:t>
            </a:r>
            <a:r>
              <a:rPr lang="tr-TR" sz="2400" b="1" dirty="0">
                <a:solidFill>
                  <a:srgbClr val="3333FF"/>
                </a:solidFill>
                <a:latin typeface="+mn-lt"/>
                <a:cs typeface="Calibri" panose="020F0502020204030204" pitchFamily="34" charset="0"/>
              </a:rPr>
              <a:t>Yıllara Göre Proje Bilgileri</a:t>
            </a:r>
            <a:endParaRPr lang="tr-TR" sz="24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50</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4294851824"/>
              </p:ext>
            </p:extLst>
          </p:nvPr>
        </p:nvGraphicFramePr>
        <p:xfrm>
          <a:off x="274321" y="1820174"/>
          <a:ext cx="11575933" cy="4212513"/>
        </p:xfrm>
        <a:graphic>
          <a:graphicData uri="http://schemas.openxmlformats.org/drawingml/2006/table">
            <a:tbl>
              <a:tblPr firstRow="1" firstCol="1" lastRow="1" lastCol="1" bandRow="1" bandCol="1">
                <a:tableStyleId>{5940675A-B579-460E-94D1-54222C63F5DA}</a:tableStyleId>
              </a:tblPr>
              <a:tblGrid>
                <a:gridCol w="10187304">
                  <a:extLst>
                    <a:ext uri="{9D8B030D-6E8A-4147-A177-3AD203B41FA5}">
                      <a16:colId xmlns:a16="http://schemas.microsoft.com/office/drawing/2014/main" val="163935098"/>
                    </a:ext>
                  </a:extLst>
                </a:gridCol>
                <a:gridCol w="754689">
                  <a:extLst>
                    <a:ext uri="{9D8B030D-6E8A-4147-A177-3AD203B41FA5}">
                      <a16:colId xmlns:a16="http://schemas.microsoft.com/office/drawing/2014/main" val="1347630180"/>
                    </a:ext>
                  </a:extLst>
                </a:gridCol>
                <a:gridCol w="633940">
                  <a:extLst>
                    <a:ext uri="{9D8B030D-6E8A-4147-A177-3AD203B41FA5}">
                      <a16:colId xmlns:a16="http://schemas.microsoft.com/office/drawing/2014/main" val="3262295761"/>
                    </a:ext>
                  </a:extLst>
                </a:gridCol>
              </a:tblGrid>
              <a:tr h="486425">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77497">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35772">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35381">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0 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3107">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1 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26618">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154197651"/>
                  </a:ext>
                </a:extLst>
              </a:tr>
              <a:tr h="635772">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35772">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307117">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rm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51</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717086089"/>
              </p:ext>
            </p:extLst>
          </p:nvPr>
        </p:nvGraphicFramePr>
        <p:xfrm>
          <a:off x="553164" y="1834962"/>
          <a:ext cx="11161645" cy="4305402"/>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2400" dirty="0">
                          <a:effectLst/>
                        </a:rPr>
                        <a:t> 16</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2400" dirty="0">
                          <a:effectLst/>
                        </a:rPr>
                        <a:t>34 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2400" dirty="0">
                          <a:effectLst/>
                        </a:rPr>
                        <a:t>6 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2400" dirty="0">
                          <a:effectLst/>
                        </a:rPr>
                        <a:t> 0</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2400" dirty="0">
                          <a:effectLst/>
                        </a:rPr>
                        <a:t> 0</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2400" dirty="0">
                          <a:effectLst/>
                        </a:rPr>
                        <a:t> 0</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2400" dirty="0">
                          <a:effectLst/>
                        </a:rPr>
                        <a:t> 0</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2400" dirty="0">
                          <a:effectLst/>
                        </a:rPr>
                        <a:t> 1</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2400" dirty="0">
                          <a:effectLst/>
                        </a:rPr>
                        <a:t> 0</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2400" dirty="0">
                          <a:effectLst/>
                        </a:rPr>
                        <a:t> 0</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2400" dirty="0">
                          <a:effectLst/>
                        </a:rPr>
                        <a:t> 0</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2400" dirty="0">
                          <a:effectLst/>
                        </a:rPr>
                        <a:t>  0 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2400" dirty="0">
                          <a:effectLst/>
                        </a:rPr>
                        <a:t> 22</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2400" dirty="0">
                          <a:effectLst/>
                        </a:rPr>
                        <a:t> 35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Editörlük ve Hakemlik Faaliyetleri</a:t>
            </a:r>
            <a:endParaRPr lang="tr-TR" sz="1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52</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4099580947"/>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0 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0 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ctr"/>
                </a:tc>
                <a:tc>
                  <a:txBody>
                    <a:bodyPr/>
                    <a:lstStyle/>
                    <a:p>
                      <a:pPr algn="ctr">
                        <a:lnSpc>
                          <a:spcPct val="100000"/>
                        </a:lnSpc>
                        <a:spcBef>
                          <a:spcPts val="0"/>
                        </a:spcBef>
                        <a:spcAft>
                          <a:spcPts val="0"/>
                        </a:spcAft>
                      </a:pPr>
                      <a:r>
                        <a:rPr lang="tr-TR" sz="1600" dirty="0">
                          <a:effectLst/>
                        </a:rPr>
                        <a:t> 40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16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37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30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78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1" y="811869"/>
            <a:ext cx="10566400" cy="600891"/>
          </a:xfrm>
        </p:spPr>
        <p:txBody>
          <a:bodyPr>
            <a:noAutofit/>
          </a:bodyPr>
          <a:lstStyle/>
          <a:p>
            <a:pPr algn="ctr"/>
            <a:r>
              <a:rPr lang="tr-TR" sz="2800" b="1" dirty="0">
                <a:solidFill>
                  <a:srgbClr val="FF0000"/>
                </a:solidFill>
              </a:rPr>
              <a:t>Araştırma ve Geliştirme Faaliyetleri : </a:t>
            </a: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53</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709984355"/>
              </p:ext>
            </p:extLst>
          </p:nvPr>
        </p:nvGraphicFramePr>
        <p:xfrm>
          <a:off x="470263" y="1943069"/>
          <a:ext cx="11366137" cy="4103063"/>
        </p:xfrm>
        <a:graphic>
          <a:graphicData uri="http://schemas.openxmlformats.org/drawingml/2006/table">
            <a:tbl>
              <a:tblPr firstRow="1" firstCol="1" lastRow="1" lastCol="1" bandRow="1" bandCol="1">
                <a:tableStyleId>{5940675A-B579-460E-94D1-54222C63F5DA}</a:tableStyleId>
              </a:tblPr>
              <a:tblGrid>
                <a:gridCol w="9904657">
                  <a:extLst>
                    <a:ext uri="{9D8B030D-6E8A-4147-A177-3AD203B41FA5}">
                      <a16:colId xmlns:a16="http://schemas.microsoft.com/office/drawing/2014/main" val="2526474675"/>
                    </a:ext>
                  </a:extLst>
                </a:gridCol>
                <a:gridCol w="816413">
                  <a:extLst>
                    <a:ext uri="{9D8B030D-6E8A-4147-A177-3AD203B41FA5}">
                      <a16:colId xmlns:a16="http://schemas.microsoft.com/office/drawing/2014/main" val="3884299834"/>
                    </a:ext>
                  </a:extLst>
                </a:gridCol>
                <a:gridCol w="645067">
                  <a:extLst>
                    <a:ext uri="{9D8B030D-6E8A-4147-A177-3AD203B41FA5}">
                      <a16:colId xmlns:a16="http://schemas.microsoft.com/office/drawing/2014/main" val="3121958545"/>
                    </a:ext>
                  </a:extLst>
                </a:gridCol>
              </a:tblGrid>
              <a:tr h="787448">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998577">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97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155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1106996">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288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178 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833199">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135</a:t>
                      </a:r>
                    </a:p>
                  </a:txBody>
                  <a:tcPr marL="8441" marR="8441" marT="8441" marB="0" anchor="ctr"/>
                </a:tc>
                <a:extLst>
                  <a:ext uri="{0D108BD9-81ED-4DB2-BD59-A6C34878D82A}">
                    <a16:rowId xmlns:a16="http://schemas.microsoft.com/office/drawing/2014/main" val="547953736"/>
                  </a:ext>
                </a:extLst>
              </a:tr>
              <a:tr h="376843">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385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468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806758"/>
            <a:ext cx="9941769" cy="644356"/>
          </a:xfrm>
        </p:spPr>
        <p:txBody>
          <a:bodyPr>
            <a:normAutofit/>
          </a:bodyPr>
          <a:lstStyle/>
          <a:p>
            <a:pPr algn="ctr"/>
            <a:r>
              <a:rPr lang="tr-TR" sz="2800" b="1" dirty="0">
                <a:solidFill>
                  <a:srgbClr val="FF0000"/>
                </a:solidFill>
                <a:latin typeface="+mn-lt"/>
              </a:rPr>
              <a:t>Bilimsel, Sosyal, Kültürel ve Sportif Faaliyetler</a:t>
            </a:r>
            <a:endParaRPr lang="tr-TR" sz="28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13.01.2026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54</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1728064958"/>
              </p:ext>
            </p:extLst>
          </p:nvPr>
        </p:nvGraphicFramePr>
        <p:xfrm>
          <a:off x="457201" y="1848680"/>
          <a:ext cx="11390242" cy="4030956"/>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214863">
                  <a:extLst>
                    <a:ext uri="{9D8B030D-6E8A-4147-A177-3AD203B41FA5}">
                      <a16:colId xmlns:a16="http://schemas.microsoft.com/office/drawing/2014/main" val="3849964202"/>
                    </a:ext>
                  </a:extLst>
                </a:gridCol>
                <a:gridCol w="4399001">
                  <a:extLst>
                    <a:ext uri="{9D8B030D-6E8A-4147-A177-3AD203B41FA5}">
                      <a16:colId xmlns:a16="http://schemas.microsoft.com/office/drawing/2014/main" val="1885514975"/>
                    </a:ext>
                  </a:extLst>
                </a:gridCol>
                <a:gridCol w="974035">
                  <a:extLst>
                    <a:ext uri="{9D8B030D-6E8A-4147-A177-3AD203B41FA5}">
                      <a16:colId xmlns:a16="http://schemas.microsoft.com/office/drawing/2014/main" val="2981608465"/>
                    </a:ext>
                  </a:extLst>
                </a:gridCol>
                <a:gridCol w="983973">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600" dirty="0">
                          <a:effectLst/>
                          <a:latin typeface="+mn-lt"/>
                        </a:rPr>
                        <a:t>Sempozyum ve Kongre</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effectLst/>
                          <a:latin typeface="+mn-lt"/>
                        </a:rPr>
                        <a:t>Teknik Gezi</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1</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336624">
                <a:tc>
                  <a:txBody>
                    <a:bodyPr/>
                    <a:lstStyle/>
                    <a:p>
                      <a:pPr marL="72000">
                        <a:lnSpc>
                          <a:spcPct val="100000"/>
                        </a:lnSpc>
                        <a:spcAft>
                          <a:spcPts val="0"/>
                        </a:spcAft>
                      </a:pPr>
                      <a:r>
                        <a:rPr lang="tr-TR" sz="1600" dirty="0">
                          <a:effectLst/>
                          <a:latin typeface="+mn-lt"/>
                        </a:rPr>
                        <a:t>Konferans</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Eğitim Seminerleri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502364">
                <a:tc>
                  <a:txBody>
                    <a:bodyPr/>
                    <a:lstStyle/>
                    <a:p>
                      <a:pPr marL="72000">
                        <a:lnSpc>
                          <a:spcPct val="100000"/>
                        </a:lnSpc>
                        <a:spcAft>
                          <a:spcPts val="0"/>
                        </a:spcAft>
                      </a:pPr>
                      <a:r>
                        <a:rPr lang="tr-TR" sz="1600" dirty="0">
                          <a:effectLst/>
                          <a:latin typeface="+mn-lt"/>
                        </a:rPr>
                        <a:t>Panel</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600" dirty="0">
                          <a:effectLst/>
                          <a:latin typeface="+mn-lt"/>
                        </a:rPr>
                        <a:t>Ulusal Toplantı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600" dirty="0">
                          <a:effectLst/>
                          <a:latin typeface="+mn-lt"/>
                        </a:rPr>
                        <a:t>Seminer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600" dirty="0">
                          <a:effectLst/>
                          <a:latin typeface="+mn-lt"/>
                        </a:rPr>
                        <a:t>Diğer (Açıkhava Etkinlikleri, Ziyaretler, Geziler </a:t>
                      </a:r>
                      <a:r>
                        <a:rPr lang="tr-TR" sz="1600" dirty="0" err="1">
                          <a:effectLst/>
                          <a:latin typeface="+mn-lt"/>
                        </a:rPr>
                        <a:t>v.b</a:t>
                      </a: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600" dirty="0">
                          <a:effectLst/>
                          <a:latin typeface="+mn-lt"/>
                        </a:rPr>
                        <a:t>Açık Oturum</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err="1">
                          <a:effectLst/>
                          <a:latin typeface="+mn-lt"/>
                        </a:rPr>
                        <a:t>Çalıştay</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600" dirty="0">
                          <a:effectLst/>
                          <a:latin typeface="+mn-lt"/>
                        </a:rPr>
                        <a:t>Söyleşi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1</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600" dirty="0">
                          <a:effectLst/>
                          <a:latin typeface="+mn-lt"/>
                        </a:rPr>
                        <a:t>Film Gösterimi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600" dirty="0">
                          <a:effectLst/>
                          <a:latin typeface="+mn-lt"/>
                        </a:rPr>
                        <a:t>Tiyatro</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Bağış ve Yardım Kampanyası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600" dirty="0">
                          <a:effectLst/>
                          <a:latin typeface="+mn-lt"/>
                        </a:rPr>
                        <a:t>Konser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Bilgilendirme ve Tanıtım Toplantısı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1</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600" dirty="0">
                          <a:effectLst/>
                          <a:latin typeface="+mn-lt"/>
                        </a:rPr>
                        <a:t>Sergi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Anma Törenleri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66621">
                <a:tc rowSpan="2">
                  <a:txBody>
                    <a:bodyPr/>
                    <a:lstStyle/>
                    <a:p>
                      <a:pPr marL="72000">
                        <a:lnSpc>
                          <a:spcPct val="100000"/>
                        </a:lnSpc>
                        <a:spcAft>
                          <a:spcPts val="0"/>
                        </a:spcAft>
                      </a:pPr>
                      <a:r>
                        <a:rPr lang="tr-TR" sz="1600" dirty="0">
                          <a:effectLst/>
                          <a:latin typeface="+mn-lt"/>
                        </a:rPr>
                        <a:t>Spor Turnuvası</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rowSpan="2">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rowSpan="2">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Öğrenci Oryantasyon Semineri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r>
                        <a:rPr lang="tr-TR" dirty="0"/>
                        <a:t>2</a:t>
                      </a: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 2</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algn="r">
                        <a:lnSpc>
                          <a:spcPct val="100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 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6</a:t>
                      </a: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320B-9400-8752-5852-B43078EE5421}"/>
              </a:ext>
            </a:extLst>
          </p:cNvPr>
          <p:cNvSpPr>
            <a:spLocks noGrp="1"/>
          </p:cNvSpPr>
          <p:nvPr>
            <p:ph type="title"/>
          </p:nvPr>
        </p:nvSpPr>
        <p:spPr>
          <a:xfrm>
            <a:off x="532060" y="885809"/>
            <a:ext cx="10295957" cy="561703"/>
          </a:xfrm>
        </p:spPr>
        <p:txBody>
          <a:bodyPr>
            <a:noAutofit/>
          </a:bodyPr>
          <a:lstStyle/>
          <a:p>
            <a:pPr algn="ctr"/>
            <a:r>
              <a:rPr lang="tr-TR" sz="2600" b="1" dirty="0">
                <a:solidFill>
                  <a:srgbClr val="FF0000"/>
                </a:solidFill>
                <a:cs typeface="Calibri" panose="020F0502020204030204" pitchFamily="34" charset="0"/>
              </a:rPr>
              <a:t>Bilimsel, Sosyal, Kültürel ve Sportif Ödüller ile Başarılar</a:t>
            </a:r>
            <a:endParaRPr lang="tr-TR" sz="26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55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934099838"/>
              </p:ext>
            </p:extLst>
          </p:nvPr>
        </p:nvGraphicFramePr>
        <p:xfrm>
          <a:off x="532060" y="1932314"/>
          <a:ext cx="11482806" cy="3325486"/>
        </p:xfrm>
        <a:graphic>
          <a:graphicData uri="http://schemas.openxmlformats.org/drawingml/2006/table">
            <a:tbl>
              <a:tblPr firstRow="1" firstCol="1" lastRow="1" lastCol="1" bandRow="1" bandCol="1">
                <a:tableStyleId>{5940675A-B579-460E-94D1-54222C63F5DA}</a:tableStyleId>
              </a:tblPr>
              <a:tblGrid>
                <a:gridCol w="9255832">
                  <a:extLst>
                    <a:ext uri="{9D8B030D-6E8A-4147-A177-3AD203B41FA5}">
                      <a16:colId xmlns:a16="http://schemas.microsoft.com/office/drawing/2014/main" val="2633809722"/>
                    </a:ext>
                  </a:extLst>
                </a:gridCol>
                <a:gridCol w="1057651">
                  <a:extLst>
                    <a:ext uri="{9D8B030D-6E8A-4147-A177-3AD203B41FA5}">
                      <a16:colId xmlns:a16="http://schemas.microsoft.com/office/drawing/2014/main" val="518810373"/>
                    </a:ext>
                  </a:extLst>
                </a:gridCol>
                <a:gridCol w="1169323">
                  <a:extLst>
                    <a:ext uri="{9D8B030D-6E8A-4147-A177-3AD203B41FA5}">
                      <a16:colId xmlns:a16="http://schemas.microsoft.com/office/drawing/2014/main" val="2738585799"/>
                    </a:ext>
                  </a:extLst>
                </a:gridCol>
              </a:tblGrid>
              <a:tr h="1312574">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1006456">
                <a:tc>
                  <a:txBody>
                    <a:bodyPr/>
                    <a:lstStyle/>
                    <a:p>
                      <a:pPr marL="36195" marR="36195">
                        <a:lnSpc>
                          <a:spcPct val="107000"/>
                        </a:lnSpc>
                        <a:spcAft>
                          <a:spcPts val="0"/>
                        </a:spcAft>
                      </a:pPr>
                      <a:r>
                        <a:rPr lang="tr-TR" sz="1100" dirty="0">
                          <a:effectLst/>
                        </a:rPr>
                        <a:t> </a:t>
                      </a:r>
                      <a:r>
                        <a:rPr lang="tr-TR" sz="2800" dirty="0">
                          <a:effectLst/>
                          <a:latin typeface="Times New Roman" panose="02020603050405020304" pitchFamily="18" charset="0"/>
                          <a:cs typeface="Times New Roman" panose="02020603050405020304" pitchFamily="18" charset="0"/>
                        </a:rPr>
                        <a:t>TÜBİTAK Yayın Teşvik Ödülü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2400" dirty="0">
                          <a:effectLst/>
                        </a:rPr>
                        <a:t> 1</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2400" dirty="0">
                          <a:effectLst/>
                        </a:rPr>
                        <a:t> 2</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366268"/>
                  </a:ext>
                </a:extLst>
              </a:tr>
              <a:tr h="1006456">
                <a:tc>
                  <a:txBody>
                    <a:bodyPr/>
                    <a:lstStyle/>
                    <a:p>
                      <a:pPr marL="36195" marR="36195"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2400" dirty="0">
                          <a:effectLst/>
                        </a:rPr>
                        <a:t> 1</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2400" dirty="0">
                          <a:effectLst/>
                        </a:rPr>
                        <a:t> 2</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861125"/>
                  </a:ext>
                </a:extLst>
              </a:tr>
            </a:tbl>
          </a:graphicData>
        </a:graphic>
      </p:graphicFrame>
      <p:sp>
        <p:nvSpPr>
          <p:cNvPr id="9" name="Metin kutusu 8"/>
          <p:cNvSpPr txBox="1"/>
          <p:nvPr/>
        </p:nvSpPr>
        <p:spPr>
          <a:xfrm>
            <a:off x="532061" y="5879344"/>
            <a:ext cx="4572000" cy="276999"/>
          </a:xfrm>
          <a:prstGeom prst="rect">
            <a:avLst/>
          </a:prstGeom>
          <a:noFill/>
        </p:spPr>
        <p:txBody>
          <a:bodyPr wrap="square" rtlCol="0">
            <a:spAutoFit/>
          </a:bodyPr>
          <a:lstStyle/>
          <a:p>
            <a:r>
              <a:rPr lang="tr-TR" sz="1200" b="1" i="1" dirty="0">
                <a:solidFill>
                  <a:srgbClr val="C00000"/>
                </a:solidFill>
              </a:rPr>
              <a:t>*Gerektiğinde satır ekleyiniz.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extLst>
      <p:ext uri="{BB962C8B-B14F-4D97-AF65-F5344CB8AC3E}">
        <p14:creationId xmlns:p14="http://schemas.microsoft.com/office/powerpoint/2010/main" val="5593265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56</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0000CC"/>
                </a:solidFill>
                <a:latin typeface="+mn-lt"/>
              </a:rPr>
              <a:t>(Ortak Programlar ve Projeler)</a:t>
            </a:r>
            <a:endParaRPr lang="tr-TR" sz="24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57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119511245"/>
              </p:ext>
            </p:extLst>
          </p:nvPr>
        </p:nvGraphicFramePr>
        <p:xfrm>
          <a:off x="477080" y="1918249"/>
          <a:ext cx="11371192" cy="4201130"/>
        </p:xfrm>
        <a:graphic>
          <a:graphicData uri="http://schemas.openxmlformats.org/drawingml/2006/table">
            <a:tbl>
              <a:tblPr>
                <a:tableStyleId>{BDBED569-4797-4DF1-A0F4-6AAB3CD982D8}</a:tableStyleId>
              </a:tblPr>
              <a:tblGrid>
                <a:gridCol w="1542543">
                  <a:extLst>
                    <a:ext uri="{9D8B030D-6E8A-4147-A177-3AD203B41FA5}">
                      <a16:colId xmlns:a16="http://schemas.microsoft.com/office/drawing/2014/main" val="4241462627"/>
                    </a:ext>
                  </a:extLst>
                </a:gridCol>
                <a:gridCol w="1995786">
                  <a:extLst>
                    <a:ext uri="{9D8B030D-6E8A-4147-A177-3AD203B41FA5}">
                      <a16:colId xmlns:a16="http://schemas.microsoft.com/office/drawing/2014/main" val="2566159512"/>
                    </a:ext>
                  </a:extLst>
                </a:gridCol>
                <a:gridCol w="1908313">
                  <a:extLst>
                    <a:ext uri="{9D8B030D-6E8A-4147-A177-3AD203B41FA5}">
                      <a16:colId xmlns:a16="http://schemas.microsoft.com/office/drawing/2014/main" val="2487010389"/>
                    </a:ext>
                  </a:extLst>
                </a:gridCol>
                <a:gridCol w="2196548">
                  <a:extLst>
                    <a:ext uri="{9D8B030D-6E8A-4147-A177-3AD203B41FA5}">
                      <a16:colId xmlns:a16="http://schemas.microsoft.com/office/drawing/2014/main" val="717254350"/>
                    </a:ext>
                  </a:extLst>
                </a:gridCol>
                <a:gridCol w="1977887">
                  <a:extLst>
                    <a:ext uri="{9D8B030D-6E8A-4147-A177-3AD203B41FA5}">
                      <a16:colId xmlns:a16="http://schemas.microsoft.com/office/drawing/2014/main" val="2952350889"/>
                    </a:ext>
                  </a:extLst>
                </a:gridCol>
                <a:gridCol w="1750115">
                  <a:extLst>
                    <a:ext uri="{9D8B030D-6E8A-4147-A177-3AD203B41FA5}">
                      <a16:colId xmlns:a16="http://schemas.microsoft.com/office/drawing/2014/main" val="785312343"/>
                    </a:ext>
                  </a:extLst>
                </a:gridCol>
              </a:tblGrid>
              <a:tr h="880511">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134742378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0000CC"/>
                </a:solidFill>
                <a:latin typeface="+mn-lt"/>
              </a:rPr>
              <a:t>(Erasmus+)</a:t>
            </a:r>
            <a:endParaRPr lang="tr-TR" sz="32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58</a:t>
            </a:fld>
            <a:endParaRPr lang="tr-TR"/>
          </a:p>
        </p:txBody>
      </p:sp>
      <p:graphicFrame>
        <p:nvGraphicFramePr>
          <p:cNvPr id="5" name="Tablo 4">
            <a:extLst>
              <a:ext uri="{FF2B5EF4-FFF2-40B4-BE49-F238E27FC236}">
                <a16:creationId xmlns:a16="http://schemas.microsoft.com/office/drawing/2014/main" id="{1F738630-DA1A-DA02-2B96-8E3BA0AA6C61}"/>
              </a:ext>
            </a:extLst>
          </p:cNvPr>
          <p:cNvGraphicFramePr>
            <a:graphicFrameLocks noGrp="1"/>
          </p:cNvGraphicFramePr>
          <p:nvPr>
            <p:extLst>
              <p:ext uri="{D42A27DB-BD31-4B8C-83A1-F6EECF244321}">
                <p14:modId xmlns:p14="http://schemas.microsoft.com/office/powerpoint/2010/main" val="1391359509"/>
              </p:ext>
            </p:extLst>
          </p:nvPr>
        </p:nvGraphicFramePr>
        <p:xfrm>
          <a:off x="526959" y="1853726"/>
          <a:ext cx="11188881" cy="4301672"/>
        </p:xfrm>
        <a:graphic>
          <a:graphicData uri="http://schemas.openxmlformats.org/drawingml/2006/table">
            <a:tbl>
              <a:tblPr>
                <a:tableStyleId>{BDBED569-4797-4DF1-A0F4-6AAB3CD982D8}</a:tableStyleId>
              </a:tblPr>
              <a:tblGrid>
                <a:gridCol w="1301931">
                  <a:extLst>
                    <a:ext uri="{9D8B030D-6E8A-4147-A177-3AD203B41FA5}">
                      <a16:colId xmlns:a16="http://schemas.microsoft.com/office/drawing/2014/main" val="4241462627"/>
                    </a:ext>
                  </a:extLst>
                </a:gridCol>
                <a:gridCol w="2235200">
                  <a:extLst>
                    <a:ext uri="{9D8B030D-6E8A-4147-A177-3AD203B41FA5}">
                      <a16:colId xmlns:a16="http://schemas.microsoft.com/office/drawing/2014/main" val="2566159512"/>
                    </a:ext>
                  </a:extLst>
                </a:gridCol>
                <a:gridCol w="2476500">
                  <a:extLst>
                    <a:ext uri="{9D8B030D-6E8A-4147-A177-3AD203B41FA5}">
                      <a16:colId xmlns:a16="http://schemas.microsoft.com/office/drawing/2014/main" val="2487010389"/>
                    </a:ext>
                  </a:extLst>
                </a:gridCol>
                <a:gridCol w="2171700">
                  <a:extLst>
                    <a:ext uri="{9D8B030D-6E8A-4147-A177-3AD203B41FA5}">
                      <a16:colId xmlns:a16="http://schemas.microsoft.com/office/drawing/2014/main" val="717254350"/>
                    </a:ext>
                  </a:extLst>
                </a:gridCol>
                <a:gridCol w="1600200">
                  <a:extLst>
                    <a:ext uri="{9D8B030D-6E8A-4147-A177-3AD203B41FA5}">
                      <a16:colId xmlns:a16="http://schemas.microsoft.com/office/drawing/2014/main" val="2952350889"/>
                    </a:ext>
                  </a:extLst>
                </a:gridCol>
                <a:gridCol w="1403350">
                  <a:extLst>
                    <a:ext uri="{9D8B030D-6E8A-4147-A177-3AD203B41FA5}">
                      <a16:colId xmlns:a16="http://schemas.microsoft.com/office/drawing/2014/main" val="785312343"/>
                    </a:ext>
                  </a:extLst>
                </a:gridCol>
              </a:tblGrid>
              <a:tr h="1770892">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1140483">
                <a:tc>
                  <a:txBody>
                    <a:bodyPr/>
                    <a:lstStyle/>
                    <a:p>
                      <a:pPr>
                        <a:lnSpc>
                          <a:spcPct val="107000"/>
                        </a:lnSpc>
                        <a:spcAft>
                          <a:spcPts val="0"/>
                        </a:spcAft>
                      </a:pPr>
                      <a:r>
                        <a:rPr lang="tr-TR" sz="1400" b="1" dirty="0">
                          <a:solidFill>
                            <a:srgbClr val="FF0000"/>
                          </a:solidFill>
                          <a:effectLst/>
                          <a:latin typeface="+mn-lt"/>
                        </a:rPr>
                        <a:t> Polonya</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en-US" sz="1400" kern="1200" dirty="0">
                          <a:solidFill>
                            <a:schemeClr val="tx1"/>
                          </a:solidFill>
                          <a:effectLst/>
                          <a:latin typeface="+mn-lt"/>
                          <a:ea typeface="+mn-ea"/>
                          <a:cs typeface="+mn-cs"/>
                        </a:rPr>
                        <a:t>Akademia Handlowa Nauk Stosowanych W Radomiu</a:t>
                      </a:r>
                      <a:r>
                        <a:rPr lang="tr-TR" sz="1400" dirty="0">
                          <a:effectLst/>
                        </a:rPr>
                        <a:t> </a:t>
                      </a:r>
                      <a:endParaRPr lang="tr-TR" sz="1400" b="1"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b="1" dirty="0">
                          <a:solidFill>
                            <a:srgbClr val="FF0000"/>
                          </a:solidFill>
                          <a:effectLst/>
                          <a:latin typeface="+mn-lt"/>
                        </a:rPr>
                        <a:t> Wyzsza Szkola Handlowa</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400" b="1" dirty="0">
                          <a:solidFill>
                            <a:srgbClr val="FF0000"/>
                          </a:solidFill>
                          <a:effectLst/>
                          <a:latin typeface="+mn-lt"/>
                          <a:cs typeface="Times New Roman" panose="02020603050405020304" pitchFamily="18" charset="0"/>
                        </a:rPr>
                        <a:t>International Relations and Student’s Interns</a:t>
                      </a:r>
                    </a:p>
                  </a:txBody>
                  <a:tcPr marL="6350" marR="6350" marT="6350" marB="0" anchor="ctr"/>
                </a:tc>
                <a:tc>
                  <a:txBody>
                    <a:bodyPr/>
                    <a:lstStyle/>
                    <a:p>
                      <a:pPr algn="ctr">
                        <a:lnSpc>
                          <a:spcPct val="107000"/>
                        </a:lnSpc>
                        <a:spcAft>
                          <a:spcPts val="0"/>
                        </a:spcAft>
                      </a:pPr>
                      <a:r>
                        <a:rPr lang="tr-TR" sz="1400" b="1" dirty="0">
                          <a:solidFill>
                            <a:srgbClr val="FF0000"/>
                          </a:solidFill>
                          <a:effectLst/>
                          <a:latin typeface="+mn-lt"/>
                        </a:rPr>
                        <a:t> </a:t>
                      </a:r>
                      <a:r>
                        <a:rPr lang="en-US" sz="1400" kern="1200" dirty="0">
                          <a:solidFill>
                            <a:schemeClr val="tx1"/>
                          </a:solidFill>
                          <a:effectLst/>
                          <a:latin typeface="+mn-lt"/>
                          <a:ea typeface="+mn-ea"/>
                          <a:cs typeface="+mn-cs"/>
                        </a:rPr>
                        <a:t>2028-2029</a:t>
                      </a:r>
                      <a:r>
                        <a:rPr lang="tr-TR" sz="1400" dirty="0">
                          <a:effectLst/>
                        </a:rPr>
                        <a:t>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latin typeface="+mn-lt"/>
                        </a:rPr>
                        <a:t> 2024-2029</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1390297">
                <a:tc>
                  <a:txBody>
                    <a:bodyPr/>
                    <a:lstStyle/>
                    <a:p>
                      <a:pPr>
                        <a:lnSpc>
                          <a:spcPct val="107000"/>
                        </a:lnSpc>
                        <a:spcAft>
                          <a:spcPts val="0"/>
                        </a:spcAft>
                      </a:pPr>
                      <a:r>
                        <a:rPr lang="tr-TR" sz="1400" b="1" dirty="0">
                          <a:solidFill>
                            <a:srgbClr val="FF0000"/>
                          </a:solidFill>
                          <a:effectLst/>
                          <a:latin typeface="+mn-lt"/>
                        </a:rPr>
                        <a:t> Polonya</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400" kern="1200" dirty="0">
                          <a:solidFill>
                            <a:schemeClr val="tx1"/>
                          </a:solidFill>
                          <a:effectLst/>
                          <a:latin typeface="+mn-lt"/>
                          <a:ea typeface="+mn-ea"/>
                          <a:cs typeface="+mn-cs"/>
                        </a:rPr>
                        <a:t>Akademia Nauk Stosowanych WSGE im. A. De Gasperi w Jozefowie</a:t>
                      </a:r>
                      <a:r>
                        <a:rPr lang="tr-TR" sz="1400" dirty="0">
                          <a:effectLst/>
                        </a:rPr>
                        <a:t>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FF0000"/>
                          </a:solidFill>
                          <a:effectLst/>
                          <a:latin typeface="+mn-lt"/>
                          <a:ea typeface="+mn-ea"/>
                          <a:cs typeface="+mn-cs"/>
                        </a:rPr>
                        <a:t>Akademia Nauk Stosowanych WSGE im. A. De Gasperi w Jozefowie</a:t>
                      </a:r>
                      <a:r>
                        <a:rPr lang="tr-TR" sz="1400" b="1" kern="1200" dirty="0">
                          <a:solidFill>
                            <a:srgbClr val="FF0000"/>
                          </a:solidFill>
                          <a:effectLst/>
                          <a:latin typeface="+mn-lt"/>
                          <a:ea typeface="+mn-ea"/>
                          <a:cs typeface="+mn-cs"/>
                        </a:rPr>
                        <a:t> </a:t>
                      </a:r>
                    </a:p>
                  </a:txBody>
                  <a:tcPr marL="0" marR="0" marT="0" marB="0" anchor="ctr"/>
                </a:tc>
                <a:tc>
                  <a:txBody>
                    <a:bodyPr/>
                    <a:lstStyle/>
                    <a:p>
                      <a:pPr>
                        <a:lnSpc>
                          <a:spcPct val="107000"/>
                        </a:lnSpc>
                        <a:spcAft>
                          <a:spcPts val="0"/>
                        </a:spcAft>
                      </a:pPr>
                      <a:r>
                        <a:rPr lang="tr-TR" sz="1400" b="1" dirty="0">
                          <a:solidFill>
                            <a:srgbClr val="FF0000"/>
                          </a:solidFill>
                          <a:effectLst/>
                          <a:latin typeface="+mn-lt"/>
                        </a:rPr>
                        <a:t>International Trade and Logistics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solidFill>
                            <a:srgbClr val="FF0000"/>
                          </a:solidFill>
                          <a:effectLst/>
                          <a:latin typeface="+mn-lt"/>
                        </a:rPr>
                        <a:t> </a:t>
                      </a:r>
                      <a:r>
                        <a:rPr lang="en-US" sz="1400" kern="1200" dirty="0">
                          <a:solidFill>
                            <a:schemeClr val="tx1"/>
                          </a:solidFill>
                          <a:effectLst/>
                          <a:latin typeface="+mn-lt"/>
                          <a:ea typeface="+mn-ea"/>
                          <a:cs typeface="+mn-cs"/>
                        </a:rPr>
                        <a:t>2028-2029</a:t>
                      </a:r>
                      <a:r>
                        <a:rPr lang="tr-TR" sz="1400" dirty="0">
                          <a:effectLst/>
                        </a:rPr>
                        <a:t>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latin typeface="+mn-lt"/>
                        </a:rPr>
                        <a:t>2024-2029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59</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909352443"/>
              </p:ext>
            </p:extLst>
          </p:nvPr>
        </p:nvGraphicFramePr>
        <p:xfrm>
          <a:off x="235132" y="1958195"/>
          <a:ext cx="11443346" cy="3955587"/>
        </p:xfrm>
        <a:graphic>
          <a:graphicData uri="http://schemas.openxmlformats.org/drawingml/2006/table">
            <a:tbl>
              <a:tblPr>
                <a:tableStyleId>{BDBED569-4797-4DF1-A0F4-6AAB3CD982D8}</a:tableStyleId>
              </a:tblPr>
              <a:tblGrid>
                <a:gridCol w="8962120">
                  <a:extLst>
                    <a:ext uri="{9D8B030D-6E8A-4147-A177-3AD203B41FA5}">
                      <a16:colId xmlns:a16="http://schemas.microsoft.com/office/drawing/2014/main" val="3486356541"/>
                    </a:ext>
                  </a:extLst>
                </a:gridCol>
                <a:gridCol w="1240613">
                  <a:extLst>
                    <a:ext uri="{9D8B030D-6E8A-4147-A177-3AD203B41FA5}">
                      <a16:colId xmlns:a16="http://schemas.microsoft.com/office/drawing/2014/main" val="1443208702"/>
                    </a:ext>
                  </a:extLst>
                </a:gridCol>
                <a:gridCol w="1240613">
                  <a:extLst>
                    <a:ext uri="{9D8B030D-6E8A-4147-A177-3AD203B41FA5}">
                      <a16:colId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HAREKETLİLİLK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03780812"/>
                  </a:ext>
                </a:extLst>
              </a:tr>
              <a:tr h="368502">
                <a:tc>
                  <a:txBody>
                    <a:bodyPr/>
                    <a:lstStyle/>
                    <a:p>
                      <a:pPr marL="72000">
                        <a:lnSpc>
                          <a:spcPct val="100000"/>
                        </a:lnSpc>
                        <a:spcAft>
                          <a:spcPts val="0"/>
                        </a:spcAft>
                      </a:pPr>
                      <a:r>
                        <a:rPr lang="tr-TR" sz="2000" b="1" dirty="0">
                          <a:solidFill>
                            <a:srgbClr val="0000CC"/>
                          </a:solidFill>
                          <a:effectLst/>
                        </a:rPr>
                        <a:t>ERASMUS + Yurtdışına Giden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1  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54700890"/>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2</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400" dirty="0">
                          <a:solidFill>
                            <a:srgbClr val="FF0000"/>
                          </a:solidFill>
                          <a:effectLst/>
                          <a:latin typeface="Times New Roman" panose="02020603050405020304" pitchFamily="18" charset="0"/>
                          <a:cs typeface="Times New Roman" panose="02020603050405020304" pitchFamily="18" charset="0"/>
                        </a:rPr>
                        <a:t> 0</a:t>
                      </a:r>
                      <a:endPar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400" dirty="0">
                          <a:solidFill>
                            <a:srgbClr val="FF0000"/>
                          </a:solidFill>
                          <a:effectLst/>
                          <a:latin typeface="Times New Roman" panose="02020603050405020304" pitchFamily="18" charset="0"/>
                          <a:cs typeface="Times New Roman" panose="02020603050405020304" pitchFamily="18" charset="0"/>
                        </a:rPr>
                        <a:t> 3</a:t>
                      </a:r>
                      <a:endPar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4036789"/>
                  </a:ext>
                </a:extLst>
              </a:tr>
              <a:tr h="368502">
                <a:tc>
                  <a:txBody>
                    <a:bodyPr/>
                    <a:lstStyle/>
                    <a:p>
                      <a:pPr marL="72000">
                        <a:lnSpc>
                          <a:spcPct val="100000"/>
                        </a:lnSpc>
                        <a:spcAft>
                          <a:spcPts val="0"/>
                        </a:spcAft>
                      </a:pPr>
                      <a:r>
                        <a:rPr lang="tr-TR" sz="2000" b="1" dirty="0">
                          <a:solidFill>
                            <a:srgbClr val="0000CC"/>
                          </a:solidFill>
                          <a:effectLst/>
                        </a:rPr>
                        <a:t>ERASMUS + Yurtdışından Gelen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8655032"/>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0</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400" dirty="0">
                          <a:effectLst/>
                          <a:latin typeface="Times New Roman" panose="02020603050405020304" pitchFamily="18" charset="0"/>
                          <a:cs typeface="Times New Roman" panose="02020603050405020304" pitchFamily="18" charset="0"/>
                        </a:rPr>
                        <a:t>  0 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96452273"/>
                  </a:ext>
                </a:extLst>
              </a:tr>
            </a:tbl>
          </a:graphicData>
        </a:graphic>
      </p:graphicFrame>
    </p:spTree>
    <p:extLst>
      <p:ext uri="{BB962C8B-B14F-4D97-AF65-F5344CB8AC3E}">
        <p14:creationId xmlns:p14="http://schemas.microsoft.com/office/powerpoint/2010/main" val="2386005942"/>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CD45871-5E83-4270-BE5D-5E99A6218E3D}"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6</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Unvan 3"/>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Bilim/Sanat Dalı / Program Başkanlıkları</a:t>
            </a:r>
            <a:endParaRPr lang="tr-TR" sz="2800" b="1" dirty="0">
              <a:solidFill>
                <a:srgbClr val="3333FF"/>
              </a:solidFill>
              <a:latin typeface="+mn-lt"/>
            </a:endParaRPr>
          </a:p>
        </p:txBody>
      </p:sp>
      <p:graphicFrame>
        <p:nvGraphicFramePr>
          <p:cNvPr id="10" name="Tablo 9"/>
          <p:cNvGraphicFramePr>
            <a:graphicFrameLocks noGrp="1"/>
          </p:cNvGraphicFramePr>
          <p:nvPr>
            <p:extLst>
              <p:ext uri="{D42A27DB-BD31-4B8C-83A1-F6EECF244321}">
                <p14:modId xmlns:p14="http://schemas.microsoft.com/office/powerpoint/2010/main" val="3750623804"/>
              </p:ext>
            </p:extLst>
          </p:nvPr>
        </p:nvGraphicFramePr>
        <p:xfrm>
          <a:off x="410474" y="1986432"/>
          <a:ext cx="11390810" cy="3638686"/>
        </p:xfrm>
        <a:graphic>
          <a:graphicData uri="http://schemas.openxmlformats.org/drawingml/2006/table">
            <a:tbl>
              <a:tblPr firstRow="1" firstCol="1" bandRow="1">
                <a:tableStyleId>{BDBED569-4797-4DF1-A0F4-6AAB3CD982D8}</a:tableStyleId>
              </a:tblPr>
              <a:tblGrid>
                <a:gridCol w="3591683">
                  <a:extLst>
                    <a:ext uri="{9D8B030D-6E8A-4147-A177-3AD203B41FA5}">
                      <a16:colId xmlns:a16="http://schemas.microsoft.com/office/drawing/2014/main" val="2286719321"/>
                    </a:ext>
                  </a:extLst>
                </a:gridCol>
                <a:gridCol w="3631095">
                  <a:extLst>
                    <a:ext uri="{9D8B030D-6E8A-4147-A177-3AD203B41FA5}">
                      <a16:colId xmlns:a16="http://schemas.microsoft.com/office/drawing/2014/main" val="809016168"/>
                    </a:ext>
                  </a:extLst>
                </a:gridCol>
                <a:gridCol w="4168032">
                  <a:extLst>
                    <a:ext uri="{9D8B030D-6E8A-4147-A177-3AD203B41FA5}">
                      <a16:colId xmlns:a16="http://schemas.microsoft.com/office/drawing/2014/main" val="2705893195"/>
                    </a:ext>
                  </a:extLst>
                </a:gridCol>
              </a:tblGrid>
              <a:tr h="1068593">
                <a:tc>
                  <a:txBody>
                    <a:bodyPr/>
                    <a:lstStyle/>
                    <a:p>
                      <a:pPr algn="ctr">
                        <a:lnSpc>
                          <a:spcPct val="107000"/>
                        </a:lnSpc>
                        <a:spcAft>
                          <a:spcPts val="0"/>
                        </a:spcAft>
                      </a:pPr>
                      <a:r>
                        <a:rPr lang="tr-TR" sz="1600" dirty="0">
                          <a:solidFill>
                            <a:srgbClr val="FF0000"/>
                          </a:solidFill>
                          <a:effectLst/>
                        </a:rPr>
                        <a:t>Bölüm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Başkanı</a:t>
                      </a:r>
                    </a:p>
                    <a:p>
                      <a:pPr algn="ctr">
                        <a:lnSpc>
                          <a:spcPct val="107000"/>
                        </a:lnSpc>
                        <a:spcAft>
                          <a:spcPts val="0"/>
                        </a:spcAft>
                      </a:pPr>
                      <a:r>
                        <a:rPr lang="tr-TR" sz="1600" dirty="0" err="1">
                          <a:solidFill>
                            <a:srgbClr val="FF0000"/>
                          </a:solidFill>
                          <a:effectLst/>
                        </a:rPr>
                        <a:t>Ünvanı</a:t>
                      </a:r>
                      <a:r>
                        <a:rPr lang="tr-TR" sz="1600" dirty="0">
                          <a:solidFill>
                            <a:srgbClr val="FF0000"/>
                          </a:solidFill>
                          <a:effectLst/>
                        </a:rPr>
                        <a:t> Adı Soyadı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1762872"/>
                  </a:ext>
                </a:extLst>
              </a:tr>
              <a:tr h="42208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mn-lt"/>
                          <a:cs typeface="Times New Roman" panose="02020603050405020304" pitchFamily="18" charset="0"/>
                        </a:rPr>
                        <a:t>Siyaset Bilimi ve Kamu Yönetimi</a:t>
                      </a: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rPr>
                        <a:t>Yönetim Bilimleri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rPr>
                        <a:t>Doç. Dr. Çağrı ÇOLAK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0377796"/>
                  </a:ext>
                </a:extLst>
              </a:tr>
              <a:tr h="408885">
                <a:tc vMerge="1">
                  <a:txBody>
                    <a:bodyPr/>
                    <a:lstStyle/>
                    <a:p>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rPr>
                        <a:t>Kentleşme ve Çevre Sorunları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rPr>
                        <a:t>Dr. Öğr. Üyesi Özkan YALÇIN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7662733"/>
                  </a:ext>
                </a:extLst>
              </a:tr>
              <a:tr h="408885">
                <a:tc vMerge="1">
                  <a:txBody>
                    <a:bodyPr/>
                    <a:lstStyle/>
                    <a:p>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rPr>
                        <a:t>Siyaset ve Sosyal Bilimler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latin typeface="Calibri" panose="020F0502020204030204" pitchFamily="34" charset="0"/>
                          <a:ea typeface="Calibri" panose="020F0502020204030204" pitchFamily="34" charset="0"/>
                          <a:cs typeface="Times New Roman" panose="02020603050405020304" pitchFamily="18" charset="0"/>
                        </a:rPr>
                        <a:t>Dr. Öğr. Üyesi Hasan Bozkurt ÇELİK</a:t>
                      </a:r>
                    </a:p>
                  </a:txBody>
                  <a:tcPr marL="44450" marR="44450" marT="0" marB="0" anchor="ctr"/>
                </a:tc>
                <a:extLst>
                  <a:ext uri="{0D108BD9-81ED-4DB2-BD59-A6C34878D82A}">
                    <a16:rowId xmlns:a16="http://schemas.microsoft.com/office/drawing/2014/main" val="2018824849"/>
                  </a:ext>
                </a:extLst>
              </a:tr>
              <a:tr h="408885">
                <a:tc vMerge="1">
                  <a:txBody>
                    <a:bodyPr/>
                    <a:lstStyle/>
                    <a:p>
                      <a:endParaRPr dirty="0"/>
                    </a:p>
                  </a:txBody>
                  <a:tcPr marL="44450" marR="44450" marT="0" marB="0" anchor="ct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Hukuk Bilimleri</a:t>
                      </a: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rPr>
                        <a:t>Dr. Öğr. Üyesi Soner HAMZAÇEBİ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6882172"/>
                  </a:ext>
                </a:extLst>
              </a:tr>
              <a:tr h="40888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dirty="0">
                          <a:effectLst/>
                        </a:rPr>
                        <a:t> </a:t>
                      </a:r>
                      <a:r>
                        <a:rPr lang="tr-TR" sz="1800" dirty="0">
                          <a:effectLst/>
                        </a:rPr>
                        <a:t>Uluslararası Ticaret ve Lojistik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dirty="0">
                          <a:effectLst/>
                        </a:rPr>
                        <a:t> </a:t>
                      </a:r>
                      <a:r>
                        <a:rPr lang="tr-TR" sz="1800" dirty="0">
                          <a:effectLst/>
                        </a:rPr>
                        <a:t>Uluslararası Ticaret ve Lojistik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dirty="0">
                          <a:effectLst/>
                        </a:rPr>
                        <a:t> </a:t>
                      </a:r>
                      <a:r>
                        <a:rPr lang="tr-TR" sz="1800" dirty="0">
                          <a:effectLst/>
                          <a:latin typeface="+mn-lt"/>
                          <a:cs typeface="Times New Roman" panose="02020603050405020304" pitchFamily="18" charset="0"/>
                        </a:rPr>
                        <a:t>Doç. Dr. Oğuz Yusuf ATASEL</a:t>
                      </a:r>
                    </a:p>
                  </a:txBody>
                  <a:tcPr marL="44450" marR="44450" marT="0" marB="0" anchor="ctr"/>
                </a:tc>
                <a:extLst>
                  <a:ext uri="{0D108BD9-81ED-4DB2-BD59-A6C34878D82A}">
                    <a16:rowId xmlns:a16="http://schemas.microsoft.com/office/drawing/2014/main" val="3603211023"/>
                  </a:ext>
                </a:extLst>
              </a:tr>
              <a:tr h="51246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1" kern="1200" dirty="0">
                          <a:solidFill>
                            <a:schemeClr val="tx1"/>
                          </a:solidFill>
                          <a:effectLst/>
                          <a:latin typeface="+mn-lt"/>
                          <a:ea typeface="+mn-ea"/>
                          <a:cs typeface="+mn-cs"/>
                        </a:rPr>
                        <a:t>Siyaset Bilimi ve Uluslararası İlişkiler</a:t>
                      </a: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0" kern="1200" dirty="0">
                          <a:solidFill>
                            <a:schemeClr val="tx1"/>
                          </a:solidFill>
                          <a:effectLst/>
                          <a:latin typeface="+mn-lt"/>
                          <a:ea typeface="+mn-ea"/>
                          <a:cs typeface="+mn-cs"/>
                        </a:rPr>
                        <a:t>Siyaset Bilimi ve Uluslararası İlişkiler</a:t>
                      </a: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latin typeface="+mn-lt"/>
                          <a:cs typeface="Times New Roman" panose="02020603050405020304" pitchFamily="18" charset="0"/>
                        </a:rPr>
                        <a:t>Prof. Dr. Nihat YILMAZ(Uhde)</a:t>
                      </a:r>
                    </a:p>
                  </a:txBody>
                  <a:tcPr marL="44450" marR="44450" marT="0" marB="0" anchor="ctr"/>
                </a:tc>
                <a:extLst>
                  <a:ext uri="{0D108BD9-81ED-4DB2-BD59-A6C34878D82A}">
                    <a16:rowId xmlns:a16="http://schemas.microsoft.com/office/drawing/2014/main" val="3803245488"/>
                  </a:ext>
                </a:extLst>
              </a:tr>
            </a:tbl>
          </a:graphicData>
        </a:graphic>
      </p:graphicFrame>
      <p:sp>
        <p:nvSpPr>
          <p:cNvPr id="11" name="Metin kutusu 10"/>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63396655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360219" y="774666"/>
            <a:ext cx="10197854" cy="596155"/>
          </a:xfrm>
        </p:spPr>
        <p:txBody>
          <a:bodyPr>
            <a:noAutofit/>
          </a:bodyPr>
          <a:lstStyle/>
          <a:p>
            <a:pPr algn="ctr"/>
            <a:r>
              <a:rPr lang="tr-TR" sz="3200" b="1" dirty="0">
                <a:solidFill>
                  <a:srgbClr val="FF0000"/>
                </a:solidFill>
                <a:latin typeface="Calibri" panose="020F0502020204030204" pitchFamily="34" charset="0"/>
                <a:cs typeface="Calibri" panose="020F0502020204030204" pitchFamily="34" charset="0"/>
              </a:rPr>
              <a:t>Bilgi Paketi Hazırlanma Durumu</a:t>
            </a:r>
          </a:p>
        </p:txBody>
      </p:sp>
      <p:graphicFrame>
        <p:nvGraphicFramePr>
          <p:cNvPr id="2" name="Tablo 1"/>
          <p:cNvGraphicFramePr>
            <a:graphicFrameLocks noGrp="1"/>
          </p:cNvGraphicFramePr>
          <p:nvPr>
            <p:extLst>
              <p:ext uri="{D42A27DB-BD31-4B8C-83A1-F6EECF244321}">
                <p14:modId xmlns:p14="http://schemas.microsoft.com/office/powerpoint/2010/main" val="2102790639"/>
              </p:ext>
            </p:extLst>
          </p:nvPr>
        </p:nvGraphicFramePr>
        <p:xfrm>
          <a:off x="429720" y="1976579"/>
          <a:ext cx="11565644" cy="3868629"/>
        </p:xfrm>
        <a:graphic>
          <a:graphicData uri="http://schemas.openxmlformats.org/drawingml/2006/table">
            <a:tbl>
              <a:tblPr firstRow="1" firstCol="1" bandRow="1">
                <a:tableStyleId>{BDBED569-4797-4DF1-A0F4-6AAB3CD982D8}</a:tableStyleId>
              </a:tblPr>
              <a:tblGrid>
                <a:gridCol w="5601103">
                  <a:extLst>
                    <a:ext uri="{9D8B030D-6E8A-4147-A177-3AD203B41FA5}">
                      <a16:colId xmlns:a16="http://schemas.microsoft.com/office/drawing/2014/main" val="1360695184"/>
                    </a:ext>
                  </a:extLst>
                </a:gridCol>
                <a:gridCol w="1888771">
                  <a:extLst>
                    <a:ext uri="{9D8B030D-6E8A-4147-A177-3AD203B41FA5}">
                      <a16:colId xmlns:a16="http://schemas.microsoft.com/office/drawing/2014/main" val="4121385939"/>
                    </a:ext>
                  </a:extLst>
                </a:gridCol>
                <a:gridCol w="2191251">
                  <a:extLst>
                    <a:ext uri="{9D8B030D-6E8A-4147-A177-3AD203B41FA5}">
                      <a16:colId xmlns:a16="http://schemas.microsoft.com/office/drawing/2014/main" val="3274120417"/>
                    </a:ext>
                  </a:extLst>
                </a:gridCol>
                <a:gridCol w="1884519">
                  <a:extLst>
                    <a:ext uri="{9D8B030D-6E8A-4147-A177-3AD203B41FA5}">
                      <a16:colId xmlns:a16="http://schemas.microsoft.com/office/drawing/2014/main" val="398416714"/>
                    </a:ext>
                  </a:extLst>
                </a:gridCol>
              </a:tblGrid>
              <a:tr h="799934">
                <a:tc rowSpan="2">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Program Adı</a:t>
                      </a:r>
                      <a:endParaRPr lang="tr-TR" sz="2000" b="1" u="none" strike="noStrike" kern="1200" dirty="0">
                        <a:solidFill>
                          <a:srgbClr val="FF0000"/>
                        </a:solidFill>
                        <a:effectLst/>
                        <a:latin typeface="+mn-lt"/>
                        <a:ea typeface="+mn-ea"/>
                        <a:cs typeface="+mn-cs"/>
                      </a:endParaRPr>
                    </a:p>
                  </a:txBody>
                  <a:tcPr marL="44450" marR="44450" marT="0" marB="0" anchor="ctr"/>
                </a:tc>
                <a:tc gridSpan="3">
                  <a:txBody>
                    <a:bodyPr/>
                    <a:lstStyle/>
                    <a:p>
                      <a:pPr marL="0" algn="ctr" defTabSz="914400" rtl="0" eaLnBrk="1" fontAlgn="ctr" latinLnBrk="0" hangingPunct="1">
                        <a:lnSpc>
                          <a:spcPct val="100000"/>
                        </a:lnSpc>
                        <a:spcAft>
                          <a:spcPts val="0"/>
                        </a:spcAft>
                      </a:pPr>
                      <a:r>
                        <a:rPr lang="tr-TR" sz="2000" u="none" strike="noStrike" kern="1200" dirty="0">
                          <a:solidFill>
                            <a:srgbClr val="FF0000"/>
                          </a:solidFill>
                          <a:effectLst/>
                        </a:rPr>
                        <a:t>2025</a:t>
                      </a:r>
                      <a:endParaRPr lang="tr-TR" sz="2000" b="1" u="none" strike="noStrike" kern="1200" dirty="0">
                        <a:solidFill>
                          <a:srgbClr val="FF0000"/>
                        </a:solidFill>
                        <a:effectLst/>
                        <a:latin typeface="+mn-lt"/>
                        <a:ea typeface="+mn-ea"/>
                        <a:cs typeface="+mn-cs"/>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8958110"/>
                  </a:ext>
                </a:extLst>
              </a:tr>
              <a:tr h="1599869">
                <a:tc vMerge="1">
                  <a:txBody>
                    <a:bodyPr/>
                    <a:lstStyle/>
                    <a:p>
                      <a:endParaRPr lang="tr-TR"/>
                    </a:p>
                  </a:txBody>
                  <a:tcP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Toplam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Girişi tamamlanan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Eksik/boş ders sayısı</a:t>
                      </a:r>
                      <a:endParaRPr lang="tr-TR" sz="2000" b="1" u="none" strike="noStrike"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2772180099"/>
                  </a:ext>
                </a:extLst>
              </a:tr>
              <a:tr h="701216">
                <a:tc>
                  <a:txBody>
                    <a:bodyPr/>
                    <a:lstStyle/>
                    <a:p>
                      <a:pPr marL="72000" algn="l" defTabSz="914400" rtl="0" eaLnBrk="1" fontAlgn="ctr" latinLnBrk="0" hangingPunct="1">
                        <a:lnSpc>
                          <a:spcPct val="100000"/>
                        </a:lnSpc>
                        <a:spcAft>
                          <a:spcPts val="0"/>
                        </a:spcAft>
                      </a:pPr>
                      <a:r>
                        <a:rPr lang="tr-TR" sz="2400" b="1" kern="1200" dirty="0">
                          <a:solidFill>
                            <a:srgbClr val="485793"/>
                          </a:solidFill>
                          <a:effectLst/>
                          <a:latin typeface="Times New Roman" panose="02020603050405020304" pitchFamily="18" charset="0"/>
                          <a:ea typeface="+mn-ea"/>
                          <a:cs typeface="Times New Roman" panose="02020603050405020304" pitchFamily="18" charset="0"/>
                        </a:rPr>
                        <a:t>Siyaset Bilimi ve Kamu Yönetimi </a:t>
                      </a:r>
                    </a:p>
                  </a:txBody>
                  <a:tcPr marL="44450" marR="44450" marT="0" marB="0" anchor="ctr"/>
                </a:tc>
                <a:tc>
                  <a:txBody>
                    <a:bodyPr/>
                    <a:lstStyle/>
                    <a:p>
                      <a:pPr marL="72000" algn="ctr" defTabSz="914400" rtl="0" eaLnBrk="1" fontAlgn="ctr" latinLnBrk="0" hangingPunct="1">
                        <a:lnSpc>
                          <a:spcPct val="100000"/>
                        </a:lnSpc>
                        <a:spcAft>
                          <a:spcPts val="0"/>
                        </a:spcAft>
                      </a:pPr>
                      <a:r>
                        <a:rPr lang="tr-TR" sz="2400" kern="1200" dirty="0">
                          <a:solidFill>
                            <a:srgbClr val="485793"/>
                          </a:solidFill>
                          <a:effectLst/>
                          <a:latin typeface="+mn-lt"/>
                          <a:ea typeface="+mn-ea"/>
                          <a:cs typeface="+mn-cs"/>
                        </a:rPr>
                        <a:t>31</a:t>
                      </a:r>
                    </a:p>
                  </a:txBody>
                  <a:tcPr marL="44450" marR="44450" marT="0" marB="0" anchor="ctr"/>
                </a:tc>
                <a:tc>
                  <a:txBody>
                    <a:bodyPr/>
                    <a:lstStyle/>
                    <a:p>
                      <a:pPr marL="72000" algn="ctr" defTabSz="914400" rtl="0" eaLnBrk="1" fontAlgn="ctr" latinLnBrk="0" hangingPunct="1">
                        <a:lnSpc>
                          <a:spcPct val="100000"/>
                        </a:lnSpc>
                        <a:spcAft>
                          <a:spcPts val="0"/>
                        </a:spcAft>
                      </a:pPr>
                      <a:r>
                        <a:rPr lang="tr-TR" sz="2400" kern="1200" dirty="0">
                          <a:solidFill>
                            <a:srgbClr val="485793"/>
                          </a:solidFill>
                          <a:effectLst/>
                          <a:latin typeface="+mn-lt"/>
                          <a:ea typeface="+mn-ea"/>
                          <a:cs typeface="+mn-cs"/>
                        </a:rPr>
                        <a:t>31</a:t>
                      </a:r>
                    </a:p>
                  </a:txBody>
                  <a:tcPr marL="44450" marR="44450" marT="0" marB="0" anchor="ctr"/>
                </a:tc>
                <a:tc>
                  <a:txBody>
                    <a:bodyPr/>
                    <a:lstStyle/>
                    <a:p>
                      <a:pPr marL="72000" algn="ctr" defTabSz="914400" rtl="0" eaLnBrk="1" fontAlgn="ctr" latinLnBrk="0" hangingPunct="1">
                        <a:lnSpc>
                          <a:spcPct val="100000"/>
                        </a:lnSpc>
                        <a:spcAft>
                          <a:spcPts val="0"/>
                        </a:spcAft>
                      </a:pPr>
                      <a:r>
                        <a:rPr lang="tr-TR" sz="2400" kern="1200" dirty="0">
                          <a:solidFill>
                            <a:srgbClr val="485793"/>
                          </a:solidFill>
                          <a:effectLst/>
                          <a:latin typeface="+mn-lt"/>
                          <a:ea typeface="+mn-ea"/>
                          <a:cs typeface="+mn-cs"/>
                        </a:rPr>
                        <a:t>0</a:t>
                      </a:r>
                    </a:p>
                  </a:txBody>
                  <a:tcPr marL="44450" marR="44450" marT="0" marB="0" anchor="ctr"/>
                </a:tc>
                <a:extLst>
                  <a:ext uri="{0D108BD9-81ED-4DB2-BD59-A6C34878D82A}">
                    <a16:rowId xmlns:a16="http://schemas.microsoft.com/office/drawing/2014/main" val="914666932"/>
                  </a:ext>
                </a:extLst>
              </a:tr>
              <a:tr h="767610">
                <a:tc>
                  <a:txBody>
                    <a:bodyPr/>
                    <a:lstStyle/>
                    <a:p>
                      <a:pPr marL="72000" algn="l" defTabSz="914400" rtl="0" eaLnBrk="1" fontAlgn="ctr" latinLnBrk="0" hangingPunct="1">
                        <a:lnSpc>
                          <a:spcPct val="100000"/>
                        </a:lnSpc>
                        <a:spcAft>
                          <a:spcPts val="0"/>
                        </a:spcAft>
                      </a:pPr>
                      <a:r>
                        <a:rPr lang="tr-TR" sz="2400" b="1" kern="1200" dirty="0">
                          <a:solidFill>
                            <a:srgbClr val="485793"/>
                          </a:solidFill>
                          <a:effectLst/>
                          <a:latin typeface="Times New Roman" panose="02020603050405020304" pitchFamily="18" charset="0"/>
                          <a:ea typeface="+mn-ea"/>
                          <a:cs typeface="Times New Roman" panose="02020603050405020304" pitchFamily="18" charset="0"/>
                        </a:rPr>
                        <a:t>Uluslararası Ticaret ve Lojistik</a:t>
                      </a:r>
                    </a:p>
                  </a:txBody>
                  <a:tcPr marL="44450" marR="44450" marT="0" marB="0" anchor="ctr"/>
                </a:tc>
                <a:tc>
                  <a:txBody>
                    <a:bodyPr/>
                    <a:lstStyle/>
                    <a:p>
                      <a:pPr marL="72000" algn="ctr" defTabSz="914400" rtl="0" eaLnBrk="1" fontAlgn="ctr" latinLnBrk="0" hangingPunct="1">
                        <a:lnSpc>
                          <a:spcPct val="100000"/>
                        </a:lnSpc>
                        <a:spcAft>
                          <a:spcPts val="0"/>
                        </a:spcAft>
                      </a:pPr>
                      <a:r>
                        <a:rPr lang="tr-TR" sz="2400" kern="1200" dirty="0">
                          <a:solidFill>
                            <a:srgbClr val="485793"/>
                          </a:solidFill>
                          <a:effectLst/>
                          <a:latin typeface="+mn-lt"/>
                          <a:ea typeface="+mn-ea"/>
                          <a:cs typeface="+mn-cs"/>
                        </a:rPr>
                        <a:t>31</a:t>
                      </a:r>
                    </a:p>
                  </a:txBody>
                  <a:tcPr marL="44450" marR="44450" marT="0" marB="0" anchor="ctr"/>
                </a:tc>
                <a:tc>
                  <a:txBody>
                    <a:bodyPr/>
                    <a:lstStyle/>
                    <a:p>
                      <a:pPr marL="72000" algn="ctr" defTabSz="914400" rtl="0" eaLnBrk="1" fontAlgn="ctr" latinLnBrk="0" hangingPunct="1">
                        <a:lnSpc>
                          <a:spcPct val="100000"/>
                        </a:lnSpc>
                        <a:spcAft>
                          <a:spcPts val="0"/>
                        </a:spcAft>
                      </a:pPr>
                      <a:r>
                        <a:rPr lang="tr-TR" sz="2400" kern="1200" dirty="0">
                          <a:solidFill>
                            <a:srgbClr val="485793"/>
                          </a:solidFill>
                          <a:effectLst/>
                          <a:latin typeface="+mn-lt"/>
                          <a:ea typeface="+mn-ea"/>
                          <a:cs typeface="+mn-cs"/>
                        </a:rPr>
                        <a:t>31</a:t>
                      </a:r>
                    </a:p>
                  </a:txBody>
                  <a:tcPr marL="44450" marR="44450" marT="0" marB="0" anchor="ctr"/>
                </a:tc>
                <a:tc>
                  <a:txBody>
                    <a:bodyPr/>
                    <a:lstStyle/>
                    <a:p>
                      <a:pPr marL="72000" algn="ctr" defTabSz="914400" rtl="0" eaLnBrk="1" fontAlgn="ctr" latinLnBrk="0" hangingPunct="1">
                        <a:lnSpc>
                          <a:spcPct val="100000"/>
                        </a:lnSpc>
                        <a:spcAft>
                          <a:spcPts val="0"/>
                        </a:spcAft>
                      </a:pPr>
                      <a:r>
                        <a:rPr lang="tr-TR" sz="2400" kern="1200" dirty="0">
                          <a:solidFill>
                            <a:srgbClr val="485793"/>
                          </a:solidFill>
                          <a:effectLst/>
                          <a:latin typeface="+mn-lt"/>
                          <a:ea typeface="+mn-ea"/>
                          <a:cs typeface="+mn-cs"/>
                        </a:rPr>
                        <a:t>0</a:t>
                      </a:r>
                    </a:p>
                  </a:txBody>
                  <a:tcPr marL="44450" marR="44450" marT="0" marB="0" anchor="ctr"/>
                </a:tc>
                <a:extLst>
                  <a:ext uri="{0D108BD9-81ED-4DB2-BD59-A6C34878D82A}">
                    <a16:rowId xmlns:a16="http://schemas.microsoft.com/office/drawing/2014/main" val="413421243"/>
                  </a:ext>
                </a:extLst>
              </a:tr>
            </a:tbl>
          </a:graphicData>
        </a:graphic>
      </p:graphicFrame>
      <p:sp>
        <p:nvSpPr>
          <p:cNvPr id="3" name="Veri Yer Tutucusu 2"/>
          <p:cNvSpPr>
            <a:spLocks noGrp="1"/>
          </p:cNvSpPr>
          <p:nvPr>
            <p:ph type="dt" sz="half" idx="10"/>
          </p:nvPr>
        </p:nvSpPr>
        <p:spPr/>
        <p:txBody>
          <a:bodyPr/>
          <a:lstStyle/>
          <a:p>
            <a:fld id="{E22DCCE2-B49B-4550-A1C9-A7F3BAA371F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60</a:t>
            </a:fld>
            <a:endParaRPr lang="tr-TR"/>
          </a:p>
        </p:txBody>
      </p:sp>
      <p:sp>
        <p:nvSpPr>
          <p:cNvPr id="6" name="Akış Çizelgesi: Toplam Birleşimi 5"/>
          <p:cNvSpPr/>
          <p:nvPr/>
        </p:nvSpPr>
        <p:spPr>
          <a:xfrm>
            <a:off x="11818795" y="6578095"/>
            <a:ext cx="176569" cy="238125"/>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35361469"/>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61</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62</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982657920"/>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63</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3030384400"/>
              </p:ext>
            </p:extLst>
          </p:nvPr>
        </p:nvGraphicFramePr>
        <p:xfrm>
          <a:off x="785192" y="1908314"/>
          <a:ext cx="10634869" cy="401540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283421748"/>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357558897"/>
              </p:ext>
            </p:extLst>
          </p:nvPr>
        </p:nvGraphicFramePr>
        <p:xfrm>
          <a:off x="397563" y="1967947"/>
          <a:ext cx="11390246" cy="3757297"/>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191821971"/>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1 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214597473"/>
              </p:ext>
            </p:extLst>
          </p:nvPr>
        </p:nvGraphicFramePr>
        <p:xfrm>
          <a:off x="326570" y="2011681"/>
          <a:ext cx="11600387" cy="3483902"/>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Program Akreditasyon Hazırlık Çalışmaları </a:t>
            </a:r>
          </a:p>
        </p:txBody>
      </p:sp>
      <p:sp>
        <p:nvSpPr>
          <p:cNvPr id="3" name="İçerik Yer Tutucusu 2"/>
          <p:cNvSpPr>
            <a:spLocks noGrp="1"/>
          </p:cNvSpPr>
          <p:nvPr>
            <p:ph idx="1"/>
          </p:nvPr>
        </p:nvSpPr>
        <p:spPr>
          <a:xfrm>
            <a:off x="431801" y="2006240"/>
            <a:ext cx="11092872" cy="3886344"/>
          </a:xfrm>
        </p:spPr>
        <p:txBody>
          <a:bodyPr>
            <a:noAutofit/>
          </a:bodyPr>
          <a:lstStyle/>
          <a:p>
            <a:pPr algn="just">
              <a:lnSpc>
                <a:spcPct val="100000"/>
              </a:lnSpc>
              <a:spcBef>
                <a:spcPts val="0"/>
              </a:spcBef>
              <a:spcAft>
                <a:spcPts val="400"/>
              </a:spcAft>
            </a:pPr>
            <a:r>
              <a:rPr lang="tr-TR" dirty="0"/>
              <a:t>Siyasal Bilgiler Fakültesi, STAR Akreditasyon kriterleri doğrultusunda hazırlık çalışmalarına başlamıştır. Söz konusu kriterlerden alınabilecek azami puan 741 olup (0–3 arası puanlama sistemi esas alınmıştır), birimin mevcut puanı 166’dır. Bu doğrultuda, fakültenin kriterlere uyum oranı %22,40 olarak hesaplanmıştır. Birimimiz 2023 yılında kurulmuş olup, bünyesindeki bölümler henüz mezun vermemiştir.</a:t>
            </a:r>
          </a:p>
          <a:p>
            <a:pPr algn="just">
              <a:lnSpc>
                <a:spcPct val="100000"/>
              </a:lnSpc>
              <a:spcBef>
                <a:spcPts val="0"/>
              </a:spcBef>
              <a:spcAft>
                <a:spcPts val="400"/>
              </a:spcAft>
            </a:pPr>
            <a:r>
              <a:rPr lang="tr-TR" dirty="0"/>
              <a:t>STAR Akreditasyon kriterleri arasında yer alan mezun verme şartı sağlanamadığından, 2026 yılında akreditasyona başvurabilecek herhangi bir bölümümüz bulunmamaktadır.</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68</a:t>
            </a:fld>
            <a:endParaRPr lang="tr-TR"/>
          </a:p>
        </p:txBody>
      </p:sp>
    </p:spTree>
    <p:extLst>
      <p:ext uri="{BB962C8B-B14F-4D97-AF65-F5344CB8AC3E}">
        <p14:creationId xmlns:p14="http://schemas.microsoft.com/office/powerpoint/2010/main" val="176812619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2" y="2078966"/>
            <a:ext cx="11148782" cy="3799320"/>
          </a:xfrm>
        </p:spPr>
        <p:txBody>
          <a:bodyPr>
            <a:noAutofit/>
          </a:bodyPr>
          <a:lstStyle/>
          <a:p>
            <a:pPr marL="0" indent="0">
              <a:lnSpc>
                <a:spcPct val="100000"/>
              </a:lnSpc>
              <a:spcBef>
                <a:spcPts val="0"/>
              </a:spcBef>
              <a:spcAft>
                <a:spcPts val="400"/>
              </a:spcAft>
              <a:buNone/>
            </a:pPr>
            <a:r>
              <a:rPr lang="en-US" b="1" dirty="0"/>
              <a:t>A.  LİDERLİK, YÖNETİŞİM VE KALİTE</a:t>
            </a:r>
          </a:p>
          <a:p>
            <a:pPr marL="0" indent="0" algn="just">
              <a:lnSpc>
                <a:spcPct val="100000"/>
              </a:lnSpc>
              <a:spcBef>
                <a:spcPts val="0"/>
              </a:spcBef>
              <a:spcAft>
                <a:spcPts val="400"/>
              </a:spcAft>
              <a:buNone/>
            </a:pPr>
            <a:r>
              <a:rPr lang="en-US" sz="2000" dirty="0" err="1">
                <a:latin typeface="Calibri" panose="020F0502020204030204" pitchFamily="34" charset="0"/>
                <a:cs typeface="Calibri" panose="020F0502020204030204" pitchFamily="34" charset="0"/>
              </a:rPr>
              <a:t>Siyasal</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Bilgiler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Fakültesi</a:t>
            </a:r>
            <a:r>
              <a:rPr lang="en-US" sz="2000" dirty="0">
                <a:latin typeface="Calibri" panose="020F0502020204030204" pitchFamily="34" charset="0"/>
                <a:cs typeface="Calibri" panose="020F0502020204030204" pitchFamily="34" charset="0"/>
              </a:rPr>
              <a:t>, 2023–2024 </a:t>
            </a:r>
            <a:r>
              <a:rPr lang="en-US" sz="2000" dirty="0" err="1">
                <a:latin typeface="Calibri" panose="020F0502020204030204" pitchFamily="34" charset="0"/>
                <a:cs typeface="Calibri" panose="020F0502020204030204" pitchFamily="34" charset="0"/>
              </a:rPr>
              <a:t>Eğitim-Öğretim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Yılı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itibarıyla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lisans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düzeyinde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eğitim-öğretim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faaliyetlerine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başlamıştır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Fakülte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bünyesinde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Uluslararası</a:t>
            </a:r>
            <a:r>
              <a:rPr lang="en-US" sz="2000" dirty="0">
                <a:latin typeface="Calibri" panose="020F0502020204030204" pitchFamily="34" charset="0"/>
                <a:cs typeface="Calibri" panose="020F0502020204030204" pitchFamily="34" charset="0"/>
              </a:rPr>
              <a:t> Ticaret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Lojistik</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Siyaset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Bilimi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Kamu </a:t>
            </a:r>
            <a:r>
              <a:rPr lang="en-US" sz="2000" dirty="0" err="1">
                <a:latin typeface="Calibri" panose="020F0502020204030204" pitchFamily="34" charset="0"/>
                <a:cs typeface="Calibri" panose="020F0502020204030204" pitchFamily="34" charset="0"/>
              </a:rPr>
              <a:t>Yönetimi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ile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Siyaset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Bilimi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Uluslararası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İlişkiler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bölümleri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almaktadır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Ayrıca</a:t>
            </a:r>
            <a:r>
              <a:rPr lang="en-US" sz="2000" dirty="0">
                <a:latin typeface="Calibri" panose="020F0502020204030204" pitchFamily="34" charset="0"/>
                <a:cs typeface="Calibri" panose="020F0502020204030204" pitchFamily="34" charset="0"/>
              </a:rPr>
              <a:t>, 2025 </a:t>
            </a:r>
            <a:r>
              <a:rPr lang="en-US" sz="2000" dirty="0" err="1">
                <a:latin typeface="Calibri" panose="020F0502020204030204" pitchFamily="34" charset="0"/>
                <a:cs typeface="Calibri" panose="020F0502020204030204" pitchFamily="34" charset="0"/>
              </a:rPr>
              <a:t>yılında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Siyaset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Bilimi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Uluslararası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İlişkiler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Bölümü</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ile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Siyaset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Bilimi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Kamu </a:t>
            </a:r>
            <a:r>
              <a:rPr lang="en-US" sz="2000" dirty="0" err="1">
                <a:latin typeface="Calibri" panose="020F0502020204030204" pitchFamily="34" charset="0"/>
                <a:cs typeface="Calibri" panose="020F0502020204030204" pitchFamily="34" charset="0"/>
              </a:rPr>
              <a:t>Yönetimi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Bölümü</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bünyesinde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Siyaset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Bilimi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Kamu </a:t>
            </a:r>
            <a:r>
              <a:rPr lang="en-US" sz="2000" dirty="0" err="1">
                <a:latin typeface="Calibri" panose="020F0502020204030204" pitchFamily="34" charset="0"/>
                <a:cs typeface="Calibri" panose="020F0502020204030204" pitchFamily="34" charset="0"/>
              </a:rPr>
              <a:t>Yönetimi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Tezli</a:t>
            </a:r>
            <a:r>
              <a:rPr lang="en-US" sz="2000" dirty="0">
                <a:latin typeface="Calibri" panose="020F0502020204030204" pitchFamily="34" charset="0"/>
                <a:cs typeface="Calibri" panose="020F0502020204030204" pitchFamily="34" charset="0"/>
              </a:rPr>
              <a:t> Yüksek </a:t>
            </a:r>
            <a:r>
              <a:rPr lang="en-US" sz="2000" dirty="0" err="1">
                <a:latin typeface="Calibri" panose="020F0502020204030204" pitchFamily="34" charset="0"/>
                <a:cs typeface="Calibri" panose="020F0502020204030204" pitchFamily="34" charset="0"/>
              </a:rPr>
              <a:t>Lisans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Programı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açılmıştır</a:t>
            </a:r>
            <a:r>
              <a:rPr lang="en-US" sz="2000" dirty="0">
                <a:latin typeface="Calibri" panose="020F0502020204030204" pitchFamily="34" charset="0"/>
                <a:cs typeface="Calibri" panose="020F0502020204030204" pitchFamily="34" charset="0"/>
              </a:rPr>
              <a:t>. Yüksek </a:t>
            </a:r>
            <a:r>
              <a:rPr lang="en-US" sz="2000" dirty="0" err="1">
                <a:latin typeface="Calibri" panose="020F0502020204030204" pitchFamily="34" charset="0"/>
                <a:cs typeface="Calibri" panose="020F0502020204030204" pitchFamily="34" charset="0"/>
              </a:rPr>
              <a:t>lisans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programına</a:t>
            </a:r>
            <a:r>
              <a:rPr lang="en-US" sz="2000" dirty="0">
                <a:latin typeface="Calibri" panose="020F0502020204030204" pitchFamily="34" charset="0"/>
                <a:cs typeface="Calibri" panose="020F0502020204030204" pitchFamily="34" charset="0"/>
              </a:rPr>
              <a:t> 2026 </a:t>
            </a:r>
            <a:r>
              <a:rPr lang="en-US" sz="2000" dirty="0" err="1">
                <a:latin typeface="Calibri" panose="020F0502020204030204" pitchFamily="34" charset="0"/>
                <a:cs typeface="Calibri" panose="020F0502020204030204" pitchFamily="34" charset="0"/>
              </a:rPr>
              <a:t>yılında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öğrenci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kabul</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edilmesi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planlanmaktadır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Fakültede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liyakat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eşitlik</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şeffaflık</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katılımcılık</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ilkelerini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esas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alan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liderlik</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yönetim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anlayışı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kurumsallaşma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sürecine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girmiştir</a:t>
            </a:r>
            <a:r>
              <a:rPr lang="en-US" sz="2000" dirty="0">
                <a:latin typeface="Calibri" panose="020F0502020204030204" pitchFamily="34" charset="0"/>
                <a:cs typeface="Calibri" panose="020F0502020204030204" pitchFamily="34" charset="0"/>
              </a:rPr>
              <a:t>. Bu </a:t>
            </a:r>
            <a:r>
              <a:rPr lang="en-US" sz="2000" dirty="0" err="1">
                <a:latin typeface="Calibri" panose="020F0502020204030204" pitchFamily="34" charset="0"/>
                <a:cs typeface="Calibri" panose="020F0502020204030204" pitchFamily="34" charset="0"/>
              </a:rPr>
              <a:t>çerçevede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dekan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dekan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yardımcıları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bölüm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başkanları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bölüm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başkan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yardımcıları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ile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fakülte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sekreteri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ona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bağlı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idari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birimler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belirlenmiş</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görev</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tanımları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ile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iş</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iş</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akışları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oluşturulmuştur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Bununla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birlikte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fakültenin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temel</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karar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istişare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organları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olan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Fakülte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Kurulu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ile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Fakülte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Yönetim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Kurulu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aktif</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biçimde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çalışmalarını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sürdürmektedir</a:t>
            </a:r>
            <a:r>
              <a:rPr lang="en-US" sz="2000" dirty="0">
                <a:latin typeface="Calibri" panose="020F0502020204030204" pitchFamily="34" charset="0"/>
                <a:cs typeface="Calibri" panose="020F0502020204030204" pitchFamily="34" charset="0"/>
              </a:rPr>
              <a:t>.</a:t>
            </a:r>
            <a:endParaRPr lang="tr-TR" sz="2000" dirty="0">
              <a:latin typeface="Calibri" panose="020F0502020204030204" pitchFamily="34" charset="0"/>
              <a:cs typeface="Calibri" panose="020F0502020204030204" pitchFamily="34" charset="0"/>
            </a:endParaRPr>
          </a:p>
          <a:p>
            <a:pPr marL="0" indent="0">
              <a:lnSpc>
                <a:spcPct val="100000"/>
              </a:lnSpc>
              <a:spcBef>
                <a:spcPts val="0"/>
              </a:spcBef>
              <a:spcAft>
                <a:spcPts val="400"/>
              </a:spcAft>
              <a:buNone/>
            </a:pPr>
            <a:endParaRPr lang="tr-TR" dirty="0"/>
          </a:p>
        </p:txBody>
      </p:sp>
      <p:sp>
        <p:nvSpPr>
          <p:cNvPr id="2" name="Veri Yer Tutucusu 1"/>
          <p:cNvSpPr>
            <a:spLocks noGrp="1"/>
          </p:cNvSpPr>
          <p:nvPr>
            <p:ph type="dt" sz="half" idx="10"/>
          </p:nvPr>
        </p:nvSpPr>
        <p:spPr/>
        <p:txBody>
          <a:bodyPr/>
          <a:lstStyle/>
          <a:p>
            <a:fld id="{DC98A862-E39F-4620-A0F0-63790156FBD3}"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69</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slayt ekleyiniz. </a:t>
            </a: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571014817"/>
              </p:ext>
            </p:extLst>
          </p:nvPr>
        </p:nvGraphicFramePr>
        <p:xfrm>
          <a:off x="378822" y="2208811"/>
          <a:ext cx="11265593" cy="2623576"/>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590443">
                <a:tc>
                  <a:txBody>
                    <a:bodyPr/>
                    <a:lstStyle/>
                    <a:p>
                      <a:pPr algn="ctr">
                        <a:lnSpc>
                          <a:spcPct val="107000"/>
                        </a:lnSpc>
                        <a:spcAft>
                          <a:spcPts val="0"/>
                        </a:spcAft>
                      </a:pPr>
                      <a:r>
                        <a:rPr lang="tr-TR" sz="1200" dirty="0">
                          <a:solidFill>
                            <a:srgbClr val="FF0000"/>
                          </a:solidFill>
                          <a:effectLst/>
                        </a:rPr>
                        <a:t>Kurul / Komisyon Adı</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dirty="0">
                          <a:solidFill>
                            <a:srgbClr val="FF0000"/>
                          </a:solidFill>
                          <a:effectLst/>
                        </a:rPr>
                        <a:t>Üye Akademik Personel Sayısı </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dirty="0">
                          <a:solidFill>
                            <a:srgbClr val="FF0000"/>
                          </a:solidFill>
                          <a:effectLst/>
                        </a:rPr>
                        <a:t>Üye İdari Personel Sayısı </a:t>
                      </a:r>
                      <a:r>
                        <a:rPr lang="tr-TR" sz="1200" i="1" dirty="0">
                          <a:solidFill>
                            <a:srgbClr val="0000CC"/>
                          </a:solidFill>
                          <a:effectLst/>
                        </a:rPr>
                        <a:t>(Varsa) </a:t>
                      </a:r>
                      <a:endParaRPr lang="tr-TR" sz="12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dirty="0">
                          <a:solidFill>
                            <a:srgbClr val="FF0000"/>
                          </a:solidFill>
                          <a:effectLst/>
                        </a:rPr>
                        <a:t>Üye Öğrenci Sayısı </a:t>
                      </a:r>
                      <a:r>
                        <a:rPr lang="tr-TR" sz="1200" i="1" dirty="0">
                          <a:solidFill>
                            <a:srgbClr val="0000CC"/>
                          </a:solidFill>
                          <a:effectLst/>
                        </a:rPr>
                        <a:t>(Varsa) </a:t>
                      </a:r>
                      <a:endParaRPr lang="tr-TR" sz="12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641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dirty="0">
                          <a:effectLst/>
                          <a:latin typeface="Calibri" panose="020F0502020204030204" pitchFamily="34" charset="0"/>
                          <a:cs typeface="Times New Roman" panose="02020603050405020304" pitchFamily="18" charset="0"/>
                        </a:rPr>
                        <a:t>Kariyer Merkezi Danışma Kurulu </a:t>
                      </a:r>
                    </a:p>
                  </a:txBody>
                  <a:tcPr marL="46990" marR="46990" marT="6350"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907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dirty="0">
                          <a:effectLst/>
                          <a:latin typeface="Calibri" panose="020F0502020204030204" pitchFamily="34" charset="0"/>
                          <a:cs typeface="Times New Roman" panose="02020603050405020304" pitchFamily="18" charset="0"/>
                        </a:rPr>
                        <a:t>Kalite Komisyonu </a:t>
                      </a:r>
                    </a:p>
                  </a:txBody>
                  <a:tcPr marL="46990" marR="46990" marT="6350"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6</a:t>
                      </a:r>
                    </a:p>
                  </a:txBody>
                  <a:tcPr marL="9525" marR="9525"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a16="http://schemas.microsoft.com/office/drawing/2014/main" val="1978730926"/>
                  </a:ext>
                </a:extLst>
              </a:tr>
              <a:tr h="30316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dirty="0">
                          <a:effectLst/>
                        </a:rPr>
                        <a:t>Toplumsal Katkı Komisyonu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dirty="0">
                          <a:effectLst/>
                        </a:rPr>
                        <a:t> 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30316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dirty="0">
                          <a:effectLst/>
                        </a:rPr>
                        <a:t> AR-GE Komisyonu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dirty="0">
                          <a:effectLst/>
                        </a:rPr>
                        <a:t> 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30316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dirty="0">
                          <a:effectLst/>
                        </a:rPr>
                        <a:t> Stratejik Plan Komisyonu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dirty="0">
                          <a:effectLst/>
                        </a:rPr>
                        <a:t> 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907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Sıfır Atık Komisyonu </a:t>
                      </a:r>
                      <a:endParaRPr lang="tr-TR" sz="1200" dirty="0"/>
                    </a:p>
                  </a:txBody>
                  <a:tcPr marL="46990" marR="46990" marT="6350"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9076">
                <a:tc>
                  <a:txBody>
                    <a:bodyPr/>
                    <a:lstStyle/>
                    <a:p>
                      <a:pPr>
                        <a:lnSpc>
                          <a:spcPct val="107000"/>
                        </a:lnSpc>
                      </a:pPr>
                      <a:r>
                        <a:rPr lang="tr-TR" sz="1200" dirty="0">
                          <a:effectLst/>
                          <a:latin typeface="Calibri" panose="020F0502020204030204" pitchFamily="34" charset="0"/>
                          <a:cs typeface="Times New Roman" panose="02020603050405020304" pitchFamily="18" charset="0"/>
                        </a:rPr>
                        <a:t>Uluslararasılaşma Komisyonu</a:t>
                      </a:r>
                    </a:p>
                  </a:txBody>
                  <a:tcPr marL="46990" marR="46990" marT="6350"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5</a:t>
                      </a:r>
                    </a:p>
                  </a:txBody>
                  <a:tcPr marL="9525" marR="9525" marT="9525" marB="0" anchor="ctr"/>
                </a:tc>
                <a:tc>
                  <a:txBody>
                    <a:bodyPr/>
                    <a:lstStyle/>
                    <a:p>
                      <a:pPr>
                        <a:lnSpc>
                          <a:spcPct val="107000"/>
                        </a:lnSpc>
                      </a:pPr>
                      <a:endParaRPr lang="tr-TR" sz="12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7783BD-C6CA-5F3D-B1CE-AF7BEAB82F74}"/>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15E056EE-D440-481A-D32D-5AE047DCAD57}"/>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D70CC693-5BE1-80FD-F29C-9290478D46B2}"/>
              </a:ext>
            </a:extLst>
          </p:cNvPr>
          <p:cNvSpPr>
            <a:spLocks noGrp="1"/>
          </p:cNvSpPr>
          <p:nvPr>
            <p:ph idx="1"/>
          </p:nvPr>
        </p:nvSpPr>
        <p:spPr>
          <a:xfrm>
            <a:off x="576471" y="2078965"/>
            <a:ext cx="11234529" cy="3598255"/>
          </a:xfrm>
        </p:spPr>
        <p:txBody>
          <a:bodyPr>
            <a:noAutofit/>
          </a:bodyPr>
          <a:lstStyle/>
          <a:p>
            <a:pPr marL="0" indent="0">
              <a:buNone/>
            </a:pPr>
            <a:r>
              <a:rPr lang="en-US" b="1" dirty="0"/>
              <a:t>B. EĞİTİM VE ÖĞRETİM</a:t>
            </a:r>
            <a:endParaRPr lang="tr-TR" dirty="0"/>
          </a:p>
          <a:p>
            <a:pPr marL="0" indent="0" algn="just">
              <a:lnSpc>
                <a:spcPct val="100000"/>
              </a:lnSpc>
              <a:spcBef>
                <a:spcPts val="0"/>
              </a:spcBef>
              <a:spcAft>
                <a:spcPts val="400"/>
              </a:spcAft>
              <a:buNone/>
            </a:pPr>
            <a:r>
              <a:rPr lang="en-US" sz="2400" dirty="0" err="1"/>
              <a:t>Siyasal</a:t>
            </a:r>
            <a:r>
              <a:rPr lang="en-US" sz="2400" dirty="0"/>
              <a:t> </a:t>
            </a:r>
            <a:r>
              <a:rPr lang="en-US" sz="2400" dirty="0" err="1"/>
              <a:t>Bilgiler</a:t>
            </a:r>
            <a:r>
              <a:rPr lang="en-US" sz="2400" dirty="0"/>
              <a:t> </a:t>
            </a:r>
            <a:r>
              <a:rPr lang="en-US" sz="2400" dirty="0" err="1"/>
              <a:t>Fakültesi</a:t>
            </a:r>
            <a:r>
              <a:rPr lang="en-US" sz="2400" dirty="0"/>
              <a:t>, </a:t>
            </a:r>
            <a:r>
              <a:rPr lang="en-US" sz="2400" dirty="0" err="1"/>
              <a:t>bünyesinde</a:t>
            </a:r>
            <a:r>
              <a:rPr lang="en-US" sz="2400" dirty="0"/>
              <a:t> </a:t>
            </a:r>
            <a:r>
              <a:rPr lang="en-US" sz="2400" dirty="0" err="1"/>
              <a:t>yer</a:t>
            </a:r>
            <a:r>
              <a:rPr lang="en-US" sz="2400" dirty="0"/>
              <a:t> </a:t>
            </a:r>
            <a:r>
              <a:rPr lang="en-US" sz="2400" dirty="0" err="1"/>
              <a:t>alan</a:t>
            </a:r>
            <a:r>
              <a:rPr lang="en-US" sz="2400" dirty="0"/>
              <a:t> </a:t>
            </a:r>
            <a:r>
              <a:rPr lang="en-US" sz="2400" dirty="0" err="1"/>
              <a:t>iki</a:t>
            </a:r>
            <a:r>
              <a:rPr lang="en-US" sz="2400" dirty="0"/>
              <a:t> </a:t>
            </a:r>
            <a:r>
              <a:rPr lang="en-US" sz="2400" dirty="0" err="1"/>
              <a:t>bölümle</a:t>
            </a:r>
            <a:r>
              <a:rPr lang="en-US" sz="2400" dirty="0"/>
              <a:t> </a:t>
            </a:r>
            <a:r>
              <a:rPr lang="en-US" sz="2400" dirty="0" err="1"/>
              <a:t>birlikte</a:t>
            </a:r>
            <a:r>
              <a:rPr lang="en-US" sz="2400" dirty="0"/>
              <a:t> 2023-2024 </a:t>
            </a:r>
            <a:r>
              <a:rPr lang="en-US" sz="2400" dirty="0" err="1"/>
              <a:t>Eğitim-Öğretim</a:t>
            </a:r>
            <a:r>
              <a:rPr lang="en-US" sz="2400" dirty="0"/>
              <a:t> </a:t>
            </a:r>
            <a:r>
              <a:rPr lang="en-US" sz="2400" dirty="0" err="1"/>
              <a:t>Yılı</a:t>
            </a:r>
            <a:r>
              <a:rPr lang="en-US" sz="2400" dirty="0"/>
              <a:t> </a:t>
            </a:r>
            <a:r>
              <a:rPr lang="en-US" sz="2400" dirty="0" err="1"/>
              <a:t>itibarıyla</a:t>
            </a:r>
            <a:r>
              <a:rPr lang="en-US" sz="2400" dirty="0"/>
              <a:t> </a:t>
            </a:r>
            <a:r>
              <a:rPr lang="en-US" sz="2400" dirty="0" err="1"/>
              <a:t>lisans</a:t>
            </a:r>
            <a:r>
              <a:rPr lang="en-US" sz="2400" dirty="0"/>
              <a:t> </a:t>
            </a:r>
            <a:r>
              <a:rPr lang="en-US" sz="2400" dirty="0" err="1"/>
              <a:t>düzeyinde</a:t>
            </a:r>
            <a:r>
              <a:rPr lang="en-US" sz="2400" dirty="0"/>
              <a:t> </a:t>
            </a:r>
            <a:r>
              <a:rPr lang="en-US" sz="2400" dirty="0" err="1"/>
              <a:t>eğitime</a:t>
            </a:r>
            <a:r>
              <a:rPr lang="en-US" sz="2400" dirty="0"/>
              <a:t> </a:t>
            </a:r>
            <a:r>
              <a:rPr lang="en-US" sz="2400" dirty="0" err="1"/>
              <a:t>başlamıştır</a:t>
            </a:r>
            <a:r>
              <a:rPr lang="en-US" sz="2400" dirty="0"/>
              <a:t>. </a:t>
            </a:r>
            <a:r>
              <a:rPr lang="en-US" sz="2400" dirty="0" err="1"/>
              <a:t>Eğitim-öğretim</a:t>
            </a:r>
            <a:r>
              <a:rPr lang="en-US" sz="2400" dirty="0"/>
              <a:t> </a:t>
            </a:r>
            <a:r>
              <a:rPr lang="en-US" sz="2400" dirty="0" err="1"/>
              <a:t>faaliyetlerinin</a:t>
            </a:r>
            <a:r>
              <a:rPr lang="en-US" sz="2400" dirty="0"/>
              <a:t> </a:t>
            </a:r>
            <a:r>
              <a:rPr lang="en-US" sz="2400" dirty="0" err="1"/>
              <a:t>hayata</a:t>
            </a:r>
            <a:r>
              <a:rPr lang="en-US" sz="2400" dirty="0"/>
              <a:t> </a:t>
            </a:r>
            <a:r>
              <a:rPr lang="en-US" sz="2400" dirty="0" err="1"/>
              <a:t>geçirilmesiyle</a:t>
            </a:r>
            <a:r>
              <a:rPr lang="en-US" sz="2400" dirty="0"/>
              <a:t> </a:t>
            </a:r>
            <a:r>
              <a:rPr lang="en-US" sz="2400" dirty="0" err="1"/>
              <a:t>eş</a:t>
            </a:r>
            <a:r>
              <a:rPr lang="en-US" sz="2400" dirty="0"/>
              <a:t> </a:t>
            </a:r>
            <a:r>
              <a:rPr lang="en-US" sz="2400" dirty="0" err="1"/>
              <a:t>zamanlı</a:t>
            </a:r>
            <a:r>
              <a:rPr lang="en-US" sz="2400" dirty="0"/>
              <a:t> </a:t>
            </a:r>
            <a:r>
              <a:rPr lang="en-US" sz="2400" dirty="0" err="1"/>
              <a:t>olarak</a:t>
            </a:r>
            <a:r>
              <a:rPr lang="en-US" sz="2400" dirty="0"/>
              <a:t> </a:t>
            </a:r>
            <a:r>
              <a:rPr lang="en-US" sz="2400" dirty="0" err="1"/>
              <a:t>fakültenin</a:t>
            </a:r>
            <a:r>
              <a:rPr lang="en-US" sz="2400" dirty="0"/>
              <a:t> </a:t>
            </a:r>
            <a:r>
              <a:rPr lang="en-US" sz="2400" dirty="0" err="1"/>
              <a:t>akademik</a:t>
            </a:r>
            <a:r>
              <a:rPr lang="en-US" sz="2400" dirty="0"/>
              <a:t> </a:t>
            </a:r>
            <a:r>
              <a:rPr lang="en-US" sz="2400" dirty="0" err="1"/>
              <a:t>ve</a:t>
            </a:r>
            <a:r>
              <a:rPr lang="en-US" sz="2400" dirty="0"/>
              <a:t> </a:t>
            </a:r>
            <a:r>
              <a:rPr lang="en-US" sz="2400" dirty="0" err="1"/>
              <a:t>idari</a:t>
            </a:r>
            <a:r>
              <a:rPr lang="en-US" sz="2400" dirty="0"/>
              <a:t> </a:t>
            </a:r>
            <a:r>
              <a:rPr lang="en-US" sz="2400" dirty="0" err="1"/>
              <a:t>gelişim</a:t>
            </a:r>
            <a:r>
              <a:rPr lang="en-US" sz="2400" dirty="0"/>
              <a:t> </a:t>
            </a:r>
            <a:r>
              <a:rPr lang="en-US" sz="2400" dirty="0" err="1"/>
              <a:t>süreci</a:t>
            </a:r>
            <a:r>
              <a:rPr lang="en-US" sz="2400" dirty="0"/>
              <a:t> </a:t>
            </a:r>
            <a:r>
              <a:rPr lang="en-US" sz="2400" dirty="0" err="1"/>
              <a:t>ivme</a:t>
            </a:r>
            <a:r>
              <a:rPr lang="en-US" sz="2400" dirty="0"/>
              <a:t> </a:t>
            </a:r>
            <a:r>
              <a:rPr lang="en-US" sz="2400" dirty="0" err="1"/>
              <a:t>kazanmıştır</a:t>
            </a:r>
            <a:r>
              <a:rPr lang="en-US" sz="2400" dirty="0"/>
              <a:t>. Bu </a:t>
            </a:r>
            <a:r>
              <a:rPr lang="en-US" sz="2400" dirty="0" err="1"/>
              <a:t>çerçevede</a:t>
            </a:r>
            <a:r>
              <a:rPr lang="en-US" sz="2400" dirty="0"/>
              <a:t> Türkiye </a:t>
            </a:r>
            <a:r>
              <a:rPr lang="en-US" sz="2400" dirty="0" err="1"/>
              <a:t>Yükseköğretim</a:t>
            </a:r>
            <a:r>
              <a:rPr lang="en-US" sz="2400" dirty="0"/>
              <a:t> </a:t>
            </a:r>
            <a:r>
              <a:rPr lang="en-US" sz="2400" dirty="0" err="1"/>
              <a:t>Yeterlilikler</a:t>
            </a:r>
            <a:r>
              <a:rPr lang="en-US" sz="2400" dirty="0"/>
              <a:t> </a:t>
            </a:r>
            <a:r>
              <a:rPr lang="en-US" sz="2400" dirty="0" err="1"/>
              <a:t>Çerçevesi</a:t>
            </a:r>
            <a:r>
              <a:rPr lang="en-US" sz="2400" dirty="0"/>
              <a:t> (TYYÇ) </a:t>
            </a:r>
            <a:r>
              <a:rPr lang="en-US" sz="2400" dirty="0" err="1"/>
              <a:t>esas</a:t>
            </a:r>
            <a:r>
              <a:rPr lang="en-US" sz="2400" dirty="0"/>
              <a:t> </a:t>
            </a:r>
            <a:r>
              <a:rPr lang="en-US" sz="2400" dirty="0" err="1"/>
              <a:t>alınarak</a:t>
            </a:r>
            <a:r>
              <a:rPr lang="en-US" sz="2400" dirty="0"/>
              <a:t> </a:t>
            </a:r>
            <a:r>
              <a:rPr lang="en-US" sz="2400" dirty="0" err="1"/>
              <a:t>fakültenin</a:t>
            </a:r>
            <a:r>
              <a:rPr lang="en-US" sz="2400" dirty="0"/>
              <a:t> Bologna </a:t>
            </a:r>
            <a:r>
              <a:rPr lang="en-US" sz="2400" dirty="0" err="1"/>
              <a:t>süreci</a:t>
            </a:r>
            <a:r>
              <a:rPr lang="en-US" sz="2400" dirty="0"/>
              <a:t> (</a:t>
            </a:r>
            <a:r>
              <a:rPr lang="en-US" sz="2400" dirty="0" err="1"/>
              <a:t>ders</a:t>
            </a:r>
            <a:r>
              <a:rPr lang="en-US" sz="2400" dirty="0"/>
              <a:t> </a:t>
            </a:r>
            <a:r>
              <a:rPr lang="en-US" sz="2400" dirty="0" err="1"/>
              <a:t>bilgi</a:t>
            </a:r>
            <a:r>
              <a:rPr lang="en-US" sz="2400" dirty="0"/>
              <a:t> </a:t>
            </a:r>
            <a:r>
              <a:rPr lang="en-US" sz="2400" dirty="0" err="1"/>
              <a:t>paketleri</a:t>
            </a:r>
            <a:r>
              <a:rPr lang="en-US" sz="2400" dirty="0"/>
              <a:t>) </a:t>
            </a:r>
            <a:r>
              <a:rPr lang="en-US" sz="2400" dirty="0" err="1"/>
              <a:t>oluşturulmaya</a:t>
            </a:r>
            <a:r>
              <a:rPr lang="en-US" sz="2400" dirty="0"/>
              <a:t> </a:t>
            </a:r>
            <a:r>
              <a:rPr lang="en-US" sz="2400" dirty="0" err="1"/>
              <a:t>başlanmış</a:t>
            </a:r>
            <a:r>
              <a:rPr lang="en-US" sz="2400" dirty="0"/>
              <a:t>; </a:t>
            </a:r>
            <a:r>
              <a:rPr lang="en-US" sz="2400" dirty="0" err="1"/>
              <a:t>lisans</a:t>
            </a:r>
            <a:r>
              <a:rPr lang="en-US" sz="2400" dirty="0"/>
              <a:t> </a:t>
            </a:r>
            <a:r>
              <a:rPr lang="en-US" sz="2400" dirty="0" err="1"/>
              <a:t>ders</a:t>
            </a:r>
            <a:r>
              <a:rPr lang="en-US" sz="2400" dirty="0"/>
              <a:t> </a:t>
            </a:r>
            <a:r>
              <a:rPr lang="en-US" sz="2400" dirty="0" err="1"/>
              <a:t>planları</a:t>
            </a:r>
            <a:r>
              <a:rPr lang="en-US" sz="2400" dirty="0"/>
              <a:t> </a:t>
            </a:r>
            <a:r>
              <a:rPr lang="en-US" sz="2400" dirty="0" err="1"/>
              <a:t>hazırlanmış</a:t>
            </a:r>
            <a:r>
              <a:rPr lang="en-US" sz="2400" dirty="0"/>
              <a:t>, </a:t>
            </a:r>
            <a:r>
              <a:rPr lang="en-US" sz="2400" dirty="0" err="1"/>
              <a:t>öğrencilere</a:t>
            </a:r>
            <a:r>
              <a:rPr lang="en-US" sz="2400" dirty="0"/>
              <a:t> </a:t>
            </a:r>
            <a:r>
              <a:rPr lang="en-US" sz="2400" dirty="0" err="1"/>
              <a:t>yönelik</a:t>
            </a:r>
            <a:r>
              <a:rPr lang="en-US" sz="2400" dirty="0"/>
              <a:t> </a:t>
            </a:r>
            <a:r>
              <a:rPr lang="en-US" sz="2400" dirty="0" err="1"/>
              <a:t>danışman</a:t>
            </a:r>
            <a:r>
              <a:rPr lang="en-US" sz="2400" dirty="0"/>
              <a:t> </a:t>
            </a:r>
            <a:r>
              <a:rPr lang="en-US" sz="2400" dirty="0" err="1"/>
              <a:t>atamaları</a:t>
            </a:r>
            <a:r>
              <a:rPr lang="en-US" sz="2400" dirty="0"/>
              <a:t> </a:t>
            </a:r>
            <a:r>
              <a:rPr lang="en-US" sz="2400" dirty="0" err="1"/>
              <a:t>yapılmış</a:t>
            </a:r>
            <a:r>
              <a:rPr lang="en-US" sz="2400" dirty="0"/>
              <a:t> </a:t>
            </a:r>
            <a:r>
              <a:rPr lang="en-US" sz="2400" dirty="0" err="1"/>
              <a:t>ve</a:t>
            </a:r>
            <a:r>
              <a:rPr lang="en-US" sz="2400" dirty="0"/>
              <a:t> </a:t>
            </a:r>
            <a:r>
              <a:rPr lang="en-US" sz="2400" dirty="0" err="1"/>
              <a:t>ölçme-değerlendirme</a:t>
            </a:r>
            <a:r>
              <a:rPr lang="en-US" sz="2400" dirty="0"/>
              <a:t> </a:t>
            </a:r>
            <a:r>
              <a:rPr lang="en-US" sz="2400" dirty="0" err="1"/>
              <a:t>sistemleri</a:t>
            </a:r>
            <a:r>
              <a:rPr lang="en-US" sz="2400" dirty="0"/>
              <a:t> </a:t>
            </a:r>
            <a:r>
              <a:rPr lang="en-US" sz="2400" dirty="0" err="1"/>
              <a:t>uygulamaya</a:t>
            </a:r>
            <a:r>
              <a:rPr lang="en-US" sz="2400" dirty="0"/>
              <a:t> </a:t>
            </a:r>
            <a:r>
              <a:rPr lang="en-US" sz="2400" dirty="0" err="1"/>
              <a:t>konulmuştur</a:t>
            </a:r>
            <a:r>
              <a:rPr lang="en-US" sz="2400" dirty="0"/>
              <a:t>. </a:t>
            </a:r>
            <a:r>
              <a:rPr lang="en-US" sz="2400" dirty="0" err="1"/>
              <a:t>Ayrıca</a:t>
            </a:r>
            <a:r>
              <a:rPr lang="en-US" sz="2400" dirty="0"/>
              <a:t>, </a:t>
            </a:r>
            <a:r>
              <a:rPr lang="en-US" sz="2400" dirty="0" err="1"/>
              <a:t>lisansüstü</a:t>
            </a:r>
            <a:r>
              <a:rPr lang="en-US" sz="2400" dirty="0"/>
              <a:t> </a:t>
            </a:r>
            <a:r>
              <a:rPr lang="en-US" sz="2400" dirty="0" err="1"/>
              <a:t>eğitim</a:t>
            </a:r>
            <a:r>
              <a:rPr lang="en-US" sz="2400" dirty="0"/>
              <a:t> </a:t>
            </a:r>
            <a:r>
              <a:rPr lang="en-US" sz="2400" dirty="0" err="1"/>
              <a:t>verilebilmesi</a:t>
            </a:r>
            <a:r>
              <a:rPr lang="en-US" sz="2400" dirty="0"/>
              <a:t> </a:t>
            </a:r>
            <a:r>
              <a:rPr lang="en-US" sz="2400" dirty="0" err="1"/>
              <a:t>için</a:t>
            </a:r>
            <a:r>
              <a:rPr lang="en-US" sz="2400" dirty="0"/>
              <a:t> </a:t>
            </a:r>
            <a:r>
              <a:rPr lang="en-US" sz="2400" dirty="0" err="1"/>
              <a:t>Siyaset</a:t>
            </a:r>
            <a:r>
              <a:rPr lang="en-US" sz="2400" dirty="0"/>
              <a:t> </a:t>
            </a:r>
            <a:r>
              <a:rPr lang="en-US" sz="2400" dirty="0" err="1"/>
              <a:t>Bilimi</a:t>
            </a:r>
            <a:r>
              <a:rPr lang="en-US" sz="2400" dirty="0"/>
              <a:t> </a:t>
            </a:r>
            <a:r>
              <a:rPr lang="en-US" sz="2400" dirty="0" err="1"/>
              <a:t>ve</a:t>
            </a:r>
            <a:r>
              <a:rPr lang="en-US" sz="2400" dirty="0"/>
              <a:t> Kamu </a:t>
            </a:r>
            <a:r>
              <a:rPr lang="en-US" sz="2400" dirty="0" err="1"/>
              <a:t>Yönetimi</a:t>
            </a:r>
            <a:r>
              <a:rPr lang="en-US" sz="2400" dirty="0"/>
              <a:t> </a:t>
            </a:r>
            <a:r>
              <a:rPr lang="en-US" sz="2400" dirty="0" err="1"/>
              <a:t>bölümü</a:t>
            </a:r>
            <a:r>
              <a:rPr lang="en-US" sz="2400" dirty="0"/>
              <a:t> </a:t>
            </a:r>
            <a:r>
              <a:rPr lang="en-US" sz="2400" dirty="0" err="1"/>
              <a:t>bünyesinde</a:t>
            </a:r>
            <a:r>
              <a:rPr lang="en-US" sz="2400" dirty="0"/>
              <a:t> </a:t>
            </a:r>
            <a:r>
              <a:rPr lang="en-US" sz="2400" dirty="0" err="1"/>
              <a:t>tezli</a:t>
            </a:r>
            <a:r>
              <a:rPr lang="en-US" sz="2400" dirty="0"/>
              <a:t> </a:t>
            </a:r>
            <a:r>
              <a:rPr lang="en-US" sz="2400" dirty="0" err="1"/>
              <a:t>yüksek</a:t>
            </a:r>
            <a:r>
              <a:rPr lang="en-US" sz="2400" dirty="0"/>
              <a:t> </a:t>
            </a:r>
            <a:r>
              <a:rPr lang="en-US" sz="2400" dirty="0" err="1"/>
              <a:t>lisans</a:t>
            </a:r>
            <a:r>
              <a:rPr lang="en-US" sz="2400" dirty="0"/>
              <a:t> </a:t>
            </a:r>
            <a:r>
              <a:rPr lang="en-US" sz="2400" dirty="0" err="1"/>
              <a:t>programı</a:t>
            </a:r>
            <a:r>
              <a:rPr lang="en-US" sz="2400" dirty="0"/>
              <a:t> </a:t>
            </a:r>
            <a:r>
              <a:rPr lang="en-US" sz="2400" dirty="0" err="1"/>
              <a:t>açılmıştır</a:t>
            </a:r>
            <a:r>
              <a:rPr lang="en-US" sz="2400" dirty="0"/>
              <a:t>.</a:t>
            </a:r>
            <a:endParaRPr lang="tr-TR" sz="2400" dirty="0"/>
          </a:p>
          <a:p>
            <a:pPr marL="0" indent="0">
              <a:lnSpc>
                <a:spcPct val="100000"/>
              </a:lnSpc>
              <a:spcBef>
                <a:spcPts val="0"/>
              </a:spcBef>
              <a:spcAft>
                <a:spcPts val="400"/>
              </a:spcAft>
              <a:buNone/>
            </a:pPr>
            <a:endParaRPr lang="tr-TR" dirty="0"/>
          </a:p>
        </p:txBody>
      </p:sp>
      <p:sp>
        <p:nvSpPr>
          <p:cNvPr id="2" name="Veri Yer Tutucusu 1">
            <a:extLst>
              <a:ext uri="{FF2B5EF4-FFF2-40B4-BE49-F238E27FC236}">
                <a16:creationId xmlns:a16="http://schemas.microsoft.com/office/drawing/2014/main" id="{DF6E7788-DA8B-8299-091F-66757A18CD5E}"/>
              </a:ext>
            </a:extLst>
          </p:cNvPr>
          <p:cNvSpPr>
            <a:spLocks noGrp="1"/>
          </p:cNvSpPr>
          <p:nvPr>
            <p:ph type="dt" sz="half" idx="10"/>
          </p:nvPr>
        </p:nvSpPr>
        <p:spPr/>
        <p:txBody>
          <a:bodyPr/>
          <a:lstStyle/>
          <a:p>
            <a:fld id="{DC98A862-E39F-4620-A0F0-63790156FBD3}" type="datetime1">
              <a:rPr lang="tr-TR" smtClean="0"/>
              <a:pPr/>
              <a:t>13.01.2026</a:t>
            </a:fld>
            <a:endParaRPr lang="tr-TR"/>
          </a:p>
        </p:txBody>
      </p:sp>
      <p:sp>
        <p:nvSpPr>
          <p:cNvPr id="3" name="Slayt Numarası Yer Tutucusu 2">
            <a:extLst>
              <a:ext uri="{FF2B5EF4-FFF2-40B4-BE49-F238E27FC236}">
                <a16:creationId xmlns:a16="http://schemas.microsoft.com/office/drawing/2014/main" id="{0F463D0C-6CDA-800A-8EBF-463B0B9D405C}"/>
              </a:ext>
            </a:extLst>
          </p:cNvPr>
          <p:cNvSpPr>
            <a:spLocks noGrp="1"/>
          </p:cNvSpPr>
          <p:nvPr>
            <p:ph type="sldNum" sz="quarter" idx="12"/>
          </p:nvPr>
        </p:nvSpPr>
        <p:spPr/>
        <p:txBody>
          <a:bodyPr/>
          <a:lstStyle/>
          <a:p>
            <a:fld id="{15D42E69-0B45-4D6A-BDA9-8F9042B0111B}" type="slidenum">
              <a:rPr lang="tr-TR" smtClean="0"/>
              <a:pPr/>
              <a:t>70</a:t>
            </a:fld>
            <a:endParaRPr lang="tr-TR"/>
          </a:p>
        </p:txBody>
      </p:sp>
      <p:sp>
        <p:nvSpPr>
          <p:cNvPr id="6" name="Metin kutusu 5">
            <a:extLst>
              <a:ext uri="{FF2B5EF4-FFF2-40B4-BE49-F238E27FC236}">
                <a16:creationId xmlns:a16="http://schemas.microsoft.com/office/drawing/2014/main" id="{5302F9E0-29D4-0889-5AE2-B51AB26AA01F}"/>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slayt ekleyiniz. </a:t>
            </a:r>
          </a:p>
        </p:txBody>
      </p:sp>
    </p:spTree>
    <p:extLst>
      <p:ext uri="{BB962C8B-B14F-4D97-AF65-F5344CB8AC3E}">
        <p14:creationId xmlns:p14="http://schemas.microsoft.com/office/powerpoint/2010/main" val="342919765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E4A3F05-A78E-D6BD-7BAD-09AF1A800399}"/>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F82A1D97-8ABE-2B5F-C509-BA8F10A90CC5}"/>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EB2AC17E-6CA0-B497-5610-BCAC55E5163B}"/>
              </a:ext>
            </a:extLst>
          </p:cNvPr>
          <p:cNvSpPr>
            <a:spLocks noGrp="1"/>
          </p:cNvSpPr>
          <p:nvPr>
            <p:ph idx="1"/>
          </p:nvPr>
        </p:nvSpPr>
        <p:spPr>
          <a:xfrm>
            <a:off x="576471" y="2078965"/>
            <a:ext cx="11234529" cy="3957000"/>
          </a:xfrm>
        </p:spPr>
        <p:txBody>
          <a:bodyPr>
            <a:noAutofit/>
          </a:bodyPr>
          <a:lstStyle/>
          <a:p>
            <a:pPr marL="0" indent="0">
              <a:buNone/>
            </a:pPr>
            <a:r>
              <a:rPr lang="en-US" b="1" dirty="0"/>
              <a:t>C. ARAŞTIRMA VE GELİŞTİRME</a:t>
            </a:r>
            <a:endParaRPr lang="tr-TR" b="1" dirty="0"/>
          </a:p>
          <a:p>
            <a:pPr algn="just"/>
            <a:r>
              <a:rPr lang="en-US" sz="2000" dirty="0" err="1"/>
              <a:t>Siyasal</a:t>
            </a:r>
            <a:r>
              <a:rPr lang="en-US" sz="2000" dirty="0"/>
              <a:t> </a:t>
            </a:r>
            <a:r>
              <a:rPr lang="en-US" sz="2000" dirty="0" err="1"/>
              <a:t>Bilgiler</a:t>
            </a:r>
            <a:r>
              <a:rPr lang="en-US" sz="2000" dirty="0"/>
              <a:t> </a:t>
            </a:r>
            <a:r>
              <a:rPr lang="en-US" sz="2000" dirty="0" err="1"/>
              <a:t>Fakültesi</a:t>
            </a:r>
            <a:r>
              <a:rPr lang="en-US" sz="2000" dirty="0"/>
              <a:t> </a:t>
            </a:r>
            <a:r>
              <a:rPr lang="en-US" sz="2000" dirty="0" err="1"/>
              <a:t>bünyesinde</a:t>
            </a:r>
            <a:r>
              <a:rPr lang="en-US" sz="2000" dirty="0"/>
              <a:t> </a:t>
            </a:r>
            <a:r>
              <a:rPr lang="en-US" sz="2000" dirty="0" err="1"/>
              <a:t>araştırma</a:t>
            </a:r>
            <a:r>
              <a:rPr lang="en-US" sz="2000" dirty="0"/>
              <a:t> </a:t>
            </a:r>
            <a:r>
              <a:rPr lang="en-US" sz="2000" dirty="0" err="1"/>
              <a:t>ve</a:t>
            </a:r>
            <a:r>
              <a:rPr lang="en-US" sz="2000" dirty="0"/>
              <a:t> </a:t>
            </a:r>
            <a:r>
              <a:rPr lang="en-US" sz="2000" dirty="0" err="1"/>
              <a:t>geliştirme</a:t>
            </a:r>
            <a:r>
              <a:rPr lang="en-US" sz="2000" dirty="0"/>
              <a:t> </a:t>
            </a:r>
            <a:r>
              <a:rPr lang="en-US" sz="2000" dirty="0" err="1"/>
              <a:t>faaliyetlerine</a:t>
            </a:r>
            <a:r>
              <a:rPr lang="en-US" sz="2000" dirty="0"/>
              <a:t> </a:t>
            </a:r>
            <a:r>
              <a:rPr lang="en-US" sz="2000" dirty="0" err="1"/>
              <a:t>yönelik</a:t>
            </a:r>
            <a:r>
              <a:rPr lang="en-US" sz="2000" dirty="0"/>
              <a:t> </a:t>
            </a:r>
            <a:r>
              <a:rPr lang="en-US" sz="2000" dirty="0" err="1"/>
              <a:t>imkânlar</a:t>
            </a:r>
            <a:r>
              <a:rPr lang="en-US" sz="2000" dirty="0"/>
              <a:t> </a:t>
            </a:r>
            <a:r>
              <a:rPr lang="en-US" sz="2000" dirty="0" err="1"/>
              <a:t>sınırlı</a:t>
            </a:r>
            <a:r>
              <a:rPr lang="en-US" sz="2000" dirty="0"/>
              <a:t> </a:t>
            </a:r>
            <a:r>
              <a:rPr lang="en-US" sz="2000" dirty="0" err="1"/>
              <a:t>olmakla</a:t>
            </a:r>
            <a:r>
              <a:rPr lang="en-US" sz="2000" dirty="0"/>
              <a:t> </a:t>
            </a:r>
            <a:r>
              <a:rPr lang="en-US" sz="2000" dirty="0" err="1"/>
              <a:t>birlikte</a:t>
            </a:r>
            <a:r>
              <a:rPr lang="en-US" sz="2000" dirty="0"/>
              <a:t>, </a:t>
            </a:r>
            <a:r>
              <a:rPr lang="en-US" sz="2000" dirty="0" err="1"/>
              <a:t>fakültede</a:t>
            </a:r>
            <a:r>
              <a:rPr lang="en-US" sz="2000" dirty="0"/>
              <a:t> </a:t>
            </a:r>
            <a:r>
              <a:rPr lang="en-US" sz="2000" dirty="0" err="1"/>
              <a:t>görev</a:t>
            </a:r>
            <a:r>
              <a:rPr lang="en-US" sz="2000" dirty="0"/>
              <a:t> </a:t>
            </a:r>
            <a:r>
              <a:rPr lang="en-US" sz="2000" dirty="0" err="1"/>
              <a:t>yapan</a:t>
            </a:r>
            <a:r>
              <a:rPr lang="en-US" sz="2000" dirty="0"/>
              <a:t> </a:t>
            </a:r>
            <a:r>
              <a:rPr lang="en-US" sz="2000" dirty="0" err="1"/>
              <a:t>akademik</a:t>
            </a:r>
            <a:r>
              <a:rPr lang="en-US" sz="2000" dirty="0"/>
              <a:t> </a:t>
            </a:r>
            <a:r>
              <a:rPr lang="en-US" sz="2000" dirty="0" err="1"/>
              <a:t>personelin</a:t>
            </a:r>
            <a:r>
              <a:rPr lang="en-US" sz="2000" dirty="0"/>
              <a:t> </a:t>
            </a:r>
            <a:r>
              <a:rPr lang="en-US" sz="2000" dirty="0" err="1"/>
              <a:t>nitelikli</a:t>
            </a:r>
            <a:r>
              <a:rPr lang="en-US" sz="2000" dirty="0"/>
              <a:t> </a:t>
            </a:r>
            <a:r>
              <a:rPr lang="en-US" sz="2000" dirty="0" err="1"/>
              <a:t>ve</a:t>
            </a:r>
            <a:r>
              <a:rPr lang="en-US" sz="2000" dirty="0"/>
              <a:t> </a:t>
            </a:r>
            <a:r>
              <a:rPr lang="en-US" sz="2000" dirty="0" err="1"/>
              <a:t>nicelikli</a:t>
            </a:r>
            <a:r>
              <a:rPr lang="en-US" sz="2000" dirty="0"/>
              <a:t> </a:t>
            </a:r>
            <a:r>
              <a:rPr lang="en-US" sz="2000" dirty="0" err="1"/>
              <a:t>akademik</a:t>
            </a:r>
            <a:r>
              <a:rPr lang="en-US" sz="2000" dirty="0"/>
              <a:t> </a:t>
            </a:r>
            <a:r>
              <a:rPr lang="en-US" sz="2000" dirty="0" err="1"/>
              <a:t>yayın</a:t>
            </a:r>
            <a:r>
              <a:rPr lang="en-US" sz="2000" dirty="0"/>
              <a:t> </a:t>
            </a:r>
            <a:r>
              <a:rPr lang="en-US" sz="2000" dirty="0" err="1"/>
              <a:t>üretme</a:t>
            </a:r>
            <a:r>
              <a:rPr lang="en-US" sz="2000" dirty="0"/>
              <a:t> </a:t>
            </a:r>
            <a:r>
              <a:rPr lang="en-US" sz="2000" dirty="0" err="1"/>
              <a:t>konusundaki</a:t>
            </a:r>
            <a:r>
              <a:rPr lang="en-US" sz="2000" dirty="0"/>
              <a:t> </a:t>
            </a:r>
            <a:r>
              <a:rPr lang="en-US" sz="2000" dirty="0" err="1"/>
              <a:t>performansı</a:t>
            </a:r>
            <a:r>
              <a:rPr lang="en-US" sz="2000" dirty="0"/>
              <a:t> </a:t>
            </a:r>
            <a:r>
              <a:rPr lang="en-US" sz="2000" dirty="0" err="1"/>
              <a:t>artış</a:t>
            </a:r>
            <a:r>
              <a:rPr lang="en-US" sz="2000" dirty="0"/>
              <a:t> </a:t>
            </a:r>
            <a:r>
              <a:rPr lang="en-US" sz="2000" dirty="0" err="1"/>
              <a:t>göstermektedir</a:t>
            </a:r>
            <a:r>
              <a:rPr lang="en-US" sz="2000" dirty="0"/>
              <a:t>. Bu </a:t>
            </a:r>
            <a:r>
              <a:rPr lang="en-US" sz="2000" dirty="0" err="1"/>
              <a:t>kapsamda</a:t>
            </a:r>
            <a:r>
              <a:rPr lang="en-US" sz="2000" dirty="0"/>
              <a:t> </a:t>
            </a:r>
            <a:r>
              <a:rPr lang="en-US" sz="2000" dirty="0" err="1"/>
              <a:t>fakülte</a:t>
            </a:r>
            <a:r>
              <a:rPr lang="en-US" sz="2000" dirty="0"/>
              <a:t> </a:t>
            </a:r>
            <a:r>
              <a:rPr lang="en-US" sz="2000" dirty="0" err="1"/>
              <a:t>akademik</a:t>
            </a:r>
            <a:r>
              <a:rPr lang="en-US" sz="2000" dirty="0"/>
              <a:t> </a:t>
            </a:r>
            <a:r>
              <a:rPr lang="en-US" sz="2000" dirty="0" err="1"/>
              <a:t>kadrosu</a:t>
            </a:r>
            <a:r>
              <a:rPr lang="en-US" sz="2000" dirty="0"/>
              <a:t>, </a:t>
            </a:r>
            <a:r>
              <a:rPr lang="en-US" sz="2000" dirty="0" err="1"/>
              <a:t>bilimsel</a:t>
            </a:r>
            <a:r>
              <a:rPr lang="en-US" sz="2000" dirty="0"/>
              <a:t> </a:t>
            </a:r>
            <a:r>
              <a:rPr lang="en-US" sz="2000" dirty="0" err="1"/>
              <a:t>araştırma</a:t>
            </a:r>
            <a:r>
              <a:rPr lang="en-US" sz="2000" dirty="0"/>
              <a:t> </a:t>
            </a:r>
            <a:r>
              <a:rPr lang="en-US" sz="2000" dirty="0" err="1"/>
              <a:t>ve</a:t>
            </a:r>
            <a:r>
              <a:rPr lang="en-US" sz="2000" dirty="0"/>
              <a:t> </a:t>
            </a:r>
            <a:r>
              <a:rPr lang="en-US" sz="2000" dirty="0" err="1"/>
              <a:t>yayın</a:t>
            </a:r>
            <a:r>
              <a:rPr lang="en-US" sz="2000" dirty="0"/>
              <a:t> </a:t>
            </a:r>
            <a:r>
              <a:rPr lang="en-US" sz="2000" dirty="0" err="1"/>
              <a:t>faaliyetlerinde</a:t>
            </a:r>
            <a:r>
              <a:rPr lang="en-US" sz="2000" dirty="0"/>
              <a:t> </a:t>
            </a:r>
            <a:r>
              <a:rPr lang="en-US" sz="2000" dirty="0" err="1"/>
              <a:t>kayda</a:t>
            </a:r>
            <a:r>
              <a:rPr lang="en-US" sz="2000" dirty="0"/>
              <a:t> </a:t>
            </a:r>
            <a:r>
              <a:rPr lang="en-US" sz="2000" dirty="0" err="1"/>
              <a:t>değer</a:t>
            </a:r>
            <a:r>
              <a:rPr lang="en-US" sz="2000" dirty="0"/>
              <a:t> </a:t>
            </a:r>
            <a:r>
              <a:rPr lang="en-US" sz="2000" dirty="0" err="1"/>
              <a:t>bir</a:t>
            </a:r>
            <a:r>
              <a:rPr lang="en-US" sz="2000" dirty="0"/>
              <a:t> </a:t>
            </a:r>
            <a:r>
              <a:rPr lang="en-US" sz="2000" dirty="0" err="1"/>
              <a:t>başarı</a:t>
            </a:r>
            <a:r>
              <a:rPr lang="en-US" sz="2000" dirty="0"/>
              <a:t> </a:t>
            </a:r>
            <a:r>
              <a:rPr lang="en-US" sz="2000" dirty="0" err="1"/>
              <a:t>düzeyine</a:t>
            </a:r>
            <a:r>
              <a:rPr lang="en-US" sz="2000" dirty="0"/>
              <a:t> </a:t>
            </a:r>
            <a:r>
              <a:rPr lang="en-US" sz="2000" dirty="0" err="1"/>
              <a:t>ulaşmıştır</a:t>
            </a:r>
            <a:r>
              <a:rPr lang="en-US" sz="2000" dirty="0"/>
              <a:t>.</a:t>
            </a:r>
            <a:endParaRPr lang="tr-TR" sz="2000" dirty="0"/>
          </a:p>
          <a:p>
            <a:pPr algn="just"/>
            <a:r>
              <a:rPr lang="en-US" sz="2000" dirty="0" err="1"/>
              <a:t>Fakülte</a:t>
            </a:r>
            <a:r>
              <a:rPr lang="en-US" sz="2000" dirty="0"/>
              <a:t> </a:t>
            </a:r>
            <a:r>
              <a:rPr lang="en-US" sz="2000" dirty="0" err="1"/>
              <a:t>bünyesinde</a:t>
            </a:r>
            <a:r>
              <a:rPr lang="en-US" sz="2000" dirty="0"/>
              <a:t> </a:t>
            </a:r>
            <a:r>
              <a:rPr lang="en-US" sz="2000" dirty="0" err="1"/>
              <a:t>görev</a:t>
            </a:r>
            <a:r>
              <a:rPr lang="en-US" sz="2000" dirty="0"/>
              <a:t> </a:t>
            </a:r>
            <a:r>
              <a:rPr lang="en-US" sz="2000" dirty="0" err="1"/>
              <a:t>yapan</a:t>
            </a:r>
            <a:r>
              <a:rPr lang="en-US" sz="2000" dirty="0"/>
              <a:t> </a:t>
            </a:r>
            <a:r>
              <a:rPr lang="en-US" sz="2000" dirty="0" err="1"/>
              <a:t>akademik</a:t>
            </a:r>
            <a:r>
              <a:rPr lang="en-US" sz="2000" dirty="0"/>
              <a:t> </a:t>
            </a:r>
            <a:r>
              <a:rPr lang="en-US" sz="2000" dirty="0" err="1"/>
              <a:t>personelin</a:t>
            </a:r>
            <a:r>
              <a:rPr lang="en-US" sz="2000" dirty="0"/>
              <a:t> </a:t>
            </a:r>
            <a:r>
              <a:rPr lang="en-US" sz="2000" dirty="0" err="1"/>
              <a:t>farklı</a:t>
            </a:r>
            <a:r>
              <a:rPr lang="en-US" sz="2000" dirty="0"/>
              <a:t> </a:t>
            </a:r>
            <a:r>
              <a:rPr lang="en-US" sz="2000" dirty="0" err="1"/>
              <a:t>üniversitelerden</a:t>
            </a:r>
            <a:r>
              <a:rPr lang="en-US" sz="2000" dirty="0"/>
              <a:t> </a:t>
            </a:r>
            <a:r>
              <a:rPr lang="en-US" sz="2000" dirty="0" err="1"/>
              <a:t>gelmiş</a:t>
            </a:r>
            <a:r>
              <a:rPr lang="en-US" sz="2000" dirty="0"/>
              <a:t> </a:t>
            </a:r>
            <a:r>
              <a:rPr lang="en-US" sz="2000" dirty="0" err="1"/>
              <a:t>olması</a:t>
            </a:r>
            <a:r>
              <a:rPr lang="en-US" sz="2000" dirty="0"/>
              <a:t>, </a:t>
            </a:r>
            <a:r>
              <a:rPr lang="en-US" sz="2000" dirty="0" err="1"/>
              <a:t>çeşitli</a:t>
            </a:r>
            <a:r>
              <a:rPr lang="en-US" sz="2000" dirty="0"/>
              <a:t> </a:t>
            </a:r>
            <a:r>
              <a:rPr lang="en-US" sz="2000" dirty="0" err="1"/>
              <a:t>kurum</a:t>
            </a:r>
            <a:r>
              <a:rPr lang="en-US" sz="2000" dirty="0"/>
              <a:t> </a:t>
            </a:r>
            <a:r>
              <a:rPr lang="en-US" sz="2000" dirty="0" err="1"/>
              <a:t>ve</a:t>
            </a:r>
            <a:r>
              <a:rPr lang="en-US" sz="2000" dirty="0"/>
              <a:t> </a:t>
            </a:r>
            <a:r>
              <a:rPr lang="en-US" sz="2000" dirty="0" err="1"/>
              <a:t>kuruluşlarla</a:t>
            </a:r>
            <a:r>
              <a:rPr lang="en-US" sz="2000" dirty="0"/>
              <a:t> </a:t>
            </a:r>
            <a:r>
              <a:rPr lang="en-US" sz="2000" dirty="0" err="1"/>
              <a:t>ortak</a:t>
            </a:r>
            <a:r>
              <a:rPr lang="en-US" sz="2000" dirty="0"/>
              <a:t> </a:t>
            </a:r>
            <a:r>
              <a:rPr lang="en-US" sz="2000" dirty="0" err="1"/>
              <a:t>yayın</a:t>
            </a:r>
            <a:r>
              <a:rPr lang="en-US" sz="2000" dirty="0"/>
              <a:t> </a:t>
            </a:r>
            <a:r>
              <a:rPr lang="en-US" sz="2000" dirty="0" err="1"/>
              <a:t>ve</a:t>
            </a:r>
            <a:r>
              <a:rPr lang="en-US" sz="2000" dirty="0"/>
              <a:t> </a:t>
            </a:r>
            <a:r>
              <a:rPr lang="en-US" sz="2000" dirty="0" err="1"/>
              <a:t>proje</a:t>
            </a:r>
            <a:r>
              <a:rPr lang="en-US" sz="2000" dirty="0"/>
              <a:t> </a:t>
            </a:r>
            <a:r>
              <a:rPr lang="en-US" sz="2000" dirty="0" err="1"/>
              <a:t>geliştirme</a:t>
            </a:r>
            <a:r>
              <a:rPr lang="en-US" sz="2000" dirty="0"/>
              <a:t> </a:t>
            </a:r>
            <a:r>
              <a:rPr lang="en-US" sz="2000" dirty="0" err="1"/>
              <a:t>imkânlarını</a:t>
            </a:r>
            <a:r>
              <a:rPr lang="en-US" sz="2000" dirty="0"/>
              <a:t> </a:t>
            </a:r>
            <a:r>
              <a:rPr lang="en-US" sz="2000" dirty="0" err="1"/>
              <a:t>artırmaktadır</a:t>
            </a:r>
            <a:r>
              <a:rPr lang="en-US" sz="2000" dirty="0"/>
              <a:t>. Bu </a:t>
            </a:r>
            <a:r>
              <a:rPr lang="en-US" sz="2000" dirty="0" err="1"/>
              <a:t>doğrultuda</a:t>
            </a:r>
            <a:r>
              <a:rPr lang="en-US" sz="2000" dirty="0"/>
              <a:t> </a:t>
            </a:r>
            <a:r>
              <a:rPr lang="en-US" sz="2000" dirty="0" err="1"/>
              <a:t>akademik</a:t>
            </a:r>
            <a:r>
              <a:rPr lang="en-US" sz="2000" dirty="0"/>
              <a:t> </a:t>
            </a:r>
            <a:r>
              <a:rPr lang="en-US" sz="2000" dirty="0" err="1"/>
              <a:t>personelin</a:t>
            </a:r>
            <a:r>
              <a:rPr lang="en-US" sz="2000" dirty="0"/>
              <a:t>, </a:t>
            </a:r>
            <a:r>
              <a:rPr lang="en-US" sz="2000" dirty="0" err="1"/>
              <a:t>farklı</a:t>
            </a:r>
            <a:r>
              <a:rPr lang="en-US" sz="2000" dirty="0"/>
              <a:t> </a:t>
            </a:r>
            <a:r>
              <a:rPr lang="en-US" sz="2000" dirty="0" err="1"/>
              <a:t>kurumlarla</a:t>
            </a:r>
            <a:r>
              <a:rPr lang="en-US" sz="2000" dirty="0"/>
              <a:t> </a:t>
            </a:r>
            <a:r>
              <a:rPr lang="en-US" sz="2000" dirty="0" err="1"/>
              <a:t>araştırma</a:t>
            </a:r>
            <a:r>
              <a:rPr lang="en-US" sz="2000" dirty="0"/>
              <a:t> </a:t>
            </a:r>
            <a:r>
              <a:rPr lang="en-US" sz="2000" dirty="0" err="1"/>
              <a:t>ve</a:t>
            </a:r>
            <a:r>
              <a:rPr lang="en-US" sz="2000" dirty="0"/>
              <a:t> </a:t>
            </a:r>
            <a:r>
              <a:rPr lang="en-US" sz="2000" dirty="0" err="1"/>
              <a:t>geliştirme</a:t>
            </a:r>
            <a:r>
              <a:rPr lang="en-US" sz="2000" dirty="0"/>
              <a:t> </a:t>
            </a:r>
            <a:r>
              <a:rPr lang="en-US" sz="2000" dirty="0" err="1"/>
              <a:t>faaliyetleri</a:t>
            </a:r>
            <a:r>
              <a:rPr lang="en-US" sz="2000" dirty="0"/>
              <a:t> </a:t>
            </a:r>
            <a:r>
              <a:rPr lang="en-US" sz="2000" dirty="0" err="1"/>
              <a:t>yürütme</a:t>
            </a:r>
            <a:r>
              <a:rPr lang="en-US" sz="2000" dirty="0"/>
              <a:t> </a:t>
            </a:r>
            <a:r>
              <a:rPr lang="en-US" sz="2000" dirty="0" err="1"/>
              <a:t>potansiyeli</a:t>
            </a:r>
            <a:r>
              <a:rPr lang="en-US" sz="2000" dirty="0"/>
              <a:t> </a:t>
            </a:r>
            <a:r>
              <a:rPr lang="en-US" sz="2000" dirty="0" err="1"/>
              <a:t>oldukça</a:t>
            </a:r>
            <a:r>
              <a:rPr lang="en-US" sz="2000" dirty="0"/>
              <a:t> </a:t>
            </a:r>
            <a:r>
              <a:rPr lang="en-US" sz="2000" dirty="0" err="1"/>
              <a:t>yüksektir</a:t>
            </a:r>
            <a:r>
              <a:rPr lang="en-US" sz="2000" dirty="0"/>
              <a:t>. </a:t>
            </a:r>
            <a:r>
              <a:rPr lang="en-US" sz="2000" dirty="0" err="1"/>
              <a:t>Ayrıca</a:t>
            </a:r>
            <a:r>
              <a:rPr lang="en-US" sz="2000" dirty="0"/>
              <a:t> </a:t>
            </a:r>
            <a:r>
              <a:rPr lang="en-US" sz="2000" dirty="0" err="1"/>
              <a:t>akademisyenlerin</a:t>
            </a:r>
            <a:r>
              <a:rPr lang="en-US" sz="2000" dirty="0"/>
              <a:t> </a:t>
            </a:r>
            <a:r>
              <a:rPr lang="en-US" sz="2000" dirty="0" err="1"/>
              <a:t>farklı</a:t>
            </a:r>
            <a:r>
              <a:rPr lang="en-US" sz="2000" dirty="0"/>
              <a:t> </a:t>
            </a:r>
            <a:r>
              <a:rPr lang="en-US" sz="2000" dirty="0" err="1"/>
              <a:t>akademik</a:t>
            </a:r>
            <a:r>
              <a:rPr lang="en-US" sz="2000" dirty="0"/>
              <a:t> </a:t>
            </a:r>
            <a:r>
              <a:rPr lang="en-US" sz="2000" dirty="0" err="1"/>
              <a:t>ekollerden</a:t>
            </a:r>
            <a:r>
              <a:rPr lang="en-US" sz="2000" dirty="0"/>
              <a:t> </a:t>
            </a:r>
            <a:r>
              <a:rPr lang="en-US" sz="2000" dirty="0" err="1"/>
              <a:t>gelmeleri</a:t>
            </a:r>
            <a:r>
              <a:rPr lang="en-US" sz="2000" dirty="0"/>
              <a:t>, </a:t>
            </a:r>
            <a:r>
              <a:rPr lang="en-US" sz="2000" dirty="0" err="1"/>
              <a:t>fakültede</a:t>
            </a:r>
            <a:r>
              <a:rPr lang="en-US" sz="2000" dirty="0"/>
              <a:t> </a:t>
            </a:r>
            <a:r>
              <a:rPr lang="en-US" sz="2000" dirty="0" err="1"/>
              <a:t>yürütülen</a:t>
            </a:r>
            <a:r>
              <a:rPr lang="en-US" sz="2000" dirty="0"/>
              <a:t> </a:t>
            </a:r>
            <a:r>
              <a:rPr lang="en-US" sz="2000" dirty="0" err="1"/>
              <a:t>araştırma</a:t>
            </a:r>
            <a:r>
              <a:rPr lang="en-US" sz="2000" dirty="0"/>
              <a:t> </a:t>
            </a:r>
            <a:r>
              <a:rPr lang="en-US" sz="2000" dirty="0" err="1"/>
              <a:t>ve</a:t>
            </a:r>
            <a:r>
              <a:rPr lang="en-US" sz="2000" dirty="0"/>
              <a:t> </a:t>
            </a:r>
            <a:r>
              <a:rPr lang="en-US" sz="2000" dirty="0" err="1"/>
              <a:t>geliştirme</a:t>
            </a:r>
            <a:r>
              <a:rPr lang="en-US" sz="2000" dirty="0"/>
              <a:t> </a:t>
            </a:r>
            <a:r>
              <a:rPr lang="en-US" sz="2000" dirty="0" err="1"/>
              <a:t>çalışmalarının</a:t>
            </a:r>
            <a:r>
              <a:rPr lang="en-US" sz="2000" dirty="0"/>
              <a:t> </a:t>
            </a:r>
            <a:r>
              <a:rPr lang="en-US" sz="2000" dirty="0" err="1"/>
              <a:t>konu</a:t>
            </a:r>
            <a:r>
              <a:rPr lang="en-US" sz="2000" dirty="0"/>
              <a:t>, </a:t>
            </a:r>
            <a:r>
              <a:rPr lang="en-US" sz="2000" dirty="0" err="1"/>
              <a:t>yöntem</a:t>
            </a:r>
            <a:r>
              <a:rPr lang="en-US" sz="2000" dirty="0"/>
              <a:t> </a:t>
            </a:r>
            <a:r>
              <a:rPr lang="en-US" sz="2000" dirty="0" err="1"/>
              <a:t>ve</a:t>
            </a:r>
            <a:r>
              <a:rPr lang="en-US" sz="2000" dirty="0"/>
              <a:t> </a:t>
            </a:r>
            <a:r>
              <a:rPr lang="en-US" sz="2000" dirty="0" err="1"/>
              <a:t>yaklaşım</a:t>
            </a:r>
            <a:r>
              <a:rPr lang="en-US" sz="2000" dirty="0"/>
              <a:t> </a:t>
            </a:r>
            <a:r>
              <a:rPr lang="en-US" sz="2000" dirty="0" err="1"/>
              <a:t>bakımından</a:t>
            </a:r>
            <a:r>
              <a:rPr lang="en-US" sz="2000" dirty="0"/>
              <a:t> </a:t>
            </a:r>
            <a:r>
              <a:rPr lang="en-US" sz="2000" dirty="0" err="1"/>
              <a:t>çeşitlenmesine</a:t>
            </a:r>
            <a:r>
              <a:rPr lang="en-US" sz="2000" dirty="0"/>
              <a:t> </a:t>
            </a:r>
            <a:r>
              <a:rPr lang="en-US" sz="2000" dirty="0" err="1"/>
              <a:t>katkı</a:t>
            </a:r>
            <a:r>
              <a:rPr lang="en-US" sz="2000" dirty="0"/>
              <a:t> </a:t>
            </a:r>
            <a:r>
              <a:rPr lang="en-US" sz="2000" dirty="0" err="1"/>
              <a:t>sağlamakta</a:t>
            </a:r>
            <a:r>
              <a:rPr lang="en-US" sz="2000" dirty="0"/>
              <a:t>; </a:t>
            </a:r>
            <a:r>
              <a:rPr lang="en-US" sz="2000" dirty="0" err="1"/>
              <a:t>bu</a:t>
            </a:r>
            <a:r>
              <a:rPr lang="en-US" sz="2000" dirty="0"/>
              <a:t> durum </a:t>
            </a:r>
            <a:r>
              <a:rPr lang="en-US" sz="2000" dirty="0" err="1"/>
              <a:t>fakülte</a:t>
            </a:r>
            <a:r>
              <a:rPr lang="en-US" sz="2000" dirty="0"/>
              <a:t> </a:t>
            </a:r>
            <a:r>
              <a:rPr lang="en-US" sz="2000" dirty="0" err="1"/>
              <a:t>açısından</a:t>
            </a:r>
            <a:r>
              <a:rPr lang="en-US" sz="2000" dirty="0"/>
              <a:t> </a:t>
            </a:r>
            <a:r>
              <a:rPr lang="en-US" sz="2000" dirty="0" err="1"/>
              <a:t>önemli</a:t>
            </a:r>
            <a:r>
              <a:rPr lang="en-US" sz="2000" dirty="0"/>
              <a:t> </a:t>
            </a:r>
            <a:r>
              <a:rPr lang="en-US" sz="2000" dirty="0" err="1"/>
              <a:t>bir</a:t>
            </a:r>
            <a:r>
              <a:rPr lang="en-US" sz="2000" dirty="0"/>
              <a:t> </a:t>
            </a:r>
            <a:r>
              <a:rPr lang="en-US" sz="2000" dirty="0" err="1"/>
              <a:t>akademik</a:t>
            </a:r>
            <a:r>
              <a:rPr lang="en-US" sz="2000" dirty="0"/>
              <a:t> </a:t>
            </a:r>
            <a:r>
              <a:rPr lang="en-US" sz="2000" dirty="0" err="1"/>
              <a:t>zenginlik</a:t>
            </a:r>
            <a:r>
              <a:rPr lang="en-US" sz="2000" dirty="0"/>
              <a:t> </a:t>
            </a:r>
            <a:r>
              <a:rPr lang="en-US" sz="2000" dirty="0" err="1"/>
              <a:t>oluşturmaktadır</a:t>
            </a:r>
            <a:r>
              <a:rPr lang="en-US" sz="2000" dirty="0"/>
              <a:t>.</a:t>
            </a:r>
            <a:endParaRPr lang="tr-TR" sz="2000" dirty="0"/>
          </a:p>
          <a:p>
            <a:pPr marL="0" indent="0">
              <a:buNone/>
            </a:pPr>
            <a:endParaRPr lang="tr-TR" dirty="0"/>
          </a:p>
        </p:txBody>
      </p:sp>
      <p:sp>
        <p:nvSpPr>
          <p:cNvPr id="2" name="Veri Yer Tutucusu 1">
            <a:extLst>
              <a:ext uri="{FF2B5EF4-FFF2-40B4-BE49-F238E27FC236}">
                <a16:creationId xmlns:a16="http://schemas.microsoft.com/office/drawing/2014/main" id="{55464364-F24E-1909-57DF-CEA4293B9E39}"/>
              </a:ext>
            </a:extLst>
          </p:cNvPr>
          <p:cNvSpPr>
            <a:spLocks noGrp="1"/>
          </p:cNvSpPr>
          <p:nvPr>
            <p:ph type="dt" sz="half" idx="10"/>
          </p:nvPr>
        </p:nvSpPr>
        <p:spPr/>
        <p:txBody>
          <a:bodyPr/>
          <a:lstStyle/>
          <a:p>
            <a:fld id="{DC98A862-E39F-4620-A0F0-63790156FBD3}" type="datetime1">
              <a:rPr lang="tr-TR" smtClean="0"/>
              <a:pPr/>
              <a:t>13.01.2026</a:t>
            </a:fld>
            <a:endParaRPr lang="tr-TR"/>
          </a:p>
        </p:txBody>
      </p:sp>
      <p:sp>
        <p:nvSpPr>
          <p:cNvPr id="3" name="Slayt Numarası Yer Tutucusu 2">
            <a:extLst>
              <a:ext uri="{FF2B5EF4-FFF2-40B4-BE49-F238E27FC236}">
                <a16:creationId xmlns:a16="http://schemas.microsoft.com/office/drawing/2014/main" id="{77D942E7-DC7E-6AE8-B1A4-2E152B33F19F}"/>
              </a:ext>
            </a:extLst>
          </p:cNvPr>
          <p:cNvSpPr>
            <a:spLocks noGrp="1"/>
          </p:cNvSpPr>
          <p:nvPr>
            <p:ph type="sldNum" sz="quarter" idx="12"/>
          </p:nvPr>
        </p:nvSpPr>
        <p:spPr/>
        <p:txBody>
          <a:bodyPr/>
          <a:lstStyle/>
          <a:p>
            <a:fld id="{15D42E69-0B45-4D6A-BDA9-8F9042B0111B}" type="slidenum">
              <a:rPr lang="tr-TR" smtClean="0"/>
              <a:pPr/>
              <a:t>71</a:t>
            </a:fld>
            <a:endParaRPr lang="tr-TR"/>
          </a:p>
        </p:txBody>
      </p:sp>
      <p:sp>
        <p:nvSpPr>
          <p:cNvPr id="6" name="Metin kutusu 5">
            <a:extLst>
              <a:ext uri="{FF2B5EF4-FFF2-40B4-BE49-F238E27FC236}">
                <a16:creationId xmlns:a16="http://schemas.microsoft.com/office/drawing/2014/main" id="{DF0635EA-BCEB-1827-7E53-393F15D33360}"/>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slayt ekleyiniz. </a:t>
            </a:r>
          </a:p>
        </p:txBody>
      </p:sp>
    </p:spTree>
    <p:extLst>
      <p:ext uri="{BB962C8B-B14F-4D97-AF65-F5344CB8AC3E}">
        <p14:creationId xmlns:p14="http://schemas.microsoft.com/office/powerpoint/2010/main" val="20678399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8AA7EA-DDC4-BFF6-4519-451478768235}"/>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837D2E3A-938E-9CB4-FCDB-8A69E5E3E390}"/>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D50FEE1-20DF-D739-4C17-E2DF9B232419}"/>
              </a:ext>
            </a:extLst>
          </p:cNvPr>
          <p:cNvSpPr>
            <a:spLocks noGrp="1"/>
          </p:cNvSpPr>
          <p:nvPr>
            <p:ph idx="1"/>
          </p:nvPr>
        </p:nvSpPr>
        <p:spPr>
          <a:xfrm>
            <a:off x="576471" y="2078965"/>
            <a:ext cx="11234529" cy="3957000"/>
          </a:xfrm>
        </p:spPr>
        <p:txBody>
          <a:bodyPr>
            <a:noAutofit/>
          </a:bodyPr>
          <a:lstStyle/>
          <a:p>
            <a:pPr marL="0" indent="0">
              <a:buNone/>
            </a:pPr>
            <a:r>
              <a:rPr lang="en-US" b="1" dirty="0"/>
              <a:t>D. TOPLUMSAL KATKI</a:t>
            </a:r>
            <a:endParaRPr lang="tr-TR" dirty="0"/>
          </a:p>
          <a:p>
            <a:pPr marL="0" indent="0">
              <a:buNone/>
            </a:pPr>
            <a:r>
              <a:rPr lang="en-US" dirty="0" err="1"/>
              <a:t>Toplumsal</a:t>
            </a:r>
            <a:r>
              <a:rPr lang="en-US" dirty="0"/>
              <a:t> </a:t>
            </a:r>
            <a:r>
              <a:rPr lang="en-US" dirty="0" err="1"/>
              <a:t>katkı</a:t>
            </a:r>
            <a:r>
              <a:rPr lang="en-US" dirty="0"/>
              <a:t> </a:t>
            </a:r>
            <a:r>
              <a:rPr lang="en-US" dirty="0" err="1"/>
              <a:t>sağlama</a:t>
            </a:r>
            <a:r>
              <a:rPr lang="en-US" dirty="0"/>
              <a:t> </a:t>
            </a:r>
            <a:r>
              <a:rPr lang="en-US" dirty="0" err="1"/>
              <a:t>ve</a:t>
            </a:r>
            <a:r>
              <a:rPr lang="en-US" dirty="0"/>
              <a:t> </a:t>
            </a:r>
            <a:r>
              <a:rPr lang="en-US" dirty="0" err="1"/>
              <a:t>fakültenin</a:t>
            </a:r>
            <a:r>
              <a:rPr lang="en-US" dirty="0"/>
              <a:t> </a:t>
            </a:r>
            <a:r>
              <a:rPr lang="en-US" dirty="0" err="1"/>
              <a:t>sahip</a:t>
            </a:r>
            <a:r>
              <a:rPr lang="en-US" dirty="0"/>
              <a:t> </a:t>
            </a:r>
            <a:r>
              <a:rPr lang="en-US" dirty="0" err="1"/>
              <a:t>olduğu</a:t>
            </a:r>
            <a:r>
              <a:rPr lang="en-US" dirty="0"/>
              <a:t> </a:t>
            </a:r>
            <a:r>
              <a:rPr lang="en-US" dirty="0" err="1"/>
              <a:t>kaynakların</a:t>
            </a:r>
            <a:r>
              <a:rPr lang="en-US" dirty="0"/>
              <a:t> </a:t>
            </a:r>
            <a:r>
              <a:rPr lang="en-US" dirty="0" err="1"/>
              <a:t>toplumsal</a:t>
            </a:r>
            <a:r>
              <a:rPr lang="en-US" dirty="0"/>
              <a:t> </a:t>
            </a:r>
            <a:r>
              <a:rPr lang="en-US" dirty="0" err="1"/>
              <a:t>düzeyde</a:t>
            </a:r>
            <a:r>
              <a:rPr lang="en-US" dirty="0"/>
              <a:t> </a:t>
            </a:r>
            <a:r>
              <a:rPr lang="en-US" dirty="0" err="1"/>
              <a:t>etkin</a:t>
            </a:r>
            <a:r>
              <a:rPr lang="en-US" dirty="0"/>
              <a:t> </a:t>
            </a:r>
            <a:r>
              <a:rPr lang="en-US" dirty="0" err="1"/>
              <a:t>biçimde</a:t>
            </a:r>
            <a:r>
              <a:rPr lang="en-US" dirty="0"/>
              <a:t> </a:t>
            </a:r>
            <a:r>
              <a:rPr lang="en-US" dirty="0" err="1"/>
              <a:t>kullanılmasına</a:t>
            </a:r>
            <a:r>
              <a:rPr lang="en-US" dirty="0"/>
              <a:t> </a:t>
            </a:r>
            <a:r>
              <a:rPr lang="en-US" dirty="0" err="1"/>
              <a:t>yönelik</a:t>
            </a:r>
            <a:r>
              <a:rPr lang="en-US" dirty="0"/>
              <a:t> </a:t>
            </a:r>
            <a:r>
              <a:rPr lang="en-US" dirty="0" err="1"/>
              <a:t>çalışmalar</a:t>
            </a:r>
            <a:r>
              <a:rPr lang="en-US" dirty="0"/>
              <a:t>, </a:t>
            </a:r>
            <a:r>
              <a:rPr lang="en-US" dirty="0" err="1"/>
              <a:t>henüz</a:t>
            </a:r>
            <a:r>
              <a:rPr lang="en-US" dirty="0"/>
              <a:t> </a:t>
            </a:r>
            <a:r>
              <a:rPr lang="en-US" dirty="0" err="1"/>
              <a:t>fakülte</a:t>
            </a:r>
            <a:r>
              <a:rPr lang="en-US" dirty="0"/>
              <a:t> </a:t>
            </a:r>
            <a:r>
              <a:rPr lang="en-US" dirty="0" err="1"/>
              <a:t>genelinde</a:t>
            </a:r>
            <a:r>
              <a:rPr lang="en-US" dirty="0"/>
              <a:t> </a:t>
            </a:r>
            <a:r>
              <a:rPr lang="en-US" dirty="0" err="1"/>
              <a:t>yeterince</a:t>
            </a:r>
            <a:r>
              <a:rPr lang="en-US" dirty="0"/>
              <a:t> </a:t>
            </a:r>
            <a:r>
              <a:rPr lang="en-US" dirty="0" err="1"/>
              <a:t>içselleştirilememiştir</a:t>
            </a:r>
            <a:r>
              <a:rPr lang="en-US" dirty="0"/>
              <a:t>. </a:t>
            </a:r>
            <a:r>
              <a:rPr lang="en-US" dirty="0" err="1"/>
              <a:t>Fakat</a:t>
            </a:r>
            <a:r>
              <a:rPr lang="en-US" dirty="0"/>
              <a:t> </a:t>
            </a:r>
            <a:r>
              <a:rPr lang="en-US" dirty="0" err="1"/>
              <a:t>bununla</a:t>
            </a:r>
            <a:r>
              <a:rPr lang="en-US" dirty="0"/>
              <a:t> </a:t>
            </a:r>
            <a:r>
              <a:rPr lang="en-US" dirty="0" err="1"/>
              <a:t>birlikte</a:t>
            </a:r>
            <a:r>
              <a:rPr lang="en-US" dirty="0"/>
              <a:t> </a:t>
            </a:r>
            <a:r>
              <a:rPr lang="en-US" dirty="0" err="1"/>
              <a:t>fakülte</a:t>
            </a:r>
            <a:r>
              <a:rPr lang="en-US" dirty="0"/>
              <a:t> </a:t>
            </a:r>
            <a:r>
              <a:rPr lang="en-US" dirty="0" err="1"/>
              <a:t>bünyesinde</a:t>
            </a:r>
            <a:r>
              <a:rPr lang="en-US" dirty="0"/>
              <a:t> </a:t>
            </a:r>
            <a:r>
              <a:rPr lang="en-US" dirty="0" err="1"/>
              <a:t>toplumsal</a:t>
            </a:r>
            <a:r>
              <a:rPr lang="en-US" dirty="0"/>
              <a:t> </a:t>
            </a:r>
            <a:r>
              <a:rPr lang="en-US" dirty="0" err="1"/>
              <a:t>katkı</a:t>
            </a:r>
            <a:r>
              <a:rPr lang="en-US" dirty="0"/>
              <a:t> </a:t>
            </a:r>
            <a:r>
              <a:rPr lang="en-US" dirty="0" err="1"/>
              <a:t>süreçlerinin</a:t>
            </a:r>
            <a:r>
              <a:rPr lang="en-US" dirty="0"/>
              <a:t> </a:t>
            </a:r>
            <a:r>
              <a:rPr lang="en-US" dirty="0" err="1"/>
              <a:t>yönetimi</a:t>
            </a:r>
            <a:r>
              <a:rPr lang="en-US" dirty="0"/>
              <a:t> </a:t>
            </a:r>
            <a:r>
              <a:rPr lang="en-US" dirty="0" err="1"/>
              <a:t>ve</a:t>
            </a:r>
            <a:r>
              <a:rPr lang="en-US" dirty="0"/>
              <a:t> </a:t>
            </a:r>
            <a:r>
              <a:rPr lang="en-US" dirty="0" err="1"/>
              <a:t>organizasyonel</a:t>
            </a:r>
            <a:r>
              <a:rPr lang="en-US" dirty="0"/>
              <a:t> </a:t>
            </a:r>
            <a:r>
              <a:rPr lang="en-US" dirty="0" err="1"/>
              <a:t>yapısına</a:t>
            </a:r>
            <a:r>
              <a:rPr lang="en-US" dirty="0"/>
              <a:t> </a:t>
            </a:r>
            <a:r>
              <a:rPr lang="en-US" dirty="0" err="1"/>
              <a:t>ilişkin</a:t>
            </a:r>
            <a:r>
              <a:rPr lang="en-US" dirty="0"/>
              <a:t> </a:t>
            </a:r>
            <a:r>
              <a:rPr lang="en-US" dirty="0" err="1"/>
              <a:t>sistematik</a:t>
            </a:r>
            <a:r>
              <a:rPr lang="en-US" dirty="0"/>
              <a:t> </a:t>
            </a:r>
            <a:r>
              <a:rPr lang="en-US" dirty="0" err="1"/>
              <a:t>bir</a:t>
            </a:r>
            <a:r>
              <a:rPr lang="en-US" dirty="0"/>
              <a:t> </a:t>
            </a:r>
            <a:r>
              <a:rPr lang="en-US" dirty="0" err="1"/>
              <a:t>planlanması</a:t>
            </a:r>
            <a:r>
              <a:rPr lang="en-US" dirty="0"/>
              <a:t> </a:t>
            </a:r>
            <a:r>
              <a:rPr lang="en-US" dirty="0" err="1"/>
              <a:t>ve</a:t>
            </a:r>
            <a:r>
              <a:rPr lang="en-US" dirty="0"/>
              <a:t> </a:t>
            </a:r>
            <a:r>
              <a:rPr lang="en-US" dirty="0" err="1"/>
              <a:t>yürütülmesi</a:t>
            </a:r>
            <a:r>
              <a:rPr lang="en-US" dirty="0"/>
              <a:t> </a:t>
            </a:r>
            <a:r>
              <a:rPr lang="en-US" dirty="0" err="1"/>
              <a:t>için</a:t>
            </a:r>
            <a:r>
              <a:rPr lang="en-US" dirty="0"/>
              <a:t> </a:t>
            </a:r>
            <a:r>
              <a:rPr lang="en-US" dirty="0" err="1"/>
              <a:t>toplumsal</a:t>
            </a:r>
            <a:r>
              <a:rPr lang="en-US" dirty="0"/>
              <a:t> </a:t>
            </a:r>
            <a:r>
              <a:rPr lang="en-US" dirty="0" err="1"/>
              <a:t>katkı</a:t>
            </a:r>
            <a:r>
              <a:rPr lang="en-US" dirty="0"/>
              <a:t> </a:t>
            </a:r>
            <a:r>
              <a:rPr lang="en-US" dirty="0" err="1"/>
              <a:t>komisyonu</a:t>
            </a:r>
            <a:r>
              <a:rPr lang="en-US" dirty="0"/>
              <a:t> </a:t>
            </a:r>
            <a:r>
              <a:rPr lang="en-US" dirty="0" err="1"/>
              <a:t>kurulmuştur</a:t>
            </a:r>
            <a:r>
              <a:rPr lang="en-US" dirty="0"/>
              <a:t>.</a:t>
            </a:r>
            <a:endParaRPr lang="tr-TR" dirty="0"/>
          </a:p>
          <a:p>
            <a:pPr marL="0" indent="0">
              <a:buNone/>
            </a:pPr>
            <a:endParaRPr lang="tr-TR" dirty="0"/>
          </a:p>
        </p:txBody>
      </p:sp>
      <p:sp>
        <p:nvSpPr>
          <p:cNvPr id="2" name="Veri Yer Tutucusu 1">
            <a:extLst>
              <a:ext uri="{FF2B5EF4-FFF2-40B4-BE49-F238E27FC236}">
                <a16:creationId xmlns:a16="http://schemas.microsoft.com/office/drawing/2014/main" id="{D597E785-5C9D-6AF4-6080-0C4A44C82644}"/>
              </a:ext>
            </a:extLst>
          </p:cNvPr>
          <p:cNvSpPr>
            <a:spLocks noGrp="1"/>
          </p:cNvSpPr>
          <p:nvPr>
            <p:ph type="dt" sz="half" idx="10"/>
          </p:nvPr>
        </p:nvSpPr>
        <p:spPr/>
        <p:txBody>
          <a:bodyPr/>
          <a:lstStyle/>
          <a:p>
            <a:fld id="{DC98A862-E39F-4620-A0F0-63790156FBD3}" type="datetime1">
              <a:rPr lang="tr-TR" smtClean="0"/>
              <a:pPr/>
              <a:t>13.01.2026</a:t>
            </a:fld>
            <a:endParaRPr lang="tr-TR"/>
          </a:p>
        </p:txBody>
      </p:sp>
      <p:sp>
        <p:nvSpPr>
          <p:cNvPr id="3" name="Slayt Numarası Yer Tutucusu 2">
            <a:extLst>
              <a:ext uri="{FF2B5EF4-FFF2-40B4-BE49-F238E27FC236}">
                <a16:creationId xmlns:a16="http://schemas.microsoft.com/office/drawing/2014/main" id="{8DC87717-79DE-DFFA-7867-A804D4FA102A}"/>
              </a:ext>
            </a:extLst>
          </p:cNvPr>
          <p:cNvSpPr>
            <a:spLocks noGrp="1"/>
          </p:cNvSpPr>
          <p:nvPr>
            <p:ph type="sldNum" sz="quarter" idx="12"/>
          </p:nvPr>
        </p:nvSpPr>
        <p:spPr/>
        <p:txBody>
          <a:bodyPr/>
          <a:lstStyle/>
          <a:p>
            <a:fld id="{15D42E69-0B45-4D6A-BDA9-8F9042B0111B}" type="slidenum">
              <a:rPr lang="tr-TR" smtClean="0"/>
              <a:pPr/>
              <a:t>72</a:t>
            </a:fld>
            <a:endParaRPr lang="tr-TR"/>
          </a:p>
        </p:txBody>
      </p:sp>
      <p:sp>
        <p:nvSpPr>
          <p:cNvPr id="6" name="Metin kutusu 5">
            <a:extLst>
              <a:ext uri="{FF2B5EF4-FFF2-40B4-BE49-F238E27FC236}">
                <a16:creationId xmlns:a16="http://schemas.microsoft.com/office/drawing/2014/main" id="{2C02E4A5-73C2-7410-3AC0-A888973D3BA2}"/>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slayt ekleyiniz. </a:t>
            </a:r>
          </a:p>
        </p:txBody>
      </p:sp>
    </p:spTree>
    <p:extLst>
      <p:ext uri="{BB962C8B-B14F-4D97-AF65-F5344CB8AC3E}">
        <p14:creationId xmlns:p14="http://schemas.microsoft.com/office/powerpoint/2010/main" val="72860381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8C5DC0B-8903-21D5-9F4C-733665A50260}"/>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BAD7D394-1DE1-AC58-F1D1-F736EB9033EA}"/>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cs typeface="Calibri" panose="020F0502020204030204" pitchFamily="34" charset="0"/>
              </a:rPr>
              <a:t>Birimin Geliştirmeye Açık Yönleri</a:t>
            </a:r>
            <a:endParaRPr lang="tr-TR" sz="3600" b="1" dirty="0">
              <a:solidFill>
                <a:srgbClr val="3333FF"/>
              </a:solidFill>
              <a:latin typeface="Calibri" panose="020F0502020204030204" pitchFamily="34" charset="0"/>
              <a:cs typeface="Calibri" panose="020F0502020204030204" pitchFamily="34" charset="0"/>
            </a:endParaRPr>
          </a:p>
        </p:txBody>
      </p:sp>
      <p:sp>
        <p:nvSpPr>
          <p:cNvPr id="5" name="İçerik Yer Tutucusu 10">
            <a:extLst>
              <a:ext uri="{FF2B5EF4-FFF2-40B4-BE49-F238E27FC236}">
                <a16:creationId xmlns:a16="http://schemas.microsoft.com/office/drawing/2014/main" id="{65F7065A-E7EC-6F0A-10E1-F5B6417FA576}"/>
              </a:ext>
            </a:extLst>
          </p:cNvPr>
          <p:cNvSpPr>
            <a:spLocks noGrp="1"/>
          </p:cNvSpPr>
          <p:nvPr>
            <p:ph idx="1"/>
          </p:nvPr>
        </p:nvSpPr>
        <p:spPr>
          <a:xfrm>
            <a:off x="551071" y="1875765"/>
            <a:ext cx="11107529" cy="3801455"/>
          </a:xfrm>
        </p:spPr>
        <p:txBody>
          <a:bodyPr>
            <a:noAutofit/>
          </a:bodyPr>
          <a:lstStyle/>
          <a:p>
            <a:pPr marL="0" indent="0">
              <a:lnSpc>
                <a:spcPct val="100000"/>
              </a:lnSpc>
              <a:spcBef>
                <a:spcPts val="0"/>
              </a:spcBef>
              <a:spcAft>
                <a:spcPts val="400"/>
              </a:spcAft>
              <a:buNone/>
            </a:pPr>
            <a:r>
              <a:rPr lang="en-US" b="1" dirty="0"/>
              <a:t>A.  LİDERLİK, YÖNETİŞİM VE KALİTE</a:t>
            </a:r>
          </a:p>
          <a:p>
            <a:pPr marL="0" indent="0" algn="just">
              <a:lnSpc>
                <a:spcPct val="100000"/>
              </a:lnSpc>
              <a:spcBef>
                <a:spcPts val="0"/>
              </a:spcBef>
              <a:spcAft>
                <a:spcPts val="400"/>
              </a:spcAft>
              <a:buNone/>
            </a:pPr>
            <a:r>
              <a:rPr lang="en-US" sz="1800" dirty="0" err="1"/>
              <a:t>Fakültede</a:t>
            </a:r>
            <a:r>
              <a:rPr lang="en-US" sz="1800" dirty="0"/>
              <a:t> </a:t>
            </a:r>
            <a:r>
              <a:rPr lang="en-US" sz="1800" dirty="0" err="1"/>
              <a:t>lisans</a:t>
            </a:r>
            <a:r>
              <a:rPr lang="en-US" sz="1800" dirty="0"/>
              <a:t> </a:t>
            </a:r>
            <a:r>
              <a:rPr lang="en-US" sz="1800" dirty="0" err="1"/>
              <a:t>düzeyinde</a:t>
            </a:r>
            <a:r>
              <a:rPr lang="en-US" sz="1800" dirty="0"/>
              <a:t> </a:t>
            </a:r>
            <a:r>
              <a:rPr lang="en-US" sz="1800" dirty="0" err="1"/>
              <a:t>eğitim-öğretim</a:t>
            </a:r>
            <a:r>
              <a:rPr lang="en-US" sz="1800" dirty="0"/>
              <a:t> </a:t>
            </a:r>
            <a:r>
              <a:rPr lang="en-US" sz="1800" dirty="0" err="1"/>
              <a:t>faaliyetlerine</a:t>
            </a:r>
            <a:r>
              <a:rPr lang="en-US" sz="1800" dirty="0"/>
              <a:t> ilk </a:t>
            </a:r>
            <a:r>
              <a:rPr lang="en-US" sz="1800" dirty="0" err="1"/>
              <a:t>kez</a:t>
            </a:r>
            <a:r>
              <a:rPr lang="en-US" sz="1800" dirty="0"/>
              <a:t> 2023 </a:t>
            </a:r>
            <a:r>
              <a:rPr lang="en-US" sz="1800" dirty="0" err="1"/>
              <a:t>yılında</a:t>
            </a:r>
            <a:r>
              <a:rPr lang="en-US" sz="1800" dirty="0"/>
              <a:t> </a:t>
            </a:r>
            <a:r>
              <a:rPr lang="en-US" sz="1800" dirty="0" err="1"/>
              <a:t>başlanmıştır</a:t>
            </a:r>
            <a:r>
              <a:rPr lang="en-US" sz="1800" dirty="0"/>
              <a:t>. </a:t>
            </a:r>
            <a:r>
              <a:rPr lang="en-US" sz="1800" dirty="0" err="1"/>
              <a:t>Siyaset</a:t>
            </a:r>
            <a:r>
              <a:rPr lang="en-US" sz="1800" dirty="0"/>
              <a:t> </a:t>
            </a:r>
            <a:r>
              <a:rPr lang="en-US" sz="1800" dirty="0" err="1"/>
              <a:t>Bilimi</a:t>
            </a:r>
            <a:r>
              <a:rPr lang="en-US" sz="1800" dirty="0"/>
              <a:t> </a:t>
            </a:r>
            <a:r>
              <a:rPr lang="en-US" sz="1800" dirty="0" err="1"/>
              <a:t>ve</a:t>
            </a:r>
            <a:r>
              <a:rPr lang="en-US" sz="1800" dirty="0"/>
              <a:t> </a:t>
            </a:r>
            <a:r>
              <a:rPr lang="en-US" sz="1800" dirty="0" err="1"/>
              <a:t>Uluslararası</a:t>
            </a:r>
            <a:r>
              <a:rPr lang="en-US" sz="1800" dirty="0"/>
              <a:t> </a:t>
            </a:r>
            <a:r>
              <a:rPr lang="en-US" sz="1800" dirty="0" err="1"/>
              <a:t>İlişkiler</a:t>
            </a:r>
            <a:r>
              <a:rPr lang="en-US" sz="1800" dirty="0"/>
              <a:t> </a:t>
            </a:r>
            <a:r>
              <a:rPr lang="en-US" sz="1800" dirty="0" err="1"/>
              <a:t>Bölümü</a:t>
            </a:r>
            <a:r>
              <a:rPr lang="en-US" sz="1800" dirty="0"/>
              <a:t> </a:t>
            </a:r>
            <a:r>
              <a:rPr lang="en-US" sz="1800" dirty="0" err="1"/>
              <a:t>ise</a:t>
            </a:r>
            <a:r>
              <a:rPr lang="en-US" sz="1800" dirty="0"/>
              <a:t> 2025 </a:t>
            </a:r>
            <a:r>
              <a:rPr lang="en-US" sz="1800" dirty="0" err="1"/>
              <a:t>yılında</a:t>
            </a:r>
            <a:r>
              <a:rPr lang="en-US" sz="1800" dirty="0"/>
              <a:t> </a:t>
            </a:r>
            <a:r>
              <a:rPr lang="en-US" sz="1800" dirty="0" err="1"/>
              <a:t>kurulmuş</a:t>
            </a:r>
            <a:r>
              <a:rPr lang="en-US" sz="1800" dirty="0"/>
              <a:t> </a:t>
            </a:r>
            <a:r>
              <a:rPr lang="en-US" sz="1800" dirty="0" err="1"/>
              <a:t>olmakla</a:t>
            </a:r>
            <a:r>
              <a:rPr lang="en-US" sz="1800" dirty="0"/>
              <a:t> </a:t>
            </a:r>
            <a:r>
              <a:rPr lang="en-US" sz="1800" dirty="0" err="1"/>
              <a:t>birlikte</a:t>
            </a:r>
            <a:r>
              <a:rPr lang="en-US" sz="1800" dirty="0"/>
              <a:t>, </a:t>
            </a:r>
            <a:r>
              <a:rPr lang="en-US" sz="1800" dirty="0" err="1"/>
              <a:t>henüz</a:t>
            </a:r>
            <a:r>
              <a:rPr lang="en-US" sz="1800" dirty="0"/>
              <a:t> </a:t>
            </a:r>
            <a:r>
              <a:rPr lang="en-US" sz="1800" dirty="0" err="1"/>
              <a:t>akademik</a:t>
            </a:r>
            <a:r>
              <a:rPr lang="en-US" sz="1800" dirty="0"/>
              <a:t> </a:t>
            </a:r>
            <a:r>
              <a:rPr lang="en-US" sz="1800" dirty="0" err="1"/>
              <a:t>kadrosunu</a:t>
            </a:r>
            <a:r>
              <a:rPr lang="en-US" sz="1800" dirty="0"/>
              <a:t> </a:t>
            </a:r>
            <a:r>
              <a:rPr lang="en-US" sz="1800" dirty="0" err="1"/>
              <a:t>tamamlayamadığı</a:t>
            </a:r>
            <a:r>
              <a:rPr lang="en-US" sz="1800" dirty="0"/>
              <a:t> </a:t>
            </a:r>
            <a:r>
              <a:rPr lang="en-US" sz="1800" dirty="0" err="1"/>
              <a:t>için</a:t>
            </a:r>
            <a:r>
              <a:rPr lang="en-US" sz="1800" dirty="0"/>
              <a:t> </a:t>
            </a:r>
            <a:r>
              <a:rPr lang="en-US" sz="1800" dirty="0" err="1"/>
              <a:t>eğitim-öğretim</a:t>
            </a:r>
            <a:r>
              <a:rPr lang="en-US" sz="1800" dirty="0"/>
              <a:t> </a:t>
            </a:r>
            <a:r>
              <a:rPr lang="en-US" sz="1800" dirty="0" err="1"/>
              <a:t>faaliyetlerine</a:t>
            </a:r>
            <a:r>
              <a:rPr lang="en-US" sz="1800" dirty="0"/>
              <a:t> </a:t>
            </a:r>
            <a:r>
              <a:rPr lang="en-US" sz="1800" dirty="0" err="1"/>
              <a:t>geçememiştir</a:t>
            </a:r>
            <a:r>
              <a:rPr lang="en-US" sz="1800" dirty="0"/>
              <a:t>. Bu durum, </a:t>
            </a:r>
            <a:r>
              <a:rPr lang="en-US" sz="1800" dirty="0" err="1"/>
              <a:t>hâlihazırda</a:t>
            </a:r>
            <a:r>
              <a:rPr lang="en-US" sz="1800" dirty="0"/>
              <a:t> </a:t>
            </a:r>
            <a:r>
              <a:rPr lang="en-US" sz="1800" dirty="0" err="1"/>
              <a:t>fakültede</a:t>
            </a:r>
            <a:r>
              <a:rPr lang="en-US" sz="1800" dirty="0"/>
              <a:t> </a:t>
            </a:r>
            <a:r>
              <a:rPr lang="en-US" sz="1800" dirty="0" err="1"/>
              <a:t>yalnızca</a:t>
            </a:r>
            <a:r>
              <a:rPr lang="en-US" sz="1800" dirty="0"/>
              <a:t> </a:t>
            </a:r>
            <a:r>
              <a:rPr lang="en-US" sz="1800" dirty="0" err="1"/>
              <a:t>iki</a:t>
            </a:r>
            <a:r>
              <a:rPr lang="en-US" sz="1800" dirty="0"/>
              <a:t> </a:t>
            </a:r>
            <a:r>
              <a:rPr lang="en-US" sz="1800" dirty="0" err="1"/>
              <a:t>bölümün</a:t>
            </a:r>
            <a:r>
              <a:rPr lang="en-US" sz="1800" dirty="0"/>
              <a:t> </a:t>
            </a:r>
            <a:r>
              <a:rPr lang="en-US" sz="1800" dirty="0" err="1"/>
              <a:t>aktif</a:t>
            </a:r>
            <a:r>
              <a:rPr lang="en-US" sz="1800" dirty="0"/>
              <a:t> </a:t>
            </a:r>
            <a:r>
              <a:rPr lang="en-US" sz="1800" dirty="0" err="1"/>
              <a:t>olarak</a:t>
            </a:r>
            <a:r>
              <a:rPr lang="en-US" sz="1800" dirty="0"/>
              <a:t> </a:t>
            </a:r>
            <a:r>
              <a:rPr lang="en-US" sz="1800" dirty="0" err="1"/>
              <a:t>faaliyet</a:t>
            </a:r>
            <a:r>
              <a:rPr lang="en-US" sz="1800" dirty="0"/>
              <a:t> </a:t>
            </a:r>
            <a:r>
              <a:rPr lang="en-US" sz="1800" dirty="0" err="1"/>
              <a:t>göstermesi</a:t>
            </a:r>
            <a:r>
              <a:rPr lang="en-US" sz="1800" dirty="0"/>
              <a:t> </a:t>
            </a:r>
            <a:r>
              <a:rPr lang="en-US" sz="1800" dirty="0" err="1"/>
              <a:t>sonucunu</a:t>
            </a:r>
            <a:r>
              <a:rPr lang="en-US" sz="1800" dirty="0"/>
              <a:t> </a:t>
            </a:r>
            <a:r>
              <a:rPr lang="en-US" sz="1800" dirty="0" err="1"/>
              <a:t>doğurmakta</a:t>
            </a:r>
            <a:r>
              <a:rPr lang="en-US" sz="1800" dirty="0"/>
              <a:t>; </a:t>
            </a:r>
            <a:r>
              <a:rPr lang="en-US" sz="1800" dirty="0" err="1"/>
              <a:t>yönetim</a:t>
            </a:r>
            <a:r>
              <a:rPr lang="en-US" sz="1800" dirty="0"/>
              <a:t> </a:t>
            </a:r>
            <a:r>
              <a:rPr lang="en-US" sz="1800" dirty="0" err="1"/>
              <a:t>mekanizmaları</a:t>
            </a:r>
            <a:r>
              <a:rPr lang="en-US" sz="1800" dirty="0"/>
              <a:t> </a:t>
            </a:r>
            <a:r>
              <a:rPr lang="en-US" sz="1800" dirty="0" err="1"/>
              <a:t>açısından</a:t>
            </a:r>
            <a:r>
              <a:rPr lang="en-US" sz="1800" dirty="0"/>
              <a:t> </a:t>
            </a:r>
            <a:r>
              <a:rPr lang="en-US" sz="1800" dirty="0" err="1"/>
              <a:t>fakülte</a:t>
            </a:r>
            <a:r>
              <a:rPr lang="en-US" sz="1800" dirty="0"/>
              <a:t> </a:t>
            </a:r>
            <a:r>
              <a:rPr lang="en-US" sz="1800" dirty="0" err="1"/>
              <a:t>kurullarında</a:t>
            </a:r>
            <a:r>
              <a:rPr lang="en-US" sz="1800" dirty="0"/>
              <a:t> </a:t>
            </a:r>
            <a:r>
              <a:rPr lang="en-US" sz="1800" dirty="0" err="1"/>
              <a:t>alınan</a:t>
            </a:r>
            <a:r>
              <a:rPr lang="en-US" sz="1800" dirty="0"/>
              <a:t> </a:t>
            </a:r>
            <a:r>
              <a:rPr lang="en-US" sz="1800" dirty="0" err="1"/>
              <a:t>kararlarda</a:t>
            </a:r>
            <a:r>
              <a:rPr lang="en-US" sz="1800" dirty="0"/>
              <a:t> </a:t>
            </a:r>
            <a:r>
              <a:rPr lang="en-US" sz="1800" dirty="0" err="1"/>
              <a:t>görüş</a:t>
            </a:r>
            <a:r>
              <a:rPr lang="en-US" sz="1800" dirty="0"/>
              <a:t> </a:t>
            </a:r>
            <a:r>
              <a:rPr lang="en-US" sz="1800" dirty="0" err="1"/>
              <a:t>çeşitliliğinin</a:t>
            </a:r>
            <a:r>
              <a:rPr lang="en-US" sz="1800" dirty="0"/>
              <a:t> tam </a:t>
            </a:r>
            <a:r>
              <a:rPr lang="en-US" sz="1800" dirty="0" err="1"/>
              <a:t>anlamıyla</a:t>
            </a:r>
            <a:r>
              <a:rPr lang="en-US" sz="1800" dirty="0"/>
              <a:t> </a:t>
            </a:r>
            <a:r>
              <a:rPr lang="en-US" sz="1800" dirty="0" err="1"/>
              <a:t>sağlanmasını</a:t>
            </a:r>
            <a:r>
              <a:rPr lang="en-US" sz="1800" dirty="0"/>
              <a:t> </a:t>
            </a:r>
            <a:r>
              <a:rPr lang="en-US" sz="1800" dirty="0" err="1"/>
              <a:t>sınırlamaktadır</a:t>
            </a:r>
            <a:r>
              <a:rPr lang="en-US" sz="1800" dirty="0"/>
              <a:t>. </a:t>
            </a:r>
            <a:r>
              <a:rPr lang="en-US" sz="1800" dirty="0" err="1"/>
              <a:t>Oysa</a:t>
            </a:r>
            <a:r>
              <a:rPr lang="en-US" sz="1800" dirty="0"/>
              <a:t> </a:t>
            </a:r>
            <a:r>
              <a:rPr lang="en-US" sz="1800" dirty="0" err="1"/>
              <a:t>fakülte</a:t>
            </a:r>
            <a:r>
              <a:rPr lang="en-US" sz="1800" dirty="0"/>
              <a:t> </a:t>
            </a:r>
            <a:r>
              <a:rPr lang="en-US" sz="1800" dirty="0" err="1"/>
              <a:t>kurullarında</a:t>
            </a:r>
            <a:r>
              <a:rPr lang="en-US" sz="1800" dirty="0"/>
              <a:t> </a:t>
            </a:r>
            <a:r>
              <a:rPr lang="en-US" sz="1800" dirty="0" err="1"/>
              <a:t>farklı</a:t>
            </a:r>
            <a:r>
              <a:rPr lang="en-US" sz="1800" dirty="0"/>
              <a:t> </a:t>
            </a:r>
            <a:r>
              <a:rPr lang="en-US" sz="1800" dirty="0" err="1"/>
              <a:t>bakış</a:t>
            </a:r>
            <a:r>
              <a:rPr lang="en-US" sz="1800" dirty="0"/>
              <a:t> </a:t>
            </a:r>
            <a:r>
              <a:rPr lang="en-US" sz="1800" dirty="0" err="1"/>
              <a:t>açılarının</a:t>
            </a:r>
            <a:r>
              <a:rPr lang="en-US" sz="1800" dirty="0"/>
              <a:t> </a:t>
            </a:r>
            <a:r>
              <a:rPr lang="en-US" sz="1800" dirty="0" err="1"/>
              <a:t>tartışılması</a:t>
            </a:r>
            <a:r>
              <a:rPr lang="en-US" sz="1800" dirty="0"/>
              <a:t> </a:t>
            </a:r>
            <a:r>
              <a:rPr lang="en-US" sz="1800" dirty="0" err="1"/>
              <a:t>ve</a:t>
            </a:r>
            <a:r>
              <a:rPr lang="en-US" sz="1800" dirty="0"/>
              <a:t> </a:t>
            </a:r>
            <a:r>
              <a:rPr lang="en-US" sz="1800" dirty="0" err="1"/>
              <a:t>ortak</a:t>
            </a:r>
            <a:r>
              <a:rPr lang="en-US" sz="1800" dirty="0"/>
              <a:t> </a:t>
            </a:r>
            <a:r>
              <a:rPr lang="en-US" sz="1800" dirty="0" err="1"/>
              <a:t>bir</a:t>
            </a:r>
            <a:r>
              <a:rPr lang="en-US" sz="1800" dirty="0"/>
              <a:t> </a:t>
            </a:r>
            <a:r>
              <a:rPr lang="en-US" sz="1800" dirty="0" err="1"/>
              <a:t>uzlaşı</a:t>
            </a:r>
            <a:r>
              <a:rPr lang="en-US" sz="1800" dirty="0"/>
              <a:t> </a:t>
            </a:r>
            <a:r>
              <a:rPr lang="en-US" sz="1800" dirty="0" err="1"/>
              <a:t>zemini</a:t>
            </a:r>
            <a:r>
              <a:rPr lang="en-US" sz="1800" dirty="0"/>
              <a:t> </a:t>
            </a:r>
            <a:r>
              <a:rPr lang="en-US" sz="1800" dirty="0" err="1"/>
              <a:t>oluşturulması</a:t>
            </a:r>
            <a:r>
              <a:rPr lang="en-US" sz="1800" dirty="0"/>
              <a:t>, </a:t>
            </a:r>
            <a:r>
              <a:rPr lang="en-US" sz="1800" dirty="0" err="1"/>
              <a:t>sağlıklı</a:t>
            </a:r>
            <a:r>
              <a:rPr lang="en-US" sz="1800" dirty="0"/>
              <a:t> </a:t>
            </a:r>
            <a:r>
              <a:rPr lang="en-US" sz="1800" dirty="0" err="1"/>
              <a:t>ve</a:t>
            </a:r>
            <a:r>
              <a:rPr lang="en-US" sz="1800" dirty="0"/>
              <a:t> </a:t>
            </a:r>
            <a:r>
              <a:rPr lang="en-US" sz="1800" dirty="0" err="1"/>
              <a:t>nitelikli</a:t>
            </a:r>
            <a:r>
              <a:rPr lang="en-US" sz="1800" dirty="0"/>
              <a:t> </a:t>
            </a:r>
            <a:r>
              <a:rPr lang="en-US" sz="1800" dirty="0" err="1"/>
              <a:t>karar</a:t>
            </a:r>
            <a:r>
              <a:rPr lang="en-US" sz="1800" dirty="0"/>
              <a:t> alma </a:t>
            </a:r>
            <a:r>
              <a:rPr lang="en-US" sz="1800" dirty="0" err="1"/>
              <a:t>süreçleri</a:t>
            </a:r>
            <a:r>
              <a:rPr lang="en-US" sz="1800" dirty="0"/>
              <a:t> </a:t>
            </a:r>
            <a:r>
              <a:rPr lang="en-US" sz="1800" dirty="0" err="1"/>
              <a:t>açısından</a:t>
            </a:r>
            <a:r>
              <a:rPr lang="en-US" sz="1800" dirty="0"/>
              <a:t> </a:t>
            </a:r>
            <a:r>
              <a:rPr lang="en-US" sz="1800" dirty="0" err="1"/>
              <a:t>önem</a:t>
            </a:r>
            <a:r>
              <a:rPr lang="en-US" sz="1800" dirty="0"/>
              <a:t> </a:t>
            </a:r>
            <a:r>
              <a:rPr lang="en-US" sz="1800" dirty="0" err="1"/>
              <a:t>taşımaktadır</a:t>
            </a:r>
            <a:r>
              <a:rPr lang="en-US" sz="1800" dirty="0"/>
              <a:t>. Bu </a:t>
            </a:r>
            <a:r>
              <a:rPr lang="en-US" sz="1800" dirty="0" err="1"/>
              <a:t>bağlamda</a:t>
            </a:r>
            <a:r>
              <a:rPr lang="en-US" sz="1800" dirty="0"/>
              <a:t> </a:t>
            </a:r>
            <a:r>
              <a:rPr lang="en-US" sz="1800" dirty="0" err="1"/>
              <a:t>söz</a:t>
            </a:r>
            <a:r>
              <a:rPr lang="en-US" sz="1800" dirty="0"/>
              <a:t> </a:t>
            </a:r>
            <a:r>
              <a:rPr lang="en-US" sz="1800" dirty="0" err="1"/>
              <a:t>konusu</a:t>
            </a:r>
            <a:r>
              <a:rPr lang="en-US" sz="1800" dirty="0"/>
              <a:t> durum, </a:t>
            </a:r>
            <a:r>
              <a:rPr lang="en-US" sz="1800" dirty="0" err="1"/>
              <a:t>fakültenin</a:t>
            </a:r>
            <a:r>
              <a:rPr lang="en-US" sz="1800" dirty="0"/>
              <a:t> </a:t>
            </a:r>
            <a:r>
              <a:rPr lang="en-US" sz="1800" dirty="0" err="1"/>
              <a:t>geliştirilmesi</a:t>
            </a:r>
            <a:r>
              <a:rPr lang="en-US" sz="1800" dirty="0"/>
              <a:t> </a:t>
            </a:r>
            <a:r>
              <a:rPr lang="en-US" sz="1800" dirty="0" err="1"/>
              <a:t>gereken</a:t>
            </a:r>
            <a:r>
              <a:rPr lang="en-US" sz="1800" dirty="0"/>
              <a:t> </a:t>
            </a:r>
            <a:r>
              <a:rPr lang="en-US" sz="1800" dirty="0" err="1"/>
              <a:t>yönlerinden</a:t>
            </a:r>
            <a:r>
              <a:rPr lang="en-US" sz="1800" dirty="0"/>
              <a:t> </a:t>
            </a:r>
            <a:r>
              <a:rPr lang="en-US" sz="1800" dirty="0" err="1"/>
              <a:t>biri</a:t>
            </a:r>
            <a:r>
              <a:rPr lang="en-US" sz="1800" dirty="0"/>
              <a:t> </a:t>
            </a:r>
            <a:r>
              <a:rPr lang="en-US" sz="1800" dirty="0" err="1"/>
              <a:t>olarak</a:t>
            </a:r>
            <a:r>
              <a:rPr lang="en-US" sz="1800" dirty="0"/>
              <a:t> </a:t>
            </a:r>
            <a:r>
              <a:rPr lang="en-US" sz="1800" dirty="0" err="1"/>
              <a:t>değerlendirilmektedir</a:t>
            </a:r>
            <a:r>
              <a:rPr lang="en-US" sz="1800" dirty="0"/>
              <a:t>.</a:t>
            </a:r>
            <a:endParaRPr lang="tr-TR" sz="1800" dirty="0"/>
          </a:p>
          <a:p>
            <a:pPr marL="0" indent="0" algn="just">
              <a:buNone/>
            </a:pPr>
            <a:r>
              <a:rPr lang="en-US" sz="1800" dirty="0"/>
              <a:t>Bu </a:t>
            </a:r>
            <a:r>
              <a:rPr lang="en-US" sz="1800" dirty="0" err="1"/>
              <a:t>çerçevede</a:t>
            </a:r>
            <a:r>
              <a:rPr lang="en-US" sz="1800" dirty="0"/>
              <a:t>, </a:t>
            </a:r>
            <a:r>
              <a:rPr lang="en-US" sz="1800" dirty="0" err="1"/>
              <a:t>gerek</a:t>
            </a:r>
            <a:r>
              <a:rPr lang="en-US" sz="1800" dirty="0"/>
              <a:t> </a:t>
            </a:r>
            <a:r>
              <a:rPr lang="en-US" sz="1800" dirty="0" err="1"/>
              <a:t>eğitim-öğretim</a:t>
            </a:r>
            <a:r>
              <a:rPr lang="en-US" sz="1800" dirty="0"/>
              <a:t> </a:t>
            </a:r>
            <a:r>
              <a:rPr lang="en-US" sz="1800" dirty="0" err="1"/>
              <a:t>gerekse</a:t>
            </a:r>
            <a:r>
              <a:rPr lang="en-US" sz="1800" dirty="0"/>
              <a:t> </a:t>
            </a:r>
            <a:r>
              <a:rPr lang="en-US" sz="1800" dirty="0" err="1"/>
              <a:t>yönetim</a:t>
            </a:r>
            <a:r>
              <a:rPr lang="en-US" sz="1800" dirty="0"/>
              <a:t> </a:t>
            </a:r>
            <a:r>
              <a:rPr lang="en-US" sz="1800" dirty="0" err="1"/>
              <a:t>süreçlerinde</a:t>
            </a:r>
            <a:r>
              <a:rPr lang="en-US" sz="1800" dirty="0"/>
              <a:t> </a:t>
            </a:r>
            <a:r>
              <a:rPr lang="en-US" sz="1800" dirty="0" err="1"/>
              <a:t>daha</a:t>
            </a:r>
            <a:r>
              <a:rPr lang="en-US" sz="1800" dirty="0"/>
              <a:t> </a:t>
            </a:r>
            <a:r>
              <a:rPr lang="en-US" sz="1800" dirty="0" err="1"/>
              <a:t>etkin</a:t>
            </a:r>
            <a:r>
              <a:rPr lang="en-US" sz="1800" dirty="0"/>
              <a:t> </a:t>
            </a:r>
            <a:r>
              <a:rPr lang="en-US" sz="1800" dirty="0" err="1"/>
              <a:t>bir</a:t>
            </a:r>
            <a:r>
              <a:rPr lang="en-US" sz="1800" dirty="0"/>
              <a:t> </a:t>
            </a:r>
            <a:r>
              <a:rPr lang="en-US" sz="1800" dirty="0" err="1"/>
              <a:t>karar</a:t>
            </a:r>
            <a:r>
              <a:rPr lang="en-US" sz="1800" dirty="0"/>
              <a:t> alma </a:t>
            </a:r>
            <a:r>
              <a:rPr lang="en-US" sz="1800" dirty="0" err="1"/>
              <a:t>ve</a:t>
            </a:r>
            <a:r>
              <a:rPr lang="en-US" sz="1800" dirty="0"/>
              <a:t> </a:t>
            </a:r>
            <a:r>
              <a:rPr lang="en-US" sz="1800" dirty="0" err="1"/>
              <a:t>uygulama</a:t>
            </a:r>
            <a:r>
              <a:rPr lang="en-US" sz="1800" dirty="0"/>
              <a:t> </a:t>
            </a:r>
            <a:r>
              <a:rPr lang="en-US" sz="1800" dirty="0" err="1"/>
              <a:t>mekanizmasının</a:t>
            </a:r>
            <a:r>
              <a:rPr lang="en-US" sz="1800" dirty="0"/>
              <a:t> </a:t>
            </a:r>
            <a:r>
              <a:rPr lang="en-US" sz="1800" dirty="0" err="1"/>
              <a:t>oluşturulabilmesi</a:t>
            </a:r>
            <a:r>
              <a:rPr lang="en-US" sz="1800" dirty="0"/>
              <a:t> </a:t>
            </a:r>
            <a:r>
              <a:rPr lang="en-US" sz="1800" dirty="0" err="1"/>
              <a:t>amacıyla</a:t>
            </a:r>
            <a:r>
              <a:rPr lang="en-US" sz="1800" dirty="0"/>
              <a:t> </a:t>
            </a:r>
            <a:r>
              <a:rPr lang="en-US" sz="1800" dirty="0" err="1"/>
              <a:t>bölüm</a:t>
            </a:r>
            <a:r>
              <a:rPr lang="en-US" sz="1800" dirty="0"/>
              <a:t> </a:t>
            </a:r>
            <a:r>
              <a:rPr lang="en-US" sz="1800" dirty="0" err="1"/>
              <a:t>çeşitliliğinin</a:t>
            </a:r>
            <a:r>
              <a:rPr lang="en-US" sz="1800" dirty="0"/>
              <a:t> </a:t>
            </a:r>
            <a:r>
              <a:rPr lang="en-US" sz="1800" dirty="0" err="1"/>
              <a:t>artırılmasının</a:t>
            </a:r>
            <a:r>
              <a:rPr lang="en-US" sz="1800" dirty="0"/>
              <a:t> </a:t>
            </a:r>
            <a:r>
              <a:rPr lang="en-US" sz="1800" dirty="0" err="1"/>
              <a:t>faydalı</a:t>
            </a:r>
            <a:r>
              <a:rPr lang="en-US" sz="1800" dirty="0"/>
              <a:t> </a:t>
            </a:r>
            <a:r>
              <a:rPr lang="en-US" sz="1800" dirty="0" err="1"/>
              <a:t>olacağı</a:t>
            </a:r>
            <a:r>
              <a:rPr lang="en-US" sz="1800" dirty="0"/>
              <a:t> </a:t>
            </a:r>
            <a:r>
              <a:rPr lang="en-US" sz="1800" dirty="0" err="1"/>
              <a:t>öngörülmektedir</a:t>
            </a:r>
            <a:r>
              <a:rPr lang="en-US" sz="1800" dirty="0"/>
              <a:t>. Bu </a:t>
            </a:r>
            <a:r>
              <a:rPr lang="en-US" sz="1800" dirty="0" err="1"/>
              <a:t>doğrultuda</a:t>
            </a:r>
            <a:r>
              <a:rPr lang="en-US" sz="1800" dirty="0"/>
              <a:t> </a:t>
            </a:r>
            <a:r>
              <a:rPr lang="en-US" sz="1800" dirty="0" err="1"/>
              <a:t>fakülte</a:t>
            </a:r>
            <a:r>
              <a:rPr lang="en-US" sz="1800" dirty="0"/>
              <a:t> </a:t>
            </a:r>
            <a:r>
              <a:rPr lang="en-US" sz="1800" dirty="0" err="1"/>
              <a:t>bünyesinde</a:t>
            </a:r>
            <a:r>
              <a:rPr lang="en-US" sz="1800" dirty="0"/>
              <a:t> yeni </a:t>
            </a:r>
            <a:r>
              <a:rPr lang="en-US" sz="1800" dirty="0" err="1"/>
              <a:t>bölümlerin</a:t>
            </a:r>
            <a:r>
              <a:rPr lang="en-US" sz="1800" dirty="0"/>
              <a:t> </a:t>
            </a:r>
            <a:r>
              <a:rPr lang="en-US" sz="1800" dirty="0" err="1"/>
              <a:t>açılmasına</a:t>
            </a:r>
            <a:r>
              <a:rPr lang="en-US" sz="1800" dirty="0"/>
              <a:t> </a:t>
            </a:r>
            <a:r>
              <a:rPr lang="en-US" sz="1800" dirty="0" err="1"/>
              <a:t>yönelik</a:t>
            </a:r>
            <a:r>
              <a:rPr lang="en-US" sz="1800" dirty="0"/>
              <a:t> </a:t>
            </a:r>
            <a:r>
              <a:rPr lang="en-US" sz="1800" dirty="0" err="1"/>
              <a:t>çalışmalar</a:t>
            </a:r>
            <a:r>
              <a:rPr lang="en-US" sz="1800" dirty="0"/>
              <a:t> </a:t>
            </a:r>
            <a:r>
              <a:rPr lang="en-US" sz="1800" dirty="0" err="1"/>
              <a:t>başlatılmıştır</a:t>
            </a:r>
            <a:r>
              <a:rPr lang="en-US" sz="1800" dirty="0"/>
              <a:t>. </a:t>
            </a:r>
            <a:r>
              <a:rPr lang="en-US" sz="1800" dirty="0" err="1"/>
              <a:t>Bununla</a:t>
            </a:r>
            <a:r>
              <a:rPr lang="en-US" sz="1800" dirty="0"/>
              <a:t> </a:t>
            </a:r>
            <a:r>
              <a:rPr lang="en-US" sz="1800" dirty="0" err="1"/>
              <a:t>birlikte</a:t>
            </a:r>
            <a:r>
              <a:rPr lang="en-US" sz="1800" dirty="0"/>
              <a:t> </a:t>
            </a:r>
            <a:r>
              <a:rPr lang="en-US" sz="1800" dirty="0" err="1"/>
              <a:t>Siyasal</a:t>
            </a:r>
            <a:r>
              <a:rPr lang="en-US" sz="1800" dirty="0"/>
              <a:t> </a:t>
            </a:r>
            <a:r>
              <a:rPr lang="en-US" sz="1800" dirty="0" err="1"/>
              <a:t>Bilgiler</a:t>
            </a:r>
            <a:r>
              <a:rPr lang="en-US" sz="1800" dirty="0"/>
              <a:t> </a:t>
            </a:r>
            <a:r>
              <a:rPr lang="en-US" sz="1800" dirty="0" err="1"/>
              <a:t>Fakültesinde</a:t>
            </a:r>
            <a:r>
              <a:rPr lang="en-US" sz="1800" dirty="0"/>
              <a:t> </a:t>
            </a:r>
            <a:r>
              <a:rPr lang="en-US" sz="1800" dirty="0" err="1"/>
              <a:t>iş</a:t>
            </a:r>
            <a:r>
              <a:rPr lang="en-US" sz="1800" dirty="0"/>
              <a:t> </a:t>
            </a:r>
            <a:r>
              <a:rPr lang="en-US" sz="1800" dirty="0" err="1"/>
              <a:t>ve</a:t>
            </a:r>
            <a:r>
              <a:rPr lang="en-US" sz="1800" dirty="0"/>
              <a:t> </a:t>
            </a:r>
            <a:r>
              <a:rPr lang="en-US" sz="1800" dirty="0" err="1"/>
              <a:t>iş</a:t>
            </a:r>
            <a:r>
              <a:rPr lang="en-US" sz="1800" dirty="0"/>
              <a:t> </a:t>
            </a:r>
            <a:r>
              <a:rPr lang="en-US" sz="1800" dirty="0" err="1"/>
              <a:t>akışlarının</a:t>
            </a:r>
            <a:r>
              <a:rPr lang="en-US" sz="1800" dirty="0"/>
              <a:t> </a:t>
            </a:r>
            <a:r>
              <a:rPr lang="en-US" sz="1800" dirty="0" err="1"/>
              <a:t>geliştirilmesi</a:t>
            </a:r>
            <a:r>
              <a:rPr lang="en-US" sz="1800" dirty="0"/>
              <a:t>, </a:t>
            </a:r>
            <a:r>
              <a:rPr lang="en-US" sz="1800" dirty="0" err="1"/>
              <a:t>eksik</a:t>
            </a:r>
            <a:r>
              <a:rPr lang="en-US" sz="1800" dirty="0"/>
              <a:t> </a:t>
            </a:r>
            <a:r>
              <a:rPr lang="en-US" sz="1800" dirty="0" err="1"/>
              <a:t>olan</a:t>
            </a:r>
            <a:r>
              <a:rPr lang="en-US" sz="1800" dirty="0"/>
              <a:t> </a:t>
            </a:r>
            <a:r>
              <a:rPr lang="en-US" sz="1800" dirty="0" err="1"/>
              <a:t>bürokratik</a:t>
            </a:r>
            <a:r>
              <a:rPr lang="en-US" sz="1800" dirty="0"/>
              <a:t> </a:t>
            </a:r>
            <a:r>
              <a:rPr lang="en-US" sz="1800" dirty="0" err="1"/>
              <a:t>prosedürlerin</a:t>
            </a:r>
            <a:r>
              <a:rPr lang="en-US" sz="1800" dirty="0"/>
              <a:t> </a:t>
            </a:r>
            <a:r>
              <a:rPr lang="en-US" sz="1800" dirty="0" err="1"/>
              <a:t>tamamlanması</a:t>
            </a:r>
            <a:r>
              <a:rPr lang="en-US" sz="1800" dirty="0"/>
              <a:t>, </a:t>
            </a:r>
            <a:r>
              <a:rPr lang="en-US" sz="1800" dirty="0" err="1"/>
              <a:t>kurumsal</a:t>
            </a:r>
            <a:r>
              <a:rPr lang="en-US" sz="1800" dirty="0"/>
              <a:t> </a:t>
            </a:r>
            <a:r>
              <a:rPr lang="en-US" sz="1800" dirty="0" err="1"/>
              <a:t>kültürün</a:t>
            </a:r>
            <a:r>
              <a:rPr lang="en-US" sz="1800" dirty="0"/>
              <a:t> </a:t>
            </a:r>
            <a:r>
              <a:rPr lang="en-US" sz="1800" dirty="0" err="1"/>
              <a:t>yerleşmesi</a:t>
            </a:r>
            <a:r>
              <a:rPr lang="en-US" sz="1800" dirty="0"/>
              <a:t>, </a:t>
            </a:r>
            <a:r>
              <a:rPr lang="en-US" sz="1800" dirty="0" err="1"/>
              <a:t>öğretim</a:t>
            </a:r>
            <a:r>
              <a:rPr lang="en-US" sz="1800" dirty="0"/>
              <a:t> </a:t>
            </a:r>
            <a:r>
              <a:rPr lang="en-US" sz="1800" dirty="0" err="1"/>
              <a:t>faaliyetleri</a:t>
            </a:r>
            <a:r>
              <a:rPr lang="en-US" sz="1800" dirty="0"/>
              <a:t> </a:t>
            </a:r>
            <a:r>
              <a:rPr lang="en-US" sz="1800" dirty="0" err="1"/>
              <a:t>ve</a:t>
            </a:r>
            <a:r>
              <a:rPr lang="en-US" sz="1800" dirty="0"/>
              <a:t> </a:t>
            </a:r>
            <a:r>
              <a:rPr lang="en-US" sz="1800" dirty="0" err="1"/>
              <a:t>süreçlerinin</a:t>
            </a:r>
            <a:r>
              <a:rPr lang="en-US" sz="1800" dirty="0"/>
              <a:t> </a:t>
            </a:r>
            <a:r>
              <a:rPr lang="en-US" sz="1800" dirty="0" err="1"/>
              <a:t>iyileştirilmesi</a:t>
            </a:r>
            <a:r>
              <a:rPr lang="en-US" sz="1800" dirty="0"/>
              <a:t>, </a:t>
            </a:r>
            <a:r>
              <a:rPr lang="en-US" sz="1800" dirty="0" err="1"/>
              <a:t>iç</a:t>
            </a:r>
            <a:r>
              <a:rPr lang="en-US" sz="1800" dirty="0"/>
              <a:t> </a:t>
            </a:r>
            <a:r>
              <a:rPr lang="en-US" sz="1800" dirty="0" err="1"/>
              <a:t>ve</a:t>
            </a:r>
            <a:r>
              <a:rPr lang="en-US" sz="1800" dirty="0"/>
              <a:t> </a:t>
            </a:r>
            <a:r>
              <a:rPr lang="en-US" sz="1800" dirty="0" err="1"/>
              <a:t>dış</a:t>
            </a:r>
            <a:r>
              <a:rPr lang="en-US" sz="1800" dirty="0"/>
              <a:t> </a:t>
            </a:r>
            <a:r>
              <a:rPr lang="en-US" sz="1800" dirty="0" err="1"/>
              <a:t>paydaş</a:t>
            </a:r>
            <a:r>
              <a:rPr lang="en-US" sz="1800" dirty="0"/>
              <a:t> </a:t>
            </a:r>
            <a:r>
              <a:rPr lang="en-US" sz="1800" dirty="0" err="1"/>
              <a:t>katılımının</a:t>
            </a:r>
            <a:r>
              <a:rPr lang="en-US" sz="1800" dirty="0"/>
              <a:t> </a:t>
            </a:r>
            <a:r>
              <a:rPr lang="en-US" sz="1800" dirty="0" err="1"/>
              <a:t>güçlendirilmesi</a:t>
            </a:r>
            <a:r>
              <a:rPr lang="en-US" sz="1800" dirty="0"/>
              <a:t>, </a:t>
            </a:r>
            <a:r>
              <a:rPr lang="en-US" sz="1800" dirty="0" err="1"/>
              <a:t>toplumsal</a:t>
            </a:r>
            <a:r>
              <a:rPr lang="en-US" sz="1800" dirty="0"/>
              <a:t> </a:t>
            </a:r>
            <a:r>
              <a:rPr lang="en-US" sz="1800" dirty="0" err="1"/>
              <a:t>katkı</a:t>
            </a:r>
            <a:r>
              <a:rPr lang="en-US" sz="1800" dirty="0"/>
              <a:t> </a:t>
            </a:r>
            <a:r>
              <a:rPr lang="en-US" sz="1800" dirty="0" err="1"/>
              <a:t>boyutunun</a:t>
            </a:r>
            <a:r>
              <a:rPr lang="en-US" sz="1800" dirty="0"/>
              <a:t> </a:t>
            </a:r>
            <a:r>
              <a:rPr lang="en-US" sz="1800" dirty="0" err="1"/>
              <a:t>artırılması</a:t>
            </a:r>
            <a:r>
              <a:rPr lang="en-US" sz="1800" dirty="0"/>
              <a:t> </a:t>
            </a:r>
            <a:r>
              <a:rPr lang="en-US" sz="1800" dirty="0" err="1"/>
              <a:t>ile</a:t>
            </a:r>
            <a:r>
              <a:rPr lang="en-US" sz="1800" dirty="0"/>
              <a:t> </a:t>
            </a:r>
            <a:r>
              <a:rPr lang="en-US" sz="1800" dirty="0" err="1"/>
              <a:t>ulusal</a:t>
            </a:r>
            <a:r>
              <a:rPr lang="en-US" sz="1800" dirty="0"/>
              <a:t> </a:t>
            </a:r>
            <a:r>
              <a:rPr lang="en-US" sz="1800" dirty="0" err="1"/>
              <a:t>ve</a:t>
            </a:r>
            <a:r>
              <a:rPr lang="en-US" sz="1800" dirty="0"/>
              <a:t> </a:t>
            </a:r>
            <a:r>
              <a:rPr lang="en-US" sz="1800" dirty="0" err="1"/>
              <a:t>uluslararası</a:t>
            </a:r>
            <a:r>
              <a:rPr lang="en-US" sz="1800" dirty="0"/>
              <a:t> </a:t>
            </a:r>
            <a:r>
              <a:rPr lang="en-US" sz="1800" dirty="0" err="1"/>
              <a:t>düzeyde</a:t>
            </a:r>
            <a:r>
              <a:rPr lang="en-US" sz="1800" dirty="0"/>
              <a:t> </a:t>
            </a:r>
            <a:r>
              <a:rPr lang="en-US" sz="1800" dirty="0" err="1"/>
              <a:t>iş</a:t>
            </a:r>
            <a:r>
              <a:rPr lang="en-US" sz="1800" dirty="0"/>
              <a:t> </a:t>
            </a:r>
            <a:r>
              <a:rPr lang="en-US" sz="1800" dirty="0" err="1"/>
              <a:t>birliklerinin</a:t>
            </a:r>
            <a:r>
              <a:rPr lang="en-US" sz="1800" dirty="0"/>
              <a:t> </a:t>
            </a:r>
            <a:r>
              <a:rPr lang="en-US" sz="1800" dirty="0" err="1"/>
              <a:t>geliştirilmesi</a:t>
            </a:r>
            <a:r>
              <a:rPr lang="en-US" sz="1800" dirty="0"/>
              <a:t> </a:t>
            </a:r>
            <a:r>
              <a:rPr lang="en-US" sz="1800" dirty="0" err="1"/>
              <a:t>ve</a:t>
            </a:r>
            <a:r>
              <a:rPr lang="en-US" sz="1800" dirty="0"/>
              <a:t> </a:t>
            </a:r>
            <a:r>
              <a:rPr lang="en-US" sz="1800" dirty="0" err="1"/>
              <a:t>idari-akademik</a:t>
            </a:r>
            <a:r>
              <a:rPr lang="en-US" sz="1800" dirty="0"/>
              <a:t> </a:t>
            </a:r>
            <a:r>
              <a:rPr lang="en-US" sz="1800" dirty="0" err="1"/>
              <a:t>personel</a:t>
            </a:r>
            <a:r>
              <a:rPr lang="en-US" sz="1800" dirty="0"/>
              <a:t> </a:t>
            </a:r>
            <a:r>
              <a:rPr lang="en-US" sz="1800" dirty="0" err="1"/>
              <a:t>eksikliği</a:t>
            </a:r>
            <a:r>
              <a:rPr lang="en-US" sz="1800" dirty="0"/>
              <a:t> </a:t>
            </a:r>
            <a:r>
              <a:rPr lang="en-US" sz="1800" dirty="0" err="1"/>
              <a:t>fakültenin</a:t>
            </a:r>
            <a:r>
              <a:rPr lang="en-US" sz="1800" dirty="0"/>
              <a:t> </a:t>
            </a:r>
            <a:r>
              <a:rPr lang="en-US" sz="1800" dirty="0" err="1"/>
              <a:t>geliştirilmeye</a:t>
            </a:r>
            <a:r>
              <a:rPr lang="en-US" sz="1800" dirty="0"/>
              <a:t> </a:t>
            </a:r>
            <a:r>
              <a:rPr lang="en-US" sz="1800" dirty="0" err="1"/>
              <a:t>açık</a:t>
            </a:r>
            <a:r>
              <a:rPr lang="en-US" sz="1800" dirty="0"/>
              <a:t> </a:t>
            </a:r>
            <a:r>
              <a:rPr lang="en-US" sz="1800" dirty="0" err="1"/>
              <a:t>yönleri</a:t>
            </a:r>
            <a:r>
              <a:rPr lang="en-US" sz="1800" dirty="0"/>
              <a:t> </a:t>
            </a:r>
            <a:r>
              <a:rPr lang="en-US" sz="1800" dirty="0" err="1"/>
              <a:t>arasında</a:t>
            </a:r>
            <a:r>
              <a:rPr lang="en-US" sz="1800" dirty="0"/>
              <a:t> </a:t>
            </a:r>
            <a:r>
              <a:rPr lang="en-US" sz="1800" dirty="0" err="1"/>
              <a:t>tespit</a:t>
            </a:r>
            <a:r>
              <a:rPr lang="en-US" sz="1800" dirty="0"/>
              <a:t> </a:t>
            </a:r>
            <a:r>
              <a:rPr lang="en-US" sz="1800" dirty="0" err="1"/>
              <a:t>edilmiştir</a:t>
            </a:r>
            <a:r>
              <a:rPr lang="en-US" sz="1800" dirty="0"/>
              <a:t>.</a:t>
            </a:r>
            <a:endParaRPr lang="tr-TR" sz="1800" dirty="0"/>
          </a:p>
          <a:p>
            <a:pPr marL="0" indent="0" algn="just">
              <a:lnSpc>
                <a:spcPct val="100000"/>
              </a:lnSpc>
              <a:spcBef>
                <a:spcPts val="0"/>
              </a:spcBef>
              <a:spcAft>
                <a:spcPts val="400"/>
              </a:spcAft>
              <a:buNone/>
            </a:pPr>
            <a:endParaRPr lang="tr-TR" dirty="0"/>
          </a:p>
        </p:txBody>
      </p:sp>
      <p:sp>
        <p:nvSpPr>
          <p:cNvPr id="2" name="Veri Yer Tutucusu 1">
            <a:extLst>
              <a:ext uri="{FF2B5EF4-FFF2-40B4-BE49-F238E27FC236}">
                <a16:creationId xmlns:a16="http://schemas.microsoft.com/office/drawing/2014/main" id="{23F23BCB-5DF7-3CA6-706E-A51BECA5CC63}"/>
              </a:ext>
            </a:extLst>
          </p:cNvPr>
          <p:cNvSpPr>
            <a:spLocks noGrp="1"/>
          </p:cNvSpPr>
          <p:nvPr>
            <p:ph type="dt" sz="half" idx="10"/>
          </p:nvPr>
        </p:nvSpPr>
        <p:spPr/>
        <p:txBody>
          <a:bodyPr/>
          <a:lstStyle/>
          <a:p>
            <a:fld id="{DC98A862-E39F-4620-A0F0-63790156FBD3}" type="datetime1">
              <a:rPr lang="tr-TR" smtClean="0"/>
              <a:pPr/>
              <a:t>13.01.2026</a:t>
            </a:fld>
            <a:endParaRPr lang="tr-TR"/>
          </a:p>
        </p:txBody>
      </p:sp>
      <p:sp>
        <p:nvSpPr>
          <p:cNvPr id="3" name="Slayt Numarası Yer Tutucusu 2">
            <a:extLst>
              <a:ext uri="{FF2B5EF4-FFF2-40B4-BE49-F238E27FC236}">
                <a16:creationId xmlns:a16="http://schemas.microsoft.com/office/drawing/2014/main" id="{661139D9-61FD-65B2-D183-9811EA70998B}"/>
              </a:ext>
            </a:extLst>
          </p:cNvPr>
          <p:cNvSpPr>
            <a:spLocks noGrp="1"/>
          </p:cNvSpPr>
          <p:nvPr>
            <p:ph type="sldNum" sz="quarter" idx="12"/>
          </p:nvPr>
        </p:nvSpPr>
        <p:spPr/>
        <p:txBody>
          <a:bodyPr/>
          <a:lstStyle/>
          <a:p>
            <a:fld id="{15D42E69-0B45-4D6A-BDA9-8F9042B0111B}" type="slidenum">
              <a:rPr lang="tr-TR" smtClean="0"/>
              <a:pPr/>
              <a:t>73</a:t>
            </a:fld>
            <a:endParaRPr lang="tr-TR"/>
          </a:p>
        </p:txBody>
      </p:sp>
      <p:sp>
        <p:nvSpPr>
          <p:cNvPr id="6" name="Metin kutusu 5">
            <a:extLst>
              <a:ext uri="{FF2B5EF4-FFF2-40B4-BE49-F238E27FC236}">
                <a16:creationId xmlns:a16="http://schemas.microsoft.com/office/drawing/2014/main" id="{6D78DD9B-0DFD-C3B9-EF24-79FC4537C84C}"/>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slayt ekleyiniz. </a:t>
            </a:r>
          </a:p>
        </p:txBody>
      </p:sp>
    </p:spTree>
    <p:extLst>
      <p:ext uri="{BB962C8B-B14F-4D97-AF65-F5344CB8AC3E}">
        <p14:creationId xmlns:p14="http://schemas.microsoft.com/office/powerpoint/2010/main" val="120489607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0353E32-5831-3055-977E-932355499F87}"/>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84207858-A534-2576-EA44-44EC1B1C79D1}"/>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cs typeface="Calibri" panose="020F0502020204030204" pitchFamily="34" charset="0"/>
              </a:rPr>
              <a:t>Birimin Geliştirmeye Açık Yönleri</a:t>
            </a:r>
            <a:endParaRPr lang="tr-TR" sz="3600" b="1" dirty="0">
              <a:solidFill>
                <a:srgbClr val="3333FF"/>
              </a:solidFill>
              <a:latin typeface="Calibri" panose="020F0502020204030204" pitchFamily="34" charset="0"/>
              <a:cs typeface="Calibri" panose="020F0502020204030204" pitchFamily="34" charset="0"/>
            </a:endParaRPr>
          </a:p>
        </p:txBody>
      </p:sp>
      <p:sp>
        <p:nvSpPr>
          <p:cNvPr id="5" name="İçerik Yer Tutucusu 10">
            <a:extLst>
              <a:ext uri="{FF2B5EF4-FFF2-40B4-BE49-F238E27FC236}">
                <a16:creationId xmlns:a16="http://schemas.microsoft.com/office/drawing/2014/main" id="{D5AB4EC9-C32B-88F2-E700-A9BBAFB4E2A8}"/>
              </a:ext>
            </a:extLst>
          </p:cNvPr>
          <p:cNvSpPr>
            <a:spLocks noGrp="1"/>
          </p:cNvSpPr>
          <p:nvPr>
            <p:ph idx="1"/>
          </p:nvPr>
        </p:nvSpPr>
        <p:spPr>
          <a:xfrm>
            <a:off x="576472" y="1850365"/>
            <a:ext cx="11148782" cy="4027921"/>
          </a:xfrm>
        </p:spPr>
        <p:txBody>
          <a:bodyPr>
            <a:noAutofit/>
          </a:bodyPr>
          <a:lstStyle/>
          <a:p>
            <a:pPr marL="0" indent="0">
              <a:buNone/>
            </a:pPr>
            <a:r>
              <a:rPr lang="en-US" b="1" dirty="0"/>
              <a:t>B. EĞİTİM VE ÖĞRETİM</a:t>
            </a:r>
            <a:endParaRPr lang="tr-TR" dirty="0"/>
          </a:p>
          <a:p>
            <a:pPr marL="0" indent="0" algn="just">
              <a:lnSpc>
                <a:spcPct val="100000"/>
              </a:lnSpc>
              <a:spcBef>
                <a:spcPts val="0"/>
              </a:spcBef>
              <a:spcAft>
                <a:spcPts val="400"/>
              </a:spcAft>
              <a:buNone/>
            </a:pPr>
            <a:r>
              <a:rPr lang="en-US" dirty="0" err="1"/>
              <a:t>Siyasal</a:t>
            </a:r>
            <a:r>
              <a:rPr lang="en-US" dirty="0"/>
              <a:t> </a:t>
            </a:r>
            <a:r>
              <a:rPr lang="en-US" dirty="0" err="1"/>
              <a:t>Bilgiler</a:t>
            </a:r>
            <a:r>
              <a:rPr lang="en-US" dirty="0"/>
              <a:t> </a:t>
            </a:r>
            <a:r>
              <a:rPr lang="en-US" dirty="0" err="1"/>
              <a:t>Fakültesi</a:t>
            </a:r>
            <a:r>
              <a:rPr lang="en-US" dirty="0"/>
              <a:t> </a:t>
            </a:r>
            <a:r>
              <a:rPr lang="en-US" dirty="0" err="1"/>
              <a:t>bünyesinde</a:t>
            </a:r>
            <a:r>
              <a:rPr lang="en-US" dirty="0"/>
              <a:t> yeni </a:t>
            </a:r>
            <a:r>
              <a:rPr lang="en-US" dirty="0" err="1"/>
              <a:t>bölümlerin</a:t>
            </a:r>
            <a:r>
              <a:rPr lang="en-US" dirty="0"/>
              <a:t> </a:t>
            </a:r>
            <a:r>
              <a:rPr lang="en-US" dirty="0" err="1"/>
              <a:t>açılmasının</a:t>
            </a:r>
            <a:r>
              <a:rPr lang="en-US" dirty="0"/>
              <a:t>, </a:t>
            </a:r>
            <a:r>
              <a:rPr lang="en-US" dirty="0" err="1"/>
              <a:t>eğitim</a:t>
            </a:r>
            <a:r>
              <a:rPr lang="en-US" dirty="0"/>
              <a:t> </a:t>
            </a:r>
            <a:r>
              <a:rPr lang="en-US" dirty="0" err="1"/>
              <a:t>ve</a:t>
            </a:r>
            <a:r>
              <a:rPr lang="en-US" dirty="0"/>
              <a:t> </a:t>
            </a:r>
            <a:r>
              <a:rPr lang="en-US" dirty="0" err="1"/>
              <a:t>öğretim</a:t>
            </a:r>
            <a:r>
              <a:rPr lang="en-US" dirty="0"/>
              <a:t> </a:t>
            </a:r>
            <a:r>
              <a:rPr lang="en-US" dirty="0" err="1"/>
              <a:t>faaliyetlerinde</a:t>
            </a:r>
            <a:r>
              <a:rPr lang="en-US" dirty="0"/>
              <a:t> </a:t>
            </a:r>
            <a:r>
              <a:rPr lang="en-US" dirty="0" err="1"/>
              <a:t>iş</a:t>
            </a:r>
            <a:r>
              <a:rPr lang="en-US" dirty="0"/>
              <a:t> </a:t>
            </a:r>
            <a:r>
              <a:rPr lang="en-US" dirty="0" err="1"/>
              <a:t>birliğini</a:t>
            </a:r>
            <a:r>
              <a:rPr lang="en-US" dirty="0"/>
              <a:t> </a:t>
            </a:r>
            <a:r>
              <a:rPr lang="en-US" dirty="0" err="1"/>
              <a:t>ve</a:t>
            </a:r>
            <a:r>
              <a:rPr lang="en-US" dirty="0"/>
              <a:t> </a:t>
            </a:r>
            <a:r>
              <a:rPr lang="en-US" dirty="0" err="1"/>
              <a:t>kurumsal</a:t>
            </a:r>
            <a:r>
              <a:rPr lang="en-US" dirty="0"/>
              <a:t> </a:t>
            </a:r>
            <a:r>
              <a:rPr lang="en-US" dirty="0" err="1"/>
              <a:t>verimliliği</a:t>
            </a:r>
            <a:r>
              <a:rPr lang="en-US" dirty="0"/>
              <a:t> </a:t>
            </a:r>
            <a:r>
              <a:rPr lang="en-US" dirty="0" err="1"/>
              <a:t>artıracağı</a:t>
            </a:r>
            <a:r>
              <a:rPr lang="en-US" dirty="0"/>
              <a:t> </a:t>
            </a:r>
            <a:r>
              <a:rPr lang="en-US" dirty="0" err="1"/>
              <a:t>öngörülmektedir</a:t>
            </a:r>
            <a:r>
              <a:rPr lang="en-US" dirty="0"/>
              <a:t>. Bunun </a:t>
            </a:r>
            <a:r>
              <a:rPr lang="en-US" dirty="0" err="1"/>
              <a:t>yanı</a:t>
            </a:r>
            <a:r>
              <a:rPr lang="en-US" dirty="0"/>
              <a:t> </a:t>
            </a:r>
            <a:r>
              <a:rPr lang="en-US" dirty="0" err="1"/>
              <a:t>sıra</a:t>
            </a:r>
            <a:r>
              <a:rPr lang="en-US" dirty="0"/>
              <a:t> </a:t>
            </a:r>
            <a:r>
              <a:rPr lang="en-US" dirty="0" err="1"/>
              <a:t>mevcut</a:t>
            </a:r>
            <a:r>
              <a:rPr lang="en-US" dirty="0"/>
              <a:t> </a:t>
            </a:r>
            <a:r>
              <a:rPr lang="en-US" dirty="0" err="1"/>
              <a:t>lisans</a:t>
            </a:r>
            <a:r>
              <a:rPr lang="en-US" dirty="0"/>
              <a:t> </a:t>
            </a:r>
            <a:r>
              <a:rPr lang="en-US" dirty="0" err="1"/>
              <a:t>öğrencilerinin</a:t>
            </a:r>
            <a:r>
              <a:rPr lang="en-US" dirty="0"/>
              <a:t> </a:t>
            </a:r>
            <a:r>
              <a:rPr lang="en-US" dirty="0" err="1"/>
              <a:t>eğitim-öğretim</a:t>
            </a:r>
            <a:r>
              <a:rPr lang="en-US" dirty="0"/>
              <a:t> </a:t>
            </a:r>
            <a:r>
              <a:rPr lang="en-US" dirty="0" err="1"/>
              <a:t>süreçlerini</a:t>
            </a:r>
            <a:r>
              <a:rPr lang="en-US" dirty="0"/>
              <a:t> </a:t>
            </a:r>
            <a:r>
              <a:rPr lang="en-US" dirty="0" err="1"/>
              <a:t>destekleyici</a:t>
            </a:r>
            <a:r>
              <a:rPr lang="en-US" dirty="0"/>
              <a:t> </a:t>
            </a:r>
            <a:r>
              <a:rPr lang="en-US" dirty="0" err="1"/>
              <a:t>nitelikte</a:t>
            </a:r>
            <a:r>
              <a:rPr lang="en-US" dirty="0"/>
              <a:t> </a:t>
            </a:r>
            <a:r>
              <a:rPr lang="en-US" dirty="0" err="1"/>
              <a:t>staj</a:t>
            </a:r>
            <a:r>
              <a:rPr lang="en-US" dirty="0"/>
              <a:t> </a:t>
            </a:r>
            <a:r>
              <a:rPr lang="en-US" dirty="0" err="1"/>
              <a:t>iş</a:t>
            </a:r>
            <a:r>
              <a:rPr lang="en-US" dirty="0"/>
              <a:t> </a:t>
            </a:r>
            <a:r>
              <a:rPr lang="en-US" dirty="0" err="1"/>
              <a:t>birliklerinin</a:t>
            </a:r>
            <a:r>
              <a:rPr lang="en-US" dirty="0"/>
              <a:t> </a:t>
            </a:r>
            <a:r>
              <a:rPr lang="en-US" dirty="0" err="1"/>
              <a:t>geliştirilmesi</a:t>
            </a:r>
            <a:r>
              <a:rPr lang="en-US" dirty="0"/>
              <a:t>, </a:t>
            </a:r>
            <a:r>
              <a:rPr lang="en-US" dirty="0" err="1"/>
              <a:t>sertifika</a:t>
            </a:r>
            <a:r>
              <a:rPr lang="en-US" dirty="0"/>
              <a:t> </a:t>
            </a:r>
            <a:r>
              <a:rPr lang="en-US" dirty="0" err="1"/>
              <a:t>programlarının</a:t>
            </a:r>
            <a:r>
              <a:rPr lang="en-US" dirty="0"/>
              <a:t> </a:t>
            </a:r>
            <a:r>
              <a:rPr lang="en-US" dirty="0" err="1"/>
              <a:t>oluşturulması</a:t>
            </a:r>
            <a:r>
              <a:rPr lang="en-US" dirty="0"/>
              <a:t> </a:t>
            </a:r>
            <a:r>
              <a:rPr lang="en-US" dirty="0" err="1"/>
              <a:t>ile</a:t>
            </a:r>
            <a:r>
              <a:rPr lang="en-US" dirty="0"/>
              <a:t> </a:t>
            </a:r>
            <a:r>
              <a:rPr lang="en-US" dirty="0" err="1"/>
              <a:t>ulusal</a:t>
            </a:r>
            <a:r>
              <a:rPr lang="en-US" dirty="0"/>
              <a:t> </a:t>
            </a:r>
            <a:r>
              <a:rPr lang="en-US" dirty="0" err="1"/>
              <a:t>ve</a:t>
            </a:r>
            <a:r>
              <a:rPr lang="en-US" dirty="0"/>
              <a:t> </a:t>
            </a:r>
            <a:r>
              <a:rPr lang="en-US" dirty="0" err="1"/>
              <a:t>uluslararası</a:t>
            </a:r>
            <a:r>
              <a:rPr lang="en-US" dirty="0"/>
              <a:t> </a:t>
            </a:r>
            <a:r>
              <a:rPr lang="en-US" dirty="0" err="1"/>
              <a:t>değişim</a:t>
            </a:r>
            <a:r>
              <a:rPr lang="en-US" dirty="0"/>
              <a:t> </a:t>
            </a:r>
            <a:r>
              <a:rPr lang="en-US" dirty="0" err="1"/>
              <a:t>programlarının</a:t>
            </a:r>
            <a:r>
              <a:rPr lang="en-US" dirty="0"/>
              <a:t> </a:t>
            </a:r>
            <a:r>
              <a:rPr lang="en-US" dirty="0" err="1"/>
              <a:t>fakülte</a:t>
            </a:r>
            <a:r>
              <a:rPr lang="en-US" dirty="0"/>
              <a:t> </a:t>
            </a:r>
            <a:r>
              <a:rPr lang="en-US" dirty="0" err="1"/>
              <a:t>yapısına</a:t>
            </a:r>
            <a:r>
              <a:rPr lang="en-US" dirty="0"/>
              <a:t> </a:t>
            </a:r>
            <a:r>
              <a:rPr lang="en-US" dirty="0" err="1"/>
              <a:t>entegre</a:t>
            </a:r>
            <a:r>
              <a:rPr lang="en-US" dirty="0"/>
              <a:t> </a:t>
            </a:r>
            <a:r>
              <a:rPr lang="en-US" dirty="0" err="1"/>
              <a:t>edilmesi</a:t>
            </a:r>
            <a:r>
              <a:rPr lang="en-US" dirty="0"/>
              <a:t>, </a:t>
            </a:r>
            <a:r>
              <a:rPr lang="en-US" dirty="0" err="1"/>
              <a:t>öğrencilerin</a:t>
            </a:r>
            <a:r>
              <a:rPr lang="en-US" dirty="0"/>
              <a:t> </a:t>
            </a:r>
            <a:r>
              <a:rPr lang="en-US" dirty="0" err="1"/>
              <a:t>akademik</a:t>
            </a:r>
            <a:r>
              <a:rPr lang="en-US" dirty="0"/>
              <a:t>, </a:t>
            </a:r>
            <a:r>
              <a:rPr lang="en-US" dirty="0" err="1"/>
              <a:t>mesleki</a:t>
            </a:r>
            <a:r>
              <a:rPr lang="en-US" dirty="0"/>
              <a:t> </a:t>
            </a:r>
            <a:r>
              <a:rPr lang="en-US" dirty="0" err="1"/>
              <a:t>ve</a:t>
            </a:r>
            <a:r>
              <a:rPr lang="en-US" dirty="0"/>
              <a:t> </a:t>
            </a:r>
            <a:r>
              <a:rPr lang="en-US" dirty="0" err="1"/>
              <a:t>kişisel</a:t>
            </a:r>
            <a:r>
              <a:rPr lang="en-US" dirty="0"/>
              <a:t> </a:t>
            </a:r>
            <a:r>
              <a:rPr lang="en-US" dirty="0" err="1"/>
              <a:t>gelişimlerine</a:t>
            </a:r>
            <a:r>
              <a:rPr lang="en-US" dirty="0"/>
              <a:t> </a:t>
            </a:r>
            <a:r>
              <a:rPr lang="en-US" dirty="0" err="1"/>
              <a:t>önemli</a:t>
            </a:r>
            <a:r>
              <a:rPr lang="en-US" dirty="0"/>
              <a:t> </a:t>
            </a:r>
            <a:r>
              <a:rPr lang="en-US" dirty="0" err="1"/>
              <a:t>katkılar</a:t>
            </a:r>
            <a:r>
              <a:rPr lang="en-US" dirty="0"/>
              <a:t> </a:t>
            </a:r>
            <a:r>
              <a:rPr lang="en-US" dirty="0" err="1"/>
              <a:t>sağlayacak</a:t>
            </a:r>
            <a:r>
              <a:rPr lang="en-US" dirty="0"/>
              <a:t> </a:t>
            </a:r>
            <a:r>
              <a:rPr lang="en-US" dirty="0" err="1"/>
              <a:t>başlıca</a:t>
            </a:r>
            <a:r>
              <a:rPr lang="en-US" dirty="0"/>
              <a:t> </a:t>
            </a:r>
            <a:r>
              <a:rPr lang="en-US" dirty="0" err="1"/>
              <a:t>geliştirilebilir</a:t>
            </a:r>
            <a:r>
              <a:rPr lang="en-US" dirty="0"/>
              <a:t> </a:t>
            </a:r>
            <a:r>
              <a:rPr lang="en-US" dirty="0" err="1"/>
              <a:t>alanlar</a:t>
            </a:r>
            <a:r>
              <a:rPr lang="en-US" dirty="0"/>
              <a:t> </a:t>
            </a:r>
            <a:r>
              <a:rPr lang="en-US" dirty="0" err="1"/>
              <a:t>arasında</a:t>
            </a:r>
            <a:r>
              <a:rPr lang="en-US" dirty="0"/>
              <a:t> </a:t>
            </a:r>
            <a:r>
              <a:rPr lang="en-US" dirty="0" err="1"/>
              <a:t>değerlendirilmektedir</a:t>
            </a:r>
            <a:r>
              <a:rPr lang="en-US" dirty="0"/>
              <a:t>.</a:t>
            </a:r>
            <a:endParaRPr lang="tr-TR" dirty="0"/>
          </a:p>
          <a:p>
            <a:pPr marL="0" indent="0">
              <a:lnSpc>
                <a:spcPct val="100000"/>
              </a:lnSpc>
              <a:spcBef>
                <a:spcPts val="0"/>
              </a:spcBef>
              <a:spcAft>
                <a:spcPts val="400"/>
              </a:spcAft>
              <a:buNone/>
            </a:pPr>
            <a:endParaRPr lang="tr-TR" dirty="0"/>
          </a:p>
        </p:txBody>
      </p:sp>
      <p:sp>
        <p:nvSpPr>
          <p:cNvPr id="2" name="Veri Yer Tutucusu 1">
            <a:extLst>
              <a:ext uri="{FF2B5EF4-FFF2-40B4-BE49-F238E27FC236}">
                <a16:creationId xmlns:a16="http://schemas.microsoft.com/office/drawing/2014/main" id="{EE0D2EA2-F280-5943-A79F-A9FF4CB89561}"/>
              </a:ext>
            </a:extLst>
          </p:cNvPr>
          <p:cNvSpPr>
            <a:spLocks noGrp="1"/>
          </p:cNvSpPr>
          <p:nvPr>
            <p:ph type="dt" sz="half" idx="10"/>
          </p:nvPr>
        </p:nvSpPr>
        <p:spPr/>
        <p:txBody>
          <a:bodyPr/>
          <a:lstStyle/>
          <a:p>
            <a:fld id="{DC98A862-E39F-4620-A0F0-63790156FBD3}" type="datetime1">
              <a:rPr lang="tr-TR" smtClean="0"/>
              <a:pPr/>
              <a:t>13.01.2026</a:t>
            </a:fld>
            <a:endParaRPr lang="tr-TR"/>
          </a:p>
        </p:txBody>
      </p:sp>
      <p:sp>
        <p:nvSpPr>
          <p:cNvPr id="3" name="Slayt Numarası Yer Tutucusu 2">
            <a:extLst>
              <a:ext uri="{FF2B5EF4-FFF2-40B4-BE49-F238E27FC236}">
                <a16:creationId xmlns:a16="http://schemas.microsoft.com/office/drawing/2014/main" id="{73DDEF91-C2F0-7E20-B416-1BBD91F48836}"/>
              </a:ext>
            </a:extLst>
          </p:cNvPr>
          <p:cNvSpPr>
            <a:spLocks noGrp="1"/>
          </p:cNvSpPr>
          <p:nvPr>
            <p:ph type="sldNum" sz="quarter" idx="12"/>
          </p:nvPr>
        </p:nvSpPr>
        <p:spPr/>
        <p:txBody>
          <a:bodyPr/>
          <a:lstStyle/>
          <a:p>
            <a:fld id="{15D42E69-0B45-4D6A-BDA9-8F9042B0111B}" type="slidenum">
              <a:rPr lang="tr-TR" smtClean="0"/>
              <a:pPr/>
              <a:t>74</a:t>
            </a:fld>
            <a:endParaRPr lang="tr-TR"/>
          </a:p>
        </p:txBody>
      </p:sp>
      <p:sp>
        <p:nvSpPr>
          <p:cNvPr id="6" name="Metin kutusu 5">
            <a:extLst>
              <a:ext uri="{FF2B5EF4-FFF2-40B4-BE49-F238E27FC236}">
                <a16:creationId xmlns:a16="http://schemas.microsoft.com/office/drawing/2014/main" id="{A4935DF1-4474-F3A8-4A3D-5A1552F16D23}"/>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slayt ekleyiniz. </a:t>
            </a:r>
          </a:p>
        </p:txBody>
      </p:sp>
    </p:spTree>
    <p:extLst>
      <p:ext uri="{BB962C8B-B14F-4D97-AF65-F5344CB8AC3E}">
        <p14:creationId xmlns:p14="http://schemas.microsoft.com/office/powerpoint/2010/main" val="300037406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B9D5CF-CA73-9EE8-69B6-49297287D2C4}"/>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E74619D9-BF2C-D050-BF31-A0911A39AF03}"/>
              </a:ext>
            </a:extLst>
          </p:cNvPr>
          <p:cNvSpPr>
            <a:spLocks noGrp="1"/>
          </p:cNvSpPr>
          <p:nvPr>
            <p:ph type="title"/>
          </p:nvPr>
        </p:nvSpPr>
        <p:spPr>
          <a:xfrm>
            <a:off x="466747" y="822035"/>
            <a:ext cx="10339799"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cs typeface="Calibri" panose="020F0502020204030204" pitchFamily="34" charset="0"/>
              </a:rPr>
              <a:t>Birimin Geliştirmeye Açık Yönleri</a:t>
            </a:r>
            <a:endParaRPr lang="tr-TR" sz="3600" b="1" dirty="0">
              <a:solidFill>
                <a:srgbClr val="3333FF"/>
              </a:solidFill>
              <a:latin typeface="Calibri" panose="020F0502020204030204" pitchFamily="34" charset="0"/>
              <a:cs typeface="Calibri" panose="020F0502020204030204" pitchFamily="34" charset="0"/>
            </a:endParaRPr>
          </a:p>
        </p:txBody>
      </p:sp>
      <p:sp>
        <p:nvSpPr>
          <p:cNvPr id="5" name="İçerik Yer Tutucusu 10">
            <a:extLst>
              <a:ext uri="{FF2B5EF4-FFF2-40B4-BE49-F238E27FC236}">
                <a16:creationId xmlns:a16="http://schemas.microsoft.com/office/drawing/2014/main" id="{6174FDCB-0EE2-92A2-D949-2D7296477857}"/>
              </a:ext>
            </a:extLst>
          </p:cNvPr>
          <p:cNvSpPr>
            <a:spLocks noGrp="1"/>
          </p:cNvSpPr>
          <p:nvPr>
            <p:ph idx="1"/>
          </p:nvPr>
        </p:nvSpPr>
        <p:spPr>
          <a:xfrm>
            <a:off x="576471" y="1901165"/>
            <a:ext cx="11234529" cy="3957000"/>
          </a:xfrm>
        </p:spPr>
        <p:txBody>
          <a:bodyPr>
            <a:noAutofit/>
          </a:bodyPr>
          <a:lstStyle/>
          <a:p>
            <a:pPr marL="0" indent="0">
              <a:buNone/>
            </a:pPr>
            <a:r>
              <a:rPr lang="en-US" b="1" dirty="0"/>
              <a:t>C. ARAŞTIRMA VE GELİŞTİRME</a:t>
            </a:r>
            <a:endParaRPr lang="tr-TR" b="1" dirty="0"/>
          </a:p>
          <a:p>
            <a:pPr marL="0" indent="0" algn="just">
              <a:buNone/>
            </a:pPr>
            <a:r>
              <a:rPr lang="en-US" sz="2400" dirty="0" err="1"/>
              <a:t>Siyasal</a:t>
            </a:r>
            <a:r>
              <a:rPr lang="en-US" sz="2400" dirty="0"/>
              <a:t> </a:t>
            </a:r>
            <a:r>
              <a:rPr lang="en-US" sz="2400" dirty="0" err="1"/>
              <a:t>Bilgiler</a:t>
            </a:r>
            <a:r>
              <a:rPr lang="en-US" sz="2400" dirty="0"/>
              <a:t> </a:t>
            </a:r>
            <a:r>
              <a:rPr lang="en-US" sz="2400" dirty="0" err="1"/>
              <a:t>Fakültesinin</a:t>
            </a:r>
            <a:r>
              <a:rPr lang="en-US" sz="2400" dirty="0"/>
              <a:t> </a:t>
            </a:r>
            <a:r>
              <a:rPr lang="en-US" sz="2400" dirty="0" err="1"/>
              <a:t>akademik</a:t>
            </a:r>
            <a:r>
              <a:rPr lang="en-US" sz="2400" dirty="0"/>
              <a:t> </a:t>
            </a:r>
            <a:r>
              <a:rPr lang="en-US" sz="2400" dirty="0" err="1"/>
              <a:t>personelinin</a:t>
            </a:r>
            <a:r>
              <a:rPr lang="en-US" sz="2400" dirty="0"/>
              <a:t> </a:t>
            </a:r>
            <a:r>
              <a:rPr lang="en-US" sz="2400" dirty="0" err="1"/>
              <a:t>bilimsel</a:t>
            </a:r>
            <a:r>
              <a:rPr lang="en-US" sz="2400" dirty="0"/>
              <a:t> </a:t>
            </a:r>
            <a:r>
              <a:rPr lang="en-US" sz="2400" dirty="0" err="1"/>
              <a:t>araştırma</a:t>
            </a:r>
            <a:r>
              <a:rPr lang="en-US" sz="2400" dirty="0"/>
              <a:t> </a:t>
            </a:r>
            <a:r>
              <a:rPr lang="en-US" sz="2400" dirty="0" err="1"/>
              <a:t>projeleri</a:t>
            </a:r>
            <a:r>
              <a:rPr lang="en-US" sz="2400" dirty="0"/>
              <a:t> </a:t>
            </a:r>
            <a:r>
              <a:rPr lang="en-US" sz="2400" dirty="0" err="1"/>
              <a:t>ve</a:t>
            </a:r>
            <a:r>
              <a:rPr lang="en-US" sz="2400" dirty="0"/>
              <a:t> </a:t>
            </a:r>
            <a:r>
              <a:rPr lang="en-US" sz="2400" dirty="0" err="1"/>
              <a:t>akademik</a:t>
            </a:r>
            <a:r>
              <a:rPr lang="en-US" sz="2400" dirty="0"/>
              <a:t> </a:t>
            </a:r>
            <a:r>
              <a:rPr lang="en-US" sz="2400" dirty="0" err="1"/>
              <a:t>iş</a:t>
            </a:r>
            <a:r>
              <a:rPr lang="en-US" sz="2400" dirty="0"/>
              <a:t> </a:t>
            </a:r>
            <a:r>
              <a:rPr lang="en-US" sz="2400" dirty="0" err="1"/>
              <a:t>birlikleri</a:t>
            </a:r>
            <a:r>
              <a:rPr lang="en-US" sz="2400" dirty="0"/>
              <a:t> </a:t>
            </a:r>
            <a:r>
              <a:rPr lang="en-US" sz="2400" dirty="0" err="1"/>
              <a:t>konusunda</a:t>
            </a:r>
            <a:r>
              <a:rPr lang="en-US" sz="2400" dirty="0"/>
              <a:t> </a:t>
            </a:r>
            <a:r>
              <a:rPr lang="en-US" sz="2400" dirty="0" err="1"/>
              <a:t>daha</a:t>
            </a:r>
            <a:r>
              <a:rPr lang="en-US" sz="2400" dirty="0"/>
              <a:t> </a:t>
            </a:r>
            <a:r>
              <a:rPr lang="en-US" sz="2400" dirty="0" err="1"/>
              <a:t>fazla</a:t>
            </a:r>
            <a:r>
              <a:rPr lang="en-US" sz="2400" dirty="0"/>
              <a:t> </a:t>
            </a:r>
            <a:r>
              <a:rPr lang="en-US" sz="2400" dirty="0" err="1"/>
              <a:t>kurumsal</a:t>
            </a:r>
            <a:r>
              <a:rPr lang="en-US" sz="2400" dirty="0"/>
              <a:t> </a:t>
            </a:r>
            <a:r>
              <a:rPr lang="en-US" sz="2400" dirty="0" err="1"/>
              <a:t>desteğe</a:t>
            </a:r>
            <a:r>
              <a:rPr lang="en-US" sz="2400" dirty="0"/>
              <a:t> </a:t>
            </a:r>
            <a:r>
              <a:rPr lang="en-US" sz="2400" dirty="0" err="1"/>
              <a:t>ihtiyaç</a:t>
            </a:r>
            <a:r>
              <a:rPr lang="en-US" sz="2400" dirty="0"/>
              <a:t> </a:t>
            </a:r>
            <a:r>
              <a:rPr lang="en-US" sz="2400" dirty="0" err="1"/>
              <a:t>duyduğu</a:t>
            </a:r>
            <a:r>
              <a:rPr lang="en-US" sz="2400" dirty="0"/>
              <a:t> </a:t>
            </a:r>
            <a:r>
              <a:rPr lang="en-US" sz="2400" dirty="0" err="1"/>
              <a:t>değerlendirilmektedir</a:t>
            </a:r>
            <a:r>
              <a:rPr lang="en-US" sz="2400" dirty="0"/>
              <a:t>. Bu </a:t>
            </a:r>
            <a:r>
              <a:rPr lang="en-US" sz="2400" dirty="0" err="1"/>
              <a:t>doğrultuda</a:t>
            </a:r>
            <a:r>
              <a:rPr lang="en-US" sz="2400" dirty="0"/>
              <a:t> </a:t>
            </a:r>
            <a:r>
              <a:rPr lang="en-US" sz="2400" dirty="0" err="1"/>
              <a:t>bilimsel</a:t>
            </a:r>
            <a:r>
              <a:rPr lang="en-US" sz="2400" dirty="0"/>
              <a:t> </a:t>
            </a:r>
            <a:r>
              <a:rPr lang="en-US" sz="2400" dirty="0" err="1"/>
              <a:t>proje</a:t>
            </a:r>
            <a:r>
              <a:rPr lang="en-US" sz="2400" dirty="0"/>
              <a:t> </a:t>
            </a:r>
            <a:r>
              <a:rPr lang="en-US" sz="2400" dirty="0" err="1"/>
              <a:t>geliştirme</a:t>
            </a:r>
            <a:r>
              <a:rPr lang="en-US" sz="2400" dirty="0"/>
              <a:t> </a:t>
            </a:r>
            <a:r>
              <a:rPr lang="en-US" sz="2400" dirty="0" err="1"/>
              <a:t>ile</a:t>
            </a:r>
            <a:r>
              <a:rPr lang="en-US" sz="2400" dirty="0"/>
              <a:t> </a:t>
            </a:r>
            <a:r>
              <a:rPr lang="en-US" sz="2400" dirty="0" err="1"/>
              <a:t>makale</a:t>
            </a:r>
            <a:r>
              <a:rPr lang="en-US" sz="2400" dirty="0"/>
              <a:t> </a:t>
            </a:r>
            <a:r>
              <a:rPr lang="en-US" sz="2400" dirty="0" err="1"/>
              <a:t>yazımına</a:t>
            </a:r>
            <a:r>
              <a:rPr lang="en-US" sz="2400" dirty="0"/>
              <a:t> </a:t>
            </a:r>
            <a:r>
              <a:rPr lang="en-US" sz="2400" dirty="0" err="1"/>
              <a:t>yönelik</a:t>
            </a:r>
            <a:r>
              <a:rPr lang="en-US" sz="2400" dirty="0"/>
              <a:t> </a:t>
            </a:r>
            <a:r>
              <a:rPr lang="en-US" sz="2400" dirty="0" err="1"/>
              <a:t>kurum</a:t>
            </a:r>
            <a:r>
              <a:rPr lang="en-US" sz="2400" dirty="0"/>
              <a:t> </a:t>
            </a:r>
            <a:r>
              <a:rPr lang="en-US" sz="2400" dirty="0" err="1"/>
              <a:t>içi</a:t>
            </a:r>
            <a:r>
              <a:rPr lang="en-US" sz="2400" dirty="0"/>
              <a:t> </a:t>
            </a:r>
            <a:r>
              <a:rPr lang="en-US" sz="2400" dirty="0" err="1"/>
              <a:t>eğitimlerin</a:t>
            </a:r>
            <a:r>
              <a:rPr lang="en-US" sz="2400" dirty="0"/>
              <a:t> </a:t>
            </a:r>
            <a:r>
              <a:rPr lang="en-US" sz="2400" dirty="0" err="1"/>
              <a:t>ve</a:t>
            </a:r>
            <a:r>
              <a:rPr lang="en-US" sz="2400" dirty="0"/>
              <a:t> </a:t>
            </a:r>
            <a:r>
              <a:rPr lang="en-US" sz="2400" dirty="0" err="1"/>
              <a:t>atölye</a:t>
            </a:r>
            <a:r>
              <a:rPr lang="en-US" sz="2400" dirty="0"/>
              <a:t> </a:t>
            </a:r>
            <a:r>
              <a:rPr lang="en-US" sz="2400" dirty="0" err="1"/>
              <a:t>çalışmalarının</a:t>
            </a:r>
            <a:r>
              <a:rPr lang="en-US" sz="2400" dirty="0"/>
              <a:t> </a:t>
            </a:r>
            <a:r>
              <a:rPr lang="en-US" sz="2400" dirty="0" err="1"/>
              <a:t>düzenlenmesi</a:t>
            </a:r>
            <a:r>
              <a:rPr lang="en-US" sz="2400" dirty="0"/>
              <a:t> </a:t>
            </a:r>
            <a:r>
              <a:rPr lang="en-US" sz="2400" dirty="0" err="1"/>
              <a:t>gerekmektedir</a:t>
            </a:r>
            <a:r>
              <a:rPr lang="en-US" sz="2400" dirty="0"/>
              <a:t>. </a:t>
            </a:r>
            <a:r>
              <a:rPr lang="en-US" sz="2400" dirty="0" err="1"/>
              <a:t>Fakültede</a:t>
            </a:r>
            <a:r>
              <a:rPr lang="en-US" sz="2400" dirty="0"/>
              <a:t> </a:t>
            </a:r>
            <a:r>
              <a:rPr lang="en-US" sz="2400" dirty="0" err="1"/>
              <a:t>üretilen</a:t>
            </a:r>
            <a:r>
              <a:rPr lang="en-US" sz="2400" dirty="0"/>
              <a:t> </a:t>
            </a:r>
            <a:r>
              <a:rPr lang="en-US" sz="2400" dirty="0" err="1"/>
              <a:t>nitelikli</a:t>
            </a:r>
            <a:r>
              <a:rPr lang="en-US" sz="2400" dirty="0"/>
              <a:t> “</a:t>
            </a:r>
            <a:r>
              <a:rPr lang="en-US" sz="2400" dirty="0" err="1"/>
              <a:t>Bilimsel</a:t>
            </a:r>
            <a:r>
              <a:rPr lang="en-US" sz="2400" dirty="0"/>
              <a:t> Araştırma </a:t>
            </a:r>
            <a:r>
              <a:rPr lang="en-US" sz="2400" dirty="0" err="1"/>
              <a:t>Projesi</a:t>
            </a:r>
            <a:r>
              <a:rPr lang="en-US" sz="2400" dirty="0"/>
              <a:t> </a:t>
            </a:r>
            <a:r>
              <a:rPr lang="en-US" sz="2400" dirty="0" err="1"/>
              <a:t>ve</a:t>
            </a:r>
            <a:r>
              <a:rPr lang="en-US" sz="2400" dirty="0"/>
              <a:t> Makale” </a:t>
            </a:r>
            <a:r>
              <a:rPr lang="en-US" sz="2400" dirty="0" err="1"/>
              <a:t>sayısı</a:t>
            </a:r>
            <a:r>
              <a:rPr lang="en-US" sz="2400" dirty="0"/>
              <a:t>, </a:t>
            </a:r>
            <a:r>
              <a:rPr lang="en-US" sz="2400" dirty="0" err="1"/>
              <a:t>birimin</a:t>
            </a:r>
            <a:r>
              <a:rPr lang="en-US" sz="2400" dirty="0"/>
              <a:t> </a:t>
            </a:r>
            <a:r>
              <a:rPr lang="en-US" sz="2400" dirty="0" err="1"/>
              <a:t>mevcut</a:t>
            </a:r>
            <a:r>
              <a:rPr lang="en-US" sz="2400" dirty="0"/>
              <a:t> </a:t>
            </a:r>
            <a:r>
              <a:rPr lang="en-US" sz="2400" dirty="0" err="1"/>
              <a:t>akademik</a:t>
            </a:r>
            <a:r>
              <a:rPr lang="en-US" sz="2400" dirty="0"/>
              <a:t> </a:t>
            </a:r>
            <a:r>
              <a:rPr lang="en-US" sz="2400" dirty="0" err="1"/>
              <a:t>insan</a:t>
            </a:r>
            <a:r>
              <a:rPr lang="en-US" sz="2400" dirty="0"/>
              <a:t> </a:t>
            </a:r>
            <a:r>
              <a:rPr lang="en-US" sz="2400" dirty="0" err="1"/>
              <a:t>kaynağına</a:t>
            </a:r>
            <a:r>
              <a:rPr lang="en-US" sz="2400" dirty="0"/>
              <a:t> </a:t>
            </a:r>
            <a:r>
              <a:rPr lang="en-US" sz="2400" dirty="0" err="1"/>
              <a:t>kıyasla</a:t>
            </a:r>
            <a:r>
              <a:rPr lang="en-US" sz="2400" dirty="0"/>
              <a:t> </a:t>
            </a:r>
            <a:r>
              <a:rPr lang="en-US" sz="2400" dirty="0" err="1"/>
              <a:t>yeterli</a:t>
            </a:r>
            <a:r>
              <a:rPr lang="en-US" sz="2400" dirty="0"/>
              <a:t> </a:t>
            </a:r>
            <a:r>
              <a:rPr lang="en-US" sz="2400" dirty="0" err="1"/>
              <a:t>olmakla</a:t>
            </a:r>
            <a:r>
              <a:rPr lang="en-US" sz="2400" dirty="0"/>
              <a:t> </a:t>
            </a:r>
            <a:r>
              <a:rPr lang="en-US" sz="2400" dirty="0" err="1"/>
              <a:t>birlikte</a:t>
            </a:r>
            <a:r>
              <a:rPr lang="en-US" sz="2400" dirty="0"/>
              <a:t>, </a:t>
            </a:r>
            <a:r>
              <a:rPr lang="en-US" sz="2400" dirty="0" err="1"/>
              <a:t>bu</a:t>
            </a:r>
            <a:r>
              <a:rPr lang="en-US" sz="2400" dirty="0"/>
              <a:t> </a:t>
            </a:r>
            <a:r>
              <a:rPr lang="en-US" sz="2400" dirty="0" err="1"/>
              <a:t>düzeyin</a:t>
            </a:r>
            <a:r>
              <a:rPr lang="en-US" sz="2400" dirty="0"/>
              <a:t> </a:t>
            </a:r>
            <a:r>
              <a:rPr lang="en-US" sz="2400" dirty="0" err="1"/>
              <a:t>daha</a:t>
            </a:r>
            <a:r>
              <a:rPr lang="en-US" sz="2400" dirty="0"/>
              <a:t> da </a:t>
            </a:r>
            <a:r>
              <a:rPr lang="en-US" sz="2400" dirty="0" err="1"/>
              <a:t>yükseltilebilmesi</a:t>
            </a:r>
            <a:r>
              <a:rPr lang="en-US" sz="2400" dirty="0"/>
              <a:t> </a:t>
            </a:r>
            <a:r>
              <a:rPr lang="en-US" sz="2400" dirty="0" err="1"/>
              <a:t>için</a:t>
            </a:r>
            <a:r>
              <a:rPr lang="en-US" sz="2400" dirty="0"/>
              <a:t> </a:t>
            </a:r>
            <a:r>
              <a:rPr lang="en-US" sz="2400" dirty="0" err="1"/>
              <a:t>destekleyici</a:t>
            </a:r>
            <a:r>
              <a:rPr lang="en-US" sz="2400" dirty="0"/>
              <a:t> </a:t>
            </a:r>
            <a:r>
              <a:rPr lang="en-US" sz="2400" dirty="0" err="1"/>
              <a:t>ve</a:t>
            </a:r>
            <a:r>
              <a:rPr lang="en-US" sz="2400" dirty="0"/>
              <a:t> </a:t>
            </a:r>
            <a:r>
              <a:rPr lang="en-US" sz="2400" dirty="0" err="1"/>
              <a:t>teşvik</a:t>
            </a:r>
            <a:r>
              <a:rPr lang="en-US" sz="2400" dirty="0"/>
              <a:t> </a:t>
            </a:r>
            <a:r>
              <a:rPr lang="en-US" sz="2400" dirty="0" err="1"/>
              <a:t>edici</a:t>
            </a:r>
            <a:r>
              <a:rPr lang="en-US" sz="2400" dirty="0"/>
              <a:t> </a:t>
            </a:r>
            <a:r>
              <a:rPr lang="en-US" sz="2400" dirty="0" err="1"/>
              <a:t>çalışmaların</a:t>
            </a:r>
            <a:r>
              <a:rPr lang="en-US" sz="2400" dirty="0"/>
              <a:t> </a:t>
            </a:r>
            <a:r>
              <a:rPr lang="en-US" sz="2400" dirty="0" err="1"/>
              <a:t>hayata</a:t>
            </a:r>
            <a:r>
              <a:rPr lang="en-US" sz="2400" dirty="0"/>
              <a:t> </a:t>
            </a:r>
            <a:r>
              <a:rPr lang="en-US" sz="2400" dirty="0" err="1"/>
              <a:t>geçirilmesi</a:t>
            </a:r>
            <a:r>
              <a:rPr lang="en-US" sz="2400" dirty="0"/>
              <a:t> </a:t>
            </a:r>
            <a:r>
              <a:rPr lang="en-US" sz="2400" dirty="0" err="1"/>
              <a:t>mümkündür</a:t>
            </a:r>
            <a:r>
              <a:rPr lang="en-US" sz="2400" dirty="0"/>
              <a:t>. </a:t>
            </a:r>
            <a:r>
              <a:rPr lang="en-US" sz="2400" dirty="0" err="1"/>
              <a:t>Ayrıca</a:t>
            </a:r>
            <a:r>
              <a:rPr lang="en-US" sz="2400" dirty="0"/>
              <a:t> </a:t>
            </a:r>
            <a:r>
              <a:rPr lang="en-US" sz="2400" dirty="0" err="1"/>
              <a:t>akademik</a:t>
            </a:r>
            <a:r>
              <a:rPr lang="en-US" sz="2400" dirty="0"/>
              <a:t> </a:t>
            </a:r>
            <a:r>
              <a:rPr lang="en-US" sz="2400" dirty="0" err="1"/>
              <a:t>personelin</a:t>
            </a:r>
            <a:r>
              <a:rPr lang="en-US" sz="2400" dirty="0"/>
              <a:t> </a:t>
            </a:r>
            <a:r>
              <a:rPr lang="en-US" sz="2400" dirty="0" err="1"/>
              <a:t>ulusal</a:t>
            </a:r>
            <a:r>
              <a:rPr lang="en-US" sz="2400" dirty="0"/>
              <a:t> </a:t>
            </a:r>
            <a:r>
              <a:rPr lang="en-US" sz="2400" dirty="0" err="1"/>
              <a:t>ve</a:t>
            </a:r>
            <a:r>
              <a:rPr lang="en-US" sz="2400" dirty="0"/>
              <a:t> </a:t>
            </a:r>
            <a:r>
              <a:rPr lang="en-US" sz="2400" dirty="0" err="1"/>
              <a:t>uluslararası</a:t>
            </a:r>
            <a:r>
              <a:rPr lang="en-US" sz="2400" dirty="0"/>
              <a:t> </a:t>
            </a:r>
            <a:r>
              <a:rPr lang="en-US" sz="2400" dirty="0" err="1"/>
              <a:t>bilimsel</a:t>
            </a:r>
            <a:r>
              <a:rPr lang="en-US" sz="2400" dirty="0"/>
              <a:t> </a:t>
            </a:r>
            <a:r>
              <a:rPr lang="en-US" sz="2400" dirty="0" err="1"/>
              <a:t>etkinliklere</a:t>
            </a:r>
            <a:r>
              <a:rPr lang="en-US" sz="2400" dirty="0"/>
              <a:t> </a:t>
            </a:r>
            <a:r>
              <a:rPr lang="en-US" sz="2400" dirty="0" err="1"/>
              <a:t>katılımını</a:t>
            </a:r>
            <a:r>
              <a:rPr lang="en-US" sz="2400" dirty="0"/>
              <a:t> </a:t>
            </a:r>
            <a:r>
              <a:rPr lang="en-US" sz="2400" dirty="0" err="1"/>
              <a:t>artırmak</a:t>
            </a:r>
            <a:r>
              <a:rPr lang="en-US" sz="2400" dirty="0"/>
              <a:t> </a:t>
            </a:r>
            <a:r>
              <a:rPr lang="en-US" sz="2400" dirty="0" err="1"/>
              <a:t>amacıyla</a:t>
            </a:r>
            <a:r>
              <a:rPr lang="en-US" sz="2400" dirty="0"/>
              <a:t> </a:t>
            </a:r>
            <a:r>
              <a:rPr lang="en-US" sz="2400" dirty="0" err="1"/>
              <a:t>görevlendirme</a:t>
            </a:r>
            <a:r>
              <a:rPr lang="en-US" sz="2400" dirty="0"/>
              <a:t> </a:t>
            </a:r>
            <a:r>
              <a:rPr lang="en-US" sz="2400" dirty="0" err="1"/>
              <a:t>ve</a:t>
            </a:r>
            <a:r>
              <a:rPr lang="en-US" sz="2400" dirty="0"/>
              <a:t> </a:t>
            </a:r>
            <a:r>
              <a:rPr lang="en-US" sz="2400" dirty="0" err="1"/>
              <a:t>katılım</a:t>
            </a:r>
            <a:r>
              <a:rPr lang="en-US" sz="2400" dirty="0"/>
              <a:t> </a:t>
            </a:r>
            <a:r>
              <a:rPr lang="en-US" sz="2400" dirty="0" err="1"/>
              <a:t>giderlerine</a:t>
            </a:r>
            <a:r>
              <a:rPr lang="en-US" sz="2400" dirty="0"/>
              <a:t> </a:t>
            </a:r>
            <a:r>
              <a:rPr lang="en-US" sz="2400" dirty="0" err="1"/>
              <a:t>yönelik</a:t>
            </a:r>
            <a:r>
              <a:rPr lang="en-US" sz="2400" dirty="0"/>
              <a:t> </a:t>
            </a:r>
            <a:r>
              <a:rPr lang="en-US" sz="2400" dirty="0" err="1"/>
              <a:t>mali</a:t>
            </a:r>
            <a:r>
              <a:rPr lang="en-US" sz="2400" dirty="0"/>
              <a:t> </a:t>
            </a:r>
            <a:r>
              <a:rPr lang="en-US" sz="2400" dirty="0" err="1"/>
              <a:t>desteklerin</a:t>
            </a:r>
            <a:r>
              <a:rPr lang="en-US" sz="2400" dirty="0"/>
              <a:t> </a:t>
            </a:r>
            <a:r>
              <a:rPr lang="en-US" sz="2400" dirty="0" err="1"/>
              <a:t>artırılması</a:t>
            </a:r>
            <a:r>
              <a:rPr lang="en-US" sz="2400" dirty="0"/>
              <a:t> </a:t>
            </a:r>
            <a:r>
              <a:rPr lang="en-US" sz="2400" dirty="0" err="1"/>
              <a:t>önem</a:t>
            </a:r>
            <a:r>
              <a:rPr lang="en-US" sz="2400" dirty="0"/>
              <a:t> </a:t>
            </a:r>
            <a:r>
              <a:rPr lang="en-US" sz="2400" dirty="0" err="1"/>
              <a:t>arz</a:t>
            </a:r>
            <a:r>
              <a:rPr lang="en-US" sz="2400" dirty="0"/>
              <a:t> </a:t>
            </a:r>
            <a:r>
              <a:rPr lang="en-US" sz="2400" dirty="0" err="1"/>
              <a:t>etmektedir</a:t>
            </a:r>
            <a:r>
              <a:rPr lang="en-US" sz="2400" dirty="0"/>
              <a:t>.</a:t>
            </a:r>
            <a:endParaRPr lang="tr-TR" sz="2400" dirty="0"/>
          </a:p>
          <a:p>
            <a:pPr marL="0" indent="0">
              <a:buNone/>
            </a:pPr>
            <a:endParaRPr lang="tr-TR" dirty="0"/>
          </a:p>
        </p:txBody>
      </p:sp>
      <p:sp>
        <p:nvSpPr>
          <p:cNvPr id="2" name="Veri Yer Tutucusu 1">
            <a:extLst>
              <a:ext uri="{FF2B5EF4-FFF2-40B4-BE49-F238E27FC236}">
                <a16:creationId xmlns:a16="http://schemas.microsoft.com/office/drawing/2014/main" id="{705937C8-855F-65A0-CE40-3BCABC37BFD7}"/>
              </a:ext>
            </a:extLst>
          </p:cNvPr>
          <p:cNvSpPr>
            <a:spLocks noGrp="1"/>
          </p:cNvSpPr>
          <p:nvPr>
            <p:ph type="dt" sz="half" idx="10"/>
          </p:nvPr>
        </p:nvSpPr>
        <p:spPr/>
        <p:txBody>
          <a:bodyPr/>
          <a:lstStyle/>
          <a:p>
            <a:fld id="{DC98A862-E39F-4620-A0F0-63790156FBD3}" type="datetime1">
              <a:rPr lang="tr-TR" smtClean="0"/>
              <a:pPr/>
              <a:t>13.01.2026</a:t>
            </a:fld>
            <a:endParaRPr lang="tr-TR"/>
          </a:p>
        </p:txBody>
      </p:sp>
      <p:sp>
        <p:nvSpPr>
          <p:cNvPr id="3" name="Slayt Numarası Yer Tutucusu 2">
            <a:extLst>
              <a:ext uri="{FF2B5EF4-FFF2-40B4-BE49-F238E27FC236}">
                <a16:creationId xmlns:a16="http://schemas.microsoft.com/office/drawing/2014/main" id="{6751FFEB-4642-39D6-D9FB-43C2497664C4}"/>
              </a:ext>
            </a:extLst>
          </p:cNvPr>
          <p:cNvSpPr>
            <a:spLocks noGrp="1"/>
          </p:cNvSpPr>
          <p:nvPr>
            <p:ph type="sldNum" sz="quarter" idx="12"/>
          </p:nvPr>
        </p:nvSpPr>
        <p:spPr/>
        <p:txBody>
          <a:bodyPr/>
          <a:lstStyle/>
          <a:p>
            <a:fld id="{15D42E69-0B45-4D6A-BDA9-8F9042B0111B}" type="slidenum">
              <a:rPr lang="tr-TR" smtClean="0"/>
              <a:pPr/>
              <a:t>75</a:t>
            </a:fld>
            <a:endParaRPr lang="tr-TR"/>
          </a:p>
        </p:txBody>
      </p:sp>
      <p:sp>
        <p:nvSpPr>
          <p:cNvPr id="6" name="Metin kutusu 5">
            <a:extLst>
              <a:ext uri="{FF2B5EF4-FFF2-40B4-BE49-F238E27FC236}">
                <a16:creationId xmlns:a16="http://schemas.microsoft.com/office/drawing/2014/main" id="{DEF3F682-7643-1851-B040-EA5305FBA28E}"/>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slayt ekleyiniz. </a:t>
            </a:r>
          </a:p>
        </p:txBody>
      </p:sp>
    </p:spTree>
    <p:extLst>
      <p:ext uri="{BB962C8B-B14F-4D97-AF65-F5344CB8AC3E}">
        <p14:creationId xmlns:p14="http://schemas.microsoft.com/office/powerpoint/2010/main" val="12737242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D4A5A5-209F-A41F-4CEA-42D860716D10}"/>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76544EB0-6D1D-D052-3751-03F336C5CA0E}"/>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cs typeface="Calibri" panose="020F0502020204030204" pitchFamily="34" charset="0"/>
              </a:rPr>
              <a:t>Birimin Geliştirmeye Açık Yönleri</a:t>
            </a:r>
            <a:endParaRPr lang="tr-TR" sz="3600" b="1" dirty="0">
              <a:solidFill>
                <a:srgbClr val="3333FF"/>
              </a:solidFill>
              <a:latin typeface="Calibri" panose="020F0502020204030204" pitchFamily="34" charset="0"/>
              <a:cs typeface="Calibri" panose="020F0502020204030204" pitchFamily="34" charset="0"/>
            </a:endParaRPr>
          </a:p>
        </p:txBody>
      </p:sp>
      <p:sp>
        <p:nvSpPr>
          <p:cNvPr id="5" name="İçerik Yer Tutucusu 10">
            <a:extLst>
              <a:ext uri="{FF2B5EF4-FFF2-40B4-BE49-F238E27FC236}">
                <a16:creationId xmlns:a16="http://schemas.microsoft.com/office/drawing/2014/main" id="{26DD78C1-40FA-B018-F1A9-6436192F356E}"/>
              </a:ext>
            </a:extLst>
          </p:cNvPr>
          <p:cNvSpPr>
            <a:spLocks noGrp="1"/>
          </p:cNvSpPr>
          <p:nvPr>
            <p:ph idx="1"/>
          </p:nvPr>
        </p:nvSpPr>
        <p:spPr>
          <a:xfrm>
            <a:off x="576471" y="2078965"/>
            <a:ext cx="11234529" cy="3957000"/>
          </a:xfrm>
        </p:spPr>
        <p:txBody>
          <a:bodyPr>
            <a:noAutofit/>
          </a:bodyPr>
          <a:lstStyle/>
          <a:p>
            <a:pPr marL="0" indent="0">
              <a:buNone/>
            </a:pPr>
            <a:r>
              <a:rPr lang="en-US" b="1" dirty="0"/>
              <a:t>D. TOPLUMSAL KATKI</a:t>
            </a:r>
            <a:endParaRPr lang="tr-TR" dirty="0"/>
          </a:p>
          <a:p>
            <a:pPr marL="0" indent="0">
              <a:buNone/>
            </a:pPr>
            <a:r>
              <a:rPr lang="en-US" dirty="0" err="1"/>
              <a:t>Fakültede</a:t>
            </a:r>
            <a:r>
              <a:rPr lang="en-US" dirty="0"/>
              <a:t> </a:t>
            </a:r>
            <a:r>
              <a:rPr lang="en-US" dirty="0" err="1"/>
              <a:t>toplumsal</a:t>
            </a:r>
            <a:r>
              <a:rPr lang="en-US" dirty="0"/>
              <a:t> </a:t>
            </a:r>
            <a:r>
              <a:rPr lang="en-US" dirty="0" err="1"/>
              <a:t>katkı</a:t>
            </a:r>
            <a:r>
              <a:rPr lang="en-US" dirty="0"/>
              <a:t> </a:t>
            </a:r>
            <a:r>
              <a:rPr lang="en-US" dirty="0" err="1"/>
              <a:t>faaliyetlerinin</a:t>
            </a:r>
            <a:r>
              <a:rPr lang="en-US" dirty="0"/>
              <a:t> </a:t>
            </a:r>
            <a:r>
              <a:rPr lang="en-US" dirty="0" err="1"/>
              <a:t>etkinliğinin</a:t>
            </a:r>
            <a:r>
              <a:rPr lang="en-US" dirty="0"/>
              <a:t> </a:t>
            </a:r>
            <a:r>
              <a:rPr lang="en-US" dirty="0" err="1"/>
              <a:t>artırılması</a:t>
            </a:r>
            <a:r>
              <a:rPr lang="en-US" dirty="0"/>
              <a:t> </a:t>
            </a:r>
            <a:r>
              <a:rPr lang="en-US" dirty="0" err="1"/>
              <a:t>amacıyla</a:t>
            </a:r>
            <a:r>
              <a:rPr lang="en-US" dirty="0"/>
              <a:t>, </a:t>
            </a:r>
            <a:r>
              <a:rPr lang="en-US" dirty="0" err="1"/>
              <a:t>bu</a:t>
            </a:r>
            <a:r>
              <a:rPr lang="en-US" dirty="0"/>
              <a:t> </a:t>
            </a:r>
            <a:r>
              <a:rPr lang="en-US" dirty="0" err="1"/>
              <a:t>alandaki</a:t>
            </a:r>
            <a:r>
              <a:rPr lang="en-US" dirty="0"/>
              <a:t> </a:t>
            </a:r>
            <a:r>
              <a:rPr lang="en-US" dirty="0" err="1"/>
              <a:t>performansın</a:t>
            </a:r>
            <a:r>
              <a:rPr lang="en-US" dirty="0"/>
              <a:t> </a:t>
            </a:r>
            <a:r>
              <a:rPr lang="en-US" dirty="0" err="1"/>
              <a:t>düzenli</a:t>
            </a:r>
            <a:r>
              <a:rPr lang="en-US" dirty="0"/>
              <a:t> </a:t>
            </a:r>
            <a:r>
              <a:rPr lang="en-US" dirty="0" err="1"/>
              <a:t>olarak</a:t>
            </a:r>
            <a:r>
              <a:rPr lang="en-US" dirty="0"/>
              <a:t> </a:t>
            </a:r>
            <a:r>
              <a:rPr lang="en-US" dirty="0" err="1"/>
              <a:t>izlenmesine</a:t>
            </a:r>
            <a:r>
              <a:rPr lang="en-US" dirty="0"/>
              <a:t> </a:t>
            </a:r>
            <a:r>
              <a:rPr lang="en-US" dirty="0" err="1"/>
              <a:t>ve</a:t>
            </a:r>
            <a:r>
              <a:rPr lang="en-US" dirty="0"/>
              <a:t> </a:t>
            </a:r>
            <a:r>
              <a:rPr lang="en-US" dirty="0" err="1"/>
              <a:t>değerlendirilmesine</a:t>
            </a:r>
            <a:r>
              <a:rPr lang="en-US" dirty="0"/>
              <a:t> </a:t>
            </a:r>
            <a:r>
              <a:rPr lang="en-US" dirty="0" err="1"/>
              <a:t>yönelik</a:t>
            </a:r>
            <a:r>
              <a:rPr lang="en-US" dirty="0"/>
              <a:t> </a:t>
            </a:r>
            <a:r>
              <a:rPr lang="en-US" dirty="0" err="1"/>
              <a:t>kurumsal</a:t>
            </a:r>
            <a:r>
              <a:rPr lang="en-US" dirty="0"/>
              <a:t> </a:t>
            </a:r>
            <a:r>
              <a:rPr lang="en-US" dirty="0" err="1"/>
              <a:t>mekanizmalar</a:t>
            </a:r>
            <a:r>
              <a:rPr lang="en-US" dirty="0"/>
              <a:t> </a:t>
            </a:r>
            <a:r>
              <a:rPr lang="en-US" dirty="0" err="1"/>
              <a:t>oluşturulabilir</a:t>
            </a:r>
            <a:r>
              <a:rPr lang="en-US" dirty="0"/>
              <a:t>. Bu </a:t>
            </a:r>
            <a:r>
              <a:rPr lang="en-US" dirty="0" err="1"/>
              <a:t>kapsamda</a:t>
            </a:r>
            <a:r>
              <a:rPr lang="en-US" dirty="0"/>
              <a:t> </a:t>
            </a:r>
            <a:r>
              <a:rPr lang="en-US" dirty="0" err="1"/>
              <a:t>ölçülebilir</a:t>
            </a:r>
            <a:r>
              <a:rPr lang="en-US" dirty="0"/>
              <a:t> </a:t>
            </a:r>
            <a:r>
              <a:rPr lang="en-US" dirty="0" err="1"/>
              <a:t>göstergelere</a:t>
            </a:r>
            <a:r>
              <a:rPr lang="en-US" dirty="0"/>
              <a:t> </a:t>
            </a:r>
            <a:r>
              <a:rPr lang="en-US" dirty="0" err="1"/>
              <a:t>dayalı</a:t>
            </a:r>
            <a:r>
              <a:rPr lang="en-US" dirty="0"/>
              <a:t> </a:t>
            </a:r>
            <a:r>
              <a:rPr lang="en-US" dirty="0" err="1"/>
              <a:t>izleme-değerlendirme</a:t>
            </a:r>
            <a:r>
              <a:rPr lang="en-US" dirty="0"/>
              <a:t> </a:t>
            </a:r>
            <a:r>
              <a:rPr lang="en-US" dirty="0" err="1"/>
              <a:t>sistemlerinin</a:t>
            </a:r>
            <a:r>
              <a:rPr lang="en-US" dirty="0"/>
              <a:t> </a:t>
            </a:r>
            <a:r>
              <a:rPr lang="en-US" dirty="0" err="1"/>
              <a:t>geliştirilmesi</a:t>
            </a:r>
            <a:r>
              <a:rPr lang="en-US" dirty="0"/>
              <a:t>, </a:t>
            </a:r>
            <a:r>
              <a:rPr lang="en-US" dirty="0" err="1"/>
              <a:t>toplumsal</a:t>
            </a:r>
            <a:r>
              <a:rPr lang="en-US" dirty="0"/>
              <a:t> </a:t>
            </a:r>
            <a:r>
              <a:rPr lang="en-US" dirty="0" err="1"/>
              <a:t>katkı</a:t>
            </a:r>
            <a:r>
              <a:rPr lang="en-US" dirty="0"/>
              <a:t> </a:t>
            </a:r>
            <a:r>
              <a:rPr lang="en-US" dirty="0" err="1"/>
              <a:t>çalışmalarının</a:t>
            </a:r>
            <a:r>
              <a:rPr lang="en-US" dirty="0"/>
              <a:t> </a:t>
            </a:r>
            <a:r>
              <a:rPr lang="en-US" dirty="0" err="1"/>
              <a:t>sürdürülebilirliğine</a:t>
            </a:r>
            <a:r>
              <a:rPr lang="en-US" dirty="0"/>
              <a:t> </a:t>
            </a:r>
            <a:r>
              <a:rPr lang="en-US" dirty="0" err="1"/>
              <a:t>ve</a:t>
            </a:r>
            <a:r>
              <a:rPr lang="en-US" dirty="0"/>
              <a:t> </a:t>
            </a:r>
            <a:r>
              <a:rPr lang="en-US" dirty="0" err="1"/>
              <a:t>kurumsallaşmasına</a:t>
            </a:r>
            <a:r>
              <a:rPr lang="en-US" dirty="0"/>
              <a:t> </a:t>
            </a:r>
            <a:r>
              <a:rPr lang="en-US" dirty="0" err="1"/>
              <a:t>katkı</a:t>
            </a:r>
            <a:r>
              <a:rPr lang="en-US" dirty="0"/>
              <a:t> </a:t>
            </a:r>
            <a:r>
              <a:rPr lang="en-US" dirty="0" err="1"/>
              <a:t>sağlayacaktır</a:t>
            </a:r>
            <a:r>
              <a:rPr lang="en-US" dirty="0"/>
              <a:t>.</a:t>
            </a:r>
            <a:endParaRPr lang="tr-TR" dirty="0"/>
          </a:p>
          <a:p>
            <a:pPr marL="0" indent="0">
              <a:buNone/>
            </a:pPr>
            <a:endParaRPr lang="tr-TR" dirty="0"/>
          </a:p>
        </p:txBody>
      </p:sp>
      <p:sp>
        <p:nvSpPr>
          <p:cNvPr id="2" name="Veri Yer Tutucusu 1">
            <a:extLst>
              <a:ext uri="{FF2B5EF4-FFF2-40B4-BE49-F238E27FC236}">
                <a16:creationId xmlns:a16="http://schemas.microsoft.com/office/drawing/2014/main" id="{83175D66-B4F3-2570-255D-AB96DB98CF79}"/>
              </a:ext>
            </a:extLst>
          </p:cNvPr>
          <p:cNvSpPr>
            <a:spLocks noGrp="1"/>
          </p:cNvSpPr>
          <p:nvPr>
            <p:ph type="dt" sz="half" idx="10"/>
          </p:nvPr>
        </p:nvSpPr>
        <p:spPr/>
        <p:txBody>
          <a:bodyPr/>
          <a:lstStyle/>
          <a:p>
            <a:fld id="{DC98A862-E39F-4620-A0F0-63790156FBD3}" type="datetime1">
              <a:rPr lang="tr-TR" smtClean="0"/>
              <a:pPr/>
              <a:t>13.01.2026</a:t>
            </a:fld>
            <a:endParaRPr lang="tr-TR"/>
          </a:p>
        </p:txBody>
      </p:sp>
      <p:sp>
        <p:nvSpPr>
          <p:cNvPr id="3" name="Slayt Numarası Yer Tutucusu 2">
            <a:extLst>
              <a:ext uri="{FF2B5EF4-FFF2-40B4-BE49-F238E27FC236}">
                <a16:creationId xmlns:a16="http://schemas.microsoft.com/office/drawing/2014/main" id="{4412ED26-6F75-319B-FE7F-BC464503BB4C}"/>
              </a:ext>
            </a:extLst>
          </p:cNvPr>
          <p:cNvSpPr>
            <a:spLocks noGrp="1"/>
          </p:cNvSpPr>
          <p:nvPr>
            <p:ph type="sldNum" sz="quarter" idx="12"/>
          </p:nvPr>
        </p:nvSpPr>
        <p:spPr/>
        <p:txBody>
          <a:bodyPr/>
          <a:lstStyle/>
          <a:p>
            <a:fld id="{15D42E69-0B45-4D6A-BDA9-8F9042B0111B}" type="slidenum">
              <a:rPr lang="tr-TR" smtClean="0"/>
              <a:pPr/>
              <a:t>76</a:t>
            </a:fld>
            <a:endParaRPr lang="tr-TR"/>
          </a:p>
        </p:txBody>
      </p:sp>
      <p:sp>
        <p:nvSpPr>
          <p:cNvPr id="6" name="Metin kutusu 5">
            <a:extLst>
              <a:ext uri="{FF2B5EF4-FFF2-40B4-BE49-F238E27FC236}">
                <a16:creationId xmlns:a16="http://schemas.microsoft.com/office/drawing/2014/main" id="{D34A4814-A83F-9A82-2422-867966844C5F}"/>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slayt ekleyiniz. </a:t>
            </a:r>
          </a:p>
        </p:txBody>
      </p:sp>
    </p:spTree>
    <p:extLst>
      <p:ext uri="{BB962C8B-B14F-4D97-AF65-F5344CB8AC3E}">
        <p14:creationId xmlns:p14="http://schemas.microsoft.com/office/powerpoint/2010/main" val="291036969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585070732"/>
              </p:ext>
            </p:extLst>
          </p:nvPr>
        </p:nvGraphicFramePr>
        <p:xfrm>
          <a:off x="158316" y="1789135"/>
          <a:ext cx="11768641" cy="4394813"/>
        </p:xfrm>
        <a:graphic>
          <a:graphicData uri="http://schemas.openxmlformats.org/drawingml/2006/table">
            <a:tbl>
              <a:tblPr firstRow="1" firstCol="1" bandRow="1">
                <a:tableStyleId>{BDBED569-4797-4DF1-A0F4-6AAB3CD982D8}</a:tableStyleId>
              </a:tblPr>
              <a:tblGrid>
                <a:gridCol w="5719630">
                  <a:extLst>
                    <a:ext uri="{9D8B030D-6E8A-4147-A177-3AD203B41FA5}">
                      <a16:colId xmlns:a16="http://schemas.microsoft.com/office/drawing/2014/main" val="3455104190"/>
                    </a:ext>
                  </a:extLst>
                </a:gridCol>
                <a:gridCol w="6049011">
                  <a:extLst>
                    <a:ext uri="{9D8B030D-6E8A-4147-A177-3AD203B41FA5}">
                      <a16:colId xmlns:a16="http://schemas.microsoft.com/office/drawing/2014/main" val="708491503"/>
                    </a:ext>
                  </a:extLst>
                </a:gridCol>
              </a:tblGrid>
              <a:tr h="771339">
                <a:tc>
                  <a:txBody>
                    <a:bodyPr/>
                    <a:lstStyle/>
                    <a:p>
                      <a:pPr algn="ctr">
                        <a:lnSpc>
                          <a:spcPct val="107000"/>
                        </a:lnSpc>
                        <a:spcAft>
                          <a:spcPts val="0"/>
                        </a:spcAft>
                      </a:pPr>
                      <a:r>
                        <a:rPr lang="tr-TR" sz="2800" dirty="0">
                          <a:effectLst/>
                        </a:rPr>
                        <a:t>Planlanan Faaliyet,</a:t>
                      </a:r>
                      <a:r>
                        <a:rPr lang="tr-TR" sz="2800" baseline="0" dirty="0">
                          <a:effectLst/>
                        </a:rPr>
                        <a:t> İş veya Süreçler</a:t>
                      </a:r>
                      <a:endParaRPr lang="tr-TR"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2800" dirty="0">
                          <a:effectLst/>
                        </a:rPr>
                        <a:t>Açıklama</a:t>
                      </a:r>
                      <a:endParaRPr lang="tr-TR"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572427">
                <a:tc>
                  <a:txBody>
                    <a:bodyPr/>
                    <a:lstStyle/>
                    <a:p>
                      <a:pPr>
                        <a:lnSpc>
                          <a:spcPct val="107000"/>
                        </a:lnSpc>
                        <a:spcAft>
                          <a:spcPts val="0"/>
                        </a:spcAft>
                      </a:pPr>
                      <a:r>
                        <a:rPr lang="tr-TR" sz="1400" dirty="0">
                          <a:effectLst/>
                        </a:rPr>
                        <a:t> Kurum İçi Eğitimler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400" dirty="0">
                          <a:effectLst/>
                        </a:rPr>
                        <a:t>Bilimsel proje geliştirme ve makale yazımına yönelik kurum içi eğitimler ile atölye çalışmaları düzenlemek.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572427">
                <a:tc>
                  <a:txBody>
                    <a:bodyPr/>
                    <a:lstStyle/>
                    <a:p>
                      <a:pPr>
                        <a:lnSpc>
                          <a:spcPct val="107000"/>
                        </a:lnSpc>
                        <a:spcAft>
                          <a:spcPts val="0"/>
                        </a:spcAft>
                      </a:pPr>
                      <a:r>
                        <a:rPr lang="tr-TR" sz="1400" dirty="0">
                          <a:effectLst/>
                        </a:rPr>
                        <a:t> Siyasal Akademi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400" dirty="0">
                          <a:effectLst/>
                        </a:rPr>
                        <a:t>Toplumsal katkıyı artırmak amacıyla, güncel ve önemli konuların tüm şehre açık dersler kapsamında ele alınması.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1153452">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Eğitim ve öğretimi destekleyici iş birliği ve programların geliştirilmesi</a:t>
                      </a:r>
                    </a:p>
                  </a:txBody>
                  <a:tcPr marL="68580" marR="68580" marT="0" marB="0" anchor="ctr"/>
                </a:tc>
                <a:tc>
                  <a:txBody>
                    <a:bodyPr/>
                    <a:lstStyle/>
                    <a:p>
                      <a:pPr>
                        <a:lnSpc>
                          <a:spcPct val="107000"/>
                        </a:lnSpc>
                        <a:spcAft>
                          <a:spcPts val="0"/>
                        </a:spcAft>
                      </a:pPr>
                      <a:r>
                        <a:rPr lang="tr-TR" sz="1400" dirty="0">
                          <a:effectLst/>
                        </a:rPr>
                        <a:t> Fakültenin akademik yapısını güçlendirmek amacıyla yeni bölümlerin açılmasına yönelik çalışmaların yürütülmesi; öğrencileri destekleyici staj olanakları, sertifika programları ve ulusal-uluslararası değişim programlarının fakülte bünyesine kazandırılması planlanmaktadır.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r h="682499">
                <a:tc>
                  <a:txBody>
                    <a:bodyPr/>
                    <a:lstStyle/>
                    <a:p>
                      <a:pPr>
                        <a:lnSpc>
                          <a:spcPct val="107000"/>
                        </a:lnSpc>
                        <a:spcAft>
                          <a:spcPts val="0"/>
                        </a:spcAft>
                      </a:pPr>
                      <a:r>
                        <a:rPr lang="tr-TR" sz="1400" dirty="0">
                          <a:effectLst/>
                        </a:rPr>
                        <a:t> Fakülte yapısının ve yönetim süreçlerinin güçlendirilmesi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400" dirty="0">
                          <a:effectLst/>
                        </a:rPr>
                        <a:t> Eğitim-öğretim ve yönetim süreçlerinde karar alma etkinliğini artırmak amacıyla bölüm çeşitliliğinin artırılmasına yönelik çalışmaların yürütülmesi; iş ve iş akışlarının geliştirilmesi ile iç ve dış paydaş katılımının güçlendirilmesi hedeflenmektedir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234534"/>
                  </a:ext>
                </a:extLst>
              </a:tr>
              <a:tr h="211099">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449304"/>
                  </a:ext>
                </a:extLst>
              </a:tr>
              <a:tr h="211099">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2730830"/>
                  </a:ext>
                </a:extLst>
              </a:tr>
            </a:tbl>
          </a:graphicData>
        </a:graphic>
      </p:graphicFrame>
      <p:sp>
        <p:nvSpPr>
          <p:cNvPr id="7" name="Metin kutusu 6"/>
          <p:cNvSpPr txBox="1"/>
          <p:nvPr/>
        </p:nvSpPr>
        <p:spPr>
          <a:xfrm>
            <a:off x="277091" y="6538912"/>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78</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79</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8</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6" y="865079"/>
            <a:ext cx="10353963" cy="588345"/>
          </a:xfrm>
        </p:spPr>
        <p:txBody>
          <a:bodyPr>
            <a:noAutofit/>
          </a:bodyPr>
          <a:lstStyle/>
          <a:p>
            <a:pPr algn="ctr"/>
            <a:r>
              <a:rPr lang="tr-TR" sz="2800" b="1" dirty="0">
                <a:solidFill>
                  <a:srgbClr val="FF0000"/>
                </a:solidFill>
                <a:latin typeface="+mn-lt"/>
              </a:rPr>
              <a:t>Akademik Personel Sayısı (Birim Düzeyi)</a:t>
            </a:r>
            <a:endParaRPr lang="tr-TR" sz="28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742200903"/>
              </p:ext>
            </p:extLst>
          </p:nvPr>
        </p:nvGraphicFramePr>
        <p:xfrm>
          <a:off x="517232" y="2170544"/>
          <a:ext cx="11286840" cy="3091552"/>
        </p:xfrm>
        <a:graphic>
          <a:graphicData uri="http://schemas.openxmlformats.org/drawingml/2006/table">
            <a:tbl>
              <a:tblPr>
                <a:tableStyleId>{BC89EF96-8CEA-46FF-86C4-4CE0E7609802}</a:tableStyleId>
              </a:tblPr>
              <a:tblGrid>
                <a:gridCol w="1230352">
                  <a:extLst>
                    <a:ext uri="{9D8B030D-6E8A-4147-A177-3AD203B41FA5}">
                      <a16:colId xmlns:a16="http://schemas.microsoft.com/office/drawing/2014/main" val="2374852142"/>
                    </a:ext>
                  </a:extLst>
                </a:gridCol>
                <a:gridCol w="1437133">
                  <a:extLst>
                    <a:ext uri="{9D8B030D-6E8A-4147-A177-3AD203B41FA5}">
                      <a16:colId xmlns:a16="http://schemas.microsoft.com/office/drawing/2014/main" val="3943329580"/>
                    </a:ext>
                  </a:extLst>
                </a:gridCol>
                <a:gridCol w="2050586">
                  <a:extLst>
                    <a:ext uri="{9D8B030D-6E8A-4147-A177-3AD203B41FA5}">
                      <a16:colId xmlns:a16="http://schemas.microsoft.com/office/drawing/2014/main" val="4042487974"/>
                    </a:ext>
                  </a:extLst>
                </a:gridCol>
                <a:gridCol w="2050586">
                  <a:extLst>
                    <a:ext uri="{9D8B030D-6E8A-4147-A177-3AD203B41FA5}">
                      <a16:colId xmlns:a16="http://schemas.microsoft.com/office/drawing/2014/main" val="2314597785"/>
                    </a:ext>
                  </a:extLst>
                </a:gridCol>
                <a:gridCol w="1641618">
                  <a:extLst>
                    <a:ext uri="{9D8B030D-6E8A-4147-A177-3AD203B41FA5}">
                      <a16:colId xmlns:a16="http://schemas.microsoft.com/office/drawing/2014/main" val="3001289435"/>
                    </a:ext>
                  </a:extLst>
                </a:gridCol>
                <a:gridCol w="1641618">
                  <a:extLst>
                    <a:ext uri="{9D8B030D-6E8A-4147-A177-3AD203B41FA5}">
                      <a16:colId xmlns:a16="http://schemas.microsoft.com/office/drawing/2014/main" val="832792308"/>
                    </a:ext>
                  </a:extLst>
                </a:gridCol>
                <a:gridCol w="1234947">
                  <a:extLst>
                    <a:ext uri="{9D8B030D-6E8A-4147-A177-3AD203B41FA5}">
                      <a16:colId xmlns:a16="http://schemas.microsoft.com/office/drawing/2014/main" val="360630672"/>
                    </a:ext>
                  </a:extLst>
                </a:gridCol>
              </a:tblGrid>
              <a:tr h="457089">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600" b="1" dirty="0">
                          <a:solidFill>
                            <a:srgbClr val="FF0000"/>
                          </a:solidFill>
                          <a:effectLst/>
                          <a:latin typeface="+mn-lt"/>
                        </a:rPr>
                        <a:t>AKADEMİK PERSONEL SAYISI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03494">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Prof.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Doç.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Dr. </a:t>
                      </a:r>
                      <a:r>
                        <a:rPr lang="tr-TR" sz="1600" b="1" dirty="0" err="1">
                          <a:solidFill>
                            <a:srgbClr val="FF0000"/>
                          </a:solidFill>
                          <a:effectLst/>
                          <a:latin typeface="+mn-lt"/>
                        </a:rPr>
                        <a:t>Öğr</a:t>
                      </a:r>
                      <a:r>
                        <a:rPr lang="tr-TR" sz="1600" b="1" dirty="0">
                          <a:solidFill>
                            <a:srgbClr val="FF0000"/>
                          </a:solidFill>
                          <a:effectLst/>
                          <a:latin typeface="+mn-lt"/>
                        </a:rPr>
                        <a:t>. Üyesi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Arş.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err="1">
                          <a:solidFill>
                            <a:srgbClr val="FF0000"/>
                          </a:solidFill>
                          <a:effectLst/>
                          <a:latin typeface="+mn-lt"/>
                        </a:rPr>
                        <a:t>Öğr</a:t>
                      </a:r>
                      <a:r>
                        <a:rPr lang="tr-TR" sz="1600" b="1" dirty="0">
                          <a:solidFill>
                            <a:srgbClr val="FF0000"/>
                          </a:solidFill>
                          <a:effectLst/>
                          <a:latin typeface="+mn-lt"/>
                        </a:rPr>
                        <a:t>.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73079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4</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2</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2</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9</a:t>
                      </a:r>
                    </a:p>
                  </a:txBody>
                  <a:tcPr marL="9525" marR="9525" marT="9525" marB="0" anchor="ctr"/>
                </a:tc>
                <a:extLst>
                  <a:ext uri="{0D108BD9-81ED-4DB2-BD59-A6C34878D82A}">
                    <a16:rowId xmlns:a16="http://schemas.microsoft.com/office/drawing/2014/main" val="2227389024"/>
                  </a:ext>
                </a:extLst>
              </a:tr>
              <a:tr h="700088">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1 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4</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2</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10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00088">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4</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2</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10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11543</TotalTime>
  <Words>7880</Words>
  <Application>Microsoft Macintosh PowerPoint</Application>
  <PresentationFormat>Geniş ekran</PresentationFormat>
  <Paragraphs>2474</Paragraphs>
  <Slides>79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79</vt:i4>
      </vt:variant>
    </vt:vector>
  </HeadingPairs>
  <TitlesOfParts>
    <vt:vector size="83" baseType="lpstr">
      <vt:lpstr>Arial</vt:lpstr>
      <vt:lpstr>Calibri</vt:lpstr>
      <vt:lpstr>Times New Roman</vt:lpstr>
      <vt:lpstr>Office Teması</vt:lpstr>
      <vt:lpstr>PowerPoint Sunusu</vt:lpstr>
      <vt:lpstr>SUNUM PLANI</vt:lpstr>
      <vt:lpstr>PowerPoint Sunusu</vt:lpstr>
      <vt:lpstr>YÖNETİM: Dekanlık/ Müdürlük</vt:lpstr>
      <vt:lpstr>PowerPoint Sunusu</vt:lpstr>
      <vt:lpstr>YÖNETİM: Ana Bilim/Sanat Dalı / Program Başkanlıkları</vt:lpstr>
      <vt:lpstr>Kurullar / Komisyonlar</vt:lpstr>
      <vt:lpstr>PowerPoint Sunusu</vt:lpstr>
      <vt:lpstr>Akademik Personel Sayısı (Birim Düzeyi)</vt:lpstr>
      <vt:lpstr>AKADEMİK PERSONEL SAYISI (BÖLÜMLERE GÖRE DAĞILIMI) (Her bir bölüm için ayrı ayrı tablo hazırlayınız lütfen.)</vt:lpstr>
      <vt:lpstr>İdari Personel Sayısı (Birim Düzeyi)</vt:lpstr>
      <vt:lpstr>Akademik Personel 2025 Yılında Yapılan Atama ve Yükseltmeler</vt:lpstr>
      <vt:lpstr>Hizmetiçi Eğitim /Eğiticilerin Eğitimi Etkinlikleri Sayısı</vt:lpstr>
      <vt:lpstr>Program Ders Görevlendirme Analizi  (Her Ana Bilim - Sanat Dalı/ Program için ayrı ayrı hazırlayınız. </vt:lpstr>
      <vt:lpstr>Program Ders Görevlendirme Analizi  (Her Ana Bilim - Sanat Dalı/ Program için ayrı ayrı hazırlayınız. </vt:lpstr>
      <vt:lpstr>Birim Ders Görevlendirme Analizi </vt:lpstr>
      <vt:lpstr>Birim Öğretim Elemanlarının Ders Görevlendirme Analizi</vt:lpstr>
      <vt:lpstr>Birim Ders Yükü Ortalaması (Saat)</vt:lpstr>
      <vt:lpstr>                 Lisans Bölüm ve Program Sayısı                  (Biriminize uygun olan satırları doldurunuz lütfen) </vt:lpstr>
      <vt:lpstr>PowerPoint Sunusu</vt:lpstr>
      <vt:lpstr>Ön Lisans / Lisans Eğitimi: Program Yapısı</vt:lpstr>
      <vt:lpstr>Lisansüstü Eğitim Programları </vt:lpstr>
      <vt:lpstr>Lisansüstü Eğitim Programları </vt:lpstr>
      <vt:lpstr>ÖĞRENCİ SAYISI</vt:lpstr>
      <vt:lpstr>ÖĞRENCİ SAYISI (Cinsiyete Göre Dağılımı) </vt:lpstr>
      <vt:lpstr>Öğretim Üyesi/Elemanı Başına Düşen Öğrenci Sayısı  (Programdaki ön lisans, lisans ve lisansüstü toplam öğrenci sayısı)</vt:lpstr>
      <vt:lpstr>ÖĞRENCİ SAYISI (Engelli) </vt:lpstr>
      <vt:lpstr>ÖĞRENCİ SAYISI (Varsa, Lisansüstü )</vt:lpstr>
      <vt:lpstr>Öğretim Üyesi/Elemanı Başına Düşen Lisansüstü Öğrenci Sayısı  (Varsa, programdaki lisansüstü toplam öğrenci sayısı)</vt:lpstr>
      <vt:lpstr>Yabancı Uyruklu Öğrenci Sayısı</vt:lpstr>
      <vt:lpstr>YKS/ Özel Yetenek Sınavı / ÖZYES Yerleşme ve Kesin Kayıt Sonuçları </vt:lpstr>
      <vt:lpstr>YKS/ÖZYES Tercih/ Yerleşme Durumu</vt:lpstr>
      <vt:lpstr>Yatay Geçiş Yapan Öğrenci Sayısı (G.A.N.O. ile)  </vt:lpstr>
      <vt:lpstr>Yatay Geçiş Yapan Öğrenci Sayısı (Merkezi Yerleştirme Puanı ile) </vt:lpstr>
      <vt:lpstr>Özel Öğrencilik Hakkını Kullanan Öğrenci Sayısı </vt:lpstr>
      <vt:lpstr>Kayıt Donduran Öğrenci Sayısı</vt:lpstr>
      <vt:lpstr>Program Dersleri Analizi</vt:lpstr>
      <vt:lpstr>Program Dersleri Analizi</vt:lpstr>
      <vt:lpstr>Birim Öğretim Programları Haftalık Ders Saati  (Teorik-T ve Uygulama-U) Analizi</vt:lpstr>
      <vt:lpstr>Çift Anadal Programı Sayısı </vt:lpstr>
      <vt:lpstr>PowerPoint Sunusu</vt:lpstr>
      <vt:lpstr>Fiziksel Yapı: Eğitim Alanları (Derslikler)</vt:lpstr>
      <vt:lpstr>Fiziksel Altyapı ve Tesisler: Sağlık, Sosyal, Kültürel ve Sportif Alanlar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 Yıllara Göre Kitap Bilgileri</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Bilimsel, Sosyal, Kültürel ve Sportif Faaliyetler</vt:lpstr>
      <vt:lpstr>Bilimsel, Sosyal, Kültürel ve Sportif Ödüller ile Başarılar</vt:lpstr>
      <vt:lpstr>PowerPoint Sunusu</vt:lpstr>
      <vt:lpstr>Uluslararası İşbirlikleri (Ortak Programlar ve Projeler)</vt:lpstr>
      <vt:lpstr>Uluslararası İşbirlikleri (Erasmus+)</vt:lpstr>
      <vt:lpstr>ERASMUS+ Hareketlilik Durumu</vt:lpstr>
      <vt:lpstr>Bilgi Paketi Hazırlanma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Program Akreditasyon Hazırlık Çalışmaları </vt:lpstr>
      <vt:lpstr>Öz Değerlendirme: Birimin Güçlü Yönleri</vt:lpstr>
      <vt:lpstr>Öz Değerlendirme: Birimin Güçlü Yönleri</vt:lpstr>
      <vt:lpstr>Öz Değerlendirme: Birimin Güçlü Yönleri</vt:lpstr>
      <vt:lpstr>Öz Değerlendirme: Birimin Güçlü Yönleri</vt:lpstr>
      <vt:lpstr>Öz Değerlendirme: Birimin Geliştirmeye Açık Yönleri</vt:lpstr>
      <vt:lpstr>Öz Değerlendirme: Birimin Geliştirmeye Açık Yönleri</vt:lpstr>
      <vt:lpstr>Öz Değerlendirme: Birimin Geliştirmeye Açık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Elif Çukur</cp:lastModifiedBy>
  <cp:revision>663</cp:revision>
  <cp:lastPrinted>2023-06-23T13:03:34Z</cp:lastPrinted>
  <dcterms:created xsi:type="dcterms:W3CDTF">2021-05-17T12:15:06Z</dcterms:created>
  <dcterms:modified xsi:type="dcterms:W3CDTF">2026-01-13T14:02:57Z</dcterms:modified>
</cp:coreProperties>
</file>