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4"/>
  </p:notesMasterIdLst>
  <p:sldIdLst>
    <p:sldId id="256" r:id="rId2"/>
    <p:sldId id="257" r:id="rId3"/>
    <p:sldId id="258" r:id="rId4"/>
    <p:sldId id="259" r:id="rId5"/>
    <p:sldId id="260" r:id="rId6"/>
    <p:sldId id="261" r:id="rId7"/>
    <p:sldId id="362" r:id="rId8"/>
    <p:sldId id="262" r:id="rId9"/>
    <p:sldId id="263" r:id="rId10"/>
    <p:sldId id="264" r:id="rId11"/>
    <p:sldId id="265" r:id="rId12"/>
    <p:sldId id="367" r:id="rId13"/>
    <p:sldId id="267" r:id="rId14"/>
    <p:sldId id="366" r:id="rId15"/>
    <p:sldId id="266" r:id="rId16"/>
    <p:sldId id="268" r:id="rId17"/>
    <p:sldId id="3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63" r:id="rId51"/>
    <p:sldId id="365"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Lst>
  <p:sldSz cx="12192000" cy="6858000"/>
  <p:notesSz cx="9875838" cy="67421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5" roundtripDataSignature="AMtx7mhqDTzNGEwlFyLlreVUDnE8rfgH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959B07-CC43-40B5-915E-03206A15D3F9}">
  <a:tblStyle styleId="{0D959B07-CC43-40B5-915E-03206A15D3F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96FA0C-A23B-4D2F-B4F0-ADE644EF4475}"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9B8FB32-4058-4951-9092-7C21734F3D26}"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01A6DCC-9113-4D13-A77A-1B660D583FBC}" styleName="Table_3">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 styleId="{06575477-51A2-46A7-AA68-E844DD27F3E4}" styleName="Table_4">
    <a:wholeTbl>
      <a:tcTxStyle b="off" i="off">
        <a:font>
          <a:latin typeface="Aptos"/>
          <a:ea typeface="Aptos"/>
          <a:cs typeface="Aptos"/>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rgbClr val="FFFFFF"/>
      </a:tcTxStyle>
      <a:tcStyle>
        <a:tcBdr/>
        <a:fill>
          <a:solidFill>
            <a:srgbClr val="156082"/>
          </a:solidFill>
        </a:fill>
      </a:tcStyle>
    </a:lastCol>
    <a:firstCol>
      <a:tcTxStyle b="on" i="off">
        <a:font>
          <a:latin typeface="Aptos"/>
          <a:ea typeface="Aptos"/>
          <a:cs typeface="Aptos"/>
        </a:font>
        <a:srgbClr val="FFFFFF"/>
      </a:tcTxStyle>
      <a:tcStyle>
        <a:tcBdr/>
        <a:fill>
          <a:solidFill>
            <a:srgbClr val="156082"/>
          </a:solidFill>
        </a:fill>
      </a:tcStyle>
    </a:firstCol>
    <a:lastRow>
      <a:tcTxStyle b="on" i="off">
        <a:font>
          <a:latin typeface="Aptos"/>
          <a:ea typeface="Aptos"/>
          <a:cs typeface="Aptos"/>
        </a:font>
        <a:srgbClr val="FFFFFF"/>
      </a:tcTxStyle>
      <a:tcStyle>
        <a:tcBdr>
          <a:top>
            <a:ln w="38100" cap="flat" cmpd="sng">
              <a:solidFill>
                <a:srgbClr val="FFFFFF"/>
              </a:solidFill>
              <a:prstDash val="solid"/>
              <a:round/>
              <a:headEnd type="none" w="sm" len="sm"/>
              <a:tailEnd type="none" w="sm" len="sm"/>
            </a:ln>
          </a:top>
        </a:tcBdr>
        <a:fill>
          <a:solidFill>
            <a:srgbClr val="156082"/>
          </a:solidFill>
        </a:fill>
      </a:tcStyle>
    </a:lastRow>
    <a:seCell>
      <a:tcTxStyle/>
      <a:tcStyle>
        <a:tcBdr/>
      </a:tcStyle>
    </a:seCell>
    <a:swCell>
      <a:tcTxStyle/>
      <a:tcStyle>
        <a:tcBdr/>
      </a:tcStyle>
    </a:swCell>
    <a:firstRow>
      <a:tcTxStyle b="on" i="off">
        <a:font>
          <a:latin typeface="Aptos"/>
          <a:ea typeface="Aptos"/>
          <a:cs typeface="Aptos"/>
        </a:font>
        <a:srgbClr val="FFFFFF"/>
      </a:tcTxStyle>
      <a:tcStyle>
        <a:tcBdr>
          <a:bottom>
            <a:ln w="38100" cap="flat" cmpd="sng">
              <a:solidFill>
                <a:srgbClr val="FFFFFF"/>
              </a:solidFill>
              <a:prstDash val="solid"/>
              <a:round/>
              <a:headEnd type="none" w="sm" len="sm"/>
              <a:tailEnd type="none" w="sm" len="sm"/>
            </a:ln>
          </a:bottom>
        </a:tcBdr>
        <a:fill>
          <a:solidFill>
            <a:srgbClr val="15608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279530" cy="338276"/>
          </a:xfrm>
          <a:prstGeom prst="rect">
            <a:avLst/>
          </a:prstGeom>
          <a:noFill/>
          <a:ln>
            <a:noFill/>
          </a:ln>
        </p:spPr>
        <p:txBody>
          <a:bodyPr spcFirstLastPara="1" wrap="square" lIns="94900" tIns="47450" rIns="94900" bIns="474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94025" y="1"/>
            <a:ext cx="4279530" cy="338276"/>
          </a:xfrm>
          <a:prstGeom prst="rect">
            <a:avLst/>
          </a:prstGeom>
          <a:noFill/>
          <a:ln>
            <a:noFill/>
          </a:ln>
        </p:spPr>
        <p:txBody>
          <a:bodyPr spcFirstLastPara="1" wrap="square" lIns="94900" tIns="47450" rIns="94900" bIns="474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7585" y="3244644"/>
            <a:ext cx="7900670" cy="2654707"/>
          </a:xfrm>
          <a:prstGeom prst="rect">
            <a:avLst/>
          </a:prstGeom>
          <a:noFill/>
          <a:ln>
            <a:noFill/>
          </a:ln>
        </p:spPr>
        <p:txBody>
          <a:bodyPr spcFirstLastPara="1" wrap="square" lIns="94900" tIns="47450" rIns="94900" bIns="474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403839"/>
            <a:ext cx="4279530" cy="338276"/>
          </a:xfrm>
          <a:prstGeom prst="rect">
            <a:avLst/>
          </a:prstGeom>
          <a:noFill/>
          <a:ln>
            <a:noFill/>
          </a:ln>
        </p:spPr>
        <p:txBody>
          <a:bodyPr spcFirstLastPara="1" wrap="square" lIns="94900" tIns="47450" rIns="94900" bIns="474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94025" y="6403839"/>
            <a:ext cx="4279530" cy="338276"/>
          </a:xfrm>
          <a:prstGeom prst="rect">
            <a:avLst/>
          </a:prstGeom>
          <a:noFill/>
          <a:ln>
            <a:noFill/>
          </a:ln>
        </p:spPr>
        <p:txBody>
          <a:bodyPr spcFirstLastPara="1" wrap="square" lIns="94900" tIns="47450" rIns="94900" bIns="47450" anchor="b" anchorCtr="0">
            <a:noAutofit/>
          </a:bodyPr>
          <a:lstStyle/>
          <a:p>
            <a:pPr marL="0" marR="0" lvl="0" indent="0" algn="r" rtl="0">
              <a:spcBef>
                <a:spcPts val="0"/>
              </a:spcBef>
              <a:spcAft>
                <a:spcPts val="0"/>
              </a:spcAft>
              <a:buNone/>
            </a:pPr>
            <a:fld id="{00000000-1234-1234-1234-123412341234}" type="slidenum">
              <a:rPr lang="tr-T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95" name="Google Shape;95;p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6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07" name="Google Shape;907;p6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15" name="Google Shape;915;p6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6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23" name="Google Shape;923;p6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6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31" name="Google Shape;931;p6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3b72de9445c_4_1: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39" name="Google Shape;939;g3b72de9445c_4_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6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47" name="Google Shape;947;p6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55" name="Google Shape;955;p6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7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64" name="Google Shape;964;p7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7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74" name="Google Shape;974;p7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7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86" name="Google Shape;986;p7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A7F96DFE-2EE4-18A6-1EB1-EC7409E25166}"/>
            </a:ext>
          </a:extLst>
        </p:cNvPr>
        <p:cNvGrpSpPr/>
        <p:nvPr/>
      </p:nvGrpSpPr>
      <p:grpSpPr>
        <a:xfrm>
          <a:off x="0" y="0"/>
          <a:ext cx="0" cy="0"/>
          <a:chOff x="0" y="0"/>
          <a:chExt cx="0" cy="0"/>
        </a:xfrm>
      </p:grpSpPr>
      <p:sp>
        <p:nvSpPr>
          <p:cNvPr id="164" name="Google Shape;164;p10:notes">
            <a:extLst>
              <a:ext uri="{FF2B5EF4-FFF2-40B4-BE49-F238E27FC236}">
                <a16:creationId xmlns:a16="http://schemas.microsoft.com/office/drawing/2014/main" id="{C38BF0CA-E309-9AE1-D9A0-E1615F7A2F21}"/>
              </a:ext>
            </a:extLst>
          </p:cNvPr>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65" name="Google Shape;165;p10:notes">
            <a:extLst>
              <a:ext uri="{FF2B5EF4-FFF2-40B4-BE49-F238E27FC236}">
                <a16:creationId xmlns:a16="http://schemas.microsoft.com/office/drawing/2014/main" id="{7FBDBCB1-C566-3440-FFE5-3F284CA37FD7}"/>
              </a:ext>
            </a:extLst>
          </p:cNvPr>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58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b6b78beede_85_5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83" name="Google Shape;183;g3b6b78beede_85_5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2DB642D4-D79F-0BC5-0A17-DA616257316B}"/>
            </a:ext>
          </a:extLst>
        </p:cNvPr>
        <p:cNvGrpSpPr/>
        <p:nvPr/>
      </p:nvGrpSpPr>
      <p:grpSpPr>
        <a:xfrm>
          <a:off x="0" y="0"/>
          <a:ext cx="0" cy="0"/>
          <a:chOff x="0" y="0"/>
          <a:chExt cx="0" cy="0"/>
        </a:xfrm>
      </p:grpSpPr>
      <p:sp>
        <p:nvSpPr>
          <p:cNvPr id="164" name="Google Shape;164;p10:notes">
            <a:extLst>
              <a:ext uri="{FF2B5EF4-FFF2-40B4-BE49-F238E27FC236}">
                <a16:creationId xmlns:a16="http://schemas.microsoft.com/office/drawing/2014/main" id="{D57510E6-6CAA-D9F6-78F8-01B114E5594D}"/>
              </a:ext>
            </a:extLst>
          </p:cNvPr>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65" name="Google Shape;165;p10:notes">
            <a:extLst>
              <a:ext uri="{FF2B5EF4-FFF2-40B4-BE49-F238E27FC236}">
                <a16:creationId xmlns:a16="http://schemas.microsoft.com/office/drawing/2014/main" id="{408C1E5D-EC8B-C29C-4D25-5AE063433020}"/>
              </a:ext>
            </a:extLst>
          </p:cNvPr>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533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b6f14417d7_1_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74" name="Google Shape;174;g3b6f14417d7_1_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b6f14417d7_13_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92" name="Google Shape;192;g3b6f14417d7_13_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012841A4-7087-32B1-B9EB-0392508930DB}"/>
            </a:ext>
          </a:extLst>
        </p:cNvPr>
        <p:cNvGrpSpPr/>
        <p:nvPr/>
      </p:nvGrpSpPr>
      <p:grpSpPr>
        <a:xfrm>
          <a:off x="0" y="0"/>
          <a:ext cx="0" cy="0"/>
          <a:chOff x="0" y="0"/>
          <a:chExt cx="0" cy="0"/>
        </a:xfrm>
      </p:grpSpPr>
      <p:sp>
        <p:nvSpPr>
          <p:cNvPr id="191" name="Google Shape;191;g3b6f14417d7_13_0:notes">
            <a:extLst>
              <a:ext uri="{FF2B5EF4-FFF2-40B4-BE49-F238E27FC236}">
                <a16:creationId xmlns:a16="http://schemas.microsoft.com/office/drawing/2014/main" id="{7C4D65C2-AA0F-7EBE-D1A3-1FC53DA93EEB}"/>
              </a:ext>
            </a:extLst>
          </p:cNvPr>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92" name="Google Shape;192;g3b6f14417d7_13_0:notes">
            <a:extLst>
              <a:ext uri="{FF2B5EF4-FFF2-40B4-BE49-F238E27FC236}">
                <a16:creationId xmlns:a16="http://schemas.microsoft.com/office/drawing/2014/main" id="{BEB6006C-0A44-2BCE-95D6-B7741AF2D016}"/>
              </a:ext>
            </a:extLst>
          </p:cNvPr>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02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18" name="Google Shape;218;p1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6b78beede_71_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35" name="Google Shape;235;g3b6b78beede_71_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b6b78beede_28_6: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44" name="Google Shape;244;g3b6b78beede_28_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b6b78beede_28_14: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53" name="Google Shape;253;g3b6b78beede_28_1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b6b78beede_73_12: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62" name="Google Shape;262;g3b6b78beede_73_1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b6b78beede_28_22: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71" name="Google Shape;271;g3b6b78beede_28_2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b6b78beede_28_3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80" name="Google Shape;280;g3b6b78beede_28_3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b6b78beede_28_38: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89" name="Google Shape;289;g3b6b78beede_28_3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b6b78beede_28_7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98" name="Google Shape;298;g3b6b78beede_28_7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b6b78beede_28_46: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07" name="Google Shape;307;g3b6b78beede_28_4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b6b78beede_28_54: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16" name="Google Shape;316;g3b6b78beede_28_5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b6b78beede_28_62: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25" name="Google Shape;325;g3b6b78beede_28_6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34" name="Google Shape;334;p1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43" name="Google Shape;343;p1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51" name="Google Shape;351;p1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58" name="Google Shape;358;p2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66" name="Google Shape;366;p2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74" name="Google Shape;374;p2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83" name="Google Shape;383;p2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91" name="Google Shape;391;p2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99" name="Google Shape;399;p2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b72de9445c_15_5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08" name="Google Shape;408;g3b72de9445c_15_5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26" name="Google Shape;426;p2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35" name="Google Shape;435;p2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b72de9445c_15_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44" name="Google Shape;444;g3b72de9445c_15_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53" name="Google Shape;453;p2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61" name="Google Shape;461;p3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69" name="Google Shape;469;p3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77" name="Google Shape;477;p3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485" name="Google Shape;485;p3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93" name="Google Shape;493;p3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01" name="Google Shape;501;p3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09" name="Google Shape;509;p3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b6b78beede_68_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b6b78beede_68_7: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19" name="Google Shape;519;g3b6b78beede_68_7:notes"/>
          <p:cNvSpPr txBox="1">
            <a:spLocks noGrp="1"/>
          </p:cNvSpPr>
          <p:nvPr>
            <p:ph type="sldNum" idx="12"/>
          </p:nvPr>
        </p:nvSpPr>
        <p:spPr>
          <a:xfrm>
            <a:off x="5594025" y="6403839"/>
            <a:ext cx="4279500" cy="338400"/>
          </a:xfrm>
          <a:prstGeom prst="rect">
            <a:avLst/>
          </a:prstGeom>
        </p:spPr>
        <p:txBody>
          <a:bodyPr spcFirstLastPara="1" wrap="square" lIns="94900" tIns="47450" rIns="94900" bIns="4745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57</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25" name="Google Shape;525;p3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b6b78beede_28_102: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35" name="Google Shape;535;g3b6b78beede_28_10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b72de9445c_11_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45" name="Google Shape;545;g3b72de9445c_11_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b72de9445c_11_5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54" name="Google Shape;554;g3b72de9445c_11_5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b6b78beede_28_111: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63" name="Google Shape;563;g3b6b78beede_28_11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b6b78beede_28_12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73" name="Google Shape;573;g3b6b78beede_28_12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b6b78beede_28_174: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83" name="Google Shape;583;g3b6b78beede_28_17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b6b78beede_28_12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92" name="Google Shape;592;g3b6b78beede_28_12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02" name="Google Shape;602;p3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3b6b78beede_28_183: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10" name="Google Shape;610;g3b6b78beede_28_18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b6b78beede_28_191: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19" name="Google Shape;619;g3b6b78beede_28_19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b6b78beede_28_19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28" name="Google Shape;628;g3b6b78beede_28_19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b6b78beede_28_207: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37" name="Google Shape;637;g3b6b78beede_28_20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45" name="Google Shape;645;p3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b6b78beede_85_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54" name="Google Shape;654;g3b6b78beede_85_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b6b78beede_70_3: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63" name="Google Shape;663;g3b6b78beede_70_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72" name="Google Shape;672;p4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4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79" name="Google Shape;679;p4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88" name="Google Shape;688;p4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96" name="Google Shape;696;p4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4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705" name="Google Shape;705;p4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714" name="Google Shape;714;p4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4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721" name="Google Shape;721;p4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729" name="Google Shape;729;p4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737" name="Google Shape;737;p4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45" name="Google Shape;745;p4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53" name="Google Shape;753;p5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61" name="Google Shape;761;p5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5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69" name="Google Shape;769;p5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77" name="Google Shape;777;p5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86" name="Google Shape;786;p5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5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96" name="Google Shape;796;p5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3b6b78beede_21_4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03" name="Google Shape;803;g3b6b78beede_21_4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b6b78beede_21_56: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11" name="Google Shape;811;g3b6b78beede_21_5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b6b78beede_21_63: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19" name="Google Shape;819;g3b6b78beede_21_6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b6b78beede_21_7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27" name="Google Shape;827;g3b6b78beede_21_7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b6b78beede_21_77: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35" name="Google Shape;835;g3b6b78beede_21_7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b6b78beede_21_42: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43" name="Google Shape;843;g3b6b78beede_21_4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b6b78beede_21_8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51" name="Google Shape;851;g3b6b78beede_21_8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59" name="Google Shape;859;p5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67" name="Google Shape;867;p5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6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76" name="Google Shape;876;p6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6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83" name="Google Shape;883;p6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6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91" name="Google Shape;891;p6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6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99" name="Google Shape;899;p6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5"/>
        <p:cNvGrpSpPr/>
        <p:nvPr/>
      </p:nvGrpSpPr>
      <p:grpSpPr>
        <a:xfrm>
          <a:off x="0" y="0"/>
          <a:ext cx="0" cy="0"/>
          <a:chOff x="0" y="0"/>
          <a:chExt cx="0" cy="0"/>
        </a:xfrm>
      </p:grpSpPr>
      <p:sp>
        <p:nvSpPr>
          <p:cNvPr id="16" name="Google Shape;16;p7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şlık ve Dikey Metin" type="vertTx">
  <p:cSld name="VERTICAL_TEXT">
    <p:spTree>
      <p:nvGrpSpPr>
        <p:cNvPr id="1" name="Shape 79"/>
        <p:cNvGrpSpPr/>
        <p:nvPr/>
      </p:nvGrpSpPr>
      <p:grpSpPr>
        <a:xfrm>
          <a:off x="0" y="0"/>
          <a:ext cx="0" cy="0"/>
          <a:chOff x="0" y="0"/>
          <a:chExt cx="0" cy="0"/>
        </a:xfrm>
      </p:grpSpPr>
      <p:sp>
        <p:nvSpPr>
          <p:cNvPr id="80" name="Google Shape;80;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8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85" name="Google Shape;85;p83"/>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86"/>
        <p:cNvGrpSpPr/>
        <p:nvPr/>
      </p:nvGrpSpPr>
      <p:grpSpPr>
        <a:xfrm>
          <a:off x="0" y="0"/>
          <a:ext cx="0" cy="0"/>
          <a:chOff x="0" y="0"/>
          <a:chExt cx="0" cy="0"/>
        </a:xfrm>
      </p:grpSpPr>
      <p:sp>
        <p:nvSpPr>
          <p:cNvPr id="87" name="Google Shape;87;p8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92" name="Google Shape;92;p84"/>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aşlık ve İçerik" type="obj">
  <p:cSld name="OBJECT">
    <p:spTree>
      <p:nvGrpSpPr>
        <p:cNvPr id="1" name="Shape 21"/>
        <p:cNvGrpSpPr/>
        <p:nvPr/>
      </p:nvGrpSpPr>
      <p:grpSpPr>
        <a:xfrm>
          <a:off x="0" y="0"/>
          <a:ext cx="0" cy="0"/>
          <a:chOff x="0" y="0"/>
          <a:chExt cx="0" cy="0"/>
        </a:xfrm>
      </p:grpSpPr>
      <p:sp>
        <p:nvSpPr>
          <p:cNvPr id="22" name="Google Shape;2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5"/>
          <p:cNvSpPr txBox="1">
            <a:spLocks noGrp="1"/>
          </p:cNvSpPr>
          <p:nvPr>
            <p:ph type="ftr" idx="1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400" b="1">
                <a:solidFill>
                  <a:srgbClr val="962E2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Yalnızca Başlık" type="titleOnly">
  <p:cSld name="TITLE_ONLY">
    <p:spTree>
      <p:nvGrpSpPr>
        <p:cNvPr id="1" name="Shape 27"/>
        <p:cNvGrpSpPr/>
        <p:nvPr/>
      </p:nvGrpSpPr>
      <p:grpSpPr>
        <a:xfrm>
          <a:off x="0" y="0"/>
          <a:ext cx="0" cy="0"/>
          <a:chOff x="0" y="0"/>
          <a:chExt cx="0" cy="0"/>
        </a:xfrm>
      </p:grpSpPr>
      <p:sp>
        <p:nvSpPr>
          <p:cNvPr id="28" name="Google Shape;28;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32" name="Google Shape;32;p76"/>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33"/>
        <p:cNvGrpSpPr/>
        <p:nvPr/>
      </p:nvGrpSpPr>
      <p:grpSpPr>
        <a:xfrm>
          <a:off x="0" y="0"/>
          <a:ext cx="0" cy="0"/>
          <a:chOff x="0" y="0"/>
          <a:chExt cx="0" cy="0"/>
        </a:xfrm>
      </p:grpSpPr>
      <p:sp>
        <p:nvSpPr>
          <p:cNvPr id="34" name="Google Shape;34;p7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39" name="Google Shape;39;p77"/>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ki İçerik" type="twoObj">
  <p:cSld name="TWO_OBJECTS">
    <p:spTree>
      <p:nvGrpSpPr>
        <p:cNvPr id="1" name="Shape 40"/>
        <p:cNvGrpSpPr/>
        <p:nvPr/>
      </p:nvGrpSpPr>
      <p:grpSpPr>
        <a:xfrm>
          <a:off x="0" y="0"/>
          <a:ext cx="0" cy="0"/>
          <a:chOff x="0" y="0"/>
          <a:chExt cx="0" cy="0"/>
        </a:xfrm>
      </p:grpSpPr>
      <p:sp>
        <p:nvSpPr>
          <p:cNvPr id="41" name="Google Shape;41;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47" name="Google Shape;47;p78"/>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Karşılaştırma" type="twoTxTwoObj">
  <p:cSld name="TWO_OBJECTS_WITH_TEXT">
    <p:spTree>
      <p:nvGrpSpPr>
        <p:cNvPr id="1" name="Shape 48"/>
        <p:cNvGrpSpPr/>
        <p:nvPr/>
      </p:nvGrpSpPr>
      <p:grpSpPr>
        <a:xfrm>
          <a:off x="0" y="0"/>
          <a:ext cx="0" cy="0"/>
          <a:chOff x="0" y="0"/>
          <a:chExt cx="0" cy="0"/>
        </a:xfrm>
      </p:grpSpPr>
      <p:sp>
        <p:nvSpPr>
          <p:cNvPr id="49" name="Google Shape;49;p7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57" name="Google Shape;57;p79"/>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58"/>
        <p:cNvGrpSpPr/>
        <p:nvPr/>
      </p:nvGrpSpPr>
      <p:grpSpPr>
        <a:xfrm>
          <a:off x="0" y="0"/>
          <a:ext cx="0" cy="0"/>
          <a:chOff x="0" y="0"/>
          <a:chExt cx="0" cy="0"/>
        </a:xfrm>
      </p:grpSpPr>
      <p:sp>
        <p:nvSpPr>
          <p:cNvPr id="59" name="Google Shape;59;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62" name="Google Shape;62;p80"/>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63"/>
        <p:cNvGrpSpPr/>
        <p:nvPr/>
      </p:nvGrpSpPr>
      <p:grpSpPr>
        <a:xfrm>
          <a:off x="0" y="0"/>
          <a:ext cx="0" cy="0"/>
          <a:chOff x="0" y="0"/>
          <a:chExt cx="0" cy="0"/>
        </a:xfrm>
      </p:grpSpPr>
      <p:sp>
        <p:nvSpPr>
          <p:cNvPr id="64" name="Google Shape;64;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8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70" name="Google Shape;70;p81"/>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71"/>
        <p:cNvGrpSpPr/>
        <p:nvPr/>
      </p:nvGrpSpPr>
      <p:grpSpPr>
        <a:xfrm>
          <a:off x="0" y="0"/>
          <a:ext cx="0" cy="0"/>
          <a:chOff x="0" y="0"/>
          <a:chExt cx="0" cy="0"/>
        </a:xfrm>
      </p:grpSpPr>
      <p:sp>
        <p:nvSpPr>
          <p:cNvPr id="72" name="Google Shape;72;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2"/>
          <p:cNvSpPr>
            <a:spLocks noGrp="1"/>
          </p:cNvSpPr>
          <p:nvPr>
            <p:ph type="pic" idx="2"/>
          </p:nvPr>
        </p:nvSpPr>
        <p:spPr>
          <a:xfrm>
            <a:off x="5183188" y="987425"/>
            <a:ext cx="6172200" cy="4873625"/>
          </a:xfrm>
          <a:prstGeom prst="rect">
            <a:avLst/>
          </a:prstGeom>
          <a:noFill/>
          <a:ln>
            <a:noFill/>
          </a:ln>
        </p:spPr>
      </p:sp>
      <p:sp>
        <p:nvSpPr>
          <p:cNvPr id="74" name="Google Shape;74;p8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78" name="Google Shape;78;p82"/>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atfen.trabzon.edu.t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
          <p:cNvSpPr txBox="1"/>
          <p:nvPr/>
        </p:nvSpPr>
        <p:spPr>
          <a:xfrm>
            <a:off x="0" y="1596450"/>
            <a:ext cx="12192000" cy="4536931"/>
          </a:xfrm>
          <a:prstGeom prst="rect">
            <a:avLst/>
          </a:prstGeom>
          <a:noFill/>
          <a:ln>
            <a:noFill/>
          </a:ln>
        </p:spPr>
        <p:txBody>
          <a:bodyPr spcFirstLastPara="1" wrap="square" lIns="91425" tIns="45700" rIns="91425" bIns="45700" anchor="t" anchorCtr="0">
            <a:normAutofit/>
          </a:bodyPr>
          <a:lstStyle/>
          <a:p>
            <a:pPr marL="0" marR="0" lvl="0" indent="0" algn="ctr" rtl="0">
              <a:lnSpc>
                <a:spcPct val="114000"/>
              </a:lnSpc>
              <a:spcBef>
                <a:spcPts val="0"/>
              </a:spcBef>
              <a:spcAft>
                <a:spcPts val="0"/>
              </a:spcAft>
              <a:buClr>
                <a:schemeClr val="lt1"/>
              </a:buClr>
              <a:buSzPts val="4400"/>
              <a:buFont typeface="Arial"/>
              <a:buNone/>
            </a:pPr>
            <a:r>
              <a:rPr lang="tr-TR" sz="4400" b="1" i="0" u="none" strike="noStrike" cap="none" dirty="0">
                <a:solidFill>
                  <a:schemeClr val="lt1"/>
                </a:solidFill>
                <a:latin typeface="Calibri"/>
                <a:ea typeface="Calibri"/>
                <a:cs typeface="Calibri"/>
                <a:sym typeface="Calibri"/>
              </a:rPr>
              <a:t>Trabzon Üniversitesi </a:t>
            </a:r>
            <a:endParaRPr dirty="0"/>
          </a:p>
          <a:p>
            <a:pPr marL="0" marR="0" lvl="0" indent="0" algn="ctr" rtl="0">
              <a:lnSpc>
                <a:spcPct val="114000"/>
              </a:lnSpc>
              <a:spcBef>
                <a:spcPts val="1000"/>
              </a:spcBef>
              <a:spcAft>
                <a:spcPts val="0"/>
              </a:spcAft>
              <a:buClr>
                <a:schemeClr val="dk1"/>
              </a:buClr>
              <a:buSzPts val="4400"/>
              <a:buFont typeface="Arial"/>
              <a:buNone/>
            </a:pPr>
            <a:endParaRPr sz="4400" b="1" i="0" u="none" strike="noStrike" cap="none" dirty="0">
              <a:solidFill>
                <a:schemeClr val="lt1"/>
              </a:solidFill>
              <a:latin typeface="Calibri"/>
              <a:ea typeface="Calibri"/>
              <a:cs typeface="Calibri"/>
              <a:sym typeface="Calibri"/>
            </a:endParaRPr>
          </a:p>
          <a:p>
            <a:pPr marL="0" marR="0" lvl="0" indent="0" algn="ctr" rtl="0">
              <a:lnSpc>
                <a:spcPct val="114000"/>
              </a:lnSpc>
              <a:spcBef>
                <a:spcPts val="1000"/>
              </a:spcBef>
              <a:spcAft>
                <a:spcPts val="0"/>
              </a:spcAft>
              <a:buClr>
                <a:schemeClr val="lt1"/>
              </a:buClr>
              <a:buSzPts val="4400"/>
              <a:buFont typeface="Arial"/>
              <a:buNone/>
            </a:pPr>
            <a:r>
              <a:rPr lang="tr-TR" sz="4400" b="1" dirty="0">
                <a:solidFill>
                  <a:schemeClr val="lt1"/>
                </a:solidFill>
                <a:latin typeface="Calibri"/>
                <a:ea typeface="Calibri"/>
                <a:cs typeface="Calibri"/>
                <a:sym typeface="Calibri"/>
              </a:rPr>
              <a:t>Fatih Eğitim</a:t>
            </a:r>
            <a:r>
              <a:rPr lang="tr-TR" sz="4400" b="1" i="0" u="none" strike="noStrike" cap="none" dirty="0">
                <a:solidFill>
                  <a:schemeClr val="lt1"/>
                </a:solidFill>
                <a:latin typeface="Calibri"/>
                <a:ea typeface="Calibri"/>
                <a:cs typeface="Calibri"/>
                <a:sym typeface="Calibri"/>
              </a:rPr>
              <a:t> Fakültesi </a:t>
            </a:r>
            <a:endParaRPr dirty="0"/>
          </a:p>
        </p:txBody>
      </p:sp>
      <p:sp>
        <p:nvSpPr>
          <p:cNvPr id="98" name="Google Shape;98;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a:t>
            </a:fld>
            <a:endParaRPr dirty="0"/>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341746" y="865079"/>
            <a:ext cx="10353963" cy="5883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Akademik Personel Sayısı (Birim Düzeyi)</a:t>
            </a:r>
            <a:endParaRPr sz="2800">
              <a:solidFill>
                <a:srgbClr val="FF0000"/>
              </a:solidFill>
            </a:endParaRPr>
          </a:p>
        </p:txBody>
      </p:sp>
      <p:sp>
        <p:nvSpPr>
          <p:cNvPr id="160" name="Google Shape;1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61" name="Google Shape;1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a:t>
            </a:fld>
            <a:endParaRPr/>
          </a:p>
        </p:txBody>
      </p:sp>
      <p:graphicFrame>
        <p:nvGraphicFramePr>
          <p:cNvPr id="162" name="Google Shape;162;p9"/>
          <p:cNvGraphicFramePr/>
          <p:nvPr>
            <p:extLst>
              <p:ext uri="{D42A27DB-BD31-4B8C-83A1-F6EECF244321}">
                <p14:modId xmlns:p14="http://schemas.microsoft.com/office/powerpoint/2010/main" val="402144484"/>
              </p:ext>
            </p:extLst>
          </p:nvPr>
        </p:nvGraphicFramePr>
        <p:xfrm>
          <a:off x="517232" y="2170544"/>
          <a:ext cx="11286825" cy="2391500"/>
        </p:xfrm>
        <a:graphic>
          <a:graphicData uri="http://schemas.openxmlformats.org/drawingml/2006/table">
            <a:tbl>
              <a:tblPr>
                <a:noFill/>
                <a:tableStyleId>{79B8FB32-4058-4951-9092-7C21734F3D26}</a:tableStyleId>
              </a:tblPr>
              <a:tblGrid>
                <a:gridCol w="1230350">
                  <a:extLst>
                    <a:ext uri="{9D8B030D-6E8A-4147-A177-3AD203B41FA5}">
                      <a16:colId xmlns:a16="http://schemas.microsoft.com/office/drawing/2014/main" val="20000"/>
                    </a:ext>
                  </a:extLst>
                </a:gridCol>
                <a:gridCol w="1437125">
                  <a:extLst>
                    <a:ext uri="{9D8B030D-6E8A-4147-A177-3AD203B41FA5}">
                      <a16:colId xmlns:a16="http://schemas.microsoft.com/office/drawing/2014/main" val="20001"/>
                    </a:ext>
                  </a:extLst>
                </a:gridCol>
                <a:gridCol w="2050575">
                  <a:extLst>
                    <a:ext uri="{9D8B030D-6E8A-4147-A177-3AD203B41FA5}">
                      <a16:colId xmlns:a16="http://schemas.microsoft.com/office/drawing/2014/main" val="20002"/>
                    </a:ext>
                  </a:extLst>
                </a:gridCol>
                <a:gridCol w="2050575">
                  <a:extLst>
                    <a:ext uri="{9D8B030D-6E8A-4147-A177-3AD203B41FA5}">
                      <a16:colId xmlns:a16="http://schemas.microsoft.com/office/drawing/2014/main" val="20003"/>
                    </a:ext>
                  </a:extLst>
                </a:gridCol>
                <a:gridCol w="1641625">
                  <a:extLst>
                    <a:ext uri="{9D8B030D-6E8A-4147-A177-3AD203B41FA5}">
                      <a16:colId xmlns:a16="http://schemas.microsoft.com/office/drawing/2014/main" val="20004"/>
                    </a:ext>
                  </a:extLst>
                </a:gridCol>
                <a:gridCol w="1641625">
                  <a:extLst>
                    <a:ext uri="{9D8B030D-6E8A-4147-A177-3AD203B41FA5}">
                      <a16:colId xmlns:a16="http://schemas.microsoft.com/office/drawing/2014/main" val="20005"/>
                    </a:ext>
                  </a:extLst>
                </a:gridCol>
                <a:gridCol w="1234950">
                  <a:extLst>
                    <a:ext uri="{9D8B030D-6E8A-4147-A177-3AD203B41FA5}">
                      <a16:colId xmlns:a16="http://schemas.microsoft.com/office/drawing/2014/main" val="20006"/>
                    </a:ext>
                  </a:extLst>
                </a:gridCol>
              </a:tblGrid>
              <a:tr h="45710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gridSpan="5">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AKADEMİK PERSONEL SAYISI</a:t>
                      </a:r>
                      <a:endParaRPr sz="1600" b="1">
                        <a:solidFill>
                          <a:srgbClr val="FF0000"/>
                        </a:solidFill>
                        <a:latin typeface="Calibri"/>
                        <a:ea typeface="Calibri"/>
                        <a:cs typeface="Calibri"/>
                        <a:sym typeface="Calibri"/>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035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Prof. Dr.</a:t>
                      </a:r>
                      <a:endParaRPr sz="16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Doç. Dr.</a:t>
                      </a:r>
                      <a:endParaRPr sz="16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Dr. Öğr. Üyesi</a:t>
                      </a:r>
                      <a:endParaRPr sz="16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Arş. Gör.</a:t>
                      </a:r>
                      <a:endParaRPr sz="16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Öğr. Gör.</a:t>
                      </a:r>
                      <a:endParaRPr sz="16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73080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t>61</a:t>
                      </a:r>
                      <a:endParaRPr sz="1800" b="1"/>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t>23</a:t>
                      </a:r>
                      <a:endParaRPr sz="1800" b="1"/>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t>39</a:t>
                      </a:r>
                      <a:endParaRPr sz="18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t>24</a:t>
                      </a:r>
                      <a:endParaRPr sz="18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t>26</a:t>
                      </a:r>
                      <a:endParaRPr sz="18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t>173</a:t>
                      </a:r>
                      <a:endParaRPr sz="1800" b="1"/>
                    </a:p>
                  </a:txBody>
                  <a:tcPr marL="9525" marR="9525" marT="9525" marB="0" anchor="ctr">
                    <a:noFill/>
                  </a:tcPr>
                </a:tc>
                <a:extLst>
                  <a:ext uri="{0D108BD9-81ED-4DB2-BD59-A6C34878D82A}">
                    <a16:rowId xmlns:a16="http://schemas.microsoft.com/office/drawing/2014/main" val="10002"/>
                  </a:ext>
                </a:extLst>
              </a:tr>
              <a:tr h="70010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t> 63</a:t>
                      </a:r>
                      <a:endParaRPr sz="1800" b="1"/>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dirty="0"/>
                        <a:t> 27</a:t>
                      </a:r>
                      <a:endParaRPr sz="18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dirty="0"/>
                        <a:t> 30</a:t>
                      </a:r>
                      <a:endParaRPr sz="18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t> 21</a:t>
                      </a:r>
                      <a:endParaRPr sz="18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t> 25</a:t>
                      </a:r>
                      <a:endParaRPr sz="18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t> 166</a:t>
                      </a:r>
                      <a:endParaRPr sz="1800" b="1" dirty="0"/>
                    </a:p>
                  </a:txBody>
                  <a:tcPr marL="9525" marR="9525" marT="9525" marB="0" anchor="c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884"/>
        <p:cNvGrpSpPr/>
        <p:nvPr/>
      </p:nvGrpSpPr>
      <p:grpSpPr>
        <a:xfrm>
          <a:off x="0" y="0"/>
          <a:ext cx="0" cy="0"/>
          <a:chOff x="0" y="0"/>
          <a:chExt cx="0" cy="0"/>
        </a:xfrm>
      </p:grpSpPr>
      <p:sp>
        <p:nvSpPr>
          <p:cNvPr id="885" name="Google Shape;885;p61"/>
          <p:cNvSpPr txBox="1">
            <a:spLocks noGrp="1"/>
          </p:cNvSpPr>
          <p:nvPr>
            <p:ph type="title"/>
          </p:nvPr>
        </p:nvSpPr>
        <p:spPr>
          <a:xfrm>
            <a:off x="329774" y="777856"/>
            <a:ext cx="10345781" cy="7053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2024 Birim İç Değerlendirme Raporu (BİDR) Kalite Güvence Sistem Ölçütleri Olgunluk Düzeyleri: </a:t>
            </a:r>
            <a:r>
              <a:rPr lang="tr-TR" sz="2800" b="1">
                <a:solidFill>
                  <a:srgbClr val="0000CC"/>
                </a:solidFill>
              </a:rPr>
              <a:t>LİDERLİK, YÖNETİŞİM VE KALİTE</a:t>
            </a:r>
            <a:endParaRPr/>
          </a:p>
        </p:txBody>
      </p:sp>
      <p:sp>
        <p:nvSpPr>
          <p:cNvPr id="886" name="Google Shape;88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87" name="Google Shape;88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100</a:t>
            </a:fld>
            <a:endParaRPr/>
          </a:p>
        </p:txBody>
      </p:sp>
      <p:graphicFrame>
        <p:nvGraphicFramePr>
          <p:cNvPr id="888" name="Google Shape;888;p61"/>
          <p:cNvGraphicFramePr/>
          <p:nvPr>
            <p:extLst>
              <p:ext uri="{D42A27DB-BD31-4B8C-83A1-F6EECF244321}">
                <p14:modId xmlns:p14="http://schemas.microsoft.com/office/powerpoint/2010/main" val="2752004567"/>
              </p:ext>
            </p:extLst>
          </p:nvPr>
        </p:nvGraphicFramePr>
        <p:xfrm>
          <a:off x="208723" y="1995545"/>
          <a:ext cx="11489625" cy="3679975"/>
        </p:xfrm>
        <a:graphic>
          <a:graphicData uri="http://schemas.openxmlformats.org/drawingml/2006/table">
            <a:tbl>
              <a:tblPr firstRow="1" firstCol="1" bandRow="1">
                <a:noFill/>
                <a:tableStyleId>{0D959B07-CC43-40B5-915E-03206A15D3F9}</a:tableStyleId>
              </a:tblPr>
              <a:tblGrid>
                <a:gridCol w="3101000">
                  <a:extLst>
                    <a:ext uri="{9D8B030D-6E8A-4147-A177-3AD203B41FA5}">
                      <a16:colId xmlns:a16="http://schemas.microsoft.com/office/drawing/2014/main" val="20000"/>
                    </a:ext>
                  </a:extLst>
                </a:gridCol>
                <a:gridCol w="5855200">
                  <a:extLst>
                    <a:ext uri="{9D8B030D-6E8A-4147-A177-3AD203B41FA5}">
                      <a16:colId xmlns:a16="http://schemas.microsoft.com/office/drawing/2014/main" val="20001"/>
                    </a:ext>
                  </a:extLst>
                </a:gridCol>
                <a:gridCol w="1360600">
                  <a:extLst>
                    <a:ext uri="{9D8B030D-6E8A-4147-A177-3AD203B41FA5}">
                      <a16:colId xmlns:a16="http://schemas.microsoft.com/office/drawing/2014/main" val="20002"/>
                    </a:ext>
                  </a:extLst>
                </a:gridCol>
                <a:gridCol w="1172825">
                  <a:extLst>
                    <a:ext uri="{9D8B030D-6E8A-4147-A177-3AD203B41FA5}">
                      <a16:colId xmlns:a16="http://schemas.microsoft.com/office/drawing/2014/main" val="20003"/>
                    </a:ext>
                  </a:extLst>
                </a:gridCol>
              </a:tblGrid>
              <a:tr h="345025">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ANA ÖLÇÜT</a:t>
                      </a:r>
                      <a:endParaRPr sz="2000" b="1">
                        <a:solidFill>
                          <a:srgbClr val="0066FF"/>
                        </a:solidFill>
                        <a:latin typeface="Calibri"/>
                        <a:ea typeface="Calibri"/>
                        <a:cs typeface="Calibri"/>
                        <a:sym typeface="Calibri"/>
                      </a:endParaRPr>
                    </a:p>
                  </a:txBody>
                  <a:tcPr marL="44450" marR="44450" marT="0" marB="0" anchor="ctr">
                    <a:noFill/>
                  </a:tcPr>
                </a:tc>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ALT ÖLÇÜT</a:t>
                      </a:r>
                      <a:endParaRPr sz="2000" b="1">
                        <a:solidFill>
                          <a:srgbClr val="0066FF"/>
                        </a:solidFill>
                        <a:latin typeface="Calibri"/>
                        <a:ea typeface="Calibri"/>
                        <a:cs typeface="Calibri"/>
                        <a:sym typeface="Calibri"/>
                      </a:endParaRPr>
                    </a:p>
                  </a:txBody>
                  <a:tcPr marL="44450" marR="44450" marT="0" marB="0" anchor="ctr">
                    <a:noFill/>
                  </a:tcPr>
                </a:tc>
                <a:tc grid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Olgunluk Düzeyi </a:t>
                      </a:r>
                      <a:endParaRPr/>
                    </a:p>
                  </a:txBody>
                  <a:tcPr marL="44450" marR="44450" marT="0" marB="0" anchor="ctr">
                    <a:noFill/>
                  </a:tcPr>
                </a:tc>
                <a:tc hMerge="1">
                  <a:txBody>
                    <a:bodyPr/>
                    <a:lstStyle/>
                    <a:p>
                      <a:endParaRPr lang="tr-TR"/>
                    </a:p>
                  </a:txBody>
                  <a:tcPr/>
                </a:tc>
                <a:extLst>
                  <a:ext uri="{0D108BD9-81ED-4DB2-BD59-A6C34878D82A}">
                    <a16:rowId xmlns:a16="http://schemas.microsoft.com/office/drawing/2014/main" val="10000"/>
                  </a:ext>
                </a:extLst>
              </a:tr>
              <a:tr h="3450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2024</a:t>
                      </a:r>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2025</a:t>
                      </a:r>
                      <a:endParaRPr/>
                    </a:p>
                  </a:txBody>
                  <a:tcPr marL="44450" marR="44450" marT="0" marB="0" anchor="ctr">
                    <a:noFill/>
                  </a:tcPr>
                </a:tc>
                <a:extLst>
                  <a:ext uri="{0D108BD9-81ED-4DB2-BD59-A6C34878D82A}">
                    <a16:rowId xmlns:a16="http://schemas.microsoft.com/office/drawing/2014/main" val="10001"/>
                  </a:ext>
                </a:extLst>
              </a:tr>
              <a:tr h="352775">
                <a:tc rowSpan="5">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A.1. Liderlik ve Kalite</a:t>
                      </a:r>
                      <a:endParaRPr sz="20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A.1.1. Yönetim modeli ve idari yapı</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4</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2"/>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A.1.2. Liderlik</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3"/>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A.1.3. Kurumsal dönüşüm kapasitesi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4"/>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A.1.4. İç kalite güvencesi mekanizmaları</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4</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5"/>
                  </a:ext>
                </a:extLst>
              </a:tr>
              <a:tr h="39575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A.1.5. Kamuoyunu bilgilendirme ve hesap verebilirlik</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6"/>
                  </a:ext>
                </a:extLst>
              </a:tr>
              <a:tr h="35277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A.2. Misyon ve Stratejik Amaçlar</a:t>
                      </a:r>
                      <a:endParaRPr sz="20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A.2.1. Misyon, vizyon ve politikalar</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4</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7"/>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A.2.2. Stratejik amaç ve hedefler</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3</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8"/>
                  </a:ext>
                </a:extLst>
              </a:tr>
              <a:tr h="4775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A.2.3. Performans yönetimi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62"/>
          <p:cNvSpPr txBox="1">
            <a:spLocks noGrp="1"/>
          </p:cNvSpPr>
          <p:nvPr>
            <p:ph type="title"/>
          </p:nvPr>
        </p:nvSpPr>
        <p:spPr>
          <a:xfrm>
            <a:off x="329774" y="777856"/>
            <a:ext cx="10345781" cy="7053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LİDERLİK, YÖNETİŞİM VE KALİTE</a:t>
            </a:r>
            <a:endParaRPr/>
          </a:p>
        </p:txBody>
      </p:sp>
      <p:sp>
        <p:nvSpPr>
          <p:cNvPr id="894" name="Google Shape;89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95" name="Google Shape;89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101</a:t>
            </a:fld>
            <a:endParaRPr/>
          </a:p>
        </p:txBody>
      </p:sp>
      <p:graphicFrame>
        <p:nvGraphicFramePr>
          <p:cNvPr id="896" name="Google Shape;896;p62"/>
          <p:cNvGraphicFramePr/>
          <p:nvPr>
            <p:extLst>
              <p:ext uri="{D42A27DB-BD31-4B8C-83A1-F6EECF244321}">
                <p14:modId xmlns:p14="http://schemas.microsoft.com/office/powerpoint/2010/main" val="1624796686"/>
              </p:ext>
            </p:extLst>
          </p:nvPr>
        </p:nvGraphicFramePr>
        <p:xfrm>
          <a:off x="1008712" y="1912038"/>
          <a:ext cx="10634875" cy="4015525"/>
        </p:xfrm>
        <a:graphic>
          <a:graphicData uri="http://schemas.openxmlformats.org/drawingml/2006/table">
            <a:tbl>
              <a:tblPr firstRow="1" firstCol="1" bandRow="1">
                <a:noFill/>
                <a:tableStyleId>{0D959B07-CC43-40B5-915E-03206A15D3F9}</a:tableStyleId>
              </a:tblPr>
              <a:tblGrid>
                <a:gridCol w="2682675">
                  <a:extLst>
                    <a:ext uri="{9D8B030D-6E8A-4147-A177-3AD203B41FA5}">
                      <a16:colId xmlns:a16="http://schemas.microsoft.com/office/drawing/2014/main" val="20000"/>
                    </a:ext>
                  </a:extLst>
                </a:gridCol>
                <a:gridCol w="5607250">
                  <a:extLst>
                    <a:ext uri="{9D8B030D-6E8A-4147-A177-3AD203B41FA5}">
                      <a16:colId xmlns:a16="http://schemas.microsoft.com/office/drawing/2014/main" val="20001"/>
                    </a:ext>
                  </a:extLst>
                </a:gridCol>
                <a:gridCol w="1173950">
                  <a:extLst>
                    <a:ext uri="{9D8B030D-6E8A-4147-A177-3AD203B41FA5}">
                      <a16:colId xmlns:a16="http://schemas.microsoft.com/office/drawing/2014/main" val="20002"/>
                    </a:ext>
                  </a:extLst>
                </a:gridCol>
                <a:gridCol w="1171000">
                  <a:extLst>
                    <a:ext uri="{9D8B030D-6E8A-4147-A177-3AD203B41FA5}">
                      <a16:colId xmlns:a16="http://schemas.microsoft.com/office/drawing/2014/main" val="20003"/>
                    </a:ext>
                  </a:extLst>
                </a:gridCol>
              </a:tblGrid>
              <a:tr h="316425">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ANA ÖLÇÜT</a:t>
                      </a:r>
                      <a:endParaRPr sz="2000" b="1">
                        <a:solidFill>
                          <a:srgbClr val="0066FF"/>
                        </a:solidFill>
                        <a:latin typeface="Calibri"/>
                        <a:ea typeface="Calibri"/>
                        <a:cs typeface="Calibri"/>
                        <a:sym typeface="Calibri"/>
                      </a:endParaRPr>
                    </a:p>
                  </a:txBody>
                  <a:tcPr marL="44450" marR="44450" marT="0" marB="0" anchor="ctr">
                    <a:noFill/>
                  </a:tcPr>
                </a:tc>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ALT ÖLÇÜT</a:t>
                      </a:r>
                      <a:endParaRPr sz="2000" b="1">
                        <a:solidFill>
                          <a:srgbClr val="0066FF"/>
                        </a:solidFill>
                        <a:latin typeface="Calibri"/>
                        <a:ea typeface="Calibri"/>
                        <a:cs typeface="Calibri"/>
                        <a:sym typeface="Calibri"/>
                      </a:endParaRPr>
                    </a:p>
                  </a:txBody>
                  <a:tcPr marL="44450" marR="44450" marT="0" marB="0" anchor="ctr">
                    <a:noFill/>
                  </a:tcPr>
                </a:tc>
                <a:tc grid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Olgunluk Düzeyi </a:t>
                      </a:r>
                      <a:endParaRPr/>
                    </a:p>
                  </a:txBody>
                  <a:tcPr marL="44450" marR="44450" marT="0" marB="0" anchor="ctr">
                    <a:noFill/>
                  </a:tcPr>
                </a:tc>
                <a:tc hMerge="1">
                  <a:txBody>
                    <a:bodyPr/>
                    <a:lstStyle/>
                    <a:p>
                      <a:endParaRPr lang="tr-TR"/>
                    </a:p>
                  </a:txBody>
                  <a:tcPr/>
                </a:tc>
                <a:extLst>
                  <a:ext uri="{0D108BD9-81ED-4DB2-BD59-A6C34878D82A}">
                    <a16:rowId xmlns:a16="http://schemas.microsoft.com/office/drawing/2014/main" val="10000"/>
                  </a:ext>
                </a:extLst>
              </a:tr>
              <a:tr h="3164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2024</a:t>
                      </a:r>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2025</a:t>
                      </a:r>
                      <a:endParaRPr/>
                    </a:p>
                  </a:txBody>
                  <a:tcPr marL="44450" marR="44450" marT="0" marB="0" anchor="ctr">
                    <a:noFill/>
                  </a:tcPr>
                </a:tc>
                <a:extLst>
                  <a:ext uri="{0D108BD9-81ED-4DB2-BD59-A6C34878D82A}">
                    <a16:rowId xmlns:a16="http://schemas.microsoft.com/office/drawing/2014/main" val="10001"/>
                  </a:ext>
                </a:extLst>
              </a:tr>
              <a:tr h="331125">
                <a:tc rowSpan="4">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A.3. Yönetim Sistemleri</a:t>
                      </a:r>
                      <a:endParaRPr sz="20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A.3.1. Bilgi yönetim sistemi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3</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2"/>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A.3.2. İnsan kaynakları yönetimi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3"/>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A.3.3. Finansal yönetim</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4"/>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A.3.4. Süreç yönetimi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4</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5"/>
                  </a:ext>
                </a:extLst>
              </a:tr>
              <a:tr h="33112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A.4. Paydaş Katılımı</a:t>
                      </a:r>
                      <a:endParaRPr sz="20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A.4.1. İç ve dış paydaş katılımı</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1</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3</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6"/>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A.4.2. Öğrenci geri bildirimleri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1</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7"/>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A.4.3. Mezun ilişkileri yönetimi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8"/>
                  </a:ext>
                </a:extLst>
              </a:tr>
              <a:tr h="33112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A.5. Uluslararasılaşma</a:t>
                      </a:r>
                      <a:endParaRPr sz="20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A.5.1. Uluslararasılaşma süreçlerinin yönetimi</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9"/>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A.5.2. Uluslararasılaşma kaynakları</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3</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10"/>
                  </a:ext>
                </a:extLst>
              </a:tr>
              <a:tr h="40255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A.5.3. Uluslararasılaşma performansı</a:t>
                      </a:r>
                      <a:endParaRPr sz="2000" b="1">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63"/>
          <p:cNvSpPr txBox="1">
            <a:spLocks noGrp="1"/>
          </p:cNvSpPr>
          <p:nvPr>
            <p:ph type="title"/>
          </p:nvPr>
        </p:nvSpPr>
        <p:spPr>
          <a:xfrm>
            <a:off x="397565" y="820670"/>
            <a:ext cx="10266122" cy="64335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EĞİTİM VE ÖĞRETİM</a:t>
            </a:r>
            <a:endParaRPr sz="2800"/>
          </a:p>
        </p:txBody>
      </p:sp>
      <p:sp>
        <p:nvSpPr>
          <p:cNvPr id="902" name="Google Shape;90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03" name="Google Shape;90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102</a:t>
            </a:fld>
            <a:endParaRPr/>
          </a:p>
        </p:txBody>
      </p:sp>
      <p:graphicFrame>
        <p:nvGraphicFramePr>
          <p:cNvPr id="904" name="Google Shape;904;p63"/>
          <p:cNvGraphicFramePr/>
          <p:nvPr>
            <p:extLst>
              <p:ext uri="{D42A27DB-BD31-4B8C-83A1-F6EECF244321}">
                <p14:modId xmlns:p14="http://schemas.microsoft.com/office/powerpoint/2010/main" val="1135493157"/>
              </p:ext>
            </p:extLst>
          </p:nvPr>
        </p:nvGraphicFramePr>
        <p:xfrm>
          <a:off x="397563" y="1948069"/>
          <a:ext cx="11320700" cy="3971475"/>
        </p:xfrm>
        <a:graphic>
          <a:graphicData uri="http://schemas.openxmlformats.org/drawingml/2006/table">
            <a:tbl>
              <a:tblPr firstRow="1" firstCol="1" bandRow="1">
                <a:noFill/>
                <a:tableStyleId>{0D959B07-CC43-40B5-915E-03206A15D3F9}</a:tableStyleId>
              </a:tblPr>
              <a:tblGrid>
                <a:gridCol w="2335700">
                  <a:extLst>
                    <a:ext uri="{9D8B030D-6E8A-4147-A177-3AD203B41FA5}">
                      <a16:colId xmlns:a16="http://schemas.microsoft.com/office/drawing/2014/main" val="20000"/>
                    </a:ext>
                  </a:extLst>
                </a:gridCol>
                <a:gridCol w="7017750">
                  <a:extLst>
                    <a:ext uri="{9D8B030D-6E8A-4147-A177-3AD203B41FA5}">
                      <a16:colId xmlns:a16="http://schemas.microsoft.com/office/drawing/2014/main" val="20001"/>
                    </a:ext>
                  </a:extLst>
                </a:gridCol>
                <a:gridCol w="983625">
                  <a:extLst>
                    <a:ext uri="{9D8B030D-6E8A-4147-A177-3AD203B41FA5}">
                      <a16:colId xmlns:a16="http://schemas.microsoft.com/office/drawing/2014/main" val="20002"/>
                    </a:ext>
                  </a:extLst>
                </a:gridCol>
                <a:gridCol w="983625">
                  <a:extLst>
                    <a:ext uri="{9D8B030D-6E8A-4147-A177-3AD203B41FA5}">
                      <a16:colId xmlns:a16="http://schemas.microsoft.com/office/drawing/2014/main" val="20003"/>
                    </a:ext>
                  </a:extLst>
                </a:gridCol>
              </a:tblGrid>
              <a:tr h="369850">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ANA ÖLÇÜT</a:t>
                      </a:r>
                      <a:endParaRPr sz="1800" b="1">
                        <a:solidFill>
                          <a:srgbClr val="FF0000"/>
                        </a:solidFill>
                        <a:latin typeface="Calibri"/>
                        <a:ea typeface="Calibri"/>
                        <a:cs typeface="Calibri"/>
                        <a:sym typeface="Calibri"/>
                      </a:endParaRPr>
                    </a:p>
                  </a:txBody>
                  <a:tcPr marL="44450" marR="44450" marT="0" marB="0" anchor="ctr">
                    <a:noFill/>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ALT ÖLÇÜT</a:t>
                      </a:r>
                      <a:endParaRPr sz="1800" b="1">
                        <a:solidFill>
                          <a:srgbClr val="FF0000"/>
                        </a:solidFill>
                        <a:latin typeface="Calibri"/>
                        <a:ea typeface="Calibri"/>
                        <a:cs typeface="Calibri"/>
                        <a:sym typeface="Calibri"/>
                      </a:endParaRPr>
                    </a:p>
                  </a:txBody>
                  <a:tcPr marL="44450" marR="44450" marT="0" marB="0" anchor="ctr">
                    <a:noFill/>
                  </a:tcPr>
                </a:tc>
                <a:tc gridSpan="2">
                  <a:txBody>
                    <a:bodyPr/>
                    <a:lstStyle/>
                    <a:p>
                      <a:pPr marL="0" marR="0" lvl="0" indent="0" algn="ctr" rtl="0">
                        <a:lnSpc>
                          <a:spcPct val="107000"/>
                        </a:lnSpc>
                        <a:spcBef>
                          <a:spcPts val="0"/>
                        </a:spcBef>
                        <a:spcAft>
                          <a:spcPts val="0"/>
                        </a:spcAft>
                        <a:buNone/>
                      </a:pPr>
                      <a:r>
                        <a:rPr lang="tr-TR" sz="1600" b="1">
                          <a:solidFill>
                            <a:srgbClr val="FF0000"/>
                          </a:solidFill>
                        </a:rPr>
                        <a:t>OLGUNLUK DÜZEYİ</a:t>
                      </a:r>
                      <a:endParaRPr sz="16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extLst>
                  <a:ext uri="{0D108BD9-81ED-4DB2-BD59-A6C34878D82A}">
                    <a16:rowId xmlns:a16="http://schemas.microsoft.com/office/drawing/2014/main" val="10000"/>
                  </a:ext>
                </a:extLst>
              </a:tr>
              <a:tr h="3656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2024</a:t>
                      </a:r>
                      <a:endParaRPr sz="18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2025</a:t>
                      </a:r>
                      <a:endParaRPr/>
                    </a:p>
                  </a:txBody>
                  <a:tcPr marL="44450" marR="44450" marT="0" marB="0" anchor="ctr">
                    <a:noFill/>
                  </a:tcPr>
                </a:tc>
                <a:extLst>
                  <a:ext uri="{0D108BD9-81ED-4DB2-BD59-A6C34878D82A}">
                    <a16:rowId xmlns:a16="http://schemas.microsoft.com/office/drawing/2014/main" val="10001"/>
                  </a:ext>
                </a:extLst>
              </a:tr>
              <a:tr h="323600">
                <a:tc rowSpan="6">
                  <a:txBody>
                    <a:bodyPr/>
                    <a:lstStyle/>
                    <a:p>
                      <a:pPr marL="0" marR="0" lvl="0" indent="0" algn="l" rtl="0">
                        <a:lnSpc>
                          <a:spcPct val="107000"/>
                        </a:lnSpc>
                        <a:spcBef>
                          <a:spcPts val="0"/>
                        </a:spcBef>
                        <a:spcAft>
                          <a:spcPts val="0"/>
                        </a:spcAft>
                        <a:buNone/>
                      </a:pPr>
                      <a:r>
                        <a:rPr lang="tr-TR" sz="1800" b="1">
                          <a:solidFill>
                            <a:srgbClr val="0000CC"/>
                          </a:solidFill>
                          <a:latin typeface="Calibri"/>
                          <a:ea typeface="Calibri"/>
                          <a:cs typeface="Calibri"/>
                          <a:sym typeface="Calibri"/>
                        </a:rPr>
                        <a:t>B.1. Program Tasarımı, Değerlendirmesi ve Güncellenmesi</a:t>
                      </a:r>
                      <a:endParaRPr sz="18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B.1.1. Programların tasarımı ve onayı</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3</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dirty="0"/>
                        <a:t>3</a:t>
                      </a:r>
                      <a:endParaRPr sz="18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2"/>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B.1.2. Programın ders dağılım dengesi</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3</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t>3</a:t>
                      </a:r>
                      <a:endParaRPr sz="18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3"/>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B.1.3. Ders kazanımlarının program çıktılarıyla uyumu</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3</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dirty="0"/>
                        <a:t>3</a:t>
                      </a:r>
                      <a:endParaRPr sz="18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4"/>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B.1.4. Öğrenci iş yüküne dayalı ders tasarımı</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3</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t>3</a:t>
                      </a:r>
                      <a:endParaRPr sz="18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5"/>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B.1.5. Programların izlenmesi ve güncellenmesi</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a:t>
                      </a:r>
                      <a:r>
                        <a:rPr lang="tr-TR" sz="1800"/>
                        <a:t>2</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dirty="0"/>
                        <a:t>4</a:t>
                      </a:r>
                      <a:endParaRPr sz="18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6"/>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B.1.6. Eğitim ve öğretim süreçlerinin yönetimi</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3</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t>4</a:t>
                      </a:r>
                      <a:endParaRPr sz="18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7"/>
                  </a:ext>
                </a:extLst>
              </a:tr>
              <a:tr h="323600">
                <a:tc rowSpan="4">
                  <a:txBody>
                    <a:bodyPr/>
                    <a:lstStyle/>
                    <a:p>
                      <a:pPr marL="0" marR="0" lvl="0" indent="0" algn="l" rtl="0">
                        <a:lnSpc>
                          <a:spcPct val="107000"/>
                        </a:lnSpc>
                        <a:spcBef>
                          <a:spcPts val="0"/>
                        </a:spcBef>
                        <a:spcAft>
                          <a:spcPts val="0"/>
                        </a:spcAft>
                        <a:buNone/>
                      </a:pPr>
                      <a:r>
                        <a:rPr lang="tr-TR" sz="1800" b="1">
                          <a:solidFill>
                            <a:srgbClr val="0000CC"/>
                          </a:solidFill>
                          <a:latin typeface="Calibri"/>
                          <a:ea typeface="Calibri"/>
                          <a:cs typeface="Calibri"/>
                          <a:sym typeface="Calibri"/>
                        </a:rPr>
                        <a:t>B.2. Programların Yürütülmesi</a:t>
                      </a:r>
                      <a:endParaRPr sz="18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B.2.1. Öğretim yöntem ve teknikleri</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3</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t>4</a:t>
                      </a:r>
                      <a:endParaRPr sz="18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8"/>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B.2.2. Ölçme ve değerlendirme</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3</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t>3</a:t>
                      </a:r>
                      <a:endParaRPr sz="18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9"/>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B.2.3. Öğrenci kabulü, önceki öğrenmenin tanınması ve kredilendirilmesi*</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 </a:t>
                      </a:r>
                      <a:r>
                        <a:rPr lang="tr-TR" sz="1800"/>
                        <a:t>4</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a:t>4</a:t>
                      </a:r>
                      <a:endParaRPr sz="18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10"/>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B.2.4. Yeterliliklerin sertifikalandırılması ve diploma</a:t>
                      </a:r>
                      <a:endParaRPr sz="18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3</a:t>
                      </a:r>
                      <a:endParaRPr sz="1800" dirty="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800" dirty="0"/>
                        <a:t>3</a:t>
                      </a:r>
                      <a:endParaRPr sz="18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64"/>
          <p:cNvSpPr txBox="1">
            <a:spLocks noGrp="1"/>
          </p:cNvSpPr>
          <p:nvPr>
            <p:ph type="title"/>
          </p:nvPr>
        </p:nvSpPr>
        <p:spPr>
          <a:xfrm>
            <a:off x="397565" y="820670"/>
            <a:ext cx="10266122" cy="64335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EĞİTİM VE ÖĞRETİM</a:t>
            </a:r>
            <a:endParaRPr sz="2800"/>
          </a:p>
        </p:txBody>
      </p:sp>
      <p:sp>
        <p:nvSpPr>
          <p:cNvPr id="910" name="Google Shape;91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11" name="Google Shape;91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103</a:t>
            </a:fld>
            <a:endParaRPr/>
          </a:p>
        </p:txBody>
      </p:sp>
      <p:graphicFrame>
        <p:nvGraphicFramePr>
          <p:cNvPr id="912" name="Google Shape;912;p64"/>
          <p:cNvGraphicFramePr/>
          <p:nvPr>
            <p:extLst>
              <p:ext uri="{D42A27DB-BD31-4B8C-83A1-F6EECF244321}">
                <p14:modId xmlns:p14="http://schemas.microsoft.com/office/powerpoint/2010/main" val="1680669094"/>
              </p:ext>
            </p:extLst>
          </p:nvPr>
        </p:nvGraphicFramePr>
        <p:xfrm>
          <a:off x="397563" y="1967947"/>
          <a:ext cx="11390225" cy="3757283"/>
        </p:xfrm>
        <a:graphic>
          <a:graphicData uri="http://schemas.openxmlformats.org/drawingml/2006/table">
            <a:tbl>
              <a:tblPr firstRow="1" firstCol="1" bandRow="1">
                <a:noFill/>
                <a:tableStyleId>{0D959B07-CC43-40B5-915E-03206A15D3F9}</a:tableStyleId>
              </a:tblPr>
              <a:tblGrid>
                <a:gridCol w="3062525">
                  <a:extLst>
                    <a:ext uri="{9D8B030D-6E8A-4147-A177-3AD203B41FA5}">
                      <a16:colId xmlns:a16="http://schemas.microsoft.com/office/drawing/2014/main" val="20000"/>
                    </a:ext>
                  </a:extLst>
                </a:gridCol>
                <a:gridCol w="6348400">
                  <a:extLst>
                    <a:ext uri="{9D8B030D-6E8A-4147-A177-3AD203B41FA5}">
                      <a16:colId xmlns:a16="http://schemas.microsoft.com/office/drawing/2014/main" val="20001"/>
                    </a:ext>
                  </a:extLst>
                </a:gridCol>
                <a:gridCol w="989650">
                  <a:extLst>
                    <a:ext uri="{9D8B030D-6E8A-4147-A177-3AD203B41FA5}">
                      <a16:colId xmlns:a16="http://schemas.microsoft.com/office/drawing/2014/main" val="20002"/>
                    </a:ext>
                  </a:extLst>
                </a:gridCol>
                <a:gridCol w="989650">
                  <a:extLst>
                    <a:ext uri="{9D8B030D-6E8A-4147-A177-3AD203B41FA5}">
                      <a16:colId xmlns:a16="http://schemas.microsoft.com/office/drawing/2014/main" val="20003"/>
                    </a:ext>
                  </a:extLst>
                </a:gridCol>
              </a:tblGrid>
              <a:tr h="430625">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ANA ÖLÇÜT</a:t>
                      </a:r>
                      <a:endParaRPr sz="2000" b="1">
                        <a:solidFill>
                          <a:srgbClr val="FF0000"/>
                        </a:solidFill>
                        <a:latin typeface="Calibri"/>
                        <a:ea typeface="Calibri"/>
                        <a:cs typeface="Calibri"/>
                        <a:sym typeface="Calibri"/>
                      </a:endParaRPr>
                    </a:p>
                  </a:txBody>
                  <a:tcPr marL="44450" marR="44450" marT="0" marB="0" anchor="ctr">
                    <a:noFill/>
                  </a:tcPr>
                </a:tc>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ALT ÖLÇÜT</a:t>
                      </a:r>
                      <a:endParaRPr sz="2000" b="1">
                        <a:solidFill>
                          <a:srgbClr val="FF0000"/>
                        </a:solidFill>
                        <a:latin typeface="Calibri"/>
                        <a:ea typeface="Calibri"/>
                        <a:cs typeface="Calibri"/>
                        <a:sym typeface="Calibri"/>
                      </a:endParaRPr>
                    </a:p>
                  </a:txBody>
                  <a:tcPr marL="44450" marR="44450" marT="0" marB="0" anchor="ctr">
                    <a:noFill/>
                  </a:tcP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OLGUNLUK DÜZEYİ</a:t>
                      </a:r>
                      <a:endParaRPr sz="16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extLst>
                  <a:ext uri="{0D108BD9-81ED-4DB2-BD59-A6C34878D82A}">
                    <a16:rowId xmlns:a16="http://schemas.microsoft.com/office/drawing/2014/main" val="10000"/>
                  </a:ext>
                </a:extLst>
              </a:tr>
              <a:tr h="19555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2024</a:t>
                      </a:r>
                      <a:endParaRPr sz="20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a:t>
                      </a:r>
                      <a:endParaRPr/>
                    </a:p>
                  </a:txBody>
                  <a:tcPr marL="44450" marR="44450" marT="0" marB="0" anchor="ctr">
                    <a:noFill/>
                  </a:tcPr>
                </a:tc>
                <a:extLst>
                  <a:ext uri="{0D108BD9-81ED-4DB2-BD59-A6C34878D82A}">
                    <a16:rowId xmlns:a16="http://schemas.microsoft.com/office/drawing/2014/main" val="10001"/>
                  </a:ext>
                </a:extLst>
              </a:tr>
              <a:tr h="376875">
                <a:tc rowSpan="5">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B.3. Öğrenme Kaynakları ve Akademik Destek Hizmetleri</a:t>
                      </a:r>
                      <a:endParaRPr sz="20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B.3.1. Öğrenme ortam ve kaynakları</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2"/>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B.3.2. Akademik destek hizmetleri</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3"/>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B.3.3. Tesis ve altyapılar</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4"/>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B.3.4. Dezavantajlı gruplar</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5"/>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B.3.5. Sosyal, kültürel, sportif faaliyetler</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4</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6"/>
                  </a:ext>
                </a:extLst>
              </a:tr>
              <a:tr h="376875">
                <a:tc rowSpan="3">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B.4. Öğretim Kadrosu</a:t>
                      </a:r>
                      <a:endParaRPr sz="20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B.4.1. Atama, yükseltme ve görevlendirme kriterleri</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7"/>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B.4.2. Öğretim yetkinlikleri ve gelişimi</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t>4</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8"/>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B.4.3. Eğitim faaliyetlerine yönelik teşvik ve ödüllendirme</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4</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917" name="Google Shape;917;p65"/>
          <p:cNvSpPr txBox="1">
            <a:spLocks noGrp="1"/>
          </p:cNvSpPr>
          <p:nvPr>
            <p:ph type="title"/>
          </p:nvPr>
        </p:nvSpPr>
        <p:spPr>
          <a:xfrm>
            <a:off x="208722" y="727167"/>
            <a:ext cx="10688165" cy="7315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ARAŞTIRMA VE GELİŞTİRME</a:t>
            </a:r>
            <a:endParaRPr sz="2800"/>
          </a:p>
        </p:txBody>
      </p:sp>
      <p:sp>
        <p:nvSpPr>
          <p:cNvPr id="918" name="Google Shape;91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19" name="Google Shape;91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104</a:t>
            </a:fld>
            <a:endParaRPr/>
          </a:p>
        </p:txBody>
      </p:sp>
      <p:graphicFrame>
        <p:nvGraphicFramePr>
          <p:cNvPr id="920" name="Google Shape;920;p65"/>
          <p:cNvGraphicFramePr/>
          <p:nvPr>
            <p:extLst>
              <p:ext uri="{D42A27DB-BD31-4B8C-83A1-F6EECF244321}">
                <p14:modId xmlns:p14="http://schemas.microsoft.com/office/powerpoint/2010/main" val="1924056321"/>
              </p:ext>
            </p:extLst>
          </p:nvPr>
        </p:nvGraphicFramePr>
        <p:xfrm>
          <a:off x="461638" y="1897810"/>
          <a:ext cx="11296350" cy="3807275"/>
        </p:xfrm>
        <a:graphic>
          <a:graphicData uri="http://schemas.openxmlformats.org/drawingml/2006/table">
            <a:tbl>
              <a:tblPr firstRow="1" firstCol="1" bandRow="1">
                <a:noFill/>
                <a:tableStyleId>{0D959B07-CC43-40B5-915E-03206A15D3F9}</a:tableStyleId>
              </a:tblPr>
              <a:tblGrid>
                <a:gridCol w="3285775">
                  <a:extLst>
                    <a:ext uri="{9D8B030D-6E8A-4147-A177-3AD203B41FA5}">
                      <a16:colId xmlns:a16="http://schemas.microsoft.com/office/drawing/2014/main" val="20000"/>
                    </a:ext>
                  </a:extLst>
                </a:gridCol>
                <a:gridCol w="6225225">
                  <a:extLst>
                    <a:ext uri="{9D8B030D-6E8A-4147-A177-3AD203B41FA5}">
                      <a16:colId xmlns:a16="http://schemas.microsoft.com/office/drawing/2014/main" val="20001"/>
                    </a:ext>
                  </a:extLst>
                </a:gridCol>
                <a:gridCol w="892675">
                  <a:extLst>
                    <a:ext uri="{9D8B030D-6E8A-4147-A177-3AD203B41FA5}">
                      <a16:colId xmlns:a16="http://schemas.microsoft.com/office/drawing/2014/main" val="20002"/>
                    </a:ext>
                  </a:extLst>
                </a:gridCol>
                <a:gridCol w="892675">
                  <a:extLst>
                    <a:ext uri="{9D8B030D-6E8A-4147-A177-3AD203B41FA5}">
                      <a16:colId xmlns:a16="http://schemas.microsoft.com/office/drawing/2014/main" val="20003"/>
                    </a:ext>
                  </a:extLst>
                </a:gridCol>
              </a:tblGrid>
              <a:tr h="354600">
                <a:tc rowSpan="2">
                  <a:txBody>
                    <a:bodyPr/>
                    <a:lstStyle/>
                    <a:p>
                      <a:pPr marL="72000" marR="0" lvl="0" indent="0" algn="ctr" rtl="0">
                        <a:lnSpc>
                          <a:spcPct val="100000"/>
                        </a:lnSpc>
                        <a:spcBef>
                          <a:spcPts val="0"/>
                        </a:spcBef>
                        <a:spcAft>
                          <a:spcPts val="0"/>
                        </a:spcAft>
                        <a:buNone/>
                      </a:pPr>
                      <a:r>
                        <a:rPr lang="tr-TR" sz="1600" b="1">
                          <a:solidFill>
                            <a:srgbClr val="FF0000"/>
                          </a:solidFill>
                        </a:rPr>
                        <a:t>ANA ÖLÇÜT</a:t>
                      </a:r>
                      <a:endParaRPr sz="1600" b="1">
                        <a:solidFill>
                          <a:srgbClr val="FF0000"/>
                        </a:solidFill>
                        <a:latin typeface="Calibri"/>
                        <a:ea typeface="Calibri"/>
                        <a:cs typeface="Calibri"/>
                        <a:sym typeface="Calibri"/>
                      </a:endParaRPr>
                    </a:p>
                  </a:txBody>
                  <a:tcPr marL="44450" marR="44450" marT="0" marB="0" anchor="ctr">
                    <a:noFill/>
                  </a:tcPr>
                </a:tc>
                <a:tc rowSpan="2">
                  <a:txBody>
                    <a:bodyPr/>
                    <a:lstStyle/>
                    <a:p>
                      <a:pPr marL="72000" marR="0" lvl="0" indent="0" algn="ctr" rtl="0">
                        <a:lnSpc>
                          <a:spcPct val="100000"/>
                        </a:lnSpc>
                        <a:spcBef>
                          <a:spcPts val="0"/>
                        </a:spcBef>
                        <a:spcAft>
                          <a:spcPts val="0"/>
                        </a:spcAft>
                        <a:buNone/>
                      </a:pPr>
                      <a:r>
                        <a:rPr lang="tr-TR" sz="1600" b="1">
                          <a:solidFill>
                            <a:srgbClr val="FF0000"/>
                          </a:solidFill>
                        </a:rPr>
                        <a:t>ALT ÖLÇÜT</a:t>
                      </a:r>
                      <a:endParaRPr sz="1600" b="1">
                        <a:solidFill>
                          <a:srgbClr val="FF0000"/>
                        </a:solidFill>
                        <a:latin typeface="Calibri"/>
                        <a:ea typeface="Calibri"/>
                        <a:cs typeface="Calibri"/>
                        <a:sym typeface="Calibri"/>
                      </a:endParaRPr>
                    </a:p>
                  </a:txBody>
                  <a:tcPr marL="44450" marR="44450" marT="0" marB="0" anchor="ctr">
                    <a:noFill/>
                  </a:tcPr>
                </a:tc>
                <a:tc gridSpan="2">
                  <a:txBody>
                    <a:bodyPr/>
                    <a:lstStyle/>
                    <a:p>
                      <a:pPr marL="72000" marR="0" lvl="0" indent="0" algn="ctr" rtl="0">
                        <a:lnSpc>
                          <a:spcPct val="100000"/>
                        </a:lnSpc>
                        <a:spcBef>
                          <a:spcPts val="0"/>
                        </a:spcBef>
                        <a:spcAft>
                          <a:spcPts val="0"/>
                        </a:spcAft>
                        <a:buNone/>
                      </a:pPr>
                      <a:r>
                        <a:rPr lang="tr-TR" sz="1600" b="1">
                          <a:solidFill>
                            <a:srgbClr val="FF0000"/>
                          </a:solidFill>
                        </a:rPr>
                        <a:t>OLGUNLUK DÜZEYİ</a:t>
                      </a:r>
                      <a:endParaRPr sz="16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extLst>
                  <a:ext uri="{0D108BD9-81ED-4DB2-BD59-A6C34878D82A}">
                    <a16:rowId xmlns:a16="http://schemas.microsoft.com/office/drawing/2014/main" val="10000"/>
                  </a:ext>
                </a:extLst>
              </a:tr>
              <a:tr h="354600">
                <a:tc vMerge="1">
                  <a:txBody>
                    <a:bodyPr/>
                    <a:lstStyle/>
                    <a:p>
                      <a:endParaRPr lang="tr-TR"/>
                    </a:p>
                  </a:txBody>
                  <a:tcPr/>
                </a:tc>
                <a:tc vMerge="1">
                  <a:txBody>
                    <a:bodyPr/>
                    <a:lstStyle/>
                    <a:p>
                      <a:endParaRPr lang="tr-TR"/>
                    </a:p>
                  </a:txBody>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a:p>
                  </a:txBody>
                  <a:tcPr marL="44450" marR="44450" marT="0" marB="0" anchor="ctr">
                    <a:noFill/>
                  </a:tcPr>
                </a:tc>
                <a:extLst>
                  <a:ext uri="{0D108BD9-81ED-4DB2-BD59-A6C34878D82A}">
                    <a16:rowId xmlns:a16="http://schemas.microsoft.com/office/drawing/2014/main" val="10001"/>
                  </a:ext>
                </a:extLst>
              </a:tr>
              <a:tr h="398925">
                <a:tc rowSpan="3">
                  <a:txBody>
                    <a:bodyPr/>
                    <a:lstStyle/>
                    <a:p>
                      <a:pPr marL="72000" marR="0" lvl="0" indent="0" algn="l" rtl="0">
                        <a:lnSpc>
                          <a:spcPct val="100000"/>
                        </a:lnSpc>
                        <a:spcBef>
                          <a:spcPts val="0"/>
                        </a:spcBef>
                        <a:spcAft>
                          <a:spcPts val="0"/>
                        </a:spcAft>
                        <a:buNone/>
                      </a:pPr>
                      <a:r>
                        <a:rPr lang="tr-TR" sz="1800" b="1">
                          <a:solidFill>
                            <a:srgbClr val="0000CC"/>
                          </a:solidFill>
                        </a:rPr>
                        <a:t>C.1. Araştırma Süreçlerinin Yönetimi ve Araştırma Kaynakları</a:t>
                      </a:r>
                      <a:endParaRPr sz="1800" b="1">
                        <a:solidFill>
                          <a:srgbClr val="0000CC"/>
                        </a:solidFill>
                        <a:latin typeface="Calibri"/>
                        <a:ea typeface="Calibri"/>
                        <a:cs typeface="Calibri"/>
                        <a:sym typeface="Calibri"/>
                      </a:endParaRPr>
                    </a:p>
                  </a:txBody>
                  <a:tcPr marL="44450" marR="44450" marT="0" marB="0" anchor="ctr">
                    <a:noFill/>
                  </a:tcPr>
                </a:tc>
                <a:tc>
                  <a:txBody>
                    <a:bodyPr/>
                    <a:lstStyle/>
                    <a:p>
                      <a:pPr marL="72000" marR="0" lvl="0" indent="0" algn="l" rtl="0">
                        <a:lnSpc>
                          <a:spcPct val="100000"/>
                        </a:lnSpc>
                        <a:spcBef>
                          <a:spcPts val="0"/>
                        </a:spcBef>
                        <a:spcAft>
                          <a:spcPts val="0"/>
                        </a:spcAft>
                        <a:buNone/>
                      </a:pPr>
                      <a:r>
                        <a:rPr lang="tr-TR" sz="1600"/>
                        <a:t>C.1.1. Araştırma süreçlerinin yönetimi</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 3</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dirty="0"/>
                        <a:t>3</a:t>
                      </a:r>
                      <a:endParaRPr sz="16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2"/>
                  </a:ext>
                </a:extLst>
              </a:tr>
              <a:tr h="39892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C.1.2. İç ve dış kaynaklar</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 2</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dirty="0"/>
                        <a:t>3</a:t>
                      </a:r>
                      <a:endParaRPr sz="16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3"/>
                  </a:ext>
                </a:extLst>
              </a:tr>
              <a:tr h="39892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C.1.3. Doktora programları ve doktora sonrası imkanlar</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 3</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dirty="0"/>
                        <a:t>3</a:t>
                      </a:r>
                      <a:endParaRPr sz="16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4"/>
                  </a:ext>
                </a:extLst>
              </a:tr>
              <a:tr h="398925">
                <a:tc rowSpan="2">
                  <a:txBody>
                    <a:bodyPr/>
                    <a:lstStyle/>
                    <a:p>
                      <a:pPr marL="72000" marR="0" lvl="0" indent="0" algn="l" rtl="0">
                        <a:lnSpc>
                          <a:spcPct val="100000"/>
                        </a:lnSpc>
                        <a:spcBef>
                          <a:spcPts val="0"/>
                        </a:spcBef>
                        <a:spcAft>
                          <a:spcPts val="0"/>
                        </a:spcAft>
                        <a:buNone/>
                      </a:pPr>
                      <a:r>
                        <a:rPr lang="tr-TR" sz="1800" b="1">
                          <a:solidFill>
                            <a:srgbClr val="0000CC"/>
                          </a:solidFill>
                        </a:rPr>
                        <a:t>C.2. Araştırma Yetkinliği, İş birlikleri ve Destekler</a:t>
                      </a:r>
                      <a:endParaRPr sz="1800" b="1">
                        <a:solidFill>
                          <a:srgbClr val="0000CC"/>
                        </a:solidFill>
                        <a:latin typeface="Calibri"/>
                        <a:ea typeface="Calibri"/>
                        <a:cs typeface="Calibri"/>
                        <a:sym typeface="Calibri"/>
                      </a:endParaRPr>
                    </a:p>
                  </a:txBody>
                  <a:tcPr marL="44450" marR="44450" marT="0" marB="0" anchor="ctr">
                    <a:noFill/>
                  </a:tcPr>
                </a:tc>
                <a:tc>
                  <a:txBody>
                    <a:bodyPr/>
                    <a:lstStyle/>
                    <a:p>
                      <a:pPr marL="72000" marR="0" lvl="0" indent="0" algn="l" rtl="0">
                        <a:lnSpc>
                          <a:spcPct val="100000"/>
                        </a:lnSpc>
                        <a:spcBef>
                          <a:spcPts val="0"/>
                        </a:spcBef>
                        <a:spcAft>
                          <a:spcPts val="0"/>
                        </a:spcAft>
                        <a:buNone/>
                      </a:pPr>
                      <a:r>
                        <a:rPr lang="tr-TR" sz="1600"/>
                        <a:t>C.2.1. Araştırma yetkinlikleri ve gelişimi</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 4</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3</a:t>
                      </a:r>
                      <a:endParaRPr sz="16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5"/>
                  </a:ext>
                </a:extLst>
              </a:tr>
              <a:tr h="41677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C.2.2. Ulusal ve uluslararası ortak programlar ve ortak araştırma birimleri</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 2</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3</a:t>
                      </a:r>
                      <a:endParaRPr sz="16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6"/>
                  </a:ext>
                </a:extLst>
              </a:tr>
              <a:tr h="402650">
                <a:tc rowSpan="2">
                  <a:txBody>
                    <a:bodyPr/>
                    <a:lstStyle/>
                    <a:p>
                      <a:pPr marL="72000" marR="0" lvl="0" indent="0" algn="l" rtl="0">
                        <a:lnSpc>
                          <a:spcPct val="100000"/>
                        </a:lnSpc>
                        <a:spcBef>
                          <a:spcPts val="0"/>
                        </a:spcBef>
                        <a:spcAft>
                          <a:spcPts val="0"/>
                        </a:spcAft>
                        <a:buNone/>
                      </a:pPr>
                      <a:r>
                        <a:rPr lang="tr-TR" sz="1800" b="1">
                          <a:solidFill>
                            <a:srgbClr val="0000CC"/>
                          </a:solidFill>
                        </a:rPr>
                        <a:t>C.3. Araştırma Performansı</a:t>
                      </a:r>
                      <a:endParaRPr sz="1800" b="1">
                        <a:solidFill>
                          <a:srgbClr val="0000CC"/>
                        </a:solidFill>
                        <a:latin typeface="Calibri"/>
                        <a:ea typeface="Calibri"/>
                        <a:cs typeface="Calibri"/>
                        <a:sym typeface="Calibri"/>
                      </a:endParaRPr>
                    </a:p>
                  </a:txBody>
                  <a:tcPr marL="44450" marR="44450" marT="0" marB="0" anchor="ctr">
                    <a:noFill/>
                  </a:tcPr>
                </a:tc>
                <a:tc>
                  <a:txBody>
                    <a:bodyPr/>
                    <a:lstStyle/>
                    <a:p>
                      <a:pPr marL="72000" marR="0" lvl="0" indent="0" algn="l" rtl="0">
                        <a:lnSpc>
                          <a:spcPct val="100000"/>
                        </a:lnSpc>
                        <a:spcBef>
                          <a:spcPts val="0"/>
                        </a:spcBef>
                        <a:spcAft>
                          <a:spcPts val="0"/>
                        </a:spcAft>
                        <a:buNone/>
                      </a:pPr>
                      <a:r>
                        <a:rPr lang="tr-TR" sz="1600"/>
                        <a:t>C.3.1. Araştırma performansının izlenmesi ve değerlendirilmesi</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 3</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3</a:t>
                      </a:r>
                      <a:endParaRPr sz="16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7"/>
                  </a:ext>
                </a:extLst>
              </a:tr>
              <a:tr h="682950">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C.3.2. Öğretim elemanı/araştırmacı performansının değerlendirilmesi</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 3</a:t>
                      </a:r>
                      <a:endParaRPr sz="1600">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dirty="0"/>
                        <a:t>4</a:t>
                      </a:r>
                      <a:endParaRPr sz="16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Shape 924"/>
        <p:cNvGrpSpPr/>
        <p:nvPr/>
      </p:nvGrpSpPr>
      <p:grpSpPr>
        <a:xfrm>
          <a:off x="0" y="0"/>
          <a:ext cx="0" cy="0"/>
          <a:chOff x="0" y="0"/>
          <a:chExt cx="0" cy="0"/>
        </a:xfrm>
      </p:grpSpPr>
      <p:sp>
        <p:nvSpPr>
          <p:cNvPr id="925" name="Google Shape;925;p66"/>
          <p:cNvSpPr txBox="1">
            <a:spLocks noGrp="1"/>
          </p:cNvSpPr>
          <p:nvPr>
            <p:ph type="title"/>
          </p:nvPr>
        </p:nvSpPr>
        <p:spPr>
          <a:xfrm>
            <a:off x="473712" y="698739"/>
            <a:ext cx="10267407" cy="8882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TOPLUMSAL KATKI</a:t>
            </a:r>
            <a:endParaRPr sz="2800"/>
          </a:p>
        </p:txBody>
      </p:sp>
      <p:sp>
        <p:nvSpPr>
          <p:cNvPr id="926" name="Google Shape;92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27" name="Google Shape;92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105</a:t>
            </a:fld>
            <a:endParaRPr/>
          </a:p>
        </p:txBody>
      </p:sp>
      <p:graphicFrame>
        <p:nvGraphicFramePr>
          <p:cNvPr id="928" name="Google Shape;928;p66"/>
          <p:cNvGraphicFramePr/>
          <p:nvPr>
            <p:extLst>
              <p:ext uri="{D42A27DB-BD31-4B8C-83A1-F6EECF244321}">
                <p14:modId xmlns:p14="http://schemas.microsoft.com/office/powerpoint/2010/main" val="1283757987"/>
              </p:ext>
            </p:extLst>
          </p:nvPr>
        </p:nvGraphicFramePr>
        <p:xfrm>
          <a:off x="326570" y="2011681"/>
          <a:ext cx="11600375" cy="3483916"/>
        </p:xfrm>
        <a:graphic>
          <a:graphicData uri="http://schemas.openxmlformats.org/drawingml/2006/table">
            <a:tbl>
              <a:tblPr firstRow="1" firstCol="1" bandRow="1">
                <a:noFill/>
                <a:tableStyleId>{0D959B07-CC43-40B5-915E-03206A15D3F9}</a:tableStyleId>
              </a:tblPr>
              <a:tblGrid>
                <a:gridCol w="4367400">
                  <a:extLst>
                    <a:ext uri="{9D8B030D-6E8A-4147-A177-3AD203B41FA5}">
                      <a16:colId xmlns:a16="http://schemas.microsoft.com/office/drawing/2014/main" val="20000"/>
                    </a:ext>
                  </a:extLst>
                </a:gridCol>
                <a:gridCol w="4728325">
                  <a:extLst>
                    <a:ext uri="{9D8B030D-6E8A-4147-A177-3AD203B41FA5}">
                      <a16:colId xmlns:a16="http://schemas.microsoft.com/office/drawing/2014/main" val="20001"/>
                    </a:ext>
                  </a:extLst>
                </a:gridCol>
                <a:gridCol w="1252325">
                  <a:extLst>
                    <a:ext uri="{9D8B030D-6E8A-4147-A177-3AD203B41FA5}">
                      <a16:colId xmlns:a16="http://schemas.microsoft.com/office/drawing/2014/main" val="20002"/>
                    </a:ext>
                  </a:extLst>
                </a:gridCol>
                <a:gridCol w="1252325">
                  <a:extLst>
                    <a:ext uri="{9D8B030D-6E8A-4147-A177-3AD203B41FA5}">
                      <a16:colId xmlns:a16="http://schemas.microsoft.com/office/drawing/2014/main" val="20003"/>
                    </a:ext>
                  </a:extLst>
                </a:gridCol>
              </a:tblGrid>
              <a:tr h="297125">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ANA ÖLÇÜT</a:t>
                      </a:r>
                      <a:endParaRPr sz="2000" b="1">
                        <a:solidFill>
                          <a:srgbClr val="FF0000"/>
                        </a:solidFill>
                        <a:latin typeface="Calibri"/>
                        <a:ea typeface="Calibri"/>
                        <a:cs typeface="Calibri"/>
                        <a:sym typeface="Calibri"/>
                      </a:endParaRPr>
                    </a:p>
                  </a:txBody>
                  <a:tcPr marL="44450" marR="44450" marT="0" marB="0" anchor="ctr">
                    <a:noFill/>
                  </a:tcPr>
                </a:tc>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ALT ÖLÇÜT</a:t>
                      </a:r>
                      <a:endParaRPr sz="2000" b="1">
                        <a:solidFill>
                          <a:srgbClr val="FF0000"/>
                        </a:solidFill>
                        <a:latin typeface="Calibri"/>
                        <a:ea typeface="Calibri"/>
                        <a:cs typeface="Calibri"/>
                        <a:sym typeface="Calibri"/>
                      </a:endParaRPr>
                    </a:p>
                  </a:txBody>
                  <a:tcPr marL="44450" marR="44450" marT="0" marB="0" anchor="ctr">
                    <a:noFill/>
                  </a:tcPr>
                </a:tc>
                <a:tc grid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OLGUNLUK DÜZEYİ</a:t>
                      </a:r>
                      <a:endParaRPr sz="20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extLst>
                  <a:ext uri="{0D108BD9-81ED-4DB2-BD59-A6C34878D82A}">
                    <a16:rowId xmlns:a16="http://schemas.microsoft.com/office/drawing/2014/main" val="10000"/>
                  </a:ext>
                </a:extLst>
              </a:tr>
              <a:tr h="297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2024</a:t>
                      </a:r>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2025</a:t>
                      </a:r>
                      <a:endParaRPr/>
                    </a:p>
                  </a:txBody>
                  <a:tcPr marL="44450" marR="44450" marT="0" marB="0" anchor="ctr">
                    <a:noFill/>
                  </a:tcPr>
                </a:tc>
                <a:extLst>
                  <a:ext uri="{0D108BD9-81ED-4DB2-BD59-A6C34878D82A}">
                    <a16:rowId xmlns:a16="http://schemas.microsoft.com/office/drawing/2014/main" val="10001"/>
                  </a:ext>
                </a:extLst>
              </a:tr>
              <a:tr h="793425">
                <a:tc rowSpan="2">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D.1. Toplumsal Katkı Süreçlerinin Yönetimi ve Toplumsal Katkı Kaynakları</a:t>
                      </a:r>
                      <a:endParaRPr sz="20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D.1.1. Toplumsal katkı süreçlerinin yönetimi</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3</a:t>
                      </a:r>
                      <a:r>
                        <a:rPr lang="tr-TR" sz="2000">
                          <a:latin typeface="Calibri"/>
                          <a:ea typeface="Calibri"/>
                          <a:cs typeface="Calibri"/>
                          <a:sym typeface="Calibri"/>
                        </a:rPr>
                        <a:t> </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4</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2"/>
                  </a:ext>
                </a:extLst>
              </a:tr>
              <a:tr h="708850">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D.1.2. Kaynaklar</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t>4</a:t>
                      </a:r>
                      <a:endParaRPr sz="200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3"/>
                  </a:ext>
                </a:extLst>
              </a:tr>
              <a:tr h="1358325">
                <a:tc>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D.2. Toplumsal Katkı Performansı</a:t>
                      </a:r>
                      <a:endParaRPr sz="20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D.2.1.Toplumsal katkı performansının izlenmesi ve değerlendirilmesi</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a:t>
                      </a:r>
                      <a:r>
                        <a:rPr lang="tr-TR" sz="2000"/>
                        <a:t>2</a:t>
                      </a:r>
                      <a:endParaRPr sz="2000">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67"/>
          <p:cNvSpPr txBox="1">
            <a:spLocks noGrp="1"/>
          </p:cNvSpPr>
          <p:nvPr>
            <p:ph type="title"/>
          </p:nvPr>
        </p:nvSpPr>
        <p:spPr>
          <a:xfrm>
            <a:off x="221674" y="794328"/>
            <a:ext cx="10427854" cy="7481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333FF"/>
              </a:buClr>
              <a:buSzPts val="3200"/>
              <a:buFont typeface="Calibri"/>
              <a:buNone/>
            </a:pPr>
            <a:r>
              <a:rPr lang="tr-TR" sz="3200" b="1">
                <a:solidFill>
                  <a:srgbClr val="3333FF"/>
                </a:solidFill>
              </a:rPr>
              <a:t>Program Akreditasyon Hazırlık Çalışmaları </a:t>
            </a:r>
            <a:endParaRPr/>
          </a:p>
        </p:txBody>
      </p:sp>
      <p:sp>
        <p:nvSpPr>
          <p:cNvPr id="934" name="Google Shape;934;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35" name="Google Shape;93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106</a:t>
            </a:fld>
            <a:endParaRPr/>
          </a:p>
        </p:txBody>
      </p:sp>
      <p:graphicFrame>
        <p:nvGraphicFramePr>
          <p:cNvPr id="936" name="Google Shape;936;p67"/>
          <p:cNvGraphicFramePr/>
          <p:nvPr>
            <p:extLst>
              <p:ext uri="{D42A27DB-BD31-4B8C-83A1-F6EECF244321}">
                <p14:modId xmlns:p14="http://schemas.microsoft.com/office/powerpoint/2010/main" val="1349056141"/>
              </p:ext>
            </p:extLst>
          </p:nvPr>
        </p:nvGraphicFramePr>
        <p:xfrm>
          <a:off x="123804" y="1750525"/>
          <a:ext cx="11781683" cy="4604287"/>
        </p:xfrm>
        <a:graphic>
          <a:graphicData uri="http://schemas.openxmlformats.org/drawingml/2006/table">
            <a:tbl>
              <a:tblPr firstRow="1" firstCol="1" bandRow="1">
                <a:noFill/>
                <a:tableStyleId>{06575477-51A2-46A7-AA68-E844DD27F3E4}</a:tableStyleId>
              </a:tblPr>
              <a:tblGrid>
                <a:gridCol w="1385149">
                  <a:extLst>
                    <a:ext uri="{9D8B030D-6E8A-4147-A177-3AD203B41FA5}">
                      <a16:colId xmlns:a16="http://schemas.microsoft.com/office/drawing/2014/main" val="20000"/>
                    </a:ext>
                  </a:extLst>
                </a:gridCol>
                <a:gridCol w="1385149">
                  <a:extLst>
                    <a:ext uri="{9D8B030D-6E8A-4147-A177-3AD203B41FA5}">
                      <a16:colId xmlns:a16="http://schemas.microsoft.com/office/drawing/2014/main" val="20001"/>
                    </a:ext>
                  </a:extLst>
                </a:gridCol>
                <a:gridCol w="1037435">
                  <a:extLst>
                    <a:ext uri="{9D8B030D-6E8A-4147-A177-3AD203B41FA5}">
                      <a16:colId xmlns:a16="http://schemas.microsoft.com/office/drawing/2014/main" val="20002"/>
                    </a:ext>
                  </a:extLst>
                </a:gridCol>
                <a:gridCol w="1037435">
                  <a:extLst>
                    <a:ext uri="{9D8B030D-6E8A-4147-A177-3AD203B41FA5}">
                      <a16:colId xmlns:a16="http://schemas.microsoft.com/office/drawing/2014/main" val="20003"/>
                    </a:ext>
                  </a:extLst>
                </a:gridCol>
                <a:gridCol w="1118060">
                  <a:extLst>
                    <a:ext uri="{9D8B030D-6E8A-4147-A177-3AD203B41FA5}">
                      <a16:colId xmlns:a16="http://schemas.microsoft.com/office/drawing/2014/main" val="20004"/>
                    </a:ext>
                  </a:extLst>
                </a:gridCol>
                <a:gridCol w="1230351">
                  <a:extLst>
                    <a:ext uri="{9D8B030D-6E8A-4147-A177-3AD203B41FA5}">
                      <a16:colId xmlns:a16="http://schemas.microsoft.com/office/drawing/2014/main" val="20005"/>
                    </a:ext>
                  </a:extLst>
                </a:gridCol>
                <a:gridCol w="1230351">
                  <a:extLst>
                    <a:ext uri="{9D8B030D-6E8A-4147-A177-3AD203B41FA5}">
                      <a16:colId xmlns:a16="http://schemas.microsoft.com/office/drawing/2014/main" val="20006"/>
                    </a:ext>
                  </a:extLst>
                </a:gridCol>
                <a:gridCol w="1213078">
                  <a:extLst>
                    <a:ext uri="{9D8B030D-6E8A-4147-A177-3AD203B41FA5}">
                      <a16:colId xmlns:a16="http://schemas.microsoft.com/office/drawing/2014/main" val="20007"/>
                    </a:ext>
                  </a:extLst>
                </a:gridCol>
                <a:gridCol w="1213078">
                  <a:extLst>
                    <a:ext uri="{9D8B030D-6E8A-4147-A177-3AD203B41FA5}">
                      <a16:colId xmlns:a16="http://schemas.microsoft.com/office/drawing/2014/main" val="20008"/>
                    </a:ext>
                  </a:extLst>
                </a:gridCol>
                <a:gridCol w="931597">
                  <a:extLst>
                    <a:ext uri="{9D8B030D-6E8A-4147-A177-3AD203B41FA5}">
                      <a16:colId xmlns:a16="http://schemas.microsoft.com/office/drawing/2014/main" val="20009"/>
                    </a:ext>
                  </a:extLst>
                </a:gridCol>
              </a:tblGrid>
              <a:tr h="448880">
                <a:tc rowSpan="7">
                  <a:txBody>
                    <a:bodyPr/>
                    <a:lstStyle/>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endParaRPr lang="tr-TR" sz="1400" u="none" strike="noStrike" cap="none" dirty="0">
                        <a:highlight>
                          <a:srgbClr val="000000"/>
                        </a:highlight>
                      </a:endParaRPr>
                    </a:p>
                    <a:p>
                      <a:pPr marL="71755" marR="71755" lvl="0" indent="0" algn="ctr" rtl="0">
                        <a:lnSpc>
                          <a:spcPct val="107000"/>
                        </a:lnSpc>
                        <a:spcBef>
                          <a:spcPts val="0"/>
                        </a:spcBef>
                        <a:spcAft>
                          <a:spcPts val="0"/>
                        </a:spcAft>
                        <a:buNone/>
                      </a:pPr>
                      <a:r>
                        <a:rPr lang="tr-TR" sz="1400" u="none" strike="noStrike" cap="none" dirty="0">
                          <a:solidFill>
                            <a:schemeClr val="tx1"/>
                          </a:solidFill>
                        </a:rPr>
                        <a:t>FATİH EĞİTİM FAKÜLTESİ</a:t>
                      </a:r>
                      <a:endParaRPr sz="16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ctr" rtl="0">
                        <a:lnSpc>
                          <a:spcPct val="107000"/>
                        </a:lnSpc>
                        <a:spcBef>
                          <a:spcPts val="0"/>
                        </a:spcBef>
                        <a:spcAft>
                          <a:spcPts val="0"/>
                        </a:spcAft>
                        <a:buNone/>
                      </a:pPr>
                      <a:r>
                        <a:rPr lang="tr-TR" sz="1400" u="none" strike="noStrike" cap="none">
                          <a:solidFill>
                            <a:schemeClr val="tx1"/>
                          </a:solidFill>
                        </a:rPr>
                        <a:t>PROGRAM</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solidFill>
                            <a:schemeClr val="tx1"/>
                          </a:solidFill>
                        </a:rPr>
                        <a:t>HAZIRLIK DURUMU</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solidFill>
                            <a:schemeClr val="tx1"/>
                          </a:solidFill>
                        </a:rPr>
                        <a:t>SA-Öğretim</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solidFill>
                            <a:schemeClr val="tx1"/>
                          </a:solidFill>
                        </a:rPr>
                        <a:t>SA-Personel</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solidFill>
                            <a:schemeClr val="tx1"/>
                          </a:solidFill>
                        </a:rPr>
                        <a:t>SA-Öğrenciler</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solidFill>
                            <a:schemeClr val="tx1"/>
                          </a:solidFill>
                        </a:rPr>
                        <a:t>SA-Fakülte-Okul İşbirliği</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solidFill>
                            <a:schemeClr val="tx1"/>
                          </a:solidFill>
                        </a:rPr>
                        <a:t>SA-Tesisler-Kaynaklar</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solidFill>
                            <a:schemeClr val="tx1"/>
                          </a:solidFill>
                        </a:rPr>
                        <a:t>SA-Yönetim</a:t>
                      </a:r>
                      <a:endParaRPr sz="1600" u="none" strike="noStrike" cap="none">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dirty="0">
                          <a:solidFill>
                            <a:schemeClr val="tx1"/>
                          </a:solidFill>
                        </a:rPr>
                        <a:t>SA-Kalite Güvence</a:t>
                      </a:r>
                      <a:endParaRPr sz="1600" u="none" strike="noStrike" cap="none" dirty="0">
                        <a:solidFill>
                          <a:schemeClr val="tx1"/>
                        </a:solidFill>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0"/>
                  </a:ext>
                </a:extLst>
              </a:tr>
              <a:tr h="579570">
                <a:tc vMerge="1">
                  <a:txBody>
                    <a:bodyPr/>
                    <a:lstStyle/>
                    <a:p>
                      <a:endParaRPr lang="tr-TR"/>
                    </a:p>
                  </a:txBody>
                  <a:tcPr/>
                </a:tc>
                <a:tc>
                  <a:txBody>
                    <a:bodyPr/>
                    <a:lstStyle/>
                    <a:p>
                      <a:pPr marL="0" marR="0" lvl="0" indent="0" algn="l" rtl="0">
                        <a:lnSpc>
                          <a:spcPct val="107000"/>
                        </a:lnSpc>
                        <a:spcBef>
                          <a:spcPts val="0"/>
                        </a:spcBef>
                        <a:spcAft>
                          <a:spcPts val="0"/>
                        </a:spcAft>
                        <a:buNone/>
                      </a:pPr>
                      <a:r>
                        <a:rPr lang="tr-TR" dirty="0"/>
                        <a:t>Rehberlik ve Psikolojik Danışmanlık</a:t>
                      </a:r>
                      <a:endParaRPr sz="1600" u="none" strike="noStrike" cap="none" dirty="0">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a:t>
                      </a:r>
                      <a:r>
                        <a:rPr lang="tr-TR"/>
                        <a:t>98</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a:t>Yeterli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yetişmiş P.</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Sayıda Öğrenci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a:t>Yeterli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Kısmen yeterli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a:t>Yeterli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extLst>
                  <a:ext uri="{0D108BD9-81ED-4DB2-BD59-A6C34878D82A}">
                    <a16:rowId xmlns:a16="http://schemas.microsoft.com/office/drawing/2014/main" val="10001"/>
                  </a:ext>
                </a:extLst>
              </a:tr>
              <a:tr h="448880">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u="none" strike="noStrike" cap="none"/>
                        <a:t>İngilizce Öğretmenliği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dirty="0"/>
                        <a:t>%</a:t>
                      </a:r>
                      <a:r>
                        <a:rPr lang="tr-TR" dirty="0"/>
                        <a:t>93</a:t>
                      </a:r>
                      <a:endParaRPr sz="1600" u="none" strike="noStrike" cap="none" dirty="0">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a:t>Yeterli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yetişmiş P.</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Sayıda Öğrenci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extLst>
                  <a:ext uri="{0D108BD9-81ED-4DB2-BD59-A6C34878D82A}">
                    <a16:rowId xmlns:a16="http://schemas.microsoft.com/office/drawing/2014/main" val="10002"/>
                  </a:ext>
                </a:extLst>
              </a:tr>
              <a:tr h="4785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u="none" strike="noStrike" cap="none" dirty="0"/>
                        <a:t>Müzik </a:t>
                      </a:r>
                      <a:r>
                        <a:rPr lang="tr-TR" dirty="0"/>
                        <a:t>Eğitimi</a:t>
                      </a:r>
                      <a:endParaRPr sz="1600" u="none" strike="noStrike" cap="none" dirty="0">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a:t>
                      </a:r>
                      <a:r>
                        <a:rPr lang="tr-TR"/>
                        <a:t>85</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a:t>Yeterli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yetişmiş P.</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Sayıda Öğrenci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Kısmen yeterli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extLst>
                  <a:ext uri="{0D108BD9-81ED-4DB2-BD59-A6C34878D82A}">
                    <a16:rowId xmlns:a16="http://schemas.microsoft.com/office/drawing/2014/main" val="10003"/>
                  </a:ext>
                </a:extLst>
              </a:tr>
              <a:tr h="579570">
                <a:tc vMerge="1">
                  <a:txBody>
                    <a:bodyPr/>
                    <a:lstStyle/>
                    <a:p>
                      <a:endParaRPr lang="tr-TR"/>
                    </a:p>
                  </a:txBody>
                  <a:tcPr/>
                </a:tc>
                <a:tc>
                  <a:txBody>
                    <a:bodyPr/>
                    <a:lstStyle/>
                    <a:p>
                      <a:pPr marL="0" marR="0" lvl="0" indent="0" algn="l" rtl="0">
                        <a:lnSpc>
                          <a:spcPct val="107000"/>
                        </a:lnSpc>
                        <a:spcBef>
                          <a:spcPts val="0"/>
                        </a:spcBef>
                        <a:spcAft>
                          <a:spcPts val="0"/>
                        </a:spcAft>
                        <a:buNone/>
                      </a:pPr>
                      <a:r>
                        <a:rPr lang="tr-TR"/>
                        <a:t>Sınıf Öğretmenliği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a:t>
                      </a:r>
                      <a:r>
                        <a:rPr lang="tr-TR"/>
                        <a:t>78</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a:t>Evraklama Sürecinde Eksiklikler</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yetişmiş P.</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Sayıda Öğrenci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a:t>Kısmı eksiklikler var</a:t>
                      </a:r>
                      <a:endParaRPr sz="1600" u="none" strike="noStrike" cap="none">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4"/>
                  </a:ext>
                </a:extLst>
              </a:tr>
              <a:tr h="580005">
                <a:tc vMerge="1">
                  <a:txBody>
                    <a:bodyPr/>
                    <a:lstStyle/>
                    <a:p>
                      <a:endParaRPr lang="tr-TR"/>
                    </a:p>
                  </a:txBody>
                  <a:tcPr/>
                </a:tc>
                <a:tc>
                  <a:txBody>
                    <a:bodyPr/>
                    <a:lstStyle/>
                    <a:p>
                      <a:pPr marL="0" marR="0" lvl="0" indent="0" algn="l" rtl="0">
                        <a:lnSpc>
                          <a:spcPct val="107000"/>
                        </a:lnSpc>
                        <a:spcBef>
                          <a:spcPts val="0"/>
                        </a:spcBef>
                        <a:spcAft>
                          <a:spcPts val="0"/>
                        </a:spcAft>
                        <a:buNone/>
                      </a:pPr>
                      <a:r>
                        <a:rPr lang="tr-TR"/>
                        <a:t>Okul Öncesi Öğretmenliği</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%7</a:t>
                      </a:r>
                      <a:r>
                        <a:rPr lang="tr-TR"/>
                        <a:t>5</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İyileştirmeler Yapıldı</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yetişmiş P.</a:t>
                      </a:r>
                      <a:endParaRPr sz="16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 Sayıda Öğrenci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400" u="none" strike="noStrike" cap="none"/>
                        <a:t>Yeterli</a:t>
                      </a:r>
                      <a:endParaRPr sz="16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Kısmı eksiklikler var</a:t>
                      </a:r>
                      <a:endParaRPr/>
                    </a:p>
                  </a:txBody>
                  <a:tcPr marL="56100" marR="56100" marT="0" marB="0">
                    <a:noFill/>
                  </a:tcPr>
                </a:tc>
                <a:extLst>
                  <a:ext uri="{0D108BD9-81ED-4DB2-BD59-A6C34878D82A}">
                    <a16:rowId xmlns:a16="http://schemas.microsoft.com/office/drawing/2014/main" val="10005"/>
                  </a:ext>
                </a:extLst>
              </a:tr>
              <a:tr h="1197721">
                <a:tc vMerge="1">
                  <a:txBody>
                    <a:bodyPr/>
                    <a:lstStyle/>
                    <a:p>
                      <a:endParaRPr lang="tr-TR"/>
                    </a:p>
                  </a:txBody>
                  <a:tcPr/>
                </a:tc>
                <a:tc>
                  <a:txBody>
                    <a:bodyPr/>
                    <a:lstStyle/>
                    <a:p>
                      <a:pPr marL="0" marR="0" lvl="0" indent="0" algn="l" rtl="0">
                        <a:lnSpc>
                          <a:spcPct val="107000"/>
                        </a:lnSpc>
                        <a:spcBef>
                          <a:spcPts val="0"/>
                        </a:spcBef>
                        <a:spcAft>
                          <a:spcPts val="0"/>
                        </a:spcAft>
                        <a:buNone/>
                      </a:pPr>
                      <a:r>
                        <a:rPr lang="tr-TR" dirty="0">
                          <a:latin typeface="Arial"/>
                          <a:ea typeface="Arial"/>
                          <a:cs typeface="Arial"/>
                          <a:sym typeface="Arial"/>
                        </a:rPr>
                        <a:t>Resim İş Eğitimi</a:t>
                      </a:r>
                      <a:endParaRPr dirty="0"/>
                    </a:p>
                  </a:txBody>
                  <a:tcPr marL="68575" marR="68575" marT="0" marB="0">
                    <a:noFill/>
                  </a:tcPr>
                </a:tc>
                <a:tc>
                  <a:txBody>
                    <a:bodyPr/>
                    <a:lstStyle/>
                    <a:p>
                      <a:pPr marL="0" marR="0" lvl="0" indent="0" algn="l" rtl="0">
                        <a:lnSpc>
                          <a:spcPct val="107000"/>
                        </a:lnSpc>
                        <a:spcBef>
                          <a:spcPts val="0"/>
                        </a:spcBef>
                        <a:spcAft>
                          <a:spcPts val="0"/>
                        </a:spcAft>
                        <a:buNone/>
                      </a:pPr>
                      <a:r>
                        <a:rPr lang="tr-TR" sz="1400" u="none" strike="noStrike" cap="none" dirty="0">
                          <a:latin typeface="Arial"/>
                          <a:ea typeface="Arial"/>
                          <a:cs typeface="Arial"/>
                          <a:sym typeface="Arial"/>
                        </a:rPr>
                        <a:t>%68</a:t>
                      </a:r>
                      <a:endParaRPr dirty="0"/>
                    </a:p>
                  </a:txBody>
                  <a:tcPr marL="68575" marR="68575" marT="0" marB="0">
                    <a:noFill/>
                  </a:tcPr>
                </a:tc>
                <a:tc>
                  <a:txBody>
                    <a:bodyPr/>
                    <a:lstStyle/>
                    <a:p>
                      <a:pPr marL="0" lvl="0" indent="0" algn="l" rtl="0">
                        <a:lnSpc>
                          <a:spcPct val="107000"/>
                        </a:lnSpc>
                        <a:spcBef>
                          <a:spcPts val="0"/>
                        </a:spcBef>
                        <a:spcAft>
                          <a:spcPts val="0"/>
                        </a:spcAft>
                        <a:buClr>
                          <a:schemeClr val="dk1"/>
                        </a:buClr>
                        <a:buFont typeface="Arial"/>
                        <a:buNone/>
                      </a:pPr>
                      <a:r>
                        <a:rPr lang="tr-TR" dirty="0" err="1">
                          <a:solidFill>
                            <a:schemeClr val="dk1"/>
                          </a:solidFill>
                        </a:rPr>
                        <a:t>Evraklama</a:t>
                      </a:r>
                      <a:r>
                        <a:rPr lang="tr-TR" dirty="0">
                          <a:solidFill>
                            <a:schemeClr val="dk1"/>
                          </a:solidFill>
                        </a:rPr>
                        <a:t> Sürecinde Eksiklikler</a:t>
                      </a:r>
                      <a:endParaRPr dirty="0"/>
                    </a:p>
                  </a:txBody>
                  <a:tcPr marL="68575" marR="68575" marT="0" marB="0">
                    <a:noFill/>
                  </a:tcPr>
                </a:tc>
                <a:tc>
                  <a:txBody>
                    <a:bodyPr/>
                    <a:lstStyle/>
                    <a:p>
                      <a:pPr marL="0" marR="0" lvl="0" indent="0" algn="l" rtl="0">
                        <a:lnSpc>
                          <a:spcPct val="107000"/>
                        </a:lnSpc>
                        <a:spcBef>
                          <a:spcPts val="0"/>
                        </a:spcBef>
                        <a:spcAft>
                          <a:spcPts val="0"/>
                        </a:spcAft>
                        <a:buNone/>
                      </a:pPr>
                      <a:r>
                        <a:rPr lang="tr-TR" sz="1400" u="none" strike="noStrike" cap="none" dirty="0">
                          <a:latin typeface="Arial"/>
                          <a:ea typeface="Arial"/>
                          <a:cs typeface="Arial"/>
                          <a:sym typeface="Arial"/>
                        </a:rPr>
                        <a:t>Yeterli yetişmiş P.</a:t>
                      </a:r>
                      <a:endParaRPr dirty="0"/>
                    </a:p>
                  </a:txBody>
                  <a:tcPr marL="68575" marR="68575" marT="0" marB="0">
                    <a:noFill/>
                  </a:tcPr>
                </a:tc>
                <a:tc>
                  <a:txBody>
                    <a:bodyPr/>
                    <a:lstStyle/>
                    <a:p>
                      <a:pPr marL="0" marR="0" lvl="0" indent="0" algn="l" rtl="0">
                        <a:lnSpc>
                          <a:spcPct val="107000"/>
                        </a:lnSpc>
                        <a:spcBef>
                          <a:spcPts val="0"/>
                        </a:spcBef>
                        <a:spcAft>
                          <a:spcPts val="0"/>
                        </a:spcAft>
                        <a:buNone/>
                      </a:pPr>
                      <a:r>
                        <a:rPr lang="tr-TR" sz="1400" u="none" strike="noStrike" cap="none" dirty="0">
                          <a:latin typeface="Arial"/>
                          <a:ea typeface="Arial"/>
                          <a:cs typeface="Arial"/>
                          <a:sym typeface="Arial"/>
                        </a:rPr>
                        <a:t>Yeterli Sayıda Öğrenci</a:t>
                      </a:r>
                      <a:endParaRPr dirty="0"/>
                    </a:p>
                  </a:txBody>
                  <a:tcPr marL="68575" marR="68575"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68575" marR="68575" marT="0" marB="0">
                    <a:noFill/>
                  </a:tcPr>
                </a:tc>
                <a:tc>
                  <a:txBody>
                    <a:bodyPr/>
                    <a:lstStyle/>
                    <a:p>
                      <a:pPr marL="0" marR="0" lvl="0" indent="0" algn="l" rtl="0">
                        <a:lnSpc>
                          <a:spcPct val="107000"/>
                        </a:lnSpc>
                        <a:spcBef>
                          <a:spcPts val="0"/>
                        </a:spcBef>
                        <a:spcAft>
                          <a:spcPts val="0"/>
                        </a:spcAft>
                        <a:buNone/>
                      </a:pPr>
                      <a:r>
                        <a:rPr lang="tr-TR" sz="1400" u="none" strike="noStrike" cap="none" dirty="0">
                          <a:latin typeface="Arial"/>
                          <a:ea typeface="Arial"/>
                          <a:cs typeface="Arial"/>
                          <a:sym typeface="Arial"/>
                        </a:rPr>
                        <a:t>Kısmen yeterli</a:t>
                      </a:r>
                      <a:endParaRPr dirty="0"/>
                    </a:p>
                  </a:txBody>
                  <a:tcPr marL="68575" marR="68575" marT="0" marB="0">
                    <a:noFill/>
                  </a:tcPr>
                </a:tc>
                <a:tc>
                  <a:txBody>
                    <a:bodyPr/>
                    <a:lstStyle/>
                    <a:p>
                      <a:pPr marL="0" lvl="0" indent="0" algn="l" rtl="0">
                        <a:lnSpc>
                          <a:spcPct val="107000"/>
                        </a:lnSpc>
                        <a:spcBef>
                          <a:spcPts val="0"/>
                        </a:spcBef>
                        <a:spcAft>
                          <a:spcPts val="0"/>
                        </a:spcAft>
                        <a:buNone/>
                      </a:pPr>
                      <a:r>
                        <a:rPr lang="tr-TR" dirty="0">
                          <a:solidFill>
                            <a:schemeClr val="dk1"/>
                          </a:solidFill>
                          <a:latin typeface="Aptos"/>
                          <a:ea typeface="Aptos"/>
                          <a:cs typeface="Aptos"/>
                          <a:sym typeface="Aptos"/>
                        </a:rPr>
                        <a:t>Yeterli</a:t>
                      </a:r>
                      <a:endParaRPr dirty="0"/>
                    </a:p>
                  </a:txBody>
                  <a:tcPr marL="68575" marR="68575" marT="0" marB="0">
                    <a:noFill/>
                  </a:tcPr>
                </a:tc>
                <a:tc>
                  <a:txBody>
                    <a:bodyPr/>
                    <a:lstStyle/>
                    <a:p>
                      <a:pPr marL="0" lvl="0" indent="0" algn="l" rtl="0">
                        <a:lnSpc>
                          <a:spcPct val="107000"/>
                        </a:lnSpc>
                        <a:spcBef>
                          <a:spcPts val="0"/>
                        </a:spcBef>
                        <a:spcAft>
                          <a:spcPts val="0"/>
                        </a:spcAft>
                        <a:buNone/>
                      </a:pPr>
                      <a:r>
                        <a:rPr lang="tr-TR" dirty="0">
                          <a:solidFill>
                            <a:schemeClr val="dk1"/>
                          </a:solidFill>
                          <a:latin typeface="Aptos"/>
                          <a:ea typeface="Aptos"/>
                          <a:cs typeface="Aptos"/>
                          <a:sym typeface="Aptos"/>
                        </a:rPr>
                        <a:t>Kısmı eksiklikler var</a:t>
                      </a:r>
                      <a:endParaRPr dirty="0"/>
                    </a:p>
                  </a:txBody>
                  <a:tcPr marL="68575" marR="68575" marT="0" marB="0">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g3b72de9445c_4_1"/>
          <p:cNvSpPr txBox="1">
            <a:spLocks noGrp="1"/>
          </p:cNvSpPr>
          <p:nvPr>
            <p:ph type="title"/>
          </p:nvPr>
        </p:nvSpPr>
        <p:spPr>
          <a:xfrm>
            <a:off x="221674" y="794328"/>
            <a:ext cx="10428000" cy="748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333FF"/>
              </a:buClr>
              <a:buSzPts val="3200"/>
              <a:buFont typeface="Calibri"/>
              <a:buNone/>
            </a:pPr>
            <a:r>
              <a:rPr lang="tr-TR" sz="3200" b="1">
                <a:solidFill>
                  <a:srgbClr val="3333FF"/>
                </a:solidFill>
              </a:rPr>
              <a:t>Program Akreditasyon Hazırlık Çalışmaları </a:t>
            </a:r>
            <a:endParaRPr/>
          </a:p>
        </p:txBody>
      </p:sp>
      <p:sp>
        <p:nvSpPr>
          <p:cNvPr id="942" name="Google Shape;942;g3b72de9445c_4_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43" name="Google Shape;943;g3b72de9445c_4_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107</a:t>
            </a:fld>
            <a:endParaRPr/>
          </a:p>
        </p:txBody>
      </p:sp>
      <p:graphicFrame>
        <p:nvGraphicFramePr>
          <p:cNvPr id="944" name="Google Shape;944;g3b72de9445c_4_1"/>
          <p:cNvGraphicFramePr/>
          <p:nvPr>
            <p:extLst>
              <p:ext uri="{D42A27DB-BD31-4B8C-83A1-F6EECF244321}">
                <p14:modId xmlns:p14="http://schemas.microsoft.com/office/powerpoint/2010/main" val="3177673140"/>
              </p:ext>
            </p:extLst>
          </p:nvPr>
        </p:nvGraphicFramePr>
        <p:xfrm>
          <a:off x="221669" y="1808010"/>
          <a:ext cx="11670375" cy="4254311"/>
        </p:xfrm>
        <a:graphic>
          <a:graphicData uri="http://schemas.openxmlformats.org/drawingml/2006/table">
            <a:tbl>
              <a:tblPr firstRow="1" firstCol="1" bandRow="1">
                <a:noFill/>
                <a:tableStyleId>{06575477-51A2-46A7-AA68-E844DD27F3E4}</a:tableStyleId>
              </a:tblPr>
              <a:tblGrid>
                <a:gridCol w="1372050">
                  <a:extLst>
                    <a:ext uri="{9D8B030D-6E8A-4147-A177-3AD203B41FA5}">
                      <a16:colId xmlns:a16="http://schemas.microsoft.com/office/drawing/2014/main" val="20000"/>
                    </a:ext>
                  </a:extLst>
                </a:gridCol>
                <a:gridCol w="1372050">
                  <a:extLst>
                    <a:ext uri="{9D8B030D-6E8A-4147-A177-3AD203B41FA5}">
                      <a16:colId xmlns:a16="http://schemas.microsoft.com/office/drawing/2014/main" val="20001"/>
                    </a:ext>
                  </a:extLst>
                </a:gridCol>
                <a:gridCol w="1027625">
                  <a:extLst>
                    <a:ext uri="{9D8B030D-6E8A-4147-A177-3AD203B41FA5}">
                      <a16:colId xmlns:a16="http://schemas.microsoft.com/office/drawing/2014/main" val="20002"/>
                    </a:ext>
                  </a:extLst>
                </a:gridCol>
                <a:gridCol w="1027625">
                  <a:extLst>
                    <a:ext uri="{9D8B030D-6E8A-4147-A177-3AD203B41FA5}">
                      <a16:colId xmlns:a16="http://schemas.microsoft.com/office/drawing/2014/main" val="20003"/>
                    </a:ext>
                  </a:extLst>
                </a:gridCol>
                <a:gridCol w="1107500">
                  <a:extLst>
                    <a:ext uri="{9D8B030D-6E8A-4147-A177-3AD203B41FA5}">
                      <a16:colId xmlns:a16="http://schemas.microsoft.com/office/drawing/2014/main" val="20004"/>
                    </a:ext>
                  </a:extLst>
                </a:gridCol>
                <a:gridCol w="1218725">
                  <a:extLst>
                    <a:ext uri="{9D8B030D-6E8A-4147-A177-3AD203B41FA5}">
                      <a16:colId xmlns:a16="http://schemas.microsoft.com/office/drawing/2014/main" val="20005"/>
                    </a:ext>
                  </a:extLst>
                </a:gridCol>
                <a:gridCol w="1218725">
                  <a:extLst>
                    <a:ext uri="{9D8B030D-6E8A-4147-A177-3AD203B41FA5}">
                      <a16:colId xmlns:a16="http://schemas.microsoft.com/office/drawing/2014/main" val="20006"/>
                    </a:ext>
                  </a:extLst>
                </a:gridCol>
                <a:gridCol w="1077125">
                  <a:extLst>
                    <a:ext uri="{9D8B030D-6E8A-4147-A177-3AD203B41FA5}">
                      <a16:colId xmlns:a16="http://schemas.microsoft.com/office/drawing/2014/main" val="20007"/>
                    </a:ext>
                  </a:extLst>
                </a:gridCol>
                <a:gridCol w="1121525">
                  <a:extLst>
                    <a:ext uri="{9D8B030D-6E8A-4147-A177-3AD203B41FA5}">
                      <a16:colId xmlns:a16="http://schemas.microsoft.com/office/drawing/2014/main" val="20008"/>
                    </a:ext>
                  </a:extLst>
                </a:gridCol>
                <a:gridCol w="1127425">
                  <a:extLst>
                    <a:ext uri="{9D8B030D-6E8A-4147-A177-3AD203B41FA5}">
                      <a16:colId xmlns:a16="http://schemas.microsoft.com/office/drawing/2014/main" val="20009"/>
                    </a:ext>
                  </a:extLst>
                </a:gridCol>
              </a:tblGrid>
              <a:tr h="490050">
                <a:tc rowSpan="7">
                  <a:txBody>
                    <a:bodyPr/>
                    <a:lstStyle/>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endParaRPr lang="tr-TR" sz="1200" u="none" strike="noStrike" cap="none" dirty="0">
                        <a:solidFill>
                          <a:schemeClr val="tx1"/>
                        </a:solidFill>
                      </a:endParaRPr>
                    </a:p>
                    <a:p>
                      <a:pPr marL="71755" marR="71755" lvl="0" indent="0" algn="ctr" rtl="0">
                        <a:lnSpc>
                          <a:spcPct val="107000"/>
                        </a:lnSpc>
                        <a:spcBef>
                          <a:spcPts val="0"/>
                        </a:spcBef>
                        <a:spcAft>
                          <a:spcPts val="0"/>
                        </a:spcAft>
                        <a:buNone/>
                      </a:pPr>
                      <a:r>
                        <a:rPr lang="tr-TR" sz="1200" u="none" strike="noStrike" cap="none" dirty="0">
                          <a:solidFill>
                            <a:schemeClr val="tx1"/>
                          </a:solidFill>
                        </a:rPr>
                        <a:t>FATİH EĞİTİM FAKÜLTESİ</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ctr" rtl="0">
                        <a:lnSpc>
                          <a:spcPct val="107000"/>
                        </a:lnSpc>
                        <a:spcBef>
                          <a:spcPts val="0"/>
                        </a:spcBef>
                        <a:spcAft>
                          <a:spcPts val="0"/>
                        </a:spcAft>
                        <a:buNone/>
                      </a:pPr>
                      <a:r>
                        <a:rPr lang="tr-TR" sz="1200" u="none" strike="noStrike" cap="none" dirty="0">
                          <a:solidFill>
                            <a:schemeClr val="tx1"/>
                          </a:solidFill>
                        </a:rPr>
                        <a:t>PROGRAM</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HAZIRLIK DURUMU</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SA-Öğretim</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SA-Personel (P.)</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SA-Öğrenciler</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SA-Fakülte-Okul İşbirliği</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SA-Tesisler-Kaynaklar</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SA-Yönetim</a:t>
                      </a:r>
                      <a:endParaRPr sz="1400" u="none" strike="noStrike" cap="none" dirty="0">
                        <a:solidFill>
                          <a:schemeClr val="tx1"/>
                        </a:solidFill>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solidFill>
                            <a:schemeClr val="tx1"/>
                          </a:solidFill>
                        </a:rPr>
                        <a:t>SA-Kalite Güvence</a:t>
                      </a:r>
                      <a:endParaRPr sz="1400" u="none" strike="noStrike" cap="none" dirty="0">
                        <a:solidFill>
                          <a:schemeClr val="tx1"/>
                        </a:solidFill>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0"/>
                  </a:ext>
                </a:extLst>
              </a:tr>
              <a:tr h="274175">
                <a:tc vMerge="1">
                  <a:txBody>
                    <a:bodyPr/>
                    <a:lstStyle/>
                    <a:p>
                      <a:endParaRPr lang="tr-TR"/>
                    </a:p>
                  </a:txBody>
                  <a:tcPr/>
                </a:tc>
                <a:tc gridSpan="9">
                  <a:txBody>
                    <a:bodyPr/>
                    <a:lstStyle/>
                    <a:p>
                      <a:pPr marL="0" marR="0" lvl="0" indent="0" algn="l" rtl="0">
                        <a:lnSpc>
                          <a:spcPct val="107000"/>
                        </a:lnSpc>
                        <a:spcBef>
                          <a:spcPts val="0"/>
                        </a:spcBef>
                        <a:spcAft>
                          <a:spcPts val="0"/>
                        </a:spcAft>
                        <a:buNone/>
                      </a:pPr>
                      <a:endParaRPr sz="1400" u="none" strike="noStrike" cap="none">
                        <a:latin typeface="Calibri"/>
                        <a:ea typeface="Calibri"/>
                        <a:cs typeface="Calibri"/>
                        <a:sym typeface="Calibri"/>
                      </a:endParaRPr>
                    </a:p>
                  </a:txBody>
                  <a:tcPr marL="56100" marR="56100" marT="0" marB="0">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48647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200"/>
                        <a:t>Fen Bilgisi Öğretmenliği</a:t>
                      </a:r>
                      <a:endParaRPr sz="14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a:t>
                      </a:r>
                      <a:r>
                        <a:rPr lang="tr-TR" sz="1200"/>
                        <a:t>68</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sz="1200">
                          <a:solidFill>
                            <a:schemeClr val="dk1"/>
                          </a:solidFill>
                          <a:latin typeface="Aptos"/>
                          <a:ea typeface="Aptos"/>
                          <a:cs typeface="Aptos"/>
                          <a:sym typeface="Aptos"/>
                        </a:rPr>
                        <a:t>Evraklama Sürecinde Eksiklikler</a:t>
                      </a:r>
                      <a:endParaRPr sz="1200"/>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yetişmiş P.</a:t>
                      </a:r>
                      <a:endParaRPr sz="14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Sayıda Öğrenci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Kısmı eksiklikler var</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İyileştirmeler gerekli</a:t>
                      </a:r>
                      <a:endParaRPr sz="1400" u="none" strike="noStrike" cap="none">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2"/>
                  </a:ext>
                </a:extLst>
              </a:tr>
              <a:tr h="486475">
                <a:tc vMerge="1">
                  <a:txBody>
                    <a:bodyPr/>
                    <a:lstStyle/>
                    <a:p>
                      <a:endParaRPr lang="tr-TR"/>
                    </a:p>
                  </a:txBody>
                  <a:tcPr/>
                </a:tc>
                <a:tc>
                  <a:txBody>
                    <a:bodyPr/>
                    <a:lstStyle/>
                    <a:p>
                      <a:pPr marL="0" lvl="0" indent="0" algn="l" rtl="0">
                        <a:spcBef>
                          <a:spcPts val="0"/>
                        </a:spcBef>
                        <a:spcAft>
                          <a:spcPts val="0"/>
                        </a:spcAft>
                        <a:buNone/>
                      </a:pPr>
                      <a:r>
                        <a:rPr lang="tr-TR" sz="1200"/>
                        <a:t>Özel Eğitim</a:t>
                      </a:r>
                      <a:endParaRPr sz="1200"/>
                    </a:p>
                  </a:txBody>
                  <a:tcPr marL="56100" marR="56100" marT="0" marB="0">
                    <a:lnB w="12700" cap="flat" cmpd="sng">
                      <a:solidFill>
                        <a:srgbClr val="FFFFFF"/>
                      </a:solidFill>
                      <a:prstDash val="solid"/>
                      <a:round/>
                      <a:headEnd type="none" w="sm" len="sm"/>
                      <a:tailEnd type="none" w="sm" len="sm"/>
                    </a:lnB>
                    <a:noFill/>
                  </a:tcPr>
                </a:tc>
                <a:tc>
                  <a:txBody>
                    <a:bodyPr/>
                    <a:lstStyle/>
                    <a:p>
                      <a:pPr marL="0" lvl="0" indent="0" algn="l" rtl="0">
                        <a:spcBef>
                          <a:spcPts val="0"/>
                        </a:spcBef>
                        <a:spcAft>
                          <a:spcPts val="0"/>
                        </a:spcAft>
                        <a:buNone/>
                      </a:pPr>
                      <a:r>
                        <a:rPr lang="tr-TR" sz="1200"/>
                        <a:t>%68</a:t>
                      </a:r>
                      <a:endParaRPr sz="1200"/>
                    </a:p>
                  </a:txBody>
                  <a:tcPr marL="56100" marR="56100" marT="0" marB="0">
                    <a:lnB w="12700" cap="flat" cmpd="sng">
                      <a:solidFill>
                        <a:srgbClr val="FFFFFF"/>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200">
                          <a:solidFill>
                            <a:schemeClr val="dk1"/>
                          </a:solidFill>
                          <a:latin typeface="Aptos"/>
                          <a:ea typeface="Aptos"/>
                          <a:cs typeface="Aptos"/>
                          <a:sym typeface="Aptos"/>
                        </a:rPr>
                        <a:t>Evraklama Sürecinde Eksiklikler</a:t>
                      </a:r>
                      <a:endParaRPr sz="1200"/>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yetişmiş P.</a:t>
                      </a:r>
                      <a:endParaRPr sz="14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Sayıda Öğrenci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Kısmı eksiklikler var</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İyileştirmeler gerekli</a:t>
                      </a:r>
                      <a:endParaRPr sz="1400" u="none" strike="noStrike" cap="none">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3"/>
                  </a:ext>
                </a:extLst>
              </a:tr>
              <a:tr h="691283">
                <a:tc vMerge="1">
                  <a:txBody>
                    <a:bodyPr/>
                    <a:lstStyle/>
                    <a:p>
                      <a:endParaRPr lang="tr-TR"/>
                    </a:p>
                  </a:txBody>
                  <a:tcPr/>
                </a:tc>
                <a:tc>
                  <a:txBody>
                    <a:bodyPr/>
                    <a:lstStyle/>
                    <a:p>
                      <a:pPr marL="0" lvl="0" indent="0" algn="l" rtl="0">
                        <a:lnSpc>
                          <a:spcPct val="107000"/>
                        </a:lnSpc>
                        <a:spcBef>
                          <a:spcPts val="0"/>
                        </a:spcBef>
                        <a:spcAft>
                          <a:spcPts val="0"/>
                        </a:spcAft>
                        <a:buClr>
                          <a:schemeClr val="dk1"/>
                        </a:buClr>
                        <a:buFont typeface="Arial"/>
                        <a:buNone/>
                      </a:pPr>
                      <a:r>
                        <a:rPr lang="tr-TR" sz="1200">
                          <a:solidFill>
                            <a:schemeClr val="dk1"/>
                          </a:solidFill>
                        </a:rPr>
                        <a:t>Matematik Öğretmenliği </a:t>
                      </a:r>
                      <a:endParaRPr sz="1200"/>
                    </a:p>
                  </a:txBody>
                  <a:tcPr marL="56100" marR="561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200" u="none" strike="noStrike" cap="none"/>
                        <a:t>%6</a:t>
                      </a:r>
                      <a:r>
                        <a:rPr lang="tr-TR" sz="1200"/>
                        <a:t>1</a:t>
                      </a:r>
                      <a:endParaRPr sz="1400" u="none" strike="noStrike" cap="none">
                        <a:latin typeface="Calibri"/>
                        <a:ea typeface="Calibri"/>
                        <a:cs typeface="Calibri"/>
                        <a:sym typeface="Calibri"/>
                      </a:endParaRPr>
                    </a:p>
                  </a:txBody>
                  <a:tcPr marL="56100" marR="561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200">
                          <a:solidFill>
                            <a:schemeClr val="dk1"/>
                          </a:solidFill>
                          <a:latin typeface="Aptos"/>
                          <a:ea typeface="Aptos"/>
                          <a:cs typeface="Aptos"/>
                          <a:sym typeface="Aptos"/>
                        </a:rPr>
                        <a:t>Evraklama Sürecinde Eksiklikler</a:t>
                      </a:r>
                      <a:endParaRPr sz="1200"/>
                    </a:p>
                  </a:txBody>
                  <a:tcPr marL="56100" marR="56100" marT="0" marB="0">
                    <a:lnL w="12700" cap="flat" cmpd="sng">
                      <a:solidFill>
                        <a:srgbClr val="FFFFFF"/>
                      </a:solidFill>
                      <a:prstDash val="solid"/>
                      <a:round/>
                      <a:headEnd type="none" w="sm" len="sm"/>
                      <a:tailEnd type="none" w="sm" len="sm"/>
                    </a:lnL>
                    <a:noFill/>
                  </a:tcPr>
                </a:tc>
                <a:tc>
                  <a:txBody>
                    <a:bodyPr/>
                    <a:lstStyle/>
                    <a:p>
                      <a:pPr marL="0" marR="0" lvl="0" indent="0" algn="l" rtl="0">
                        <a:lnSpc>
                          <a:spcPct val="107000"/>
                        </a:lnSpc>
                        <a:spcBef>
                          <a:spcPts val="0"/>
                        </a:spcBef>
                        <a:spcAft>
                          <a:spcPts val="0"/>
                        </a:spcAft>
                        <a:buNone/>
                      </a:pPr>
                      <a:r>
                        <a:rPr lang="tr-TR" sz="1200" u="none" strike="noStrike" cap="none"/>
                        <a:t>Yeterli yetişmiş P.</a:t>
                      </a:r>
                      <a:endParaRPr sz="14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Başvuru Dönemi Yetersizlik Olabilir.</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Kısmen Yeterli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Kısmı eksiklikler var</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İyileştirmeler gerekli</a:t>
                      </a:r>
                      <a:endParaRPr sz="1400" u="none" strike="noStrike" cap="none">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4"/>
                  </a:ext>
                </a:extLst>
              </a:tr>
              <a:tr h="520925">
                <a:tc vMerge="1">
                  <a:txBody>
                    <a:bodyPr/>
                    <a:lstStyle/>
                    <a:p>
                      <a:endParaRPr lang="tr-TR"/>
                    </a:p>
                  </a:txBody>
                  <a:tcPr/>
                </a:tc>
                <a:tc>
                  <a:txBody>
                    <a:bodyPr/>
                    <a:lstStyle/>
                    <a:p>
                      <a:pPr marL="0" lvl="0" indent="0" algn="l" rtl="0">
                        <a:lnSpc>
                          <a:spcPct val="107000"/>
                        </a:lnSpc>
                        <a:spcBef>
                          <a:spcPts val="0"/>
                        </a:spcBef>
                        <a:spcAft>
                          <a:spcPts val="0"/>
                        </a:spcAft>
                        <a:buClr>
                          <a:schemeClr val="dk1"/>
                        </a:buClr>
                        <a:buFont typeface="Arial"/>
                        <a:buNone/>
                      </a:pPr>
                      <a:r>
                        <a:rPr lang="tr-TR" sz="1200">
                          <a:solidFill>
                            <a:schemeClr val="dk1"/>
                          </a:solidFill>
                        </a:rPr>
                        <a:t>Sosyal Bilgiler Öğretmenliği</a:t>
                      </a:r>
                      <a:endParaRPr sz="1400" u="none" strike="noStrike" cap="none">
                        <a:latin typeface="Calibri"/>
                        <a:ea typeface="Calibri"/>
                        <a:cs typeface="Calibri"/>
                        <a:sym typeface="Calibri"/>
                      </a:endParaRPr>
                    </a:p>
                  </a:txBody>
                  <a:tcPr marL="56100" marR="56100" marT="0" marB="0">
                    <a:lnT w="38100" cap="flat" cmpd="sng">
                      <a:solidFill>
                        <a:srgbClr val="FFFFFF"/>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200" u="none" strike="noStrike" cap="none"/>
                        <a:t>%</a:t>
                      </a:r>
                      <a:r>
                        <a:rPr lang="tr-TR" sz="1200"/>
                        <a:t>58</a:t>
                      </a:r>
                      <a:endParaRPr sz="1400" u="none" strike="noStrike" cap="none">
                        <a:latin typeface="Calibri"/>
                        <a:ea typeface="Calibri"/>
                        <a:cs typeface="Calibri"/>
                        <a:sym typeface="Calibri"/>
                      </a:endParaRPr>
                    </a:p>
                  </a:txBody>
                  <a:tcPr marL="56100" marR="56100" marT="0" marB="0">
                    <a:lnT w="38100" cap="flat" cmpd="sng">
                      <a:solidFill>
                        <a:srgbClr val="FFFFFF"/>
                      </a:solidFill>
                      <a:prstDash val="solid"/>
                      <a:round/>
                      <a:headEnd type="none" w="sm" len="sm"/>
                      <a:tailEnd type="none" w="sm" len="sm"/>
                    </a:lnT>
                    <a:noFill/>
                  </a:tcPr>
                </a:tc>
                <a:tc>
                  <a:txBody>
                    <a:bodyPr/>
                    <a:lstStyle/>
                    <a:p>
                      <a:pPr marL="0" lvl="0" indent="0" algn="l" rtl="0">
                        <a:lnSpc>
                          <a:spcPct val="107000"/>
                        </a:lnSpc>
                        <a:spcBef>
                          <a:spcPts val="0"/>
                        </a:spcBef>
                        <a:spcAft>
                          <a:spcPts val="0"/>
                        </a:spcAft>
                        <a:buNone/>
                      </a:pPr>
                      <a:r>
                        <a:rPr lang="tr-TR" sz="1200">
                          <a:solidFill>
                            <a:schemeClr val="dk1"/>
                          </a:solidFill>
                          <a:latin typeface="Aptos"/>
                          <a:ea typeface="Aptos"/>
                          <a:cs typeface="Aptos"/>
                          <a:sym typeface="Aptos"/>
                        </a:rPr>
                        <a:t>Evraklama Sürecinde Eksiklikler</a:t>
                      </a:r>
                      <a:endParaRPr sz="1200"/>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yetişmiş P.</a:t>
                      </a:r>
                      <a:endParaRPr sz="14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Sayıda Öğrenci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Kısmı eksiklikler var</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İyileştirmeler gerekli</a:t>
                      </a:r>
                      <a:endParaRPr sz="1400" u="none" strike="noStrike" cap="none">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5"/>
                  </a:ext>
                </a:extLst>
              </a:tr>
              <a:tr h="767500">
                <a:tc vMerge="1">
                  <a:txBody>
                    <a:bodyPr/>
                    <a:lstStyle/>
                    <a:p>
                      <a:endParaRPr lang="tr-TR"/>
                    </a:p>
                  </a:txBody>
                  <a:tcPr/>
                </a:tc>
                <a:tc>
                  <a:txBody>
                    <a:bodyPr/>
                    <a:lstStyle/>
                    <a:p>
                      <a:pPr marL="0" lvl="0" indent="0" algn="l" rtl="0">
                        <a:lnSpc>
                          <a:spcPct val="107000"/>
                        </a:lnSpc>
                        <a:spcBef>
                          <a:spcPts val="0"/>
                        </a:spcBef>
                        <a:spcAft>
                          <a:spcPts val="0"/>
                        </a:spcAft>
                        <a:buClr>
                          <a:schemeClr val="dk1"/>
                        </a:buClr>
                        <a:buFont typeface="Arial"/>
                        <a:buNone/>
                      </a:pPr>
                      <a:r>
                        <a:rPr lang="tr-TR" sz="1200">
                          <a:solidFill>
                            <a:schemeClr val="dk1"/>
                          </a:solidFill>
                        </a:rPr>
                        <a:t>Türkçe Öğretmenliği</a:t>
                      </a:r>
                      <a:endParaRPr sz="14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a:t>
                      </a:r>
                      <a:r>
                        <a:rPr lang="tr-TR" sz="1200"/>
                        <a:t>58</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sz="1200">
                          <a:solidFill>
                            <a:schemeClr val="dk1"/>
                          </a:solidFill>
                          <a:latin typeface="Aptos"/>
                          <a:ea typeface="Aptos"/>
                          <a:cs typeface="Aptos"/>
                          <a:sym typeface="Aptos"/>
                        </a:rPr>
                        <a:t>Evraklama Sürecinde Eksiklikler</a:t>
                      </a:r>
                      <a:endParaRPr sz="1200"/>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yetişmiş P.</a:t>
                      </a:r>
                      <a:endParaRPr sz="1400" u="none" strike="noStrike" cap="none">
                        <a:latin typeface="Calibri"/>
                        <a:ea typeface="Calibri"/>
                        <a:cs typeface="Calibri"/>
                        <a:sym typeface="Calibri"/>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 Sayıda</a:t>
                      </a:r>
                      <a:endParaRPr sz="1400" u="none" strike="noStrike" cap="none"/>
                    </a:p>
                    <a:p>
                      <a:pPr marL="0" marR="0" lvl="0" indent="0" algn="l" rtl="0">
                        <a:lnSpc>
                          <a:spcPct val="107000"/>
                        </a:lnSpc>
                        <a:spcBef>
                          <a:spcPts val="800"/>
                        </a:spcBef>
                        <a:spcAft>
                          <a:spcPts val="0"/>
                        </a:spcAft>
                        <a:buNone/>
                      </a:pPr>
                      <a:r>
                        <a:rPr lang="tr-TR" sz="1200" u="none" strike="noStrike" cap="none"/>
                        <a:t>Öğrenci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Yeterli</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a:t>Yeterli</a:t>
                      </a:r>
                      <a:endParaRPr sz="1400" u="none" strike="noStrike" cap="none">
                        <a:latin typeface="Calibri"/>
                        <a:ea typeface="Calibri"/>
                        <a:cs typeface="Calibri"/>
                        <a:sym typeface="Calibri"/>
                      </a:endParaRPr>
                    </a:p>
                  </a:txBody>
                  <a:tcPr marL="56100" marR="56100" marT="0" marB="0">
                    <a:noFill/>
                  </a:tcPr>
                </a:tc>
                <a:tc>
                  <a:txBody>
                    <a:bodyPr/>
                    <a:lstStyle/>
                    <a:p>
                      <a:pPr marL="0" lvl="0" indent="0" algn="l" rtl="0">
                        <a:lnSpc>
                          <a:spcPct val="107000"/>
                        </a:lnSpc>
                        <a:spcBef>
                          <a:spcPts val="0"/>
                        </a:spcBef>
                        <a:spcAft>
                          <a:spcPts val="0"/>
                        </a:spcAft>
                        <a:buNone/>
                      </a:pPr>
                      <a:r>
                        <a:rPr lang="tr-TR">
                          <a:solidFill>
                            <a:schemeClr val="dk1"/>
                          </a:solidFill>
                          <a:latin typeface="Aptos"/>
                          <a:ea typeface="Aptos"/>
                          <a:cs typeface="Aptos"/>
                          <a:sym typeface="Aptos"/>
                        </a:rPr>
                        <a:t>Kısmı eksiklikler var</a:t>
                      </a:r>
                      <a:endParaRPr/>
                    </a:p>
                  </a:txBody>
                  <a:tcPr marL="56100" marR="56100" marT="0" marB="0">
                    <a:noFill/>
                  </a:tcPr>
                </a:tc>
                <a:tc>
                  <a:txBody>
                    <a:bodyPr/>
                    <a:lstStyle/>
                    <a:p>
                      <a:pPr marL="0" marR="0" lvl="0" indent="0" algn="l" rtl="0">
                        <a:lnSpc>
                          <a:spcPct val="107000"/>
                        </a:lnSpc>
                        <a:spcBef>
                          <a:spcPts val="0"/>
                        </a:spcBef>
                        <a:spcAft>
                          <a:spcPts val="0"/>
                        </a:spcAft>
                        <a:buNone/>
                      </a:pPr>
                      <a:r>
                        <a:rPr lang="tr-TR" sz="1200" u="none" strike="noStrike" cap="none" dirty="0"/>
                        <a:t>İyileştirmeler gerekli</a:t>
                      </a:r>
                      <a:endParaRPr sz="1400" u="none" strike="noStrike" cap="none" dirty="0">
                        <a:latin typeface="Calibri"/>
                        <a:ea typeface="Calibri"/>
                        <a:cs typeface="Calibri"/>
                        <a:sym typeface="Calibri"/>
                      </a:endParaRPr>
                    </a:p>
                  </a:txBody>
                  <a:tcPr marL="56100" marR="56100" marT="0" marB="0">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Shape 948"/>
        <p:cNvGrpSpPr/>
        <p:nvPr/>
      </p:nvGrpSpPr>
      <p:grpSpPr>
        <a:xfrm>
          <a:off x="0" y="0"/>
          <a:ext cx="0" cy="0"/>
          <a:chOff x="0" y="0"/>
          <a:chExt cx="0" cy="0"/>
        </a:xfrm>
      </p:grpSpPr>
      <p:sp>
        <p:nvSpPr>
          <p:cNvPr id="949" name="Google Shape;949;p68"/>
          <p:cNvSpPr txBox="1">
            <a:spLocks noGrp="1"/>
          </p:cNvSpPr>
          <p:nvPr>
            <p:ph type="title"/>
          </p:nvPr>
        </p:nvSpPr>
        <p:spPr>
          <a:xfrm>
            <a:off x="1934536" y="822035"/>
            <a:ext cx="8872010" cy="6707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latin typeface="Calibri"/>
                <a:ea typeface="Calibri"/>
                <a:cs typeface="Calibri"/>
                <a:sym typeface="Calibri"/>
              </a:rPr>
              <a:t>Öz Değerlendirme: </a:t>
            </a:r>
            <a:r>
              <a:rPr lang="tr-TR" sz="3600" b="1">
                <a:solidFill>
                  <a:srgbClr val="3333FF"/>
                </a:solidFill>
                <a:latin typeface="Calibri"/>
                <a:ea typeface="Calibri"/>
                <a:cs typeface="Calibri"/>
                <a:sym typeface="Calibri"/>
              </a:rPr>
              <a:t>Birimin Güçlü Yönleri</a:t>
            </a:r>
            <a:endParaRPr/>
          </a:p>
        </p:txBody>
      </p:sp>
      <p:sp>
        <p:nvSpPr>
          <p:cNvPr id="950" name="Google Shape;950;p68"/>
          <p:cNvSpPr txBox="1">
            <a:spLocks noGrp="1"/>
          </p:cNvSpPr>
          <p:nvPr>
            <p:ph type="body" idx="1"/>
          </p:nvPr>
        </p:nvSpPr>
        <p:spPr>
          <a:xfrm>
            <a:off x="576475" y="2078976"/>
            <a:ext cx="11380200" cy="4076400"/>
          </a:xfrm>
          <a:prstGeom prst="rect">
            <a:avLst/>
          </a:prstGeom>
          <a:noFill/>
          <a:ln>
            <a:noFill/>
          </a:ln>
        </p:spPr>
        <p:txBody>
          <a:bodyPr spcFirstLastPara="1" wrap="square" lIns="91425" tIns="45700" rIns="91425" bIns="45700" anchor="t" anchorCtr="0">
            <a:noAutofit/>
          </a:bodyPr>
          <a:lstStyle/>
          <a:p>
            <a:pPr marL="660400" indent="-457200">
              <a:lnSpc>
                <a:spcPct val="100000"/>
              </a:lnSpc>
              <a:spcBef>
                <a:spcPts val="0"/>
              </a:spcBef>
              <a:buSzPts val="3200"/>
            </a:pPr>
            <a:r>
              <a:rPr lang="tr-TR" sz="2400" dirty="0">
                <a:solidFill>
                  <a:srgbClr val="485793"/>
                </a:solidFill>
              </a:rPr>
              <a:t>Fakültemiz kalite ve akreditasyon çalışmaları kapsamında birçok alanda iyileştirmeye gidilmiştir. </a:t>
            </a:r>
          </a:p>
          <a:p>
            <a:pPr marL="660400" indent="-457200">
              <a:lnSpc>
                <a:spcPct val="100000"/>
              </a:lnSpc>
              <a:spcBef>
                <a:spcPts val="0"/>
              </a:spcBef>
              <a:buSzPts val="3200"/>
            </a:pPr>
            <a:r>
              <a:rPr lang="tr-TR" sz="2400" dirty="0">
                <a:solidFill>
                  <a:srgbClr val="485793"/>
                </a:solidFill>
              </a:rPr>
              <a:t>Birçok süreç standardize edilmiş, kılavuz ve yönergeler hazırlanmış ve süreçler hazırlanan bu kılavuz ve yönergelerle yürütülmeye başlanmıştır.</a:t>
            </a:r>
          </a:p>
          <a:p>
            <a:pPr marL="660400" indent="-457200">
              <a:lnSpc>
                <a:spcPct val="100000"/>
              </a:lnSpc>
              <a:spcBef>
                <a:spcPts val="0"/>
              </a:spcBef>
              <a:buSzPts val="3200"/>
            </a:pPr>
            <a:r>
              <a:rPr lang="tr-TR" sz="2400" dirty="0">
                <a:solidFill>
                  <a:srgbClr val="485793"/>
                </a:solidFill>
              </a:rPr>
              <a:t>Süreç ve etkinliklerin performans değerlendirme analizleri yapılmış olup bunlar şeffaf bir şekilde paylaşılmıştır.</a:t>
            </a:r>
          </a:p>
          <a:p>
            <a:pPr marL="660400" indent="-457200">
              <a:lnSpc>
                <a:spcPct val="100000"/>
              </a:lnSpc>
              <a:spcBef>
                <a:spcPts val="0"/>
              </a:spcBef>
              <a:buSzPts val="3200"/>
            </a:pPr>
            <a:r>
              <a:rPr lang="tr-TR" sz="2400" dirty="0">
                <a:solidFill>
                  <a:srgbClr val="485793"/>
                </a:solidFill>
              </a:rPr>
              <a:t>İç ve dış paydaşların süreçlere aktif katılımı sağlanmış, gelen dönütler doğrultusunda iyileştirmeler yapılmış ve yapılmaya devam edilmektedir.</a:t>
            </a:r>
          </a:p>
          <a:p>
            <a:pPr marL="660400" indent="-457200">
              <a:lnSpc>
                <a:spcPct val="100000"/>
              </a:lnSpc>
              <a:spcBef>
                <a:spcPts val="0"/>
              </a:spcBef>
              <a:buSzPts val="3200"/>
            </a:pPr>
            <a:r>
              <a:rPr lang="tr-TR" sz="2400" dirty="0">
                <a:solidFill>
                  <a:srgbClr val="485793"/>
                </a:solidFill>
              </a:rPr>
              <a:t>Yapılan iyileştirmeler göz önüne alındığında güçlü yönlerimizin çok paydaşlı ve katılımcı yönetişimin yanı sıra; eğitim, öğretim, toplumsal katkı ve araştırma geliştirme faaliyetleri olduğu söylenebilir.</a:t>
            </a:r>
            <a:endParaRPr sz="2400" dirty="0">
              <a:solidFill>
                <a:srgbClr val="485793"/>
              </a:solidFill>
            </a:endParaRPr>
          </a:p>
        </p:txBody>
      </p:sp>
      <p:sp>
        <p:nvSpPr>
          <p:cNvPr id="951" name="Google Shape;95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52" name="Google Shape;9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108</a:t>
            </a:fld>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Shape 956"/>
        <p:cNvGrpSpPr/>
        <p:nvPr/>
      </p:nvGrpSpPr>
      <p:grpSpPr>
        <a:xfrm>
          <a:off x="0" y="0"/>
          <a:ext cx="0" cy="0"/>
          <a:chOff x="0" y="0"/>
          <a:chExt cx="0" cy="0"/>
        </a:xfrm>
      </p:grpSpPr>
      <p:sp>
        <p:nvSpPr>
          <p:cNvPr id="957" name="Google Shape;957;p69"/>
          <p:cNvSpPr txBox="1">
            <a:spLocks noGrp="1"/>
          </p:cNvSpPr>
          <p:nvPr>
            <p:ph type="title"/>
          </p:nvPr>
        </p:nvSpPr>
        <p:spPr>
          <a:xfrm>
            <a:off x="720436" y="769476"/>
            <a:ext cx="10049164" cy="7060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Öz Değerlendirme: </a:t>
            </a:r>
            <a:r>
              <a:rPr lang="tr-TR" sz="3200" b="1">
                <a:solidFill>
                  <a:srgbClr val="3333FF"/>
                </a:solidFill>
              </a:rPr>
              <a:t>Birimin Geliştirmeye Açık Yönleri</a:t>
            </a:r>
            <a:endParaRPr/>
          </a:p>
        </p:txBody>
      </p:sp>
      <p:sp>
        <p:nvSpPr>
          <p:cNvPr id="958" name="Google Shape;958;p69"/>
          <p:cNvSpPr txBox="1">
            <a:spLocks noGrp="1"/>
          </p:cNvSpPr>
          <p:nvPr>
            <p:ph type="body" idx="1"/>
          </p:nvPr>
        </p:nvSpPr>
        <p:spPr>
          <a:xfrm>
            <a:off x="506896" y="2007704"/>
            <a:ext cx="11231217" cy="3796748"/>
          </a:xfrm>
          <a:prstGeom prst="rect">
            <a:avLst/>
          </a:prstGeom>
          <a:noFill/>
          <a:ln>
            <a:noFill/>
          </a:ln>
        </p:spPr>
        <p:txBody>
          <a:bodyPr spcFirstLastPara="1" wrap="square" lIns="91425" tIns="45700" rIns="91425" bIns="45700" anchor="t" anchorCtr="0">
            <a:noAutofit/>
          </a:bodyPr>
          <a:lstStyle/>
          <a:p>
            <a:pPr marL="228600" lvl="0" indent="-25400" algn="just" rtl="0">
              <a:lnSpc>
                <a:spcPct val="100000"/>
              </a:lnSpc>
              <a:spcBef>
                <a:spcPts val="0"/>
              </a:spcBef>
              <a:spcAft>
                <a:spcPts val="0"/>
              </a:spcAft>
              <a:buClr>
                <a:schemeClr val="dk1"/>
              </a:buClr>
              <a:buSzPts val="3200"/>
              <a:buNone/>
            </a:pPr>
            <a:r>
              <a:rPr lang="tr-TR" sz="3200" dirty="0">
                <a:solidFill>
                  <a:srgbClr val="485793"/>
                </a:solidFill>
              </a:rPr>
              <a:t>Birimin stratejik hedefleri ile vizyon ve misyonu, paydaşların katılımı ile gözden geçirilme süreci devam etmektedir. Ayrıca uluslararasılaşma faaliyetleri bakımından, finansal ve kurumsal sınırlıklar ile çeşitli eksiklikler yaşanmaktadır. Bunun yanı sıra kalite güvence sistemi ve yeni uygulamalara yönelik çalışmalarda önemli mesafe katedilmiş ve kalite kapsamındaki  iyileştirmeler devam etmektedir.</a:t>
            </a:r>
            <a:endParaRPr sz="3200" dirty="0">
              <a:solidFill>
                <a:srgbClr val="485793"/>
              </a:solidFill>
            </a:endParaRPr>
          </a:p>
        </p:txBody>
      </p:sp>
      <p:sp>
        <p:nvSpPr>
          <p:cNvPr id="959" name="Google Shape;959;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60" name="Google Shape;96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109</a:t>
            </a:fld>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646546" y="883920"/>
            <a:ext cx="10342944" cy="657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dirty="0">
                <a:solidFill>
                  <a:srgbClr val="FF0000"/>
                </a:solidFill>
                <a:latin typeface="Calibri"/>
                <a:ea typeface="Calibri"/>
                <a:cs typeface="Calibri"/>
                <a:sym typeface="Calibri"/>
              </a:rPr>
              <a:t>AKADEMİK PERSONEL SAYISI (BÖLÜMLERE GÖRE DAĞILIMI)</a:t>
            </a:r>
            <a:br>
              <a:rPr lang="tr-TR" sz="2000" b="1" dirty="0">
                <a:solidFill>
                  <a:srgbClr val="FF0000"/>
                </a:solidFill>
                <a:latin typeface="Calibri"/>
                <a:ea typeface="Calibri"/>
                <a:cs typeface="Calibri"/>
                <a:sym typeface="Calibri"/>
              </a:rPr>
            </a:br>
            <a:endParaRPr sz="2000" i="1" dirty="0">
              <a:solidFill>
                <a:srgbClr val="0000CC"/>
              </a:solidFill>
            </a:endParaRPr>
          </a:p>
        </p:txBody>
      </p:sp>
      <p:sp>
        <p:nvSpPr>
          <p:cNvPr id="168" name="Google Shape;1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69" name="Google Shape;1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a:t>
            </a:fld>
            <a:endParaRPr/>
          </a:p>
        </p:txBody>
      </p:sp>
      <p:graphicFrame>
        <p:nvGraphicFramePr>
          <p:cNvPr id="170" name="Google Shape;170;p10"/>
          <p:cNvGraphicFramePr/>
          <p:nvPr>
            <p:extLst>
              <p:ext uri="{D42A27DB-BD31-4B8C-83A1-F6EECF244321}">
                <p14:modId xmlns:p14="http://schemas.microsoft.com/office/powerpoint/2010/main" val="2367111711"/>
              </p:ext>
            </p:extLst>
          </p:nvPr>
        </p:nvGraphicFramePr>
        <p:xfrm>
          <a:off x="535705" y="2145451"/>
          <a:ext cx="11212325" cy="2230400"/>
        </p:xfrm>
        <a:graphic>
          <a:graphicData uri="http://schemas.openxmlformats.org/drawingml/2006/table">
            <a:tbl>
              <a:tblPr>
                <a:noFill/>
                <a:tableStyleId>{79B8FB32-4058-4951-9092-7C21734F3D26}</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BÖLÜM ADI: </a:t>
                      </a:r>
                      <a:endParaRPr sz="1800" b="1" dirty="0">
                        <a:solidFill>
                          <a:srgbClr val="FF0000"/>
                        </a:solidFill>
                        <a:latin typeface="Calibri"/>
                        <a:ea typeface="Calibri"/>
                        <a:cs typeface="Calibri"/>
                        <a:sym typeface="Calibri"/>
                      </a:endParaRPr>
                    </a:p>
                  </a:txBody>
                  <a:tcPr marL="6350" marR="6350" marT="6350" marB="0" anchor="ctr">
                    <a:noFill/>
                  </a:tcPr>
                </a:tc>
                <a:tc gridSpan="4">
                  <a:txBody>
                    <a:bodyPr/>
                    <a:lstStyle/>
                    <a:p>
                      <a:pPr marL="0" marR="0" lvl="0" indent="0" algn="l" rtl="0">
                        <a:spcBef>
                          <a:spcPts val="0"/>
                        </a:spcBef>
                        <a:spcAft>
                          <a:spcPts val="0"/>
                        </a:spcAft>
                        <a:buNone/>
                      </a:pPr>
                      <a:r>
                        <a:rPr lang="tr-TR" sz="1800" b="1" dirty="0">
                          <a:solidFill>
                            <a:schemeClr val="tx1"/>
                          </a:solidFill>
                        </a:rPr>
                        <a:t> Eğitim Bilimleri</a:t>
                      </a:r>
                      <a:endParaRPr sz="1800" b="1" dirty="0">
                        <a:solidFill>
                          <a:schemeClr val="tx1"/>
                        </a:solidFill>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5</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3</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9</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3</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1</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20</a:t>
                      </a:r>
                      <a:endParaRPr sz="1900" b="1" dirty="0"/>
                    </a:p>
                  </a:txBody>
                  <a:tcPr marL="9525" marR="9525" marT="9525" marB="0" anchor="ctr">
                    <a:noFill/>
                  </a:tcP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6</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7</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 10</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 5</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3</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31</a:t>
                      </a:r>
                      <a:endParaRPr sz="1900" b="1" dirty="0"/>
                    </a:p>
                  </a:txBody>
                  <a:tcPr marL="9525" marR="9525" marT="9525" marB="0" anchor="c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Shape 965"/>
        <p:cNvGrpSpPr/>
        <p:nvPr/>
      </p:nvGrpSpPr>
      <p:grpSpPr>
        <a:xfrm>
          <a:off x="0" y="0"/>
          <a:ext cx="0" cy="0"/>
          <a:chOff x="0" y="0"/>
          <a:chExt cx="0" cy="0"/>
        </a:xfrm>
      </p:grpSpPr>
      <p:sp>
        <p:nvSpPr>
          <p:cNvPr id="966" name="Google Shape;966;p70"/>
          <p:cNvSpPr txBox="1">
            <a:spLocks noGrp="1"/>
          </p:cNvSpPr>
          <p:nvPr>
            <p:ph type="title"/>
          </p:nvPr>
        </p:nvSpPr>
        <p:spPr>
          <a:xfrm>
            <a:off x="277091" y="713124"/>
            <a:ext cx="10283079" cy="7707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Birim 2026 Yılı İyileştirme Planı</a:t>
            </a:r>
            <a:br>
              <a:rPr lang="tr-TR" sz="3600" b="1">
                <a:solidFill>
                  <a:srgbClr val="FF0000"/>
                </a:solidFill>
              </a:rPr>
            </a:br>
            <a:r>
              <a:rPr lang="tr-TR" sz="2400" b="1" i="1">
                <a:solidFill>
                  <a:srgbClr val="3333FF"/>
                </a:solidFill>
              </a:rPr>
              <a:t>(Birimin Geliştirmeye Açık Yönlerine dayalı olarak) </a:t>
            </a:r>
            <a:endParaRPr/>
          </a:p>
        </p:txBody>
      </p:sp>
      <p:sp>
        <p:nvSpPr>
          <p:cNvPr id="967" name="Google Shape;967;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68" name="Google Shape;968;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110</a:t>
            </a:fld>
            <a:endParaRPr/>
          </a:p>
        </p:txBody>
      </p:sp>
      <p:graphicFrame>
        <p:nvGraphicFramePr>
          <p:cNvPr id="969" name="Google Shape;969;p70"/>
          <p:cNvGraphicFramePr/>
          <p:nvPr>
            <p:extLst>
              <p:ext uri="{D42A27DB-BD31-4B8C-83A1-F6EECF244321}">
                <p14:modId xmlns:p14="http://schemas.microsoft.com/office/powerpoint/2010/main" val="1375239816"/>
              </p:ext>
            </p:extLst>
          </p:nvPr>
        </p:nvGraphicFramePr>
        <p:xfrm>
          <a:off x="352697" y="2027207"/>
          <a:ext cx="11403875" cy="3618379"/>
        </p:xfrm>
        <a:graphic>
          <a:graphicData uri="http://schemas.openxmlformats.org/drawingml/2006/table">
            <a:tbl>
              <a:tblPr firstRow="1" firstCol="1" bandRow="1">
                <a:noFill/>
                <a:tableStyleId>{6B96FA0C-A23B-4D2F-B4F0-ADE644EF4475}</a:tableStyleId>
              </a:tblPr>
              <a:tblGrid>
                <a:gridCol w="6676175">
                  <a:extLst>
                    <a:ext uri="{9D8B030D-6E8A-4147-A177-3AD203B41FA5}">
                      <a16:colId xmlns:a16="http://schemas.microsoft.com/office/drawing/2014/main" val="20000"/>
                    </a:ext>
                  </a:extLst>
                </a:gridCol>
                <a:gridCol w="4727700">
                  <a:extLst>
                    <a:ext uri="{9D8B030D-6E8A-4147-A177-3AD203B41FA5}">
                      <a16:colId xmlns:a16="http://schemas.microsoft.com/office/drawing/2014/main" val="20001"/>
                    </a:ext>
                  </a:extLst>
                </a:gridCol>
              </a:tblGrid>
              <a:tr h="596725">
                <a:tc>
                  <a:txBody>
                    <a:bodyPr/>
                    <a:lstStyle/>
                    <a:p>
                      <a:pPr marL="0" marR="0" lvl="0" indent="0" algn="ctr" rtl="0">
                        <a:lnSpc>
                          <a:spcPct val="107000"/>
                        </a:lnSpc>
                        <a:spcBef>
                          <a:spcPts val="0"/>
                        </a:spcBef>
                        <a:spcAft>
                          <a:spcPts val="0"/>
                        </a:spcAft>
                        <a:buNone/>
                      </a:pPr>
                      <a:r>
                        <a:rPr lang="tr-TR" sz="3200"/>
                        <a:t>Planlanan Faaliyet, İş veya Süreçler</a:t>
                      </a:r>
                      <a:endParaRPr sz="3200" b="1">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7000"/>
                        </a:lnSpc>
                        <a:spcBef>
                          <a:spcPts val="0"/>
                        </a:spcBef>
                        <a:spcAft>
                          <a:spcPts val="0"/>
                        </a:spcAft>
                        <a:buNone/>
                      </a:pPr>
                      <a:r>
                        <a:rPr lang="tr-TR" sz="3200"/>
                        <a:t>Açıklama</a:t>
                      </a:r>
                      <a:endParaRPr sz="3200" b="1">
                        <a:solidFill>
                          <a:srgbClr val="FF0000"/>
                        </a:solidFill>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0"/>
                  </a:ext>
                </a:extLst>
              </a:tr>
              <a:tr h="484300">
                <a:tc>
                  <a:txBody>
                    <a:bodyPr/>
                    <a:lstStyle/>
                    <a:p>
                      <a:pPr marL="0" marR="0" lvl="0" indent="0" algn="l" rtl="0">
                        <a:lnSpc>
                          <a:spcPct val="107000"/>
                        </a:lnSpc>
                        <a:spcBef>
                          <a:spcPts val="0"/>
                        </a:spcBef>
                        <a:spcAft>
                          <a:spcPts val="0"/>
                        </a:spcAft>
                        <a:buNone/>
                      </a:pPr>
                      <a:r>
                        <a:rPr lang="tr-TR" sz="2000" dirty="0"/>
                        <a:t> </a:t>
                      </a:r>
                      <a:r>
                        <a:rPr lang="tr-TR" sz="1800" dirty="0"/>
                        <a:t>Stratejik hedeflerin güncellenmesi</a:t>
                      </a:r>
                      <a:endParaRPr sz="20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700" dirty="0"/>
                        <a:t> Paydaş toplantıları yapılmış, hedeflerin oluşturulması devam etmektedir.</a:t>
                      </a:r>
                      <a:endParaRPr sz="17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1"/>
                  </a:ext>
                </a:extLst>
              </a:tr>
              <a:tr h="484300">
                <a:tc>
                  <a:txBody>
                    <a:bodyPr/>
                    <a:lstStyle/>
                    <a:p>
                      <a:pPr marL="0" marR="0" lvl="0" indent="0" algn="l" rtl="0">
                        <a:lnSpc>
                          <a:spcPct val="107000"/>
                        </a:lnSpc>
                        <a:spcBef>
                          <a:spcPts val="0"/>
                        </a:spcBef>
                        <a:spcAft>
                          <a:spcPts val="0"/>
                        </a:spcAft>
                        <a:buNone/>
                      </a:pPr>
                      <a:r>
                        <a:rPr lang="tr-TR" sz="2000" dirty="0"/>
                        <a:t> </a:t>
                      </a:r>
                      <a:r>
                        <a:rPr lang="tr-TR" sz="1800" dirty="0"/>
                        <a:t>Misyon ve vizyonun güncellenmesi</a:t>
                      </a:r>
                      <a:endParaRPr sz="20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700" dirty="0"/>
                        <a:t> Paydaş toplantıları yapılmış, güncelleme çalışmaları devam etmektedir</a:t>
                      </a:r>
                      <a:endParaRPr sz="17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2"/>
                  </a:ext>
                </a:extLst>
              </a:tr>
              <a:tr h="484300">
                <a:tc>
                  <a:txBody>
                    <a:bodyPr/>
                    <a:lstStyle/>
                    <a:p>
                      <a:pPr marL="0" marR="0" lvl="0" indent="0" algn="l" rtl="0">
                        <a:lnSpc>
                          <a:spcPct val="107000"/>
                        </a:lnSpc>
                        <a:spcBef>
                          <a:spcPts val="0"/>
                        </a:spcBef>
                        <a:spcAft>
                          <a:spcPts val="0"/>
                        </a:spcAft>
                        <a:buNone/>
                      </a:pPr>
                      <a:r>
                        <a:rPr lang="tr-TR" sz="1800" dirty="0"/>
                        <a:t> Kalite güvence sistemi ve yeni uygulamaların güçlendirilmesi</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700" dirty="0"/>
                        <a:t> Takipler ve değerlendirmeler devam etmektedir.</a:t>
                      </a:r>
                      <a:endParaRPr sz="17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3"/>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4"/>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5"/>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6"/>
                  </a:ext>
                </a:extLst>
              </a:tr>
            </a:tbl>
          </a:graphicData>
        </a:graphic>
      </p:graphicFrame>
      <p:pic>
        <p:nvPicPr>
          <p:cNvPr id="971" name="Google Shape;971;p70"/>
          <p:cNvPicPr preferRelativeResize="0"/>
          <p:nvPr/>
        </p:nvPicPr>
        <p:blipFill rotWithShape="1">
          <a:blip r:embed="rId3">
            <a:alphaModFix/>
          </a:blip>
          <a:srcRect/>
          <a:stretch/>
        </p:blipFill>
        <p:spPr>
          <a:xfrm>
            <a:off x="11756571" y="6286946"/>
            <a:ext cx="441500" cy="4476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77" name="Google Shape;977;p7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78" name="Google Shape;978;p71"/>
          <p:cNvPicPr preferRelativeResize="0"/>
          <p:nvPr/>
        </p:nvPicPr>
        <p:blipFill rotWithShape="1">
          <a:blip r:embed="rId3">
            <a:alphaModFix/>
          </a:blip>
          <a:srcRect b="20465"/>
          <a:stretch/>
        </p:blipFill>
        <p:spPr>
          <a:xfrm>
            <a:off x="0" y="-25399"/>
            <a:ext cx="12192000" cy="6858000"/>
          </a:xfrm>
          <a:prstGeom prst="rect">
            <a:avLst/>
          </a:prstGeom>
          <a:noFill/>
          <a:ln>
            <a:noFill/>
          </a:ln>
        </p:spPr>
      </p:pic>
      <p:sp>
        <p:nvSpPr>
          <p:cNvPr id="979" name="Google Shape;979;p71"/>
          <p:cNvSpPr/>
          <p:nvPr/>
        </p:nvSpPr>
        <p:spPr>
          <a:xfrm>
            <a:off x="0" y="6464300"/>
            <a:ext cx="12192000" cy="393700"/>
          </a:xfrm>
          <a:prstGeom prst="rect">
            <a:avLst/>
          </a:prstGeom>
          <a:solidFill>
            <a:srgbClr val="962E2E"/>
          </a:solidFill>
          <a:ln w="12700" cap="flat" cmpd="sng">
            <a:solidFill>
              <a:srgbClr val="96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0" name="Google Shape;980;p71"/>
          <p:cNvSpPr txBox="1"/>
          <p:nvPr/>
        </p:nvSpPr>
        <p:spPr>
          <a:xfrm>
            <a:off x="0" y="2832099"/>
            <a:ext cx="12192000" cy="2870199"/>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962E2E"/>
              </a:buClr>
              <a:buSzPts val="5400"/>
              <a:buFont typeface="Arial"/>
              <a:buNone/>
            </a:pPr>
            <a:r>
              <a:rPr lang="tr-TR" sz="5400" b="1">
                <a:solidFill>
                  <a:srgbClr val="962E2E"/>
                </a:solidFill>
                <a:latin typeface="Calibri"/>
                <a:ea typeface="Calibri"/>
                <a:cs typeface="Calibri"/>
                <a:sym typeface="Calibri"/>
              </a:rPr>
              <a:t>Sorularınız ve Önerileriniz</a:t>
            </a:r>
            <a:endParaRPr/>
          </a:p>
        </p:txBody>
      </p:sp>
      <p:pic>
        <p:nvPicPr>
          <p:cNvPr id="981" name="Google Shape;981;p71"/>
          <p:cNvPicPr preferRelativeResize="0"/>
          <p:nvPr/>
        </p:nvPicPr>
        <p:blipFill rotWithShape="1">
          <a:blip r:embed="rId4">
            <a:alphaModFix/>
          </a:blip>
          <a:srcRect/>
          <a:stretch/>
        </p:blipFill>
        <p:spPr>
          <a:xfrm>
            <a:off x="0" y="6302377"/>
            <a:ext cx="12280900" cy="575094"/>
          </a:xfrm>
          <a:prstGeom prst="rect">
            <a:avLst/>
          </a:prstGeom>
          <a:noFill/>
          <a:ln>
            <a:noFill/>
          </a:ln>
        </p:spPr>
      </p:pic>
      <p:sp>
        <p:nvSpPr>
          <p:cNvPr id="982" name="Google Shape;982;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83" name="Google Shape;98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111</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Shape 987"/>
        <p:cNvGrpSpPr/>
        <p:nvPr/>
      </p:nvGrpSpPr>
      <p:grpSpPr>
        <a:xfrm>
          <a:off x="0" y="0"/>
          <a:ext cx="0" cy="0"/>
          <a:chOff x="0" y="0"/>
          <a:chExt cx="0" cy="0"/>
        </a:xfrm>
      </p:grpSpPr>
      <p:sp>
        <p:nvSpPr>
          <p:cNvPr id="988" name="Google Shape;988;p7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89" name="Google Shape;989;p7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90" name="Google Shape;990;p72"/>
          <p:cNvPicPr preferRelativeResize="0"/>
          <p:nvPr/>
        </p:nvPicPr>
        <p:blipFill rotWithShape="1">
          <a:blip r:embed="rId3">
            <a:alphaModFix/>
          </a:blip>
          <a:srcRect b="20465"/>
          <a:stretch/>
        </p:blipFill>
        <p:spPr>
          <a:xfrm>
            <a:off x="0" y="-25399"/>
            <a:ext cx="12192000" cy="6858000"/>
          </a:xfrm>
          <a:prstGeom prst="rect">
            <a:avLst/>
          </a:prstGeom>
          <a:noFill/>
          <a:ln>
            <a:noFill/>
          </a:ln>
        </p:spPr>
      </p:pic>
      <p:sp>
        <p:nvSpPr>
          <p:cNvPr id="991" name="Google Shape;991;p72"/>
          <p:cNvSpPr/>
          <p:nvPr/>
        </p:nvSpPr>
        <p:spPr>
          <a:xfrm>
            <a:off x="0" y="6464300"/>
            <a:ext cx="12192000" cy="393700"/>
          </a:xfrm>
          <a:prstGeom prst="rect">
            <a:avLst/>
          </a:prstGeom>
          <a:solidFill>
            <a:srgbClr val="962E2E"/>
          </a:solidFill>
          <a:ln w="12700" cap="flat" cmpd="sng">
            <a:solidFill>
              <a:srgbClr val="96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2" name="Google Shape;992;p72"/>
          <p:cNvSpPr txBox="1"/>
          <p:nvPr/>
        </p:nvSpPr>
        <p:spPr>
          <a:xfrm>
            <a:off x="318052" y="2524539"/>
            <a:ext cx="11529391" cy="3177760"/>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962E2E"/>
              </a:buClr>
              <a:buSzPts val="5400"/>
              <a:buFont typeface="Arial"/>
              <a:buNone/>
            </a:pPr>
            <a:r>
              <a:rPr lang="tr-TR" sz="5400" b="1">
                <a:solidFill>
                  <a:srgbClr val="962E2E"/>
                </a:solidFill>
                <a:latin typeface="Calibri"/>
                <a:ea typeface="Calibri"/>
                <a:cs typeface="Calibri"/>
                <a:sym typeface="Calibri"/>
              </a:rPr>
              <a:t>Katılımınız ve katkılarınız için teşekkür ederiz. </a:t>
            </a:r>
            <a:endParaRPr/>
          </a:p>
        </p:txBody>
      </p:sp>
      <p:pic>
        <p:nvPicPr>
          <p:cNvPr id="993" name="Google Shape;993;p72"/>
          <p:cNvPicPr preferRelativeResize="0"/>
          <p:nvPr/>
        </p:nvPicPr>
        <p:blipFill rotWithShape="1">
          <a:blip r:embed="rId4">
            <a:alphaModFix/>
          </a:blip>
          <a:srcRect/>
          <a:stretch/>
        </p:blipFill>
        <p:spPr>
          <a:xfrm>
            <a:off x="0" y="6302377"/>
            <a:ext cx="12280900" cy="575094"/>
          </a:xfrm>
          <a:prstGeom prst="rect">
            <a:avLst/>
          </a:prstGeom>
          <a:noFill/>
          <a:ln>
            <a:noFill/>
          </a:ln>
        </p:spPr>
      </p:pic>
      <p:sp>
        <p:nvSpPr>
          <p:cNvPr id="994" name="Google Shape;994;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995" name="Google Shape;995;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112</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6">
          <a:extLst>
            <a:ext uri="{FF2B5EF4-FFF2-40B4-BE49-F238E27FC236}">
              <a16:creationId xmlns:a16="http://schemas.microsoft.com/office/drawing/2014/main" id="{C41DF9CB-80EC-0868-2E06-5418F2458A35}"/>
            </a:ext>
          </a:extLst>
        </p:cNvPr>
        <p:cNvGrpSpPr/>
        <p:nvPr/>
      </p:nvGrpSpPr>
      <p:grpSpPr>
        <a:xfrm>
          <a:off x="0" y="0"/>
          <a:ext cx="0" cy="0"/>
          <a:chOff x="0" y="0"/>
          <a:chExt cx="0" cy="0"/>
        </a:xfrm>
      </p:grpSpPr>
      <p:sp>
        <p:nvSpPr>
          <p:cNvPr id="167" name="Google Shape;167;p10">
            <a:extLst>
              <a:ext uri="{FF2B5EF4-FFF2-40B4-BE49-F238E27FC236}">
                <a16:creationId xmlns:a16="http://schemas.microsoft.com/office/drawing/2014/main" id="{E7EE2236-BC70-BAC5-65B7-25035D740D5D}"/>
              </a:ext>
            </a:extLst>
          </p:cNvPr>
          <p:cNvSpPr txBox="1">
            <a:spLocks noGrp="1"/>
          </p:cNvSpPr>
          <p:nvPr>
            <p:ph type="title"/>
          </p:nvPr>
        </p:nvSpPr>
        <p:spPr>
          <a:xfrm>
            <a:off x="646546" y="883920"/>
            <a:ext cx="10342944" cy="657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dirty="0">
                <a:solidFill>
                  <a:srgbClr val="FF0000"/>
                </a:solidFill>
                <a:latin typeface="Calibri"/>
                <a:ea typeface="Calibri"/>
                <a:cs typeface="Calibri"/>
                <a:sym typeface="Calibri"/>
              </a:rPr>
              <a:t>AKADEMİK PERSONEL SAYISI (BÖLÜMLERE GÖRE DAĞILIMI)</a:t>
            </a:r>
            <a:br>
              <a:rPr lang="tr-TR" sz="2000" b="1" dirty="0">
                <a:solidFill>
                  <a:srgbClr val="FF0000"/>
                </a:solidFill>
                <a:latin typeface="Calibri"/>
                <a:ea typeface="Calibri"/>
                <a:cs typeface="Calibri"/>
                <a:sym typeface="Calibri"/>
              </a:rPr>
            </a:br>
            <a:endParaRPr sz="2000" i="1" dirty="0">
              <a:solidFill>
                <a:srgbClr val="0000CC"/>
              </a:solidFill>
            </a:endParaRPr>
          </a:p>
        </p:txBody>
      </p:sp>
      <p:sp>
        <p:nvSpPr>
          <p:cNvPr id="168" name="Google Shape;168;p10">
            <a:extLst>
              <a:ext uri="{FF2B5EF4-FFF2-40B4-BE49-F238E27FC236}">
                <a16:creationId xmlns:a16="http://schemas.microsoft.com/office/drawing/2014/main" id="{D62F2623-F405-07D8-B53D-E115970E57FB}"/>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69" name="Google Shape;169;p10">
            <a:extLst>
              <a:ext uri="{FF2B5EF4-FFF2-40B4-BE49-F238E27FC236}">
                <a16:creationId xmlns:a16="http://schemas.microsoft.com/office/drawing/2014/main" id="{9796F496-A306-9E7F-B0E0-4B1661468BE0}"/>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12</a:t>
            </a:fld>
            <a:endParaRPr/>
          </a:p>
        </p:txBody>
      </p:sp>
      <p:graphicFrame>
        <p:nvGraphicFramePr>
          <p:cNvPr id="170" name="Google Shape;170;p10">
            <a:extLst>
              <a:ext uri="{FF2B5EF4-FFF2-40B4-BE49-F238E27FC236}">
                <a16:creationId xmlns:a16="http://schemas.microsoft.com/office/drawing/2014/main" id="{BADB3E7B-6AFB-9EAD-9794-64D6F5A1C5BD}"/>
              </a:ext>
            </a:extLst>
          </p:cNvPr>
          <p:cNvGraphicFramePr/>
          <p:nvPr>
            <p:extLst>
              <p:ext uri="{D42A27DB-BD31-4B8C-83A1-F6EECF244321}">
                <p14:modId xmlns:p14="http://schemas.microsoft.com/office/powerpoint/2010/main" val="4198090880"/>
              </p:ext>
            </p:extLst>
          </p:nvPr>
        </p:nvGraphicFramePr>
        <p:xfrm>
          <a:off x="535705" y="2145451"/>
          <a:ext cx="11212325" cy="2230400"/>
        </p:xfrm>
        <a:graphic>
          <a:graphicData uri="http://schemas.openxmlformats.org/drawingml/2006/table">
            <a:tbl>
              <a:tblPr>
                <a:noFill/>
                <a:tableStyleId>{79B8FB32-4058-4951-9092-7C21734F3D26}</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BÖLÜM ADI: </a:t>
                      </a:r>
                      <a:endParaRPr sz="1800" b="1" dirty="0">
                        <a:solidFill>
                          <a:srgbClr val="FF0000"/>
                        </a:solidFill>
                        <a:latin typeface="Calibri"/>
                        <a:ea typeface="Calibri"/>
                        <a:cs typeface="Calibri"/>
                        <a:sym typeface="Calibri"/>
                      </a:endParaRPr>
                    </a:p>
                  </a:txBody>
                  <a:tcPr marL="6350" marR="6350" marT="6350" marB="0" anchor="ctr">
                    <a:noFill/>
                  </a:tcPr>
                </a:tc>
                <a:tc gridSpan="4">
                  <a:txBody>
                    <a:bodyPr/>
                    <a:lstStyle/>
                    <a:p>
                      <a:pPr marL="0" marR="0" lvl="0" indent="0" algn="l" rtl="0">
                        <a:spcBef>
                          <a:spcPts val="0"/>
                        </a:spcBef>
                        <a:spcAft>
                          <a:spcPts val="0"/>
                        </a:spcAft>
                        <a:buNone/>
                      </a:pPr>
                      <a:r>
                        <a:rPr lang="tr-TR" sz="1800" b="1" dirty="0">
                          <a:solidFill>
                            <a:schemeClr val="tx1"/>
                          </a:solidFill>
                        </a:rPr>
                        <a:t> Güzel Sanatlar Eğitimi</a:t>
                      </a:r>
                      <a:endParaRPr sz="1800" b="1" dirty="0">
                        <a:solidFill>
                          <a:schemeClr val="tx1"/>
                        </a:solidFill>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6</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4</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3</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3</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12</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28</a:t>
                      </a:r>
                      <a:endParaRPr sz="1900" b="1" dirty="0"/>
                    </a:p>
                  </a:txBody>
                  <a:tcPr marL="9525" marR="9525" marT="9525" marB="0" anchor="ctr">
                    <a:noFill/>
                  </a:tcP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7</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3</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3</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 3</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11</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27</a:t>
                      </a:r>
                      <a:endParaRPr sz="1900" b="1" dirty="0"/>
                    </a:p>
                  </a:txBody>
                  <a:tcPr marL="9525" marR="9525" marT="9525" marB="0" anchor="ctr">
                    <a:noFill/>
                  </a:tcPr>
                </a:tc>
                <a:extLst>
                  <a:ext uri="{0D108BD9-81ED-4DB2-BD59-A6C34878D82A}">
                    <a16:rowId xmlns:a16="http://schemas.microsoft.com/office/drawing/2014/main" val="10003"/>
                  </a:ext>
                </a:extLst>
              </a:tr>
            </a:tbl>
          </a:graphicData>
        </a:graphic>
      </p:graphicFrame>
      <p:sp>
        <p:nvSpPr>
          <p:cNvPr id="171" name="Google Shape;171;p10">
            <a:extLst>
              <a:ext uri="{FF2B5EF4-FFF2-40B4-BE49-F238E27FC236}">
                <a16:creationId xmlns:a16="http://schemas.microsoft.com/office/drawing/2014/main" id="{396E3E94-6C60-0E93-A2E5-E0AC2057648F}"/>
              </a:ext>
            </a:extLst>
          </p:cNvPr>
          <p:cNvSpPr txBox="1"/>
          <p:nvPr/>
        </p:nvSpPr>
        <p:spPr>
          <a:xfrm>
            <a:off x="426554" y="6004548"/>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 Her Bölüm için ayrı tablo yapabilirsiniz.</a:t>
            </a:r>
            <a:endParaRPr/>
          </a:p>
        </p:txBody>
      </p:sp>
    </p:spTree>
    <p:extLst>
      <p:ext uri="{BB962C8B-B14F-4D97-AF65-F5344CB8AC3E}">
        <p14:creationId xmlns:p14="http://schemas.microsoft.com/office/powerpoint/2010/main" val="1159047847"/>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sp>
        <p:nvSpPr>
          <p:cNvPr id="185" name="Google Shape;185;g3b6b78beede_85_59"/>
          <p:cNvSpPr txBox="1">
            <a:spLocks noGrp="1"/>
          </p:cNvSpPr>
          <p:nvPr>
            <p:ph type="title"/>
          </p:nvPr>
        </p:nvSpPr>
        <p:spPr>
          <a:xfrm>
            <a:off x="646546" y="638354"/>
            <a:ext cx="10342800" cy="90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dirty="0">
                <a:solidFill>
                  <a:srgbClr val="FF0000"/>
                </a:solidFill>
                <a:latin typeface="Calibri"/>
                <a:ea typeface="Calibri"/>
                <a:cs typeface="Calibri"/>
                <a:sym typeface="Calibri"/>
              </a:rPr>
              <a:t>AKADEMİK PERSONEL SAYISI (BÖLÜMLERE GÖRE DAĞILIMI)</a:t>
            </a:r>
            <a:endParaRPr sz="2000" i="1" dirty="0">
              <a:solidFill>
                <a:srgbClr val="0000CC"/>
              </a:solidFill>
            </a:endParaRPr>
          </a:p>
        </p:txBody>
      </p:sp>
      <p:sp>
        <p:nvSpPr>
          <p:cNvPr id="186" name="Google Shape;186;g3b6b78beede_85_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87" name="Google Shape;187;g3b6b78beede_85_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13</a:t>
            </a:fld>
            <a:endParaRPr/>
          </a:p>
        </p:txBody>
      </p:sp>
      <p:graphicFrame>
        <p:nvGraphicFramePr>
          <p:cNvPr id="188" name="Google Shape;188;g3b6b78beede_85_59"/>
          <p:cNvGraphicFramePr/>
          <p:nvPr>
            <p:extLst>
              <p:ext uri="{D42A27DB-BD31-4B8C-83A1-F6EECF244321}">
                <p14:modId xmlns:p14="http://schemas.microsoft.com/office/powerpoint/2010/main" val="2416901937"/>
              </p:ext>
            </p:extLst>
          </p:nvPr>
        </p:nvGraphicFramePr>
        <p:xfrm>
          <a:off x="535705" y="2145451"/>
          <a:ext cx="11212325" cy="2230400"/>
        </p:xfrm>
        <a:graphic>
          <a:graphicData uri="http://schemas.openxmlformats.org/drawingml/2006/table">
            <a:tbl>
              <a:tblPr>
                <a:noFill/>
                <a:tableStyleId>{79B8FB32-4058-4951-9092-7C21734F3D26}</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BÖLÜM ADI:  </a:t>
                      </a:r>
                      <a:endParaRPr sz="1800" b="1" dirty="0">
                        <a:solidFill>
                          <a:srgbClr val="FF0000"/>
                        </a:solidFill>
                        <a:latin typeface="Calibri"/>
                        <a:ea typeface="Calibri"/>
                        <a:cs typeface="Calibri"/>
                        <a:sym typeface="Calibri"/>
                      </a:endParaRPr>
                    </a:p>
                  </a:txBody>
                  <a:tcPr marL="6350" marR="6350" marT="6350" marB="0" anchor="ctr">
                    <a:noFill/>
                  </a:tcPr>
                </a:tc>
                <a:tc gridSpan="4">
                  <a:txBody>
                    <a:bodyPr/>
                    <a:lstStyle/>
                    <a:p>
                      <a:pPr marL="0" marR="0" lvl="0" indent="0" algn="l" rtl="0">
                        <a:spcBef>
                          <a:spcPts val="0"/>
                        </a:spcBef>
                        <a:spcAft>
                          <a:spcPts val="0"/>
                        </a:spcAft>
                        <a:buNone/>
                      </a:pPr>
                      <a:r>
                        <a:rPr lang="tr-TR" sz="1800" b="1" dirty="0">
                          <a:solidFill>
                            <a:schemeClr val="tx1"/>
                          </a:solidFill>
                        </a:rPr>
                        <a:t>  Matematik ve Fen Bilimleri Eğitimi</a:t>
                      </a:r>
                      <a:endParaRPr sz="1800" b="1" dirty="0">
                        <a:solidFill>
                          <a:schemeClr val="tx1"/>
                        </a:solidFill>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lvl="0" indent="0" algn="ctr" rtl="0">
                        <a:spcBef>
                          <a:spcPts val="0"/>
                        </a:spcBef>
                        <a:spcAft>
                          <a:spcPts val="0"/>
                        </a:spcAft>
                        <a:buNone/>
                      </a:pPr>
                      <a:r>
                        <a:rPr lang="tr-TR" sz="1700" b="1"/>
                        <a:t>27</a:t>
                      </a:r>
                      <a:endParaRPr sz="1700" b="1"/>
                    </a:p>
                  </a:txBody>
                  <a:tcPr marL="6350" marR="6350" marT="6350" marB="0" anchor="ctr">
                    <a:noFill/>
                  </a:tcPr>
                </a:tc>
                <a:tc>
                  <a:txBody>
                    <a:bodyPr/>
                    <a:lstStyle/>
                    <a:p>
                      <a:pPr marL="0" lvl="0" indent="0" algn="ctr" rtl="0">
                        <a:spcBef>
                          <a:spcPts val="0"/>
                        </a:spcBef>
                        <a:spcAft>
                          <a:spcPts val="0"/>
                        </a:spcAft>
                        <a:buNone/>
                      </a:pPr>
                      <a:r>
                        <a:rPr lang="tr-TR" sz="1700" b="1"/>
                        <a:t>8</a:t>
                      </a:r>
                      <a:endParaRPr sz="1700" b="1"/>
                    </a:p>
                  </a:txBody>
                  <a:tcPr marL="6350" marR="6350" marT="6350" marB="0" anchor="ctr">
                    <a:noFill/>
                  </a:tcPr>
                </a:tc>
                <a:tc>
                  <a:txBody>
                    <a:bodyPr/>
                    <a:lstStyle/>
                    <a:p>
                      <a:pPr marL="0" lvl="0" indent="0" algn="ctr" rtl="0">
                        <a:spcBef>
                          <a:spcPts val="0"/>
                        </a:spcBef>
                        <a:spcAft>
                          <a:spcPts val="0"/>
                        </a:spcAft>
                        <a:buNone/>
                      </a:pPr>
                      <a:r>
                        <a:rPr lang="tr-TR" sz="1700" b="1"/>
                        <a:t>3</a:t>
                      </a:r>
                      <a:endParaRPr sz="1700" b="1"/>
                    </a:p>
                  </a:txBody>
                  <a:tcPr marL="9525" marR="9525" marT="9525" marB="0" anchor="ctr">
                    <a:noFill/>
                  </a:tcPr>
                </a:tc>
                <a:tc>
                  <a:txBody>
                    <a:bodyPr/>
                    <a:lstStyle/>
                    <a:p>
                      <a:pPr marL="0" lvl="0" indent="0" algn="ctr" rtl="0">
                        <a:spcBef>
                          <a:spcPts val="0"/>
                        </a:spcBef>
                        <a:spcAft>
                          <a:spcPts val="0"/>
                        </a:spcAft>
                        <a:buNone/>
                      </a:pPr>
                      <a:r>
                        <a:rPr lang="tr-TR" sz="1700" b="1"/>
                        <a:t>9</a:t>
                      </a:r>
                      <a:endParaRPr sz="1700" b="1"/>
                    </a:p>
                  </a:txBody>
                  <a:tcPr marL="9525" marR="9525" marT="9525" marB="0" anchor="ctr">
                    <a:noFill/>
                  </a:tcPr>
                </a:tc>
                <a:tc>
                  <a:txBody>
                    <a:bodyPr/>
                    <a:lstStyle/>
                    <a:p>
                      <a:pPr marL="0" lvl="0" indent="0" algn="ctr" rtl="0">
                        <a:spcBef>
                          <a:spcPts val="0"/>
                        </a:spcBef>
                        <a:spcAft>
                          <a:spcPts val="0"/>
                        </a:spcAft>
                        <a:buNone/>
                      </a:pPr>
                      <a:r>
                        <a:rPr lang="tr-TR" sz="1700" b="1"/>
                        <a:t>-</a:t>
                      </a:r>
                      <a:endParaRPr sz="1700" b="1"/>
                    </a:p>
                  </a:txBody>
                  <a:tcPr marL="9525" marR="9525" marT="9525" marB="0" anchor="ctr">
                    <a:noFill/>
                  </a:tcPr>
                </a:tc>
                <a:tc>
                  <a:txBody>
                    <a:bodyPr/>
                    <a:lstStyle/>
                    <a:p>
                      <a:pPr marL="0" lvl="0" indent="0" algn="ctr" rtl="0">
                        <a:spcBef>
                          <a:spcPts val="0"/>
                        </a:spcBef>
                        <a:spcAft>
                          <a:spcPts val="0"/>
                        </a:spcAft>
                        <a:buNone/>
                      </a:pPr>
                      <a:r>
                        <a:rPr lang="tr-TR" sz="1700" b="1"/>
                        <a:t>47</a:t>
                      </a:r>
                      <a:endParaRPr sz="1700" b="1"/>
                    </a:p>
                  </a:txBody>
                  <a:tcPr marL="9525" marR="9525" marT="9525" marB="0" anchor="ctr">
                    <a:noFill/>
                  </a:tcP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dirty="0">
                          <a:solidFill>
                            <a:srgbClr val="0000CC"/>
                          </a:solidFill>
                          <a:latin typeface="Calibri"/>
                          <a:ea typeface="Calibri"/>
                          <a:cs typeface="Calibri"/>
                          <a:sym typeface="Calibri"/>
                        </a:rPr>
                        <a:t>2025</a:t>
                      </a:r>
                      <a:endParaRPr dirty="0"/>
                    </a:p>
                  </a:txBody>
                  <a:tcPr marL="6350" marR="6350" marT="6350" marB="0" anchor="ctr">
                    <a:noFill/>
                  </a:tcPr>
                </a:tc>
                <a:tc>
                  <a:txBody>
                    <a:bodyPr/>
                    <a:lstStyle/>
                    <a:p>
                      <a:pPr marL="0" lvl="0" indent="0" algn="ctr" rtl="0">
                        <a:spcBef>
                          <a:spcPts val="0"/>
                        </a:spcBef>
                        <a:spcAft>
                          <a:spcPts val="0"/>
                        </a:spcAft>
                        <a:buNone/>
                      </a:pPr>
                      <a:r>
                        <a:rPr lang="tr-TR" sz="1700" b="1"/>
                        <a:t>26</a:t>
                      </a:r>
                      <a:endParaRPr sz="1700" b="1"/>
                    </a:p>
                  </a:txBody>
                  <a:tcPr marL="6350" marR="6350" marT="6350" marB="0" anchor="ctr">
                    <a:noFill/>
                  </a:tcPr>
                </a:tc>
                <a:tc>
                  <a:txBody>
                    <a:bodyPr/>
                    <a:lstStyle/>
                    <a:p>
                      <a:pPr marL="0" lvl="0" indent="0" algn="ctr" rtl="0">
                        <a:spcBef>
                          <a:spcPts val="0"/>
                        </a:spcBef>
                        <a:spcAft>
                          <a:spcPts val="0"/>
                        </a:spcAft>
                        <a:buNone/>
                      </a:pPr>
                      <a:r>
                        <a:rPr lang="tr-TR" sz="1700" b="1"/>
                        <a:t>8</a:t>
                      </a:r>
                      <a:endParaRPr sz="1700" b="1"/>
                    </a:p>
                  </a:txBody>
                  <a:tcPr marL="6350" marR="6350" marT="6350" marB="0" anchor="ctr">
                    <a:noFill/>
                  </a:tcPr>
                </a:tc>
                <a:tc>
                  <a:txBody>
                    <a:bodyPr/>
                    <a:lstStyle/>
                    <a:p>
                      <a:pPr marL="0" lvl="0" indent="0" algn="ctr" rtl="0">
                        <a:spcBef>
                          <a:spcPts val="0"/>
                        </a:spcBef>
                        <a:spcAft>
                          <a:spcPts val="0"/>
                        </a:spcAft>
                        <a:buNone/>
                      </a:pPr>
                      <a:r>
                        <a:rPr lang="tr-TR" sz="1700" b="1"/>
                        <a:t>3</a:t>
                      </a:r>
                      <a:endParaRPr sz="1700" b="1"/>
                    </a:p>
                  </a:txBody>
                  <a:tcPr marL="9525" marR="9525" marT="9525" marB="0" anchor="ctr">
                    <a:noFill/>
                  </a:tcPr>
                </a:tc>
                <a:tc>
                  <a:txBody>
                    <a:bodyPr/>
                    <a:lstStyle/>
                    <a:p>
                      <a:pPr marL="0" lvl="0" indent="0" algn="ctr" rtl="0">
                        <a:spcBef>
                          <a:spcPts val="0"/>
                        </a:spcBef>
                        <a:spcAft>
                          <a:spcPts val="0"/>
                        </a:spcAft>
                        <a:buNone/>
                      </a:pPr>
                      <a:r>
                        <a:rPr lang="tr-TR" sz="1700" b="1"/>
                        <a:t>9</a:t>
                      </a:r>
                      <a:endParaRPr sz="1700" b="1"/>
                    </a:p>
                  </a:txBody>
                  <a:tcPr marL="9525" marR="9525" marT="9525" marB="0" anchor="ctr">
                    <a:noFill/>
                  </a:tcPr>
                </a:tc>
                <a:tc>
                  <a:txBody>
                    <a:bodyPr/>
                    <a:lstStyle/>
                    <a:p>
                      <a:pPr marL="0" lvl="0" indent="0" algn="ctr" rtl="0">
                        <a:spcBef>
                          <a:spcPts val="0"/>
                        </a:spcBef>
                        <a:spcAft>
                          <a:spcPts val="0"/>
                        </a:spcAft>
                        <a:buNone/>
                      </a:pPr>
                      <a:r>
                        <a:rPr lang="tr-TR" sz="1700" b="1"/>
                        <a:t>-</a:t>
                      </a:r>
                      <a:endParaRPr sz="1700" b="1"/>
                    </a:p>
                  </a:txBody>
                  <a:tcPr marL="9525" marR="9525" marT="9525" marB="0" anchor="ctr">
                    <a:noFill/>
                  </a:tcPr>
                </a:tc>
                <a:tc>
                  <a:txBody>
                    <a:bodyPr/>
                    <a:lstStyle/>
                    <a:p>
                      <a:pPr marL="0" lvl="0" indent="0" algn="ctr" rtl="0">
                        <a:spcBef>
                          <a:spcPts val="0"/>
                        </a:spcBef>
                        <a:spcAft>
                          <a:spcPts val="0"/>
                        </a:spcAft>
                        <a:buNone/>
                      </a:pPr>
                      <a:r>
                        <a:rPr lang="tr-TR" sz="1700" b="1" dirty="0"/>
                        <a:t>46</a:t>
                      </a:r>
                      <a:endParaRPr sz="1700" b="1" dirty="0"/>
                    </a:p>
                  </a:txBody>
                  <a:tcPr marL="9525" marR="9525" marT="9525" marB="0" anchor="c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66">
          <a:extLst>
            <a:ext uri="{FF2B5EF4-FFF2-40B4-BE49-F238E27FC236}">
              <a16:creationId xmlns:a16="http://schemas.microsoft.com/office/drawing/2014/main" id="{22B877B9-65A3-E1BE-B60E-601C7CAEEF5F}"/>
            </a:ext>
          </a:extLst>
        </p:cNvPr>
        <p:cNvGrpSpPr/>
        <p:nvPr/>
      </p:nvGrpSpPr>
      <p:grpSpPr>
        <a:xfrm>
          <a:off x="0" y="0"/>
          <a:ext cx="0" cy="0"/>
          <a:chOff x="0" y="0"/>
          <a:chExt cx="0" cy="0"/>
        </a:xfrm>
      </p:grpSpPr>
      <p:sp>
        <p:nvSpPr>
          <p:cNvPr id="167" name="Google Shape;167;p10">
            <a:extLst>
              <a:ext uri="{FF2B5EF4-FFF2-40B4-BE49-F238E27FC236}">
                <a16:creationId xmlns:a16="http://schemas.microsoft.com/office/drawing/2014/main" id="{4852C724-2130-F4AD-D4AB-370E2DEE24A3}"/>
              </a:ext>
            </a:extLst>
          </p:cNvPr>
          <p:cNvSpPr txBox="1">
            <a:spLocks noGrp="1"/>
          </p:cNvSpPr>
          <p:nvPr>
            <p:ph type="title"/>
          </p:nvPr>
        </p:nvSpPr>
        <p:spPr>
          <a:xfrm>
            <a:off x="646546" y="638354"/>
            <a:ext cx="10342944" cy="9034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dirty="0">
                <a:solidFill>
                  <a:srgbClr val="FF0000"/>
                </a:solidFill>
                <a:latin typeface="Calibri"/>
                <a:ea typeface="Calibri"/>
                <a:cs typeface="Calibri"/>
                <a:sym typeface="Calibri"/>
              </a:rPr>
              <a:t>AKADEMİK PERSONEL SAYISI (BÖLÜMLERE GÖRE DAĞILIMI)</a:t>
            </a:r>
            <a:endParaRPr sz="2000" i="1" dirty="0">
              <a:solidFill>
                <a:srgbClr val="0000CC"/>
              </a:solidFill>
            </a:endParaRPr>
          </a:p>
        </p:txBody>
      </p:sp>
      <p:sp>
        <p:nvSpPr>
          <p:cNvPr id="168" name="Google Shape;168;p10">
            <a:extLst>
              <a:ext uri="{FF2B5EF4-FFF2-40B4-BE49-F238E27FC236}">
                <a16:creationId xmlns:a16="http://schemas.microsoft.com/office/drawing/2014/main" id="{45DFB1B9-FF75-C982-34FB-809FB419E88E}"/>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69" name="Google Shape;169;p10">
            <a:extLst>
              <a:ext uri="{FF2B5EF4-FFF2-40B4-BE49-F238E27FC236}">
                <a16:creationId xmlns:a16="http://schemas.microsoft.com/office/drawing/2014/main" id="{A8471D6B-4BF8-72E7-DDB4-9BF0DE56720C}"/>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14</a:t>
            </a:fld>
            <a:endParaRPr/>
          </a:p>
        </p:txBody>
      </p:sp>
      <p:graphicFrame>
        <p:nvGraphicFramePr>
          <p:cNvPr id="170" name="Google Shape;170;p10">
            <a:extLst>
              <a:ext uri="{FF2B5EF4-FFF2-40B4-BE49-F238E27FC236}">
                <a16:creationId xmlns:a16="http://schemas.microsoft.com/office/drawing/2014/main" id="{0B9E74AF-B200-E63E-7393-7844EDBFC0E3}"/>
              </a:ext>
            </a:extLst>
          </p:cNvPr>
          <p:cNvGraphicFramePr/>
          <p:nvPr/>
        </p:nvGraphicFramePr>
        <p:xfrm>
          <a:off x="535705" y="2145451"/>
          <a:ext cx="11212325" cy="2230400"/>
        </p:xfrm>
        <a:graphic>
          <a:graphicData uri="http://schemas.openxmlformats.org/drawingml/2006/table">
            <a:tbl>
              <a:tblPr>
                <a:noFill/>
                <a:tableStyleId>{79B8FB32-4058-4951-9092-7C21734F3D26}</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BÖLÜM ADI: </a:t>
                      </a:r>
                      <a:endParaRPr sz="1800" b="1" dirty="0">
                        <a:solidFill>
                          <a:srgbClr val="FF0000"/>
                        </a:solidFill>
                        <a:latin typeface="Calibri"/>
                        <a:ea typeface="Calibri"/>
                        <a:cs typeface="Calibri"/>
                        <a:sym typeface="Calibri"/>
                      </a:endParaRPr>
                    </a:p>
                  </a:txBody>
                  <a:tcPr marL="6350" marR="6350" marT="6350" marB="0" anchor="ctr">
                    <a:noFill/>
                  </a:tcPr>
                </a:tc>
                <a:tc gridSpan="4">
                  <a:txBody>
                    <a:bodyPr/>
                    <a:lstStyle/>
                    <a:p>
                      <a:pPr marL="0" marR="0" lvl="0" indent="0" algn="l" rtl="0">
                        <a:spcBef>
                          <a:spcPts val="0"/>
                        </a:spcBef>
                        <a:spcAft>
                          <a:spcPts val="0"/>
                        </a:spcAft>
                        <a:buNone/>
                      </a:pPr>
                      <a:r>
                        <a:rPr lang="tr-TR" sz="1800" b="1" dirty="0">
                          <a:solidFill>
                            <a:schemeClr val="tx1"/>
                          </a:solidFill>
                        </a:rPr>
                        <a:t> Özel Eğitim</a:t>
                      </a:r>
                      <a:endParaRPr sz="1800" b="1" dirty="0">
                        <a:solidFill>
                          <a:schemeClr val="tx1"/>
                        </a:solidFill>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a:t>2</a:t>
                      </a:r>
                      <a:endParaRPr sz="1900" b="1"/>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a:t>-</a:t>
                      </a:r>
                      <a:endParaRPr sz="1900" b="1"/>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a:t>6</a:t>
                      </a:r>
                      <a:endParaRPr sz="19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a:t>4</a:t>
                      </a:r>
                      <a:endParaRPr sz="19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a:t>4</a:t>
                      </a:r>
                      <a:endParaRPr sz="19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a:t>16</a:t>
                      </a:r>
                      <a:endParaRPr sz="1900" b="1"/>
                    </a:p>
                  </a:txBody>
                  <a:tcPr marL="9525" marR="9525" marT="9525" marB="0" anchor="ctr">
                    <a:noFill/>
                  </a:tcP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 2</a:t>
                      </a:r>
                      <a:endParaRPr sz="1900" b="1" dirty="0"/>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a:t>-</a:t>
                      </a:r>
                      <a:endParaRPr sz="1900" b="1"/>
                    </a:p>
                  </a:txBody>
                  <a:tcPr marL="6350" marR="6350" marT="6350" marB="0" anchor="ctr">
                    <a:noFill/>
                  </a:tcPr>
                </a:tc>
                <a:tc>
                  <a:txBody>
                    <a:bodyPr/>
                    <a:lstStyle/>
                    <a:p>
                      <a:pPr marL="0" marR="0" lvl="0" indent="0" algn="ctr" rtl="0">
                        <a:lnSpc>
                          <a:spcPct val="107000"/>
                        </a:lnSpc>
                        <a:spcBef>
                          <a:spcPts val="0"/>
                        </a:spcBef>
                        <a:spcAft>
                          <a:spcPts val="0"/>
                        </a:spcAft>
                        <a:buNone/>
                      </a:pPr>
                      <a:r>
                        <a:rPr lang="tr-TR" sz="1900" b="1" dirty="0"/>
                        <a:t> 5</a:t>
                      </a:r>
                      <a:endParaRPr sz="19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a:t> 4</a:t>
                      </a:r>
                      <a:endParaRPr sz="19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a:t>4</a:t>
                      </a:r>
                      <a:endParaRPr sz="19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900" b="1" dirty="0"/>
                        <a:t> 15</a:t>
                      </a:r>
                      <a:endParaRPr sz="1900" b="1" dirty="0"/>
                    </a:p>
                  </a:txBody>
                  <a:tcPr marL="9525" marR="9525" marT="9525" marB="0" anchor="ctr">
                    <a:noFill/>
                  </a:tcPr>
                </a:tc>
                <a:extLst>
                  <a:ext uri="{0D108BD9-81ED-4DB2-BD59-A6C34878D82A}">
                    <a16:rowId xmlns:a16="http://schemas.microsoft.com/office/drawing/2014/main" val="10003"/>
                  </a:ext>
                </a:extLst>
              </a:tr>
            </a:tbl>
          </a:graphicData>
        </a:graphic>
      </p:graphicFrame>
      <p:sp>
        <p:nvSpPr>
          <p:cNvPr id="171" name="Google Shape;171;p10">
            <a:extLst>
              <a:ext uri="{FF2B5EF4-FFF2-40B4-BE49-F238E27FC236}">
                <a16:creationId xmlns:a16="http://schemas.microsoft.com/office/drawing/2014/main" id="{851CEF7A-697F-E3D5-FE52-7D23BE56A4F5}"/>
              </a:ext>
            </a:extLst>
          </p:cNvPr>
          <p:cNvSpPr txBox="1"/>
          <p:nvPr/>
        </p:nvSpPr>
        <p:spPr>
          <a:xfrm>
            <a:off x="426554" y="6004548"/>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 Her Bölüm için ayrı tablo yapabilirsiniz.</a:t>
            </a:r>
            <a:endParaRPr/>
          </a:p>
        </p:txBody>
      </p:sp>
    </p:spTree>
    <p:extLst>
      <p:ext uri="{BB962C8B-B14F-4D97-AF65-F5344CB8AC3E}">
        <p14:creationId xmlns:p14="http://schemas.microsoft.com/office/powerpoint/2010/main" val="328130868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sp>
        <p:nvSpPr>
          <p:cNvPr id="176" name="Google Shape;176;g3b6f14417d7_1_0"/>
          <p:cNvSpPr txBox="1">
            <a:spLocks noGrp="1"/>
          </p:cNvSpPr>
          <p:nvPr>
            <p:ph type="title"/>
          </p:nvPr>
        </p:nvSpPr>
        <p:spPr>
          <a:xfrm>
            <a:off x="646546" y="638354"/>
            <a:ext cx="10342800" cy="90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dirty="0">
                <a:solidFill>
                  <a:srgbClr val="FF0000"/>
                </a:solidFill>
                <a:latin typeface="Calibri"/>
                <a:ea typeface="Calibri"/>
                <a:cs typeface="Calibri"/>
                <a:sym typeface="Calibri"/>
              </a:rPr>
              <a:t>AKADEMİK PERSONEL SAYISI (BÖLÜMLERE GÖRE DAĞILIMI)</a:t>
            </a:r>
            <a:endParaRPr sz="2000" i="1" dirty="0">
              <a:solidFill>
                <a:srgbClr val="0000CC"/>
              </a:solidFill>
            </a:endParaRPr>
          </a:p>
        </p:txBody>
      </p:sp>
      <p:sp>
        <p:nvSpPr>
          <p:cNvPr id="177" name="Google Shape;177;g3b6f14417d7_1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78" name="Google Shape;178;g3b6f14417d7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15</a:t>
            </a:fld>
            <a:endParaRPr/>
          </a:p>
        </p:txBody>
      </p:sp>
      <p:graphicFrame>
        <p:nvGraphicFramePr>
          <p:cNvPr id="179" name="Google Shape;179;g3b6f14417d7_1_0"/>
          <p:cNvGraphicFramePr/>
          <p:nvPr>
            <p:extLst>
              <p:ext uri="{D42A27DB-BD31-4B8C-83A1-F6EECF244321}">
                <p14:modId xmlns:p14="http://schemas.microsoft.com/office/powerpoint/2010/main" val="154265837"/>
              </p:ext>
            </p:extLst>
          </p:nvPr>
        </p:nvGraphicFramePr>
        <p:xfrm>
          <a:off x="535705" y="2145451"/>
          <a:ext cx="11212325" cy="2230400"/>
        </p:xfrm>
        <a:graphic>
          <a:graphicData uri="http://schemas.openxmlformats.org/drawingml/2006/table">
            <a:tbl>
              <a:tblPr>
                <a:noFill/>
                <a:tableStyleId>{79B8FB32-4058-4951-9092-7C21734F3D26}</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BÖLÜM ADI: </a:t>
                      </a:r>
                      <a:endParaRPr sz="1800" b="1" dirty="0">
                        <a:solidFill>
                          <a:srgbClr val="FF0000"/>
                        </a:solidFill>
                        <a:latin typeface="Calibri"/>
                        <a:ea typeface="Calibri"/>
                        <a:cs typeface="Calibri"/>
                        <a:sym typeface="Calibri"/>
                      </a:endParaRPr>
                    </a:p>
                  </a:txBody>
                  <a:tcPr marL="6350" marR="6350" marT="6350" marB="0" anchor="ctr">
                    <a:noFill/>
                  </a:tcPr>
                </a:tc>
                <a:tc gridSpan="4">
                  <a:txBody>
                    <a:bodyPr/>
                    <a:lstStyle/>
                    <a:p>
                      <a:pPr marL="0" marR="0" lvl="0" indent="0" algn="l" rtl="0">
                        <a:spcBef>
                          <a:spcPts val="0"/>
                        </a:spcBef>
                        <a:spcAft>
                          <a:spcPts val="0"/>
                        </a:spcAft>
                        <a:buNone/>
                      </a:pPr>
                      <a:r>
                        <a:rPr lang="tr-TR" sz="1800" b="1" dirty="0">
                          <a:solidFill>
                            <a:schemeClr val="tx1"/>
                          </a:solidFill>
                        </a:rPr>
                        <a:t>  Temel Eğitim</a:t>
                      </a:r>
                      <a:endParaRPr sz="1800" b="1" dirty="0">
                        <a:solidFill>
                          <a:schemeClr val="tx1"/>
                        </a:solidFill>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lvl="0" indent="0" algn="ctr" rtl="0">
                        <a:spcBef>
                          <a:spcPts val="0"/>
                        </a:spcBef>
                        <a:spcAft>
                          <a:spcPts val="0"/>
                        </a:spcAft>
                        <a:buNone/>
                      </a:pPr>
                      <a:r>
                        <a:rPr lang="tr-TR" sz="1800" b="1" dirty="0"/>
                        <a:t>8</a:t>
                      </a:r>
                      <a:endParaRPr sz="1800" b="1" dirty="0"/>
                    </a:p>
                  </a:txBody>
                  <a:tcPr marL="6350" marR="6350" marT="6350" marB="0" anchor="ctr">
                    <a:noFill/>
                  </a:tcPr>
                </a:tc>
                <a:tc>
                  <a:txBody>
                    <a:bodyPr/>
                    <a:lstStyle/>
                    <a:p>
                      <a:pPr marL="0" lvl="0" indent="0" algn="ctr" rtl="0">
                        <a:spcBef>
                          <a:spcPts val="0"/>
                        </a:spcBef>
                        <a:spcAft>
                          <a:spcPts val="0"/>
                        </a:spcAft>
                        <a:buNone/>
                      </a:pPr>
                      <a:r>
                        <a:rPr lang="tr-TR" sz="1800" b="1"/>
                        <a:t>3</a:t>
                      </a:r>
                      <a:endParaRPr sz="1800" b="1"/>
                    </a:p>
                  </a:txBody>
                  <a:tcPr marL="6350" marR="6350" marT="6350" marB="0" anchor="ctr">
                    <a:noFill/>
                  </a:tcPr>
                </a:tc>
                <a:tc>
                  <a:txBody>
                    <a:bodyPr/>
                    <a:lstStyle/>
                    <a:p>
                      <a:pPr marL="0" lvl="0" indent="0" algn="ctr" rtl="0">
                        <a:spcBef>
                          <a:spcPts val="0"/>
                        </a:spcBef>
                        <a:spcAft>
                          <a:spcPts val="0"/>
                        </a:spcAft>
                        <a:buNone/>
                      </a:pPr>
                      <a:r>
                        <a:rPr lang="tr-TR" sz="1800" b="1"/>
                        <a:t>4</a:t>
                      </a:r>
                      <a:endParaRPr sz="1800" b="1"/>
                    </a:p>
                  </a:txBody>
                  <a:tcPr marL="9525" marR="9525" marT="9525" marB="0" anchor="ctr">
                    <a:noFill/>
                  </a:tcPr>
                </a:tc>
                <a:tc>
                  <a:txBody>
                    <a:bodyPr/>
                    <a:lstStyle/>
                    <a:p>
                      <a:pPr marL="0" lvl="0" indent="0" algn="ctr" rtl="0">
                        <a:spcBef>
                          <a:spcPts val="0"/>
                        </a:spcBef>
                        <a:spcAft>
                          <a:spcPts val="0"/>
                        </a:spcAft>
                        <a:buNone/>
                      </a:pPr>
                      <a:r>
                        <a:rPr lang="tr-TR" sz="1800" b="1"/>
                        <a:t>5</a:t>
                      </a:r>
                      <a:endParaRPr sz="1800" b="1"/>
                    </a:p>
                  </a:txBody>
                  <a:tcPr marL="9525" marR="9525" marT="9525" marB="0" anchor="ctr">
                    <a:noFill/>
                  </a:tcPr>
                </a:tc>
                <a:tc>
                  <a:txBody>
                    <a:bodyPr/>
                    <a:lstStyle/>
                    <a:p>
                      <a:pPr marL="0" lvl="0" indent="0" algn="ctr" rtl="0">
                        <a:spcBef>
                          <a:spcPts val="0"/>
                        </a:spcBef>
                        <a:spcAft>
                          <a:spcPts val="0"/>
                        </a:spcAft>
                        <a:buNone/>
                      </a:pPr>
                      <a:r>
                        <a:rPr lang="tr-TR" sz="1800" b="1"/>
                        <a:t>2</a:t>
                      </a:r>
                      <a:endParaRPr sz="1800" b="1"/>
                    </a:p>
                  </a:txBody>
                  <a:tcPr marL="9525" marR="9525" marT="9525" marB="0" anchor="ctr">
                    <a:noFill/>
                  </a:tcPr>
                </a:tc>
                <a:tc>
                  <a:txBody>
                    <a:bodyPr/>
                    <a:lstStyle/>
                    <a:p>
                      <a:pPr marL="0" lvl="0" indent="0" algn="ctr" rtl="0">
                        <a:spcBef>
                          <a:spcPts val="0"/>
                        </a:spcBef>
                        <a:spcAft>
                          <a:spcPts val="0"/>
                        </a:spcAft>
                        <a:buNone/>
                      </a:pPr>
                      <a:r>
                        <a:rPr lang="tr-TR" sz="1800" b="1" dirty="0"/>
                        <a:t>22</a:t>
                      </a:r>
                      <a:endParaRPr sz="1800" b="1" dirty="0"/>
                    </a:p>
                  </a:txBody>
                  <a:tcPr marL="9525" marR="9525" marT="9525" marB="0" anchor="ctr">
                    <a:noFill/>
                  </a:tcP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noFill/>
                  </a:tcPr>
                </a:tc>
                <a:tc>
                  <a:txBody>
                    <a:bodyPr/>
                    <a:lstStyle/>
                    <a:p>
                      <a:pPr marL="0" lvl="0" indent="0" algn="ctr" rtl="0">
                        <a:spcBef>
                          <a:spcPts val="0"/>
                        </a:spcBef>
                        <a:spcAft>
                          <a:spcPts val="0"/>
                        </a:spcAft>
                        <a:buNone/>
                      </a:pPr>
                      <a:r>
                        <a:rPr lang="tr-TR" sz="1800" b="1" dirty="0"/>
                        <a:t>11</a:t>
                      </a:r>
                      <a:endParaRPr sz="1800" b="1" dirty="0"/>
                    </a:p>
                  </a:txBody>
                  <a:tcPr marL="6350" marR="6350" marT="6350" marB="0" anchor="ctr">
                    <a:noFill/>
                  </a:tcPr>
                </a:tc>
                <a:tc>
                  <a:txBody>
                    <a:bodyPr/>
                    <a:lstStyle/>
                    <a:p>
                      <a:pPr marL="0" lvl="0" indent="0" algn="ctr" rtl="0">
                        <a:spcBef>
                          <a:spcPts val="0"/>
                        </a:spcBef>
                        <a:spcAft>
                          <a:spcPts val="0"/>
                        </a:spcAft>
                        <a:buNone/>
                      </a:pPr>
                      <a:r>
                        <a:rPr lang="tr-TR" sz="1800" b="1"/>
                        <a:t>1</a:t>
                      </a:r>
                      <a:endParaRPr sz="1800" b="1"/>
                    </a:p>
                  </a:txBody>
                  <a:tcPr marL="6350" marR="6350" marT="6350" marB="0" anchor="ctr">
                    <a:noFill/>
                  </a:tcPr>
                </a:tc>
                <a:tc>
                  <a:txBody>
                    <a:bodyPr/>
                    <a:lstStyle/>
                    <a:p>
                      <a:pPr marL="0" lvl="0" indent="0" algn="ctr" rtl="0">
                        <a:spcBef>
                          <a:spcPts val="0"/>
                        </a:spcBef>
                        <a:spcAft>
                          <a:spcPts val="0"/>
                        </a:spcAft>
                        <a:buNone/>
                      </a:pPr>
                      <a:r>
                        <a:rPr lang="tr-TR" sz="1800" b="1"/>
                        <a:t>4</a:t>
                      </a:r>
                      <a:endParaRPr sz="1800" b="1"/>
                    </a:p>
                  </a:txBody>
                  <a:tcPr marL="9525" marR="9525" marT="9525" marB="0" anchor="ctr">
                    <a:noFill/>
                  </a:tcPr>
                </a:tc>
                <a:tc>
                  <a:txBody>
                    <a:bodyPr/>
                    <a:lstStyle/>
                    <a:p>
                      <a:pPr marL="0" lvl="0" indent="0" algn="ctr" rtl="0">
                        <a:spcBef>
                          <a:spcPts val="0"/>
                        </a:spcBef>
                        <a:spcAft>
                          <a:spcPts val="0"/>
                        </a:spcAft>
                        <a:buNone/>
                      </a:pPr>
                      <a:r>
                        <a:rPr lang="tr-TR" sz="1800" b="1"/>
                        <a:t>5</a:t>
                      </a:r>
                      <a:endParaRPr sz="1800" b="1"/>
                    </a:p>
                  </a:txBody>
                  <a:tcPr marL="9525" marR="9525" marT="9525" marB="0" anchor="ctr">
                    <a:noFill/>
                  </a:tcPr>
                </a:tc>
                <a:tc>
                  <a:txBody>
                    <a:bodyPr/>
                    <a:lstStyle/>
                    <a:p>
                      <a:pPr marL="0" lvl="0" indent="0" algn="ctr" rtl="0">
                        <a:spcBef>
                          <a:spcPts val="0"/>
                        </a:spcBef>
                        <a:spcAft>
                          <a:spcPts val="0"/>
                        </a:spcAft>
                        <a:buNone/>
                      </a:pPr>
                      <a:r>
                        <a:rPr lang="tr-TR" sz="1800" b="1"/>
                        <a:t>2</a:t>
                      </a:r>
                      <a:endParaRPr sz="1800" b="1"/>
                    </a:p>
                  </a:txBody>
                  <a:tcPr marL="9525" marR="9525" marT="9525" marB="0" anchor="ctr">
                    <a:noFill/>
                  </a:tcPr>
                </a:tc>
                <a:tc>
                  <a:txBody>
                    <a:bodyPr/>
                    <a:lstStyle/>
                    <a:p>
                      <a:pPr marL="0" lvl="0" indent="0" algn="ctr" rtl="0">
                        <a:spcBef>
                          <a:spcPts val="0"/>
                        </a:spcBef>
                        <a:spcAft>
                          <a:spcPts val="0"/>
                        </a:spcAft>
                        <a:buNone/>
                      </a:pPr>
                      <a:r>
                        <a:rPr lang="tr-TR" sz="1800" b="1" dirty="0"/>
                        <a:t>23</a:t>
                      </a:r>
                      <a:endParaRPr sz="1800" b="1" dirty="0"/>
                    </a:p>
                  </a:txBody>
                  <a:tcPr marL="9525" marR="9525" marT="9525" marB="0" anchor="c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g3b6f14417d7_13_0"/>
          <p:cNvSpPr txBox="1">
            <a:spLocks noGrp="1"/>
          </p:cNvSpPr>
          <p:nvPr>
            <p:ph type="title"/>
          </p:nvPr>
        </p:nvSpPr>
        <p:spPr>
          <a:xfrm>
            <a:off x="646546" y="638354"/>
            <a:ext cx="10342800" cy="90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dirty="0">
                <a:solidFill>
                  <a:srgbClr val="FF0000"/>
                </a:solidFill>
                <a:latin typeface="Calibri"/>
                <a:ea typeface="Calibri"/>
                <a:cs typeface="Calibri"/>
                <a:sym typeface="Calibri"/>
              </a:rPr>
              <a:t>AKADEMİK PERSONEL SAYISI (BÖLÜMLERE GÖRE DAĞILIMI)</a:t>
            </a:r>
            <a:endParaRPr sz="2000" i="1" dirty="0">
              <a:solidFill>
                <a:srgbClr val="0000CC"/>
              </a:solidFill>
            </a:endParaRPr>
          </a:p>
        </p:txBody>
      </p:sp>
      <p:sp>
        <p:nvSpPr>
          <p:cNvPr id="195" name="Google Shape;195;g3b6f14417d7_13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96" name="Google Shape;196;g3b6f14417d7_13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16</a:t>
            </a:fld>
            <a:endParaRPr/>
          </a:p>
        </p:txBody>
      </p:sp>
      <p:graphicFrame>
        <p:nvGraphicFramePr>
          <p:cNvPr id="197" name="Google Shape;197;g3b6f14417d7_13_0"/>
          <p:cNvGraphicFramePr/>
          <p:nvPr>
            <p:extLst>
              <p:ext uri="{D42A27DB-BD31-4B8C-83A1-F6EECF244321}">
                <p14:modId xmlns:p14="http://schemas.microsoft.com/office/powerpoint/2010/main" val="2168687871"/>
              </p:ext>
            </p:extLst>
          </p:nvPr>
        </p:nvGraphicFramePr>
        <p:xfrm>
          <a:off x="535705" y="2145451"/>
          <a:ext cx="11212325" cy="2230400"/>
        </p:xfrm>
        <a:graphic>
          <a:graphicData uri="http://schemas.openxmlformats.org/drawingml/2006/table">
            <a:tbl>
              <a:tblPr>
                <a:noFill/>
                <a:tableStyleId>{79B8FB32-4058-4951-9092-7C21734F3D26}</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BÖLÜM ADI: </a:t>
                      </a:r>
                      <a:endParaRPr sz="1800" b="1" dirty="0">
                        <a:solidFill>
                          <a:srgbClr val="FF0000"/>
                        </a:solidFill>
                        <a:latin typeface="Calibri"/>
                        <a:ea typeface="Calibri"/>
                        <a:cs typeface="Calibri"/>
                        <a:sym typeface="Calibri"/>
                      </a:endParaRPr>
                    </a:p>
                  </a:txBody>
                  <a:tcPr marL="6350" marR="6350" marT="6350" marB="0" anchor="ctr">
                    <a:noFill/>
                  </a:tcPr>
                </a:tc>
                <a:tc gridSpan="4">
                  <a:txBody>
                    <a:bodyPr/>
                    <a:lstStyle/>
                    <a:p>
                      <a:pPr marL="0" marR="0" lvl="0" indent="0" algn="l" rtl="0">
                        <a:spcBef>
                          <a:spcPts val="0"/>
                        </a:spcBef>
                        <a:spcAft>
                          <a:spcPts val="0"/>
                        </a:spcAft>
                        <a:buNone/>
                      </a:pPr>
                      <a:r>
                        <a:rPr lang="tr-TR" sz="1800" b="1" dirty="0">
                          <a:solidFill>
                            <a:schemeClr val="tx1"/>
                          </a:solidFill>
                        </a:rPr>
                        <a:t>  Türkçe ve Sosyal Bilimler Eğitimi </a:t>
                      </a:r>
                      <a:endParaRPr sz="1800" b="1" dirty="0">
                        <a:solidFill>
                          <a:schemeClr val="tx1"/>
                        </a:solidFill>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lvl="0" indent="0" algn="ctr" rtl="0">
                        <a:spcBef>
                          <a:spcPts val="0"/>
                        </a:spcBef>
                        <a:spcAft>
                          <a:spcPts val="0"/>
                        </a:spcAft>
                        <a:buNone/>
                      </a:pPr>
                      <a:r>
                        <a:rPr lang="tr-TR" sz="1700" b="1" dirty="0"/>
                        <a:t>12</a:t>
                      </a:r>
                      <a:endParaRPr sz="1700" b="1" dirty="0"/>
                    </a:p>
                  </a:txBody>
                  <a:tcPr marL="6350" marR="6350" marT="6350" marB="0" anchor="ctr">
                    <a:noFill/>
                  </a:tcPr>
                </a:tc>
                <a:tc>
                  <a:txBody>
                    <a:bodyPr/>
                    <a:lstStyle/>
                    <a:p>
                      <a:pPr marL="0" lvl="0" indent="0" algn="ctr" rtl="0">
                        <a:spcBef>
                          <a:spcPts val="0"/>
                        </a:spcBef>
                        <a:spcAft>
                          <a:spcPts val="0"/>
                        </a:spcAft>
                        <a:buNone/>
                      </a:pPr>
                      <a:r>
                        <a:rPr lang="tr-TR" sz="1700" b="1"/>
                        <a:t>3</a:t>
                      </a:r>
                      <a:endParaRPr sz="1700" b="1"/>
                    </a:p>
                  </a:txBody>
                  <a:tcPr marL="6350" marR="6350" marT="6350" marB="0" anchor="ctr">
                    <a:noFill/>
                  </a:tcPr>
                </a:tc>
                <a:tc>
                  <a:txBody>
                    <a:bodyPr/>
                    <a:lstStyle/>
                    <a:p>
                      <a:pPr marL="0" lvl="0" indent="0" algn="ctr" rtl="0">
                        <a:spcBef>
                          <a:spcPts val="0"/>
                        </a:spcBef>
                        <a:spcAft>
                          <a:spcPts val="0"/>
                        </a:spcAft>
                        <a:buNone/>
                      </a:pPr>
                      <a:r>
                        <a:rPr lang="tr-TR" sz="1700" b="1" dirty="0"/>
                        <a:t>2</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4</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5</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26</a:t>
                      </a:r>
                      <a:endParaRPr sz="1700" b="1" dirty="0"/>
                    </a:p>
                  </a:txBody>
                  <a:tcPr marL="9525" marR="9525" marT="9525" marB="0" anchor="ctr">
                    <a:noFill/>
                  </a:tcP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noFill/>
                  </a:tcPr>
                </a:tc>
                <a:tc>
                  <a:txBody>
                    <a:bodyPr/>
                    <a:lstStyle/>
                    <a:p>
                      <a:pPr marL="0" lvl="0" indent="0" algn="ctr" rtl="0">
                        <a:spcBef>
                          <a:spcPts val="0"/>
                        </a:spcBef>
                        <a:spcAft>
                          <a:spcPts val="0"/>
                        </a:spcAft>
                        <a:buNone/>
                      </a:pPr>
                      <a:r>
                        <a:rPr lang="tr-TR" sz="1700" b="1" dirty="0"/>
                        <a:t>10</a:t>
                      </a:r>
                      <a:endParaRPr sz="1700" b="1" dirty="0"/>
                    </a:p>
                  </a:txBody>
                  <a:tcPr marL="6350" marR="6350" marT="6350" marB="0" anchor="ctr">
                    <a:noFill/>
                  </a:tcPr>
                </a:tc>
                <a:tc>
                  <a:txBody>
                    <a:bodyPr/>
                    <a:lstStyle/>
                    <a:p>
                      <a:pPr marL="0" lvl="0" indent="0" algn="ctr" rtl="0">
                        <a:spcBef>
                          <a:spcPts val="0"/>
                        </a:spcBef>
                        <a:spcAft>
                          <a:spcPts val="0"/>
                        </a:spcAft>
                        <a:buNone/>
                      </a:pPr>
                      <a:r>
                        <a:rPr lang="tr-TR" sz="1700" b="1" dirty="0"/>
                        <a:t>3</a:t>
                      </a:r>
                      <a:endParaRPr sz="1700" b="1" dirty="0"/>
                    </a:p>
                  </a:txBody>
                  <a:tcPr marL="6350" marR="6350" marT="6350" marB="0" anchor="ctr">
                    <a:noFill/>
                  </a:tcPr>
                </a:tc>
                <a:tc>
                  <a:txBody>
                    <a:bodyPr/>
                    <a:lstStyle/>
                    <a:p>
                      <a:pPr marL="0" lvl="0" indent="0" algn="ctr" rtl="0">
                        <a:spcBef>
                          <a:spcPts val="0"/>
                        </a:spcBef>
                        <a:spcAft>
                          <a:spcPts val="0"/>
                        </a:spcAft>
                        <a:buNone/>
                      </a:pPr>
                      <a:r>
                        <a:rPr lang="tr-TR" sz="1700" b="1" dirty="0"/>
                        <a:t>3</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3</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5</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24</a:t>
                      </a:r>
                      <a:endParaRPr sz="1700" b="1" dirty="0"/>
                    </a:p>
                  </a:txBody>
                  <a:tcPr marL="9525" marR="9525" marT="9525" marB="0" anchor="c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
          <a:extLst>
            <a:ext uri="{FF2B5EF4-FFF2-40B4-BE49-F238E27FC236}">
              <a16:creationId xmlns:a16="http://schemas.microsoft.com/office/drawing/2014/main" id="{A161ECFF-CB12-F561-7710-571C2D901440}"/>
            </a:ext>
          </a:extLst>
        </p:cNvPr>
        <p:cNvGrpSpPr/>
        <p:nvPr/>
      </p:nvGrpSpPr>
      <p:grpSpPr>
        <a:xfrm>
          <a:off x="0" y="0"/>
          <a:ext cx="0" cy="0"/>
          <a:chOff x="0" y="0"/>
          <a:chExt cx="0" cy="0"/>
        </a:xfrm>
      </p:grpSpPr>
      <p:sp>
        <p:nvSpPr>
          <p:cNvPr id="194" name="Google Shape;194;g3b6f14417d7_13_0">
            <a:extLst>
              <a:ext uri="{FF2B5EF4-FFF2-40B4-BE49-F238E27FC236}">
                <a16:creationId xmlns:a16="http://schemas.microsoft.com/office/drawing/2014/main" id="{D7395B5C-79E9-2A96-9DEC-6DB845EA5DD1}"/>
              </a:ext>
            </a:extLst>
          </p:cNvPr>
          <p:cNvSpPr txBox="1">
            <a:spLocks noGrp="1"/>
          </p:cNvSpPr>
          <p:nvPr>
            <p:ph type="title"/>
          </p:nvPr>
        </p:nvSpPr>
        <p:spPr>
          <a:xfrm>
            <a:off x="646546" y="638354"/>
            <a:ext cx="10342800" cy="90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dirty="0">
                <a:solidFill>
                  <a:srgbClr val="FF0000"/>
                </a:solidFill>
                <a:latin typeface="Calibri"/>
                <a:ea typeface="Calibri"/>
                <a:cs typeface="Calibri"/>
                <a:sym typeface="Calibri"/>
              </a:rPr>
              <a:t>AKADEMİK PERSONEL SAYISI (BÖLÜMLERE GÖRE DAĞILIMI)</a:t>
            </a:r>
            <a:endParaRPr sz="2000" i="1" dirty="0">
              <a:solidFill>
                <a:srgbClr val="0000CC"/>
              </a:solidFill>
            </a:endParaRPr>
          </a:p>
        </p:txBody>
      </p:sp>
      <p:sp>
        <p:nvSpPr>
          <p:cNvPr id="195" name="Google Shape;195;g3b6f14417d7_13_0">
            <a:extLst>
              <a:ext uri="{FF2B5EF4-FFF2-40B4-BE49-F238E27FC236}">
                <a16:creationId xmlns:a16="http://schemas.microsoft.com/office/drawing/2014/main" id="{DE7E0023-9007-5E00-59AA-8B21693AC9AE}"/>
              </a:ext>
            </a:extLst>
          </p:cNvPr>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96" name="Google Shape;196;g3b6f14417d7_13_0">
            <a:extLst>
              <a:ext uri="{FF2B5EF4-FFF2-40B4-BE49-F238E27FC236}">
                <a16:creationId xmlns:a16="http://schemas.microsoft.com/office/drawing/2014/main" id="{0FCC5BA5-E18F-D296-03D0-1975BA721F5D}"/>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17</a:t>
            </a:fld>
            <a:endParaRPr/>
          </a:p>
        </p:txBody>
      </p:sp>
      <p:graphicFrame>
        <p:nvGraphicFramePr>
          <p:cNvPr id="197" name="Google Shape;197;g3b6f14417d7_13_0">
            <a:extLst>
              <a:ext uri="{FF2B5EF4-FFF2-40B4-BE49-F238E27FC236}">
                <a16:creationId xmlns:a16="http://schemas.microsoft.com/office/drawing/2014/main" id="{3316B07A-F955-3029-DF11-10706620EA37}"/>
              </a:ext>
            </a:extLst>
          </p:cNvPr>
          <p:cNvGraphicFramePr/>
          <p:nvPr>
            <p:extLst>
              <p:ext uri="{D42A27DB-BD31-4B8C-83A1-F6EECF244321}">
                <p14:modId xmlns:p14="http://schemas.microsoft.com/office/powerpoint/2010/main" val="3440976904"/>
              </p:ext>
            </p:extLst>
          </p:nvPr>
        </p:nvGraphicFramePr>
        <p:xfrm>
          <a:off x="535705" y="2145451"/>
          <a:ext cx="11212325" cy="2230400"/>
        </p:xfrm>
        <a:graphic>
          <a:graphicData uri="http://schemas.openxmlformats.org/drawingml/2006/table">
            <a:tbl>
              <a:tblPr>
                <a:noFill/>
                <a:tableStyleId>{79B8FB32-4058-4951-9092-7C21734F3D26}</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BÖLÜM ADI: </a:t>
                      </a:r>
                      <a:endParaRPr sz="1800" b="1" dirty="0">
                        <a:solidFill>
                          <a:srgbClr val="FF0000"/>
                        </a:solidFill>
                        <a:latin typeface="Calibri"/>
                        <a:ea typeface="Calibri"/>
                        <a:cs typeface="Calibri"/>
                        <a:sym typeface="Calibri"/>
                      </a:endParaRPr>
                    </a:p>
                  </a:txBody>
                  <a:tcPr marL="6350" marR="6350" marT="6350" marB="0" anchor="ctr">
                    <a:noFill/>
                  </a:tcPr>
                </a:tc>
                <a:tc gridSpan="4">
                  <a:txBody>
                    <a:bodyPr/>
                    <a:lstStyle/>
                    <a:p>
                      <a:pPr marL="0" marR="0" lvl="0" indent="0" algn="l" rtl="0">
                        <a:spcBef>
                          <a:spcPts val="0"/>
                        </a:spcBef>
                        <a:spcAft>
                          <a:spcPts val="0"/>
                        </a:spcAft>
                        <a:buNone/>
                      </a:pPr>
                      <a:r>
                        <a:rPr lang="tr-TR" sz="1800" b="1" dirty="0">
                          <a:solidFill>
                            <a:schemeClr val="tx1"/>
                          </a:solidFill>
                        </a:rPr>
                        <a:t>  Yabancı Diller Eğitimi</a:t>
                      </a:r>
                      <a:endParaRPr sz="1800" b="1" dirty="0">
                        <a:solidFill>
                          <a:schemeClr val="tx1"/>
                        </a:solidFill>
                      </a:endParaRPr>
                    </a:p>
                  </a:txBody>
                  <a:tcPr marL="6350" marR="6350" marT="635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noFill/>
                  </a:tcP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noFill/>
                  </a:tcP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noFill/>
                  </a:tcPr>
                </a:tc>
                <a:tc>
                  <a:txBody>
                    <a:bodyPr/>
                    <a:lstStyle/>
                    <a:p>
                      <a:pPr marL="0" lvl="0" indent="0" algn="ctr" rtl="0">
                        <a:spcBef>
                          <a:spcPts val="0"/>
                        </a:spcBef>
                        <a:spcAft>
                          <a:spcPts val="0"/>
                        </a:spcAft>
                        <a:buNone/>
                      </a:pPr>
                      <a:r>
                        <a:rPr lang="tr-TR" sz="1700" b="1" dirty="0"/>
                        <a:t>1</a:t>
                      </a:r>
                      <a:endParaRPr sz="1700" b="1" dirty="0"/>
                    </a:p>
                  </a:txBody>
                  <a:tcPr marL="6350" marR="6350" marT="6350" marB="0" anchor="ctr">
                    <a:noFill/>
                  </a:tcPr>
                </a:tc>
                <a:tc>
                  <a:txBody>
                    <a:bodyPr/>
                    <a:lstStyle/>
                    <a:p>
                      <a:pPr marL="0" lvl="0" indent="0" algn="ctr" rtl="0">
                        <a:spcBef>
                          <a:spcPts val="0"/>
                        </a:spcBef>
                        <a:spcAft>
                          <a:spcPts val="0"/>
                        </a:spcAft>
                        <a:buNone/>
                      </a:pPr>
                      <a:r>
                        <a:rPr lang="tr-TR" sz="1700" b="1" dirty="0"/>
                        <a:t>2</a:t>
                      </a:r>
                      <a:endParaRPr sz="1700" b="1" dirty="0"/>
                    </a:p>
                  </a:txBody>
                  <a:tcPr marL="6350" marR="6350" marT="6350" marB="0" anchor="ctr">
                    <a:noFill/>
                  </a:tcPr>
                </a:tc>
                <a:tc>
                  <a:txBody>
                    <a:bodyPr/>
                    <a:lstStyle/>
                    <a:p>
                      <a:pPr marL="0" lvl="0" indent="0" algn="ctr" rtl="0">
                        <a:spcBef>
                          <a:spcPts val="0"/>
                        </a:spcBef>
                        <a:spcAft>
                          <a:spcPts val="0"/>
                        </a:spcAft>
                        <a:buNone/>
                      </a:pPr>
                      <a:r>
                        <a:rPr lang="tr-TR" sz="1700" b="1" dirty="0"/>
                        <a:t>2</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2</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7</a:t>
                      </a:r>
                      <a:endParaRPr sz="1700" b="1" dirty="0"/>
                    </a:p>
                  </a:txBody>
                  <a:tcPr marL="9525" marR="9525" marT="9525" marB="0" anchor="ctr">
                    <a:noFill/>
                  </a:tcP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noFill/>
                  </a:tcPr>
                </a:tc>
                <a:tc>
                  <a:txBody>
                    <a:bodyPr/>
                    <a:lstStyle/>
                    <a:p>
                      <a:pPr marL="0" lvl="0" indent="0" algn="ctr" rtl="0">
                        <a:spcBef>
                          <a:spcPts val="0"/>
                        </a:spcBef>
                        <a:spcAft>
                          <a:spcPts val="0"/>
                        </a:spcAft>
                        <a:buNone/>
                      </a:pPr>
                      <a:r>
                        <a:rPr lang="tr-TR" sz="1700" b="1" dirty="0"/>
                        <a:t>1</a:t>
                      </a:r>
                      <a:endParaRPr sz="1700" b="1" dirty="0"/>
                    </a:p>
                  </a:txBody>
                  <a:tcPr marL="6350" marR="6350" marT="6350" marB="0" anchor="ctr">
                    <a:noFill/>
                  </a:tcPr>
                </a:tc>
                <a:tc>
                  <a:txBody>
                    <a:bodyPr/>
                    <a:lstStyle/>
                    <a:p>
                      <a:pPr marL="0" lvl="0" indent="0" algn="ctr" rtl="0">
                        <a:spcBef>
                          <a:spcPts val="0"/>
                        </a:spcBef>
                        <a:spcAft>
                          <a:spcPts val="0"/>
                        </a:spcAft>
                        <a:buNone/>
                      </a:pPr>
                      <a:r>
                        <a:rPr lang="tr-TR" sz="1700" b="1" dirty="0"/>
                        <a:t>2</a:t>
                      </a:r>
                      <a:endParaRPr sz="1700" b="1" dirty="0"/>
                    </a:p>
                  </a:txBody>
                  <a:tcPr marL="6350" marR="6350" marT="6350" marB="0" anchor="ctr">
                    <a:noFill/>
                  </a:tcPr>
                </a:tc>
                <a:tc>
                  <a:txBody>
                    <a:bodyPr/>
                    <a:lstStyle/>
                    <a:p>
                      <a:pPr marL="0" lvl="0" indent="0" algn="ctr" rtl="0">
                        <a:spcBef>
                          <a:spcPts val="0"/>
                        </a:spcBef>
                        <a:spcAft>
                          <a:spcPts val="0"/>
                        </a:spcAft>
                        <a:buNone/>
                      </a:pPr>
                      <a:r>
                        <a:rPr lang="tr-TR" sz="1700" b="1" dirty="0"/>
                        <a:t>2</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2</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a:t>
                      </a:r>
                      <a:endParaRPr sz="1700" b="1" dirty="0"/>
                    </a:p>
                  </a:txBody>
                  <a:tcPr marL="9525" marR="9525" marT="9525" marB="0" anchor="ctr">
                    <a:noFill/>
                  </a:tcPr>
                </a:tc>
                <a:tc>
                  <a:txBody>
                    <a:bodyPr/>
                    <a:lstStyle/>
                    <a:p>
                      <a:pPr marL="0" lvl="0" indent="0" algn="ctr" rtl="0">
                        <a:spcBef>
                          <a:spcPts val="0"/>
                        </a:spcBef>
                        <a:spcAft>
                          <a:spcPts val="0"/>
                        </a:spcAft>
                        <a:buNone/>
                      </a:pPr>
                      <a:r>
                        <a:rPr lang="tr-TR" sz="1700" b="1" dirty="0"/>
                        <a:t>7</a:t>
                      </a:r>
                      <a:endParaRPr sz="1700" b="1" dirty="0"/>
                    </a:p>
                  </a:txBody>
                  <a:tcPr marL="9525" marR="9525" marT="9525" marB="0"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928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2"/>
        <p:cNvGrpSpPr/>
        <p:nvPr/>
      </p:nvGrpSpPr>
      <p:grpSpPr>
        <a:xfrm>
          <a:off x="0" y="0"/>
          <a:ext cx="0" cy="0"/>
          <a:chOff x="0" y="0"/>
          <a:chExt cx="0" cy="0"/>
        </a:xfrm>
      </p:grpSpPr>
      <p:sp>
        <p:nvSpPr>
          <p:cNvPr id="203" name="Google Shape;20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04" name="Google Shape;20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18</a:t>
            </a:fld>
            <a:endParaRPr/>
          </a:p>
        </p:txBody>
      </p:sp>
      <p:sp>
        <p:nvSpPr>
          <p:cNvPr id="205" name="Google Shape;205;p11"/>
          <p:cNvSpPr txBox="1">
            <a:spLocks noGrp="1"/>
          </p:cNvSpPr>
          <p:nvPr>
            <p:ph type="title"/>
          </p:nvPr>
        </p:nvSpPr>
        <p:spPr>
          <a:xfrm>
            <a:off x="1273311" y="771671"/>
            <a:ext cx="10238510" cy="62345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İdari Personel Sayısı </a:t>
            </a:r>
            <a:r>
              <a:rPr lang="tr-TR" sz="3200" b="1">
                <a:solidFill>
                  <a:srgbClr val="3333FF"/>
                </a:solidFill>
              </a:rPr>
              <a:t>(Birim Düzeyi)</a:t>
            </a:r>
            <a:endParaRPr sz="3200">
              <a:solidFill>
                <a:srgbClr val="3333FF"/>
              </a:solidFill>
            </a:endParaRPr>
          </a:p>
        </p:txBody>
      </p:sp>
      <p:graphicFrame>
        <p:nvGraphicFramePr>
          <p:cNvPr id="206" name="Google Shape;206;p11"/>
          <p:cNvGraphicFramePr/>
          <p:nvPr>
            <p:extLst>
              <p:ext uri="{D42A27DB-BD31-4B8C-83A1-F6EECF244321}">
                <p14:modId xmlns:p14="http://schemas.microsoft.com/office/powerpoint/2010/main" val="3204962612"/>
              </p:ext>
            </p:extLst>
          </p:nvPr>
        </p:nvGraphicFramePr>
        <p:xfrm>
          <a:off x="461819" y="2096656"/>
          <a:ext cx="11455175" cy="3517564"/>
        </p:xfrm>
        <a:graphic>
          <a:graphicData uri="http://schemas.openxmlformats.org/drawingml/2006/table">
            <a:tbl>
              <a:tblPr>
                <a:noFill/>
                <a:tableStyleId>{79B8FB32-4058-4951-9092-7C21734F3D26}</a:tableStyleId>
              </a:tblPr>
              <a:tblGrid>
                <a:gridCol w="1773775">
                  <a:extLst>
                    <a:ext uri="{9D8B030D-6E8A-4147-A177-3AD203B41FA5}">
                      <a16:colId xmlns:a16="http://schemas.microsoft.com/office/drawing/2014/main" val="20000"/>
                    </a:ext>
                  </a:extLst>
                </a:gridCol>
                <a:gridCol w="2107950">
                  <a:extLst>
                    <a:ext uri="{9D8B030D-6E8A-4147-A177-3AD203B41FA5}">
                      <a16:colId xmlns:a16="http://schemas.microsoft.com/office/drawing/2014/main" val="20001"/>
                    </a:ext>
                  </a:extLst>
                </a:gridCol>
                <a:gridCol w="2109075">
                  <a:extLst>
                    <a:ext uri="{9D8B030D-6E8A-4147-A177-3AD203B41FA5}">
                      <a16:colId xmlns:a16="http://schemas.microsoft.com/office/drawing/2014/main" val="20002"/>
                    </a:ext>
                  </a:extLst>
                </a:gridCol>
                <a:gridCol w="2109075">
                  <a:extLst>
                    <a:ext uri="{9D8B030D-6E8A-4147-A177-3AD203B41FA5}">
                      <a16:colId xmlns:a16="http://schemas.microsoft.com/office/drawing/2014/main" val="20003"/>
                    </a:ext>
                  </a:extLst>
                </a:gridCol>
                <a:gridCol w="2109075">
                  <a:extLst>
                    <a:ext uri="{9D8B030D-6E8A-4147-A177-3AD203B41FA5}">
                      <a16:colId xmlns:a16="http://schemas.microsoft.com/office/drawing/2014/main" val="20004"/>
                    </a:ext>
                  </a:extLst>
                </a:gridCol>
                <a:gridCol w="1246225">
                  <a:extLst>
                    <a:ext uri="{9D8B030D-6E8A-4147-A177-3AD203B41FA5}">
                      <a16:colId xmlns:a16="http://schemas.microsoft.com/office/drawing/2014/main" val="20005"/>
                    </a:ext>
                  </a:extLst>
                </a:gridCol>
              </a:tblGrid>
              <a:tr h="848482">
                <a:tc>
                  <a:txBody>
                    <a:bodyPr/>
                    <a:lstStyle/>
                    <a:p>
                      <a:pPr marL="0" marR="0" lvl="0" indent="0" algn="ctr" rtl="0">
                        <a:lnSpc>
                          <a:spcPct val="107000"/>
                        </a:lnSpc>
                        <a:spcBef>
                          <a:spcPts val="0"/>
                        </a:spcBef>
                        <a:spcAft>
                          <a:spcPts val="0"/>
                        </a:spcAft>
                        <a:buNone/>
                      </a:pPr>
                      <a:r>
                        <a:rPr lang="tr-TR" sz="2000" b="1">
                          <a:solidFill>
                            <a:srgbClr val="FF0000"/>
                          </a:solidFill>
                        </a:rPr>
                        <a:t>Yıl / Personel Sınıfı</a:t>
                      </a:r>
                      <a:endParaRPr sz="20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2000" b="1" dirty="0">
                          <a:solidFill>
                            <a:srgbClr val="FF0000"/>
                          </a:solidFill>
                        </a:rPr>
                        <a:t>Memur (Kadrolu tüm sınıflar)</a:t>
                      </a:r>
                      <a:endParaRPr sz="2000" b="1" dirty="0">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solidFill>
                            <a:srgbClr val="FF0000"/>
                          </a:solidFill>
                        </a:rPr>
                        <a:t>Sözleşmeli İdari Personel (4/b)</a:t>
                      </a:r>
                      <a:endParaRPr sz="2000" b="1" dirty="0">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rPr>
                        <a:t>Sürekli İşçi</a:t>
                      </a:r>
                      <a:endParaRPr sz="20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rPr>
                        <a:t>696 KHK Göre Sürekli İşçi</a:t>
                      </a:r>
                      <a:endParaRPr sz="20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0"/>
                  </a:ext>
                </a:extLst>
              </a:tr>
              <a:tr h="889694">
                <a:tc>
                  <a:txBody>
                    <a:bodyPr/>
                    <a:lstStyle/>
                    <a:p>
                      <a:pPr marL="0" marR="0" lvl="0" indent="0" algn="ctr" rtl="0">
                        <a:lnSpc>
                          <a:spcPct val="107000"/>
                        </a:lnSpc>
                        <a:spcBef>
                          <a:spcPts val="0"/>
                        </a:spcBef>
                        <a:spcAft>
                          <a:spcPts val="0"/>
                        </a:spcAft>
                        <a:buNone/>
                      </a:pPr>
                      <a:r>
                        <a:rPr lang="tr-TR" sz="2000" b="1">
                          <a:solidFill>
                            <a:srgbClr val="0000CC"/>
                          </a:solidFill>
                        </a:rPr>
                        <a:t>2024</a:t>
                      </a:r>
                      <a:endParaRPr sz="2000" b="1">
                        <a:solidFill>
                          <a:srgbClr val="0000CC"/>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2000" b="1"/>
                        <a:t> 20</a:t>
                      </a:r>
                      <a:endParaRPr sz="2000" b="1"/>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t>- </a:t>
                      </a:r>
                      <a:endParaRPr sz="20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t> -</a:t>
                      </a:r>
                      <a:endParaRPr sz="20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2000" b="1"/>
                        <a:t> 11</a:t>
                      </a:r>
                      <a:endParaRPr sz="2000" b="1"/>
                    </a:p>
                  </a:txBody>
                  <a:tcPr marL="0" marR="0" marT="0" marB="0" anchor="ctr">
                    <a:noFill/>
                  </a:tcPr>
                </a:tc>
                <a:tc>
                  <a:txBody>
                    <a:bodyPr/>
                    <a:lstStyle/>
                    <a:p>
                      <a:pPr marL="0" marR="0" lvl="0" indent="0" algn="ctr" rtl="0">
                        <a:lnSpc>
                          <a:spcPct val="107000"/>
                        </a:lnSpc>
                        <a:spcBef>
                          <a:spcPts val="0"/>
                        </a:spcBef>
                        <a:spcAft>
                          <a:spcPts val="0"/>
                        </a:spcAft>
                        <a:buNone/>
                      </a:pPr>
                      <a:r>
                        <a:rPr lang="tr-TR" sz="2000" b="1"/>
                        <a:t> 31</a:t>
                      </a:r>
                      <a:endParaRPr sz="2000" b="1"/>
                    </a:p>
                  </a:txBody>
                  <a:tcPr marL="9525" marR="9525" marT="9525" marB="0" anchor="ctr">
                    <a:noFill/>
                  </a:tcPr>
                </a:tc>
                <a:extLst>
                  <a:ext uri="{0D108BD9-81ED-4DB2-BD59-A6C34878D82A}">
                    <a16:rowId xmlns:a16="http://schemas.microsoft.com/office/drawing/2014/main" val="10001"/>
                  </a:ext>
                </a:extLst>
              </a:tr>
              <a:tr h="889694">
                <a:tc>
                  <a:txBody>
                    <a:bodyPr/>
                    <a:lstStyle/>
                    <a:p>
                      <a:pPr marL="0" marR="0" lvl="0" indent="0" algn="ctr" rtl="0">
                        <a:lnSpc>
                          <a:spcPct val="107000"/>
                        </a:lnSpc>
                        <a:spcBef>
                          <a:spcPts val="0"/>
                        </a:spcBef>
                        <a:spcAft>
                          <a:spcPts val="0"/>
                        </a:spcAft>
                        <a:buNone/>
                      </a:pPr>
                      <a:r>
                        <a:rPr lang="tr-TR" sz="2000" b="1">
                          <a:solidFill>
                            <a:srgbClr val="0000CC"/>
                          </a:solidFill>
                        </a:rPr>
                        <a:t>2025</a:t>
                      </a:r>
                      <a:endParaRPr sz="2000" b="1">
                        <a:solidFill>
                          <a:srgbClr val="0000CC"/>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2000" b="1"/>
                        <a:t> 19</a:t>
                      </a:r>
                      <a:endParaRPr sz="2000" b="1"/>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t>- </a:t>
                      </a:r>
                      <a:endParaRPr sz="20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t>  - </a:t>
                      </a:r>
                      <a:endParaRPr sz="20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t> 12</a:t>
                      </a:r>
                      <a:endParaRPr sz="20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t> 31</a:t>
                      </a:r>
                      <a:endParaRPr sz="2000" b="1" dirty="0"/>
                    </a:p>
                  </a:txBody>
                  <a:tcPr marL="9525" marR="9525" marT="9525" marB="0" anchor="ctr">
                    <a:noFill/>
                  </a:tcPr>
                </a:tc>
                <a:extLst>
                  <a:ext uri="{0D108BD9-81ED-4DB2-BD59-A6C34878D82A}">
                    <a16:rowId xmlns:a16="http://schemas.microsoft.com/office/drawing/2014/main" val="10002"/>
                  </a:ext>
                </a:extLst>
              </a:tr>
              <a:tr h="889694">
                <a:tc gridSpan="6">
                  <a:txBody>
                    <a:bodyPr/>
                    <a:lstStyle/>
                    <a:p>
                      <a:pPr marL="0" marR="0" lvl="0" indent="0" algn="ctr" rtl="0">
                        <a:lnSpc>
                          <a:spcPct val="107000"/>
                        </a:lnSpc>
                        <a:spcBef>
                          <a:spcPts val="0"/>
                        </a:spcBef>
                        <a:spcAft>
                          <a:spcPts val="0"/>
                        </a:spcAft>
                        <a:buNone/>
                      </a:pPr>
                      <a:r>
                        <a:rPr lang="tr-TR" sz="2000" b="1" dirty="0">
                          <a:solidFill>
                            <a:srgbClr val="0000CC"/>
                          </a:solidFill>
                          <a:latin typeface="Calibri"/>
                          <a:ea typeface="Calibri"/>
                          <a:cs typeface="Calibri"/>
                          <a:sym typeface="Calibri"/>
                        </a:rPr>
                        <a:t>*2 idari personel engelli kontenjanında yer almaktadır.</a:t>
                      </a:r>
                      <a:endParaRPr sz="2000" b="1" dirty="0">
                        <a:solidFill>
                          <a:srgbClr val="0000CC"/>
                        </a:solidFill>
                        <a:latin typeface="Calibri"/>
                        <a:ea typeface="Calibri"/>
                        <a:cs typeface="Calibri"/>
                        <a:sym typeface="Calibri"/>
                      </a:endParaRPr>
                    </a:p>
                  </a:txBody>
                  <a:tcPr marL="6350" marR="6350" marT="6350" marB="0" anchor="ctr">
                    <a:noFill/>
                  </a:tcPr>
                </a:tc>
                <a:tc hMerge="1">
                  <a:txBody>
                    <a:bodyPr/>
                    <a:lstStyle/>
                    <a:p>
                      <a:pPr marL="0" marR="0" lvl="0" indent="0" algn="ctr" rtl="0">
                        <a:lnSpc>
                          <a:spcPct val="107000"/>
                        </a:lnSpc>
                        <a:spcBef>
                          <a:spcPts val="0"/>
                        </a:spcBef>
                        <a:spcAft>
                          <a:spcPts val="0"/>
                        </a:spcAft>
                        <a:buNone/>
                      </a:pPr>
                      <a:endParaRPr sz="2000" b="1" dirty="0"/>
                    </a:p>
                  </a:txBody>
                  <a:tcPr marL="0" marR="0" marT="0" marB="0" anchor="ctr">
                    <a:noFill/>
                  </a:tcPr>
                </a:tc>
                <a:tc hMerge="1">
                  <a:txBody>
                    <a:bodyPr/>
                    <a:lstStyle/>
                    <a:p>
                      <a:pPr marL="0" marR="0" lvl="0" indent="0" algn="ctr" rtl="0">
                        <a:lnSpc>
                          <a:spcPct val="107000"/>
                        </a:lnSpc>
                        <a:spcBef>
                          <a:spcPts val="0"/>
                        </a:spcBef>
                        <a:spcAft>
                          <a:spcPts val="0"/>
                        </a:spcAft>
                        <a:buNone/>
                      </a:pPr>
                      <a:endParaRPr sz="2000" b="1" dirty="0"/>
                    </a:p>
                  </a:txBody>
                  <a:tcPr marL="0" marR="0" marT="0" marB="0" anchor="ctr">
                    <a:noFill/>
                  </a:tcPr>
                </a:tc>
                <a:tc hMerge="1">
                  <a:txBody>
                    <a:bodyPr/>
                    <a:lstStyle/>
                    <a:p>
                      <a:pPr marL="0" marR="0" lvl="0" indent="0" algn="ctr" rtl="0">
                        <a:lnSpc>
                          <a:spcPct val="107000"/>
                        </a:lnSpc>
                        <a:spcBef>
                          <a:spcPts val="0"/>
                        </a:spcBef>
                        <a:spcAft>
                          <a:spcPts val="0"/>
                        </a:spcAft>
                        <a:buNone/>
                      </a:pPr>
                      <a:endParaRPr sz="2000" b="1" dirty="0"/>
                    </a:p>
                  </a:txBody>
                  <a:tcPr marL="0" marR="0" marT="0" marB="0" anchor="ctr">
                    <a:noFill/>
                  </a:tcPr>
                </a:tc>
                <a:tc hMerge="1">
                  <a:txBody>
                    <a:bodyPr/>
                    <a:lstStyle/>
                    <a:p>
                      <a:pPr marL="0" marR="0" lvl="0" indent="0" algn="ctr" rtl="0">
                        <a:lnSpc>
                          <a:spcPct val="107000"/>
                        </a:lnSpc>
                        <a:spcBef>
                          <a:spcPts val="0"/>
                        </a:spcBef>
                        <a:spcAft>
                          <a:spcPts val="0"/>
                        </a:spcAft>
                        <a:buNone/>
                      </a:pPr>
                      <a:endParaRPr sz="2000" b="1" dirty="0"/>
                    </a:p>
                  </a:txBody>
                  <a:tcPr marL="0" marR="0" marT="0" marB="0" anchor="ctr">
                    <a:noFill/>
                  </a:tcPr>
                </a:tc>
                <a:tc hMerge="1">
                  <a:txBody>
                    <a:bodyPr/>
                    <a:lstStyle/>
                    <a:p>
                      <a:pPr marL="0" marR="0" lvl="0" indent="0" algn="ctr" rtl="0">
                        <a:lnSpc>
                          <a:spcPct val="107000"/>
                        </a:lnSpc>
                        <a:spcBef>
                          <a:spcPts val="0"/>
                        </a:spcBef>
                        <a:spcAft>
                          <a:spcPts val="0"/>
                        </a:spcAft>
                        <a:buNone/>
                      </a:pPr>
                      <a:endParaRPr sz="2000" b="1" dirty="0"/>
                    </a:p>
                  </a:txBody>
                  <a:tcPr marL="9525" marR="9525" marT="9525" marB="0" anchor="ctr">
                    <a:noFill/>
                  </a:tcPr>
                </a:tc>
                <a:extLst>
                  <a:ext uri="{0D108BD9-81ED-4DB2-BD59-A6C34878D82A}">
                    <a16:rowId xmlns:a16="http://schemas.microsoft.com/office/drawing/2014/main" val="39833228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332980" y="797724"/>
            <a:ext cx="10500672" cy="6280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2800"/>
              <a:buFont typeface="Calibri"/>
              <a:buNone/>
            </a:pPr>
            <a:r>
              <a:rPr lang="tr-TR" sz="2800" b="1">
                <a:solidFill>
                  <a:srgbClr val="0000CC"/>
                </a:solidFill>
              </a:rPr>
              <a:t>Akademik Personel 2025 Yılında Yapılan Atama ve Yükseltmeler</a:t>
            </a:r>
            <a:endParaRPr/>
          </a:p>
        </p:txBody>
      </p:sp>
      <p:sp>
        <p:nvSpPr>
          <p:cNvPr id="212" name="Google Shape;2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13" name="Google Shape;21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19</a:t>
            </a:fld>
            <a:endParaRPr/>
          </a:p>
        </p:txBody>
      </p:sp>
      <p:graphicFrame>
        <p:nvGraphicFramePr>
          <p:cNvPr id="214" name="Google Shape;214;p12"/>
          <p:cNvGraphicFramePr/>
          <p:nvPr>
            <p:extLst>
              <p:ext uri="{D42A27DB-BD31-4B8C-83A1-F6EECF244321}">
                <p14:modId xmlns:p14="http://schemas.microsoft.com/office/powerpoint/2010/main" val="344288731"/>
              </p:ext>
            </p:extLst>
          </p:nvPr>
        </p:nvGraphicFramePr>
        <p:xfrm>
          <a:off x="948813" y="1730477"/>
          <a:ext cx="10294374" cy="4530427"/>
        </p:xfrm>
        <a:graphic>
          <a:graphicData uri="http://schemas.openxmlformats.org/drawingml/2006/table">
            <a:tbl>
              <a:tblPr>
                <a:noFill/>
                <a:tableStyleId>{6B96FA0C-A23B-4D2F-B4F0-ADE644EF4475}</a:tableStyleId>
              </a:tblPr>
              <a:tblGrid>
                <a:gridCol w="1857327">
                  <a:extLst>
                    <a:ext uri="{9D8B030D-6E8A-4147-A177-3AD203B41FA5}">
                      <a16:colId xmlns:a16="http://schemas.microsoft.com/office/drawing/2014/main" val="20000"/>
                    </a:ext>
                  </a:extLst>
                </a:gridCol>
                <a:gridCol w="2184699">
                  <a:extLst>
                    <a:ext uri="{9D8B030D-6E8A-4147-A177-3AD203B41FA5}">
                      <a16:colId xmlns:a16="http://schemas.microsoft.com/office/drawing/2014/main" val="20001"/>
                    </a:ext>
                  </a:extLst>
                </a:gridCol>
                <a:gridCol w="2099745">
                  <a:extLst>
                    <a:ext uri="{9D8B030D-6E8A-4147-A177-3AD203B41FA5}">
                      <a16:colId xmlns:a16="http://schemas.microsoft.com/office/drawing/2014/main" val="20002"/>
                    </a:ext>
                  </a:extLst>
                </a:gridCol>
                <a:gridCol w="1869031">
                  <a:extLst>
                    <a:ext uri="{9D8B030D-6E8A-4147-A177-3AD203B41FA5}">
                      <a16:colId xmlns:a16="http://schemas.microsoft.com/office/drawing/2014/main" val="20003"/>
                    </a:ext>
                  </a:extLst>
                </a:gridCol>
                <a:gridCol w="2283572">
                  <a:extLst>
                    <a:ext uri="{9D8B030D-6E8A-4147-A177-3AD203B41FA5}">
                      <a16:colId xmlns:a16="http://schemas.microsoft.com/office/drawing/2014/main" val="20004"/>
                    </a:ext>
                  </a:extLst>
                </a:gridCol>
              </a:tblGrid>
              <a:tr h="595167">
                <a:tc>
                  <a:txBody>
                    <a:bodyPr/>
                    <a:lstStyle/>
                    <a:p>
                      <a:pPr marL="0" marR="0" lvl="0" indent="0" algn="ctr" rtl="0">
                        <a:lnSpc>
                          <a:spcPct val="107000"/>
                        </a:lnSpc>
                        <a:spcBef>
                          <a:spcPts val="0"/>
                        </a:spcBef>
                        <a:spcAft>
                          <a:spcPts val="0"/>
                        </a:spcAft>
                        <a:buNone/>
                      </a:pPr>
                      <a:r>
                        <a:rPr lang="tr-TR" sz="2000" b="1">
                          <a:solidFill>
                            <a:srgbClr val="FF0000"/>
                          </a:solidFill>
                        </a:rPr>
                        <a:t>Bölümü*</a:t>
                      </a:r>
                      <a:endParaRPr sz="2000" b="1">
                        <a:solidFill>
                          <a:srgbClr val="FF0000"/>
                        </a:solidFill>
                        <a:latin typeface="Times New Roman"/>
                        <a:ea typeface="Times New Roman"/>
                        <a:cs typeface="Times New Roman"/>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rPr>
                        <a:t>Ana Bilim / Sanat Dalı / Program Adı*</a:t>
                      </a:r>
                      <a:endParaRPr sz="2000" b="1">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rPr>
                        <a:t>Adı Soyadı</a:t>
                      </a:r>
                      <a:endParaRPr sz="2000" b="1">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rPr>
                        <a:t>Önceki Ünvanı</a:t>
                      </a:r>
                      <a:endParaRPr sz="2000" b="1">
                        <a:solidFill>
                          <a:srgbClr val="FF0000"/>
                        </a:solidFill>
                        <a:latin typeface="Times New Roman"/>
                        <a:ea typeface="Times New Roman"/>
                        <a:cs typeface="Times New Roman"/>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rPr>
                        <a:t>Son Aldığı Ünvanı</a:t>
                      </a:r>
                      <a:endParaRPr sz="2000" b="1">
                        <a:solidFill>
                          <a:srgbClr val="FF0000"/>
                        </a:solidFill>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0"/>
                  </a:ext>
                </a:extLst>
              </a:tr>
              <a:tr h="225214">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Güzel Sanat Eğitimi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Müzik Eğitimi</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Zühal DİNÇ ALTUN</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Doç. Dr.</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Prof. Dr. </a:t>
                      </a:r>
                      <a:endParaRPr lang="tr-T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1"/>
                  </a:ext>
                </a:extLst>
              </a:tr>
              <a:tr h="225214">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Temel Eğitim</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Okul Öncesi Eğitimi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cs typeface="Calibri" panose="020F0502020204030204" pitchFamily="34" charset="0"/>
                        </a:rPr>
                        <a:t> Ufuk TÖMAN</a:t>
                      </a:r>
                      <a:endParaRPr sz="15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Doç. Dr.</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Prof.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2"/>
                  </a:ext>
                </a:extLst>
              </a:tr>
              <a:tr h="225214">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ea typeface="Times New Roman"/>
                          <a:cs typeface="Calibri" panose="020F0502020204030204" pitchFamily="34" charset="0"/>
                          <a:sym typeface="Times New Roman"/>
                        </a:rPr>
                        <a:t>Temel Eğitim </a:t>
                      </a:r>
                      <a:endParaRPr sz="1500" b="1">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cs typeface="Calibri" panose="020F0502020204030204" pitchFamily="34" charset="0"/>
                        </a:rPr>
                        <a:t> Sınıf Eğitimi </a:t>
                      </a:r>
                      <a:endParaRPr sz="15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Özge ERDOĞAN</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Doç. Dr. </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Prof.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4"/>
                  </a:ext>
                </a:extLst>
              </a:tr>
              <a:tr h="447534">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ea typeface="Times New Roman"/>
                          <a:cs typeface="Calibri" panose="020F0502020204030204" pitchFamily="34" charset="0"/>
                          <a:sym typeface="Times New Roman"/>
                        </a:rPr>
                        <a:t>Eğitim Bilimleri</a:t>
                      </a:r>
                      <a:endParaRPr sz="1500" b="1">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cs typeface="Calibri" panose="020F0502020204030204" pitchFamily="34" charset="0"/>
                        </a:rPr>
                        <a:t>Rehberlik ve Psikolojik Danışmanlık </a:t>
                      </a:r>
                      <a:endParaRPr sz="15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cs typeface="Calibri" panose="020F0502020204030204" pitchFamily="34" charset="0"/>
                        </a:rPr>
                        <a:t>Zehra Nesrin BİROL</a:t>
                      </a:r>
                      <a:endParaRPr sz="15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Dr. </a:t>
                      </a:r>
                      <a:r>
                        <a:rPr lang="tr-TR" sz="1500" b="1" dirty="0" err="1">
                          <a:latin typeface="Calibri" panose="020F0502020204030204" pitchFamily="34" charset="0"/>
                          <a:ea typeface="Times New Roman"/>
                          <a:cs typeface="Calibri" panose="020F0502020204030204" pitchFamily="34" charset="0"/>
                          <a:sym typeface="Times New Roman"/>
                        </a:rPr>
                        <a:t>Öğr</a:t>
                      </a:r>
                      <a:r>
                        <a:rPr lang="tr-TR" sz="1500" b="1" dirty="0">
                          <a:latin typeface="Calibri" panose="020F0502020204030204" pitchFamily="34" charset="0"/>
                          <a:ea typeface="Times New Roman"/>
                          <a:cs typeface="Calibri" panose="020F0502020204030204" pitchFamily="34" charset="0"/>
                          <a:sym typeface="Times New Roman"/>
                        </a:rPr>
                        <a:t>. Üyesi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a:t>
                      </a:r>
                      <a:r>
                        <a:rPr lang="tr-TR" sz="1500" b="1" dirty="0">
                          <a:latin typeface="Calibri" panose="020F0502020204030204" pitchFamily="34" charset="0"/>
                          <a:ea typeface="Times New Roman"/>
                          <a:cs typeface="Calibri" panose="020F0502020204030204" pitchFamily="34" charset="0"/>
                          <a:sym typeface="Times New Roman"/>
                        </a:rPr>
                        <a:t>Doç.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5"/>
                  </a:ext>
                </a:extLst>
              </a:tr>
              <a:tr h="447534">
                <a:tc>
                  <a:txBody>
                    <a:bodyPr/>
                    <a:lstStyle/>
                    <a:p>
                      <a:pPr marL="0" lvl="0" indent="0" algn="ctr" rtl="0">
                        <a:lnSpc>
                          <a:spcPct val="107000"/>
                        </a:lnSpc>
                        <a:spcBef>
                          <a:spcPts val="0"/>
                        </a:spcBef>
                        <a:spcAft>
                          <a:spcPts val="0"/>
                        </a:spcAft>
                        <a:buNone/>
                      </a:pPr>
                      <a:r>
                        <a:rPr lang="tr-TR" sz="1500" b="1">
                          <a:latin typeface="Calibri" panose="020F0502020204030204" pitchFamily="34" charset="0"/>
                          <a:ea typeface="Times New Roman"/>
                          <a:cs typeface="Calibri" panose="020F0502020204030204" pitchFamily="34" charset="0"/>
                          <a:sym typeface="Times New Roman"/>
                        </a:rPr>
                        <a:t>Eğitim Bilimleri</a:t>
                      </a:r>
                      <a:endParaRPr sz="1500" b="1">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cs typeface="Calibri" panose="020F0502020204030204" pitchFamily="34" charset="0"/>
                        </a:rPr>
                        <a:t>Rehberlik ve Psikolojik Danışmanlık  </a:t>
                      </a:r>
                      <a:endParaRPr sz="15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a:latin typeface="Calibri" panose="020F0502020204030204" pitchFamily="34" charset="0"/>
                          <a:cs typeface="Calibri" panose="020F0502020204030204" pitchFamily="34" charset="0"/>
                        </a:rPr>
                        <a:t>Yurdagül GÜNAL </a:t>
                      </a:r>
                      <a:endParaRPr sz="15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lvl="0" indent="0" algn="ctr" rtl="0">
                        <a:lnSpc>
                          <a:spcPct val="107000"/>
                        </a:lnSpc>
                        <a:spcBef>
                          <a:spcPts val="0"/>
                        </a:spcBef>
                        <a:spcAft>
                          <a:spcPts val="0"/>
                        </a:spcAft>
                        <a:buClr>
                          <a:schemeClr val="dk1"/>
                        </a:buClr>
                        <a:buFont typeface="Arial"/>
                        <a:buNone/>
                      </a:pPr>
                      <a:r>
                        <a:rPr lang="tr-TR" sz="1500" b="1" dirty="0">
                          <a:latin typeface="Calibri" panose="020F0502020204030204" pitchFamily="34" charset="0"/>
                          <a:ea typeface="Times New Roman"/>
                          <a:cs typeface="Calibri" panose="020F0502020204030204" pitchFamily="34" charset="0"/>
                          <a:sym typeface="Times New Roman"/>
                        </a:rPr>
                        <a:t>Dr. Öğr. Üyesi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a:t>
                      </a:r>
                      <a:r>
                        <a:rPr lang="tr-TR" sz="1500" b="1" dirty="0">
                          <a:latin typeface="Calibri" panose="020F0502020204030204" pitchFamily="34" charset="0"/>
                          <a:ea typeface="Times New Roman"/>
                          <a:cs typeface="Calibri" panose="020F0502020204030204" pitchFamily="34" charset="0"/>
                          <a:sym typeface="Times New Roman"/>
                        </a:rPr>
                        <a:t>Doç.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6"/>
                  </a:ext>
                </a:extLst>
              </a:tr>
              <a:tr h="379736">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tr-TR" sz="1500" b="1" dirty="0">
                          <a:latin typeface="Calibri" panose="020F0502020204030204" pitchFamily="34" charset="0"/>
                          <a:ea typeface="Times New Roman"/>
                          <a:cs typeface="Calibri" panose="020F0502020204030204" pitchFamily="34" charset="0"/>
                          <a:sym typeface="Times New Roman"/>
                        </a:rPr>
                        <a:t>Güzel Sanat Eğitimi</a:t>
                      </a: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Resim Eğitimi</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Seda LİMAN TURAN</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lvl="0" indent="0" algn="ctr" rtl="0">
                        <a:lnSpc>
                          <a:spcPct val="107000"/>
                        </a:lnSpc>
                        <a:spcBef>
                          <a:spcPts val="0"/>
                        </a:spcBef>
                        <a:spcAft>
                          <a:spcPts val="0"/>
                        </a:spcAft>
                        <a:buClr>
                          <a:schemeClr val="dk1"/>
                        </a:buClr>
                        <a:buFont typeface="Arial"/>
                        <a:buNone/>
                      </a:pPr>
                      <a:r>
                        <a:rPr lang="tr-TR" sz="1500" b="1" dirty="0">
                          <a:latin typeface="Calibri" panose="020F0502020204030204" pitchFamily="34" charset="0"/>
                          <a:ea typeface="Times New Roman"/>
                          <a:cs typeface="Calibri" panose="020F0502020204030204" pitchFamily="34" charset="0"/>
                          <a:sym typeface="Times New Roman"/>
                        </a:rPr>
                        <a:t>Dr. Öğr. Üyesi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a:t>
                      </a:r>
                      <a:r>
                        <a:rPr lang="tr-TR" sz="1500" b="1" dirty="0">
                          <a:latin typeface="Calibri" panose="020F0502020204030204" pitchFamily="34" charset="0"/>
                          <a:ea typeface="Times New Roman"/>
                          <a:cs typeface="Calibri" panose="020F0502020204030204" pitchFamily="34" charset="0"/>
                          <a:sym typeface="Times New Roman"/>
                        </a:rPr>
                        <a:t>Doç.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34434228"/>
                  </a:ext>
                </a:extLst>
              </a:tr>
              <a:tr h="454060">
                <a:tc>
                  <a:txBody>
                    <a:bodyPr/>
                    <a:lstStyle/>
                    <a:p>
                      <a:pPr marL="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Matematik ve Fen Bilimleri Eğitimi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Matematik Eğitimi</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Elif AKŞAN KILIÇASLAN</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lvl="0" indent="0" algn="ctr" rtl="0">
                        <a:lnSpc>
                          <a:spcPct val="107000"/>
                        </a:lnSpc>
                        <a:spcBef>
                          <a:spcPts val="0"/>
                        </a:spcBef>
                        <a:spcAft>
                          <a:spcPts val="0"/>
                        </a:spcAft>
                        <a:buClr>
                          <a:schemeClr val="dk1"/>
                        </a:buClr>
                        <a:buFont typeface="Arial"/>
                        <a:buNone/>
                      </a:pPr>
                      <a:r>
                        <a:rPr lang="tr-TR" sz="1500" b="1" dirty="0">
                          <a:latin typeface="Calibri" panose="020F0502020204030204" pitchFamily="34" charset="0"/>
                          <a:ea typeface="Times New Roman"/>
                          <a:cs typeface="Calibri" panose="020F0502020204030204" pitchFamily="34" charset="0"/>
                          <a:sym typeface="Times New Roman"/>
                        </a:rPr>
                        <a:t>Dr. Öğr. Üyesi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a:t>
                      </a:r>
                      <a:r>
                        <a:rPr lang="tr-TR" sz="1500" b="1" dirty="0">
                          <a:latin typeface="Calibri" panose="020F0502020204030204" pitchFamily="34" charset="0"/>
                          <a:ea typeface="Times New Roman"/>
                          <a:cs typeface="Calibri" panose="020F0502020204030204" pitchFamily="34" charset="0"/>
                          <a:sym typeface="Times New Roman"/>
                        </a:rPr>
                        <a:t>Doç.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2933831495"/>
                  </a:ext>
                </a:extLst>
              </a:tr>
              <a:tr h="454060">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tr-TR" sz="1500" b="1" dirty="0">
                          <a:latin typeface="Calibri" panose="020F0502020204030204" pitchFamily="34" charset="0"/>
                          <a:ea typeface="Times New Roman"/>
                          <a:cs typeface="Calibri" panose="020F0502020204030204" pitchFamily="34" charset="0"/>
                          <a:sym typeface="Times New Roman"/>
                        </a:rPr>
                        <a:t>Türkçe ve Sosyal Bilimler Eğitimi</a:t>
                      </a: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Türkçe Eğitimi</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Bircan EYÜP</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lvl="0" indent="0" algn="ctr" rtl="0">
                        <a:lnSpc>
                          <a:spcPct val="107000"/>
                        </a:lnSpc>
                        <a:spcBef>
                          <a:spcPts val="0"/>
                        </a:spcBef>
                        <a:spcAft>
                          <a:spcPts val="0"/>
                        </a:spcAft>
                        <a:buClr>
                          <a:schemeClr val="dk1"/>
                        </a:buClr>
                        <a:buFont typeface="Arial"/>
                        <a:buNone/>
                      </a:pPr>
                      <a:r>
                        <a:rPr lang="tr-TR" sz="1500" b="1" dirty="0">
                          <a:latin typeface="Calibri" panose="020F0502020204030204" pitchFamily="34" charset="0"/>
                          <a:ea typeface="Times New Roman"/>
                          <a:cs typeface="Calibri" panose="020F0502020204030204" pitchFamily="34" charset="0"/>
                          <a:sym typeface="Times New Roman"/>
                        </a:rPr>
                        <a:t>Dr. Öğr. Üyesi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a:t>
                      </a:r>
                      <a:r>
                        <a:rPr lang="tr-TR" sz="1500" b="1" dirty="0">
                          <a:latin typeface="Calibri" panose="020F0502020204030204" pitchFamily="34" charset="0"/>
                          <a:ea typeface="Times New Roman"/>
                          <a:cs typeface="Calibri" panose="020F0502020204030204" pitchFamily="34" charset="0"/>
                          <a:sym typeface="Times New Roman"/>
                        </a:rPr>
                        <a:t>Doç.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2877818645"/>
                  </a:ext>
                </a:extLst>
              </a:tr>
              <a:tr h="379736">
                <a:tc>
                  <a:txBody>
                    <a:bodyPr/>
                    <a:lstStyle/>
                    <a:p>
                      <a:pPr marL="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Yabancı Diller Eğitimi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İngiliz Dili Eğitimi</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Handan ÇELİK VAILLANT</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lvl="0" indent="0" algn="ctr" rtl="0">
                        <a:lnSpc>
                          <a:spcPct val="107000"/>
                        </a:lnSpc>
                        <a:spcBef>
                          <a:spcPts val="0"/>
                        </a:spcBef>
                        <a:spcAft>
                          <a:spcPts val="0"/>
                        </a:spcAft>
                        <a:buClr>
                          <a:schemeClr val="dk1"/>
                        </a:buClr>
                        <a:buFont typeface="Arial"/>
                        <a:buNone/>
                      </a:pPr>
                      <a:r>
                        <a:rPr lang="tr-TR" sz="1500" b="1" dirty="0">
                          <a:latin typeface="Calibri" panose="020F0502020204030204" pitchFamily="34" charset="0"/>
                          <a:ea typeface="Times New Roman"/>
                          <a:cs typeface="Calibri" panose="020F0502020204030204" pitchFamily="34" charset="0"/>
                          <a:sym typeface="Times New Roman"/>
                        </a:rPr>
                        <a:t>Dr. Öğr. Üyesi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a:t>
                      </a:r>
                      <a:r>
                        <a:rPr lang="tr-TR" sz="1500" b="1" dirty="0">
                          <a:latin typeface="Calibri" panose="020F0502020204030204" pitchFamily="34" charset="0"/>
                          <a:ea typeface="Times New Roman"/>
                          <a:cs typeface="Calibri" panose="020F0502020204030204" pitchFamily="34" charset="0"/>
                          <a:sym typeface="Times New Roman"/>
                        </a:rPr>
                        <a:t>Doç. Dr. </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3382750116"/>
                  </a:ext>
                </a:extLst>
              </a:tr>
              <a:tr h="379736">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Türkçe ve Sosyal Bilimler Eğitimi</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Sosyal Bilgiler Eğitimi</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cs typeface="Calibri" panose="020F0502020204030204" pitchFamily="34" charset="0"/>
                        </a:rPr>
                        <a:t> Elif TORUN</a:t>
                      </a:r>
                      <a:endParaRPr sz="15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Arş.</a:t>
                      </a:r>
                      <a:r>
                        <a:rPr lang="tr-TR" sz="1500" b="1" baseline="0" dirty="0">
                          <a:latin typeface="Calibri" panose="020F0502020204030204" pitchFamily="34" charset="0"/>
                          <a:ea typeface="Times New Roman"/>
                          <a:cs typeface="Calibri" panose="020F0502020204030204" pitchFamily="34" charset="0"/>
                          <a:sym typeface="Times New Roman"/>
                        </a:rPr>
                        <a:t> Gör</a:t>
                      </a:r>
                      <a:r>
                        <a:rPr lang="tr-TR" sz="1500" b="1" dirty="0">
                          <a:latin typeface="Calibri" panose="020F0502020204030204" pitchFamily="34" charset="0"/>
                          <a:ea typeface="Times New Roman"/>
                          <a:cs typeface="Calibri" panose="020F0502020204030204" pitchFamily="34" charset="0"/>
                          <a:sym typeface="Times New Roman"/>
                        </a:rPr>
                        <a:t>.</a:t>
                      </a:r>
                      <a:endParaRPr sz="1500" b="1" dirty="0">
                        <a:latin typeface="Calibri" panose="020F0502020204030204" pitchFamily="34" charset="0"/>
                        <a:ea typeface="Times New Roman"/>
                        <a:cs typeface="Calibri" panose="020F0502020204030204" pitchFamily="34" charset="0"/>
                        <a:sym typeface="Times New Roman"/>
                      </a:endParaRPr>
                    </a:p>
                  </a:txBody>
                  <a:tcPr marL="6975" marR="6975" marT="6975" marB="0" anchor="ctr">
                    <a:noFill/>
                  </a:tcPr>
                </a:tc>
                <a:tc>
                  <a:txBody>
                    <a:bodyPr/>
                    <a:lstStyle/>
                    <a:p>
                      <a:pPr marL="0" marR="0" lvl="0" indent="0" algn="ctr" rtl="0">
                        <a:lnSpc>
                          <a:spcPct val="107000"/>
                        </a:lnSpc>
                        <a:spcBef>
                          <a:spcPts val="0"/>
                        </a:spcBef>
                        <a:spcAft>
                          <a:spcPts val="0"/>
                        </a:spcAft>
                        <a:buNone/>
                      </a:pPr>
                      <a:r>
                        <a:rPr lang="tr-TR" sz="1500" b="1" dirty="0">
                          <a:latin typeface="Calibri" panose="020F0502020204030204" pitchFamily="34" charset="0"/>
                          <a:ea typeface="Times New Roman"/>
                          <a:cs typeface="Calibri" panose="020F0502020204030204" pitchFamily="34" charset="0"/>
                          <a:sym typeface="Times New Roman"/>
                        </a:rPr>
                        <a:t>Dr. </a:t>
                      </a:r>
                      <a:r>
                        <a:rPr lang="tr-TR" sz="1500" b="1" dirty="0" err="1">
                          <a:latin typeface="Calibri" panose="020F0502020204030204" pitchFamily="34" charset="0"/>
                          <a:ea typeface="Times New Roman"/>
                          <a:cs typeface="Calibri" panose="020F0502020204030204" pitchFamily="34" charset="0"/>
                          <a:sym typeface="Times New Roman"/>
                        </a:rPr>
                        <a:t>Öğr</a:t>
                      </a:r>
                      <a:r>
                        <a:rPr lang="tr-TR" sz="1500" b="1" dirty="0">
                          <a:latin typeface="Calibri" panose="020F0502020204030204" pitchFamily="34" charset="0"/>
                          <a:ea typeface="Times New Roman"/>
                          <a:cs typeface="Calibri" panose="020F0502020204030204" pitchFamily="34" charset="0"/>
                          <a:sym typeface="Times New Roman"/>
                        </a:rPr>
                        <a:t>. Üyesi</a:t>
                      </a:r>
                    </a:p>
                  </a:txBody>
                  <a:tcPr marL="0" marR="0" marT="0" marB="0" anchor="ctr">
                    <a:noFill/>
                  </a:tcPr>
                </a:tc>
                <a:extLst>
                  <a:ext uri="{0D108BD9-81ED-4DB2-BD59-A6C34878D82A}">
                    <a16:rowId xmlns:a16="http://schemas.microsoft.com/office/drawing/2014/main" val="422969867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1300124" y="793597"/>
            <a:ext cx="9104811" cy="5094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dirty="0">
                <a:solidFill>
                  <a:srgbClr val="FF0000"/>
                </a:solidFill>
                <a:latin typeface="Calibri"/>
                <a:ea typeface="Calibri"/>
                <a:cs typeface="Calibri"/>
                <a:sym typeface="Calibri"/>
              </a:rPr>
              <a:t>SUNUM PLANI</a:t>
            </a:r>
            <a:endParaRPr dirty="0"/>
          </a:p>
        </p:txBody>
      </p:sp>
      <p:sp>
        <p:nvSpPr>
          <p:cNvPr id="104" name="Google Shape;104;p2"/>
          <p:cNvSpPr txBox="1">
            <a:spLocks noGrp="1"/>
          </p:cNvSpPr>
          <p:nvPr>
            <p:ph type="body" idx="1"/>
          </p:nvPr>
        </p:nvSpPr>
        <p:spPr>
          <a:xfrm>
            <a:off x="3581400" y="1927960"/>
            <a:ext cx="5193145" cy="4313657"/>
          </a:xfrm>
          <a:prstGeom prst="rect">
            <a:avLst/>
          </a:prstGeom>
          <a:noFill/>
          <a:ln>
            <a:noFill/>
          </a:ln>
        </p:spPr>
        <p:txBody>
          <a:bodyPr spcFirstLastPara="1" wrap="square" lIns="91425" tIns="45700" rIns="91425" bIns="45700" anchor="t" anchorCtr="0">
            <a:normAutofit fontScale="55000" lnSpcReduction="20000"/>
          </a:bodyPr>
          <a:lstStyle/>
          <a:p>
            <a:pPr marL="514350" lvl="0" indent="-514350" algn="l" rtl="0">
              <a:lnSpc>
                <a:spcPct val="150000"/>
              </a:lnSpc>
              <a:spcBef>
                <a:spcPts val="0"/>
              </a:spcBef>
              <a:spcAft>
                <a:spcPts val="0"/>
              </a:spcAft>
              <a:buClr>
                <a:srgbClr val="3333FF"/>
              </a:buClr>
              <a:buSzPct val="100000"/>
              <a:buFont typeface="Calibri"/>
              <a:buAutoNum type="arabicParenR"/>
            </a:pPr>
            <a:r>
              <a:rPr lang="tr-TR" sz="3200" b="1" dirty="0">
                <a:solidFill>
                  <a:srgbClr val="3333FF"/>
                </a:solidFill>
              </a:rPr>
              <a:t>GİRİŞ</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YÖNETİM</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PERSONEL</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EĞİTİM ÖĞRETİM</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FİZİKSEL ALTYAPI VE TESİSLER</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ARAŞTIRMA VE GELİŞTİRME</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ULUSLARARASILAŞMA</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KALİTE VE AKREDİTASYON ÇALIŞMALARI</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SORULAR VE ÖNERİLER</a:t>
            </a:r>
            <a:endParaRPr dirty="0"/>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dirty="0">
                <a:solidFill>
                  <a:srgbClr val="3333FF"/>
                </a:solidFill>
              </a:rPr>
              <a:t>KAPANIŞ</a:t>
            </a:r>
            <a:endParaRPr dirty="0"/>
          </a:p>
        </p:txBody>
      </p:sp>
      <p:sp>
        <p:nvSpPr>
          <p:cNvPr id="105" name="Google Shape;10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106" name="Google Shape;10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a:t>
            </a:fld>
            <a:endParaRPr dirty="0"/>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329036" y="711201"/>
            <a:ext cx="10422091" cy="726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Hizmetiçi Eğitim /Eğiticilerin Eğitimi Etkinlikleri Sayısı</a:t>
            </a:r>
            <a:endParaRPr/>
          </a:p>
        </p:txBody>
      </p:sp>
      <p:sp>
        <p:nvSpPr>
          <p:cNvPr id="221" name="Google Shape;22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22" name="Google Shape;2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20</a:t>
            </a:fld>
            <a:endParaRPr/>
          </a:p>
        </p:txBody>
      </p:sp>
      <p:graphicFrame>
        <p:nvGraphicFramePr>
          <p:cNvPr id="223" name="Google Shape;223;p13"/>
          <p:cNvGraphicFramePr/>
          <p:nvPr>
            <p:extLst>
              <p:ext uri="{D42A27DB-BD31-4B8C-83A1-F6EECF244321}">
                <p14:modId xmlns:p14="http://schemas.microsoft.com/office/powerpoint/2010/main" val="1342142167"/>
              </p:ext>
            </p:extLst>
          </p:nvPr>
        </p:nvGraphicFramePr>
        <p:xfrm>
          <a:off x="329036" y="1942551"/>
          <a:ext cx="11604350" cy="4033350"/>
        </p:xfrm>
        <a:graphic>
          <a:graphicData uri="http://schemas.openxmlformats.org/drawingml/2006/table">
            <a:tbl>
              <a:tblPr firstRow="1" firstCol="1" lastRow="1" lastCol="1" bandRow="1" bandCol="1">
                <a:noFill/>
                <a:tableStyleId>{201A6DCC-9113-4D13-A77A-1B660D583FBC}</a:tableStyleId>
              </a:tblPr>
              <a:tblGrid>
                <a:gridCol w="8549900">
                  <a:extLst>
                    <a:ext uri="{9D8B030D-6E8A-4147-A177-3AD203B41FA5}">
                      <a16:colId xmlns:a16="http://schemas.microsoft.com/office/drawing/2014/main" val="20000"/>
                    </a:ext>
                  </a:extLst>
                </a:gridCol>
                <a:gridCol w="1005500">
                  <a:extLst>
                    <a:ext uri="{9D8B030D-6E8A-4147-A177-3AD203B41FA5}">
                      <a16:colId xmlns:a16="http://schemas.microsoft.com/office/drawing/2014/main" val="20001"/>
                    </a:ext>
                  </a:extLst>
                </a:gridCol>
                <a:gridCol w="920125">
                  <a:extLst>
                    <a:ext uri="{9D8B030D-6E8A-4147-A177-3AD203B41FA5}">
                      <a16:colId xmlns:a16="http://schemas.microsoft.com/office/drawing/2014/main" val="20002"/>
                    </a:ext>
                  </a:extLst>
                </a:gridCol>
                <a:gridCol w="1128825">
                  <a:extLst>
                    <a:ext uri="{9D8B030D-6E8A-4147-A177-3AD203B41FA5}">
                      <a16:colId xmlns:a16="http://schemas.microsoft.com/office/drawing/2014/main" val="20003"/>
                    </a:ext>
                  </a:extLst>
                </a:gridCol>
              </a:tblGrid>
              <a:tr h="460575">
                <a:tc>
                  <a:txBody>
                    <a:bodyPr/>
                    <a:lstStyle/>
                    <a:p>
                      <a:pPr marL="0" marR="0" lvl="0" indent="0" algn="ctr" rtl="0">
                        <a:lnSpc>
                          <a:spcPct val="107000"/>
                        </a:lnSpc>
                        <a:spcBef>
                          <a:spcPts val="0"/>
                        </a:spcBef>
                        <a:spcAft>
                          <a:spcPts val="0"/>
                        </a:spcAft>
                        <a:buNone/>
                      </a:pPr>
                      <a:r>
                        <a:rPr lang="tr-TR" sz="2000">
                          <a:solidFill>
                            <a:srgbClr val="C00000"/>
                          </a:solidFill>
                        </a:rPr>
                        <a:t>Hizmetiçi Eğitim /Eğiticilerin Eğitimi Etkinliği Türü</a:t>
                      </a:r>
                      <a:endParaRPr sz="2000" b="1">
                        <a:solidFill>
                          <a:srgbClr val="C0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2000">
                          <a:solidFill>
                            <a:srgbClr val="C00000"/>
                          </a:solidFill>
                        </a:rPr>
                        <a:t>2024</a:t>
                      </a:r>
                      <a:endParaRPr sz="2000" b="1">
                        <a:solidFill>
                          <a:srgbClr val="C0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2000">
                          <a:solidFill>
                            <a:srgbClr val="C00000"/>
                          </a:solidFill>
                        </a:rPr>
                        <a:t>2025</a:t>
                      </a:r>
                      <a:endParaRPr sz="2000" b="1">
                        <a:solidFill>
                          <a:srgbClr val="C0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2000">
                          <a:solidFill>
                            <a:srgbClr val="C00000"/>
                          </a:solidFill>
                        </a:rPr>
                        <a:t>Toplam</a:t>
                      </a:r>
                      <a:endParaRPr sz="2000" b="1">
                        <a:solidFill>
                          <a:srgbClr val="C0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552675">
                <a:tc>
                  <a:txBody>
                    <a:bodyPr/>
                    <a:lstStyle/>
                    <a:p>
                      <a:pPr marL="36000" marR="0" lvl="0" indent="0" algn="l" rtl="0">
                        <a:lnSpc>
                          <a:spcPct val="107000"/>
                        </a:lnSpc>
                        <a:spcBef>
                          <a:spcPts val="0"/>
                        </a:spcBef>
                        <a:spcAft>
                          <a:spcPts val="0"/>
                        </a:spcAft>
                        <a:buNone/>
                      </a:pPr>
                      <a:r>
                        <a:rPr lang="tr-TR" sz="2000"/>
                        <a:t>Öğretim elemanlarının öğretim yetkinliklerini geliştirmeye yönelik faaliyetler</a:t>
                      </a:r>
                      <a:endParaRPr sz="2000" b="1">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800125">
                <a:tc>
                  <a:txBody>
                    <a:bodyPr/>
                    <a:lstStyle/>
                    <a:p>
                      <a:pPr marL="36000" marR="0" lvl="0" indent="0" algn="l" rtl="0">
                        <a:lnSpc>
                          <a:spcPct val="107000"/>
                        </a:lnSpc>
                        <a:spcBef>
                          <a:spcPts val="0"/>
                        </a:spcBef>
                        <a:spcAft>
                          <a:spcPts val="0"/>
                        </a:spcAft>
                        <a:buNone/>
                      </a:pPr>
                      <a:r>
                        <a:rPr lang="tr-TR" sz="2000"/>
                        <a:t>Öğretim elemanlarının araştırma, geliştirme ve proje yetkinliklerini geliştirmeye yönelik faaliyetler</a:t>
                      </a:r>
                      <a:endParaRPr sz="20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2"/>
                  </a:ext>
                </a:extLst>
              </a:tr>
              <a:tr h="548975">
                <a:tc>
                  <a:txBody>
                    <a:bodyPr/>
                    <a:lstStyle/>
                    <a:p>
                      <a:pPr marL="36000" marR="0" lvl="0" indent="0" algn="l" rtl="0">
                        <a:lnSpc>
                          <a:spcPct val="107000"/>
                        </a:lnSpc>
                        <a:spcBef>
                          <a:spcPts val="0"/>
                        </a:spcBef>
                        <a:spcAft>
                          <a:spcPts val="0"/>
                        </a:spcAft>
                        <a:buNone/>
                      </a:pPr>
                      <a:r>
                        <a:rPr lang="tr-TR" sz="2000"/>
                        <a:t>Öğretim elemanlarının dijital yetkinliklerinin geliştirmeye yönelik faaliyetler</a:t>
                      </a:r>
                      <a:endParaRPr sz="20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3"/>
                  </a:ext>
                </a:extLst>
              </a:tr>
              <a:tr h="419550">
                <a:tc>
                  <a:txBody>
                    <a:bodyPr/>
                    <a:lstStyle/>
                    <a:p>
                      <a:pPr marL="36000" marR="0" lvl="0" indent="0" algn="l" rtl="0">
                        <a:lnSpc>
                          <a:spcPct val="107000"/>
                        </a:lnSpc>
                        <a:spcBef>
                          <a:spcPts val="0"/>
                        </a:spcBef>
                        <a:spcAft>
                          <a:spcPts val="0"/>
                        </a:spcAft>
                        <a:buNone/>
                      </a:pPr>
                      <a:r>
                        <a:rPr lang="tr-TR" sz="2000"/>
                        <a:t>İdari Personelin kişisel gelişimine yönelik faaliyetler</a:t>
                      </a:r>
                      <a:endParaRPr sz="20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800" b="1"/>
                        <a:t> </a:t>
                      </a:r>
                      <a:endParaRPr sz="1800" b="1"/>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b="1"/>
                        <a:t> 3</a:t>
                      </a:r>
                      <a:endParaRPr sz="1800" b="1"/>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a:t>3 </a:t>
                      </a:r>
                      <a:endParaRPr sz="180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4"/>
                  </a:ext>
                </a:extLst>
              </a:tr>
              <a:tr h="419550">
                <a:tc>
                  <a:txBody>
                    <a:bodyPr/>
                    <a:lstStyle/>
                    <a:p>
                      <a:pPr marL="36000" marR="0" lvl="0" indent="0" algn="l" rtl="0">
                        <a:lnSpc>
                          <a:spcPct val="107000"/>
                        </a:lnSpc>
                        <a:spcBef>
                          <a:spcPts val="0"/>
                        </a:spcBef>
                        <a:spcAft>
                          <a:spcPts val="0"/>
                        </a:spcAft>
                        <a:buNone/>
                      </a:pPr>
                      <a:r>
                        <a:rPr lang="tr-TR" sz="2000"/>
                        <a:t>İdari Personelin mesleki gelişimine yönelik faaliyetler </a:t>
                      </a:r>
                      <a:endParaRPr sz="2000" b="1">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b="1"/>
                        <a:t> 1</a:t>
                      </a:r>
                      <a:endParaRPr sz="1800" b="1"/>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b="1"/>
                        <a:t> 2</a:t>
                      </a:r>
                      <a:endParaRPr sz="1800" b="1"/>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a:t> 3</a:t>
                      </a:r>
                      <a:endParaRPr sz="180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5"/>
                  </a:ext>
                </a:extLst>
              </a:tr>
              <a:tr h="415950">
                <a:tc>
                  <a:txBody>
                    <a:bodyPr/>
                    <a:lstStyle/>
                    <a:p>
                      <a:pPr marL="36000" marR="0" lvl="0" indent="0" algn="l" rtl="0">
                        <a:lnSpc>
                          <a:spcPct val="107000"/>
                        </a:lnSpc>
                        <a:spcBef>
                          <a:spcPts val="0"/>
                        </a:spcBef>
                        <a:spcAft>
                          <a:spcPts val="0"/>
                        </a:spcAft>
                        <a:buNone/>
                      </a:pPr>
                      <a:r>
                        <a:rPr lang="tr-TR" sz="2000"/>
                        <a:t>Diğer (lütfen yazınız) </a:t>
                      </a:r>
                      <a:endParaRPr sz="20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6"/>
                  </a:ext>
                </a:extLst>
              </a:tr>
              <a:tr h="415950">
                <a:tc>
                  <a:txBody>
                    <a:bodyPr/>
                    <a:lstStyle/>
                    <a:p>
                      <a:pPr marL="0" marR="0" lvl="0" indent="0" algn="r" rtl="0">
                        <a:lnSpc>
                          <a:spcPct val="107000"/>
                        </a:lnSpc>
                        <a:spcBef>
                          <a:spcPts val="0"/>
                        </a:spcBef>
                        <a:spcAft>
                          <a:spcPts val="0"/>
                        </a:spcAft>
                        <a:buClr>
                          <a:srgbClr val="C00000"/>
                        </a:buClr>
                        <a:buSzPts val="2000"/>
                        <a:buFont typeface="Calibri"/>
                        <a:buNone/>
                      </a:pPr>
                      <a:r>
                        <a:rPr lang="tr-TR" sz="2000">
                          <a:solidFill>
                            <a:srgbClr val="C00000"/>
                          </a:solidFill>
                        </a:rPr>
                        <a:t>TOPLAM</a:t>
                      </a:r>
                      <a:endParaRPr sz="2000" b="1">
                        <a:solidFill>
                          <a:srgbClr val="C0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a:t>1</a:t>
                      </a:r>
                      <a:endParaRPr sz="1800">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a:t>5</a:t>
                      </a:r>
                      <a:endParaRPr sz="1800">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800" dirty="0"/>
                        <a:t>6</a:t>
                      </a:r>
                      <a:endParaRPr sz="18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665018" y="786236"/>
            <a:ext cx="10188449" cy="7315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İNGİLİZ DİLİ EĞİTİMİ ANA BİLİM DALI</a:t>
            </a:r>
            <a:endParaRPr sz="3200" b="1" dirty="0">
              <a:solidFill>
                <a:srgbClr val="FF0000"/>
              </a:solidFill>
            </a:endParaRPr>
          </a:p>
        </p:txBody>
      </p:sp>
      <p:sp>
        <p:nvSpPr>
          <p:cNvPr id="229" name="Google Shape;22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30" name="Google Shape;2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21</a:t>
            </a:fld>
            <a:endParaRPr/>
          </a:p>
        </p:txBody>
      </p:sp>
      <p:graphicFrame>
        <p:nvGraphicFramePr>
          <p:cNvPr id="231" name="Google Shape;231;p14"/>
          <p:cNvGraphicFramePr/>
          <p:nvPr>
            <p:extLst>
              <p:ext uri="{D42A27DB-BD31-4B8C-83A1-F6EECF244321}">
                <p14:modId xmlns:p14="http://schemas.microsoft.com/office/powerpoint/2010/main" val="439111889"/>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İNGİLİZCE ÖĞRETMENLİĞİ PROGRAMI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dirty="0">
                          <a:solidFill>
                            <a:srgbClr val="0000CC"/>
                          </a:solidFill>
                        </a:rPr>
                        <a:t>2024-</a:t>
                      </a:r>
                      <a:r>
                        <a:rPr lang="tr-TR" sz="1400" b="1" dirty="0">
                          <a:solidFill>
                            <a:srgbClr val="0000CC"/>
                          </a:solidFill>
                        </a:rPr>
                        <a:t>2025</a:t>
                      </a:r>
                      <a:endParaRPr sz="1400" b="1" dirty="0">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solidFill>
                            <a:srgbClr val="3333FF"/>
                          </a:solidFill>
                        </a:rPr>
                        <a:t> 7</a:t>
                      </a:r>
                      <a:endParaRPr sz="1600" b="1" dirty="0">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66</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14</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12</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92</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3333FF"/>
                          </a:solidFill>
                        </a:rPr>
                        <a:t> 7</a:t>
                      </a:r>
                      <a:endParaRPr sz="16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63</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18</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11</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92</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dirty="0">
                          <a:solidFill>
                            <a:srgbClr val="0000CC"/>
                          </a:solidFill>
                        </a:rPr>
                        <a:t>2025-</a:t>
                      </a:r>
                      <a:r>
                        <a:rPr lang="tr-TR" sz="1400" b="1" dirty="0">
                          <a:solidFill>
                            <a:srgbClr val="0000CC"/>
                          </a:solidFill>
                        </a:rPr>
                        <a:t>2026</a:t>
                      </a:r>
                      <a:endParaRPr sz="1400" b="1" dirty="0">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3333FF"/>
                          </a:solidFill>
                        </a:rPr>
                        <a:t> 6</a:t>
                      </a:r>
                      <a:endParaRPr sz="16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57</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16 </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10</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82</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3333FF"/>
                          </a:solidFill>
                        </a:rPr>
                        <a:t> 6</a:t>
                      </a:r>
                      <a:endParaRPr sz="16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59</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21</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11</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91 </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g3b6b78beede_71_0"/>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ÖZEL EĞİTİM ANA BİLİM DALI</a:t>
            </a:r>
            <a:endParaRPr sz="3200" b="1" dirty="0">
              <a:solidFill>
                <a:srgbClr val="FF0000"/>
              </a:solidFill>
            </a:endParaRPr>
          </a:p>
        </p:txBody>
      </p:sp>
      <p:sp>
        <p:nvSpPr>
          <p:cNvPr id="238" name="Google Shape;238;g3b6b78beede_71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39" name="Google Shape;239;g3b6b78beede_7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22</a:t>
            </a:fld>
            <a:endParaRPr/>
          </a:p>
        </p:txBody>
      </p:sp>
      <p:graphicFrame>
        <p:nvGraphicFramePr>
          <p:cNvPr id="240" name="Google Shape;240;g3b6b78beede_71_0"/>
          <p:cNvGraphicFramePr/>
          <p:nvPr>
            <p:extLst>
              <p:ext uri="{D42A27DB-BD31-4B8C-83A1-F6EECF244321}">
                <p14:modId xmlns:p14="http://schemas.microsoft.com/office/powerpoint/2010/main" val="63727368"/>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ÖZEL EĞİTİM ÖĞRETMENLİĞİ PROGRAMI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dirty="0">
                          <a:solidFill>
                            <a:srgbClr val="FF0000"/>
                          </a:solidFill>
                        </a:rPr>
                        <a:t>Üniversite İçinden (Diğer Birimler)  Karşılanan Ders Yükü Saati Toplamı</a:t>
                      </a:r>
                      <a:endParaRPr sz="1400" b="1" dirty="0">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dirty="0">
                          <a:solidFill>
                            <a:srgbClr val="0000CC"/>
                          </a:solidFill>
                        </a:rPr>
                        <a:t>2024-</a:t>
                      </a:r>
                      <a:r>
                        <a:rPr lang="tr-TR" sz="1400" b="1" dirty="0">
                          <a:solidFill>
                            <a:srgbClr val="0000CC"/>
                          </a:solidFill>
                        </a:rPr>
                        <a:t>2025</a:t>
                      </a:r>
                      <a:endParaRPr sz="1400" b="1" dirty="0">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16</a:t>
                      </a:r>
                      <a:endParaRPr sz="1600" b="1" dirty="0">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45</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12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28</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t> -</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 79</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solidFill>
                            <a:srgbClr val="3333FF"/>
                          </a:solidFill>
                        </a:rPr>
                        <a:t> 16</a:t>
                      </a:r>
                      <a:endParaRPr sz="16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57</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12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25</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 87</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dirty="0">
                          <a:solidFill>
                            <a:srgbClr val="0000CC"/>
                          </a:solidFill>
                        </a:rPr>
                        <a:t>2025-</a:t>
                      </a:r>
                      <a:r>
                        <a:rPr lang="tr-TR" sz="1400" b="1" dirty="0">
                          <a:solidFill>
                            <a:srgbClr val="0000CC"/>
                          </a:solidFill>
                        </a:rPr>
                        <a:t>2026</a:t>
                      </a:r>
                      <a:endParaRPr sz="1400" b="1" dirty="0">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16</a:t>
                      </a:r>
                      <a:endParaRPr sz="1600" b="1" dirty="0">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45</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12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28</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79</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16</a:t>
                      </a:r>
                      <a:endParaRPr sz="1600" b="1" dirty="0">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57</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12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25</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2</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t> -</a:t>
                      </a:r>
                      <a:endParaRPr sz="1600" b="1" dirty="0"/>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 87</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sp>
        <p:nvSpPr>
          <p:cNvPr id="246" name="Google Shape;246;g3b6b78beede_28_6"/>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endParaRPr sz="3200" b="1" dirty="0">
              <a:solidFill>
                <a:srgbClr val="FF0000"/>
              </a:solidFill>
            </a:endParaRPr>
          </a:p>
          <a:p>
            <a:pPr marL="0" lvl="0" indent="0" algn="ctr" rtl="0">
              <a:lnSpc>
                <a:spcPct val="90000"/>
              </a:lnSpc>
              <a:spcBef>
                <a:spcPts val="0"/>
              </a:spcBef>
              <a:spcAft>
                <a:spcPts val="0"/>
              </a:spcAft>
              <a:buClr>
                <a:srgbClr val="FF0000"/>
              </a:buClr>
              <a:buSzPts val="3200"/>
              <a:buFont typeface="Calibri"/>
              <a:buNone/>
            </a:pPr>
            <a:r>
              <a:rPr lang="tr-TR" sz="2200" b="1" i="1" dirty="0">
                <a:solidFill>
                  <a:srgbClr val="0000CC"/>
                </a:solidFill>
              </a:rPr>
              <a:t>REHBERLİK VE PSİKOLOJİK DANIŞMANLIK ANABİLİM DALI</a:t>
            </a:r>
            <a:endParaRPr sz="5300" b="1" dirty="0">
              <a:solidFill>
                <a:srgbClr val="FF0000"/>
              </a:solidFill>
            </a:endParaRPr>
          </a:p>
        </p:txBody>
      </p:sp>
      <p:sp>
        <p:nvSpPr>
          <p:cNvPr id="247" name="Google Shape;247;g3b6b78beede_28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48" name="Google Shape;248;g3b6b78beede_28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23</a:t>
            </a:fld>
            <a:endParaRPr/>
          </a:p>
        </p:txBody>
      </p:sp>
      <p:graphicFrame>
        <p:nvGraphicFramePr>
          <p:cNvPr id="249" name="Google Shape;249;g3b6b78beede_28_6"/>
          <p:cNvGraphicFramePr/>
          <p:nvPr>
            <p:extLst>
              <p:ext uri="{D42A27DB-BD31-4B8C-83A1-F6EECF244321}">
                <p14:modId xmlns:p14="http://schemas.microsoft.com/office/powerpoint/2010/main" val="2523262647"/>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REHBERLİK VE PSİKOLOJİK DANIŞMANLIK PROGRAMI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dirty="0">
                          <a:solidFill>
                            <a:srgbClr val="FF0000"/>
                          </a:solidFill>
                        </a:rPr>
                        <a:t>Eğitim Öğretim Dönemi</a:t>
                      </a:r>
                      <a:endParaRPr sz="1400" b="1" dirty="0">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l" rtl="0">
                        <a:spcBef>
                          <a:spcPts val="0"/>
                        </a:spcBef>
                        <a:spcAft>
                          <a:spcPts val="0"/>
                        </a:spcAft>
                        <a:buNone/>
                      </a:pPr>
                      <a:r>
                        <a:rPr lang="tr-TR" sz="1600" b="1" dirty="0">
                          <a:solidFill>
                            <a:srgbClr val="0070C0"/>
                          </a:solidFill>
                        </a:rPr>
                        <a:t>11</a:t>
                      </a:r>
                      <a:endParaRPr sz="1600" b="1" dirty="0">
                        <a:solidFill>
                          <a:srgbClr val="0070C0"/>
                        </a:solidFill>
                      </a:endParaRPr>
                    </a:p>
                  </a:txBody>
                  <a:tcPr marL="44450" marR="44450" marT="0" marB="0" anchor="ctr">
                    <a:noFill/>
                  </a:tcPr>
                </a:tc>
                <a:tc>
                  <a:txBody>
                    <a:bodyPr/>
                    <a:lstStyle/>
                    <a:p>
                      <a:pPr marL="0" lvl="0" indent="0" algn="l" rtl="0">
                        <a:spcBef>
                          <a:spcPts val="0"/>
                        </a:spcBef>
                        <a:spcAft>
                          <a:spcPts val="0"/>
                        </a:spcAft>
                        <a:buNone/>
                      </a:pPr>
                      <a:r>
                        <a:rPr lang="tr-TR" sz="1600" b="1"/>
                        <a:t>69</a:t>
                      </a:r>
                      <a:endParaRPr sz="1600" b="1"/>
                    </a:p>
                  </a:txBody>
                  <a:tcPr marL="44450" marR="44450" marT="0" marB="0" anchor="ctr">
                    <a:noFill/>
                  </a:tcPr>
                </a:tc>
                <a:tc>
                  <a:txBody>
                    <a:bodyPr/>
                    <a:lstStyle/>
                    <a:p>
                      <a:pPr marL="0" lvl="0" indent="0" algn="l" rtl="0">
                        <a:spcBef>
                          <a:spcPts val="0"/>
                        </a:spcBef>
                        <a:spcAft>
                          <a:spcPts val="0"/>
                        </a:spcAft>
                        <a:buNone/>
                      </a:pPr>
                      <a:r>
                        <a:rPr lang="tr-TR" sz="1600" b="1"/>
                        <a:t>34</a:t>
                      </a:r>
                      <a:endParaRPr sz="1600" b="1"/>
                    </a:p>
                  </a:txBody>
                  <a:tcPr marL="44450" marR="44450" marT="0" marB="0" anchor="ctr">
                    <a:noFill/>
                  </a:tcPr>
                </a:tc>
                <a:tc>
                  <a:txBody>
                    <a:bodyPr/>
                    <a:lstStyle/>
                    <a:p>
                      <a:pPr marL="0" lvl="0" indent="0" algn="l" rtl="0">
                        <a:spcBef>
                          <a:spcPts val="0"/>
                        </a:spcBef>
                        <a:spcAft>
                          <a:spcPts val="0"/>
                        </a:spcAft>
                        <a:buNone/>
                      </a:pPr>
                      <a:r>
                        <a:rPr lang="tr-TR" sz="1600" b="1"/>
                        <a:t>18</a:t>
                      </a:r>
                      <a:endParaRPr sz="1600" b="1"/>
                    </a:p>
                  </a:txBody>
                  <a:tcPr marL="44450" marR="44450" marT="0" marB="0" anchor="ctr">
                    <a:noFill/>
                  </a:tcPr>
                </a:tc>
                <a:tc>
                  <a:txBody>
                    <a:bodyPr/>
                    <a:lstStyle/>
                    <a:p>
                      <a:pPr marL="0" lvl="0" indent="0" algn="l" rtl="0">
                        <a:spcBef>
                          <a:spcPts val="0"/>
                        </a:spcBef>
                        <a:spcAft>
                          <a:spcPts val="0"/>
                        </a:spcAft>
                        <a:buNone/>
                      </a:pPr>
                      <a:r>
                        <a:rPr lang="tr-TR" sz="1600" b="1"/>
                        <a:t>15</a:t>
                      </a:r>
                      <a:endParaRPr sz="1600" b="1"/>
                    </a:p>
                    <a:p>
                      <a:pPr marL="0" lvl="0" indent="0" algn="l" rtl="0">
                        <a:spcBef>
                          <a:spcPts val="0"/>
                        </a:spcBef>
                        <a:spcAft>
                          <a:spcPts val="0"/>
                        </a:spcAft>
                        <a:buNone/>
                      </a:pP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solidFill>
                            <a:srgbClr val="0066FF"/>
                          </a:solidFill>
                        </a:rPr>
                        <a:t> 136</a:t>
                      </a:r>
                      <a:endParaRPr sz="1600" b="1">
                        <a:solidFill>
                          <a:srgbClr val="0066FF"/>
                        </a:solidFill>
                      </a:endParaRPr>
                    </a:p>
                  </a:txBody>
                  <a:tcPr marL="44450" marR="44450" marT="0" marB="0" anchor="ctr">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l" rtl="0">
                        <a:spcBef>
                          <a:spcPts val="0"/>
                        </a:spcBef>
                        <a:spcAft>
                          <a:spcPts val="0"/>
                        </a:spcAft>
                        <a:buNone/>
                      </a:pPr>
                      <a:r>
                        <a:rPr lang="tr-TR" sz="1600" b="1" dirty="0">
                          <a:solidFill>
                            <a:srgbClr val="0070C0"/>
                          </a:solidFill>
                        </a:rPr>
                        <a:t>11</a:t>
                      </a:r>
                      <a:endParaRPr sz="1600" b="1" dirty="0">
                        <a:solidFill>
                          <a:srgbClr val="0070C0"/>
                        </a:solidFill>
                      </a:endParaRPr>
                    </a:p>
                  </a:txBody>
                  <a:tcPr marL="44450" marR="44450" marT="0" marB="0" anchor="ctr">
                    <a:noFill/>
                  </a:tcPr>
                </a:tc>
                <a:tc>
                  <a:txBody>
                    <a:bodyPr/>
                    <a:lstStyle/>
                    <a:p>
                      <a:pPr marL="0" lvl="0" indent="0" algn="l" rtl="0">
                        <a:spcBef>
                          <a:spcPts val="0"/>
                        </a:spcBef>
                        <a:spcAft>
                          <a:spcPts val="0"/>
                        </a:spcAft>
                        <a:buNone/>
                      </a:pPr>
                      <a:r>
                        <a:rPr lang="tr-TR" sz="1600" b="1"/>
                        <a:t>86</a:t>
                      </a:r>
                      <a:endParaRPr sz="1600" b="1"/>
                    </a:p>
                  </a:txBody>
                  <a:tcPr marL="44450" marR="44450" marT="0" marB="0" anchor="ctr">
                    <a:noFill/>
                  </a:tcPr>
                </a:tc>
                <a:tc>
                  <a:txBody>
                    <a:bodyPr/>
                    <a:lstStyle/>
                    <a:p>
                      <a:pPr marL="0" lvl="0" indent="0" algn="l" rtl="0">
                        <a:spcBef>
                          <a:spcPts val="0"/>
                        </a:spcBef>
                        <a:spcAft>
                          <a:spcPts val="0"/>
                        </a:spcAft>
                        <a:buNone/>
                      </a:pPr>
                      <a:r>
                        <a:rPr lang="tr-TR" sz="1600" b="1"/>
                        <a:t>42</a:t>
                      </a:r>
                      <a:endParaRPr sz="1600" b="1"/>
                    </a:p>
                  </a:txBody>
                  <a:tcPr marL="44450" marR="44450" marT="0" marB="0" anchor="ctr">
                    <a:noFill/>
                  </a:tcPr>
                </a:tc>
                <a:tc>
                  <a:txBody>
                    <a:bodyPr/>
                    <a:lstStyle/>
                    <a:p>
                      <a:pPr marL="0" lvl="0" indent="0" algn="l" rtl="0">
                        <a:spcBef>
                          <a:spcPts val="0"/>
                        </a:spcBef>
                        <a:spcAft>
                          <a:spcPts val="0"/>
                        </a:spcAft>
                        <a:buNone/>
                      </a:pPr>
                      <a:r>
                        <a:rPr lang="tr-TR" sz="1600" b="1"/>
                        <a:t>16</a:t>
                      </a:r>
                      <a:endParaRPr sz="1600" b="1"/>
                    </a:p>
                  </a:txBody>
                  <a:tcPr marL="44450" marR="44450" marT="0" marB="0" anchor="ctr">
                    <a:noFill/>
                  </a:tcPr>
                </a:tc>
                <a:tc>
                  <a:txBody>
                    <a:bodyPr/>
                    <a:lstStyle/>
                    <a:p>
                      <a:pPr marL="0" lvl="0" indent="0" algn="l" rtl="0">
                        <a:spcBef>
                          <a:spcPts val="0"/>
                        </a:spcBef>
                        <a:spcAft>
                          <a:spcPts val="0"/>
                        </a:spcAft>
                        <a:buNone/>
                      </a:pPr>
                      <a:r>
                        <a:rPr lang="tr-TR" sz="1600" b="1"/>
                        <a:t>14</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solidFill>
                            <a:srgbClr val="0066FF"/>
                          </a:solidFill>
                        </a:rPr>
                        <a:t> 158</a:t>
                      </a:r>
                      <a:endParaRPr sz="1600" b="1">
                        <a:solidFill>
                          <a:srgbClr val="0066FF"/>
                        </a:solidFill>
                      </a:endParaRPr>
                    </a:p>
                  </a:txBody>
                  <a:tcPr marL="44450" marR="44450" marT="0" marB="0" anchor="ctr">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l" rtl="0">
                        <a:spcBef>
                          <a:spcPts val="0"/>
                        </a:spcBef>
                        <a:spcAft>
                          <a:spcPts val="0"/>
                        </a:spcAft>
                        <a:buNone/>
                      </a:pPr>
                      <a:r>
                        <a:rPr lang="tr-TR" sz="1600" b="1" dirty="0">
                          <a:solidFill>
                            <a:srgbClr val="0070C0"/>
                          </a:solidFill>
                        </a:rPr>
                        <a:t>10</a:t>
                      </a:r>
                      <a:endParaRPr sz="1600" b="1" dirty="0">
                        <a:solidFill>
                          <a:srgbClr val="0070C0"/>
                        </a:solidFill>
                      </a:endParaRPr>
                    </a:p>
                  </a:txBody>
                  <a:tcPr marL="44450" marR="44450" marT="0" marB="0" anchor="ctr">
                    <a:noFill/>
                  </a:tcPr>
                </a:tc>
                <a:tc>
                  <a:txBody>
                    <a:bodyPr/>
                    <a:lstStyle/>
                    <a:p>
                      <a:pPr marL="0" lvl="0" indent="0" algn="l" rtl="0">
                        <a:spcBef>
                          <a:spcPts val="0"/>
                        </a:spcBef>
                        <a:spcAft>
                          <a:spcPts val="0"/>
                        </a:spcAft>
                        <a:buNone/>
                      </a:pPr>
                      <a:r>
                        <a:rPr lang="tr-TR" sz="1600" b="1"/>
                        <a:t>63</a:t>
                      </a:r>
                      <a:endParaRPr sz="1600" b="1"/>
                    </a:p>
                  </a:txBody>
                  <a:tcPr marL="44450" marR="44450" marT="0" marB="0" anchor="ctr">
                    <a:noFill/>
                  </a:tcPr>
                </a:tc>
                <a:tc>
                  <a:txBody>
                    <a:bodyPr/>
                    <a:lstStyle/>
                    <a:p>
                      <a:pPr marL="0" lvl="0" indent="0" algn="l" rtl="0">
                        <a:spcBef>
                          <a:spcPts val="0"/>
                        </a:spcBef>
                        <a:spcAft>
                          <a:spcPts val="0"/>
                        </a:spcAft>
                        <a:buNone/>
                      </a:pPr>
                      <a:r>
                        <a:rPr lang="tr-TR" sz="1600" b="1"/>
                        <a:t>31</a:t>
                      </a:r>
                      <a:endParaRPr sz="1600" b="1"/>
                    </a:p>
                  </a:txBody>
                  <a:tcPr marL="44450" marR="44450" marT="0" marB="0" anchor="ctr">
                    <a:noFill/>
                  </a:tcPr>
                </a:tc>
                <a:tc>
                  <a:txBody>
                    <a:bodyPr/>
                    <a:lstStyle/>
                    <a:p>
                      <a:pPr marL="0" lvl="0" indent="0" algn="l" rtl="0">
                        <a:spcBef>
                          <a:spcPts val="0"/>
                        </a:spcBef>
                        <a:spcAft>
                          <a:spcPts val="0"/>
                        </a:spcAft>
                        <a:buNone/>
                      </a:pPr>
                      <a:r>
                        <a:rPr lang="tr-TR" sz="1600" b="1"/>
                        <a:t>16</a:t>
                      </a:r>
                      <a:endParaRPr sz="1600" b="1"/>
                    </a:p>
                  </a:txBody>
                  <a:tcPr marL="44450" marR="44450" marT="0" marB="0" anchor="ctr">
                    <a:noFill/>
                  </a:tcPr>
                </a:tc>
                <a:tc>
                  <a:txBody>
                    <a:bodyPr/>
                    <a:lstStyle/>
                    <a:p>
                      <a:pPr marL="0" lvl="0" indent="0" algn="l" rtl="0">
                        <a:spcBef>
                          <a:spcPts val="0"/>
                        </a:spcBef>
                        <a:spcAft>
                          <a:spcPts val="0"/>
                        </a:spcAft>
                        <a:buNone/>
                      </a:pPr>
                      <a:r>
                        <a:rPr lang="tr-TR" sz="1600" b="1"/>
                        <a:t>4</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solidFill>
                            <a:srgbClr val="0066FF"/>
                          </a:solidFill>
                        </a:rPr>
                        <a:t> 114</a:t>
                      </a:r>
                      <a:endParaRPr sz="1600" b="1">
                        <a:solidFill>
                          <a:srgbClr val="0066FF"/>
                        </a:solidFill>
                      </a:endParaRPr>
                    </a:p>
                  </a:txBody>
                  <a:tcPr marL="44450" marR="44450" marT="0" marB="0" anchor="ctr">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l" rtl="0">
                        <a:spcBef>
                          <a:spcPts val="0"/>
                        </a:spcBef>
                        <a:spcAft>
                          <a:spcPts val="0"/>
                        </a:spcAft>
                        <a:buNone/>
                      </a:pPr>
                      <a:r>
                        <a:rPr lang="tr-TR" sz="1600" b="1" dirty="0">
                          <a:solidFill>
                            <a:srgbClr val="0070C0"/>
                          </a:solidFill>
                        </a:rPr>
                        <a:t>10</a:t>
                      </a:r>
                      <a:endParaRPr sz="1600" b="1" dirty="0">
                        <a:solidFill>
                          <a:srgbClr val="0070C0"/>
                        </a:solidFill>
                      </a:endParaRPr>
                    </a:p>
                  </a:txBody>
                  <a:tcPr marL="44450" marR="44450" marT="0" marB="0" anchor="ctr">
                    <a:noFill/>
                  </a:tcPr>
                </a:tc>
                <a:tc>
                  <a:txBody>
                    <a:bodyPr/>
                    <a:lstStyle/>
                    <a:p>
                      <a:pPr marL="0" lvl="0" indent="0" algn="l" rtl="0">
                        <a:spcBef>
                          <a:spcPts val="0"/>
                        </a:spcBef>
                        <a:spcAft>
                          <a:spcPts val="0"/>
                        </a:spcAft>
                        <a:buNone/>
                      </a:pPr>
                      <a:r>
                        <a:rPr lang="tr-TR" sz="1600" b="1"/>
                        <a:t>56</a:t>
                      </a:r>
                      <a:endParaRPr sz="1600" b="1"/>
                    </a:p>
                  </a:txBody>
                  <a:tcPr marL="44450" marR="44450" marT="0" marB="0" anchor="ctr">
                    <a:noFill/>
                  </a:tcPr>
                </a:tc>
                <a:tc>
                  <a:txBody>
                    <a:bodyPr/>
                    <a:lstStyle/>
                    <a:p>
                      <a:pPr marL="0" lvl="0" indent="0" algn="l" rtl="0">
                        <a:spcBef>
                          <a:spcPts val="0"/>
                        </a:spcBef>
                        <a:spcAft>
                          <a:spcPts val="0"/>
                        </a:spcAft>
                        <a:buNone/>
                      </a:pPr>
                      <a:r>
                        <a:rPr lang="tr-TR" sz="1600" b="1"/>
                        <a:t>29</a:t>
                      </a:r>
                      <a:endParaRPr sz="1600" b="1"/>
                    </a:p>
                  </a:txBody>
                  <a:tcPr marL="44450" marR="44450" marT="0" marB="0" anchor="ctr">
                    <a:noFill/>
                  </a:tcPr>
                </a:tc>
                <a:tc>
                  <a:txBody>
                    <a:bodyPr/>
                    <a:lstStyle/>
                    <a:p>
                      <a:pPr marL="0" lvl="0" indent="0" algn="l" rtl="0">
                        <a:spcBef>
                          <a:spcPts val="0"/>
                        </a:spcBef>
                        <a:spcAft>
                          <a:spcPts val="0"/>
                        </a:spcAft>
                        <a:buNone/>
                      </a:pPr>
                      <a:r>
                        <a:rPr lang="tr-TR" sz="1600" b="1"/>
                        <a:t>6</a:t>
                      </a:r>
                      <a:endParaRPr sz="1600" b="1"/>
                    </a:p>
                  </a:txBody>
                  <a:tcPr marL="44450" marR="44450" marT="0" marB="0" anchor="ctr">
                    <a:noFill/>
                  </a:tcPr>
                </a:tc>
                <a:tc>
                  <a:txBody>
                    <a:bodyPr/>
                    <a:lstStyle/>
                    <a:p>
                      <a:pPr marL="0" lvl="0" indent="0" algn="l" rtl="0">
                        <a:spcBef>
                          <a:spcPts val="0"/>
                        </a:spcBef>
                        <a:spcAft>
                          <a:spcPts val="0"/>
                        </a:spcAft>
                        <a:buNone/>
                      </a:pPr>
                      <a:r>
                        <a:rPr lang="tr-TR" sz="1600" b="1"/>
                        <a:t>9</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l" rtl="0">
                        <a:lnSpc>
                          <a:spcPct val="107000"/>
                        </a:lnSpc>
                        <a:spcBef>
                          <a:spcPts val="0"/>
                        </a:spcBef>
                        <a:spcAft>
                          <a:spcPts val="0"/>
                        </a:spcAft>
                        <a:buNone/>
                      </a:pPr>
                      <a:r>
                        <a:rPr lang="tr-TR" sz="1600" b="1" dirty="0">
                          <a:solidFill>
                            <a:srgbClr val="0066FF"/>
                          </a:solidFill>
                        </a:rPr>
                        <a:t> 100</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54"/>
        <p:cNvGrpSpPr/>
        <p:nvPr/>
      </p:nvGrpSpPr>
      <p:grpSpPr>
        <a:xfrm>
          <a:off x="0" y="0"/>
          <a:ext cx="0" cy="0"/>
          <a:chOff x="0" y="0"/>
          <a:chExt cx="0" cy="0"/>
        </a:xfrm>
      </p:grpSpPr>
      <p:sp>
        <p:nvSpPr>
          <p:cNvPr id="255" name="Google Shape;255;g3b6b78beede_28_14"/>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200" b="1" i="1" dirty="0">
                <a:solidFill>
                  <a:srgbClr val="0000CC"/>
                </a:solidFill>
              </a:rPr>
              <a:t>TÜRKÇE VE SOSYAL BİLİMLER EĞİTİMİ ANABİLİM DALI</a:t>
            </a:r>
            <a:endParaRPr sz="3200" b="1" dirty="0">
              <a:solidFill>
                <a:srgbClr val="FF0000"/>
              </a:solidFill>
            </a:endParaRPr>
          </a:p>
        </p:txBody>
      </p:sp>
      <p:sp>
        <p:nvSpPr>
          <p:cNvPr id="256" name="Google Shape;256;g3b6b78beede_28_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57" name="Google Shape;257;g3b6b78beede_28_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24</a:t>
            </a:fld>
            <a:endParaRPr/>
          </a:p>
        </p:txBody>
      </p:sp>
      <p:graphicFrame>
        <p:nvGraphicFramePr>
          <p:cNvPr id="258" name="Google Shape;258;g3b6b78beede_28_14"/>
          <p:cNvGraphicFramePr/>
          <p:nvPr>
            <p:extLst>
              <p:ext uri="{D42A27DB-BD31-4B8C-83A1-F6EECF244321}">
                <p14:modId xmlns:p14="http://schemas.microsoft.com/office/powerpoint/2010/main" val="479021271"/>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TÜRKÇE ÖĞRETMENLİĞİ PROGRAMI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dirty="0">
                          <a:solidFill>
                            <a:srgbClr val="3333FF"/>
                          </a:solidFill>
                          <a:latin typeface="Calibri"/>
                          <a:ea typeface="Calibri"/>
                          <a:cs typeface="Calibri"/>
                          <a:sym typeface="Calibri"/>
                        </a:rPr>
                        <a:t> 11</a:t>
                      </a:r>
                      <a:endParaRPr sz="1600" b="1" dirty="0">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61</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2</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12</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4</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0</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solidFill>
                            <a:srgbClr val="0066FF"/>
                          </a:solidFill>
                        </a:rPr>
                        <a:t> 79</a:t>
                      </a:r>
                      <a:endParaRPr sz="1600" b="1">
                        <a:solidFill>
                          <a:srgbClr val="0066FF"/>
                        </a:solidFill>
                      </a:endParaRPr>
                    </a:p>
                  </a:txBody>
                  <a:tcPr marL="91425" marR="91425" marT="91425" marB="91425">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a:solidFill>
                            <a:srgbClr val="3333FF"/>
                          </a:solidFill>
                          <a:latin typeface="Calibri"/>
                          <a:ea typeface="Calibri"/>
                          <a:cs typeface="Calibri"/>
                          <a:sym typeface="Calibri"/>
                        </a:rPr>
                        <a:t> 11</a:t>
                      </a:r>
                      <a:endParaRPr sz="1600" b="1">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63</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2</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8</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4</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0</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solidFill>
                            <a:srgbClr val="0066FF"/>
                          </a:solidFill>
                        </a:rPr>
                        <a:t> 77</a:t>
                      </a:r>
                      <a:endParaRPr sz="1600" b="1">
                        <a:solidFill>
                          <a:srgbClr val="0066FF"/>
                        </a:solidFill>
                      </a:endParaRPr>
                    </a:p>
                  </a:txBody>
                  <a:tcPr marL="91425" marR="91425" marT="91425" marB="91425">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dirty="0">
                          <a:solidFill>
                            <a:srgbClr val="3333FF"/>
                          </a:solidFill>
                          <a:latin typeface="Calibri"/>
                          <a:ea typeface="Calibri"/>
                          <a:cs typeface="Calibri"/>
                          <a:sym typeface="Calibri"/>
                        </a:rPr>
                        <a:t> 10</a:t>
                      </a:r>
                      <a:endParaRPr sz="1600" b="1" dirty="0">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54</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2</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14</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6</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0</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solidFill>
                            <a:srgbClr val="0066FF"/>
                          </a:solidFill>
                        </a:rPr>
                        <a:t> 76</a:t>
                      </a:r>
                      <a:endParaRPr sz="1600" b="1">
                        <a:solidFill>
                          <a:srgbClr val="0066FF"/>
                        </a:solidFill>
                      </a:endParaRPr>
                    </a:p>
                  </a:txBody>
                  <a:tcPr marL="91425" marR="91425" marT="91425" marB="91425">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dirty="0">
                          <a:solidFill>
                            <a:srgbClr val="3333FF"/>
                          </a:solidFill>
                          <a:latin typeface="Calibri"/>
                          <a:ea typeface="Calibri"/>
                          <a:cs typeface="Calibri"/>
                          <a:sym typeface="Calibri"/>
                        </a:rPr>
                        <a:t> 10</a:t>
                      </a:r>
                      <a:endParaRPr sz="1600" b="1" dirty="0">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58</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2</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8</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6</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0</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dirty="0">
                          <a:solidFill>
                            <a:srgbClr val="0066FF"/>
                          </a:solidFill>
                        </a:rPr>
                        <a:t> 74</a:t>
                      </a:r>
                      <a:endParaRPr sz="1600" b="1" dirty="0">
                        <a:solidFill>
                          <a:srgbClr val="0066FF"/>
                        </a:solidFill>
                      </a:endParaRPr>
                    </a:p>
                  </a:txBody>
                  <a:tcPr marL="91425" marR="91425" marT="91425" marB="91425">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Google Shape;264;g3b6b78beede_73_12"/>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200" b="1" i="1" dirty="0">
                <a:solidFill>
                  <a:srgbClr val="0000CC"/>
                </a:solidFill>
              </a:rPr>
              <a:t>TÜRKÇE VE SOSYAL BİLİMLER EĞİTİMİ ANABİLİM DALI</a:t>
            </a:r>
            <a:endParaRPr sz="3200" b="1" dirty="0">
              <a:solidFill>
                <a:srgbClr val="FF0000"/>
              </a:solidFill>
            </a:endParaRPr>
          </a:p>
        </p:txBody>
      </p:sp>
      <p:sp>
        <p:nvSpPr>
          <p:cNvPr id="265" name="Google Shape;265;g3b6b78beede_73_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66" name="Google Shape;266;g3b6b78beede_73_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25</a:t>
            </a:fld>
            <a:endParaRPr/>
          </a:p>
        </p:txBody>
      </p:sp>
      <p:graphicFrame>
        <p:nvGraphicFramePr>
          <p:cNvPr id="267" name="Google Shape;267;g3b6b78beede_73_12"/>
          <p:cNvGraphicFramePr/>
          <p:nvPr>
            <p:extLst>
              <p:ext uri="{D42A27DB-BD31-4B8C-83A1-F6EECF244321}">
                <p14:modId xmlns:p14="http://schemas.microsoft.com/office/powerpoint/2010/main" val="1734962046"/>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SOSYAL BİLGİLER ÖĞRETMENLİĞİ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dirty="0">
                          <a:solidFill>
                            <a:srgbClr val="3333FF"/>
                          </a:solidFill>
                          <a:latin typeface="Calibri"/>
                          <a:ea typeface="Calibri"/>
                          <a:cs typeface="Calibri"/>
                          <a:sym typeface="Calibri"/>
                        </a:rPr>
                        <a:t> 1</a:t>
                      </a:r>
                      <a:r>
                        <a:rPr lang="tr-TR" sz="1600" b="1" dirty="0">
                          <a:solidFill>
                            <a:srgbClr val="3333FF"/>
                          </a:solidFill>
                        </a:rPr>
                        <a:t>1</a:t>
                      </a:r>
                      <a:endParaRPr sz="1600" b="1" dirty="0">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61</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6</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19</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8</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0</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solidFill>
                            <a:srgbClr val="0066FF"/>
                          </a:solidFill>
                        </a:rPr>
                        <a:t> 67</a:t>
                      </a:r>
                      <a:endParaRPr sz="1600" b="1">
                        <a:solidFill>
                          <a:srgbClr val="0066FF"/>
                        </a:solidFill>
                      </a:endParaRPr>
                    </a:p>
                  </a:txBody>
                  <a:tcPr marL="91425" marR="91425" marT="91425" marB="91425">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a:solidFill>
                            <a:srgbClr val="3333FF"/>
                          </a:solidFill>
                          <a:latin typeface="Calibri"/>
                          <a:ea typeface="Calibri"/>
                          <a:cs typeface="Calibri"/>
                          <a:sym typeface="Calibri"/>
                        </a:rPr>
                        <a:t> 1</a:t>
                      </a:r>
                      <a:r>
                        <a:rPr lang="tr-TR" sz="1600" b="1">
                          <a:solidFill>
                            <a:srgbClr val="3333FF"/>
                          </a:solidFill>
                        </a:rPr>
                        <a:t>1</a:t>
                      </a:r>
                      <a:endParaRPr sz="1600" b="1">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61</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4</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17</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8</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0</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solidFill>
                            <a:srgbClr val="0066FF"/>
                          </a:solidFill>
                        </a:rPr>
                        <a:t> 65</a:t>
                      </a:r>
                      <a:endParaRPr sz="1600" b="1">
                        <a:solidFill>
                          <a:srgbClr val="0066FF"/>
                        </a:solidFill>
                      </a:endParaRPr>
                    </a:p>
                  </a:txBody>
                  <a:tcPr marL="91425" marR="91425" marT="91425" marB="91425">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a:solidFill>
                            <a:srgbClr val="3333FF"/>
                          </a:solidFill>
                          <a:latin typeface="Calibri"/>
                          <a:ea typeface="Calibri"/>
                          <a:cs typeface="Calibri"/>
                          <a:sym typeface="Calibri"/>
                        </a:rPr>
                        <a:t> 1</a:t>
                      </a:r>
                      <a:r>
                        <a:rPr lang="tr-TR" sz="1600" b="1">
                          <a:solidFill>
                            <a:srgbClr val="3333FF"/>
                          </a:solidFill>
                        </a:rPr>
                        <a:t>1</a:t>
                      </a:r>
                      <a:endParaRPr sz="1600" b="1">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61</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6</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19</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6</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0</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solidFill>
                            <a:srgbClr val="0066FF"/>
                          </a:solidFill>
                        </a:rPr>
                        <a:t>67</a:t>
                      </a:r>
                      <a:endParaRPr sz="1600" b="1">
                        <a:solidFill>
                          <a:srgbClr val="0066FF"/>
                        </a:solidFill>
                      </a:endParaRPr>
                    </a:p>
                  </a:txBody>
                  <a:tcPr marL="91425" marR="91425" marT="91425" marB="91425">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l" rtl="0">
                        <a:lnSpc>
                          <a:spcPct val="107000"/>
                        </a:lnSpc>
                        <a:spcBef>
                          <a:spcPts val="0"/>
                        </a:spcBef>
                        <a:spcAft>
                          <a:spcPts val="0"/>
                        </a:spcAft>
                        <a:buNone/>
                      </a:pPr>
                      <a:r>
                        <a:rPr lang="tr-TR" sz="1600" b="1">
                          <a:solidFill>
                            <a:srgbClr val="3333FF"/>
                          </a:solidFill>
                          <a:latin typeface="Calibri"/>
                          <a:ea typeface="Calibri"/>
                          <a:cs typeface="Calibri"/>
                          <a:sym typeface="Calibri"/>
                        </a:rPr>
                        <a:t> 1</a:t>
                      </a:r>
                      <a:r>
                        <a:rPr lang="tr-TR" sz="1600" b="1">
                          <a:solidFill>
                            <a:srgbClr val="3333FF"/>
                          </a:solidFill>
                        </a:rPr>
                        <a:t>2</a:t>
                      </a:r>
                      <a:endParaRPr sz="1600" b="1">
                        <a:solidFill>
                          <a:srgbClr val="3333FF"/>
                        </a:solidFill>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600" b="1"/>
                        <a:t> 61</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4</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18</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a:t> 6</a:t>
                      </a:r>
                      <a:endParaRPr sz="1600" b="1"/>
                    </a:p>
                  </a:txBody>
                  <a:tcPr marL="91425" marR="91425" marT="91425" marB="91425">
                    <a:noFill/>
                  </a:tcPr>
                </a:tc>
                <a:tc>
                  <a:txBody>
                    <a:bodyPr/>
                    <a:lstStyle/>
                    <a:p>
                      <a:pPr marL="0" lvl="0" indent="0" algn="l" rtl="0">
                        <a:lnSpc>
                          <a:spcPct val="107000"/>
                        </a:lnSpc>
                        <a:spcBef>
                          <a:spcPts val="0"/>
                        </a:spcBef>
                        <a:spcAft>
                          <a:spcPts val="0"/>
                        </a:spcAft>
                        <a:buNone/>
                      </a:pPr>
                      <a:r>
                        <a:rPr lang="tr-TR" sz="1600" b="1" dirty="0"/>
                        <a:t> 0</a:t>
                      </a:r>
                      <a:endParaRPr sz="1600" b="1" dirty="0"/>
                    </a:p>
                  </a:txBody>
                  <a:tcPr marL="91425" marR="91425" marT="91425" marB="91425">
                    <a:noFill/>
                  </a:tcPr>
                </a:tc>
                <a:tc>
                  <a:txBody>
                    <a:bodyPr/>
                    <a:lstStyle/>
                    <a:p>
                      <a:pPr marL="0" lvl="0" indent="0" algn="l" rtl="0">
                        <a:lnSpc>
                          <a:spcPct val="107000"/>
                        </a:lnSpc>
                        <a:spcBef>
                          <a:spcPts val="0"/>
                        </a:spcBef>
                        <a:spcAft>
                          <a:spcPts val="0"/>
                        </a:spcAft>
                        <a:buNone/>
                      </a:pPr>
                      <a:r>
                        <a:rPr lang="tr-TR" sz="1600" b="1" dirty="0">
                          <a:solidFill>
                            <a:srgbClr val="0066FF"/>
                          </a:solidFill>
                        </a:rPr>
                        <a:t> 65</a:t>
                      </a:r>
                      <a:endParaRPr sz="1600" b="1" dirty="0">
                        <a:solidFill>
                          <a:srgbClr val="0066FF"/>
                        </a:solidFill>
                      </a:endParaRPr>
                    </a:p>
                  </a:txBody>
                  <a:tcPr marL="91425" marR="91425" marT="91425" marB="91425">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g3b6b78beede_28_22"/>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MÜZİK EĞİTİMİ ANABİLİM DALI</a:t>
            </a:r>
            <a:endParaRPr sz="3200" b="1" dirty="0">
              <a:solidFill>
                <a:srgbClr val="FF0000"/>
              </a:solidFill>
            </a:endParaRPr>
          </a:p>
        </p:txBody>
      </p:sp>
      <p:sp>
        <p:nvSpPr>
          <p:cNvPr id="274" name="Google Shape;274;g3b6b78beede_28_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75" name="Google Shape;275;g3b6b78beede_28_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26</a:t>
            </a:fld>
            <a:endParaRPr/>
          </a:p>
        </p:txBody>
      </p:sp>
      <p:graphicFrame>
        <p:nvGraphicFramePr>
          <p:cNvPr id="2" name="Tablo 1">
            <a:extLst>
              <a:ext uri="{FF2B5EF4-FFF2-40B4-BE49-F238E27FC236}">
                <a16:creationId xmlns:a16="http://schemas.microsoft.com/office/drawing/2014/main" id="{7FB66F9F-3532-7DA0-225C-ECE8CF716A2E}"/>
              </a:ext>
            </a:extLst>
          </p:cNvPr>
          <p:cNvGraphicFramePr>
            <a:graphicFrameLocks noGrp="1"/>
          </p:cNvGraphicFramePr>
          <p:nvPr>
            <p:extLst>
              <p:ext uri="{D42A27DB-BD31-4B8C-83A1-F6EECF244321}">
                <p14:modId xmlns:p14="http://schemas.microsoft.com/office/powerpoint/2010/main" val="567571885"/>
              </p:ext>
            </p:extLst>
          </p:nvPr>
        </p:nvGraphicFramePr>
        <p:xfrm>
          <a:off x="377505" y="1979802"/>
          <a:ext cx="11283190" cy="3909270"/>
        </p:xfrm>
        <a:graphic>
          <a:graphicData uri="http://schemas.openxmlformats.org/drawingml/2006/table">
            <a:tbl>
              <a:tblPr/>
              <a:tblGrid>
                <a:gridCol w="1046990">
                  <a:extLst>
                    <a:ext uri="{9D8B030D-6E8A-4147-A177-3AD203B41FA5}">
                      <a16:colId xmlns:a16="http://schemas.microsoft.com/office/drawing/2014/main" val="3196417664"/>
                    </a:ext>
                  </a:extLst>
                </a:gridCol>
                <a:gridCol w="1093731">
                  <a:extLst>
                    <a:ext uri="{9D8B030D-6E8A-4147-A177-3AD203B41FA5}">
                      <a16:colId xmlns:a16="http://schemas.microsoft.com/office/drawing/2014/main" val="2138795841"/>
                    </a:ext>
                  </a:extLst>
                </a:gridCol>
                <a:gridCol w="710458">
                  <a:extLst>
                    <a:ext uri="{9D8B030D-6E8A-4147-A177-3AD203B41FA5}">
                      <a16:colId xmlns:a16="http://schemas.microsoft.com/office/drawing/2014/main" val="3137915331"/>
                    </a:ext>
                  </a:extLst>
                </a:gridCol>
                <a:gridCol w="1290042">
                  <a:extLst>
                    <a:ext uri="{9D8B030D-6E8A-4147-A177-3AD203B41FA5}">
                      <a16:colId xmlns:a16="http://schemas.microsoft.com/office/drawing/2014/main" val="3575878830"/>
                    </a:ext>
                  </a:extLst>
                </a:gridCol>
                <a:gridCol w="1514396">
                  <a:extLst>
                    <a:ext uri="{9D8B030D-6E8A-4147-A177-3AD203B41FA5}">
                      <a16:colId xmlns:a16="http://schemas.microsoft.com/office/drawing/2014/main" val="990581775"/>
                    </a:ext>
                  </a:extLst>
                </a:gridCol>
                <a:gridCol w="1458308">
                  <a:extLst>
                    <a:ext uri="{9D8B030D-6E8A-4147-A177-3AD203B41FA5}">
                      <a16:colId xmlns:a16="http://schemas.microsoft.com/office/drawing/2014/main" val="3693571638"/>
                    </a:ext>
                  </a:extLst>
                </a:gridCol>
                <a:gridCol w="1467657">
                  <a:extLst>
                    <a:ext uri="{9D8B030D-6E8A-4147-A177-3AD203B41FA5}">
                      <a16:colId xmlns:a16="http://schemas.microsoft.com/office/drawing/2014/main" val="2313550140"/>
                    </a:ext>
                  </a:extLst>
                </a:gridCol>
                <a:gridCol w="1505048">
                  <a:extLst>
                    <a:ext uri="{9D8B030D-6E8A-4147-A177-3AD203B41FA5}">
                      <a16:colId xmlns:a16="http://schemas.microsoft.com/office/drawing/2014/main" val="2497947271"/>
                    </a:ext>
                  </a:extLst>
                </a:gridCol>
                <a:gridCol w="1196560">
                  <a:extLst>
                    <a:ext uri="{9D8B030D-6E8A-4147-A177-3AD203B41FA5}">
                      <a16:colId xmlns:a16="http://schemas.microsoft.com/office/drawing/2014/main" val="3823277023"/>
                    </a:ext>
                  </a:extLst>
                </a:gridCol>
              </a:tblGrid>
              <a:tr h="491895">
                <a:tc gridSpan="2">
                  <a:txBody>
                    <a:bodyPr/>
                    <a:lstStyle/>
                    <a:p>
                      <a:pPr algn="r" rtl="0" fontAlgn="ctr">
                        <a:buNone/>
                      </a:pPr>
                      <a:r>
                        <a:rPr lang="tr-TR" sz="1800" b="1" i="0" u="none" strike="noStrike" dirty="0">
                          <a:solidFill>
                            <a:srgbClr val="0000CC"/>
                          </a:solidFill>
                          <a:effectLst/>
                          <a:latin typeface="Calibri" panose="020F0502020204030204" pitchFamily="34" charset="0"/>
                        </a:rPr>
                        <a:t>Program Adı: </a:t>
                      </a:r>
                      <a:endParaRPr lang="tr-TR" dirty="0">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gridSpan="7">
                  <a:txBody>
                    <a:bodyPr/>
                    <a:lstStyle/>
                    <a:p>
                      <a:pPr algn="ctr" rtl="0" fontAlgn="ctr">
                        <a:buNone/>
                      </a:pPr>
                      <a:r>
                        <a:rPr lang="tr-TR" sz="1400" b="1" i="0" u="none" strike="noStrike">
                          <a:solidFill>
                            <a:srgbClr val="FF0000"/>
                          </a:solidFill>
                          <a:effectLst/>
                          <a:latin typeface="Calibri" panose="020F0502020204030204" pitchFamily="34" charset="0"/>
                        </a:rPr>
                        <a:t>MÜZİK ÖĞRETMENLİĞİ PROGRAMI</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02275877"/>
                  </a:ext>
                </a:extLst>
              </a:tr>
              <a:tr h="1553351">
                <a:tc>
                  <a:txBody>
                    <a:bodyPr/>
                    <a:lstStyle/>
                    <a:p>
                      <a:pPr algn="ctr" rtl="0" fontAlgn="ctr">
                        <a:buNone/>
                      </a:pPr>
                      <a:r>
                        <a:rPr lang="tr-TR" sz="1400" b="1" i="0" u="none" strike="noStrike">
                          <a:solidFill>
                            <a:srgbClr val="FF0000"/>
                          </a:solidFill>
                          <a:effectLst/>
                          <a:latin typeface="Calibri" panose="020F0502020204030204" pitchFamily="34" charset="0"/>
                        </a:rPr>
                        <a:t>Eğitim Öğretim Yılı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Eğitim Öğretim Dönemi</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3333FF"/>
                          </a:solidFill>
                          <a:effectLst/>
                          <a:latin typeface="Calibri" panose="020F0502020204030204" pitchFamily="34" charset="0"/>
                        </a:rPr>
                        <a:t>Program Öğretim Elemanı Sayısı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Program İçinden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Bölüm İçinden (Diğer programlar)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Birim İçinden (Diğer Bölümler)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Üniversite İçinden (Diğer Birimler)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Üniversite Dışından (Diğer Kurumlar)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66FF"/>
                          </a:solidFill>
                          <a:effectLst/>
                          <a:latin typeface="Calibri" panose="020F0502020204030204" pitchFamily="34" charset="0"/>
                        </a:rPr>
                        <a:t>Program Dönemlik Toplamı Ders Saati (T+U)</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0296415"/>
                  </a:ext>
                </a:extLst>
              </a:tr>
              <a:tr h="466006">
                <a:tc rowSpan="2">
                  <a:txBody>
                    <a:bodyPr/>
                    <a:lstStyle/>
                    <a:p>
                      <a:pPr algn="ctr" rtl="0" fontAlgn="ctr">
                        <a:buNone/>
                      </a:pPr>
                      <a:r>
                        <a:rPr lang="tr-TR" sz="1400" b="1" i="0" u="none" strike="noStrike">
                          <a:solidFill>
                            <a:srgbClr val="0000CC"/>
                          </a:solidFill>
                          <a:effectLst/>
                          <a:latin typeface="Calibri" panose="020F0502020204030204" pitchFamily="34" charset="0"/>
                        </a:rPr>
                        <a:t>2023-2024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C00000"/>
                          </a:solidFill>
                          <a:effectLst/>
                          <a:latin typeface="Calibri" panose="020F0502020204030204" pitchFamily="34" charset="0"/>
                        </a:rPr>
                        <a:t>GÜZ</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19</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84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0000"/>
                          </a:solidFill>
                          <a:effectLst/>
                          <a:latin typeface="Calibri" panose="020F0502020204030204" pitchFamily="34" charset="0"/>
                        </a:rPr>
                        <a:t>6</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0000"/>
                          </a:solidFill>
                          <a:effectLst/>
                          <a:latin typeface="Calibri" panose="020F0502020204030204" pitchFamily="34" charset="0"/>
                        </a:rPr>
                        <a:t> 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66FF"/>
                          </a:solidFill>
                          <a:effectLst/>
                          <a:latin typeface="Calibri" panose="020F0502020204030204" pitchFamily="34" charset="0"/>
                        </a:rPr>
                        <a:t>84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3578472"/>
                  </a:ext>
                </a:extLst>
              </a:tr>
              <a:tr h="466006">
                <a:tc vMerge="1">
                  <a:txBody>
                    <a:bodyPr/>
                    <a:lstStyle/>
                    <a:p>
                      <a:endParaRPr lang="tr-TR"/>
                    </a:p>
                  </a:txBody>
                  <a:tcPr/>
                </a:tc>
                <a:tc>
                  <a:txBody>
                    <a:bodyPr/>
                    <a:lstStyle/>
                    <a:p>
                      <a:pPr algn="ctr" rtl="0" fontAlgn="ctr">
                        <a:buNone/>
                      </a:pPr>
                      <a:r>
                        <a:rPr lang="tr-TR" sz="1400" b="1" i="0" u="none" strike="noStrike">
                          <a:solidFill>
                            <a:srgbClr val="0000CC"/>
                          </a:solidFill>
                          <a:effectLst/>
                          <a:latin typeface="Calibri" panose="020F0502020204030204" pitchFamily="34" charset="0"/>
                        </a:rPr>
                        <a:t>BAHAR</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19</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81</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6</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6</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0000"/>
                          </a:solidFill>
                          <a:effectLst/>
                          <a:latin typeface="Calibri" panose="020F0502020204030204" pitchFamily="34" charset="0"/>
                        </a:rPr>
                        <a:t> 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66FF"/>
                          </a:solidFill>
                          <a:effectLst/>
                          <a:latin typeface="Calibri" panose="020F0502020204030204" pitchFamily="34" charset="0"/>
                        </a:rPr>
                        <a:t> 83</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8782062"/>
                  </a:ext>
                </a:extLst>
              </a:tr>
              <a:tr h="466006">
                <a:tc rowSpan="2">
                  <a:txBody>
                    <a:bodyPr/>
                    <a:lstStyle/>
                    <a:p>
                      <a:pPr algn="ctr" rtl="0" fontAlgn="ctr">
                        <a:buNone/>
                      </a:pPr>
                      <a:r>
                        <a:rPr lang="tr-TR" sz="1400" b="1" i="0" u="none" strike="noStrike">
                          <a:solidFill>
                            <a:srgbClr val="0000CC"/>
                          </a:solidFill>
                          <a:effectLst/>
                          <a:latin typeface="Calibri" panose="020F0502020204030204" pitchFamily="34" charset="0"/>
                        </a:rPr>
                        <a:t>2024-2025</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C00000"/>
                          </a:solidFill>
                          <a:effectLst/>
                          <a:latin typeface="Calibri" panose="020F0502020204030204" pitchFamily="34" charset="0"/>
                        </a:rPr>
                        <a:t>GÜZ</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18</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84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0000"/>
                          </a:solidFill>
                          <a:effectLst/>
                          <a:latin typeface="Calibri" panose="020F0502020204030204" pitchFamily="34" charset="0"/>
                        </a:rPr>
                        <a:t>10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0000"/>
                          </a:solidFill>
                          <a:effectLst/>
                          <a:latin typeface="Calibri" panose="020F0502020204030204" pitchFamily="34" charset="0"/>
                        </a:rPr>
                        <a:t> 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66FF"/>
                          </a:solidFill>
                          <a:effectLst/>
                          <a:latin typeface="Calibri" panose="020F0502020204030204" pitchFamily="34" charset="0"/>
                        </a:rPr>
                        <a:t> 86</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8653060"/>
                  </a:ext>
                </a:extLst>
              </a:tr>
              <a:tr h="466006">
                <a:tc vMerge="1">
                  <a:txBody>
                    <a:bodyPr/>
                    <a:lstStyle/>
                    <a:p>
                      <a:endParaRPr lang="tr-TR"/>
                    </a:p>
                  </a:txBody>
                  <a:tcPr/>
                </a:tc>
                <a:tc>
                  <a:txBody>
                    <a:bodyPr/>
                    <a:lstStyle/>
                    <a:p>
                      <a:pPr algn="ctr" rtl="0" fontAlgn="ctr">
                        <a:buNone/>
                      </a:pPr>
                      <a:r>
                        <a:rPr lang="tr-TR" sz="1400" b="1" i="0" u="none" strike="noStrike">
                          <a:solidFill>
                            <a:srgbClr val="0000CC"/>
                          </a:solidFill>
                          <a:effectLst/>
                          <a:latin typeface="Calibri" panose="020F0502020204030204" pitchFamily="34" charset="0"/>
                        </a:rPr>
                        <a:t>BAHAR</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18</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81</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8</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6</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7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0000"/>
                          </a:solidFill>
                          <a:effectLst/>
                          <a:latin typeface="Calibri" panose="020F0502020204030204" pitchFamily="34" charset="0"/>
                        </a:rPr>
                        <a:t> 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dirty="0">
                          <a:solidFill>
                            <a:srgbClr val="0066FF"/>
                          </a:solidFill>
                          <a:effectLst/>
                          <a:latin typeface="Calibri" panose="020F0502020204030204" pitchFamily="34" charset="0"/>
                        </a:rPr>
                        <a:t> 83</a:t>
                      </a:r>
                      <a:endParaRPr lang="tr-TR" dirty="0">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8778146"/>
                  </a:ext>
                </a:extLst>
              </a:tr>
            </a:tbl>
          </a:graphicData>
        </a:graphic>
      </p:graphicFrame>
      <p:sp>
        <p:nvSpPr>
          <p:cNvPr id="3" name="Rectangle 1">
            <a:extLst>
              <a:ext uri="{FF2B5EF4-FFF2-40B4-BE49-F238E27FC236}">
                <a16:creationId xmlns:a16="http://schemas.microsoft.com/office/drawing/2014/main" id="{C746AE8F-2D11-7B8D-FE83-93B9C7F66591}"/>
              </a:ext>
            </a:extLst>
          </p:cNvPr>
          <p:cNvSpPr>
            <a:spLocks noChangeArrowheads="1"/>
          </p:cNvSpPr>
          <p:nvPr/>
        </p:nvSpPr>
        <p:spPr bwMode="auto">
          <a:xfrm>
            <a:off x="1497013" y="2168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Google Shape;282;g3b6b78beede_28_30"/>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200" b="1" i="1" dirty="0">
                <a:solidFill>
                  <a:srgbClr val="0000CC"/>
                </a:solidFill>
              </a:rPr>
              <a:t>RESİM İŞ EĞİTİMİ ANABİLİM DALI</a:t>
            </a:r>
            <a:endParaRPr sz="5300" b="1" dirty="0">
              <a:solidFill>
                <a:srgbClr val="FF0000"/>
              </a:solidFill>
            </a:endParaRPr>
          </a:p>
        </p:txBody>
      </p:sp>
      <p:sp>
        <p:nvSpPr>
          <p:cNvPr id="283" name="Google Shape;283;g3b6b78beede_28_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84" name="Google Shape;284;g3b6b78beede_28_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27</a:t>
            </a:fld>
            <a:endParaRPr/>
          </a:p>
        </p:txBody>
      </p:sp>
      <p:graphicFrame>
        <p:nvGraphicFramePr>
          <p:cNvPr id="2" name="Tablo 1">
            <a:extLst>
              <a:ext uri="{FF2B5EF4-FFF2-40B4-BE49-F238E27FC236}">
                <a16:creationId xmlns:a16="http://schemas.microsoft.com/office/drawing/2014/main" id="{9584AD64-0411-0789-9674-ADE2EB14086F}"/>
              </a:ext>
            </a:extLst>
          </p:cNvPr>
          <p:cNvGraphicFramePr>
            <a:graphicFrameLocks noGrp="1"/>
          </p:cNvGraphicFramePr>
          <p:nvPr>
            <p:extLst>
              <p:ext uri="{D42A27DB-BD31-4B8C-83A1-F6EECF244321}">
                <p14:modId xmlns:p14="http://schemas.microsoft.com/office/powerpoint/2010/main" val="3828287976"/>
              </p:ext>
            </p:extLst>
          </p:nvPr>
        </p:nvGraphicFramePr>
        <p:xfrm>
          <a:off x="260058" y="2063692"/>
          <a:ext cx="11274802" cy="3900878"/>
        </p:xfrm>
        <a:graphic>
          <a:graphicData uri="http://schemas.openxmlformats.org/drawingml/2006/table">
            <a:tbl>
              <a:tblPr/>
              <a:tblGrid>
                <a:gridCol w="1046212">
                  <a:extLst>
                    <a:ext uri="{9D8B030D-6E8A-4147-A177-3AD203B41FA5}">
                      <a16:colId xmlns:a16="http://schemas.microsoft.com/office/drawing/2014/main" val="4162745067"/>
                    </a:ext>
                  </a:extLst>
                </a:gridCol>
                <a:gridCol w="1092918">
                  <a:extLst>
                    <a:ext uri="{9D8B030D-6E8A-4147-A177-3AD203B41FA5}">
                      <a16:colId xmlns:a16="http://schemas.microsoft.com/office/drawing/2014/main" val="2369848319"/>
                    </a:ext>
                  </a:extLst>
                </a:gridCol>
                <a:gridCol w="709929">
                  <a:extLst>
                    <a:ext uri="{9D8B030D-6E8A-4147-A177-3AD203B41FA5}">
                      <a16:colId xmlns:a16="http://schemas.microsoft.com/office/drawing/2014/main" val="2180292617"/>
                    </a:ext>
                  </a:extLst>
                </a:gridCol>
                <a:gridCol w="1289083">
                  <a:extLst>
                    <a:ext uri="{9D8B030D-6E8A-4147-A177-3AD203B41FA5}">
                      <a16:colId xmlns:a16="http://schemas.microsoft.com/office/drawing/2014/main" val="3589803001"/>
                    </a:ext>
                  </a:extLst>
                </a:gridCol>
                <a:gridCol w="1513270">
                  <a:extLst>
                    <a:ext uri="{9D8B030D-6E8A-4147-A177-3AD203B41FA5}">
                      <a16:colId xmlns:a16="http://schemas.microsoft.com/office/drawing/2014/main" val="604132835"/>
                    </a:ext>
                  </a:extLst>
                </a:gridCol>
                <a:gridCol w="1457224">
                  <a:extLst>
                    <a:ext uri="{9D8B030D-6E8A-4147-A177-3AD203B41FA5}">
                      <a16:colId xmlns:a16="http://schemas.microsoft.com/office/drawing/2014/main" val="1052416117"/>
                    </a:ext>
                  </a:extLst>
                </a:gridCol>
                <a:gridCol w="1466565">
                  <a:extLst>
                    <a:ext uri="{9D8B030D-6E8A-4147-A177-3AD203B41FA5}">
                      <a16:colId xmlns:a16="http://schemas.microsoft.com/office/drawing/2014/main" val="672088839"/>
                    </a:ext>
                  </a:extLst>
                </a:gridCol>
                <a:gridCol w="1503930">
                  <a:extLst>
                    <a:ext uri="{9D8B030D-6E8A-4147-A177-3AD203B41FA5}">
                      <a16:colId xmlns:a16="http://schemas.microsoft.com/office/drawing/2014/main" val="1952414806"/>
                    </a:ext>
                  </a:extLst>
                </a:gridCol>
                <a:gridCol w="1195671">
                  <a:extLst>
                    <a:ext uri="{9D8B030D-6E8A-4147-A177-3AD203B41FA5}">
                      <a16:colId xmlns:a16="http://schemas.microsoft.com/office/drawing/2014/main" val="2725448354"/>
                    </a:ext>
                  </a:extLst>
                </a:gridCol>
              </a:tblGrid>
              <a:tr h="462267">
                <a:tc gridSpan="2">
                  <a:txBody>
                    <a:bodyPr/>
                    <a:lstStyle/>
                    <a:p>
                      <a:pPr algn="r" rtl="0" fontAlgn="ctr">
                        <a:buNone/>
                      </a:pPr>
                      <a:r>
                        <a:rPr lang="tr-TR" sz="1800" b="1" i="0" u="none" strike="noStrike">
                          <a:solidFill>
                            <a:srgbClr val="0000CC"/>
                          </a:solidFill>
                          <a:effectLst/>
                          <a:latin typeface="Calibri" panose="020F0502020204030204" pitchFamily="34" charset="0"/>
                        </a:rPr>
                        <a:t>Program Adı: </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gridSpan="7">
                  <a:txBody>
                    <a:bodyPr/>
                    <a:lstStyle/>
                    <a:p>
                      <a:pPr algn="ctr" rtl="0" fontAlgn="ctr">
                        <a:buNone/>
                      </a:pPr>
                      <a:r>
                        <a:rPr lang="tr-TR" sz="1400" b="1" i="0" u="none" strike="noStrike" dirty="0">
                          <a:solidFill>
                            <a:srgbClr val="FF0000"/>
                          </a:solidFill>
                          <a:effectLst/>
                          <a:latin typeface="Calibri" panose="020F0502020204030204" pitchFamily="34" charset="0"/>
                        </a:rPr>
                        <a:t>RESİM İŞ ÖĞRETMENLİĞİ PROGRAMI</a:t>
                      </a:r>
                      <a:endParaRPr lang="tr-TR" dirty="0">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53778676"/>
                  </a:ext>
                </a:extLst>
              </a:tr>
              <a:tr h="1686867">
                <a:tc>
                  <a:txBody>
                    <a:bodyPr/>
                    <a:lstStyle/>
                    <a:p>
                      <a:pPr algn="ctr" rtl="0" fontAlgn="ctr">
                        <a:buNone/>
                      </a:pPr>
                      <a:r>
                        <a:rPr lang="tr-TR" sz="1400" b="1" i="0" u="none" strike="noStrike">
                          <a:solidFill>
                            <a:srgbClr val="FF0000"/>
                          </a:solidFill>
                          <a:effectLst/>
                          <a:latin typeface="Calibri" panose="020F0502020204030204" pitchFamily="34" charset="0"/>
                        </a:rPr>
                        <a:t>Eğitim Öğretim Yılı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Eğitim Öğretim Dönemi</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3333FF"/>
                          </a:solidFill>
                          <a:effectLst/>
                          <a:latin typeface="Calibri" panose="020F0502020204030204" pitchFamily="34" charset="0"/>
                        </a:rPr>
                        <a:t>Program Öğretim Elemanı Sayısı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Program İçinden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Bölüm İçinden (Diğer programlar)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Birim İçinden (Diğer Bölümler)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Üniversite İçinden (Diğer Birimler)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FF0000"/>
                          </a:solidFill>
                          <a:effectLst/>
                          <a:latin typeface="Calibri" panose="020F0502020204030204" pitchFamily="34" charset="0"/>
                        </a:rPr>
                        <a:t>Üniversite Dışından (Diğer Kurumlar)  Karşılanan Ders Yükü Saati Toplamı</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0066FF"/>
                          </a:solidFill>
                          <a:effectLst/>
                          <a:latin typeface="Calibri" panose="020F0502020204030204" pitchFamily="34" charset="0"/>
                        </a:rPr>
                        <a:t>Program Dönemlik Toplamı Ders Saati (T+U)</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4704763"/>
                  </a:ext>
                </a:extLst>
              </a:tr>
              <a:tr h="437936">
                <a:tc rowSpan="2">
                  <a:txBody>
                    <a:bodyPr/>
                    <a:lstStyle/>
                    <a:p>
                      <a:pPr algn="ctr" rtl="0" fontAlgn="ctr">
                        <a:buNone/>
                      </a:pPr>
                      <a:r>
                        <a:rPr lang="tr-TR" sz="1400" b="1" i="0" u="none" strike="noStrike">
                          <a:solidFill>
                            <a:srgbClr val="0000CC"/>
                          </a:solidFill>
                          <a:effectLst/>
                          <a:latin typeface="Calibri" panose="020F0502020204030204" pitchFamily="34" charset="0"/>
                        </a:rPr>
                        <a:t>2023-2024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C00000"/>
                          </a:solidFill>
                          <a:effectLst/>
                          <a:latin typeface="Calibri" panose="020F0502020204030204" pitchFamily="34" charset="0"/>
                        </a:rPr>
                        <a:t>GÜZ</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0" i="0" u="none" strike="noStrike">
                          <a:solidFill>
                            <a:srgbClr val="000000"/>
                          </a:solidFill>
                          <a:effectLst/>
                          <a:latin typeface="Calibri" panose="020F0502020204030204" pitchFamily="34" charset="0"/>
                        </a:rPr>
                        <a:t>9</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84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18</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a:solidFill>
                            <a:srgbClr val="0066FF"/>
                          </a:solidFill>
                          <a:effectLst/>
                          <a:latin typeface="Calibri" panose="020F0502020204030204" pitchFamily="34" charset="0"/>
                        </a:rPr>
                        <a:t> 84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1528167"/>
                  </a:ext>
                </a:extLst>
              </a:tr>
              <a:tr h="437936">
                <a:tc vMerge="1">
                  <a:txBody>
                    <a:bodyPr/>
                    <a:lstStyle/>
                    <a:p>
                      <a:endParaRPr lang="tr-TR"/>
                    </a:p>
                  </a:txBody>
                  <a:tcPr/>
                </a:tc>
                <a:tc>
                  <a:txBody>
                    <a:bodyPr/>
                    <a:lstStyle/>
                    <a:p>
                      <a:pPr algn="ctr" rtl="0" fontAlgn="ctr">
                        <a:buNone/>
                      </a:pPr>
                      <a:r>
                        <a:rPr lang="tr-TR" sz="1400" b="1" i="0" u="none" strike="noStrike">
                          <a:solidFill>
                            <a:srgbClr val="0000CC"/>
                          </a:solidFill>
                          <a:effectLst/>
                          <a:latin typeface="Calibri" panose="020F0502020204030204" pitchFamily="34" charset="0"/>
                        </a:rPr>
                        <a:t>BAHAR</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0" i="0" u="none" strike="noStrike">
                          <a:solidFill>
                            <a:srgbClr val="000000"/>
                          </a:solidFill>
                          <a:effectLst/>
                          <a:latin typeface="Calibri" panose="020F0502020204030204" pitchFamily="34" charset="0"/>
                        </a:rPr>
                        <a:t>9</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95</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5</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19</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a:solidFill>
                            <a:srgbClr val="0066FF"/>
                          </a:solidFill>
                          <a:effectLst/>
                          <a:latin typeface="Calibri" panose="020F0502020204030204" pitchFamily="34" charset="0"/>
                        </a:rPr>
                        <a:t> 82</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5055024"/>
                  </a:ext>
                </a:extLst>
              </a:tr>
              <a:tr h="437936">
                <a:tc rowSpan="2">
                  <a:txBody>
                    <a:bodyPr/>
                    <a:lstStyle/>
                    <a:p>
                      <a:pPr algn="ctr" rtl="0" fontAlgn="ctr">
                        <a:buNone/>
                      </a:pPr>
                      <a:r>
                        <a:rPr lang="tr-TR" sz="1400" b="1" i="0" u="none" strike="noStrike">
                          <a:solidFill>
                            <a:srgbClr val="0000CC"/>
                          </a:solidFill>
                          <a:effectLst/>
                          <a:latin typeface="Calibri" panose="020F0502020204030204" pitchFamily="34" charset="0"/>
                        </a:rPr>
                        <a:t>2024-2025</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1" i="0" u="none" strike="noStrike">
                          <a:solidFill>
                            <a:srgbClr val="C00000"/>
                          </a:solidFill>
                          <a:effectLst/>
                          <a:latin typeface="Calibri" panose="020F0502020204030204" pitchFamily="34" charset="0"/>
                        </a:rPr>
                        <a:t>GÜZ</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0" i="0" u="none" strike="noStrike">
                          <a:solidFill>
                            <a:srgbClr val="000000"/>
                          </a:solidFill>
                          <a:effectLst/>
                          <a:latin typeface="Calibri" panose="020F0502020204030204" pitchFamily="34" charset="0"/>
                        </a:rPr>
                        <a:t>8</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84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6</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20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a:solidFill>
                            <a:srgbClr val="000000"/>
                          </a:solidFill>
                          <a:effectLst/>
                          <a:latin typeface="Calibri" panose="020F0502020204030204" pitchFamily="34" charset="0"/>
                        </a:rPr>
                        <a:t>0 </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a:solidFill>
                            <a:srgbClr val="0066FF"/>
                          </a:solidFill>
                          <a:effectLst/>
                          <a:latin typeface="Calibri" panose="020F0502020204030204" pitchFamily="34" charset="0"/>
                        </a:rPr>
                        <a:t> 84</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9851425"/>
                  </a:ext>
                </a:extLst>
              </a:tr>
              <a:tr h="437936">
                <a:tc vMerge="1">
                  <a:txBody>
                    <a:bodyPr/>
                    <a:lstStyle/>
                    <a:p>
                      <a:endParaRPr lang="tr-TR"/>
                    </a:p>
                  </a:txBody>
                  <a:tcPr/>
                </a:tc>
                <a:tc>
                  <a:txBody>
                    <a:bodyPr/>
                    <a:lstStyle/>
                    <a:p>
                      <a:pPr algn="ctr" rtl="0" fontAlgn="ctr">
                        <a:buNone/>
                      </a:pPr>
                      <a:r>
                        <a:rPr lang="tr-TR" sz="1400" b="1" i="0" u="none" strike="noStrike">
                          <a:solidFill>
                            <a:srgbClr val="0000CC"/>
                          </a:solidFill>
                          <a:effectLst/>
                          <a:latin typeface="Calibri" panose="020F0502020204030204" pitchFamily="34" charset="0"/>
                        </a:rPr>
                        <a:t>BAHAR</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400" b="0" i="0" u="none" strike="noStrike">
                          <a:solidFill>
                            <a:srgbClr val="000000"/>
                          </a:solidFill>
                          <a:effectLst/>
                          <a:latin typeface="Calibri" panose="020F0502020204030204" pitchFamily="34" charset="0"/>
                        </a:rPr>
                        <a:t>8</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95</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5</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18</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6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a:solidFill>
                            <a:srgbClr val="000000"/>
                          </a:solidFill>
                          <a:effectLst/>
                          <a:latin typeface="Calibri" panose="020F0502020204030204" pitchFamily="34" charset="0"/>
                        </a:rPr>
                        <a:t>0</a:t>
                      </a:r>
                      <a:endParaRPr lang="tr-TR">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tr-TR" sz="1300" b="1" i="0" u="none" strike="noStrike" dirty="0">
                          <a:solidFill>
                            <a:srgbClr val="0066FF"/>
                          </a:solidFill>
                          <a:effectLst/>
                          <a:latin typeface="Calibri" panose="020F0502020204030204" pitchFamily="34" charset="0"/>
                        </a:rPr>
                        <a:t> 82</a:t>
                      </a:r>
                      <a:endParaRPr lang="tr-TR" dirty="0">
                        <a:effectLst/>
                      </a:endParaRPr>
                    </a:p>
                  </a:txBody>
                  <a:tcPr marL="38100" marR="38100" anchor="ctr">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0734771"/>
                  </a:ext>
                </a:extLst>
              </a:tr>
            </a:tbl>
          </a:graphicData>
        </a:graphic>
      </p:graphicFrame>
      <p:sp>
        <p:nvSpPr>
          <p:cNvPr id="3" name="Rectangle 1">
            <a:extLst>
              <a:ext uri="{FF2B5EF4-FFF2-40B4-BE49-F238E27FC236}">
                <a16:creationId xmlns:a16="http://schemas.microsoft.com/office/drawing/2014/main" id="{92C9C25B-5117-EFE4-7646-B092BA643154}"/>
              </a:ext>
            </a:extLst>
          </p:cNvPr>
          <p:cNvSpPr>
            <a:spLocks noChangeArrowheads="1"/>
          </p:cNvSpPr>
          <p:nvPr/>
        </p:nvSpPr>
        <p:spPr bwMode="auto">
          <a:xfrm>
            <a:off x="768762" y="2168525"/>
            <a:ext cx="13667036" cy="45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90"/>
        <p:cNvGrpSpPr/>
        <p:nvPr/>
      </p:nvGrpSpPr>
      <p:grpSpPr>
        <a:xfrm>
          <a:off x="0" y="0"/>
          <a:ext cx="0" cy="0"/>
          <a:chOff x="0" y="0"/>
          <a:chExt cx="0" cy="0"/>
        </a:xfrm>
      </p:grpSpPr>
      <p:sp>
        <p:nvSpPr>
          <p:cNvPr id="291" name="Google Shape;291;g3b6b78beede_28_38"/>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OKUL ÖNCESİ EĞİTİMİ ANABİLİM DALI</a:t>
            </a:r>
            <a:endParaRPr sz="3200" b="1" dirty="0">
              <a:solidFill>
                <a:srgbClr val="FF0000"/>
              </a:solidFill>
            </a:endParaRPr>
          </a:p>
        </p:txBody>
      </p:sp>
      <p:sp>
        <p:nvSpPr>
          <p:cNvPr id="292" name="Google Shape;292;g3b6b78beede_28_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293" name="Google Shape;293;g3b6b78beede_28_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28</a:t>
            </a:fld>
            <a:endParaRPr/>
          </a:p>
        </p:txBody>
      </p:sp>
      <p:graphicFrame>
        <p:nvGraphicFramePr>
          <p:cNvPr id="294" name="Google Shape;294;g3b6b78beede_28_38"/>
          <p:cNvGraphicFramePr/>
          <p:nvPr>
            <p:extLst>
              <p:ext uri="{D42A27DB-BD31-4B8C-83A1-F6EECF244321}">
                <p14:modId xmlns:p14="http://schemas.microsoft.com/office/powerpoint/2010/main" val="4028839548"/>
              </p:ext>
            </p:extLst>
          </p:nvPr>
        </p:nvGraphicFramePr>
        <p:xfrm>
          <a:off x="288234" y="1938131"/>
          <a:ext cx="11479700" cy="4009585"/>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83066">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OKUL ÖNCESİ EĞİTİMİ PROGRAMI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217595">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552231">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dirty="0"/>
                        <a:t>7</a:t>
                      </a:r>
                      <a:endParaRPr sz="1600" b="1" dirty="0"/>
                    </a:p>
                  </a:txBody>
                  <a:tcPr marL="44450" marR="44450" marT="0" marB="0" anchor="ctr">
                    <a:noFill/>
                  </a:tcPr>
                </a:tc>
                <a:tc>
                  <a:txBody>
                    <a:bodyPr/>
                    <a:lstStyle/>
                    <a:p>
                      <a:pPr marL="0" lvl="0" indent="0" algn="ctr" rtl="0">
                        <a:spcBef>
                          <a:spcPts val="0"/>
                        </a:spcBef>
                        <a:spcAft>
                          <a:spcPts val="0"/>
                        </a:spcAft>
                        <a:buNone/>
                      </a:pPr>
                      <a:r>
                        <a:rPr lang="tr-TR" sz="1600" b="1"/>
                        <a:t>85</a:t>
                      </a:r>
                      <a:endParaRPr sz="1600" b="1"/>
                    </a:p>
                  </a:txBody>
                  <a:tcPr marL="44450" marR="44450" marT="0" marB="0" anchor="ctr">
                    <a:noFill/>
                  </a:tcPr>
                </a:tc>
                <a:tc>
                  <a:txBody>
                    <a:bodyPr/>
                    <a:lstStyle/>
                    <a:p>
                      <a:pPr marL="0" lvl="0" indent="0" algn="ctr" rtl="0">
                        <a:spcBef>
                          <a:spcPts val="0"/>
                        </a:spcBef>
                        <a:spcAft>
                          <a:spcPts val="0"/>
                        </a:spcAft>
                        <a:buNone/>
                      </a:pPr>
                      <a:r>
                        <a:rPr lang="tr-TR" sz="1600" b="1"/>
                        <a:t>4</a:t>
                      </a:r>
                      <a:endParaRPr sz="1600" b="1"/>
                    </a:p>
                  </a:txBody>
                  <a:tcPr marL="44450" marR="44450" marT="0" marB="0" anchor="ctr">
                    <a:noFill/>
                  </a:tcPr>
                </a:tc>
                <a:tc>
                  <a:txBody>
                    <a:bodyPr/>
                    <a:lstStyle/>
                    <a:p>
                      <a:pPr marL="0" lvl="0" indent="0" algn="ctr" rtl="0">
                        <a:spcBef>
                          <a:spcPts val="0"/>
                        </a:spcBef>
                        <a:spcAft>
                          <a:spcPts val="0"/>
                        </a:spcAft>
                        <a:buNone/>
                      </a:pPr>
                      <a:r>
                        <a:rPr lang="tr-TR" sz="1600" b="1"/>
                        <a:t>38</a:t>
                      </a:r>
                      <a:endParaRPr sz="1600" b="1"/>
                    </a:p>
                  </a:txBody>
                  <a:tcPr marL="44450" marR="44450" marT="0" marB="0" anchor="ctr">
                    <a:noFill/>
                  </a:tcPr>
                </a:tc>
                <a:tc>
                  <a:txBody>
                    <a:bodyPr/>
                    <a:lstStyle/>
                    <a:p>
                      <a:pPr marL="0" lvl="0" indent="0" algn="ctr" rtl="0">
                        <a:spcBef>
                          <a:spcPts val="0"/>
                        </a:spcBef>
                        <a:spcAft>
                          <a:spcPts val="0"/>
                        </a:spcAft>
                        <a:buNone/>
                      </a:pPr>
                      <a:r>
                        <a:rPr lang="tr-TR" sz="1600" b="1"/>
                        <a:t>8</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 145</a:t>
                      </a:r>
                      <a:endParaRPr sz="1600" b="1">
                        <a:solidFill>
                          <a:srgbClr val="0066FF"/>
                        </a:solidFill>
                      </a:endParaRPr>
                    </a:p>
                  </a:txBody>
                  <a:tcPr marL="44450" marR="44450" marT="0" marB="0" anchor="ctr">
                    <a:noFill/>
                  </a:tcPr>
                </a:tc>
                <a:extLst>
                  <a:ext uri="{0D108BD9-81ED-4DB2-BD59-A6C34878D82A}">
                    <a16:rowId xmlns:a16="http://schemas.microsoft.com/office/drawing/2014/main" val="10002"/>
                  </a:ext>
                </a:extLst>
              </a:tr>
              <a:tr h="552231">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a:t>7</a:t>
                      </a:r>
                      <a:endParaRPr sz="1600" b="1"/>
                    </a:p>
                  </a:txBody>
                  <a:tcPr marL="44450" marR="44450" marT="0" marB="0" anchor="ctr">
                    <a:noFill/>
                  </a:tcPr>
                </a:tc>
                <a:tc>
                  <a:txBody>
                    <a:bodyPr/>
                    <a:lstStyle/>
                    <a:p>
                      <a:pPr marL="0" lvl="0" indent="0" algn="ctr" rtl="0">
                        <a:spcBef>
                          <a:spcPts val="0"/>
                        </a:spcBef>
                        <a:spcAft>
                          <a:spcPts val="0"/>
                        </a:spcAft>
                        <a:buNone/>
                      </a:pPr>
                      <a:r>
                        <a:rPr lang="tr-TR" sz="1600" b="1"/>
                        <a:t>87</a:t>
                      </a:r>
                      <a:endParaRPr sz="1600" b="1"/>
                    </a:p>
                  </a:txBody>
                  <a:tcPr marL="44450" marR="44450" marT="0" marB="0" anchor="ctr">
                    <a:noFill/>
                  </a:tcPr>
                </a:tc>
                <a:tc>
                  <a:txBody>
                    <a:bodyPr/>
                    <a:lstStyle/>
                    <a:p>
                      <a:pPr marL="0" lvl="0" indent="0" algn="ctr" rtl="0">
                        <a:spcBef>
                          <a:spcPts val="0"/>
                        </a:spcBef>
                        <a:spcAft>
                          <a:spcPts val="0"/>
                        </a:spcAft>
                        <a:buNone/>
                      </a:pPr>
                      <a:r>
                        <a:rPr lang="tr-TR" sz="1600" b="1"/>
                        <a:t>0</a:t>
                      </a:r>
                      <a:endParaRPr sz="1600" b="1"/>
                    </a:p>
                  </a:txBody>
                  <a:tcPr marL="44450" marR="44450" marT="0" marB="0" anchor="ctr">
                    <a:noFill/>
                  </a:tcPr>
                </a:tc>
                <a:tc>
                  <a:txBody>
                    <a:bodyPr/>
                    <a:lstStyle/>
                    <a:p>
                      <a:pPr marL="0" lvl="0" indent="0" algn="ctr" rtl="0">
                        <a:spcBef>
                          <a:spcPts val="0"/>
                        </a:spcBef>
                        <a:spcAft>
                          <a:spcPts val="0"/>
                        </a:spcAft>
                        <a:buNone/>
                      </a:pPr>
                      <a:r>
                        <a:rPr lang="tr-TR" sz="1600" b="1"/>
                        <a:t>41</a:t>
                      </a:r>
                      <a:endParaRPr sz="1600" b="1"/>
                    </a:p>
                  </a:txBody>
                  <a:tcPr marL="44450" marR="44450" marT="0" marB="0" anchor="ctr">
                    <a:noFill/>
                  </a:tcPr>
                </a:tc>
                <a:tc>
                  <a:txBody>
                    <a:bodyPr/>
                    <a:lstStyle/>
                    <a:p>
                      <a:pPr marL="0" lvl="0" indent="0" algn="ctr" rtl="0">
                        <a:spcBef>
                          <a:spcPts val="0"/>
                        </a:spcBef>
                        <a:spcAft>
                          <a:spcPts val="0"/>
                        </a:spcAft>
                        <a:buNone/>
                      </a:pPr>
                      <a:r>
                        <a:rPr lang="tr-TR" sz="1600" b="1"/>
                        <a:t>14</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t> 0</a:t>
                      </a:r>
                      <a:endParaRPr sz="1600" b="1" dirty="0"/>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 142</a:t>
                      </a:r>
                      <a:endParaRPr sz="1600" b="1">
                        <a:solidFill>
                          <a:srgbClr val="0066FF"/>
                        </a:solidFill>
                      </a:endParaRPr>
                    </a:p>
                  </a:txBody>
                  <a:tcPr marL="44450" marR="44450" marT="0" marB="0" anchor="ctr">
                    <a:noFill/>
                  </a:tcPr>
                </a:tc>
                <a:extLst>
                  <a:ext uri="{0D108BD9-81ED-4DB2-BD59-A6C34878D82A}">
                    <a16:rowId xmlns:a16="http://schemas.microsoft.com/office/drawing/2014/main" val="10003"/>
                  </a:ext>
                </a:extLst>
              </a:tr>
              <a:tr h="552231">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dirty="0">
                          <a:solidFill>
                            <a:srgbClr val="C00000"/>
                          </a:solidFill>
                        </a:rPr>
                        <a:t>GÜZ</a:t>
                      </a:r>
                      <a:endParaRPr sz="1400" b="1" dirty="0">
                        <a:solidFill>
                          <a:srgbClr val="C00000"/>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a:t>7</a:t>
                      </a:r>
                      <a:endParaRPr sz="1600" b="1"/>
                    </a:p>
                  </a:txBody>
                  <a:tcPr marL="44450" marR="44450" marT="0" marB="0" anchor="ctr">
                    <a:noFill/>
                  </a:tcPr>
                </a:tc>
                <a:tc>
                  <a:txBody>
                    <a:bodyPr/>
                    <a:lstStyle/>
                    <a:p>
                      <a:pPr marL="0" lvl="0" indent="0" algn="ctr" rtl="0">
                        <a:spcBef>
                          <a:spcPts val="0"/>
                        </a:spcBef>
                        <a:spcAft>
                          <a:spcPts val="0"/>
                        </a:spcAft>
                        <a:buNone/>
                      </a:pPr>
                      <a:r>
                        <a:rPr lang="tr-TR" sz="1600" b="1"/>
                        <a:t>89</a:t>
                      </a:r>
                      <a:endParaRPr sz="1600" b="1"/>
                    </a:p>
                  </a:txBody>
                  <a:tcPr marL="44450" marR="44450" marT="0" marB="0" anchor="ctr">
                    <a:noFill/>
                  </a:tcPr>
                </a:tc>
                <a:tc>
                  <a:txBody>
                    <a:bodyPr/>
                    <a:lstStyle/>
                    <a:p>
                      <a:pPr marL="0" lvl="0" indent="0" algn="ctr" rtl="0">
                        <a:spcBef>
                          <a:spcPts val="0"/>
                        </a:spcBef>
                        <a:spcAft>
                          <a:spcPts val="0"/>
                        </a:spcAft>
                        <a:buNone/>
                      </a:pPr>
                      <a:r>
                        <a:rPr lang="tr-TR" sz="1600" b="1"/>
                        <a:t>4</a:t>
                      </a:r>
                      <a:endParaRPr sz="1600" b="1"/>
                    </a:p>
                  </a:txBody>
                  <a:tcPr marL="44450" marR="44450" marT="0" marB="0" anchor="ctr">
                    <a:noFill/>
                  </a:tcPr>
                </a:tc>
                <a:tc>
                  <a:txBody>
                    <a:bodyPr/>
                    <a:lstStyle/>
                    <a:p>
                      <a:pPr marL="0" lvl="0" indent="0" algn="ctr" rtl="0">
                        <a:spcBef>
                          <a:spcPts val="0"/>
                        </a:spcBef>
                        <a:spcAft>
                          <a:spcPts val="0"/>
                        </a:spcAft>
                        <a:buNone/>
                      </a:pPr>
                      <a:r>
                        <a:rPr lang="tr-TR" sz="1600" b="1"/>
                        <a:t>33</a:t>
                      </a:r>
                      <a:endParaRPr sz="1600" b="1"/>
                    </a:p>
                  </a:txBody>
                  <a:tcPr marL="44450" marR="44450" marT="0" marB="0" anchor="ctr">
                    <a:noFill/>
                  </a:tcPr>
                </a:tc>
                <a:tc>
                  <a:txBody>
                    <a:bodyPr/>
                    <a:lstStyle/>
                    <a:p>
                      <a:pPr marL="0" lvl="0" indent="0" algn="ctr" rtl="0">
                        <a:spcBef>
                          <a:spcPts val="0"/>
                        </a:spcBef>
                        <a:spcAft>
                          <a:spcPts val="0"/>
                        </a:spcAft>
                        <a:buNone/>
                      </a:pPr>
                      <a:r>
                        <a:rPr lang="tr-TR" sz="1600" b="1"/>
                        <a:t>6</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t> 0</a:t>
                      </a:r>
                      <a:endParaRPr sz="1600" b="1" dirty="0"/>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solidFill>
                            <a:srgbClr val="0066FF"/>
                          </a:solidFill>
                        </a:rPr>
                        <a:t> 132</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4"/>
                  </a:ext>
                </a:extLst>
              </a:tr>
              <a:tr h="552231">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a:t>7</a:t>
                      </a:r>
                      <a:endParaRPr sz="1600" b="1"/>
                    </a:p>
                  </a:txBody>
                  <a:tcPr marL="44450" marR="44450" marT="0" marB="0" anchor="ctr">
                    <a:noFill/>
                  </a:tcPr>
                </a:tc>
                <a:tc>
                  <a:txBody>
                    <a:bodyPr/>
                    <a:lstStyle/>
                    <a:p>
                      <a:pPr marL="0" lvl="0" indent="0" algn="ctr" rtl="0">
                        <a:spcBef>
                          <a:spcPts val="0"/>
                        </a:spcBef>
                        <a:spcAft>
                          <a:spcPts val="0"/>
                        </a:spcAft>
                        <a:buNone/>
                      </a:pPr>
                      <a:r>
                        <a:rPr lang="tr-TR" sz="1600" b="1"/>
                        <a:t>95</a:t>
                      </a:r>
                      <a:endParaRPr sz="1600" b="1"/>
                    </a:p>
                  </a:txBody>
                  <a:tcPr marL="44450" marR="44450" marT="0" marB="0" anchor="ctr">
                    <a:noFill/>
                  </a:tcPr>
                </a:tc>
                <a:tc>
                  <a:txBody>
                    <a:bodyPr/>
                    <a:lstStyle/>
                    <a:p>
                      <a:pPr marL="0" lvl="0" indent="0" algn="ctr" rtl="0">
                        <a:spcBef>
                          <a:spcPts val="0"/>
                        </a:spcBef>
                        <a:spcAft>
                          <a:spcPts val="0"/>
                        </a:spcAft>
                        <a:buNone/>
                      </a:pPr>
                      <a:r>
                        <a:rPr lang="tr-TR" sz="1600" b="1"/>
                        <a:t>6</a:t>
                      </a:r>
                      <a:endParaRPr sz="1600" b="1"/>
                    </a:p>
                  </a:txBody>
                  <a:tcPr marL="44450" marR="44450" marT="0" marB="0" anchor="ctr">
                    <a:noFill/>
                  </a:tcPr>
                </a:tc>
                <a:tc>
                  <a:txBody>
                    <a:bodyPr/>
                    <a:lstStyle/>
                    <a:p>
                      <a:pPr marL="0" lvl="0" indent="0" algn="ctr" rtl="0">
                        <a:spcBef>
                          <a:spcPts val="0"/>
                        </a:spcBef>
                        <a:spcAft>
                          <a:spcPts val="0"/>
                        </a:spcAft>
                        <a:buNone/>
                      </a:pPr>
                      <a:r>
                        <a:rPr lang="tr-TR" sz="1600" b="1"/>
                        <a:t>22</a:t>
                      </a:r>
                      <a:endParaRPr sz="1600" b="1"/>
                    </a:p>
                  </a:txBody>
                  <a:tcPr marL="44450" marR="44450" marT="0" marB="0" anchor="ctr">
                    <a:noFill/>
                  </a:tcPr>
                </a:tc>
                <a:tc>
                  <a:txBody>
                    <a:bodyPr/>
                    <a:lstStyle/>
                    <a:p>
                      <a:pPr marL="0" lvl="0" indent="0" algn="ctr" rtl="0">
                        <a:spcBef>
                          <a:spcPts val="0"/>
                        </a:spcBef>
                        <a:spcAft>
                          <a:spcPts val="0"/>
                        </a:spcAft>
                        <a:buNone/>
                      </a:pPr>
                      <a:r>
                        <a:rPr lang="tr-TR" sz="1600" b="1"/>
                        <a:t>4</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solidFill>
                            <a:srgbClr val="0066FF"/>
                          </a:solidFill>
                        </a:rPr>
                        <a:t> 127</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g3b6b78beede_28_70"/>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SINIF EĞİTİMİ ANABİLİM DALI</a:t>
            </a:r>
            <a:endParaRPr sz="3200" b="1" dirty="0">
              <a:solidFill>
                <a:srgbClr val="FF0000"/>
              </a:solidFill>
            </a:endParaRPr>
          </a:p>
        </p:txBody>
      </p:sp>
      <p:sp>
        <p:nvSpPr>
          <p:cNvPr id="301" name="Google Shape;301;g3b6b78beede_28_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02" name="Google Shape;302;g3b6b78beede_28_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29</a:t>
            </a:fld>
            <a:endParaRPr/>
          </a:p>
        </p:txBody>
      </p:sp>
      <p:graphicFrame>
        <p:nvGraphicFramePr>
          <p:cNvPr id="303" name="Google Shape;303;g3b6b78beede_28_70"/>
          <p:cNvGraphicFramePr/>
          <p:nvPr>
            <p:extLst>
              <p:ext uri="{D42A27DB-BD31-4B8C-83A1-F6EECF244321}">
                <p14:modId xmlns:p14="http://schemas.microsoft.com/office/powerpoint/2010/main" val="3334989572"/>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SINIF EĞİTİMİ PROGRAMI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dirty="0"/>
                        <a:t>23</a:t>
                      </a:r>
                      <a:endParaRPr sz="1600" b="1" dirty="0"/>
                    </a:p>
                  </a:txBody>
                  <a:tcPr marL="44450" marR="44450" marT="0" marB="0" anchor="ctr">
                    <a:noFill/>
                  </a:tcPr>
                </a:tc>
                <a:tc>
                  <a:txBody>
                    <a:bodyPr/>
                    <a:lstStyle/>
                    <a:p>
                      <a:pPr marL="0" lvl="0" indent="0" algn="ctr" rtl="0">
                        <a:spcBef>
                          <a:spcPts val="0"/>
                        </a:spcBef>
                        <a:spcAft>
                          <a:spcPts val="0"/>
                        </a:spcAft>
                        <a:buNone/>
                      </a:pPr>
                      <a:r>
                        <a:rPr lang="tr-TR" sz="1600" b="1"/>
                        <a:t>34</a:t>
                      </a:r>
                      <a:endParaRPr sz="1600" b="1"/>
                    </a:p>
                  </a:txBody>
                  <a:tcPr marL="44450" marR="44450" marT="0" marB="0" anchor="ctr">
                    <a:noFill/>
                  </a:tcPr>
                </a:tc>
                <a:tc>
                  <a:txBody>
                    <a:bodyPr/>
                    <a:lstStyle/>
                    <a:p>
                      <a:pPr marL="0" lvl="0" indent="0" algn="ctr" rtl="0">
                        <a:spcBef>
                          <a:spcPts val="0"/>
                        </a:spcBef>
                        <a:spcAft>
                          <a:spcPts val="0"/>
                        </a:spcAft>
                        <a:buNone/>
                      </a:pPr>
                      <a:r>
                        <a:rPr lang="tr-TR" sz="1600" b="1"/>
                        <a:t>3</a:t>
                      </a:r>
                      <a:endParaRPr sz="1600" b="1"/>
                    </a:p>
                  </a:txBody>
                  <a:tcPr marL="44450" marR="44450" marT="0" marB="0" anchor="ctr">
                    <a:noFill/>
                  </a:tcPr>
                </a:tc>
                <a:tc>
                  <a:txBody>
                    <a:bodyPr/>
                    <a:lstStyle/>
                    <a:p>
                      <a:pPr marL="0" lvl="0" indent="0" algn="ctr" rtl="0">
                        <a:spcBef>
                          <a:spcPts val="0"/>
                        </a:spcBef>
                        <a:spcAft>
                          <a:spcPts val="0"/>
                        </a:spcAft>
                        <a:buNone/>
                      </a:pPr>
                      <a:r>
                        <a:rPr lang="tr-TR" sz="1600" b="1"/>
                        <a:t>31</a:t>
                      </a:r>
                      <a:endParaRPr sz="1600" b="1"/>
                    </a:p>
                  </a:txBody>
                  <a:tcPr marL="44450" marR="44450" marT="0" marB="0" anchor="ctr">
                    <a:noFill/>
                  </a:tcPr>
                </a:tc>
                <a:tc>
                  <a:txBody>
                    <a:bodyPr/>
                    <a:lstStyle/>
                    <a:p>
                      <a:pPr marL="0" lvl="0" indent="0" algn="ctr" rtl="0">
                        <a:spcBef>
                          <a:spcPts val="0"/>
                        </a:spcBef>
                        <a:spcAft>
                          <a:spcPts val="0"/>
                        </a:spcAft>
                        <a:buNone/>
                      </a:pPr>
                      <a:r>
                        <a:rPr lang="tr-TR" sz="1600" b="1"/>
                        <a:t>6</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 74</a:t>
                      </a:r>
                      <a:endParaRPr sz="1600" b="1">
                        <a:solidFill>
                          <a:srgbClr val="0066FF"/>
                        </a:solidFill>
                      </a:endParaRPr>
                    </a:p>
                  </a:txBody>
                  <a:tcPr marL="44450" marR="44450" marT="0" marB="0" anchor="ctr">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a:t>23</a:t>
                      </a:r>
                      <a:endParaRPr sz="1600" b="1"/>
                    </a:p>
                  </a:txBody>
                  <a:tcPr marL="44450" marR="44450" marT="0" marB="0" anchor="ctr">
                    <a:noFill/>
                  </a:tcPr>
                </a:tc>
                <a:tc>
                  <a:txBody>
                    <a:bodyPr/>
                    <a:lstStyle/>
                    <a:p>
                      <a:pPr marL="0" lvl="0" indent="0" algn="ctr" rtl="0">
                        <a:spcBef>
                          <a:spcPts val="0"/>
                        </a:spcBef>
                        <a:spcAft>
                          <a:spcPts val="0"/>
                        </a:spcAft>
                        <a:buNone/>
                      </a:pPr>
                      <a:r>
                        <a:rPr lang="tr-TR" sz="1600" b="1"/>
                        <a:t>28</a:t>
                      </a:r>
                      <a:endParaRPr sz="1600" b="1"/>
                    </a:p>
                  </a:txBody>
                  <a:tcPr marL="44450" marR="44450" marT="0" marB="0" anchor="ctr">
                    <a:noFill/>
                  </a:tcPr>
                </a:tc>
                <a:tc>
                  <a:txBody>
                    <a:bodyPr/>
                    <a:lstStyle/>
                    <a:p>
                      <a:pPr marL="0" lvl="0" indent="0" algn="ctr" rtl="0">
                        <a:spcBef>
                          <a:spcPts val="0"/>
                        </a:spcBef>
                        <a:spcAft>
                          <a:spcPts val="0"/>
                        </a:spcAft>
                        <a:buNone/>
                      </a:pPr>
                      <a:r>
                        <a:rPr lang="tr-TR" sz="1600" b="1"/>
                        <a:t>2</a:t>
                      </a:r>
                      <a:endParaRPr sz="1600" b="1"/>
                    </a:p>
                  </a:txBody>
                  <a:tcPr marL="44450" marR="44450" marT="0" marB="0" anchor="ctr">
                    <a:noFill/>
                  </a:tcPr>
                </a:tc>
                <a:tc>
                  <a:txBody>
                    <a:bodyPr/>
                    <a:lstStyle/>
                    <a:p>
                      <a:pPr marL="0" lvl="0" indent="0" algn="ctr" rtl="0">
                        <a:spcBef>
                          <a:spcPts val="0"/>
                        </a:spcBef>
                        <a:spcAft>
                          <a:spcPts val="0"/>
                        </a:spcAft>
                        <a:buNone/>
                      </a:pPr>
                      <a:r>
                        <a:rPr lang="tr-TR" sz="1600" b="1"/>
                        <a:t>32</a:t>
                      </a:r>
                      <a:endParaRPr sz="1600" b="1"/>
                    </a:p>
                  </a:txBody>
                  <a:tcPr marL="44450" marR="44450" marT="0" marB="0" anchor="ctr">
                    <a:noFill/>
                  </a:tcPr>
                </a:tc>
                <a:tc>
                  <a:txBody>
                    <a:bodyPr/>
                    <a:lstStyle/>
                    <a:p>
                      <a:pPr marL="0" lvl="0" indent="0" algn="ctr" rtl="0">
                        <a:spcBef>
                          <a:spcPts val="0"/>
                        </a:spcBef>
                        <a:spcAft>
                          <a:spcPts val="0"/>
                        </a:spcAft>
                        <a:buNone/>
                      </a:pPr>
                      <a:r>
                        <a:rPr lang="tr-TR" sz="1600" b="1"/>
                        <a:t>7</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t> 0</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 69</a:t>
                      </a:r>
                      <a:endParaRPr sz="1600" b="1">
                        <a:solidFill>
                          <a:srgbClr val="0066FF"/>
                        </a:solidFill>
                      </a:endParaRPr>
                    </a:p>
                  </a:txBody>
                  <a:tcPr marL="44450" marR="44450" marT="0" marB="0" anchor="ctr">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a:t>23</a:t>
                      </a:r>
                      <a:endParaRPr sz="1600" b="1"/>
                    </a:p>
                  </a:txBody>
                  <a:tcPr marL="44450" marR="44450" marT="0" marB="0" anchor="ctr">
                    <a:noFill/>
                  </a:tcPr>
                </a:tc>
                <a:tc>
                  <a:txBody>
                    <a:bodyPr/>
                    <a:lstStyle/>
                    <a:p>
                      <a:pPr marL="0" lvl="0" indent="0" algn="ctr" rtl="0">
                        <a:spcBef>
                          <a:spcPts val="0"/>
                        </a:spcBef>
                        <a:spcAft>
                          <a:spcPts val="0"/>
                        </a:spcAft>
                        <a:buNone/>
                      </a:pPr>
                      <a:r>
                        <a:rPr lang="tr-TR" sz="1600" b="1"/>
                        <a:t>38</a:t>
                      </a:r>
                      <a:endParaRPr sz="1600" b="1"/>
                    </a:p>
                  </a:txBody>
                  <a:tcPr marL="44450" marR="44450" marT="0" marB="0" anchor="ctr">
                    <a:noFill/>
                  </a:tcPr>
                </a:tc>
                <a:tc>
                  <a:txBody>
                    <a:bodyPr/>
                    <a:lstStyle/>
                    <a:p>
                      <a:pPr marL="0" lvl="0" indent="0" algn="ctr" rtl="0">
                        <a:spcBef>
                          <a:spcPts val="0"/>
                        </a:spcBef>
                        <a:spcAft>
                          <a:spcPts val="0"/>
                        </a:spcAft>
                        <a:buNone/>
                      </a:pPr>
                      <a:r>
                        <a:rPr lang="tr-TR" sz="1600" b="1"/>
                        <a:t>3</a:t>
                      </a:r>
                      <a:endParaRPr sz="1600" b="1"/>
                    </a:p>
                  </a:txBody>
                  <a:tcPr marL="44450" marR="44450" marT="0" marB="0" anchor="ctr">
                    <a:noFill/>
                  </a:tcPr>
                </a:tc>
                <a:tc>
                  <a:txBody>
                    <a:bodyPr/>
                    <a:lstStyle/>
                    <a:p>
                      <a:pPr marL="0" lvl="0" indent="0" algn="ctr" rtl="0">
                        <a:spcBef>
                          <a:spcPts val="0"/>
                        </a:spcBef>
                        <a:spcAft>
                          <a:spcPts val="0"/>
                        </a:spcAft>
                        <a:buNone/>
                      </a:pPr>
                      <a:r>
                        <a:rPr lang="tr-TR" sz="1600" b="1"/>
                        <a:t>34</a:t>
                      </a:r>
                      <a:endParaRPr sz="1600" b="1"/>
                    </a:p>
                  </a:txBody>
                  <a:tcPr marL="44450" marR="44450" marT="0" marB="0" anchor="ctr">
                    <a:noFill/>
                  </a:tcPr>
                </a:tc>
                <a:tc>
                  <a:txBody>
                    <a:bodyPr/>
                    <a:lstStyle/>
                    <a:p>
                      <a:pPr marL="0" lvl="0" indent="0" algn="ctr" rtl="0">
                        <a:spcBef>
                          <a:spcPts val="0"/>
                        </a:spcBef>
                        <a:spcAft>
                          <a:spcPts val="0"/>
                        </a:spcAft>
                        <a:buNone/>
                      </a:pPr>
                      <a:r>
                        <a:rPr lang="tr-TR" sz="1600" b="1"/>
                        <a:t>7</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t> 0</a:t>
                      </a:r>
                      <a:endParaRPr sz="1600" b="1" dirty="0"/>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 82</a:t>
                      </a:r>
                      <a:endParaRPr sz="1600" b="1">
                        <a:solidFill>
                          <a:srgbClr val="0066FF"/>
                        </a:solidFill>
                      </a:endParaRPr>
                    </a:p>
                  </a:txBody>
                  <a:tcPr marL="44450" marR="44450" marT="0" marB="0" anchor="ctr">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sz="1600" b="1"/>
                        <a:t>23</a:t>
                      </a:r>
                      <a:endParaRPr sz="1600" b="1"/>
                    </a:p>
                  </a:txBody>
                  <a:tcPr marL="44450" marR="44450" marT="0" marB="0" anchor="ctr">
                    <a:noFill/>
                  </a:tcPr>
                </a:tc>
                <a:tc>
                  <a:txBody>
                    <a:bodyPr/>
                    <a:lstStyle/>
                    <a:p>
                      <a:pPr marL="0" lvl="0" indent="0" algn="ctr" rtl="0">
                        <a:spcBef>
                          <a:spcPts val="0"/>
                        </a:spcBef>
                        <a:spcAft>
                          <a:spcPts val="0"/>
                        </a:spcAft>
                        <a:buNone/>
                      </a:pPr>
                      <a:r>
                        <a:rPr lang="tr-TR" sz="1600" b="1"/>
                        <a:t>42</a:t>
                      </a:r>
                      <a:endParaRPr sz="1600" b="1"/>
                    </a:p>
                  </a:txBody>
                  <a:tcPr marL="44450" marR="44450" marT="0" marB="0" anchor="ctr">
                    <a:noFill/>
                  </a:tcPr>
                </a:tc>
                <a:tc>
                  <a:txBody>
                    <a:bodyPr/>
                    <a:lstStyle/>
                    <a:p>
                      <a:pPr marL="0" lvl="0" indent="0" algn="ctr" rtl="0">
                        <a:spcBef>
                          <a:spcPts val="0"/>
                        </a:spcBef>
                        <a:spcAft>
                          <a:spcPts val="0"/>
                        </a:spcAft>
                        <a:buNone/>
                      </a:pPr>
                      <a:r>
                        <a:rPr lang="tr-TR" sz="1600" b="1"/>
                        <a:t>4</a:t>
                      </a:r>
                      <a:endParaRPr sz="1600" b="1"/>
                    </a:p>
                  </a:txBody>
                  <a:tcPr marL="44450" marR="44450" marT="0" marB="0" anchor="ctr">
                    <a:noFill/>
                  </a:tcPr>
                </a:tc>
                <a:tc>
                  <a:txBody>
                    <a:bodyPr/>
                    <a:lstStyle/>
                    <a:p>
                      <a:pPr marL="0" lvl="0" indent="0" algn="ctr" rtl="0">
                        <a:spcBef>
                          <a:spcPts val="0"/>
                        </a:spcBef>
                        <a:spcAft>
                          <a:spcPts val="0"/>
                        </a:spcAft>
                        <a:buNone/>
                      </a:pPr>
                      <a:r>
                        <a:rPr lang="tr-TR" sz="1600" b="1"/>
                        <a:t>28</a:t>
                      </a:r>
                      <a:endParaRPr sz="1600" b="1"/>
                    </a:p>
                  </a:txBody>
                  <a:tcPr marL="44450" marR="44450" marT="0" marB="0" anchor="ctr">
                    <a:noFill/>
                  </a:tcPr>
                </a:tc>
                <a:tc>
                  <a:txBody>
                    <a:bodyPr/>
                    <a:lstStyle/>
                    <a:p>
                      <a:pPr marL="0" lvl="0" indent="0" algn="ctr" rtl="0">
                        <a:spcBef>
                          <a:spcPts val="0"/>
                        </a:spcBef>
                        <a:spcAft>
                          <a:spcPts val="0"/>
                        </a:spcAft>
                        <a:buNone/>
                      </a:pPr>
                      <a:r>
                        <a:rPr lang="tr-TR" sz="1600" b="1"/>
                        <a:t>5</a:t>
                      </a:r>
                      <a:endParaRPr sz="1600" b="1"/>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t> 0</a:t>
                      </a:r>
                      <a:endParaRPr sz="1600" b="1" dirty="0"/>
                    </a:p>
                  </a:txBody>
                  <a:tcPr marL="44450" marR="44450" marT="0" marB="0" anchor="ctr">
                    <a:noFill/>
                  </a:tcPr>
                </a:tc>
                <a:tc>
                  <a:txBody>
                    <a:bodyPr/>
                    <a:lstStyle/>
                    <a:p>
                      <a:pPr marL="0" marR="0" lvl="0" indent="0" algn="ctr" rtl="0">
                        <a:lnSpc>
                          <a:spcPct val="107000"/>
                        </a:lnSpc>
                        <a:spcBef>
                          <a:spcPts val="0"/>
                        </a:spcBef>
                        <a:spcAft>
                          <a:spcPts val="0"/>
                        </a:spcAft>
                        <a:buNone/>
                      </a:pPr>
                      <a:r>
                        <a:rPr lang="tr-TR" sz="1600" b="1" dirty="0">
                          <a:solidFill>
                            <a:srgbClr val="0066FF"/>
                          </a:solidFill>
                        </a:rPr>
                        <a:t> 79</a:t>
                      </a:r>
                      <a:endParaRPr sz="1600" b="1" dirty="0">
                        <a:solidFill>
                          <a:srgbClr val="0066FF"/>
                        </a:solidFill>
                      </a:endParaRPr>
                    </a:p>
                  </a:txBody>
                  <a:tcPr marL="44450" marR="44450" marT="0" marB="0" anchor="c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subTitle" idx="1"/>
          </p:nvPr>
        </p:nvSpPr>
        <p:spPr>
          <a:xfrm>
            <a:off x="1524000" y="3057832"/>
            <a:ext cx="8790039" cy="11193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6000"/>
              <a:buNone/>
            </a:pPr>
            <a:r>
              <a:rPr lang="tr-TR" sz="6000" b="1" dirty="0">
                <a:solidFill>
                  <a:srgbClr val="FF0000"/>
                </a:solidFill>
              </a:rPr>
              <a:t>YÖNETİM</a:t>
            </a:r>
            <a:endParaRPr sz="6000" dirty="0"/>
          </a:p>
        </p:txBody>
      </p:sp>
      <p:sp>
        <p:nvSpPr>
          <p:cNvPr id="112" name="Google Shape;1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113" name="Google Shape;11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a:t>
            </a:fld>
            <a:endParaRPr dirty="0"/>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g3b6b78beede_28_46"/>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FEN BİLGİSİ EĞİTİMİ ANABİLİM DALI</a:t>
            </a:r>
            <a:endParaRPr sz="3200" b="1" dirty="0">
              <a:solidFill>
                <a:srgbClr val="FF0000"/>
              </a:solidFill>
            </a:endParaRPr>
          </a:p>
        </p:txBody>
      </p:sp>
      <p:sp>
        <p:nvSpPr>
          <p:cNvPr id="310" name="Google Shape;310;g3b6b78beede_28_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11" name="Google Shape;311;g3b6b78beede_28_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30</a:t>
            </a:fld>
            <a:endParaRPr/>
          </a:p>
        </p:txBody>
      </p:sp>
      <p:graphicFrame>
        <p:nvGraphicFramePr>
          <p:cNvPr id="312" name="Google Shape;312;g3b6b78beede_28_46"/>
          <p:cNvGraphicFramePr/>
          <p:nvPr>
            <p:extLst>
              <p:ext uri="{D42A27DB-BD31-4B8C-83A1-F6EECF244321}">
                <p14:modId xmlns:p14="http://schemas.microsoft.com/office/powerpoint/2010/main" val="1936601563"/>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FEN BİLGİSİ ÖĞRETMENLİĞİ PROGRAMI</a:t>
                      </a:r>
                      <a:endParaRPr sz="1400" b="1">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13</a:t>
                      </a:r>
                      <a:endParaRPr sz="1600" b="1" dirty="0">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72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4</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6</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solidFill>
                            <a:srgbClr val="0066FF"/>
                          </a:solidFill>
                        </a:rPr>
                        <a:t> 84</a:t>
                      </a:r>
                      <a:endParaRPr sz="1600" b="1">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13</a:t>
                      </a:r>
                      <a:endParaRPr sz="1600" b="1" dirty="0">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t> 64</a:t>
                      </a:r>
                      <a:endParaRPr sz="1600" b="1" dirty="0"/>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4</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8</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solidFill>
                            <a:srgbClr val="0066FF"/>
                          </a:solidFill>
                        </a:rPr>
                        <a:t> 68</a:t>
                      </a:r>
                      <a:endParaRPr sz="1600" b="1">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15</a:t>
                      </a:r>
                      <a:endParaRPr sz="1600" b="1" dirty="0">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66</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4</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4</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solidFill>
                            <a:srgbClr val="0066FF"/>
                          </a:solidFill>
                        </a:rPr>
                        <a:t> 76</a:t>
                      </a:r>
                      <a:endParaRPr sz="1600" b="1">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13</a:t>
                      </a:r>
                      <a:endParaRPr sz="1600" b="1" dirty="0">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80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4</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6</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4</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solidFill>
                            <a:srgbClr val="0066FF"/>
                          </a:solidFill>
                        </a:rPr>
                        <a:t> 94</a:t>
                      </a:r>
                      <a:endParaRPr sz="1600" b="1" dirty="0">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sp>
        <p:nvSpPr>
          <p:cNvPr id="318" name="Google Shape;318;g3b6b78beede_28_54"/>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MATEMATİK EĞİTİMİ ANABİLİM DALI</a:t>
            </a:r>
            <a:endParaRPr sz="3200" b="1" dirty="0">
              <a:solidFill>
                <a:srgbClr val="FF0000"/>
              </a:solidFill>
            </a:endParaRPr>
          </a:p>
        </p:txBody>
      </p:sp>
      <p:sp>
        <p:nvSpPr>
          <p:cNvPr id="319" name="Google Shape;319;g3b6b78beede_28_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20" name="Google Shape;320;g3b6b78beede_28_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31</a:t>
            </a:fld>
            <a:endParaRPr/>
          </a:p>
        </p:txBody>
      </p:sp>
      <p:graphicFrame>
        <p:nvGraphicFramePr>
          <p:cNvPr id="321" name="Google Shape;321;g3b6b78beede_28_54"/>
          <p:cNvGraphicFramePr/>
          <p:nvPr>
            <p:extLst>
              <p:ext uri="{D42A27DB-BD31-4B8C-83A1-F6EECF244321}">
                <p14:modId xmlns:p14="http://schemas.microsoft.com/office/powerpoint/2010/main" val="2816896431"/>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dirty="0">
                          <a:solidFill>
                            <a:srgbClr val="FF0000"/>
                          </a:solidFill>
                        </a:rPr>
                        <a:t>İLKÖĞRETİM MATEMATİK ÖĞRETMENLİĞİ PROGRAMI</a:t>
                      </a:r>
                      <a:endParaRPr sz="1400" b="1" dirty="0">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dirty="0">
                          <a:solidFill>
                            <a:srgbClr val="3333FF"/>
                          </a:solidFill>
                        </a:rPr>
                        <a:t>12</a:t>
                      </a:r>
                      <a:endParaRPr sz="1600" b="1" dirty="0">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99</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10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30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solidFill>
                            <a:srgbClr val="0066FF"/>
                          </a:solidFill>
                        </a:rPr>
                        <a:t> 141</a:t>
                      </a:r>
                      <a:endParaRPr sz="1600" b="1">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a:solidFill>
                            <a:srgbClr val="3333FF"/>
                          </a:solidFill>
                        </a:rPr>
                        <a:t> 12</a:t>
                      </a:r>
                      <a:endParaRPr sz="1600" b="1">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100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10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solidFill>
                            <a:srgbClr val="0066FF"/>
                          </a:solidFill>
                        </a:rPr>
                        <a:t> 134</a:t>
                      </a:r>
                      <a:endParaRPr sz="1600" b="1">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a:solidFill>
                            <a:srgbClr val="3333FF"/>
                          </a:solidFill>
                        </a:rPr>
                        <a:t> 12</a:t>
                      </a:r>
                      <a:endParaRPr sz="1600" b="1">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76</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26</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0 </a:t>
                      </a:r>
                      <a:endParaRPr sz="1600" b="1" dirty="0"/>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solidFill>
                            <a:srgbClr val="0066FF"/>
                          </a:solidFill>
                        </a:rPr>
                        <a:t> 124</a:t>
                      </a:r>
                      <a:endParaRPr sz="1600" b="1">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a:solidFill>
                            <a:srgbClr val="3333FF"/>
                          </a:solidFill>
                        </a:rPr>
                        <a:t> 12</a:t>
                      </a:r>
                      <a:endParaRPr sz="1600" b="1">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86</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7</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0</a:t>
                      </a:r>
                      <a:endParaRPr sz="1600" b="1" dirty="0"/>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solidFill>
                            <a:srgbClr val="0066FF"/>
                          </a:solidFill>
                        </a:rPr>
                        <a:t> 117</a:t>
                      </a:r>
                      <a:endParaRPr sz="1600" b="1" dirty="0">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sp>
        <p:nvSpPr>
          <p:cNvPr id="327" name="Google Shape;327;g3b6b78beede_28_62"/>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Program Ders Görevlendirme Analizi </a:t>
            </a:r>
            <a:br>
              <a:rPr lang="tr-TR" sz="3200" b="1" dirty="0">
                <a:solidFill>
                  <a:srgbClr val="FF0000"/>
                </a:solidFill>
              </a:rPr>
            </a:br>
            <a:r>
              <a:rPr lang="tr-TR" sz="2700" b="1" i="1" dirty="0">
                <a:solidFill>
                  <a:srgbClr val="0000CC"/>
                </a:solidFill>
              </a:rPr>
              <a:t>MATEMATİK EĞİTİMİ ANABİLİM DALI</a:t>
            </a:r>
            <a:endParaRPr sz="3600" b="1" dirty="0">
              <a:solidFill>
                <a:srgbClr val="FF0000"/>
              </a:solidFill>
            </a:endParaRPr>
          </a:p>
        </p:txBody>
      </p:sp>
      <p:sp>
        <p:nvSpPr>
          <p:cNvPr id="328" name="Google Shape;328;g3b6b78beede_28_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29" name="Google Shape;329;g3b6b78beede_28_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32</a:t>
            </a:fld>
            <a:endParaRPr/>
          </a:p>
        </p:txBody>
      </p:sp>
      <p:graphicFrame>
        <p:nvGraphicFramePr>
          <p:cNvPr id="330" name="Google Shape;330;g3b6b78beede_28_62"/>
          <p:cNvGraphicFramePr/>
          <p:nvPr>
            <p:extLst>
              <p:ext uri="{D42A27DB-BD31-4B8C-83A1-F6EECF244321}">
                <p14:modId xmlns:p14="http://schemas.microsoft.com/office/powerpoint/2010/main" val="3596543215"/>
              </p:ext>
            </p:extLst>
          </p:nvPr>
        </p:nvGraphicFramePr>
        <p:xfrm>
          <a:off x="288234" y="1938132"/>
          <a:ext cx="11479700" cy="3725466"/>
        </p:xfrm>
        <a:graphic>
          <a:graphicData uri="http://schemas.openxmlformats.org/drawingml/2006/table">
            <a:tbl>
              <a:tblPr firstRow="1" firstCol="1" bandRow="1">
                <a:noFill/>
                <a:tableStyleId>{0D959B07-CC43-40B5-915E-03206A15D3F9}</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noFill/>
                  </a:tcP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dirty="0">
                          <a:solidFill>
                            <a:srgbClr val="FF0000"/>
                          </a:solidFill>
                        </a:rPr>
                        <a:t>MATEMATİK ÖĞRETMENLİĞİ PROGRAMI</a:t>
                      </a:r>
                      <a:endParaRPr sz="1400" b="1" dirty="0">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2023-</a:t>
                      </a: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dirty="0">
                          <a:solidFill>
                            <a:srgbClr val="3333FF"/>
                          </a:solidFill>
                        </a:rPr>
                        <a:t> 12</a:t>
                      </a:r>
                      <a:endParaRPr sz="1600" b="1" dirty="0">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51</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10</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16</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0</a:t>
                      </a:r>
                      <a:endParaRPr sz="1600" b="1" dirty="0"/>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solidFill>
                            <a:srgbClr val="0066FF"/>
                          </a:solidFill>
                        </a:rPr>
                        <a:t> 79</a:t>
                      </a:r>
                      <a:endParaRPr sz="1600" b="1">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a:solidFill>
                            <a:srgbClr val="3333FF"/>
                          </a:solidFill>
                        </a:rPr>
                        <a:t> 12</a:t>
                      </a:r>
                      <a:endParaRPr sz="1600" b="1">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42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5</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0</a:t>
                      </a:r>
                      <a:endParaRPr sz="1600" b="1" dirty="0"/>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solidFill>
                            <a:srgbClr val="0066FF"/>
                          </a:solidFill>
                        </a:rPr>
                        <a:t> 51</a:t>
                      </a:r>
                      <a:endParaRPr sz="1600" b="1" dirty="0">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b="1">
                          <a:solidFill>
                            <a:srgbClr val="0000CC"/>
                          </a:solidFill>
                        </a:rPr>
                        <a:t>2024-</a:t>
                      </a: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a:solidFill>
                            <a:srgbClr val="3333FF"/>
                          </a:solidFill>
                        </a:rPr>
                        <a:t> 12</a:t>
                      </a:r>
                      <a:endParaRPr sz="1600" b="1">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49</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8</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12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0</a:t>
                      </a:r>
                      <a:endParaRPr sz="1600" b="1" dirty="0"/>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solidFill>
                            <a:srgbClr val="0066FF"/>
                          </a:solidFill>
                        </a:rPr>
                        <a:t> 71</a:t>
                      </a:r>
                      <a:endParaRPr sz="1600" b="1" dirty="0">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lnR w="9525" cap="flat" cmpd="sng">
                      <a:solidFill>
                        <a:srgbClr val="000000"/>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600" b="1">
                          <a:solidFill>
                            <a:srgbClr val="3333FF"/>
                          </a:solidFill>
                        </a:rPr>
                        <a:t> 12</a:t>
                      </a:r>
                      <a:endParaRPr sz="1600" b="1">
                        <a:solidFill>
                          <a:srgbClr val="3333FF"/>
                        </a:solidFill>
                        <a:latin typeface="Calibri"/>
                        <a:ea typeface="Calibri"/>
                        <a:cs typeface="Calibri"/>
                        <a:sym typeface="Calibri"/>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53</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5</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14</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a:t>
                      </a:r>
                      <a:endParaRPr sz="1600" b="1"/>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0</a:t>
                      </a:r>
                      <a:endParaRPr sz="1600" b="1" dirty="0"/>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solidFill>
                            <a:srgbClr val="0066FF"/>
                          </a:solidFill>
                        </a:rPr>
                        <a:t> 74</a:t>
                      </a:r>
                      <a:endParaRPr sz="1600" b="1" dirty="0">
                        <a:solidFill>
                          <a:srgbClr val="0066FF"/>
                        </a:solidFill>
                      </a:endParaRPr>
                    </a:p>
                  </a:txBody>
                  <a:tcPr marL="33350" marR="333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288235" y="840509"/>
            <a:ext cx="10495722" cy="6326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Fakülte Ders Yükü Ortalaması (Saat)</a:t>
            </a:r>
            <a:endParaRPr/>
          </a:p>
        </p:txBody>
      </p:sp>
      <p:sp>
        <p:nvSpPr>
          <p:cNvPr id="337" name="Google Shape;3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38" name="Google Shape;3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33</a:t>
            </a:fld>
            <a:endParaRPr/>
          </a:p>
        </p:txBody>
      </p:sp>
      <p:graphicFrame>
        <p:nvGraphicFramePr>
          <p:cNvPr id="339" name="Google Shape;339;p17"/>
          <p:cNvGraphicFramePr/>
          <p:nvPr/>
        </p:nvGraphicFramePr>
        <p:xfrm>
          <a:off x="337931" y="1811970"/>
          <a:ext cx="11493825" cy="4356221"/>
        </p:xfrm>
        <a:graphic>
          <a:graphicData uri="http://schemas.openxmlformats.org/drawingml/2006/table">
            <a:tbl>
              <a:tblPr firstRow="1" firstCol="1" lastRow="1" lastCol="1" bandRow="1" bandCol="1">
                <a:noFill/>
                <a:tableStyleId>{6B96FA0C-A23B-4D2F-B4F0-ADE644EF4475}</a:tableStyleId>
              </a:tblPr>
              <a:tblGrid>
                <a:gridCol w="72855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794775">
                  <a:extLst>
                    <a:ext uri="{9D8B030D-6E8A-4147-A177-3AD203B41FA5}">
                      <a16:colId xmlns:a16="http://schemas.microsoft.com/office/drawing/2014/main" val="20002"/>
                    </a:ext>
                  </a:extLst>
                </a:gridCol>
                <a:gridCol w="1304275">
                  <a:extLst>
                    <a:ext uri="{9D8B030D-6E8A-4147-A177-3AD203B41FA5}">
                      <a16:colId xmlns:a16="http://schemas.microsoft.com/office/drawing/2014/main" val="20003"/>
                    </a:ext>
                  </a:extLst>
                </a:gridCol>
                <a:gridCol w="794775">
                  <a:extLst>
                    <a:ext uri="{9D8B030D-6E8A-4147-A177-3AD203B41FA5}">
                      <a16:colId xmlns:a16="http://schemas.microsoft.com/office/drawing/2014/main" val="20004"/>
                    </a:ext>
                  </a:extLst>
                </a:gridCol>
              </a:tblGrid>
              <a:tr h="794600">
                <a:tc>
                  <a:txBody>
                    <a:bodyPr/>
                    <a:lstStyle/>
                    <a:p>
                      <a:pPr marL="0" marR="0" lvl="0" indent="0" algn="ctr" rtl="0">
                        <a:lnSpc>
                          <a:spcPct val="107000"/>
                        </a:lnSpc>
                        <a:spcBef>
                          <a:spcPts val="0"/>
                        </a:spcBef>
                        <a:spcAft>
                          <a:spcPts val="0"/>
                        </a:spcAft>
                        <a:buNone/>
                      </a:pPr>
                      <a:r>
                        <a:rPr lang="tr-TR" sz="1400">
                          <a:solidFill>
                            <a:srgbClr val="FF0000"/>
                          </a:solidFill>
                          <a:latin typeface="Calibri"/>
                          <a:ea typeface="Calibri"/>
                          <a:cs typeface="Calibri"/>
                          <a:sym typeface="Calibri"/>
                        </a:rPr>
                        <a:t>BİRİM DERS YÜKÜ ORTALAMASI</a:t>
                      </a:r>
                      <a:endParaRPr/>
                    </a:p>
                    <a:p>
                      <a:pPr marL="0" marR="0" lvl="0" indent="0" algn="ctr" rtl="0">
                        <a:lnSpc>
                          <a:spcPct val="107000"/>
                        </a:lnSpc>
                        <a:spcBef>
                          <a:spcPts val="0"/>
                        </a:spcBef>
                        <a:spcAft>
                          <a:spcPts val="0"/>
                        </a:spcAft>
                        <a:buNone/>
                      </a:pPr>
                      <a:r>
                        <a:rPr lang="tr-TR" sz="1400" i="1">
                          <a:solidFill>
                            <a:srgbClr val="3333FF"/>
                          </a:solidFill>
                          <a:latin typeface="Calibri"/>
                          <a:ea typeface="Calibri"/>
                          <a:cs typeface="Calibri"/>
                          <a:sym typeface="Calibri"/>
                        </a:rPr>
                        <a:t>(Lütfen birim program yapınıza uygun olan satırları cevaplayınız) </a:t>
                      </a:r>
                      <a:endParaRPr sz="1400" i="1">
                        <a:solidFill>
                          <a:srgbClr val="3333FF"/>
                        </a:solidFill>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2024 (Bahar- Güz)</a:t>
                      </a:r>
                      <a:endParaRPr sz="1200">
                        <a:solidFill>
                          <a:srgbClr val="FF0000"/>
                        </a:solidFill>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2025 (Bahar- Güz)</a:t>
                      </a:r>
                      <a:endParaRPr sz="1200">
                        <a:solidFill>
                          <a:srgbClr val="FF0000"/>
                        </a:solidFill>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0"/>
                  </a:ext>
                </a:extLst>
              </a:tr>
              <a:tr h="23392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a:t>
                      </a:r>
                      <a:endParaRPr sz="1100" dirty="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1"/>
                  </a:ext>
                </a:extLst>
              </a:tr>
              <a:tr h="2026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119</a:t>
                      </a:r>
                      <a:r>
                        <a:rPr lang="tr-TR" sz="1100"/>
                        <a:t>(ORTALAMA 12)</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1428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110</a:t>
                      </a:r>
                      <a:r>
                        <a:rPr lang="tr-TR" sz="1100">
                          <a:latin typeface="Calibri"/>
                          <a:ea typeface="Calibri"/>
                          <a:cs typeface="Calibri"/>
                          <a:sym typeface="Calibri"/>
                        </a:rPr>
                        <a:t> (ORTALAMA 15)</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1650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2"/>
                  </a:ext>
                </a:extLst>
              </a:tr>
              <a:tr h="28700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(Tez, tez izleme, seminer ve uzmanlık dersleri hariç)</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82</a:t>
                      </a:r>
                      <a:r>
                        <a:rPr lang="tr-TR" sz="1100">
                          <a:latin typeface="Calibri"/>
                          <a:ea typeface="Calibri"/>
                          <a:cs typeface="Calibri"/>
                          <a:sym typeface="Calibri"/>
                        </a:rPr>
                        <a:t> (ORTALAMA 7)</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574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78 (ORTALAMA 7)</a:t>
                      </a: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546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3"/>
                  </a:ext>
                </a:extLst>
              </a:tr>
              <a:tr h="3997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(Sadece tez, tez izleme, seminer ve uzmanlık dersleri)</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75(ORTALAMA 4)</a:t>
                      </a: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300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70(ORTALAMA 3)</a:t>
                      </a: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210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4"/>
                  </a:ext>
                </a:extLst>
              </a:tr>
              <a:tr h="29527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TOPLAM Ders Yükü (saat) (Ön lisans, Lisans ve Lisansüstü)</a:t>
                      </a:r>
                      <a:endParaRPr sz="1200">
                        <a:latin typeface="Calibri"/>
                        <a:ea typeface="Calibri"/>
                        <a:cs typeface="Calibri"/>
                        <a:sym typeface="Calibri"/>
                      </a:endParaRPr>
                    </a:p>
                  </a:txBody>
                  <a:tcPr marL="6700" marR="6700" marT="6700" marB="0" anchor="ctr">
                    <a:noFill/>
                  </a:tcPr>
                </a:tc>
                <a:tc>
                  <a:txBody>
                    <a:bodyPr/>
                    <a:lstStyle/>
                    <a:p>
                      <a:pPr marL="0" marR="0" lvl="0" indent="0" algn="l" rtl="0">
                        <a:lnSpc>
                          <a:spcPct val="107000"/>
                        </a:lnSpc>
                        <a:spcBef>
                          <a:spcPts val="0"/>
                        </a:spcBef>
                        <a:spcAft>
                          <a:spcPts val="0"/>
                        </a:spcAft>
                        <a:buNone/>
                      </a:pPr>
                      <a:r>
                        <a:rPr lang="tr-TR" sz="1100"/>
                        <a:t>119( ORTALAMA 20)</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2380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110</a:t>
                      </a:r>
                      <a:r>
                        <a:rPr lang="tr-TR" sz="1100">
                          <a:latin typeface="Calibri"/>
                          <a:ea typeface="Calibri"/>
                          <a:cs typeface="Calibri"/>
                          <a:sym typeface="Calibri"/>
                        </a:rPr>
                        <a:t> (ORTALAMA 23)</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2530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5"/>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6"/>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7"/>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27 (ORTALAMA 15)</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405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28</a:t>
                      </a:r>
                      <a:r>
                        <a:rPr lang="tr-TR" sz="1100">
                          <a:latin typeface="Calibri"/>
                          <a:ea typeface="Calibri"/>
                          <a:cs typeface="Calibri"/>
                          <a:sym typeface="Calibri"/>
                        </a:rPr>
                        <a:t> (ORTALAMA 17</a:t>
                      </a:r>
                      <a:r>
                        <a:rPr lang="tr-TR" sz="1100"/>
                        <a:t>)</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476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8"/>
                  </a:ext>
                </a:extLst>
              </a:tr>
              <a:tr h="2861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TOPLAM Ders Yükü (saat) (Ön lisans ve Lisans) </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27 (ORTALAMA 15)</a:t>
                      </a: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405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28(ORTALAMA 17)</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476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09"/>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10"/>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Hariç) (Ön lisans, Lisans ve Lisansüstü)</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3(ORTALAMA 10</a:t>
                      </a:r>
                      <a:r>
                        <a:rPr lang="tr-TR" sz="1100"/>
                        <a:t>)</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30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2</a:t>
                      </a:r>
                      <a:r>
                        <a:rPr lang="tr-TR" sz="1100">
                          <a:latin typeface="Calibri"/>
                          <a:ea typeface="Calibri"/>
                          <a:cs typeface="Calibri"/>
                          <a:sym typeface="Calibri"/>
                        </a:rPr>
                        <a:t> </a:t>
                      </a:r>
                      <a:r>
                        <a:rPr lang="tr-TR" sz="1100"/>
                        <a:t>(ORTALAMA 6 SAAT)</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12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11"/>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Dahil) (Ön lisans, Lisans ve Lisansüstü)</a:t>
                      </a:r>
                      <a:endParaRPr sz="12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3 (ORTALAMA 10)</a:t>
                      </a: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30 SAAT</a:t>
                      </a:r>
                      <a:endParaRPr sz="1100">
                        <a:latin typeface="Calibri"/>
                        <a:ea typeface="Calibri"/>
                        <a:cs typeface="Calibri"/>
                        <a:sym typeface="Calibri"/>
                      </a:endParaRPr>
                    </a:p>
                  </a:txBody>
                  <a:tcPr marL="6700" marR="6700" marT="6700" marB="0" anchor="ctr">
                    <a:noFill/>
                  </a:tcPr>
                </a:tc>
                <a:tc>
                  <a:txBody>
                    <a:bodyPr/>
                    <a:lstStyle/>
                    <a:p>
                      <a:pPr marL="0" marR="0" lvl="0" indent="0" algn="ctr" rtl="0">
                        <a:lnSpc>
                          <a:spcPct val="107000"/>
                        </a:lnSpc>
                        <a:spcBef>
                          <a:spcPts val="0"/>
                        </a:spcBef>
                        <a:spcAft>
                          <a:spcPts val="0"/>
                        </a:spcAft>
                        <a:buNone/>
                      </a:pPr>
                      <a:r>
                        <a:rPr lang="tr-TR" sz="1100"/>
                        <a:t>2</a:t>
                      </a:r>
                      <a:r>
                        <a:rPr lang="tr-TR" sz="1100">
                          <a:latin typeface="Calibri"/>
                          <a:ea typeface="Calibri"/>
                          <a:cs typeface="Calibri"/>
                          <a:sym typeface="Calibri"/>
                        </a:rPr>
                        <a:t> (ORTALAMA 6 SAAT)</a:t>
                      </a:r>
                      <a:endParaRPr sz="110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t>12 SAAT</a:t>
                      </a:r>
                      <a:endParaRPr sz="1100">
                        <a:latin typeface="Calibri"/>
                        <a:ea typeface="Calibri"/>
                        <a:cs typeface="Calibri"/>
                        <a:sym typeface="Calibri"/>
                      </a:endParaRPr>
                    </a:p>
                  </a:txBody>
                  <a:tcPr marL="6700" marR="6700" marT="6700" marB="0" anchor="ctr">
                    <a:noFill/>
                  </a:tcPr>
                </a:tc>
                <a:extLst>
                  <a:ext uri="{0D108BD9-81ED-4DB2-BD59-A6C34878D82A}">
                    <a16:rowId xmlns:a16="http://schemas.microsoft.com/office/drawing/2014/main" val="10012"/>
                  </a:ext>
                </a:extLst>
              </a:tr>
              <a:tr h="186300">
                <a:tc gridSpan="5">
                  <a:txBody>
                    <a:bodyPr/>
                    <a:lstStyle/>
                    <a:p>
                      <a:pPr marL="0" marR="0" lvl="0" indent="0" algn="l" rtl="0">
                        <a:lnSpc>
                          <a:spcPct val="107000"/>
                        </a:lnSpc>
                        <a:spcBef>
                          <a:spcPts val="0"/>
                        </a:spcBef>
                        <a:spcAft>
                          <a:spcPts val="0"/>
                        </a:spcAft>
                        <a:buNone/>
                      </a:pPr>
                      <a:r>
                        <a:rPr lang="tr-TR" sz="1200" dirty="0">
                          <a:solidFill>
                            <a:srgbClr val="FF0000"/>
                          </a:solidFill>
                          <a:latin typeface="Calibri"/>
                          <a:ea typeface="Calibri"/>
                          <a:cs typeface="Calibri"/>
                          <a:sym typeface="Calibri"/>
                        </a:rPr>
                        <a:t>*: Her bir satırın karşısına o yıla ait toplam</a:t>
                      </a:r>
                      <a:r>
                        <a:rPr lang="tr-TR" sz="1100" dirty="0">
                          <a:latin typeface="Calibri"/>
                          <a:ea typeface="Calibri"/>
                          <a:cs typeface="Calibri"/>
                          <a:sym typeface="Calibri"/>
                        </a:rPr>
                        <a:t> </a:t>
                      </a:r>
                      <a:r>
                        <a:rPr lang="tr-TR" sz="1200" dirty="0">
                          <a:solidFill>
                            <a:srgbClr val="FF0000"/>
                          </a:solidFill>
                          <a:latin typeface="Calibri"/>
                          <a:ea typeface="Calibri"/>
                          <a:cs typeface="Calibri"/>
                          <a:sym typeface="Calibri"/>
                        </a:rPr>
                        <a:t>sayıyı yazınız.</a:t>
                      </a:r>
                      <a:endParaRPr sz="1200" dirty="0">
                        <a:solidFill>
                          <a:srgbClr val="FF0000"/>
                        </a:solidFill>
                        <a:latin typeface="Calibri"/>
                        <a:ea typeface="Calibri"/>
                        <a:cs typeface="Calibri"/>
                        <a:sym typeface="Calibri"/>
                      </a:endParaRPr>
                    </a:p>
                  </a:txBody>
                  <a:tcPr marL="6700" marR="6700" marT="670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pic>
        <p:nvPicPr>
          <p:cNvPr id="340" name="Google Shape;340;p17"/>
          <p:cNvPicPr preferRelativeResize="0"/>
          <p:nvPr/>
        </p:nvPicPr>
        <p:blipFill rotWithShape="1">
          <a:blip r:embed="rId3">
            <a:alphaModFix/>
          </a:blip>
          <a:srcRect/>
          <a:stretch/>
        </p:blipFill>
        <p:spPr>
          <a:xfrm>
            <a:off x="11831782" y="6320598"/>
            <a:ext cx="367608" cy="3727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8"/>
          <p:cNvSpPr txBox="1">
            <a:spLocks noGrp="1"/>
          </p:cNvSpPr>
          <p:nvPr>
            <p:ph type="title"/>
          </p:nvPr>
        </p:nvSpPr>
        <p:spPr>
          <a:xfrm>
            <a:off x="129310" y="766618"/>
            <a:ext cx="10603345" cy="72977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Ön Lisans / Lisans Bölüm ve Program Sayısı</a:t>
            </a:r>
            <a:br>
              <a:rPr lang="tr-TR" sz="2800" b="1">
                <a:solidFill>
                  <a:srgbClr val="FF0000"/>
                </a:solidFill>
              </a:rPr>
            </a:br>
            <a:r>
              <a:rPr lang="tr-TR" sz="1600" b="1" i="1">
                <a:solidFill>
                  <a:srgbClr val="0066FF"/>
                </a:solidFill>
              </a:rPr>
              <a:t>(Biriminize uygun olan satırları doldurunuz lütfen) </a:t>
            </a:r>
            <a:endParaRPr sz="1600" i="1">
              <a:solidFill>
                <a:srgbClr val="0066FF"/>
              </a:solidFill>
            </a:endParaRPr>
          </a:p>
        </p:txBody>
      </p:sp>
      <p:sp>
        <p:nvSpPr>
          <p:cNvPr id="346" name="Google Shape;3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47" name="Google Shape;34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34</a:t>
            </a:fld>
            <a:endParaRPr/>
          </a:p>
        </p:txBody>
      </p:sp>
      <p:graphicFrame>
        <p:nvGraphicFramePr>
          <p:cNvPr id="348" name="Google Shape;348;p18"/>
          <p:cNvGraphicFramePr/>
          <p:nvPr>
            <p:extLst>
              <p:ext uri="{D42A27DB-BD31-4B8C-83A1-F6EECF244321}">
                <p14:modId xmlns:p14="http://schemas.microsoft.com/office/powerpoint/2010/main" val="4274823586"/>
              </p:ext>
            </p:extLst>
          </p:nvPr>
        </p:nvGraphicFramePr>
        <p:xfrm>
          <a:off x="535711" y="2041235"/>
          <a:ext cx="11102100" cy="3124850"/>
        </p:xfrm>
        <a:graphic>
          <a:graphicData uri="http://schemas.openxmlformats.org/drawingml/2006/table">
            <a:tbl>
              <a:tblPr firstRow="1" firstCol="1" lastRow="1" lastCol="1" bandRow="1" bandCol="1">
                <a:noFill/>
                <a:tableStyleId>{0D959B07-CC43-40B5-915E-03206A15D3F9}</a:tableStyleId>
              </a:tblPr>
              <a:tblGrid>
                <a:gridCol w="5144650">
                  <a:extLst>
                    <a:ext uri="{9D8B030D-6E8A-4147-A177-3AD203B41FA5}">
                      <a16:colId xmlns:a16="http://schemas.microsoft.com/office/drawing/2014/main" val="20000"/>
                    </a:ext>
                  </a:extLst>
                </a:gridCol>
                <a:gridCol w="3371175">
                  <a:extLst>
                    <a:ext uri="{9D8B030D-6E8A-4147-A177-3AD203B41FA5}">
                      <a16:colId xmlns:a16="http://schemas.microsoft.com/office/drawing/2014/main" val="20001"/>
                    </a:ext>
                  </a:extLst>
                </a:gridCol>
                <a:gridCol w="2586275">
                  <a:extLst>
                    <a:ext uri="{9D8B030D-6E8A-4147-A177-3AD203B41FA5}">
                      <a16:colId xmlns:a16="http://schemas.microsoft.com/office/drawing/2014/main" val="20002"/>
                    </a:ext>
                  </a:extLst>
                </a:gridCol>
              </a:tblGrid>
              <a:tr h="443350">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Program Sayısı</a:t>
                      </a:r>
                      <a:endParaRPr sz="2400" b="1" i="0" u="none" strike="noStrike">
                        <a:solidFill>
                          <a:srgbClr val="FF0000"/>
                        </a:solidFill>
                        <a:latin typeface="Calibri"/>
                        <a:ea typeface="Calibri"/>
                        <a:cs typeface="Calibri"/>
                        <a:sym typeface="Calibri"/>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2024 (Güz Dönemi)</a:t>
                      </a:r>
                      <a:endParaRPr sz="2400" b="1" i="0" u="none" strike="noStrike">
                        <a:solidFill>
                          <a:srgbClr val="FF0000"/>
                        </a:solidFill>
                        <a:latin typeface="Times New Roman"/>
                        <a:ea typeface="Times New Roman"/>
                        <a:cs typeface="Times New Roman"/>
                        <a:sym typeface="Times New Roman"/>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2025 (Güz Dönemi)</a:t>
                      </a:r>
                      <a:endParaRPr sz="2400" b="1" i="0" u="none" strike="noStrike">
                        <a:solidFill>
                          <a:srgbClr val="FF0000"/>
                        </a:solidFill>
                        <a:latin typeface="Times New Roman"/>
                        <a:ea typeface="Times New Roman"/>
                        <a:cs typeface="Times New Roman"/>
                        <a:sym typeface="Times New Roman"/>
                      </a:endParaRPr>
                    </a:p>
                  </a:txBody>
                  <a:tcPr marL="7625" marR="7625" marT="7625" marB="0" anchor="ctr">
                    <a:noFill/>
                  </a:tcPr>
                </a:tc>
                <a:extLst>
                  <a:ext uri="{0D108BD9-81ED-4DB2-BD59-A6C34878D82A}">
                    <a16:rowId xmlns:a16="http://schemas.microsoft.com/office/drawing/2014/main" val="10000"/>
                  </a:ext>
                </a:extLst>
              </a:tr>
              <a:tr h="382925">
                <a:tc>
                  <a:txBody>
                    <a:bodyPr/>
                    <a:lstStyle/>
                    <a:p>
                      <a:pPr marL="72000" marR="0" lvl="0" indent="0" algn="l" rtl="0">
                        <a:lnSpc>
                          <a:spcPct val="100000"/>
                        </a:lnSpc>
                        <a:spcBef>
                          <a:spcPts val="0"/>
                        </a:spcBef>
                        <a:spcAft>
                          <a:spcPts val="0"/>
                        </a:spcAft>
                        <a:buNone/>
                      </a:pPr>
                      <a:r>
                        <a:rPr lang="tr-TR" sz="2000" u="none" strike="noStrike">
                          <a:solidFill>
                            <a:srgbClr val="3333FF"/>
                          </a:solidFill>
                        </a:rPr>
                        <a:t>Ön Lisans Bölüm Sayısı</a:t>
                      </a:r>
                      <a:endParaRPr sz="2000" b="0" i="0" u="none" strike="noStrike">
                        <a:solidFill>
                          <a:srgbClr val="3333FF"/>
                        </a:solidFill>
                        <a:latin typeface="Calibri"/>
                        <a:ea typeface="Calibri"/>
                        <a:cs typeface="Calibri"/>
                        <a:sym typeface="Calibri"/>
                      </a:endParaRPr>
                    </a:p>
                  </a:txBody>
                  <a:tcPr marL="7625" marR="7625" marT="7625" marB="0" anchor="ctr">
                    <a:noFill/>
                  </a:tcP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noFill/>
                  </a:tcP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noFill/>
                  </a:tcPr>
                </a:tc>
                <a:extLst>
                  <a:ext uri="{0D108BD9-81ED-4DB2-BD59-A6C34878D82A}">
                    <a16:rowId xmlns:a16="http://schemas.microsoft.com/office/drawing/2014/main" val="10001"/>
                  </a:ext>
                </a:extLst>
              </a:tr>
              <a:tr h="382925">
                <a:tc>
                  <a:txBody>
                    <a:bodyPr/>
                    <a:lstStyle/>
                    <a:p>
                      <a:pPr marL="72000" marR="0" lvl="0" indent="0" algn="l" rtl="0">
                        <a:lnSpc>
                          <a:spcPct val="100000"/>
                        </a:lnSpc>
                        <a:spcBef>
                          <a:spcPts val="0"/>
                        </a:spcBef>
                        <a:spcAft>
                          <a:spcPts val="0"/>
                        </a:spcAft>
                        <a:buNone/>
                      </a:pPr>
                      <a:r>
                        <a:rPr lang="tr-TR" sz="2000" u="none" strike="noStrike">
                          <a:solidFill>
                            <a:srgbClr val="3333FF"/>
                          </a:solidFill>
                        </a:rPr>
                        <a:t>Ön Lisans Programı Sayısı</a:t>
                      </a:r>
                      <a:endParaRPr sz="2000" b="0" i="0" u="none" strike="noStrike">
                        <a:solidFill>
                          <a:srgbClr val="3333FF"/>
                        </a:solidFill>
                        <a:latin typeface="Calibri"/>
                        <a:ea typeface="Calibri"/>
                        <a:cs typeface="Calibri"/>
                        <a:sym typeface="Calibri"/>
                      </a:endParaRPr>
                    </a:p>
                  </a:txBody>
                  <a:tcPr marL="7625" marR="7625" marT="7625" marB="0" anchor="ctr">
                    <a:noFill/>
                  </a:tcPr>
                </a:tc>
                <a:tc>
                  <a:txBody>
                    <a:bodyPr/>
                    <a:lstStyle/>
                    <a:p>
                      <a:pPr marL="72000" marR="0" lvl="0" indent="0" algn="l" rtl="0">
                        <a:lnSpc>
                          <a:spcPct val="100000"/>
                        </a:lnSpc>
                        <a:spcBef>
                          <a:spcPts val="0"/>
                        </a:spcBef>
                        <a:spcAft>
                          <a:spcPts val="0"/>
                        </a:spcAft>
                        <a:buNone/>
                      </a:pPr>
                      <a:r>
                        <a:rPr lang="tr-TR" sz="2000" u="none" strike="noStrike" dirty="0"/>
                        <a:t> </a:t>
                      </a:r>
                      <a:endParaRPr sz="2000" b="0" i="0" u="none" strike="noStrike" dirty="0">
                        <a:solidFill>
                          <a:srgbClr val="000000"/>
                        </a:solidFill>
                        <a:latin typeface="Calibri"/>
                        <a:ea typeface="Calibri"/>
                        <a:cs typeface="Calibri"/>
                        <a:sym typeface="Calibri"/>
                      </a:endParaRPr>
                    </a:p>
                  </a:txBody>
                  <a:tcPr marL="7625" marR="7625" marT="7625" marB="0" anchor="ctr">
                    <a:noFill/>
                  </a:tcP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noFill/>
                  </a:tcPr>
                </a:tc>
                <a:extLst>
                  <a:ext uri="{0D108BD9-81ED-4DB2-BD59-A6C34878D82A}">
                    <a16:rowId xmlns:a16="http://schemas.microsoft.com/office/drawing/2014/main" val="10002"/>
                  </a:ext>
                </a:extLst>
              </a:tr>
              <a:tr h="382925">
                <a:tc>
                  <a:txBody>
                    <a:bodyPr/>
                    <a:lstStyle/>
                    <a:p>
                      <a:pPr marL="72000" marR="0" lvl="0" indent="0" algn="r" rtl="0">
                        <a:lnSpc>
                          <a:spcPct val="100000"/>
                        </a:lnSpc>
                        <a:spcBef>
                          <a:spcPts val="0"/>
                        </a:spcBef>
                        <a:spcAft>
                          <a:spcPts val="0"/>
                        </a:spcAft>
                        <a:buNone/>
                      </a:pPr>
                      <a:r>
                        <a:rPr lang="tr-TR" sz="2000" b="1" u="none" strike="noStrike">
                          <a:solidFill>
                            <a:srgbClr val="FF0000"/>
                          </a:solidFill>
                        </a:rPr>
                        <a:t>Öğrenci Alan Aktif Ön Lisans Program Sayısı</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noFill/>
                  </a:tcP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noFill/>
                  </a:tcP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noFill/>
                  </a:tcPr>
                </a:tc>
                <a:extLst>
                  <a:ext uri="{0D108BD9-81ED-4DB2-BD59-A6C34878D82A}">
                    <a16:rowId xmlns:a16="http://schemas.microsoft.com/office/drawing/2014/main" val="10003"/>
                  </a:ext>
                </a:extLst>
              </a:tr>
              <a:tr h="382925">
                <a:tc>
                  <a:txBody>
                    <a:bodyPr/>
                    <a:lstStyle/>
                    <a:p>
                      <a:pPr marL="72000" marR="0" lvl="0" indent="0" algn="l" rtl="0">
                        <a:lnSpc>
                          <a:spcPct val="100000"/>
                        </a:lnSpc>
                        <a:spcBef>
                          <a:spcPts val="0"/>
                        </a:spcBef>
                        <a:spcAft>
                          <a:spcPts val="0"/>
                        </a:spcAft>
                        <a:buNone/>
                      </a:pPr>
                      <a:r>
                        <a:rPr lang="tr-TR" sz="2000" b="0" u="none" strike="noStrike">
                          <a:solidFill>
                            <a:srgbClr val="3333FF"/>
                          </a:solidFill>
                        </a:rPr>
                        <a:t>Lisans Bölüm Sayısı</a:t>
                      </a:r>
                      <a:endParaRPr sz="2000" b="0" i="0" u="none" strike="noStrike">
                        <a:solidFill>
                          <a:srgbClr val="3333FF"/>
                        </a:solidFill>
                        <a:latin typeface="Calibri"/>
                        <a:ea typeface="Calibri"/>
                        <a:cs typeface="Calibri"/>
                        <a:sym typeface="Calibri"/>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000" u="none" strike="noStrike" dirty="0"/>
                        <a:t> 8</a:t>
                      </a:r>
                      <a:endParaRPr sz="2000" b="0" i="0" u="none" strike="noStrike" dirty="0">
                        <a:solidFill>
                          <a:srgbClr val="000000"/>
                        </a:solidFill>
                        <a:latin typeface="Calibri"/>
                        <a:ea typeface="Calibri"/>
                        <a:cs typeface="Calibri"/>
                        <a:sym typeface="Calibri"/>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000" u="none" strike="noStrike" dirty="0"/>
                        <a:t> 7</a:t>
                      </a:r>
                      <a:endParaRPr sz="2000" b="0" i="0" u="none" strike="noStrike" dirty="0">
                        <a:solidFill>
                          <a:srgbClr val="000000"/>
                        </a:solidFill>
                        <a:latin typeface="Calibri"/>
                        <a:ea typeface="Calibri"/>
                        <a:cs typeface="Calibri"/>
                        <a:sym typeface="Calibri"/>
                      </a:endParaRPr>
                    </a:p>
                  </a:txBody>
                  <a:tcPr marL="7625" marR="7625" marT="7625" marB="0" anchor="ctr">
                    <a:noFill/>
                  </a:tcPr>
                </a:tc>
                <a:extLst>
                  <a:ext uri="{0D108BD9-81ED-4DB2-BD59-A6C34878D82A}">
                    <a16:rowId xmlns:a16="http://schemas.microsoft.com/office/drawing/2014/main" val="10004"/>
                  </a:ext>
                </a:extLst>
              </a:tr>
              <a:tr h="524700">
                <a:tc>
                  <a:txBody>
                    <a:bodyPr/>
                    <a:lstStyle/>
                    <a:p>
                      <a:pPr marL="72000" marR="0" lvl="0" indent="0" algn="l" rtl="0">
                        <a:lnSpc>
                          <a:spcPct val="100000"/>
                        </a:lnSpc>
                        <a:spcBef>
                          <a:spcPts val="0"/>
                        </a:spcBef>
                        <a:spcAft>
                          <a:spcPts val="0"/>
                        </a:spcAft>
                        <a:buNone/>
                      </a:pPr>
                      <a:r>
                        <a:rPr lang="tr-TR" sz="2000" b="0" u="none" strike="noStrike">
                          <a:solidFill>
                            <a:srgbClr val="3333FF"/>
                          </a:solidFill>
                        </a:rPr>
                        <a:t>Lisans Programı Sayısı</a:t>
                      </a:r>
                      <a:endParaRPr sz="2000" b="0" i="0" u="none" strike="noStrike">
                        <a:solidFill>
                          <a:srgbClr val="3333FF"/>
                        </a:solidFill>
                        <a:latin typeface="Calibri"/>
                        <a:ea typeface="Calibri"/>
                        <a:cs typeface="Calibri"/>
                        <a:sym typeface="Calibri"/>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000" dirty="0"/>
                        <a:t>26</a:t>
                      </a:r>
                      <a:endParaRPr sz="2000" b="0" i="0" u="none" strike="noStrike" dirty="0">
                        <a:solidFill>
                          <a:srgbClr val="000000"/>
                        </a:solidFill>
                        <a:latin typeface="Calibri"/>
                        <a:ea typeface="Calibri"/>
                        <a:cs typeface="Calibri"/>
                        <a:sym typeface="Calibri"/>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000" u="none" strike="noStrike" dirty="0"/>
                        <a:t> </a:t>
                      </a:r>
                      <a:r>
                        <a:rPr lang="tr-TR" sz="2000" dirty="0"/>
                        <a:t>26</a:t>
                      </a:r>
                      <a:endParaRPr sz="2000" b="0" i="0" u="none" strike="noStrike" dirty="0">
                        <a:solidFill>
                          <a:srgbClr val="000000"/>
                        </a:solidFill>
                        <a:latin typeface="Calibri"/>
                        <a:ea typeface="Calibri"/>
                        <a:cs typeface="Calibri"/>
                        <a:sym typeface="Calibri"/>
                      </a:endParaRPr>
                    </a:p>
                  </a:txBody>
                  <a:tcPr marL="7625" marR="7625" marT="7625" marB="0" anchor="ctr">
                    <a:noFill/>
                  </a:tcPr>
                </a:tc>
                <a:extLst>
                  <a:ext uri="{0D108BD9-81ED-4DB2-BD59-A6C34878D82A}">
                    <a16:rowId xmlns:a16="http://schemas.microsoft.com/office/drawing/2014/main" val="10005"/>
                  </a:ext>
                </a:extLst>
              </a:tr>
              <a:tr h="625100">
                <a:tc>
                  <a:txBody>
                    <a:bodyPr/>
                    <a:lstStyle/>
                    <a:p>
                      <a:pPr marL="72000" marR="0" lvl="0" indent="0" algn="r" rtl="0">
                        <a:lnSpc>
                          <a:spcPct val="100000"/>
                        </a:lnSpc>
                        <a:spcBef>
                          <a:spcPts val="0"/>
                        </a:spcBef>
                        <a:spcAft>
                          <a:spcPts val="0"/>
                        </a:spcAft>
                        <a:buNone/>
                      </a:pPr>
                      <a:r>
                        <a:rPr lang="tr-TR" sz="2000" b="1" u="none" strike="noStrike" dirty="0">
                          <a:solidFill>
                            <a:srgbClr val="FF0000"/>
                          </a:solidFill>
                        </a:rPr>
                        <a:t>Öğrenci Alan Aktif Lisans Program Sayısı</a:t>
                      </a:r>
                      <a:endParaRPr sz="2000" b="1" i="0" u="none" strike="noStrike" dirty="0">
                        <a:solidFill>
                          <a:srgbClr val="FF0000"/>
                        </a:solidFill>
                        <a:latin typeface="Times New Roman"/>
                        <a:ea typeface="Times New Roman"/>
                        <a:cs typeface="Times New Roman"/>
                        <a:sym typeface="Times New Roman"/>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000" u="none" strike="noStrike" dirty="0"/>
                        <a:t> 1</a:t>
                      </a:r>
                      <a:r>
                        <a:rPr lang="tr-TR" sz="2000" dirty="0"/>
                        <a:t>1</a:t>
                      </a:r>
                      <a:endParaRPr sz="2000" b="0" i="0" u="none" strike="noStrike" dirty="0">
                        <a:solidFill>
                          <a:srgbClr val="000000"/>
                        </a:solidFill>
                        <a:latin typeface="Calibri"/>
                        <a:ea typeface="Calibri"/>
                        <a:cs typeface="Calibri"/>
                        <a:sym typeface="Calibri"/>
                      </a:endParaRPr>
                    </a:p>
                  </a:txBody>
                  <a:tcPr marL="7625" marR="7625" marT="7625" marB="0" anchor="ctr">
                    <a:noFill/>
                  </a:tcPr>
                </a:tc>
                <a:tc>
                  <a:txBody>
                    <a:bodyPr/>
                    <a:lstStyle/>
                    <a:p>
                      <a:pPr marL="72000" marR="0" lvl="0" indent="0" algn="ctr" rtl="0">
                        <a:lnSpc>
                          <a:spcPct val="100000"/>
                        </a:lnSpc>
                        <a:spcBef>
                          <a:spcPts val="0"/>
                        </a:spcBef>
                        <a:spcAft>
                          <a:spcPts val="0"/>
                        </a:spcAft>
                        <a:buNone/>
                      </a:pPr>
                      <a:r>
                        <a:rPr lang="tr-TR" sz="2000" u="none" strike="noStrike" dirty="0"/>
                        <a:t> 1</a:t>
                      </a:r>
                      <a:r>
                        <a:rPr lang="tr-TR" sz="2000" dirty="0"/>
                        <a:t>1</a:t>
                      </a:r>
                      <a:endParaRPr sz="2000" b="0" i="0" u="none" strike="noStrike" dirty="0">
                        <a:solidFill>
                          <a:srgbClr val="000000"/>
                        </a:solidFill>
                        <a:latin typeface="Calibri"/>
                        <a:ea typeface="Calibri"/>
                        <a:cs typeface="Calibri"/>
                        <a:sym typeface="Calibri"/>
                      </a:endParaRPr>
                    </a:p>
                  </a:txBody>
                  <a:tcPr marL="7625" marR="7625" marT="7625" marB="0" anchor="ctr">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9"/>
          <p:cNvSpPr txBox="1">
            <a:spLocks noGrp="1"/>
          </p:cNvSpPr>
          <p:nvPr>
            <p:ph type="subTitle" idx="1"/>
          </p:nvPr>
        </p:nvSpPr>
        <p:spPr>
          <a:xfrm>
            <a:off x="1524000" y="2773680"/>
            <a:ext cx="9254836" cy="220472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rgbClr val="FF0000"/>
              </a:buClr>
              <a:buSzPct val="100000"/>
              <a:buNone/>
            </a:pPr>
            <a:r>
              <a:rPr lang="tr-TR" sz="24000" b="1" dirty="0">
                <a:solidFill>
                  <a:srgbClr val="FF0000"/>
                </a:solidFill>
              </a:rPr>
              <a:t>EĞİTİM ÖĞRETİM</a:t>
            </a:r>
            <a:endParaRPr dirty="0"/>
          </a:p>
          <a:p>
            <a:pPr marL="0" lvl="0" indent="0" algn="ctr" rtl="0">
              <a:lnSpc>
                <a:spcPct val="90000"/>
              </a:lnSpc>
              <a:spcBef>
                <a:spcPts val="1000"/>
              </a:spcBef>
              <a:spcAft>
                <a:spcPts val="0"/>
              </a:spcAft>
              <a:buClr>
                <a:schemeClr val="dk1"/>
              </a:buClr>
              <a:buSzPct val="100000"/>
              <a:buNone/>
            </a:pPr>
            <a:endParaRPr sz="9600" b="1" dirty="0">
              <a:solidFill>
                <a:srgbClr val="FF0000"/>
              </a:solidFill>
            </a:endParaRPr>
          </a:p>
          <a:p>
            <a:pPr marL="0" lvl="0" indent="0" algn="ctr" rtl="0">
              <a:lnSpc>
                <a:spcPct val="90000"/>
              </a:lnSpc>
              <a:spcBef>
                <a:spcPts val="1000"/>
              </a:spcBef>
              <a:spcAft>
                <a:spcPts val="0"/>
              </a:spcAft>
              <a:buClr>
                <a:schemeClr val="dk1"/>
              </a:buClr>
              <a:buSzPct val="100000"/>
              <a:buNone/>
            </a:pPr>
            <a:endParaRPr sz="9600" b="1" dirty="0">
              <a:solidFill>
                <a:srgbClr val="FF0000"/>
              </a:solidFill>
            </a:endParaRPr>
          </a:p>
          <a:p>
            <a:pPr marL="0" lvl="0" indent="0" algn="ctr" rtl="0">
              <a:lnSpc>
                <a:spcPct val="90000"/>
              </a:lnSpc>
              <a:spcBef>
                <a:spcPts val="1000"/>
              </a:spcBef>
              <a:spcAft>
                <a:spcPts val="0"/>
              </a:spcAft>
              <a:buClr>
                <a:srgbClr val="3333FF"/>
              </a:buClr>
              <a:buSzPct val="100000"/>
              <a:buNone/>
            </a:pPr>
            <a:r>
              <a:rPr lang="tr-TR" sz="9600" b="1" dirty="0">
                <a:solidFill>
                  <a:srgbClr val="3333FF"/>
                </a:solidFill>
              </a:rPr>
              <a:t>PROGRAMLAR VE ÖĞRENCİ </a:t>
            </a:r>
            <a:endParaRPr dirty="0"/>
          </a:p>
          <a:p>
            <a:pPr marL="0" lvl="0" indent="0" algn="ctr" rtl="0">
              <a:lnSpc>
                <a:spcPct val="90000"/>
              </a:lnSpc>
              <a:spcBef>
                <a:spcPts val="1000"/>
              </a:spcBef>
              <a:spcAft>
                <a:spcPts val="0"/>
              </a:spcAft>
              <a:buClr>
                <a:schemeClr val="dk1"/>
              </a:buClr>
              <a:buSzPct val="100000"/>
              <a:buNone/>
            </a:pPr>
            <a:endParaRPr sz="6000" b="1" dirty="0">
              <a:solidFill>
                <a:srgbClr val="FF0000"/>
              </a:solidFill>
            </a:endParaRPr>
          </a:p>
        </p:txBody>
      </p:sp>
      <p:sp>
        <p:nvSpPr>
          <p:cNvPr id="354" name="Google Shape;3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55" name="Google Shape;35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35</a:t>
            </a:fld>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0"/>
          <p:cNvSpPr txBox="1">
            <a:spLocks noGrp="1"/>
          </p:cNvSpPr>
          <p:nvPr>
            <p:ph type="title"/>
          </p:nvPr>
        </p:nvSpPr>
        <p:spPr>
          <a:xfrm>
            <a:off x="323275" y="766623"/>
            <a:ext cx="10455600" cy="502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Lisans Eğitimi: </a:t>
            </a:r>
            <a:r>
              <a:rPr lang="tr-TR" sz="2800" b="1">
                <a:solidFill>
                  <a:srgbClr val="0066FF"/>
                </a:solidFill>
              </a:rPr>
              <a:t>Program Yapısı</a:t>
            </a:r>
            <a:endParaRPr/>
          </a:p>
        </p:txBody>
      </p:sp>
      <p:sp>
        <p:nvSpPr>
          <p:cNvPr id="361" name="Google Shape;36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62" name="Google Shape;36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36</a:t>
            </a:fld>
            <a:endParaRPr/>
          </a:p>
        </p:txBody>
      </p:sp>
      <p:graphicFrame>
        <p:nvGraphicFramePr>
          <p:cNvPr id="363" name="Google Shape;363;p20"/>
          <p:cNvGraphicFramePr/>
          <p:nvPr>
            <p:extLst>
              <p:ext uri="{D42A27DB-BD31-4B8C-83A1-F6EECF244321}">
                <p14:modId xmlns:p14="http://schemas.microsoft.com/office/powerpoint/2010/main" val="3123048207"/>
              </p:ext>
            </p:extLst>
          </p:nvPr>
        </p:nvGraphicFramePr>
        <p:xfrm>
          <a:off x="323275" y="1645920"/>
          <a:ext cx="11491731" cy="4523163"/>
        </p:xfrm>
        <a:graphic>
          <a:graphicData uri="http://schemas.openxmlformats.org/drawingml/2006/table">
            <a:tbl>
              <a:tblPr>
                <a:noFill/>
                <a:tableStyleId>{6B96FA0C-A23B-4D2F-B4F0-ADE644EF4475}</a:tableStyleId>
              </a:tblPr>
              <a:tblGrid>
                <a:gridCol w="4187765">
                  <a:extLst>
                    <a:ext uri="{9D8B030D-6E8A-4147-A177-3AD203B41FA5}">
                      <a16:colId xmlns:a16="http://schemas.microsoft.com/office/drawing/2014/main" val="20000"/>
                    </a:ext>
                  </a:extLst>
                </a:gridCol>
                <a:gridCol w="7303966">
                  <a:extLst>
                    <a:ext uri="{9D8B030D-6E8A-4147-A177-3AD203B41FA5}">
                      <a16:colId xmlns:a16="http://schemas.microsoft.com/office/drawing/2014/main" val="20001"/>
                    </a:ext>
                  </a:extLst>
                </a:gridCol>
              </a:tblGrid>
              <a:tr h="219765">
                <a:tc>
                  <a:txBody>
                    <a:bodyPr/>
                    <a:lstStyle/>
                    <a:p>
                      <a:pPr marL="0" marR="0" lvl="0" indent="0" algn="ctr" rtl="0">
                        <a:lnSpc>
                          <a:spcPct val="107000"/>
                        </a:lnSpc>
                        <a:spcBef>
                          <a:spcPts val="0"/>
                        </a:spcBef>
                        <a:spcAft>
                          <a:spcPts val="0"/>
                        </a:spcAft>
                        <a:buNone/>
                      </a:pPr>
                      <a:r>
                        <a:rPr lang="tr-TR" sz="1200" b="1">
                          <a:solidFill>
                            <a:srgbClr val="0066FF"/>
                          </a:solidFill>
                        </a:rPr>
                        <a:t>Bölüm Adı*</a:t>
                      </a:r>
                      <a:endParaRPr sz="1200" b="1">
                        <a:solidFill>
                          <a:srgbClr val="0066FF"/>
                        </a:solidFill>
                        <a:latin typeface="Times New Roman"/>
                        <a:ea typeface="Times New Roman"/>
                        <a:cs typeface="Times New Roman"/>
                        <a:sym typeface="Times New Roman"/>
                      </a:endParaRPr>
                    </a:p>
                  </a:txBody>
                  <a:tcPr marL="3800" marR="3800" marT="380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0066FF"/>
                          </a:solidFill>
                        </a:rPr>
                        <a:t>Ana Bilim - Sanat Dalı/ Program Adı*</a:t>
                      </a:r>
                      <a:endParaRPr sz="1200" b="1">
                        <a:solidFill>
                          <a:srgbClr val="0066FF"/>
                        </a:solidFill>
                        <a:latin typeface="Times New Roman"/>
                        <a:ea typeface="Times New Roman"/>
                        <a:cs typeface="Times New Roman"/>
                        <a:sym typeface="Times New Roman"/>
                      </a:endParaRPr>
                    </a:p>
                  </a:txBody>
                  <a:tcPr marL="9525" marR="9525" marT="9525" marB="0" anchor="ctr">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0"/>
                  </a:ext>
                </a:extLst>
              </a:tr>
              <a:tr h="165291">
                <a:tc rowSpan="6">
                  <a:txBody>
                    <a:bodyPr/>
                    <a:lstStyle/>
                    <a:p>
                      <a:pPr marL="0" marR="0" lvl="0" indent="0" algn="l" rtl="0">
                        <a:lnSpc>
                          <a:spcPct val="107000"/>
                        </a:lnSpc>
                        <a:spcBef>
                          <a:spcPts val="0"/>
                        </a:spcBef>
                        <a:spcAft>
                          <a:spcPts val="0"/>
                        </a:spcAft>
                        <a:buNone/>
                      </a:pPr>
                      <a:r>
                        <a:rPr lang="tr-TR" sz="1100" b="1" dirty="0">
                          <a:solidFill>
                            <a:schemeClr val="dk1"/>
                          </a:solidFill>
                          <a:latin typeface="Times New Roman"/>
                          <a:ea typeface="Times New Roman"/>
                          <a:cs typeface="Times New Roman"/>
                          <a:sym typeface="Times New Roman"/>
                        </a:rPr>
                        <a:t>MATEMATİK VE FEN BİLİMLERİ EĞİTİMİ </a:t>
                      </a:r>
                      <a:endParaRPr sz="1100" b="1" dirty="0">
                        <a:solidFill>
                          <a:schemeClr val="dk1"/>
                        </a:solidFill>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lgn="ctr">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dirty="0"/>
                        <a:t>MATEMATİK ÖĞRETMENLİĞİ </a:t>
                      </a:r>
                      <a:endParaRPr sz="1000" dirty="0">
                        <a:latin typeface="Times New Roman"/>
                        <a:ea typeface="Times New Roman"/>
                        <a:cs typeface="Times New Roman"/>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1"/>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dirty="0"/>
                        <a:t>İLKÖĞRETİM MATEMATİK ÖĞRETMENLİĞİ </a:t>
                      </a:r>
                      <a:endParaRPr sz="1000" dirty="0">
                        <a:latin typeface="Times New Roman"/>
                        <a:ea typeface="Times New Roman"/>
                        <a:cs typeface="Times New Roman"/>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2"/>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dirty="0"/>
                        <a:t>FEN BİLGİSİ ÖĞRETMENLİĞİ </a:t>
                      </a:r>
                      <a:endParaRPr sz="1000" dirty="0">
                        <a:latin typeface="Times New Roman"/>
                        <a:ea typeface="Times New Roman"/>
                        <a:cs typeface="Times New Roman"/>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dirty="0"/>
                        <a:t>BİYOLOJİ ÖĞRETMENLİĞİ </a:t>
                      </a:r>
                      <a:endParaRPr sz="1000" dirty="0">
                        <a:latin typeface="Times New Roman"/>
                        <a:ea typeface="Times New Roman"/>
                        <a:cs typeface="Times New Roman"/>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dirty="0"/>
                        <a:t>KİMYA ÖĞRETMENLİĞİ </a:t>
                      </a: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5"/>
                  </a:ext>
                </a:extLst>
              </a:tr>
              <a:tr h="165291">
                <a:tc vMerge="1">
                  <a:txBody>
                    <a:bodyPr/>
                    <a:lstStyle/>
                    <a:p>
                      <a:pPr marL="0" marR="0" lvl="0" indent="0" algn="l" rtl="0">
                        <a:lnSpc>
                          <a:spcPct val="107000"/>
                        </a:lnSpc>
                        <a:spcBef>
                          <a:spcPts val="0"/>
                        </a:spcBef>
                        <a:spcAft>
                          <a:spcPts val="0"/>
                        </a:spcAft>
                        <a:buNone/>
                      </a:pPr>
                      <a:endParaRPr sz="1100" dirty="0">
                        <a:solidFill>
                          <a:schemeClr val="dk1"/>
                        </a:solidFill>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dirty="0"/>
                        <a:t>FİZİK</a:t>
                      </a:r>
                      <a:r>
                        <a:rPr lang="tr-TR" sz="1000" baseline="0" dirty="0"/>
                        <a:t> ÖĞRETMENLİĞİ</a:t>
                      </a:r>
                      <a:endParaRPr lang="tr-TR" sz="1000" dirty="0"/>
                    </a:p>
                  </a:txBody>
                  <a:tcPr marL="0" marR="0" marT="0" marB="0" anchor="ctr">
                    <a:lnL w="12700" cap="flat" cmpd="sng" algn="ctr">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3402393972"/>
                  </a:ext>
                </a:extLst>
              </a:tr>
              <a:tr h="165291">
                <a:tc rowSpan="7">
                  <a:txBody>
                    <a:bodyPr/>
                    <a:lstStyle/>
                    <a:p>
                      <a:pPr marL="0" lvl="0" indent="0" algn="l" rtl="0">
                        <a:lnSpc>
                          <a:spcPct val="107000"/>
                        </a:lnSpc>
                        <a:spcBef>
                          <a:spcPts val="0"/>
                        </a:spcBef>
                        <a:spcAft>
                          <a:spcPts val="0"/>
                        </a:spcAft>
                        <a:buNone/>
                      </a:pPr>
                      <a:r>
                        <a:rPr lang="tr-TR" sz="1100" b="1">
                          <a:solidFill>
                            <a:schemeClr val="dk1"/>
                          </a:solidFill>
                          <a:latin typeface="Times New Roman"/>
                          <a:ea typeface="Times New Roman"/>
                          <a:cs typeface="Times New Roman"/>
                          <a:sym typeface="Times New Roman"/>
                        </a:rPr>
                        <a:t>EĞİTİM BİLİMLERİ </a:t>
                      </a:r>
                      <a:endParaRPr sz="1100" b="1">
                        <a:solidFill>
                          <a:schemeClr val="dk1"/>
                        </a:solidFill>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dirty="0"/>
                        <a:t>REHBERLİK VE PSİKOLOJİK DANIŞMANLIK </a:t>
                      </a:r>
                      <a:endParaRPr sz="1000" dirty="0">
                        <a:latin typeface="Times New Roman"/>
                        <a:ea typeface="Times New Roman"/>
                        <a:cs typeface="Times New Roman"/>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6"/>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EĞİTİM YÖNETİMİ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7"/>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EĞİTİM PROGRAMLARI VE ÖĞRETİM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8"/>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EĞİTİMDE ÖLÇME VE DEĞERLENDİRME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9"/>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ÖĞRETİM TEKNOLOJİLERİ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0"/>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EĞİTİMİN FELSEFİ, SOSYAL VE TARİHİ TEMELLERİ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1"/>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HAYAT BOYU ÖĞRENME VE YETİŞKİN EĞİTİMİ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2"/>
                  </a:ext>
                </a:extLst>
              </a:tr>
              <a:tr h="165291">
                <a:tc rowSpan="2">
                  <a:txBody>
                    <a:bodyPr/>
                    <a:lstStyle/>
                    <a:p>
                      <a:pPr marL="0" marR="0" lvl="0" indent="0" algn="l" rtl="0">
                        <a:lnSpc>
                          <a:spcPct val="107000"/>
                        </a:lnSpc>
                        <a:spcBef>
                          <a:spcPts val="0"/>
                        </a:spcBef>
                        <a:spcAft>
                          <a:spcPts val="0"/>
                        </a:spcAft>
                        <a:buNone/>
                      </a:pPr>
                      <a:r>
                        <a:rPr lang="tr-TR" sz="1100" b="1">
                          <a:solidFill>
                            <a:schemeClr val="dk1"/>
                          </a:solidFill>
                          <a:latin typeface="Times New Roman"/>
                          <a:ea typeface="Times New Roman"/>
                          <a:cs typeface="Times New Roman"/>
                          <a:sym typeface="Times New Roman"/>
                        </a:rPr>
                        <a:t>TEMEL EĞİTİM </a:t>
                      </a:r>
                      <a:endParaRPr sz="1100" b="1">
                        <a:solidFill>
                          <a:schemeClr val="dk1"/>
                        </a:solidFill>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dirty="0"/>
                        <a:t>SINIF ÖĞRETMENLİĞİ </a:t>
                      </a:r>
                      <a:endParaRPr sz="1000" dirty="0">
                        <a:latin typeface="Times New Roman"/>
                        <a:ea typeface="Times New Roman"/>
                        <a:cs typeface="Times New Roman"/>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3"/>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dirty="0"/>
                        <a:t>OKUL ÖNCESİ ÖĞRETMENLİĞİ </a:t>
                      </a:r>
                      <a:endParaRPr sz="1000" dirty="0">
                        <a:latin typeface="Times New Roman"/>
                        <a:ea typeface="Times New Roman"/>
                        <a:cs typeface="Times New Roman"/>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4"/>
                  </a:ext>
                </a:extLst>
              </a:tr>
              <a:tr h="165291">
                <a:tc rowSpan="5">
                  <a:txBody>
                    <a:bodyPr/>
                    <a:lstStyle/>
                    <a:p>
                      <a:pPr marL="0" lvl="0" indent="0" algn="l" rtl="0">
                        <a:lnSpc>
                          <a:spcPct val="107000"/>
                        </a:lnSpc>
                        <a:spcBef>
                          <a:spcPts val="0"/>
                        </a:spcBef>
                        <a:spcAft>
                          <a:spcPts val="0"/>
                        </a:spcAft>
                        <a:buNone/>
                      </a:pPr>
                      <a:r>
                        <a:rPr lang="tr-TR" sz="1100" b="1" dirty="0">
                          <a:solidFill>
                            <a:schemeClr val="dk1"/>
                          </a:solidFill>
                          <a:latin typeface="Times New Roman"/>
                          <a:ea typeface="Times New Roman"/>
                          <a:cs typeface="Times New Roman"/>
                          <a:sym typeface="Times New Roman"/>
                        </a:rPr>
                        <a:t>TÜRKÇE VE SOSYAL BİLİMLER EĞİTİMİ </a:t>
                      </a:r>
                      <a:endParaRPr sz="1100" b="1" dirty="0">
                        <a:solidFill>
                          <a:schemeClr val="dk1"/>
                        </a:solidFill>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a:t>TÜRKÇE ÖĞRETMENLİĞİ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5"/>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dirty="0"/>
                        <a:t>SOSYAL BİLGİLER ÖĞRETMENLİĞİ </a:t>
                      </a:r>
                      <a:endParaRPr sz="1000" dirty="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6"/>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COĞRAFYA ÖĞRETMENLİĞİ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7"/>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dirty="0"/>
                        <a:t>TARİH ÖĞRETMENLİĞİ </a:t>
                      </a:r>
                      <a:endParaRPr sz="1000" dirty="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8"/>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TÜRK DİLİ VE EDEBİYATI ÖĞRETMENLİĞİ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9"/>
                  </a:ext>
                </a:extLst>
              </a:tr>
              <a:tr h="165291">
                <a:tc rowSpan="2">
                  <a:txBody>
                    <a:bodyPr/>
                    <a:lstStyle/>
                    <a:p>
                      <a:pPr marL="0" lvl="0" indent="0" algn="l" rtl="0">
                        <a:lnSpc>
                          <a:spcPct val="107000"/>
                        </a:lnSpc>
                        <a:spcBef>
                          <a:spcPts val="0"/>
                        </a:spcBef>
                        <a:spcAft>
                          <a:spcPts val="0"/>
                        </a:spcAft>
                        <a:buNone/>
                      </a:pPr>
                      <a:r>
                        <a:rPr lang="tr-TR" sz="1100" b="1">
                          <a:solidFill>
                            <a:schemeClr val="dk1"/>
                          </a:solidFill>
                          <a:latin typeface="Times New Roman"/>
                          <a:ea typeface="Times New Roman"/>
                          <a:cs typeface="Times New Roman"/>
                          <a:sym typeface="Times New Roman"/>
                        </a:rPr>
                        <a:t>GÜZEL SANATLAR EĞİTİMİ </a:t>
                      </a:r>
                      <a:endParaRPr sz="1100" b="1">
                        <a:solidFill>
                          <a:schemeClr val="dk1"/>
                        </a:solidFill>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a:t>MÜZİK ÖĞRETMENLİĞİ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20"/>
                  </a:ext>
                </a:extLst>
              </a:tr>
              <a:tr h="165291">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a:t>RESİM ÖĞRETMENLİĞİ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21"/>
                  </a:ext>
                </a:extLst>
              </a:tr>
              <a:tr h="169143">
                <a:tc>
                  <a:txBody>
                    <a:bodyPr/>
                    <a:lstStyle/>
                    <a:p>
                      <a:pPr marL="0" marR="0" lvl="0" indent="0" algn="l" rtl="0">
                        <a:lnSpc>
                          <a:spcPct val="107000"/>
                        </a:lnSpc>
                        <a:spcBef>
                          <a:spcPts val="0"/>
                        </a:spcBef>
                        <a:spcAft>
                          <a:spcPts val="0"/>
                        </a:spcAft>
                        <a:buNone/>
                      </a:pPr>
                      <a:r>
                        <a:rPr lang="tr-TR" sz="1100" b="1">
                          <a:latin typeface="Times New Roman"/>
                          <a:ea typeface="Times New Roman"/>
                          <a:cs typeface="Times New Roman"/>
                          <a:sym typeface="Times New Roman"/>
                        </a:rPr>
                        <a:t>YABANCI DİLLER EĞİTİMİ </a:t>
                      </a:r>
                      <a:endParaRPr sz="1100" b="1">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a:t>İNGİLİZCE ÖĞRETMENLİĞİ </a:t>
                      </a:r>
                      <a:endParaRPr sz="100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22"/>
                  </a:ext>
                </a:extLst>
              </a:tr>
              <a:tr h="165291">
                <a:tc rowSpan="3">
                  <a:txBody>
                    <a:bodyPr/>
                    <a:lstStyle/>
                    <a:p>
                      <a:pPr marL="0" marR="0" lvl="0" indent="0" algn="l" rtl="0">
                        <a:lnSpc>
                          <a:spcPct val="107000"/>
                        </a:lnSpc>
                        <a:spcBef>
                          <a:spcPts val="0"/>
                        </a:spcBef>
                        <a:spcAft>
                          <a:spcPts val="0"/>
                        </a:spcAft>
                        <a:buNone/>
                      </a:pPr>
                      <a:r>
                        <a:rPr lang="tr-TR" sz="1100" b="1" dirty="0">
                          <a:latin typeface="Times New Roman"/>
                          <a:ea typeface="Times New Roman"/>
                          <a:cs typeface="Times New Roman"/>
                          <a:sym typeface="Times New Roman"/>
                        </a:rPr>
                        <a:t>ÖZEL EĞİTİM </a:t>
                      </a:r>
                      <a:endParaRPr sz="1100" b="1" dirty="0">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lgn="ctr">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dirty="0"/>
                        <a:t>ÖZEL EĞİTİM ÖĞRETMENLİĞİ </a:t>
                      </a:r>
                      <a:endParaRPr sz="1000" dirty="0"/>
                    </a:p>
                  </a:txBody>
                  <a:tcPr marL="0" marR="0" marT="0" marB="0" anchor="ctr">
                    <a:lnL w="12700" cap="flat" cmpd="sng" algn="ctr">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24"/>
                  </a:ext>
                </a:extLst>
              </a:tr>
              <a:tr h="165291">
                <a:tc vMerge="1">
                  <a:txBody>
                    <a:bodyPr/>
                    <a:lstStyle/>
                    <a:p>
                      <a:pPr marL="0" marR="0" lvl="0" indent="0" algn="l" rtl="0">
                        <a:lnSpc>
                          <a:spcPct val="107000"/>
                        </a:lnSpc>
                        <a:spcBef>
                          <a:spcPts val="0"/>
                        </a:spcBef>
                        <a:spcAft>
                          <a:spcPts val="0"/>
                        </a:spcAft>
                        <a:buNone/>
                      </a:pPr>
                      <a:endParaRPr sz="1000" dirty="0">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dirty="0"/>
                        <a:t>ZİHİN ENGELLİLER ÖĞRETMENLİĞİ </a:t>
                      </a:r>
                      <a:endParaRPr sz="1000" dirty="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25"/>
                  </a:ext>
                </a:extLst>
              </a:tr>
              <a:tr h="165291">
                <a:tc vMerge="1">
                  <a:txBody>
                    <a:bodyPr/>
                    <a:lstStyle/>
                    <a:p>
                      <a:pPr marL="0" marR="0" lvl="0" indent="0" algn="l" rtl="0">
                        <a:lnSpc>
                          <a:spcPct val="107000"/>
                        </a:lnSpc>
                        <a:spcBef>
                          <a:spcPts val="0"/>
                        </a:spcBef>
                        <a:spcAft>
                          <a:spcPts val="0"/>
                        </a:spcAft>
                        <a:buNone/>
                      </a:pPr>
                      <a:endParaRPr sz="1000" dirty="0">
                        <a:latin typeface="Times New Roman"/>
                        <a:ea typeface="Times New Roman"/>
                        <a:cs typeface="Times New Roman"/>
                        <a:sym typeface="Times New Roman"/>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dirty="0"/>
                        <a:t>İŞİTME ENGELLİLER ÖĞRETMENLİĞİ </a:t>
                      </a:r>
                      <a:endParaRPr sz="1000" dirty="0"/>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2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1"/>
          <p:cNvSpPr txBox="1">
            <a:spLocks noGrp="1"/>
          </p:cNvSpPr>
          <p:nvPr>
            <p:ph type="title"/>
          </p:nvPr>
        </p:nvSpPr>
        <p:spPr>
          <a:xfrm>
            <a:off x="129310" y="812800"/>
            <a:ext cx="10603345" cy="6835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2800"/>
              <a:buFont typeface="Calibri"/>
              <a:buNone/>
            </a:pPr>
            <a:r>
              <a:rPr lang="tr-TR" sz="2800" b="1">
                <a:solidFill>
                  <a:srgbClr val="0000CC"/>
                </a:solidFill>
              </a:rPr>
              <a:t>Lisansüstü Eğitim Programları </a:t>
            </a:r>
            <a:endParaRPr sz="2800">
              <a:solidFill>
                <a:srgbClr val="0000CC"/>
              </a:solidFill>
            </a:endParaRPr>
          </a:p>
        </p:txBody>
      </p:sp>
      <p:sp>
        <p:nvSpPr>
          <p:cNvPr id="369" name="Google Shape;3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70" name="Google Shape;37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37</a:t>
            </a:fld>
            <a:endParaRPr/>
          </a:p>
        </p:txBody>
      </p:sp>
      <p:graphicFrame>
        <p:nvGraphicFramePr>
          <p:cNvPr id="371" name="Google Shape;371;p21"/>
          <p:cNvGraphicFramePr/>
          <p:nvPr>
            <p:extLst>
              <p:ext uri="{D42A27DB-BD31-4B8C-83A1-F6EECF244321}">
                <p14:modId xmlns:p14="http://schemas.microsoft.com/office/powerpoint/2010/main" val="2478796794"/>
              </p:ext>
            </p:extLst>
          </p:nvPr>
        </p:nvGraphicFramePr>
        <p:xfrm>
          <a:off x="452583" y="1911921"/>
          <a:ext cx="11166750" cy="3855772"/>
        </p:xfrm>
        <a:graphic>
          <a:graphicData uri="http://schemas.openxmlformats.org/drawingml/2006/table">
            <a:tbl>
              <a:tblPr firstRow="1" firstCol="1" lastRow="1" lastCol="1" bandRow="1" bandCol="1">
                <a:noFill/>
                <a:tableStyleId>{0D959B07-CC43-40B5-915E-03206A15D3F9}</a:tableStyleId>
              </a:tblPr>
              <a:tblGrid>
                <a:gridCol w="6605400">
                  <a:extLst>
                    <a:ext uri="{9D8B030D-6E8A-4147-A177-3AD203B41FA5}">
                      <a16:colId xmlns:a16="http://schemas.microsoft.com/office/drawing/2014/main" val="20000"/>
                    </a:ext>
                  </a:extLst>
                </a:gridCol>
                <a:gridCol w="2280675">
                  <a:extLst>
                    <a:ext uri="{9D8B030D-6E8A-4147-A177-3AD203B41FA5}">
                      <a16:colId xmlns:a16="http://schemas.microsoft.com/office/drawing/2014/main" val="20001"/>
                    </a:ext>
                  </a:extLst>
                </a:gridCol>
                <a:gridCol w="2280675">
                  <a:extLst>
                    <a:ext uri="{9D8B030D-6E8A-4147-A177-3AD203B41FA5}">
                      <a16:colId xmlns:a16="http://schemas.microsoft.com/office/drawing/2014/main" val="20002"/>
                    </a:ext>
                  </a:extLst>
                </a:gridCol>
              </a:tblGrid>
              <a:tr h="419750">
                <a:tc>
                  <a:txBody>
                    <a:bodyPr/>
                    <a:lstStyle/>
                    <a:p>
                      <a:pPr marL="0" marR="0" lvl="0" indent="0" algn="ctr" rtl="0">
                        <a:spcBef>
                          <a:spcPts val="0"/>
                        </a:spcBef>
                        <a:spcAft>
                          <a:spcPts val="0"/>
                        </a:spcAft>
                        <a:buNone/>
                      </a:pPr>
                      <a:r>
                        <a:rPr lang="tr-TR" sz="2000" b="1" u="none" strike="noStrike">
                          <a:solidFill>
                            <a:srgbClr val="FF0000"/>
                          </a:solidFill>
                        </a:rPr>
                        <a:t>Program Sayısı</a:t>
                      </a:r>
                      <a:endParaRPr sz="2000" b="1" i="0" u="none" strike="noStrike">
                        <a:solidFill>
                          <a:srgbClr val="FF0000"/>
                        </a:solidFill>
                        <a:latin typeface="Times New Roman"/>
                        <a:ea typeface="Times New Roman"/>
                        <a:cs typeface="Times New Roman"/>
                        <a:sym typeface="Times New Roman"/>
                      </a:endParaRPr>
                    </a:p>
                  </a:txBody>
                  <a:tcPr marL="7625" marR="7625" marT="8250" marB="0" anchor="ctr">
                    <a:noFill/>
                  </a:tcPr>
                </a:tc>
                <a:tc>
                  <a:txBody>
                    <a:bodyPr/>
                    <a:lstStyle/>
                    <a:p>
                      <a:pPr marL="0" marR="0" lvl="0" indent="0" algn="ctr" rtl="0">
                        <a:spcBef>
                          <a:spcPts val="0"/>
                        </a:spcBef>
                        <a:spcAft>
                          <a:spcPts val="0"/>
                        </a:spcAft>
                        <a:buNone/>
                      </a:pPr>
                      <a:r>
                        <a:rPr lang="tr-TR" sz="2000" b="1" u="none" strike="noStrike">
                          <a:solidFill>
                            <a:srgbClr val="FF0000"/>
                          </a:solidFill>
                        </a:rPr>
                        <a:t>2024 (Güz Dönemi)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lnB w="9525" cap="flat" cmpd="sng">
                      <a:solidFill>
                        <a:srgbClr val="000000"/>
                      </a:solidFill>
                      <a:prstDash val="solid"/>
                      <a:round/>
                      <a:headEnd type="none" w="sm" len="sm"/>
                      <a:tailEnd type="none" w="sm" len="sm"/>
                    </a:lnB>
                    <a:noFill/>
                  </a:tcPr>
                </a:tc>
                <a:tc>
                  <a:txBody>
                    <a:bodyPr/>
                    <a:lstStyle/>
                    <a:p>
                      <a:pPr marL="0" marR="0" lvl="0" indent="0" algn="ctr" rtl="0">
                        <a:spcBef>
                          <a:spcPts val="0"/>
                        </a:spcBef>
                        <a:spcAft>
                          <a:spcPts val="0"/>
                        </a:spcAft>
                        <a:buNone/>
                      </a:pPr>
                      <a:r>
                        <a:rPr lang="tr-TR" sz="2000" b="1" u="none" strike="noStrike">
                          <a:solidFill>
                            <a:srgbClr val="FF0000"/>
                          </a:solidFill>
                        </a:rPr>
                        <a:t>2025 (Güz Dönemi)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0"/>
                  </a:ext>
                </a:extLst>
              </a:tr>
              <a:tr h="419750">
                <a:tc>
                  <a:txBody>
                    <a:bodyPr/>
                    <a:lstStyle/>
                    <a:p>
                      <a:pPr marL="0" marR="0" lvl="0" indent="0" algn="l" rtl="0">
                        <a:spcBef>
                          <a:spcPts val="0"/>
                        </a:spcBef>
                        <a:spcAft>
                          <a:spcPts val="0"/>
                        </a:spcAft>
                        <a:buNone/>
                      </a:pPr>
                      <a:r>
                        <a:rPr lang="tr-TR" sz="2000" u="none" strike="noStrike">
                          <a:solidFill>
                            <a:srgbClr val="3333FF"/>
                          </a:solidFill>
                        </a:rPr>
                        <a:t>Tezsiz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lnR w="9525" cap="flat" cmpd="sng">
                      <a:solidFill>
                        <a:srgbClr val="000000"/>
                      </a:solidFill>
                      <a:prstDash val="solid"/>
                      <a:round/>
                      <a:headEnd type="none" w="sm" len="sm"/>
                      <a:tailEnd type="none" w="sm" len="sm"/>
                    </a:lnR>
                    <a:noFill/>
                  </a:tcPr>
                </a:tc>
                <a:tc>
                  <a:txBody>
                    <a:bodyPr/>
                    <a:lstStyle/>
                    <a:p>
                      <a:pPr marL="0" lvl="0" indent="0" algn="ctr" rtl="0">
                        <a:lnSpc>
                          <a:spcPct val="115000"/>
                        </a:lnSpc>
                        <a:spcBef>
                          <a:spcPts val="1800"/>
                        </a:spcBef>
                        <a:spcAft>
                          <a:spcPts val="0"/>
                        </a:spcAft>
                        <a:buNone/>
                      </a:pPr>
                      <a:r>
                        <a:rPr lang="tr-TR" sz="2000">
                          <a:highlight>
                            <a:srgbClr val="FFFFFF"/>
                          </a:highlight>
                        </a:rPr>
                        <a:t> 12</a:t>
                      </a:r>
                      <a:endParaRPr sz="200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1800"/>
                        </a:spcBef>
                        <a:spcAft>
                          <a:spcPts val="0"/>
                        </a:spcAft>
                        <a:buNone/>
                      </a:pPr>
                      <a:r>
                        <a:rPr lang="tr-TR" sz="2000" dirty="0">
                          <a:highlight>
                            <a:srgbClr val="FFFFFF"/>
                          </a:highlight>
                        </a:rPr>
                        <a:t> 5</a:t>
                      </a:r>
                      <a:endParaRPr sz="2000" dirty="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419750">
                <a:tc>
                  <a:txBody>
                    <a:bodyPr/>
                    <a:lstStyle/>
                    <a:p>
                      <a:pPr marL="0" marR="0" lvl="0" indent="0" algn="l" rtl="0">
                        <a:spcBef>
                          <a:spcPts val="0"/>
                        </a:spcBef>
                        <a:spcAft>
                          <a:spcPts val="0"/>
                        </a:spcAft>
                        <a:buNone/>
                      </a:pPr>
                      <a:r>
                        <a:rPr lang="tr-TR" sz="2000" u="none" strike="noStrike">
                          <a:solidFill>
                            <a:srgbClr val="3333FF"/>
                          </a:solidFill>
                        </a:rPr>
                        <a:t>Tezli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lnR w="9525" cap="flat" cmpd="sng">
                      <a:solidFill>
                        <a:srgbClr val="000000"/>
                      </a:solidFill>
                      <a:prstDash val="solid"/>
                      <a:round/>
                      <a:headEnd type="none" w="sm" len="sm"/>
                      <a:tailEnd type="none" w="sm" len="sm"/>
                    </a:lnR>
                    <a:noFill/>
                  </a:tcPr>
                </a:tc>
                <a:tc>
                  <a:txBody>
                    <a:bodyPr/>
                    <a:lstStyle/>
                    <a:p>
                      <a:pPr marL="0" lvl="0" indent="0" algn="ctr" rtl="0">
                        <a:lnSpc>
                          <a:spcPct val="115000"/>
                        </a:lnSpc>
                        <a:spcBef>
                          <a:spcPts val="1800"/>
                        </a:spcBef>
                        <a:spcAft>
                          <a:spcPts val="0"/>
                        </a:spcAft>
                        <a:buNone/>
                      </a:pPr>
                      <a:r>
                        <a:rPr lang="tr-TR" sz="2000">
                          <a:highlight>
                            <a:srgbClr val="FFFFFF"/>
                          </a:highlight>
                        </a:rPr>
                        <a:t> 19</a:t>
                      </a:r>
                      <a:endParaRPr sz="200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1800"/>
                        </a:spcBef>
                        <a:spcAft>
                          <a:spcPts val="0"/>
                        </a:spcAft>
                        <a:buNone/>
                      </a:pPr>
                      <a:r>
                        <a:rPr lang="tr-TR" sz="2000" dirty="0">
                          <a:highlight>
                            <a:srgbClr val="FFFFFF"/>
                          </a:highlight>
                        </a:rPr>
                        <a:t>15</a:t>
                      </a:r>
                      <a:endParaRPr sz="2000" dirty="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419750">
                <a:tc>
                  <a:txBody>
                    <a:bodyPr/>
                    <a:lstStyle/>
                    <a:p>
                      <a:pPr marL="0" marR="0" lvl="0" indent="0" algn="l" rtl="0">
                        <a:spcBef>
                          <a:spcPts val="0"/>
                        </a:spcBef>
                        <a:spcAft>
                          <a:spcPts val="0"/>
                        </a:spcAft>
                        <a:buNone/>
                      </a:pPr>
                      <a:r>
                        <a:rPr lang="tr-TR" sz="2000" u="none" strike="noStrike">
                          <a:solidFill>
                            <a:srgbClr val="3333FF"/>
                          </a:solidFill>
                        </a:rPr>
                        <a:t>Doktora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lnR w="9525" cap="flat" cmpd="sng">
                      <a:solidFill>
                        <a:srgbClr val="000000"/>
                      </a:solidFill>
                      <a:prstDash val="solid"/>
                      <a:round/>
                      <a:headEnd type="none" w="sm" len="sm"/>
                      <a:tailEnd type="none" w="sm" len="sm"/>
                    </a:lnR>
                    <a:noFill/>
                  </a:tcPr>
                </a:tc>
                <a:tc>
                  <a:txBody>
                    <a:bodyPr/>
                    <a:lstStyle/>
                    <a:p>
                      <a:pPr marL="0" lvl="0" indent="0" algn="ctr" rtl="0">
                        <a:lnSpc>
                          <a:spcPct val="115000"/>
                        </a:lnSpc>
                        <a:spcBef>
                          <a:spcPts val="1800"/>
                        </a:spcBef>
                        <a:spcAft>
                          <a:spcPts val="0"/>
                        </a:spcAft>
                        <a:buNone/>
                      </a:pPr>
                      <a:r>
                        <a:rPr lang="tr-TR" sz="2000">
                          <a:highlight>
                            <a:srgbClr val="FFFFFF"/>
                          </a:highlight>
                        </a:rPr>
                        <a:t>12</a:t>
                      </a:r>
                      <a:endParaRPr sz="200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1800"/>
                        </a:spcBef>
                        <a:spcAft>
                          <a:spcPts val="0"/>
                        </a:spcAft>
                        <a:buNone/>
                      </a:pPr>
                      <a:r>
                        <a:rPr lang="tr-TR" sz="2000" dirty="0">
                          <a:highlight>
                            <a:srgbClr val="FFFFFF"/>
                          </a:highlight>
                        </a:rPr>
                        <a:t>10</a:t>
                      </a:r>
                      <a:endParaRPr sz="2000" dirty="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419750">
                <a:tc>
                  <a:txBody>
                    <a:bodyPr/>
                    <a:lstStyle/>
                    <a:p>
                      <a:pPr marL="0" marR="0" lvl="0" indent="0" algn="r" rtl="0">
                        <a:spcBef>
                          <a:spcPts val="0"/>
                        </a:spcBef>
                        <a:spcAft>
                          <a:spcPts val="0"/>
                        </a:spcAft>
                        <a:buNone/>
                      </a:pPr>
                      <a:r>
                        <a:rPr lang="tr-TR" sz="2000" b="1" u="none" strike="noStrike">
                          <a:solidFill>
                            <a:srgbClr val="FF0000"/>
                          </a:solidFill>
                        </a:rPr>
                        <a:t>TOPLAM PROGRAM SAYISI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lnR w="9525" cap="flat" cmpd="sng">
                      <a:solidFill>
                        <a:srgbClr val="000000"/>
                      </a:solidFill>
                      <a:prstDash val="solid"/>
                      <a:round/>
                      <a:headEnd type="none" w="sm" len="sm"/>
                      <a:tailEnd type="none" w="sm" len="sm"/>
                    </a:lnR>
                    <a:noFill/>
                  </a:tcPr>
                </a:tc>
                <a:tc>
                  <a:txBody>
                    <a:bodyPr/>
                    <a:lstStyle/>
                    <a:p>
                      <a:pPr marL="0" lvl="0" indent="0" algn="ctr" rtl="0">
                        <a:lnSpc>
                          <a:spcPct val="115000"/>
                        </a:lnSpc>
                        <a:spcBef>
                          <a:spcPts val="1800"/>
                        </a:spcBef>
                        <a:spcAft>
                          <a:spcPts val="0"/>
                        </a:spcAft>
                        <a:buNone/>
                      </a:pPr>
                      <a:r>
                        <a:rPr lang="tr-TR" sz="2000" b="1">
                          <a:solidFill>
                            <a:srgbClr val="FF0000"/>
                          </a:solidFill>
                          <a:highlight>
                            <a:srgbClr val="FFFFFF"/>
                          </a:highlight>
                        </a:rPr>
                        <a:t> 43</a:t>
                      </a:r>
                      <a:endParaRPr sz="2000" b="1">
                        <a:solidFill>
                          <a:srgbClr val="FF0000"/>
                        </a:solidFill>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1800"/>
                        </a:spcBef>
                        <a:spcAft>
                          <a:spcPts val="0"/>
                        </a:spcAft>
                        <a:buNone/>
                      </a:pPr>
                      <a:r>
                        <a:rPr lang="tr-TR" sz="2000" b="1" dirty="0">
                          <a:solidFill>
                            <a:srgbClr val="FF0000"/>
                          </a:solidFill>
                          <a:highlight>
                            <a:srgbClr val="FFFFFF"/>
                          </a:highlight>
                        </a:rPr>
                        <a:t> 30</a:t>
                      </a:r>
                      <a:endParaRPr sz="2000" b="1" dirty="0">
                        <a:solidFill>
                          <a:srgbClr val="FF0000"/>
                        </a:solidFill>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Tezsiz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lnR w="9525" cap="flat" cmpd="sng">
                      <a:solidFill>
                        <a:srgbClr val="000000"/>
                      </a:solidFill>
                      <a:prstDash val="solid"/>
                      <a:round/>
                      <a:headEnd type="none" w="sm" len="sm"/>
                      <a:tailEnd type="none" w="sm" len="sm"/>
                    </a:lnR>
                    <a:noFill/>
                  </a:tcPr>
                </a:tc>
                <a:tc>
                  <a:txBody>
                    <a:bodyPr/>
                    <a:lstStyle/>
                    <a:p>
                      <a:pPr marL="0" lvl="0" indent="0" algn="ctr" rtl="0">
                        <a:lnSpc>
                          <a:spcPct val="115000"/>
                        </a:lnSpc>
                        <a:spcBef>
                          <a:spcPts val="1800"/>
                        </a:spcBef>
                        <a:spcAft>
                          <a:spcPts val="0"/>
                        </a:spcAft>
                        <a:buNone/>
                      </a:pPr>
                      <a:r>
                        <a:rPr lang="tr-TR" sz="2000">
                          <a:highlight>
                            <a:srgbClr val="FFFFFF"/>
                          </a:highlight>
                        </a:rPr>
                        <a:t> 1</a:t>
                      </a:r>
                      <a:endParaRPr sz="200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1800"/>
                        </a:spcBef>
                        <a:spcAft>
                          <a:spcPts val="0"/>
                        </a:spcAft>
                        <a:buNone/>
                      </a:pPr>
                      <a:r>
                        <a:rPr lang="tr-TR" sz="2000" dirty="0">
                          <a:highlight>
                            <a:srgbClr val="FFFFFF"/>
                          </a:highlight>
                        </a:rPr>
                        <a:t> 1</a:t>
                      </a:r>
                      <a:endParaRPr sz="2000" dirty="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Tezli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lnR w="9525" cap="flat" cmpd="sng">
                      <a:solidFill>
                        <a:srgbClr val="000000"/>
                      </a:solidFill>
                      <a:prstDash val="solid"/>
                      <a:round/>
                      <a:headEnd type="none" w="sm" len="sm"/>
                      <a:tailEnd type="none" w="sm" len="sm"/>
                    </a:lnR>
                    <a:noFill/>
                  </a:tcPr>
                </a:tc>
                <a:tc>
                  <a:txBody>
                    <a:bodyPr/>
                    <a:lstStyle/>
                    <a:p>
                      <a:pPr marL="0" lvl="0" indent="0" algn="ctr" rtl="0">
                        <a:lnSpc>
                          <a:spcPct val="115000"/>
                        </a:lnSpc>
                        <a:spcBef>
                          <a:spcPts val="1800"/>
                        </a:spcBef>
                        <a:spcAft>
                          <a:spcPts val="0"/>
                        </a:spcAft>
                        <a:buNone/>
                      </a:pPr>
                      <a:r>
                        <a:rPr lang="tr-TR" sz="2000" dirty="0">
                          <a:highlight>
                            <a:srgbClr val="FFFFFF"/>
                          </a:highlight>
                        </a:rPr>
                        <a:t> 13</a:t>
                      </a:r>
                      <a:endParaRPr sz="2000" dirty="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1800"/>
                        </a:spcBef>
                        <a:spcAft>
                          <a:spcPts val="0"/>
                        </a:spcAft>
                        <a:buNone/>
                      </a:pPr>
                      <a:r>
                        <a:rPr lang="tr-TR" sz="2000" dirty="0">
                          <a:highlight>
                            <a:srgbClr val="FFFFFF"/>
                          </a:highlight>
                        </a:rPr>
                        <a:t> 13</a:t>
                      </a:r>
                      <a:endParaRPr sz="2000" dirty="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Doktora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lnR w="9525" cap="flat" cmpd="sng">
                      <a:solidFill>
                        <a:srgbClr val="000000"/>
                      </a:solidFill>
                      <a:prstDash val="solid"/>
                      <a:round/>
                      <a:headEnd type="none" w="sm" len="sm"/>
                      <a:tailEnd type="none" w="sm" len="sm"/>
                    </a:lnR>
                    <a:noFill/>
                  </a:tcPr>
                </a:tc>
                <a:tc>
                  <a:txBody>
                    <a:bodyPr/>
                    <a:lstStyle/>
                    <a:p>
                      <a:pPr marL="0" lvl="0" indent="0" algn="ctr" rtl="0">
                        <a:lnSpc>
                          <a:spcPct val="115000"/>
                        </a:lnSpc>
                        <a:spcBef>
                          <a:spcPts val="1800"/>
                        </a:spcBef>
                        <a:spcAft>
                          <a:spcPts val="0"/>
                        </a:spcAft>
                        <a:buNone/>
                      </a:pPr>
                      <a:r>
                        <a:rPr lang="tr-TR" sz="2000">
                          <a:highlight>
                            <a:srgbClr val="FFFFFF"/>
                          </a:highlight>
                        </a:rPr>
                        <a:t> 7</a:t>
                      </a:r>
                      <a:endParaRPr sz="200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1800"/>
                        </a:spcBef>
                        <a:spcAft>
                          <a:spcPts val="0"/>
                        </a:spcAft>
                        <a:buNone/>
                      </a:pPr>
                      <a:r>
                        <a:rPr lang="tr-TR" sz="2000">
                          <a:highlight>
                            <a:srgbClr val="FFFFFF"/>
                          </a:highlight>
                        </a:rPr>
                        <a:t> 7</a:t>
                      </a:r>
                      <a:endParaRPr sz="2000">
                        <a:highlight>
                          <a:srgbClr val="FFFFFF"/>
                        </a:highlight>
                      </a:endParaRPr>
                    </a:p>
                  </a:txBody>
                  <a:tcPr marL="9525" marR="9525" marT="95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7"/>
                  </a:ext>
                </a:extLst>
              </a:tr>
              <a:tr h="419750">
                <a:tc>
                  <a:txBody>
                    <a:bodyPr/>
                    <a:lstStyle/>
                    <a:p>
                      <a:pPr marL="0" marR="0" lvl="0" indent="0" algn="r" rtl="0">
                        <a:spcBef>
                          <a:spcPts val="0"/>
                        </a:spcBef>
                        <a:spcAft>
                          <a:spcPts val="0"/>
                        </a:spcAft>
                        <a:buNone/>
                      </a:pPr>
                      <a:r>
                        <a:rPr lang="tr-TR" sz="2000" b="1" u="none" strike="noStrike">
                          <a:solidFill>
                            <a:srgbClr val="FF0000"/>
                          </a:solidFill>
                        </a:rPr>
                        <a:t>ÖĞRENCİ ALAN AKTİF TOPLAM PROGRAM SAYISI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noFill/>
                  </a:tcPr>
                </a:tc>
                <a:tc>
                  <a:txBody>
                    <a:bodyPr/>
                    <a:lstStyle/>
                    <a:p>
                      <a:pPr marL="0" marR="0" lvl="0" indent="0" algn="ctr" rtl="0">
                        <a:spcBef>
                          <a:spcPts val="0"/>
                        </a:spcBef>
                        <a:spcAft>
                          <a:spcPts val="0"/>
                        </a:spcAft>
                        <a:buNone/>
                      </a:pPr>
                      <a:r>
                        <a:rPr lang="tr-TR" sz="2000" b="1" u="none" strike="noStrike">
                          <a:solidFill>
                            <a:srgbClr val="FF0000"/>
                          </a:solidFill>
                        </a:rPr>
                        <a:t> 21</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lnT w="9525" cap="flat" cmpd="sng">
                      <a:solidFill>
                        <a:srgbClr val="000000"/>
                      </a:solidFill>
                      <a:prstDash val="solid"/>
                      <a:round/>
                      <a:headEnd type="none" w="sm" len="sm"/>
                      <a:tailEnd type="none" w="sm" len="sm"/>
                    </a:lnT>
                    <a:noFill/>
                  </a:tcPr>
                </a:tc>
                <a:tc>
                  <a:txBody>
                    <a:bodyPr/>
                    <a:lstStyle/>
                    <a:p>
                      <a:pPr marL="0" marR="0" lvl="0" indent="0" algn="ctr" rtl="0">
                        <a:spcBef>
                          <a:spcPts val="0"/>
                        </a:spcBef>
                        <a:spcAft>
                          <a:spcPts val="0"/>
                        </a:spcAft>
                        <a:buNone/>
                      </a:pPr>
                      <a:r>
                        <a:rPr lang="tr-TR" sz="2000" b="1" u="none" strike="noStrike" dirty="0">
                          <a:solidFill>
                            <a:srgbClr val="FF0000"/>
                          </a:solidFill>
                        </a:rPr>
                        <a:t> 21</a:t>
                      </a:r>
                      <a:endParaRPr sz="2000" b="1" i="0" u="none" strike="noStrike" dirty="0">
                        <a:solidFill>
                          <a:srgbClr val="FF0000"/>
                        </a:solidFill>
                        <a:latin typeface="Times New Roman"/>
                        <a:ea typeface="Times New Roman"/>
                        <a:cs typeface="Times New Roman"/>
                        <a:sym typeface="Times New Roman"/>
                      </a:endParaRPr>
                    </a:p>
                  </a:txBody>
                  <a:tcPr marL="7625" marR="7625" marT="7625" marB="0" anchor="ctr">
                    <a:lnT w="9525" cap="flat" cmpd="sng">
                      <a:solidFill>
                        <a:srgbClr val="000000"/>
                      </a:solidFill>
                      <a:prstDash val="solid"/>
                      <a:round/>
                      <a:headEnd type="none" w="sm" len="sm"/>
                      <a:tailEnd type="none" w="sm" len="sm"/>
                    </a:lnT>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2"/>
          <p:cNvSpPr txBox="1">
            <a:spLocks noGrp="1"/>
          </p:cNvSpPr>
          <p:nvPr>
            <p:ph type="title"/>
          </p:nvPr>
        </p:nvSpPr>
        <p:spPr>
          <a:xfrm>
            <a:off x="237836" y="757382"/>
            <a:ext cx="10515600" cy="5449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3200"/>
              <a:buFont typeface="Calibri"/>
              <a:buNone/>
            </a:pPr>
            <a:r>
              <a:rPr lang="tr-TR" sz="3200" b="1">
                <a:solidFill>
                  <a:srgbClr val="0000CC"/>
                </a:solidFill>
              </a:rPr>
              <a:t>Lisansüstü Eğitim Programları </a:t>
            </a:r>
            <a:endParaRPr sz="3200"/>
          </a:p>
        </p:txBody>
      </p:sp>
      <p:sp>
        <p:nvSpPr>
          <p:cNvPr id="377" name="Google Shape;3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78" name="Google Shape;37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38</a:t>
            </a:fld>
            <a:endParaRPr/>
          </a:p>
        </p:txBody>
      </p:sp>
      <p:graphicFrame>
        <p:nvGraphicFramePr>
          <p:cNvPr id="379" name="Google Shape;379;p22"/>
          <p:cNvGraphicFramePr/>
          <p:nvPr>
            <p:extLst>
              <p:ext uri="{D42A27DB-BD31-4B8C-83A1-F6EECF244321}">
                <p14:modId xmlns:p14="http://schemas.microsoft.com/office/powerpoint/2010/main" val="3018068908"/>
              </p:ext>
            </p:extLst>
          </p:nvPr>
        </p:nvGraphicFramePr>
        <p:xfrm>
          <a:off x="420941" y="1679512"/>
          <a:ext cx="10932859" cy="4518087"/>
        </p:xfrm>
        <a:graphic>
          <a:graphicData uri="http://schemas.openxmlformats.org/drawingml/2006/table">
            <a:tbl>
              <a:tblPr>
                <a:noFill/>
                <a:tableStyleId>{6B96FA0C-A23B-4D2F-B4F0-ADE644EF4475}</a:tableStyleId>
              </a:tblPr>
              <a:tblGrid>
                <a:gridCol w="5527117">
                  <a:extLst>
                    <a:ext uri="{9D8B030D-6E8A-4147-A177-3AD203B41FA5}">
                      <a16:colId xmlns:a16="http://schemas.microsoft.com/office/drawing/2014/main" val="20000"/>
                    </a:ext>
                  </a:extLst>
                </a:gridCol>
                <a:gridCol w="2604846">
                  <a:extLst>
                    <a:ext uri="{9D8B030D-6E8A-4147-A177-3AD203B41FA5}">
                      <a16:colId xmlns:a16="http://schemas.microsoft.com/office/drawing/2014/main" val="20001"/>
                    </a:ext>
                  </a:extLst>
                </a:gridCol>
                <a:gridCol w="1605848">
                  <a:extLst>
                    <a:ext uri="{9D8B030D-6E8A-4147-A177-3AD203B41FA5}">
                      <a16:colId xmlns:a16="http://schemas.microsoft.com/office/drawing/2014/main" val="20002"/>
                    </a:ext>
                  </a:extLst>
                </a:gridCol>
                <a:gridCol w="1195048">
                  <a:extLst>
                    <a:ext uri="{9D8B030D-6E8A-4147-A177-3AD203B41FA5}">
                      <a16:colId xmlns:a16="http://schemas.microsoft.com/office/drawing/2014/main" val="20003"/>
                    </a:ext>
                  </a:extLst>
                </a:gridCol>
              </a:tblGrid>
              <a:tr h="294881">
                <a:tc rowSpan="2">
                  <a:txBody>
                    <a:bodyPr/>
                    <a:lstStyle/>
                    <a:p>
                      <a:pPr marL="0" marR="0" lvl="0" indent="0" algn="ctr" rtl="0">
                        <a:spcBef>
                          <a:spcPts val="0"/>
                        </a:spcBef>
                        <a:spcAft>
                          <a:spcPts val="0"/>
                        </a:spcAft>
                        <a:buNone/>
                      </a:pPr>
                      <a:r>
                        <a:rPr lang="tr-TR" sz="1800" b="1" u="none" strike="noStrike">
                          <a:solidFill>
                            <a:srgbClr val="FF0000"/>
                          </a:solidFill>
                        </a:rPr>
                        <a:t>Ana Bilim - Sanat Dalı/ Program Adı*</a:t>
                      </a:r>
                      <a:endParaRPr sz="1800" b="1" i="0" u="none" strike="noStrike">
                        <a:solidFill>
                          <a:srgbClr val="FF0000"/>
                        </a:solidFill>
                        <a:latin typeface="Calibri"/>
                        <a:ea typeface="Calibri"/>
                        <a:cs typeface="Calibri"/>
                        <a:sym typeface="Calibri"/>
                      </a:endParaRPr>
                    </a:p>
                  </a:txBody>
                  <a:tcPr marL="7625" marR="7625" marT="7625" marB="0" anchor="ctr">
                    <a:noFill/>
                  </a:tcPr>
                </a:tc>
                <a:tc gridSpan="3">
                  <a:txBody>
                    <a:bodyPr/>
                    <a:lstStyle/>
                    <a:p>
                      <a:pPr marL="0" marR="0" lvl="0" indent="0" algn="ctr" rtl="0">
                        <a:spcBef>
                          <a:spcPts val="0"/>
                        </a:spcBef>
                        <a:spcAft>
                          <a:spcPts val="0"/>
                        </a:spcAft>
                        <a:buNone/>
                      </a:pPr>
                      <a:r>
                        <a:rPr lang="tr-TR" sz="1800" b="1" i="0" u="none" strike="noStrike">
                          <a:solidFill>
                            <a:srgbClr val="FF0000"/>
                          </a:solidFill>
                          <a:latin typeface="Calibri"/>
                          <a:ea typeface="Calibri"/>
                          <a:cs typeface="Calibri"/>
                          <a:sym typeface="Calibri"/>
                        </a:rPr>
                        <a:t>Program Türü </a:t>
                      </a:r>
                      <a:r>
                        <a:rPr lang="tr-TR" sz="1400" b="1" i="1" u="none" strike="noStrike">
                          <a:solidFill>
                            <a:srgbClr val="3333FF"/>
                          </a:solidFill>
                          <a:latin typeface="Calibri"/>
                          <a:ea typeface="Calibri"/>
                          <a:cs typeface="Calibri"/>
                          <a:sym typeface="Calibri"/>
                        </a:rPr>
                        <a:t>(Lütfen uygun olan işaretleyiniz) </a:t>
                      </a:r>
                      <a:endParaRPr/>
                    </a:p>
                  </a:txBody>
                  <a:tcPr marL="7625" marR="7625" marT="7625"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8140">
                <a:tc vMerge="1">
                  <a:txBody>
                    <a:bodyPr/>
                    <a:lstStyle/>
                    <a:p>
                      <a:endParaRPr lang="tr-TR"/>
                    </a:p>
                  </a:txBody>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Tezsiz Yüksek Lisans</a:t>
                      </a:r>
                      <a:endParaRPr sz="1400" b="1" i="0" u="none" strike="noStrike">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Tezli Yüksek Lisans</a:t>
                      </a:r>
                      <a:endParaRPr sz="1400" b="1" i="0" u="none" strike="noStrike">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Doktora</a:t>
                      </a:r>
                      <a:endParaRPr sz="1400" b="1" i="0" u="none" strike="noStrike">
                        <a:solidFill>
                          <a:srgbClr val="FF0000"/>
                        </a:solidFill>
                        <a:latin typeface="Calibri"/>
                        <a:ea typeface="Calibri"/>
                        <a:cs typeface="Calibri"/>
                        <a:sym typeface="Calibri"/>
                      </a:endParaRPr>
                    </a:p>
                  </a:txBody>
                  <a:tcPr marL="7625" marR="7625" marT="7625" marB="0" anchor="ctr">
                    <a:noFill/>
                  </a:tcPr>
                </a:tc>
                <a:extLst>
                  <a:ext uri="{0D108BD9-81ED-4DB2-BD59-A6C34878D82A}">
                    <a16:rowId xmlns:a16="http://schemas.microsoft.com/office/drawing/2014/main" val="10001"/>
                  </a:ext>
                </a:extLst>
              </a:tr>
              <a:tr h="282387">
                <a:tc>
                  <a:txBody>
                    <a:bodyPr/>
                    <a:lstStyle/>
                    <a:p>
                      <a:pPr marL="0" marR="0" lvl="0" indent="0" algn="l" rtl="0">
                        <a:spcBef>
                          <a:spcPts val="0"/>
                        </a:spcBef>
                        <a:spcAft>
                          <a:spcPts val="0"/>
                        </a:spcAft>
                        <a:buNone/>
                      </a:pPr>
                      <a:r>
                        <a:rPr lang="tr-TR" sz="1600" dirty="0"/>
                        <a:t>Türkçe Eğitimi</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X</a:t>
                      </a:r>
                      <a:endParaRPr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t> </a:t>
                      </a:r>
                      <a:endParaRPr lang="tr-TR" sz="1600" b="1" i="0" u="none" strike="noStrike" dirty="0">
                        <a:solidFill>
                          <a:srgbClr val="000000"/>
                        </a:solidFill>
                      </a:endParaRPr>
                    </a:p>
                  </a:txBody>
                  <a:tcPr marL="7625" marR="7625" marT="7625" marB="0" anchor="ctr">
                    <a:noFill/>
                  </a:tcPr>
                </a:tc>
                <a:extLst>
                  <a:ext uri="{0D108BD9-81ED-4DB2-BD59-A6C34878D82A}">
                    <a16:rowId xmlns:a16="http://schemas.microsoft.com/office/drawing/2014/main" val="10002"/>
                  </a:ext>
                </a:extLst>
              </a:tr>
              <a:tr h="293458">
                <a:tc>
                  <a:txBody>
                    <a:bodyPr/>
                    <a:lstStyle/>
                    <a:p>
                      <a:pPr marL="0" marR="0" lvl="0" indent="0" algn="l" rtl="0">
                        <a:spcBef>
                          <a:spcPts val="0"/>
                        </a:spcBef>
                        <a:spcAft>
                          <a:spcPts val="0"/>
                        </a:spcAft>
                        <a:buNone/>
                      </a:pPr>
                      <a:r>
                        <a:rPr lang="tr-TR" sz="1600" u="none" strike="noStrike" dirty="0"/>
                        <a:t>Resim iş Eğitimi</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ea typeface="Calibri" panose="020F0502020204030204" pitchFamily="34" charset="0"/>
                          <a:cs typeface="Calibri" panose="020F0502020204030204" pitchFamily="34" charset="0"/>
                        </a:rPr>
                        <a:t> </a:t>
                      </a:r>
                      <a:endParaRPr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t> </a:t>
                      </a:r>
                      <a:endParaRPr lang="tr-TR" sz="1600" b="1" i="0" u="none" strike="noStrike" dirty="0">
                        <a:solidFill>
                          <a:srgbClr val="000000"/>
                        </a:solidFill>
                      </a:endParaRPr>
                    </a:p>
                  </a:txBody>
                  <a:tcPr marL="7625" marR="7625" marT="7625" marB="0" anchor="ctr">
                    <a:noFill/>
                  </a:tcPr>
                </a:tc>
                <a:extLst>
                  <a:ext uri="{0D108BD9-81ED-4DB2-BD59-A6C34878D82A}">
                    <a16:rowId xmlns:a16="http://schemas.microsoft.com/office/drawing/2014/main" val="10003"/>
                  </a:ext>
                </a:extLst>
              </a:tr>
              <a:tr h="293458">
                <a:tc>
                  <a:txBody>
                    <a:bodyPr/>
                    <a:lstStyle/>
                    <a:p>
                      <a:pPr marL="0" marR="0" lvl="0" indent="0" algn="l" rtl="0">
                        <a:spcBef>
                          <a:spcPts val="0"/>
                        </a:spcBef>
                        <a:spcAft>
                          <a:spcPts val="0"/>
                        </a:spcAft>
                        <a:buNone/>
                      </a:pPr>
                      <a:r>
                        <a:rPr lang="tr-TR" sz="1600" u="none" strike="noStrike" dirty="0"/>
                        <a:t>Müzik Eğitimi</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ea typeface="Calibri" panose="020F0502020204030204" pitchFamily="34" charset="0"/>
                          <a:cs typeface="Calibri" panose="020F0502020204030204" pitchFamily="34" charset="0"/>
                        </a:rPr>
                        <a:t> </a:t>
                      </a:r>
                      <a:endParaRPr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t>X</a:t>
                      </a:r>
                      <a:endParaRPr lang="tr-TR" sz="1600" b="1" i="0" u="none" strike="noStrike" dirty="0">
                        <a:solidFill>
                          <a:srgbClr val="000000"/>
                        </a:solidFill>
                      </a:endParaRPr>
                    </a:p>
                  </a:txBody>
                  <a:tcPr marL="7625" marR="7625" marT="7625" marB="0" anchor="ctr">
                    <a:noFill/>
                  </a:tcPr>
                </a:tc>
                <a:extLst>
                  <a:ext uri="{0D108BD9-81ED-4DB2-BD59-A6C34878D82A}">
                    <a16:rowId xmlns:a16="http://schemas.microsoft.com/office/drawing/2014/main" val="10004"/>
                  </a:ext>
                </a:extLst>
              </a:tr>
              <a:tr h="293458">
                <a:tc>
                  <a:txBody>
                    <a:bodyPr/>
                    <a:lstStyle/>
                    <a:p>
                      <a:pPr marL="0" marR="0" lvl="0" indent="0" algn="l" rtl="0">
                        <a:spcBef>
                          <a:spcPts val="0"/>
                        </a:spcBef>
                        <a:spcAft>
                          <a:spcPts val="0"/>
                        </a:spcAft>
                        <a:buNone/>
                      </a:pPr>
                      <a:r>
                        <a:rPr lang="tr-TR" sz="1600" u="none" strike="noStrike" dirty="0"/>
                        <a:t>Ö</a:t>
                      </a:r>
                      <a:r>
                        <a:rPr lang="tr-TR" sz="1600" dirty="0"/>
                        <a:t>zel Eğitim</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a:latin typeface="Calibri" panose="020F0502020204030204" pitchFamily="34" charset="0"/>
                          <a:ea typeface="Calibri" panose="020F0502020204030204" pitchFamily="34" charset="0"/>
                          <a:cs typeface="Calibri" panose="020F0502020204030204" pitchFamily="34" charset="0"/>
                        </a:rPr>
                        <a:t> </a:t>
                      </a:r>
                      <a:endParaRPr sz="1600" b="1"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t> </a:t>
                      </a:r>
                      <a:endParaRPr lang="tr-TR" sz="1600" b="1" i="0" u="none" strike="noStrike" dirty="0">
                        <a:solidFill>
                          <a:srgbClr val="000000"/>
                        </a:solidFill>
                      </a:endParaRPr>
                    </a:p>
                  </a:txBody>
                  <a:tcPr marL="7625" marR="7625" marT="7625" marB="0" anchor="ctr">
                    <a:noFill/>
                  </a:tcPr>
                </a:tc>
                <a:extLst>
                  <a:ext uri="{0D108BD9-81ED-4DB2-BD59-A6C34878D82A}">
                    <a16:rowId xmlns:a16="http://schemas.microsoft.com/office/drawing/2014/main" val="10005"/>
                  </a:ext>
                </a:extLst>
              </a:tr>
              <a:tr h="293458">
                <a:tc>
                  <a:txBody>
                    <a:bodyPr/>
                    <a:lstStyle/>
                    <a:p>
                      <a:pPr marL="0" marR="0" lvl="0" indent="0" algn="l" rtl="0">
                        <a:spcBef>
                          <a:spcPts val="0"/>
                        </a:spcBef>
                        <a:spcAft>
                          <a:spcPts val="0"/>
                        </a:spcAft>
                        <a:buNone/>
                      </a:pPr>
                      <a:r>
                        <a:rPr lang="tr-TR" sz="1600" u="none" strike="noStrike" dirty="0"/>
                        <a:t>Temel Eğitim / Sınıf Eğitimi </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extLst>
                  <a:ext uri="{0D108BD9-81ED-4DB2-BD59-A6C34878D82A}">
                    <a16:rowId xmlns:a16="http://schemas.microsoft.com/office/drawing/2014/main" val="10006"/>
                  </a:ext>
                </a:extLst>
              </a:tr>
              <a:tr h="293458">
                <a:tc>
                  <a:txBody>
                    <a:bodyPr/>
                    <a:lstStyle/>
                    <a:p>
                      <a:pPr marL="0" marR="0" lvl="0" indent="0" algn="l" rtl="0">
                        <a:spcBef>
                          <a:spcPts val="0"/>
                        </a:spcBef>
                        <a:spcAft>
                          <a:spcPts val="0"/>
                        </a:spcAft>
                        <a:buNone/>
                      </a:pPr>
                      <a:r>
                        <a:rPr lang="tr-TR" sz="1600" dirty="0"/>
                        <a:t>Rehberlik ve Psikolojik Danışmanlık</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a:latin typeface="Calibri" panose="020F0502020204030204" pitchFamily="34" charset="0"/>
                          <a:ea typeface="Calibri" panose="020F0502020204030204" pitchFamily="34" charset="0"/>
                          <a:cs typeface="Calibri" panose="020F0502020204030204" pitchFamily="34" charset="0"/>
                        </a:rPr>
                        <a:t> </a:t>
                      </a:r>
                      <a:endParaRPr sz="1600" b="1"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extLst>
                  <a:ext uri="{0D108BD9-81ED-4DB2-BD59-A6C34878D82A}">
                    <a16:rowId xmlns:a16="http://schemas.microsoft.com/office/drawing/2014/main" val="10007"/>
                  </a:ext>
                </a:extLst>
              </a:tr>
              <a:tr h="293458">
                <a:tc>
                  <a:txBody>
                    <a:bodyPr/>
                    <a:lstStyle/>
                    <a:p>
                      <a:pPr marL="0" marR="0" lvl="0" indent="0" algn="l" rtl="0">
                        <a:spcBef>
                          <a:spcPts val="0"/>
                        </a:spcBef>
                        <a:spcAft>
                          <a:spcPts val="0"/>
                        </a:spcAft>
                        <a:buNone/>
                      </a:pPr>
                      <a:r>
                        <a:rPr lang="tr-TR" sz="1600" u="none" strike="noStrike" dirty="0"/>
                        <a:t>Eğitim Yönetimi</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t> </a:t>
                      </a:r>
                      <a:endParaRPr lang="tr-TR" sz="1600" b="1" i="0" u="none" strike="noStrike" dirty="0">
                        <a:solidFill>
                          <a:srgbClr val="000000"/>
                        </a:solidFill>
                      </a:endParaRPr>
                    </a:p>
                  </a:txBody>
                  <a:tcPr marL="7625" marR="7625" marT="7625" marB="0" anchor="ctr">
                    <a:noFill/>
                  </a:tcPr>
                </a:tc>
                <a:extLst>
                  <a:ext uri="{0D108BD9-81ED-4DB2-BD59-A6C34878D82A}">
                    <a16:rowId xmlns:a16="http://schemas.microsoft.com/office/drawing/2014/main" val="10008"/>
                  </a:ext>
                </a:extLst>
              </a:tr>
              <a:tr h="293458">
                <a:tc>
                  <a:txBody>
                    <a:bodyPr/>
                    <a:lstStyle/>
                    <a:p>
                      <a:pPr marL="0" marR="0" lvl="0" indent="0" algn="l" rtl="0">
                        <a:spcBef>
                          <a:spcPts val="0"/>
                        </a:spcBef>
                        <a:spcAft>
                          <a:spcPts val="0"/>
                        </a:spcAft>
                        <a:buNone/>
                      </a:pPr>
                      <a:r>
                        <a:rPr lang="tr-TR" sz="16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Öğretim Teknolojileri (BÖTE)</a:t>
                      </a:r>
                      <a:endParaRPr sz="1600"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i="0" u="none" strike="noStrike" dirty="0">
                          <a:solidFill>
                            <a:srgbClr val="000000"/>
                          </a:solidFill>
                        </a:rPr>
                        <a:t>X</a:t>
                      </a:r>
                    </a:p>
                  </a:txBody>
                  <a:tcPr marL="7625" marR="7625" marT="7625" marB="0" anchor="ctr">
                    <a:noFill/>
                  </a:tcPr>
                </a:tc>
                <a:extLst>
                  <a:ext uri="{0D108BD9-81ED-4DB2-BD59-A6C34878D82A}">
                    <a16:rowId xmlns:a16="http://schemas.microsoft.com/office/drawing/2014/main" val="42574885"/>
                  </a:ext>
                </a:extLst>
              </a:tr>
              <a:tr h="293458">
                <a:tc>
                  <a:txBody>
                    <a:bodyPr/>
                    <a:lstStyle/>
                    <a:p>
                      <a:pPr marL="0" marR="0" lvl="0" indent="0" algn="l" rtl="0">
                        <a:spcBef>
                          <a:spcPts val="0"/>
                        </a:spcBef>
                        <a:spcAft>
                          <a:spcPts val="0"/>
                        </a:spcAft>
                        <a:buNone/>
                      </a:pPr>
                      <a:r>
                        <a:rPr lang="tr-TR" sz="1600" u="none" strike="noStrike" dirty="0"/>
                        <a:t>Eğitim Programları ve Öğretim</a:t>
                      </a:r>
                      <a:endParaRPr sz="1600" b="0" i="0" u="none" strike="noStrike" dirty="0">
                        <a:solidFill>
                          <a:srgbClr val="000000"/>
                        </a:solidFill>
                        <a:latin typeface="Arial"/>
                        <a:ea typeface="Arial"/>
                        <a:cs typeface="Arial"/>
                        <a:sym typeface="Arial"/>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a:latin typeface="Calibri" panose="020F0502020204030204" pitchFamily="34" charset="0"/>
                          <a:ea typeface="Calibri" panose="020F0502020204030204" pitchFamily="34" charset="0"/>
                          <a:cs typeface="Calibri" panose="020F0502020204030204" pitchFamily="34" charset="0"/>
                        </a:rPr>
                        <a:t>  </a:t>
                      </a:r>
                      <a:endParaRPr sz="1600" b="1"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t> </a:t>
                      </a:r>
                      <a:endParaRPr lang="tr-TR" sz="1600" b="1" i="0" u="none" strike="noStrike" dirty="0">
                        <a:solidFill>
                          <a:srgbClr val="000000"/>
                        </a:solidFill>
                      </a:endParaRPr>
                    </a:p>
                  </a:txBody>
                  <a:tcPr marL="7625" marR="7625" marT="7625" marB="0" anchor="ctr">
                    <a:noFill/>
                  </a:tcPr>
                </a:tc>
                <a:extLst>
                  <a:ext uri="{0D108BD9-81ED-4DB2-BD59-A6C34878D82A}">
                    <a16:rowId xmlns:a16="http://schemas.microsoft.com/office/drawing/2014/main" val="10009"/>
                  </a:ext>
                </a:extLst>
              </a:tr>
              <a:tr h="263003">
                <a:tc>
                  <a:txBody>
                    <a:bodyPr/>
                    <a:lstStyle/>
                    <a:p>
                      <a:pPr marL="0" marR="0" lvl="0" indent="0" algn="l" rtl="0">
                        <a:spcBef>
                          <a:spcPts val="0"/>
                        </a:spcBef>
                        <a:spcAft>
                          <a:spcPts val="0"/>
                        </a:spcAft>
                        <a:buNone/>
                      </a:pPr>
                      <a:r>
                        <a:rPr lang="tr-TR" sz="1600" u="none" strike="noStrike" dirty="0"/>
                        <a:t>MAT-</a:t>
                      </a:r>
                      <a:r>
                        <a:rPr lang="tr-TR" sz="1600" dirty="0"/>
                        <a:t>FEN / Biyoloji Eğitimi</a:t>
                      </a:r>
                      <a:endParaRPr sz="1600" b="0" i="0" u="none" strike="noStrike" dirty="0">
                        <a:solidFill>
                          <a:srgbClr val="000000"/>
                        </a:solidFill>
                        <a:latin typeface="Calibri"/>
                        <a:ea typeface="Calibri"/>
                        <a:cs typeface="Calibri"/>
                        <a:sym typeface="Calibri"/>
                      </a:endParaRPr>
                    </a:p>
                  </a:txBody>
                  <a:tcPr marL="7625" marR="7625" marT="7625" marB="0" anchor="b">
                    <a:noFill/>
                  </a:tcPr>
                </a:tc>
                <a:tc>
                  <a:txBody>
                    <a:bodyPr/>
                    <a:lstStyle/>
                    <a:p>
                      <a:pPr marL="0" marR="0" lvl="0" indent="0" algn="ctr" rtl="0">
                        <a:spcBef>
                          <a:spcPts val="0"/>
                        </a:spcBef>
                        <a:spcAft>
                          <a:spcPts val="0"/>
                        </a:spcAft>
                        <a:buNone/>
                      </a:pPr>
                      <a:r>
                        <a:rPr lang="tr-TR" sz="1600" b="1" u="none" strike="noStrike">
                          <a:latin typeface="Calibri" panose="020F0502020204030204" pitchFamily="34" charset="0"/>
                          <a:ea typeface="Calibri" panose="020F0502020204030204" pitchFamily="34" charset="0"/>
                          <a:cs typeface="Calibri" panose="020F0502020204030204" pitchFamily="34" charset="0"/>
                        </a:rPr>
                        <a:t> </a:t>
                      </a:r>
                      <a:endParaRPr sz="1600" b="1"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b">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noFill/>
                  </a:tcPr>
                </a:tc>
                <a:extLst>
                  <a:ext uri="{0D108BD9-81ED-4DB2-BD59-A6C34878D82A}">
                    <a16:rowId xmlns:a16="http://schemas.microsoft.com/office/drawing/2014/main" val="10010"/>
                  </a:ext>
                </a:extLst>
              </a:tr>
              <a:tr h="263003">
                <a:tc>
                  <a:txBody>
                    <a:bodyPr/>
                    <a:lstStyle/>
                    <a:p>
                      <a:pPr marL="0" marR="0" lvl="0" indent="0" algn="l" rtl="0">
                        <a:spcBef>
                          <a:spcPts val="0"/>
                        </a:spcBef>
                        <a:spcAft>
                          <a:spcPts val="0"/>
                        </a:spcAft>
                        <a:buNone/>
                      </a:pPr>
                      <a:r>
                        <a:rPr lang="tr-TR" sz="1600" u="none" strike="noStrike" dirty="0"/>
                        <a:t>MAT-FEN / Fen Bilgisi Eği</a:t>
                      </a:r>
                      <a:r>
                        <a:rPr lang="tr-TR" sz="1600" dirty="0"/>
                        <a:t>timi</a:t>
                      </a:r>
                      <a:endParaRPr sz="1600" b="0" i="0" u="none" strike="noStrike" dirty="0">
                        <a:solidFill>
                          <a:srgbClr val="000000"/>
                        </a:solidFill>
                        <a:latin typeface="Calibri"/>
                        <a:ea typeface="Calibri"/>
                        <a:cs typeface="Calibri"/>
                        <a:sym typeface="Calibri"/>
                      </a:endParaRPr>
                    </a:p>
                  </a:txBody>
                  <a:tcPr marL="7625" marR="7625" marT="7625" marB="0" anchor="b">
                    <a:noFill/>
                  </a:tcPr>
                </a:tc>
                <a:tc>
                  <a:txBody>
                    <a:bodyPr/>
                    <a:lstStyle/>
                    <a:p>
                      <a:pPr marL="0" marR="0" lvl="0" indent="0" algn="ctr" rtl="0">
                        <a:spcBef>
                          <a:spcPts val="0"/>
                        </a:spcBef>
                        <a:spcAft>
                          <a:spcPts val="0"/>
                        </a:spcAft>
                        <a:buNone/>
                      </a:pPr>
                      <a:r>
                        <a:rPr lang="tr-TR" sz="1600" b="1" u="none" strike="noStrike">
                          <a:latin typeface="Calibri" panose="020F0502020204030204" pitchFamily="34" charset="0"/>
                          <a:ea typeface="Calibri" panose="020F0502020204030204" pitchFamily="34" charset="0"/>
                          <a:cs typeface="Calibri" panose="020F0502020204030204" pitchFamily="34" charset="0"/>
                        </a:rPr>
                        <a:t> </a:t>
                      </a:r>
                      <a:endParaRPr sz="1600" b="1"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b">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lnB w="12700" cap="flat" cmpd="sng" algn="ctr">
                      <a:solidFill>
                        <a:schemeClr val="accent5"/>
                      </a:solidFill>
                      <a:prstDash val="solid"/>
                      <a:round/>
                      <a:headEnd type="none" w="sm" len="sm"/>
                      <a:tailEnd type="none" w="sm" len="sm"/>
                    </a:lnB>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lnB w="12700"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11"/>
                  </a:ext>
                </a:extLst>
              </a:tr>
              <a:tr h="263003">
                <a:tc>
                  <a:txBody>
                    <a:bodyPr/>
                    <a:lstStyle/>
                    <a:p>
                      <a:pPr marL="0" marR="0" lvl="0" indent="0" algn="l" rtl="0">
                        <a:spcBef>
                          <a:spcPts val="0"/>
                        </a:spcBef>
                        <a:spcAft>
                          <a:spcPts val="0"/>
                        </a:spcAft>
                        <a:buNone/>
                      </a:pPr>
                      <a:r>
                        <a:rPr lang="tr-TR" sz="1600"/>
                        <a:t>MAT-FEN / Fizik Eğitimi</a:t>
                      </a:r>
                      <a:endParaRPr sz="1600" u="none" strike="noStrike"/>
                    </a:p>
                  </a:txBody>
                  <a:tcPr marL="7625" marR="7625" marT="7625" marB="0" anchor="b">
                    <a:noFill/>
                  </a:tcPr>
                </a:tc>
                <a:tc>
                  <a:txBody>
                    <a:bodyPr/>
                    <a:lstStyle/>
                    <a:p>
                      <a:pPr marL="0" marR="0" lvl="0" indent="0" algn="ctr" rtl="0">
                        <a:spcBef>
                          <a:spcPts val="0"/>
                        </a:spcBef>
                        <a:spcAft>
                          <a:spcPts val="0"/>
                        </a:spcAft>
                        <a:buNone/>
                      </a:pPr>
                      <a:endParaRPr sz="1600" b="1" u="none" strike="noStrike">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b">
                    <a:lnR w="12700" cap="flat" cmpd="sng" algn="ctr">
                      <a:solidFill>
                        <a:schemeClr val="accent5"/>
                      </a:solidFill>
                      <a:prstDash val="solid"/>
                      <a:round/>
                      <a:headEnd type="none" w="sm" len="sm"/>
                      <a:tailEnd type="none" w="sm" len="sm"/>
                    </a:lnR>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lnL w="12700" cap="flat" cmpd="sng">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lnL w="12700" cap="flat" cmpd="sng" algn="ctr">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2"/>
                  </a:ext>
                </a:extLst>
              </a:tr>
              <a:tr h="263003">
                <a:tc>
                  <a:txBody>
                    <a:bodyPr/>
                    <a:lstStyle/>
                    <a:p>
                      <a:pPr marL="0" marR="0" lvl="0" indent="0" algn="l" rtl="0">
                        <a:spcBef>
                          <a:spcPts val="0"/>
                        </a:spcBef>
                        <a:spcAft>
                          <a:spcPts val="0"/>
                        </a:spcAft>
                        <a:buNone/>
                      </a:pPr>
                      <a:r>
                        <a:rPr lang="tr-TR" sz="1600" dirty="0"/>
                        <a:t>MAT-FEN / Kimya Eğitimi</a:t>
                      </a:r>
                      <a:endParaRPr sz="1600" u="none" strike="noStrike" dirty="0"/>
                    </a:p>
                  </a:txBody>
                  <a:tcPr marL="7625" marR="7625" marT="7625" marB="0" anchor="b">
                    <a:noFill/>
                  </a:tcPr>
                </a:tc>
                <a:tc>
                  <a:txBody>
                    <a:bodyPr/>
                    <a:lstStyle/>
                    <a:p>
                      <a:pPr marL="0" marR="0" lvl="0" indent="0" algn="ctr" rtl="0">
                        <a:spcBef>
                          <a:spcPts val="0"/>
                        </a:spcBef>
                        <a:spcAft>
                          <a:spcPts val="0"/>
                        </a:spcAft>
                        <a:buNone/>
                      </a:pPr>
                      <a:endParaRPr sz="1600" b="1" u="none" strike="noStrike">
                        <a:latin typeface="Calibri" panose="020F0502020204030204" pitchFamily="34" charset="0"/>
                        <a:ea typeface="Calibri" panose="020F0502020204030204" pitchFamily="34" charset="0"/>
                        <a:cs typeface="Calibri" panose="020F0502020204030204" pitchFamily="34" charset="0"/>
                      </a:endParaRPr>
                    </a:p>
                  </a:txBody>
                  <a:tcPr marL="7625" marR="7625" marT="7625" marB="0" anchor="b">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lnT w="12700" cap="flat" cmpd="sng">
                      <a:solidFill>
                        <a:schemeClr val="accent5"/>
                      </a:solidFill>
                      <a:prstDash val="solid"/>
                      <a:round/>
                      <a:headEnd type="none" w="sm" len="sm"/>
                      <a:tailEnd type="none" w="sm" len="sm"/>
                    </a:lnT>
                    <a:noFill/>
                  </a:tcPr>
                </a:tc>
                <a:tc>
                  <a:txBody>
                    <a:bodyPr/>
                    <a:lstStyle/>
                    <a:p>
                      <a:pPr marL="0" marR="0" lvl="0" indent="0" algn="ctr" rtl="0">
                        <a:spcBef>
                          <a:spcPts val="0"/>
                        </a:spcBef>
                        <a:spcAft>
                          <a:spcPts val="0"/>
                        </a:spcAft>
                        <a:buNone/>
                      </a:pPr>
                      <a:r>
                        <a:rPr lang="tr-TR" sz="1600" b="1" u="none" strike="noStrike" dirty="0">
                          <a:latin typeface="Calibri" panose="020F0502020204030204" pitchFamily="34" charset="0"/>
                          <a:cs typeface="Calibri" panose="020F0502020204030204" pitchFamily="34" charset="0"/>
                        </a:rPr>
                        <a:t>X</a:t>
                      </a:r>
                    </a:p>
                  </a:txBody>
                  <a:tcPr marL="7625" marR="7625" marT="7625" marB="0" anchor="ctr">
                    <a:lnT w="12700" cap="flat" cmpd="sng">
                      <a:solidFill>
                        <a:schemeClr val="accent5"/>
                      </a:solidFill>
                      <a:prstDash val="solid"/>
                      <a:round/>
                      <a:headEnd type="none" w="sm" len="sm"/>
                      <a:tailEnd type="none" w="sm" len="sm"/>
                    </a:lnT>
                    <a:noFill/>
                  </a:tcPr>
                </a:tc>
                <a:extLst>
                  <a:ext uri="{0D108BD9-81ED-4DB2-BD59-A6C34878D82A}">
                    <a16:rowId xmlns:a16="http://schemas.microsoft.com/office/drawing/2014/main" val="10013"/>
                  </a:ext>
                </a:extLst>
              </a:tr>
              <a:tr h="263003">
                <a:tc>
                  <a:txBody>
                    <a:bodyPr/>
                    <a:lstStyle/>
                    <a:p>
                      <a:pPr marL="0" marR="0" lvl="0" indent="0" algn="l" rtl="0">
                        <a:spcBef>
                          <a:spcPts val="0"/>
                        </a:spcBef>
                        <a:spcAft>
                          <a:spcPts val="0"/>
                        </a:spcAft>
                        <a:buNone/>
                      </a:pPr>
                      <a:r>
                        <a:rPr lang="tr-TR" sz="1600" dirty="0"/>
                        <a:t>MAT-FEN / Matematik Eğitimi</a:t>
                      </a:r>
                      <a:endParaRPr sz="1600" dirty="0"/>
                    </a:p>
                  </a:txBody>
                  <a:tcPr marL="7625" marR="7625" marT="7625" marB="0" anchor="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u="none" strike="noStrike" dirty="0">
                          <a:latin typeface="Calibri" panose="020F0502020204030204" pitchFamily="34" charset="0"/>
                          <a:cs typeface="Calibri" panose="020F0502020204030204" pitchFamily="34" charset="0"/>
                        </a:rPr>
                        <a:t>X</a:t>
                      </a:r>
                    </a:p>
                  </a:txBody>
                  <a:tcPr marL="7625" marR="7625" marT="7625" marB="0" anchor="b">
                    <a:noFill/>
                  </a:tcPr>
                </a:tc>
                <a:tc>
                  <a:txBody>
                    <a:bodyPr/>
                    <a:lstStyle/>
                    <a:p>
                      <a:pPr marL="0" marR="0" lvl="0" indent="0" algn="ctr" rtl="0">
                        <a:spcBef>
                          <a:spcPts val="0"/>
                        </a:spcBef>
                        <a:spcAft>
                          <a:spcPts val="0"/>
                        </a:spcAft>
                        <a:buNone/>
                      </a:pPr>
                      <a:r>
                        <a:rPr lang="tr-TR" sz="1600" b="1" i="0" u="none" strike="noStrike" dirty="0">
                          <a:solidFill>
                            <a:srgbClr val="000000"/>
                          </a:solidFill>
                          <a:latin typeface="Calibri" panose="020F0502020204030204" pitchFamily="34" charset="0"/>
                          <a:cs typeface="Calibri" panose="020F0502020204030204" pitchFamily="34" charset="0"/>
                        </a:rPr>
                        <a:t>X</a:t>
                      </a:r>
                    </a:p>
                  </a:txBody>
                  <a:tcPr marL="7625" marR="7625" marT="7625" marB="0" anchor="b">
                    <a:noFill/>
                  </a:tcPr>
                </a:tc>
                <a:tc>
                  <a:txBody>
                    <a:bodyPr/>
                    <a:lstStyle/>
                    <a:p>
                      <a:pPr marL="0" marR="0" lvl="0" indent="0" algn="ctr" rtl="0">
                        <a:spcBef>
                          <a:spcPts val="0"/>
                        </a:spcBef>
                        <a:spcAft>
                          <a:spcPts val="0"/>
                        </a:spcAft>
                        <a:buNone/>
                      </a:pPr>
                      <a:r>
                        <a:rPr lang="tr-TR" sz="1600" b="1" i="0" u="none" strike="noStrike" dirty="0">
                          <a:solidFill>
                            <a:srgbClr val="000000"/>
                          </a:solidFill>
                        </a:rPr>
                        <a:t>X</a:t>
                      </a:r>
                    </a:p>
                  </a:txBody>
                  <a:tcPr marL="7625" marR="7625" marT="7625" marB="0" anchor="b">
                    <a:noFill/>
                  </a:tcPr>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84"/>
        <p:cNvGrpSpPr/>
        <p:nvPr/>
      </p:nvGrpSpPr>
      <p:grpSpPr>
        <a:xfrm>
          <a:off x="0" y="0"/>
          <a:ext cx="0" cy="0"/>
          <a:chOff x="0" y="0"/>
          <a:chExt cx="0" cy="0"/>
        </a:xfrm>
      </p:grpSpPr>
      <p:sp>
        <p:nvSpPr>
          <p:cNvPr id="385" name="Google Shape;385;p23"/>
          <p:cNvSpPr txBox="1">
            <a:spLocks noGrp="1"/>
          </p:cNvSpPr>
          <p:nvPr>
            <p:ph type="title"/>
          </p:nvPr>
        </p:nvSpPr>
        <p:spPr>
          <a:xfrm>
            <a:off x="663035" y="882333"/>
            <a:ext cx="11031196" cy="51235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a:t>
            </a:r>
            <a:endParaRPr sz="2800">
              <a:solidFill>
                <a:srgbClr val="FF0000"/>
              </a:solidFill>
            </a:endParaRPr>
          </a:p>
        </p:txBody>
      </p:sp>
      <p:sp>
        <p:nvSpPr>
          <p:cNvPr id="386" name="Google Shape;38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87" name="Google Shape;38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39</a:t>
            </a:fld>
            <a:endParaRPr/>
          </a:p>
        </p:txBody>
      </p:sp>
      <p:graphicFrame>
        <p:nvGraphicFramePr>
          <p:cNvPr id="388" name="Google Shape;388;p23"/>
          <p:cNvGraphicFramePr/>
          <p:nvPr>
            <p:extLst>
              <p:ext uri="{D42A27DB-BD31-4B8C-83A1-F6EECF244321}">
                <p14:modId xmlns:p14="http://schemas.microsoft.com/office/powerpoint/2010/main" val="1079080305"/>
              </p:ext>
            </p:extLst>
          </p:nvPr>
        </p:nvGraphicFramePr>
        <p:xfrm>
          <a:off x="267386" y="1721307"/>
          <a:ext cx="11377703" cy="4433995"/>
        </p:xfrm>
        <a:graphic>
          <a:graphicData uri="http://schemas.openxmlformats.org/drawingml/2006/table">
            <a:tbl>
              <a:tblPr>
                <a:noFill/>
                <a:tableStyleId>{6B96FA0C-A23B-4D2F-B4F0-ADE644EF4475}</a:tableStyleId>
              </a:tblPr>
              <a:tblGrid>
                <a:gridCol w="2941837">
                  <a:extLst>
                    <a:ext uri="{9D8B030D-6E8A-4147-A177-3AD203B41FA5}">
                      <a16:colId xmlns:a16="http://schemas.microsoft.com/office/drawing/2014/main" val="20000"/>
                    </a:ext>
                  </a:extLst>
                </a:gridCol>
                <a:gridCol w="3522923">
                  <a:extLst>
                    <a:ext uri="{9D8B030D-6E8A-4147-A177-3AD203B41FA5}">
                      <a16:colId xmlns:a16="http://schemas.microsoft.com/office/drawing/2014/main" val="20001"/>
                    </a:ext>
                  </a:extLst>
                </a:gridCol>
                <a:gridCol w="2519729">
                  <a:extLst>
                    <a:ext uri="{9D8B030D-6E8A-4147-A177-3AD203B41FA5}">
                      <a16:colId xmlns:a16="http://schemas.microsoft.com/office/drawing/2014/main" val="20002"/>
                    </a:ext>
                  </a:extLst>
                </a:gridCol>
                <a:gridCol w="2393214">
                  <a:extLst>
                    <a:ext uri="{9D8B030D-6E8A-4147-A177-3AD203B41FA5}">
                      <a16:colId xmlns:a16="http://schemas.microsoft.com/office/drawing/2014/main" val="20003"/>
                    </a:ext>
                  </a:extLst>
                </a:gridCol>
              </a:tblGrid>
              <a:tr h="254065">
                <a:tc>
                  <a:txBody>
                    <a:bodyPr/>
                    <a:lstStyle/>
                    <a:p>
                      <a:pPr marL="0" marR="0" lvl="0" indent="0" algn="ctr" rtl="0">
                        <a:lnSpc>
                          <a:spcPct val="107000"/>
                        </a:lnSpc>
                        <a:spcBef>
                          <a:spcPts val="0"/>
                        </a:spcBef>
                        <a:spcAft>
                          <a:spcPts val="0"/>
                        </a:spcAft>
                        <a:buNone/>
                      </a:pPr>
                      <a:r>
                        <a:rPr lang="tr-TR" sz="1800" b="1">
                          <a:solidFill>
                            <a:srgbClr val="FF0000"/>
                          </a:solidFill>
                        </a:rPr>
                        <a:t>Bölüm Adı*</a:t>
                      </a:r>
                      <a:endParaRPr sz="1800" b="1">
                        <a:solidFill>
                          <a:srgbClr val="FF0000"/>
                        </a:solidFill>
                        <a:latin typeface="Times New Roman"/>
                        <a:ea typeface="Times New Roman"/>
                        <a:cs typeface="Times New Roman"/>
                        <a:sym typeface="Times New Roman"/>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Ana Bilim - Sanat Dalı/ Program Adı*</a:t>
                      </a:r>
                      <a:endParaRPr sz="1800" b="1">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2024 (Güz Dönemi)</a:t>
                      </a:r>
                      <a:endParaRPr sz="1800" b="1">
                        <a:solidFill>
                          <a:srgbClr val="FF0000"/>
                        </a:solidFill>
                        <a:latin typeface="Times New Roman"/>
                        <a:ea typeface="Times New Roman"/>
                        <a:cs typeface="Times New Roman"/>
                        <a:sym typeface="Times New Roman"/>
                      </a:endParaRPr>
                    </a:p>
                  </a:txBody>
                  <a:tcPr marL="3800" marR="3800" marT="380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800" b="1" dirty="0">
                          <a:solidFill>
                            <a:srgbClr val="FF0000"/>
                          </a:solidFill>
                        </a:rPr>
                        <a:t>2025 (Güz Dönemi)</a:t>
                      </a:r>
                      <a:endParaRPr sz="1800" b="1" dirty="0">
                        <a:solidFill>
                          <a:srgbClr val="FF0000"/>
                        </a:solidFill>
                        <a:latin typeface="Times New Roman"/>
                        <a:ea typeface="Times New Roman"/>
                        <a:cs typeface="Times New Roman"/>
                        <a:sym typeface="Times New Roman"/>
                      </a:endParaRPr>
                    </a:p>
                  </a:txBody>
                  <a:tcPr marL="0" marR="0" marT="0" marB="0" anchor="ctr">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0"/>
                  </a:ext>
                </a:extLst>
              </a:tr>
              <a:tr h="231119">
                <a:tc rowSpan="5">
                  <a:txBody>
                    <a:bodyPr/>
                    <a:lstStyle/>
                    <a:p>
                      <a:pPr marL="0" lvl="0" indent="0" algn="l" rtl="0">
                        <a:lnSpc>
                          <a:spcPct val="107000"/>
                        </a:lnSpc>
                        <a:spcBef>
                          <a:spcPts val="0"/>
                        </a:spcBef>
                        <a:spcAft>
                          <a:spcPts val="0"/>
                        </a:spcAft>
                        <a:buNone/>
                      </a:pPr>
                      <a:r>
                        <a:rPr lang="tr-TR" sz="1100">
                          <a:solidFill>
                            <a:schemeClr val="dk1"/>
                          </a:solidFill>
                          <a:latin typeface="Times New Roman"/>
                          <a:ea typeface="Times New Roman"/>
                          <a:cs typeface="Times New Roman"/>
                          <a:sym typeface="Times New Roman"/>
                        </a:rPr>
                        <a:t>MATEMATİK VE FEN BİLİMLERİ EĞİTİMİ </a:t>
                      </a:r>
                      <a:endParaRPr sz="1100">
                        <a:solidFill>
                          <a:schemeClr val="dk1"/>
                        </a:solidFill>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 MATEMATİK ÖĞRETMENLİĞİ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85</a:t>
                      </a:r>
                      <a:endParaRPr sz="1600" b="1" dirty="0">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 82</a:t>
                      </a:r>
                      <a:endParaRPr sz="1600" b="1">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1"/>
                  </a:ext>
                </a:extLst>
              </a:tr>
              <a:tr h="2311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100"/>
                        <a:t> İLKÖĞRETİM MATEMATİK ÖĞRETMENLİĞİ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196</a:t>
                      </a:r>
                      <a:endParaRPr sz="1600" b="1" dirty="0">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 173</a:t>
                      </a:r>
                      <a:endParaRPr sz="1600" b="1">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2"/>
                  </a:ext>
                </a:extLst>
              </a:tr>
              <a:tr h="2311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100"/>
                        <a:t> FEN BİLGİSİ ÖĞRETMENLİĞİ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142</a:t>
                      </a:r>
                      <a:endParaRPr sz="1600" b="1" dirty="0">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 96</a:t>
                      </a:r>
                      <a:endParaRPr sz="1600" b="1">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2311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100"/>
                        <a:t> BİYOLOJİ ÖĞRETMENLİĞİ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2</a:t>
                      </a:r>
                      <a:endParaRPr sz="1600" b="1" dirty="0">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 -</a:t>
                      </a:r>
                      <a:endParaRPr sz="1600" b="1">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2311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100"/>
                        <a:t> KİMYA ÖĞRETMENLİĞİ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3</a:t>
                      </a:r>
                      <a:endParaRPr sz="1600" b="1" dirty="0">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 3</a:t>
                      </a:r>
                      <a:endParaRPr sz="1600" b="1">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5"/>
                  </a:ext>
                </a:extLst>
              </a:tr>
              <a:tr h="231119">
                <a:tc rowSpan="2">
                  <a:txBody>
                    <a:bodyPr/>
                    <a:lstStyle/>
                    <a:p>
                      <a:pPr marL="0" marR="0" lvl="0" indent="0" algn="l" rtl="0">
                        <a:lnSpc>
                          <a:spcPct val="107000"/>
                        </a:lnSpc>
                        <a:spcBef>
                          <a:spcPts val="0"/>
                        </a:spcBef>
                        <a:spcAft>
                          <a:spcPts val="0"/>
                        </a:spcAft>
                        <a:buNone/>
                      </a:pPr>
                      <a:r>
                        <a:rPr lang="tr-TR" sz="1100" dirty="0">
                          <a:latin typeface="Times New Roman"/>
                          <a:ea typeface="Times New Roman"/>
                          <a:cs typeface="Times New Roman"/>
                          <a:sym typeface="Times New Roman"/>
                        </a:rPr>
                        <a:t>EĞİTİM BİLİMLERİ </a:t>
                      </a:r>
                      <a:endParaRPr sz="1100" dirty="0">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 REHBERLİK VE PSİKOLOJİK DANIŞMANLIK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290</a:t>
                      </a:r>
                      <a:endParaRPr sz="1600" b="1" dirty="0">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lgn="ctr">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256 </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lgn="ctr">
                      <a:solidFill>
                        <a:schemeClr val="accent5"/>
                      </a:solidFill>
                      <a:prstDash val="solid"/>
                      <a:round/>
                      <a:headEnd type="none" w="sm" len="sm"/>
                      <a:tailEnd type="none" w="sm" len="sm"/>
                    </a:lnB>
                    <a:noFill/>
                  </a:tcPr>
                </a:tc>
                <a:extLst>
                  <a:ext uri="{0D108BD9-81ED-4DB2-BD59-A6C34878D82A}">
                    <a16:rowId xmlns:a16="http://schemas.microsoft.com/office/drawing/2014/main" val="10006"/>
                  </a:ext>
                </a:extLst>
              </a:tr>
              <a:tr h="231119">
                <a:tc vMerge="1">
                  <a:txBody>
                    <a:bodyPr/>
                    <a:lstStyle/>
                    <a:p>
                      <a:pPr marL="0" marR="0" lvl="0" indent="0" algn="l" rtl="0">
                        <a:lnSpc>
                          <a:spcPct val="107000"/>
                        </a:lnSpc>
                        <a:spcBef>
                          <a:spcPts val="0"/>
                        </a:spcBef>
                        <a:spcAft>
                          <a:spcPts val="0"/>
                        </a:spcAft>
                        <a:buNone/>
                      </a:pPr>
                      <a:endParaRPr sz="1100" dirty="0">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dirty="0"/>
                        <a:t>BİLGİSAYAR VE ÖĞRETİM TEKNOLJİLERİ </a:t>
                      </a:r>
                      <a:endParaRPr sz="1100" dirty="0"/>
                    </a:p>
                  </a:txBody>
                  <a:tcPr marL="0" marR="0" marT="0" marB="0" anchor="ctr">
                    <a:lnR w="12700" cap="flat" cmpd="sng" algn="ctr">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5</a:t>
                      </a:r>
                      <a:endParaRPr sz="1600" b="1">
                        <a:latin typeface="Calibri" panose="020F0502020204030204" pitchFamily="34" charset="0"/>
                        <a:cs typeface="Calibri" panose="020F0502020204030204" pitchFamily="34" charset="0"/>
                      </a:endParaRPr>
                    </a:p>
                  </a:txBody>
                  <a:tcPr marL="3800" marR="3800" marT="3800" marB="0" anchor="ctr">
                    <a:lnL w="12700" cap="flat" cmpd="sng" algn="ctr">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4</a:t>
                      </a:r>
                      <a:endParaRPr sz="1600" b="1" dirty="0">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2357886585"/>
                  </a:ext>
                </a:extLst>
              </a:tr>
              <a:tr h="231119">
                <a:tc rowSpan="2">
                  <a:txBody>
                    <a:bodyPr/>
                    <a:lstStyle/>
                    <a:p>
                      <a:pPr marL="0" lvl="0" indent="0" algn="l" rtl="0">
                        <a:lnSpc>
                          <a:spcPct val="107000"/>
                        </a:lnSpc>
                        <a:spcBef>
                          <a:spcPts val="0"/>
                        </a:spcBef>
                        <a:spcAft>
                          <a:spcPts val="0"/>
                        </a:spcAft>
                        <a:buNone/>
                      </a:pPr>
                      <a:r>
                        <a:rPr lang="tr-TR" sz="1100">
                          <a:solidFill>
                            <a:schemeClr val="dk1"/>
                          </a:solidFill>
                          <a:latin typeface="Times New Roman"/>
                          <a:ea typeface="Times New Roman"/>
                          <a:cs typeface="Times New Roman"/>
                          <a:sym typeface="Times New Roman"/>
                        </a:rPr>
                        <a:t>TEMEL EĞİTİM </a:t>
                      </a:r>
                      <a:endParaRPr sz="1100">
                        <a:solidFill>
                          <a:schemeClr val="dk1"/>
                        </a:solidFill>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 SINIF ÖĞRETMENLİĞİ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226</a:t>
                      </a:r>
                      <a:endParaRPr sz="1600" b="1" dirty="0">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 226</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7"/>
                  </a:ext>
                </a:extLst>
              </a:tr>
              <a:tr h="2311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100"/>
                        <a:t> OKUL ÖNCESİ ÖĞRETMENLİĞİ </a:t>
                      </a:r>
                      <a:endParaRPr sz="1100">
                        <a:latin typeface="Times New Roman"/>
                        <a:ea typeface="Times New Roman"/>
                        <a:cs typeface="Times New Roman"/>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281</a:t>
                      </a:r>
                      <a:endParaRPr sz="1600" b="1">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 266</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8"/>
                  </a:ext>
                </a:extLst>
              </a:tr>
              <a:tr h="231119">
                <a:tc rowSpan="2">
                  <a:txBody>
                    <a:bodyPr/>
                    <a:lstStyle/>
                    <a:p>
                      <a:pPr marL="0" lvl="0" indent="0" algn="l" rtl="0">
                        <a:lnSpc>
                          <a:spcPct val="107000"/>
                        </a:lnSpc>
                        <a:spcBef>
                          <a:spcPts val="0"/>
                        </a:spcBef>
                        <a:spcAft>
                          <a:spcPts val="0"/>
                        </a:spcAft>
                        <a:buNone/>
                      </a:pPr>
                      <a:r>
                        <a:rPr lang="tr-TR" sz="1100">
                          <a:solidFill>
                            <a:schemeClr val="dk1"/>
                          </a:solidFill>
                          <a:latin typeface="Times New Roman"/>
                          <a:ea typeface="Times New Roman"/>
                          <a:cs typeface="Times New Roman"/>
                          <a:sym typeface="Times New Roman"/>
                        </a:rPr>
                        <a:t>TÜRKÇE VE SOSYAL BİLİMLER EĞİTİMİ </a:t>
                      </a:r>
                      <a:endParaRPr sz="1100">
                        <a:solidFill>
                          <a:schemeClr val="dk1"/>
                        </a:solidFill>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TÜRKÇE ÖĞRETMENLİĞİ </a:t>
                      </a:r>
                      <a:endParaRPr sz="1100"/>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232</a:t>
                      </a:r>
                      <a:endParaRPr sz="1600" b="1">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223</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9"/>
                  </a:ext>
                </a:extLst>
              </a:tr>
              <a:tr h="2311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100"/>
                        <a:t>SOSYAL BİLGİLER ÖĞRETMENLİĞİ </a:t>
                      </a:r>
                      <a:endParaRPr sz="1100"/>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206</a:t>
                      </a:r>
                      <a:endParaRPr sz="1600" b="1">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190</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0"/>
                  </a:ext>
                </a:extLst>
              </a:tr>
              <a:tr h="231119">
                <a:tc rowSpan="2">
                  <a:txBody>
                    <a:bodyPr/>
                    <a:lstStyle/>
                    <a:p>
                      <a:pPr marL="0" lvl="0" indent="0" algn="l" rtl="0">
                        <a:lnSpc>
                          <a:spcPct val="107000"/>
                        </a:lnSpc>
                        <a:spcBef>
                          <a:spcPts val="0"/>
                        </a:spcBef>
                        <a:spcAft>
                          <a:spcPts val="0"/>
                        </a:spcAft>
                        <a:buNone/>
                      </a:pPr>
                      <a:r>
                        <a:rPr lang="tr-TR" sz="1100">
                          <a:solidFill>
                            <a:schemeClr val="dk1"/>
                          </a:solidFill>
                          <a:latin typeface="Times New Roman"/>
                          <a:ea typeface="Times New Roman"/>
                          <a:cs typeface="Times New Roman"/>
                          <a:sym typeface="Times New Roman"/>
                        </a:rPr>
                        <a:t>GÜZEL SANATLAR EĞİTİMİ </a:t>
                      </a:r>
                      <a:endParaRPr sz="1100">
                        <a:solidFill>
                          <a:schemeClr val="dk1"/>
                        </a:solidFill>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MÜZİK ÖĞRETMENLİĞİ </a:t>
                      </a:r>
                      <a:endParaRPr sz="1100"/>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85</a:t>
                      </a:r>
                      <a:endParaRPr sz="1600" b="1">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68</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1"/>
                  </a:ext>
                </a:extLst>
              </a:tr>
              <a:tr h="231119">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100"/>
                        <a:t>RESİM ÖĞRETMENLİĞİ </a:t>
                      </a:r>
                      <a:endParaRPr sz="1100"/>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57</a:t>
                      </a:r>
                      <a:endParaRPr sz="1600" b="1">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49</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2"/>
                  </a:ext>
                </a:extLst>
              </a:tr>
              <a:tr h="231119">
                <a:tc>
                  <a:txBody>
                    <a:bodyPr/>
                    <a:lstStyle/>
                    <a:p>
                      <a:pPr marL="0" marR="0" lvl="0" indent="0" algn="l" rtl="0">
                        <a:lnSpc>
                          <a:spcPct val="107000"/>
                        </a:lnSpc>
                        <a:spcBef>
                          <a:spcPts val="0"/>
                        </a:spcBef>
                        <a:spcAft>
                          <a:spcPts val="0"/>
                        </a:spcAft>
                        <a:buNone/>
                      </a:pPr>
                      <a:r>
                        <a:rPr lang="tr-TR" sz="1100">
                          <a:latin typeface="Times New Roman"/>
                          <a:ea typeface="Times New Roman"/>
                          <a:cs typeface="Times New Roman"/>
                          <a:sym typeface="Times New Roman"/>
                        </a:rPr>
                        <a:t>YABANCI DİLLER EĞİTİMİ </a:t>
                      </a:r>
                      <a:endParaRPr sz="1100">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İNGİLİZCE ÖĞRETMENLİĞİ </a:t>
                      </a:r>
                      <a:endParaRPr sz="1100"/>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262</a:t>
                      </a:r>
                      <a:endParaRPr sz="1600" b="1">
                        <a:latin typeface="Calibri" panose="020F0502020204030204" pitchFamily="34" charset="0"/>
                        <a:cs typeface="Calibri" panose="020F0502020204030204" pitchFamily="34" charset="0"/>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246</a:t>
                      </a:r>
                      <a:endParaRPr sz="1600" b="1" dirty="0">
                        <a:latin typeface="Calibri" panose="020F0502020204030204" pitchFamily="34" charset="0"/>
                        <a:cs typeface="Calibri" panose="020F0502020204030204" pitchFamily="34" charset="0"/>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3"/>
                  </a:ext>
                </a:extLst>
              </a:tr>
              <a:tr h="231119">
                <a:tc>
                  <a:txBody>
                    <a:bodyPr/>
                    <a:lstStyle/>
                    <a:p>
                      <a:pPr marL="0" marR="0" lvl="0" indent="0" algn="l" rtl="0">
                        <a:lnSpc>
                          <a:spcPct val="107000"/>
                        </a:lnSpc>
                        <a:spcBef>
                          <a:spcPts val="0"/>
                        </a:spcBef>
                        <a:spcAft>
                          <a:spcPts val="0"/>
                        </a:spcAft>
                        <a:buNone/>
                      </a:pPr>
                      <a:r>
                        <a:rPr lang="tr-TR" sz="1100" dirty="0">
                          <a:latin typeface="Times New Roman"/>
                          <a:ea typeface="Times New Roman"/>
                          <a:cs typeface="Times New Roman"/>
                          <a:sym typeface="Times New Roman"/>
                        </a:rPr>
                        <a:t>ÖZEL EĞİTİM </a:t>
                      </a:r>
                      <a:endParaRPr sz="1100" dirty="0">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ÖZEL EĞİTİM ÖĞRETMENLİĞİ </a:t>
                      </a:r>
                      <a:endParaRPr sz="1100"/>
                    </a:p>
                  </a:txBody>
                  <a:tcPr marL="0" marR="0" marT="0" marB="0" anchor="ctr">
                    <a:lnR w="12700" cap="flat" cmpd="sng" algn="ctr">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600" b="1">
                          <a:latin typeface="Calibri" panose="020F0502020204030204" pitchFamily="34" charset="0"/>
                          <a:cs typeface="Calibri" panose="020F0502020204030204" pitchFamily="34" charset="0"/>
                        </a:rPr>
                        <a:t>386</a:t>
                      </a:r>
                      <a:endParaRPr sz="1600" b="1">
                        <a:latin typeface="Calibri" panose="020F0502020204030204" pitchFamily="34" charset="0"/>
                        <a:cs typeface="Calibri" panose="020F0502020204030204" pitchFamily="34" charset="0"/>
                      </a:endParaRPr>
                    </a:p>
                  </a:txBody>
                  <a:tcPr marL="3800" marR="3800" marT="3800" marB="0" anchor="ctr">
                    <a:lnL w="12700" cap="flat" cmpd="sng" algn="ctr">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dirty="0">
                          <a:latin typeface="Calibri" panose="020F0502020204030204" pitchFamily="34" charset="0"/>
                          <a:cs typeface="Calibri" panose="020F0502020204030204" pitchFamily="34" charset="0"/>
                        </a:rPr>
                        <a:t>340</a:t>
                      </a:r>
                      <a:endParaRPr sz="1600" b="1" dirty="0">
                        <a:latin typeface="Calibri" panose="020F0502020204030204" pitchFamily="34" charset="0"/>
                        <a:cs typeface="Calibri" panose="020F0502020204030204" pitchFamily="34" charset="0"/>
                      </a:endParaRPr>
                    </a:p>
                  </a:txBody>
                  <a:tcPr marL="9525" marR="9525" marT="9525" marB="0" anchor="ctr">
                    <a:lnL w="12700" cap="flat" cmpd="sng" algn="ctr">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5"/>
                  </a:ext>
                </a:extLst>
              </a:tr>
              <a:tr h="240173">
                <a:tc>
                  <a:txBody>
                    <a:bodyPr/>
                    <a:lstStyle/>
                    <a:p>
                      <a:pPr marL="0" marR="0" lvl="0" indent="0" algn="r" rtl="0">
                        <a:lnSpc>
                          <a:spcPct val="107000"/>
                        </a:lnSpc>
                        <a:spcBef>
                          <a:spcPts val="0"/>
                        </a:spcBef>
                        <a:spcAft>
                          <a:spcPts val="0"/>
                        </a:spcAft>
                        <a:buNone/>
                      </a:pPr>
                      <a:r>
                        <a:rPr lang="tr-TR" sz="1600" b="1">
                          <a:solidFill>
                            <a:srgbClr val="FF0000"/>
                          </a:solidFill>
                        </a:rPr>
                        <a:t> TOPLAM  </a:t>
                      </a:r>
                      <a:endParaRPr sz="1600" b="1">
                        <a:solidFill>
                          <a:srgbClr val="FF0000"/>
                        </a:solidFill>
                        <a:latin typeface="Times New Roman"/>
                        <a:ea typeface="Times New Roman"/>
                        <a:cs typeface="Times New Roman"/>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700" b="1">
                          <a:latin typeface="Calibri" panose="020F0502020204030204" pitchFamily="34" charset="0"/>
                          <a:ea typeface="Times New Roman"/>
                          <a:cs typeface="Calibri" panose="020F0502020204030204" pitchFamily="34" charset="0"/>
                          <a:sym typeface="Times New Roman"/>
                        </a:rPr>
                        <a:t>2472</a:t>
                      </a:r>
                      <a:endParaRPr sz="1700" b="1">
                        <a:latin typeface="Calibri" panose="020F0502020204030204" pitchFamily="34" charset="0"/>
                        <a:ea typeface="Times New Roman"/>
                        <a:cs typeface="Calibri" panose="020F0502020204030204" pitchFamily="34" charset="0"/>
                        <a:sym typeface="Times New Roman"/>
                      </a:endParaRPr>
                    </a:p>
                  </a:txBody>
                  <a:tcPr marL="3800" marR="3800" marT="3800" marB="0" anchor="ctr">
                    <a:lnT w="12700" cap="flat" cmpd="sng">
                      <a:solidFill>
                        <a:schemeClr val="accent5"/>
                      </a:solidFill>
                      <a:prstDash val="solid"/>
                      <a:round/>
                      <a:headEnd type="none" w="sm" len="sm"/>
                      <a:tailEnd type="none" w="sm" len="sm"/>
                    </a:lnT>
                    <a:noFill/>
                  </a:tcPr>
                </a:tc>
                <a:tc>
                  <a:txBody>
                    <a:bodyPr/>
                    <a:lstStyle/>
                    <a:p>
                      <a:pPr marL="0" marR="0" lvl="0" indent="0" algn="ctr" rtl="0">
                        <a:lnSpc>
                          <a:spcPct val="107000"/>
                        </a:lnSpc>
                        <a:spcBef>
                          <a:spcPts val="0"/>
                        </a:spcBef>
                        <a:spcAft>
                          <a:spcPts val="0"/>
                        </a:spcAft>
                        <a:buNone/>
                      </a:pPr>
                      <a:r>
                        <a:rPr lang="tr-TR" sz="1700" b="1" dirty="0">
                          <a:latin typeface="Calibri" panose="020F0502020204030204" pitchFamily="34" charset="0"/>
                          <a:cs typeface="Calibri" panose="020F0502020204030204" pitchFamily="34" charset="0"/>
                        </a:rPr>
                        <a:t> 2222</a:t>
                      </a:r>
                      <a:endParaRPr sz="1700" b="1" dirty="0">
                        <a:latin typeface="Calibri" panose="020F0502020204030204" pitchFamily="34" charset="0"/>
                        <a:ea typeface="Times New Roman"/>
                        <a:cs typeface="Calibri" panose="020F0502020204030204" pitchFamily="34" charset="0"/>
                        <a:sym typeface="Times New Roman"/>
                      </a:endParaRPr>
                    </a:p>
                  </a:txBody>
                  <a:tcPr marL="0" marR="0" marT="0" marB="0" anchor="ctr">
                    <a:lnT w="12700" cap="flat" cmpd="sng">
                      <a:solidFill>
                        <a:schemeClr val="accent5"/>
                      </a:solidFill>
                      <a:prstDash val="solid"/>
                      <a:round/>
                      <a:headEnd type="none" w="sm" len="sm"/>
                      <a:tailEnd type="none" w="sm" len="sm"/>
                    </a:lnT>
                    <a:noFill/>
                  </a:tcPr>
                </a:tc>
                <a:extLst>
                  <a:ext uri="{0D108BD9-81ED-4DB2-BD59-A6C34878D82A}">
                    <a16:rowId xmlns:a16="http://schemas.microsoft.com/office/drawing/2014/main" val="1001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1042750" y="771672"/>
            <a:ext cx="9792375" cy="6927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dirty="0">
                <a:solidFill>
                  <a:srgbClr val="FF0000"/>
                </a:solidFill>
                <a:latin typeface="Calibri"/>
                <a:ea typeface="Calibri"/>
                <a:cs typeface="Calibri"/>
                <a:sym typeface="Calibri"/>
              </a:rPr>
              <a:t>YÖNETİM: </a:t>
            </a:r>
            <a:r>
              <a:rPr lang="tr-TR" sz="2800" b="1" dirty="0">
                <a:solidFill>
                  <a:srgbClr val="3333FF"/>
                </a:solidFill>
                <a:latin typeface="Calibri"/>
                <a:ea typeface="Calibri"/>
                <a:cs typeface="Calibri"/>
                <a:sym typeface="Calibri"/>
              </a:rPr>
              <a:t>Dekanlık/ Müdürlük</a:t>
            </a:r>
            <a:endParaRPr dirty="0"/>
          </a:p>
        </p:txBody>
      </p:sp>
      <p:graphicFrame>
        <p:nvGraphicFramePr>
          <p:cNvPr id="119" name="Google Shape;119;p4"/>
          <p:cNvGraphicFramePr/>
          <p:nvPr>
            <p:extLst>
              <p:ext uri="{D42A27DB-BD31-4B8C-83A1-F6EECF244321}">
                <p14:modId xmlns:p14="http://schemas.microsoft.com/office/powerpoint/2010/main" val="1261678076"/>
              </p:ext>
            </p:extLst>
          </p:nvPr>
        </p:nvGraphicFramePr>
        <p:xfrm>
          <a:off x="361699" y="2084306"/>
          <a:ext cx="11516250" cy="2721258"/>
        </p:xfrm>
        <a:graphic>
          <a:graphicData uri="http://schemas.openxmlformats.org/drawingml/2006/table">
            <a:tbl>
              <a:tblPr firstRow="1" firstCol="1" bandRow="1">
                <a:noFill/>
                <a:tableStyleId>{0D959B07-CC43-40B5-915E-03206A15D3F9}</a:tableStyleId>
              </a:tblPr>
              <a:tblGrid>
                <a:gridCol w="5173075">
                  <a:extLst>
                    <a:ext uri="{9D8B030D-6E8A-4147-A177-3AD203B41FA5}">
                      <a16:colId xmlns:a16="http://schemas.microsoft.com/office/drawing/2014/main" val="20000"/>
                    </a:ext>
                  </a:extLst>
                </a:gridCol>
                <a:gridCol w="6343175">
                  <a:extLst>
                    <a:ext uri="{9D8B030D-6E8A-4147-A177-3AD203B41FA5}">
                      <a16:colId xmlns:a16="http://schemas.microsoft.com/office/drawing/2014/main" val="20001"/>
                    </a:ext>
                  </a:extLst>
                </a:gridCol>
              </a:tblGrid>
              <a:tr h="537332">
                <a:tc>
                  <a:txBody>
                    <a:bodyPr/>
                    <a:lstStyle/>
                    <a:p>
                      <a:pPr marL="36000" marR="0" lvl="0" indent="0" algn="ctr" rtl="0">
                        <a:lnSpc>
                          <a:spcPct val="150000"/>
                        </a:lnSpc>
                        <a:spcBef>
                          <a:spcPts val="0"/>
                        </a:spcBef>
                        <a:spcAft>
                          <a:spcPts val="0"/>
                        </a:spcAft>
                        <a:buNone/>
                      </a:pPr>
                      <a:r>
                        <a:rPr lang="tr-TR" sz="2000" b="1" u="none" strike="noStrike" cap="none" dirty="0">
                          <a:solidFill>
                            <a:srgbClr val="3333FF"/>
                          </a:solidFill>
                        </a:rPr>
                        <a:t>Birim Yöneticisi</a:t>
                      </a:r>
                      <a:endParaRPr sz="2000" b="1" u="none" strike="noStrike" cap="none" dirty="0">
                        <a:solidFill>
                          <a:srgbClr val="3333FF"/>
                        </a:solidFill>
                        <a:latin typeface="Calibri"/>
                        <a:ea typeface="Calibri"/>
                        <a:cs typeface="Calibri"/>
                        <a:sym typeface="Calibri"/>
                      </a:endParaRPr>
                    </a:p>
                  </a:txBody>
                  <a:tcPr marL="0" marR="0" marT="0" marB="0" anchor="ctr">
                    <a:noFill/>
                  </a:tcPr>
                </a:tc>
                <a:tc>
                  <a:txBody>
                    <a:bodyPr/>
                    <a:lstStyle/>
                    <a:p>
                      <a:pPr marL="36000" marR="0" lvl="0" indent="0" algn="ctr" rtl="0">
                        <a:lnSpc>
                          <a:spcPct val="150000"/>
                        </a:lnSpc>
                        <a:spcBef>
                          <a:spcPts val="0"/>
                        </a:spcBef>
                        <a:spcAft>
                          <a:spcPts val="0"/>
                        </a:spcAft>
                        <a:buClr>
                          <a:srgbClr val="3333FF"/>
                        </a:buClr>
                        <a:buSzPts val="2000"/>
                        <a:buFont typeface="Calibri"/>
                        <a:buNone/>
                      </a:pPr>
                      <a:r>
                        <a:rPr lang="tr-TR" sz="2000" b="1" u="none" strike="noStrike" cap="none" dirty="0" err="1">
                          <a:solidFill>
                            <a:srgbClr val="3333FF"/>
                          </a:solidFill>
                        </a:rPr>
                        <a:t>Ünvanı</a:t>
                      </a:r>
                      <a:r>
                        <a:rPr lang="tr-TR" sz="2000" b="1" u="none" strike="noStrike" cap="none">
                          <a:solidFill>
                            <a:srgbClr val="3333FF"/>
                          </a:solidFill>
                        </a:rPr>
                        <a:t> Adı Soyadı</a:t>
                      </a:r>
                      <a:endParaRPr/>
                    </a:p>
                  </a:txBody>
                  <a:tcPr marL="0" marR="0" marT="0" marB="0" anchor="ctr">
                    <a:noFill/>
                  </a:tcPr>
                </a:tc>
                <a:extLst>
                  <a:ext uri="{0D108BD9-81ED-4DB2-BD59-A6C34878D82A}">
                    <a16:rowId xmlns:a16="http://schemas.microsoft.com/office/drawing/2014/main" val="10000"/>
                  </a:ext>
                </a:extLst>
              </a:tr>
              <a:tr h="537332">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a:t>
                      </a:r>
                      <a:endParaRPr sz="2000" u="none" strike="noStrike" cap="none">
                        <a:solidFill>
                          <a:srgbClr val="FF0000"/>
                        </a:solidFill>
                        <a:latin typeface="Calibri"/>
                        <a:ea typeface="Calibri"/>
                        <a:cs typeface="Calibri"/>
                        <a:sym typeface="Calibri"/>
                      </a:endParaRPr>
                    </a:p>
                  </a:txBody>
                  <a:tcPr marL="0" marR="0" marT="0" marB="0" anchor="ctr">
                    <a:noFill/>
                  </a:tcPr>
                </a:tc>
                <a:tc>
                  <a:txBody>
                    <a:bodyPr/>
                    <a:lstStyle/>
                    <a:p>
                      <a:pPr marL="36000" marR="0" lvl="0" indent="0" algn="l" rtl="0">
                        <a:lnSpc>
                          <a:spcPct val="150000"/>
                        </a:lnSpc>
                        <a:spcBef>
                          <a:spcPts val="0"/>
                        </a:spcBef>
                        <a:spcAft>
                          <a:spcPts val="0"/>
                        </a:spcAft>
                        <a:buClr>
                          <a:srgbClr val="962E2E"/>
                        </a:buClr>
                        <a:buSzPts val="2000"/>
                        <a:buFont typeface="Calibri"/>
                        <a:buNone/>
                      </a:pPr>
                      <a:r>
                        <a:rPr lang="tr-TR" sz="2000" b="1" u="none" strike="noStrike" cap="none">
                          <a:solidFill>
                            <a:srgbClr val="962E2E"/>
                          </a:solidFill>
                          <a:latin typeface="Calibri"/>
                          <a:ea typeface="Calibri"/>
                          <a:cs typeface="Calibri"/>
                          <a:sym typeface="Calibri"/>
                        </a:rPr>
                        <a:t>Prof. Dr. İsmail Hakkı DEMİRCİOĞLU</a:t>
                      </a:r>
                      <a:endParaRPr/>
                    </a:p>
                  </a:txBody>
                  <a:tcPr marL="0" marR="0" marT="0" marB="0" anchor="ctr">
                    <a:noFill/>
                  </a:tcPr>
                </a:tc>
                <a:extLst>
                  <a:ext uri="{0D108BD9-81ED-4DB2-BD59-A6C34878D82A}">
                    <a16:rowId xmlns:a16="http://schemas.microsoft.com/office/drawing/2014/main" val="10001"/>
                  </a:ext>
                </a:extLst>
              </a:tr>
              <a:tr h="537332">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 Yardımcısı</a:t>
                      </a:r>
                      <a:endParaRPr sz="2000" u="none" strike="noStrike" cap="none">
                        <a:solidFill>
                          <a:srgbClr val="FF0000"/>
                        </a:solidFill>
                        <a:latin typeface="Calibri"/>
                        <a:ea typeface="Calibri"/>
                        <a:cs typeface="Calibri"/>
                        <a:sym typeface="Calibri"/>
                      </a:endParaRPr>
                    </a:p>
                  </a:txBody>
                  <a:tcPr marL="0" marR="0" marT="0" marB="0" anchor="ctr">
                    <a:noFill/>
                  </a:tcPr>
                </a:tc>
                <a:tc>
                  <a:txBody>
                    <a:bodyPr/>
                    <a:lstStyle/>
                    <a:p>
                      <a:pPr marL="36000" marR="0" lvl="0" indent="0" algn="l" rtl="0">
                        <a:lnSpc>
                          <a:spcPct val="150000"/>
                        </a:lnSpc>
                        <a:spcBef>
                          <a:spcPts val="0"/>
                        </a:spcBef>
                        <a:spcAft>
                          <a:spcPts val="0"/>
                        </a:spcAft>
                        <a:buNone/>
                      </a:pPr>
                      <a:r>
                        <a:rPr lang="tr-TR" sz="2000" b="1" u="none" strike="noStrike" cap="none">
                          <a:solidFill>
                            <a:srgbClr val="485793"/>
                          </a:solidFill>
                          <a:latin typeface="Calibri"/>
                          <a:ea typeface="Calibri"/>
                          <a:cs typeface="Calibri"/>
                          <a:sym typeface="Calibri"/>
                        </a:rPr>
                        <a:t>Doç Dr. Bircan EYÜP </a:t>
                      </a:r>
                      <a:endParaRPr/>
                    </a:p>
                  </a:txBody>
                  <a:tcPr marL="0" marR="0" marT="0" marB="0" anchor="ctr">
                    <a:noFill/>
                  </a:tcPr>
                </a:tc>
                <a:extLst>
                  <a:ext uri="{0D108BD9-81ED-4DB2-BD59-A6C34878D82A}">
                    <a16:rowId xmlns:a16="http://schemas.microsoft.com/office/drawing/2014/main" val="10002"/>
                  </a:ext>
                </a:extLst>
              </a:tr>
              <a:tr h="554631">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dirty="0"/>
                        <a:t>Dekan Yardımcısı</a:t>
                      </a:r>
                      <a:endParaRPr sz="2000" u="none" strike="noStrike" cap="none" dirty="0">
                        <a:solidFill>
                          <a:srgbClr val="FF0000"/>
                        </a:solidFill>
                        <a:latin typeface="Calibri"/>
                        <a:ea typeface="Calibri"/>
                        <a:cs typeface="Calibri"/>
                        <a:sym typeface="Calibri"/>
                      </a:endParaRPr>
                    </a:p>
                  </a:txBody>
                  <a:tcPr marL="0" marR="0" marT="0" marB="0" anchor="ctr">
                    <a:noFill/>
                  </a:tcPr>
                </a:tc>
                <a:tc>
                  <a:txBody>
                    <a:bodyPr/>
                    <a:lstStyle/>
                    <a:p>
                      <a:pPr marL="36000" marR="0" lvl="0" indent="0" algn="l" rtl="0">
                        <a:lnSpc>
                          <a:spcPct val="150000"/>
                        </a:lnSpc>
                        <a:spcBef>
                          <a:spcPts val="0"/>
                        </a:spcBef>
                        <a:spcAft>
                          <a:spcPts val="0"/>
                        </a:spcAft>
                        <a:buNone/>
                      </a:pPr>
                      <a:r>
                        <a:rPr lang="tr-TR" sz="2000" b="1" u="none" strike="noStrike" cap="none" dirty="0">
                          <a:solidFill>
                            <a:srgbClr val="485793"/>
                          </a:solidFill>
                          <a:latin typeface="Calibri"/>
                          <a:ea typeface="Calibri"/>
                          <a:cs typeface="Calibri"/>
                          <a:sym typeface="Calibri"/>
                        </a:rPr>
                        <a:t>Dr. Öğr. Üyesi Gökhan ÇEPNİ</a:t>
                      </a:r>
                      <a:endParaRPr dirty="0"/>
                    </a:p>
                  </a:txBody>
                  <a:tcPr marL="0" marR="0" marT="0" marB="0" anchor="ctr">
                    <a:noFill/>
                  </a:tcPr>
                </a:tc>
                <a:extLst>
                  <a:ext uri="{0D108BD9-81ED-4DB2-BD59-A6C34878D82A}">
                    <a16:rowId xmlns:a16="http://schemas.microsoft.com/office/drawing/2014/main" val="10003"/>
                  </a:ext>
                </a:extLst>
              </a:tr>
              <a:tr h="554631">
                <a:tc>
                  <a:txBody>
                    <a:bodyPr/>
                    <a:lstStyle/>
                    <a:p>
                      <a:pPr marL="36000" marR="0" lvl="0" indent="0" algn="l" defTabSz="914400" rtl="0" eaLnBrk="1" fontAlgn="auto" latinLnBrk="0" hangingPunct="1">
                        <a:lnSpc>
                          <a:spcPct val="150000"/>
                        </a:lnSpc>
                        <a:spcBef>
                          <a:spcPts val="0"/>
                        </a:spcBef>
                        <a:spcAft>
                          <a:spcPts val="0"/>
                        </a:spcAft>
                        <a:buClr>
                          <a:schemeClr val="dk1"/>
                        </a:buClr>
                        <a:buSzPts val="2000"/>
                        <a:buFont typeface="Calibri"/>
                        <a:buNone/>
                        <a:tabLst/>
                        <a:defRPr/>
                      </a:pPr>
                      <a:r>
                        <a:rPr lang="tr-TR" sz="2000" u="none" strike="noStrike" cap="none" dirty="0"/>
                        <a:t>Fakülte Sekreteri</a:t>
                      </a:r>
                      <a:endParaRPr lang="tr-TR" sz="2000" u="none" strike="noStrike" cap="none" dirty="0">
                        <a:solidFill>
                          <a:srgbClr val="FF0000"/>
                        </a:solidFill>
                        <a:latin typeface="Calibri"/>
                        <a:ea typeface="Calibri"/>
                        <a:cs typeface="Calibri"/>
                        <a:sym typeface="Calibri"/>
                      </a:endParaRPr>
                    </a:p>
                  </a:txBody>
                  <a:tcPr marL="0" marR="0" marT="0" marB="0" anchor="ctr">
                    <a:noFill/>
                  </a:tcPr>
                </a:tc>
                <a:tc>
                  <a:txBody>
                    <a:bodyPr/>
                    <a:lstStyle/>
                    <a:p>
                      <a:pPr marL="3600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2000" b="1" u="none" strike="noStrike" cap="none" dirty="0">
                          <a:solidFill>
                            <a:srgbClr val="962E2E"/>
                          </a:solidFill>
                          <a:latin typeface="Calibri"/>
                          <a:ea typeface="Calibri"/>
                          <a:cs typeface="Calibri"/>
                          <a:sym typeface="Calibri"/>
                        </a:rPr>
                        <a:t>Yücel AYAZ</a:t>
                      </a:r>
                      <a:endParaRPr lang="tr-TR" sz="2000" dirty="0"/>
                    </a:p>
                  </a:txBody>
                  <a:tcPr marL="0" marR="0" marT="0" marB="0" anchor="ctr">
                    <a:noFill/>
                  </a:tcPr>
                </a:tc>
                <a:extLst>
                  <a:ext uri="{0D108BD9-81ED-4DB2-BD59-A6C34878D82A}">
                    <a16:rowId xmlns:a16="http://schemas.microsoft.com/office/drawing/2014/main" val="3136709074"/>
                  </a:ext>
                </a:extLst>
              </a:tr>
            </a:tbl>
          </a:graphicData>
        </a:graphic>
      </p:graphicFrame>
      <p:sp>
        <p:nvSpPr>
          <p:cNvPr id="120" name="Google Shape;1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21" name="Google Shape;1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a:t>
            </a:fld>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4"/>
          <p:cNvSpPr txBox="1">
            <a:spLocks noGrp="1"/>
          </p:cNvSpPr>
          <p:nvPr>
            <p:ph type="title"/>
          </p:nvPr>
        </p:nvSpPr>
        <p:spPr>
          <a:xfrm>
            <a:off x="663025" y="882328"/>
            <a:ext cx="11031300" cy="365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 (Cinsiyete Göre Dağılımı) </a:t>
            </a:r>
            <a:endParaRPr sz="2800">
              <a:solidFill>
                <a:srgbClr val="FF0000"/>
              </a:solidFill>
            </a:endParaRPr>
          </a:p>
        </p:txBody>
      </p:sp>
      <p:sp>
        <p:nvSpPr>
          <p:cNvPr id="394" name="Google Shape;39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395" name="Google Shape;39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40</a:t>
            </a:fld>
            <a:endParaRPr/>
          </a:p>
        </p:txBody>
      </p:sp>
      <p:graphicFrame>
        <p:nvGraphicFramePr>
          <p:cNvPr id="396" name="Google Shape;396;p24"/>
          <p:cNvGraphicFramePr/>
          <p:nvPr>
            <p:extLst>
              <p:ext uri="{D42A27DB-BD31-4B8C-83A1-F6EECF244321}">
                <p14:modId xmlns:p14="http://schemas.microsoft.com/office/powerpoint/2010/main" val="2202674576"/>
              </p:ext>
            </p:extLst>
          </p:nvPr>
        </p:nvGraphicFramePr>
        <p:xfrm>
          <a:off x="232957" y="1768276"/>
          <a:ext cx="11120841" cy="4554242"/>
        </p:xfrm>
        <a:graphic>
          <a:graphicData uri="http://schemas.openxmlformats.org/drawingml/2006/table">
            <a:tbl>
              <a:tblPr>
                <a:noFill/>
                <a:tableStyleId>{6B96FA0C-A23B-4D2F-B4F0-ADE644EF4475}</a:tableStyleId>
              </a:tblPr>
              <a:tblGrid>
                <a:gridCol w="3056029">
                  <a:extLst>
                    <a:ext uri="{9D8B030D-6E8A-4147-A177-3AD203B41FA5}">
                      <a16:colId xmlns:a16="http://schemas.microsoft.com/office/drawing/2014/main" val="20000"/>
                    </a:ext>
                  </a:extLst>
                </a:gridCol>
                <a:gridCol w="3632347">
                  <a:extLst>
                    <a:ext uri="{9D8B030D-6E8A-4147-A177-3AD203B41FA5}">
                      <a16:colId xmlns:a16="http://schemas.microsoft.com/office/drawing/2014/main" val="20001"/>
                    </a:ext>
                  </a:extLst>
                </a:gridCol>
                <a:gridCol w="624624">
                  <a:extLst>
                    <a:ext uri="{9D8B030D-6E8A-4147-A177-3AD203B41FA5}">
                      <a16:colId xmlns:a16="http://schemas.microsoft.com/office/drawing/2014/main" val="20002"/>
                    </a:ext>
                  </a:extLst>
                </a:gridCol>
                <a:gridCol w="673692">
                  <a:extLst>
                    <a:ext uri="{9D8B030D-6E8A-4147-A177-3AD203B41FA5}">
                      <a16:colId xmlns:a16="http://schemas.microsoft.com/office/drawing/2014/main" val="20003"/>
                    </a:ext>
                  </a:extLst>
                </a:gridCol>
                <a:gridCol w="908031">
                  <a:extLst>
                    <a:ext uri="{9D8B030D-6E8A-4147-A177-3AD203B41FA5}">
                      <a16:colId xmlns:a16="http://schemas.microsoft.com/office/drawing/2014/main" val="20004"/>
                    </a:ext>
                  </a:extLst>
                </a:gridCol>
                <a:gridCol w="595571">
                  <a:extLst>
                    <a:ext uri="{9D8B030D-6E8A-4147-A177-3AD203B41FA5}">
                      <a16:colId xmlns:a16="http://schemas.microsoft.com/office/drawing/2014/main" val="20005"/>
                    </a:ext>
                  </a:extLst>
                </a:gridCol>
                <a:gridCol w="702991">
                  <a:extLst>
                    <a:ext uri="{9D8B030D-6E8A-4147-A177-3AD203B41FA5}">
                      <a16:colId xmlns:a16="http://schemas.microsoft.com/office/drawing/2014/main" val="20006"/>
                    </a:ext>
                  </a:extLst>
                </a:gridCol>
                <a:gridCol w="927556">
                  <a:extLst>
                    <a:ext uri="{9D8B030D-6E8A-4147-A177-3AD203B41FA5}">
                      <a16:colId xmlns:a16="http://schemas.microsoft.com/office/drawing/2014/main" val="20007"/>
                    </a:ext>
                  </a:extLst>
                </a:gridCol>
              </a:tblGrid>
              <a:tr h="255950">
                <a:tc rowSpan="2">
                  <a:txBody>
                    <a:bodyPr/>
                    <a:lstStyle/>
                    <a:p>
                      <a:pPr marL="0" marR="0" lvl="0" indent="0" algn="ctr" rtl="0">
                        <a:lnSpc>
                          <a:spcPct val="107000"/>
                        </a:lnSpc>
                        <a:spcBef>
                          <a:spcPts val="0"/>
                        </a:spcBef>
                        <a:spcAft>
                          <a:spcPts val="0"/>
                        </a:spcAft>
                        <a:buNone/>
                      </a:pPr>
                      <a:r>
                        <a:rPr lang="tr-TR" sz="1600" b="1">
                          <a:solidFill>
                            <a:srgbClr val="FF0000"/>
                          </a:solidFill>
                        </a:rPr>
                        <a:t>Bölüm Adı*</a:t>
                      </a:r>
                      <a:endParaRPr sz="1600" b="1">
                        <a:solidFill>
                          <a:srgbClr val="FF0000"/>
                        </a:solidFill>
                      </a:endParaRPr>
                    </a:p>
                  </a:txBody>
                  <a:tcPr marL="3800" marR="3800" marT="3800" marB="0" anchor="ctr">
                    <a:lnB w="12700" cap="flat" cmpd="sng">
                      <a:solidFill>
                        <a:schemeClr val="accent5"/>
                      </a:solidFill>
                      <a:prstDash val="solid"/>
                      <a:round/>
                      <a:headEnd type="none" w="sm" len="sm"/>
                      <a:tailEnd type="none" w="sm" len="sm"/>
                    </a:lnB>
                    <a:noFill/>
                  </a:tcPr>
                </a:tc>
                <a:tc rowSpan="2">
                  <a:txBody>
                    <a:bodyPr/>
                    <a:lstStyle/>
                    <a:p>
                      <a:pPr marL="0" marR="0" lvl="0" indent="0" algn="ctr" rtl="0">
                        <a:lnSpc>
                          <a:spcPct val="107000"/>
                        </a:lnSpc>
                        <a:spcBef>
                          <a:spcPts val="0"/>
                        </a:spcBef>
                        <a:spcAft>
                          <a:spcPts val="0"/>
                        </a:spcAft>
                        <a:buNone/>
                      </a:pPr>
                      <a:r>
                        <a:rPr lang="tr-TR" sz="1600" b="1">
                          <a:solidFill>
                            <a:srgbClr val="FF0000"/>
                          </a:solidFill>
                        </a:rPr>
                        <a:t>Ana Bilim - Sanat Dalı/ Program Adı*</a:t>
                      </a:r>
                      <a:endParaRPr sz="1600" b="1">
                        <a:solidFill>
                          <a:srgbClr val="FF0000"/>
                        </a:solidFill>
                      </a:endParaRPr>
                    </a:p>
                  </a:txBody>
                  <a:tcPr marL="9525" marR="9525" marT="9525" marB="0" anchor="ctr">
                    <a:lnB w="12700" cap="flat" cmpd="sng">
                      <a:solidFill>
                        <a:schemeClr val="accent5"/>
                      </a:solidFill>
                      <a:prstDash val="solid"/>
                      <a:round/>
                      <a:headEnd type="none" w="sm" len="sm"/>
                      <a:tailEnd type="none" w="sm" len="sm"/>
                    </a:lnB>
                    <a:noFill/>
                  </a:tcPr>
                </a:tc>
                <a:tc gridSpan="3">
                  <a:txBody>
                    <a:bodyPr/>
                    <a:lstStyle/>
                    <a:p>
                      <a:pPr marL="0" marR="0" lvl="0" indent="0" algn="ctr" rtl="0">
                        <a:lnSpc>
                          <a:spcPct val="107000"/>
                        </a:lnSpc>
                        <a:spcBef>
                          <a:spcPts val="0"/>
                        </a:spcBef>
                        <a:spcAft>
                          <a:spcPts val="0"/>
                        </a:spcAft>
                        <a:buNone/>
                      </a:pPr>
                      <a:r>
                        <a:rPr lang="tr-TR" sz="1600" b="1">
                          <a:solidFill>
                            <a:srgbClr val="FF0000"/>
                          </a:solidFill>
                        </a:rPr>
                        <a:t>2024 (Güz Dönemi)</a:t>
                      </a:r>
                      <a:endParaRPr sz="1600" b="1">
                        <a:solidFill>
                          <a:srgbClr val="FF0000"/>
                        </a:solidFill>
                      </a:endParaRPr>
                    </a:p>
                  </a:txBody>
                  <a:tcPr marL="0" marR="0" marT="0"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600" b="1">
                          <a:solidFill>
                            <a:srgbClr val="FF0000"/>
                          </a:solidFill>
                        </a:rPr>
                        <a:t>2025 (Güz Dönemi)</a:t>
                      </a:r>
                      <a:endParaRPr sz="1600" b="1">
                        <a:solidFill>
                          <a:srgbClr val="FF0000"/>
                        </a:solidFill>
                      </a:endParaRPr>
                    </a:p>
                  </a:txBody>
                  <a:tcPr marL="0" marR="0" marT="0"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65293">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rPr>
                        <a:t>Kız</a:t>
                      </a:r>
                      <a:endParaRPr sz="1600" b="1">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Erkek</a:t>
                      </a:r>
                      <a:endParaRPr sz="1600" b="1">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Kız</a:t>
                      </a:r>
                      <a:endParaRPr sz="1600" b="1">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Erkek</a:t>
                      </a:r>
                      <a:endParaRPr sz="1600" b="1">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endParaRPr>
                    </a:p>
                  </a:txBody>
                  <a:tcPr marL="9525" marR="9525" marT="9525" marB="0" anchor="ctr">
                    <a:noFill/>
                  </a:tcPr>
                </a:tc>
                <a:extLst>
                  <a:ext uri="{0D108BD9-81ED-4DB2-BD59-A6C34878D82A}">
                    <a16:rowId xmlns:a16="http://schemas.microsoft.com/office/drawing/2014/main" val="10001"/>
                  </a:ext>
                </a:extLst>
              </a:tr>
              <a:tr h="265293">
                <a:tc rowSpan="5">
                  <a:txBody>
                    <a:bodyPr/>
                    <a:lstStyle/>
                    <a:p>
                      <a:pPr marL="0" marR="0" lvl="0" indent="0" algn="l" rtl="0">
                        <a:lnSpc>
                          <a:spcPct val="107000"/>
                        </a:lnSpc>
                        <a:spcBef>
                          <a:spcPts val="0"/>
                        </a:spcBef>
                        <a:spcAft>
                          <a:spcPts val="0"/>
                        </a:spcAft>
                        <a:buNone/>
                      </a:pPr>
                      <a:r>
                        <a:rPr lang="tr-TR" sz="1000" b="1">
                          <a:solidFill>
                            <a:schemeClr val="dk1"/>
                          </a:solidFill>
                        </a:rPr>
                        <a:t>MATEMATİK VE FEN BİLİMLERİ EĞİTİMİ </a:t>
                      </a:r>
                      <a:endParaRPr sz="1000" b="1">
                        <a:solidFill>
                          <a:schemeClr val="dk1"/>
                        </a:solidFill>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 MATEMATİK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52</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 33</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85</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 53</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29</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82</a:t>
                      </a:r>
                      <a:endParaRPr sz="1600" b="1"/>
                    </a:p>
                  </a:txBody>
                  <a:tcPr marL="9525" marR="9525" marT="9525" marB="0" anchor="ctr">
                    <a:noFill/>
                  </a:tcPr>
                </a:tc>
                <a:extLst>
                  <a:ext uri="{0D108BD9-81ED-4DB2-BD59-A6C34878D82A}">
                    <a16:rowId xmlns:a16="http://schemas.microsoft.com/office/drawing/2014/main" val="10002"/>
                  </a:ext>
                </a:extLst>
              </a:tr>
              <a:tr h="26529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b="1"/>
                        <a:t> İLKÖĞRETİM MATEMATİK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141</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 55</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196</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49</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24</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173</a:t>
                      </a:r>
                      <a:endParaRPr sz="1600" b="1"/>
                    </a:p>
                  </a:txBody>
                  <a:tcPr marL="9525" marR="9525" marT="9525" marB="0" anchor="ctr">
                    <a:noFill/>
                  </a:tcPr>
                </a:tc>
                <a:extLst>
                  <a:ext uri="{0D108BD9-81ED-4DB2-BD59-A6C34878D82A}">
                    <a16:rowId xmlns:a16="http://schemas.microsoft.com/office/drawing/2014/main" val="10003"/>
                  </a:ext>
                </a:extLst>
              </a:tr>
              <a:tr h="26529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b="1"/>
                        <a:t> FEN BİLGİSİ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98</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44 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142</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 61</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35</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96</a:t>
                      </a:r>
                      <a:endParaRPr sz="1600" b="1"/>
                    </a:p>
                  </a:txBody>
                  <a:tcPr marL="9525" marR="9525" marT="9525" marB="0" anchor="ctr">
                    <a:noFill/>
                  </a:tcPr>
                </a:tc>
                <a:extLst>
                  <a:ext uri="{0D108BD9-81ED-4DB2-BD59-A6C34878D82A}">
                    <a16:rowId xmlns:a16="http://schemas.microsoft.com/office/drawing/2014/main" val="10004"/>
                  </a:ext>
                </a:extLst>
              </a:tr>
              <a:tr h="26529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b="1"/>
                        <a:t> BİYOLOJİ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1</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1 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9525" marR="9525" marT="9525" marB="0" anchor="ctr">
                    <a:noFill/>
                  </a:tcPr>
                </a:tc>
                <a:extLst>
                  <a:ext uri="{0D108BD9-81ED-4DB2-BD59-A6C34878D82A}">
                    <a16:rowId xmlns:a16="http://schemas.microsoft.com/office/drawing/2014/main" val="10005"/>
                  </a:ext>
                </a:extLst>
              </a:tr>
              <a:tr h="26529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b="1"/>
                        <a:t> KİMYA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3 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3</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3</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3</a:t>
                      </a:r>
                      <a:endParaRPr sz="1600" b="1"/>
                    </a:p>
                  </a:txBody>
                  <a:tcPr marL="9525" marR="9525" marT="9525" marB="0" anchor="ctr">
                    <a:noFill/>
                  </a:tcPr>
                </a:tc>
                <a:extLst>
                  <a:ext uri="{0D108BD9-81ED-4DB2-BD59-A6C34878D82A}">
                    <a16:rowId xmlns:a16="http://schemas.microsoft.com/office/drawing/2014/main" val="10006"/>
                  </a:ext>
                </a:extLst>
              </a:tr>
              <a:tr h="265293">
                <a:tc rowSpan="2">
                  <a:txBody>
                    <a:bodyPr/>
                    <a:lstStyle/>
                    <a:p>
                      <a:pPr marL="0" marR="0" lvl="0" indent="0" algn="l" rtl="0">
                        <a:lnSpc>
                          <a:spcPct val="107000"/>
                        </a:lnSpc>
                        <a:spcBef>
                          <a:spcPts val="0"/>
                        </a:spcBef>
                        <a:spcAft>
                          <a:spcPts val="0"/>
                        </a:spcAft>
                        <a:buNone/>
                      </a:pPr>
                      <a:r>
                        <a:rPr lang="tr-TR" sz="1000" b="1" dirty="0"/>
                        <a:t>EĞİTİM BİLİMLERİ </a:t>
                      </a:r>
                      <a:endParaRPr sz="1000" b="1" dirty="0"/>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 REHBERLİK VE PSİKOLOJİK DANIŞMANLIK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220</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70 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290</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 54</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202</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dirty="0"/>
                        <a:t>256 </a:t>
                      </a:r>
                      <a:endParaRPr sz="1600" b="1" dirty="0"/>
                    </a:p>
                  </a:txBody>
                  <a:tcPr marL="9525" marR="9525" marT="9525" marB="0" anchor="ctr">
                    <a:noFill/>
                  </a:tcPr>
                </a:tc>
                <a:extLst>
                  <a:ext uri="{0D108BD9-81ED-4DB2-BD59-A6C34878D82A}">
                    <a16:rowId xmlns:a16="http://schemas.microsoft.com/office/drawing/2014/main" val="10007"/>
                  </a:ext>
                </a:extLst>
              </a:tr>
              <a:tr h="106767">
                <a:tc vMerge="1">
                  <a:txBody>
                    <a:bodyPr/>
                    <a:lstStyle/>
                    <a:p>
                      <a:pPr marL="0" marR="0" lvl="0" indent="0" algn="l" rtl="0">
                        <a:lnSpc>
                          <a:spcPct val="107000"/>
                        </a:lnSpc>
                        <a:spcBef>
                          <a:spcPts val="0"/>
                        </a:spcBef>
                        <a:spcAft>
                          <a:spcPts val="0"/>
                        </a:spcAft>
                        <a:buNone/>
                      </a:pPr>
                      <a:endParaRPr sz="1000" b="1" dirty="0"/>
                    </a:p>
                  </a:txBody>
                  <a:tcPr marL="3800" marR="3800" marT="3800" marB="0" anchor="ctr">
                    <a:lnL w="12700" cap="flat" cmpd="sng">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tr-TR" sz="1000" b="1" dirty="0"/>
                        <a:t>BİLGİSAYAR VE ÖĞRETİM TEKNOLOJİLERİ </a:t>
                      </a:r>
                    </a:p>
                    <a:p>
                      <a:pPr marL="0" marR="0" lvl="0" indent="0" algn="l" rtl="0">
                        <a:lnSpc>
                          <a:spcPct val="107000"/>
                        </a:lnSpc>
                        <a:spcBef>
                          <a:spcPts val="0"/>
                        </a:spcBef>
                        <a:spcAft>
                          <a:spcPts val="0"/>
                        </a:spcAft>
                        <a:buNone/>
                      </a:pPr>
                      <a:endParaRPr sz="1000" b="1" dirty="0"/>
                    </a:p>
                  </a:txBody>
                  <a:tcPr marL="0" marR="0" marT="0" marB="0" anchor="ctr">
                    <a:lnL w="12700" cap="flat" cmpd="sng" algn="ctr">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2</a:t>
                      </a:r>
                      <a:endParaRPr sz="1600" b="1"/>
                    </a:p>
                  </a:txBody>
                  <a:tcPr marL="0" marR="0" marT="0" marB="0" anchor="ctr">
                    <a:lnL w="12700" cap="flat" cmpd="sng" algn="ctr">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3</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5</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1</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3</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dirty="0"/>
                        <a:t>4</a:t>
                      </a:r>
                      <a:endParaRPr sz="1600" b="1" dirty="0"/>
                    </a:p>
                  </a:txBody>
                  <a:tcPr marL="9525" marR="9525" marT="9525" marB="0" anchor="ctr">
                    <a:noFill/>
                  </a:tcPr>
                </a:tc>
                <a:extLst>
                  <a:ext uri="{0D108BD9-81ED-4DB2-BD59-A6C34878D82A}">
                    <a16:rowId xmlns:a16="http://schemas.microsoft.com/office/drawing/2014/main" val="3984802755"/>
                  </a:ext>
                </a:extLst>
              </a:tr>
              <a:tr h="265293">
                <a:tc rowSpan="2">
                  <a:txBody>
                    <a:bodyPr/>
                    <a:lstStyle/>
                    <a:p>
                      <a:pPr marL="0" marR="0" lvl="0" indent="0" algn="l" rtl="0">
                        <a:lnSpc>
                          <a:spcPct val="107000"/>
                        </a:lnSpc>
                        <a:spcBef>
                          <a:spcPts val="0"/>
                        </a:spcBef>
                        <a:spcAft>
                          <a:spcPts val="0"/>
                        </a:spcAft>
                        <a:buNone/>
                      </a:pPr>
                      <a:r>
                        <a:rPr lang="tr-TR" sz="1000" b="1" dirty="0">
                          <a:solidFill>
                            <a:schemeClr val="dk1"/>
                          </a:solidFill>
                        </a:rPr>
                        <a:t>TEMEL EĞİTİM </a:t>
                      </a:r>
                      <a:endParaRPr sz="1000" b="1" dirty="0">
                        <a:solidFill>
                          <a:schemeClr val="dk1"/>
                        </a:solidFill>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 SINIF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185</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41 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226</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 195</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31 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dirty="0"/>
                        <a:t> 226</a:t>
                      </a:r>
                      <a:endParaRPr sz="1600" b="1" dirty="0"/>
                    </a:p>
                  </a:txBody>
                  <a:tcPr marL="9525" marR="9525" marT="9525" marB="0" anchor="ctr">
                    <a:noFill/>
                  </a:tcPr>
                </a:tc>
                <a:extLst>
                  <a:ext uri="{0D108BD9-81ED-4DB2-BD59-A6C34878D82A}">
                    <a16:rowId xmlns:a16="http://schemas.microsoft.com/office/drawing/2014/main" val="10008"/>
                  </a:ext>
                </a:extLst>
              </a:tr>
              <a:tr h="26529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b="1"/>
                        <a:t> OKUL ÖNCESİ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227</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53 </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280</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 218</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48</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 266</a:t>
                      </a:r>
                      <a:endParaRPr sz="1600" b="1"/>
                    </a:p>
                  </a:txBody>
                  <a:tcPr marL="9525" marR="9525" marT="9525" marB="0" anchor="ctr">
                    <a:noFill/>
                  </a:tcPr>
                </a:tc>
                <a:extLst>
                  <a:ext uri="{0D108BD9-81ED-4DB2-BD59-A6C34878D82A}">
                    <a16:rowId xmlns:a16="http://schemas.microsoft.com/office/drawing/2014/main" val="10009"/>
                  </a:ext>
                </a:extLst>
              </a:tr>
              <a:tr h="265293">
                <a:tc>
                  <a:txBody>
                    <a:bodyPr/>
                    <a:lstStyle/>
                    <a:p>
                      <a:pPr marL="0" marR="0" lvl="0" indent="0" algn="l" rtl="0">
                        <a:lnSpc>
                          <a:spcPct val="107000"/>
                        </a:lnSpc>
                        <a:spcBef>
                          <a:spcPts val="0"/>
                        </a:spcBef>
                        <a:spcAft>
                          <a:spcPts val="0"/>
                        </a:spcAft>
                        <a:buNone/>
                      </a:pPr>
                      <a:r>
                        <a:rPr lang="tr-TR" sz="1000" b="1"/>
                        <a:t>TÜRKÇE VE SOSYAL BİLİMLER EĞİTİMİ </a:t>
                      </a:r>
                      <a:endParaRPr sz="1000" b="1"/>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TÜRKÇE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145</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87</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232</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145</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78</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223</a:t>
                      </a:r>
                      <a:endParaRPr sz="1600" b="1"/>
                    </a:p>
                  </a:txBody>
                  <a:tcPr marL="9525" marR="9525" marT="9525" marB="0" anchor="ctr">
                    <a:noFill/>
                  </a:tcPr>
                </a:tc>
                <a:extLst>
                  <a:ext uri="{0D108BD9-81ED-4DB2-BD59-A6C34878D82A}">
                    <a16:rowId xmlns:a16="http://schemas.microsoft.com/office/drawing/2014/main" val="10010"/>
                  </a:ext>
                </a:extLst>
              </a:tr>
              <a:tr h="265293">
                <a:tc>
                  <a:txBody>
                    <a:bodyPr/>
                    <a:lstStyle/>
                    <a:p>
                      <a:pPr marL="0" marR="0" lvl="0" indent="0" algn="l" rtl="0">
                        <a:lnSpc>
                          <a:spcPct val="107000"/>
                        </a:lnSpc>
                        <a:spcBef>
                          <a:spcPts val="0"/>
                        </a:spcBef>
                        <a:spcAft>
                          <a:spcPts val="0"/>
                        </a:spcAft>
                        <a:buNone/>
                      </a:pPr>
                      <a:endParaRPr sz="1000" b="1"/>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SOSYAL BİLGİLER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139</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67</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206</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123</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67</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190</a:t>
                      </a:r>
                      <a:endParaRPr sz="1600" b="1"/>
                    </a:p>
                  </a:txBody>
                  <a:tcPr marL="9525" marR="9525" marT="9525" marB="0" anchor="ctr">
                    <a:noFill/>
                  </a:tcPr>
                </a:tc>
                <a:extLst>
                  <a:ext uri="{0D108BD9-81ED-4DB2-BD59-A6C34878D82A}">
                    <a16:rowId xmlns:a16="http://schemas.microsoft.com/office/drawing/2014/main" val="10011"/>
                  </a:ext>
                </a:extLst>
              </a:tr>
              <a:tr h="265293">
                <a:tc rowSpan="2">
                  <a:txBody>
                    <a:bodyPr/>
                    <a:lstStyle/>
                    <a:p>
                      <a:pPr marL="0" lvl="0" indent="0" algn="l" rtl="0">
                        <a:lnSpc>
                          <a:spcPct val="107000"/>
                        </a:lnSpc>
                        <a:spcBef>
                          <a:spcPts val="0"/>
                        </a:spcBef>
                        <a:spcAft>
                          <a:spcPts val="0"/>
                        </a:spcAft>
                        <a:buNone/>
                      </a:pPr>
                      <a:r>
                        <a:rPr lang="tr-TR" sz="1000" b="1">
                          <a:solidFill>
                            <a:schemeClr val="dk1"/>
                          </a:solidFill>
                        </a:rPr>
                        <a:t>GÜZEL SANATLAR EĞİTİMİ </a:t>
                      </a:r>
                      <a:endParaRPr sz="1000" b="1">
                        <a:solidFill>
                          <a:schemeClr val="dk1"/>
                        </a:solidFill>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MÜZİK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57</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28</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85</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21</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47</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68</a:t>
                      </a:r>
                      <a:endParaRPr sz="1600" b="1"/>
                    </a:p>
                  </a:txBody>
                  <a:tcPr marL="9525" marR="9525" marT="9525" marB="0" anchor="ctr">
                    <a:noFill/>
                  </a:tcPr>
                </a:tc>
                <a:extLst>
                  <a:ext uri="{0D108BD9-81ED-4DB2-BD59-A6C34878D82A}">
                    <a16:rowId xmlns:a16="http://schemas.microsoft.com/office/drawing/2014/main" val="10012"/>
                  </a:ext>
                </a:extLst>
              </a:tr>
              <a:tr h="26529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00" b="1"/>
                        <a:t>RESİM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43</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14</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57</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36</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13</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49</a:t>
                      </a:r>
                      <a:endParaRPr sz="1600" b="1"/>
                    </a:p>
                  </a:txBody>
                  <a:tcPr marL="9525" marR="9525" marT="9525" marB="0" anchor="ctr">
                    <a:noFill/>
                  </a:tcPr>
                </a:tc>
                <a:extLst>
                  <a:ext uri="{0D108BD9-81ED-4DB2-BD59-A6C34878D82A}">
                    <a16:rowId xmlns:a16="http://schemas.microsoft.com/office/drawing/2014/main" val="10013"/>
                  </a:ext>
                </a:extLst>
              </a:tr>
              <a:tr h="265293">
                <a:tc>
                  <a:txBody>
                    <a:bodyPr/>
                    <a:lstStyle/>
                    <a:p>
                      <a:pPr marL="0" marR="0" lvl="0" indent="0" algn="l" rtl="0">
                        <a:lnSpc>
                          <a:spcPct val="107000"/>
                        </a:lnSpc>
                        <a:spcBef>
                          <a:spcPts val="0"/>
                        </a:spcBef>
                        <a:spcAft>
                          <a:spcPts val="0"/>
                        </a:spcAft>
                        <a:buNone/>
                      </a:pPr>
                      <a:r>
                        <a:rPr lang="tr-TR" sz="1000" b="1"/>
                        <a:t>YABANCI DİLLER EĞİTİMİ </a:t>
                      </a:r>
                      <a:endParaRPr sz="1000" b="1"/>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İNGİLİZCE ÖĞRETMENLİĞİ </a:t>
                      </a:r>
                      <a:endParaRPr sz="1000"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155</a:t>
                      </a:r>
                      <a:endParaRPr sz="1600" b="1"/>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104</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259</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159</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87</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246</a:t>
                      </a:r>
                      <a:endParaRPr sz="1600" b="1"/>
                    </a:p>
                  </a:txBody>
                  <a:tcPr marL="9525" marR="9525" marT="9525" marB="0" anchor="ctr">
                    <a:noFill/>
                  </a:tcPr>
                </a:tc>
                <a:extLst>
                  <a:ext uri="{0D108BD9-81ED-4DB2-BD59-A6C34878D82A}">
                    <a16:rowId xmlns:a16="http://schemas.microsoft.com/office/drawing/2014/main" val="10014"/>
                  </a:ext>
                </a:extLst>
              </a:tr>
              <a:tr h="265293">
                <a:tc>
                  <a:txBody>
                    <a:bodyPr/>
                    <a:lstStyle/>
                    <a:p>
                      <a:pPr marL="0" marR="0" lvl="0" indent="0" algn="l" rtl="0">
                        <a:lnSpc>
                          <a:spcPct val="107000"/>
                        </a:lnSpc>
                        <a:spcBef>
                          <a:spcPts val="0"/>
                        </a:spcBef>
                        <a:spcAft>
                          <a:spcPts val="0"/>
                        </a:spcAft>
                        <a:buNone/>
                      </a:pPr>
                      <a:r>
                        <a:rPr lang="tr-TR" sz="1000" b="1" dirty="0"/>
                        <a:t>ÖZEL EĞİTİM </a:t>
                      </a:r>
                      <a:endParaRPr sz="1000" b="1" dirty="0"/>
                    </a:p>
                  </a:txBody>
                  <a:tcPr marL="3800" marR="3800" marT="3800" marB="0" anchor="ctr">
                    <a:lnL w="12700" cap="flat" cmpd="sng">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00" b="1"/>
                        <a:t>ÖZEL EĞİTİM ÖĞRETMENLİĞİ </a:t>
                      </a:r>
                      <a:endParaRPr sz="1000" b="1"/>
                    </a:p>
                  </a:txBody>
                  <a:tcPr marL="0" marR="0" marT="0" marB="0" anchor="ctr">
                    <a:lnL w="12700" cap="flat" cmpd="sng" algn="ctr">
                      <a:solidFill>
                        <a:schemeClr val="accent5"/>
                      </a:solidFill>
                      <a:prstDash val="solid"/>
                      <a:round/>
                      <a:headEnd type="none" w="sm" len="sm"/>
                      <a:tailEnd type="none" w="sm" len="sm"/>
                    </a:lnL>
                    <a:lnR w="12700" cap="flat" cmpd="sng" algn="ctr">
                      <a:solidFill>
                        <a:schemeClr val="accent5"/>
                      </a:solidFill>
                      <a:prstDash val="solid"/>
                      <a:round/>
                      <a:headEnd type="none" w="sm" len="sm"/>
                      <a:tailEnd type="none" w="sm" len="sm"/>
                    </a:lnR>
                    <a:lnT w="12700" cap="flat" cmpd="sng" algn="ctr">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250</a:t>
                      </a:r>
                      <a:endParaRPr sz="1600" b="1"/>
                    </a:p>
                  </a:txBody>
                  <a:tcPr marL="0" marR="0" marT="0" marB="0" anchor="ctr">
                    <a:lnL w="12700" cap="flat" cmpd="sng" algn="ctr">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600" b="1"/>
                        <a:t>137</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407</a:t>
                      </a:r>
                      <a:endParaRPr sz="16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t>220</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a:t>120</a:t>
                      </a:r>
                      <a:endParaRPr sz="1600" b="1"/>
                    </a:p>
                  </a:txBody>
                  <a:tcPr marL="0" marR="0" marT="0" marB="0" anchor="ctr">
                    <a:noFill/>
                  </a:tcPr>
                </a:tc>
                <a:tc>
                  <a:txBody>
                    <a:bodyPr/>
                    <a:lstStyle/>
                    <a:p>
                      <a:pPr marL="0" marR="0" lvl="0" indent="0" algn="ctr" rtl="0">
                        <a:lnSpc>
                          <a:spcPct val="107000"/>
                        </a:lnSpc>
                        <a:spcBef>
                          <a:spcPts val="0"/>
                        </a:spcBef>
                        <a:spcAft>
                          <a:spcPts val="0"/>
                        </a:spcAft>
                        <a:buNone/>
                      </a:pPr>
                      <a:r>
                        <a:rPr lang="tr-TR" sz="1600" b="1" dirty="0"/>
                        <a:t>340</a:t>
                      </a:r>
                      <a:endParaRPr sz="1600" b="1" dirty="0"/>
                    </a:p>
                  </a:txBody>
                  <a:tcPr marL="9525" marR="9525" marT="9525" marB="0" anchor="ctr">
                    <a:noFill/>
                  </a:tcPr>
                </a:tc>
                <a:extLst>
                  <a:ext uri="{0D108BD9-81ED-4DB2-BD59-A6C34878D82A}">
                    <a16:rowId xmlns:a16="http://schemas.microsoft.com/office/drawing/2014/main" val="1001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aphicFrame>
        <p:nvGraphicFramePr>
          <p:cNvPr id="401" name="Google Shape;401;p25"/>
          <p:cNvGraphicFramePr/>
          <p:nvPr>
            <p:extLst>
              <p:ext uri="{D42A27DB-BD31-4B8C-83A1-F6EECF244321}">
                <p14:modId xmlns:p14="http://schemas.microsoft.com/office/powerpoint/2010/main" val="3680871763"/>
              </p:ext>
            </p:extLst>
          </p:nvPr>
        </p:nvGraphicFramePr>
        <p:xfrm>
          <a:off x="213360" y="1782397"/>
          <a:ext cx="11592560" cy="4423963"/>
        </p:xfrm>
        <a:graphic>
          <a:graphicData uri="http://schemas.openxmlformats.org/drawingml/2006/table">
            <a:tbl>
              <a:tblPr>
                <a:noFill/>
                <a:tableStyleId>{6B96FA0C-A23B-4D2F-B4F0-ADE644EF4475}</a:tableStyleId>
              </a:tblPr>
              <a:tblGrid>
                <a:gridCol w="2348947">
                  <a:extLst>
                    <a:ext uri="{9D8B030D-6E8A-4147-A177-3AD203B41FA5}">
                      <a16:colId xmlns:a16="http://schemas.microsoft.com/office/drawing/2014/main" val="20000"/>
                    </a:ext>
                  </a:extLst>
                </a:gridCol>
                <a:gridCol w="2264964">
                  <a:extLst>
                    <a:ext uri="{9D8B030D-6E8A-4147-A177-3AD203B41FA5}">
                      <a16:colId xmlns:a16="http://schemas.microsoft.com/office/drawing/2014/main" val="20001"/>
                    </a:ext>
                  </a:extLst>
                </a:gridCol>
                <a:gridCol w="1674013">
                  <a:extLst>
                    <a:ext uri="{9D8B030D-6E8A-4147-A177-3AD203B41FA5}">
                      <a16:colId xmlns:a16="http://schemas.microsoft.com/office/drawing/2014/main" val="20002"/>
                    </a:ext>
                  </a:extLst>
                </a:gridCol>
                <a:gridCol w="1930437">
                  <a:extLst>
                    <a:ext uri="{9D8B030D-6E8A-4147-A177-3AD203B41FA5}">
                      <a16:colId xmlns:a16="http://schemas.microsoft.com/office/drawing/2014/main" val="20003"/>
                    </a:ext>
                  </a:extLst>
                </a:gridCol>
                <a:gridCol w="1522490">
                  <a:extLst>
                    <a:ext uri="{9D8B030D-6E8A-4147-A177-3AD203B41FA5}">
                      <a16:colId xmlns:a16="http://schemas.microsoft.com/office/drawing/2014/main" val="20004"/>
                    </a:ext>
                  </a:extLst>
                </a:gridCol>
                <a:gridCol w="1851709">
                  <a:extLst>
                    <a:ext uri="{9D8B030D-6E8A-4147-A177-3AD203B41FA5}">
                      <a16:colId xmlns:a16="http://schemas.microsoft.com/office/drawing/2014/main" val="20005"/>
                    </a:ext>
                  </a:extLst>
                </a:gridCol>
              </a:tblGrid>
              <a:tr h="370528">
                <a:tc rowSpan="2">
                  <a:txBody>
                    <a:bodyPr/>
                    <a:lstStyle/>
                    <a:p>
                      <a:pPr marL="0" marR="0" lvl="0" indent="0" algn="ctr" rtl="0">
                        <a:lnSpc>
                          <a:spcPct val="107000"/>
                        </a:lnSpc>
                        <a:spcBef>
                          <a:spcPts val="0"/>
                        </a:spcBef>
                        <a:spcAft>
                          <a:spcPts val="0"/>
                        </a:spcAft>
                        <a:buNone/>
                      </a:pPr>
                      <a:r>
                        <a:rPr lang="tr-TR" sz="1600" b="1" dirty="0">
                          <a:solidFill>
                            <a:srgbClr val="3333FF"/>
                          </a:solidFill>
                          <a:latin typeface="Calibri" panose="020F0502020204030204" pitchFamily="34" charset="0"/>
                          <a:ea typeface="Calibri"/>
                          <a:cs typeface="Calibri" panose="020F0502020204030204" pitchFamily="34" charset="0"/>
                          <a:sym typeface="Calibri"/>
                        </a:rPr>
                        <a:t>Bölüm Adı*</a:t>
                      </a:r>
                      <a:endParaRPr sz="1600" b="1" dirty="0">
                        <a:solidFill>
                          <a:srgbClr val="3333FF"/>
                        </a:solidFill>
                        <a:latin typeface="Calibri" panose="020F0502020204030204" pitchFamily="34" charset="0"/>
                        <a:ea typeface="Calibri"/>
                        <a:cs typeface="Calibri" panose="020F0502020204030204" pitchFamily="34" charset="0"/>
                        <a:sym typeface="Calibri"/>
                      </a:endParaRPr>
                    </a:p>
                  </a:txBody>
                  <a:tcPr marL="3800" marR="3800" marT="3800" marB="0" anchor="ctr">
                    <a:noFill/>
                  </a:tcP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panose="020F0502020204030204" pitchFamily="34" charset="0"/>
                          <a:ea typeface="Calibri"/>
                          <a:cs typeface="Calibri" panose="020F0502020204030204" pitchFamily="34" charset="0"/>
                          <a:sym typeface="Calibri"/>
                        </a:rPr>
                        <a:t>Ana Bilim - Sanat Dalı/ Program Adı*</a:t>
                      </a:r>
                      <a:endParaRPr sz="1600" b="1">
                        <a:solidFill>
                          <a:srgbClr val="3333FF"/>
                        </a:solidFill>
                        <a:latin typeface="Calibri" panose="020F0502020204030204" pitchFamily="34" charset="0"/>
                        <a:ea typeface="Calibri"/>
                        <a:cs typeface="Calibri" panose="020F0502020204030204" pitchFamily="34" charset="0"/>
                        <a:sym typeface="Calibri"/>
                      </a:endParaRPr>
                    </a:p>
                  </a:txBody>
                  <a:tcPr marL="9525" marR="9525" marT="9525" marB="0" anchor="ctr">
                    <a:noFill/>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panose="020F0502020204030204" pitchFamily="34" charset="0"/>
                          <a:ea typeface="Calibri"/>
                          <a:cs typeface="Calibri" panose="020F0502020204030204" pitchFamily="34" charset="0"/>
                          <a:sym typeface="Calibri"/>
                        </a:rPr>
                        <a:t>2024 (Güz Dönemi)</a:t>
                      </a:r>
                      <a:endParaRPr sz="20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panose="020F0502020204030204" pitchFamily="34" charset="0"/>
                          <a:ea typeface="Calibri"/>
                          <a:cs typeface="Calibri" panose="020F0502020204030204" pitchFamily="34" charset="0"/>
                          <a:sym typeface="Calibri"/>
                        </a:rPr>
                        <a:t>2025 (Güz Dönemi)</a:t>
                      </a:r>
                      <a:endParaRPr sz="20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hMerge="1">
                  <a:txBody>
                    <a:bodyPr/>
                    <a:lstStyle/>
                    <a:p>
                      <a:endParaRPr lang="tr-TR"/>
                    </a:p>
                  </a:txBody>
                  <a:tcPr/>
                </a:tc>
                <a:extLst>
                  <a:ext uri="{0D108BD9-81ED-4DB2-BD59-A6C34878D82A}">
                    <a16:rowId xmlns:a16="http://schemas.microsoft.com/office/drawing/2014/main" val="10000"/>
                  </a:ext>
                </a:extLst>
              </a:tr>
              <a:tr h="408353">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Üyesi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Elemanı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Üyesi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Elemanı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extLst>
                  <a:ext uri="{0D108BD9-81ED-4DB2-BD59-A6C34878D82A}">
                    <a16:rowId xmlns:a16="http://schemas.microsoft.com/office/drawing/2014/main" val="10001"/>
                  </a:ext>
                </a:extLst>
              </a:tr>
              <a:tr h="438249">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Yabancı Diller Eğitimi</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İngiliz Dili Eğitimi Ana Bilim Dalı</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51,8</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37</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61,5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41</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2"/>
                  </a:ext>
                </a:extLst>
              </a:tr>
              <a:tr h="395512">
                <a:tc rowSpan="2">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Türkçe ve Sosyal Bilimler Eğitimi</a:t>
                      </a: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Türkçe Eğitimi Ana Bilim Dalı</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46</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21</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55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 23</a:t>
                      </a:r>
                      <a:endParaRPr sz="13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3"/>
                  </a:ext>
                </a:extLst>
              </a:tr>
              <a:tr h="395512">
                <a:tc vMerge="1">
                  <a:txBody>
                    <a:bodyPr/>
                    <a:lstStyle/>
                    <a:p>
                      <a:endParaRPr dirty="0"/>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Sosyal Bilgiler Öğretmenliği</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17</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16</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18</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 16</a:t>
                      </a:r>
                      <a:endParaRPr sz="13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2028289776"/>
                  </a:ext>
                </a:extLst>
              </a:tr>
              <a:tr h="395512">
                <a:tc rowSpan="2">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Güzel Sanatlar Eğitimi</a:t>
                      </a: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Resim İş Eğitimi</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14</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20</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13 </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17 </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4"/>
                  </a:ext>
                </a:extLst>
              </a:tr>
              <a:tr h="395512">
                <a:tc vMerge="1">
                  <a:txBody>
                    <a:bodyPr/>
                    <a:lstStyle/>
                    <a:p>
                      <a:endParaRPr dirty="0"/>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Müzik Eğitimi</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10</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10</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8 </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 8</a:t>
                      </a:r>
                      <a:endParaRPr sz="13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5"/>
                  </a:ext>
                </a:extLst>
              </a:tr>
              <a:tr h="395512">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Özel Eğitim</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Özel Eğitim </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30</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25 </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30 </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25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6"/>
                  </a:ext>
                </a:extLst>
              </a:tr>
              <a:tr h="395512">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Temel Eğitim</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Okul Öncesi Eğitimi</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46,6</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40</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 44,3</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 38</a:t>
                      </a:r>
                      <a:endParaRPr sz="1300" b="1" dirty="0">
                        <a:latin typeface="Calibri" panose="020F0502020204030204" pitchFamily="34" charset="0"/>
                        <a:ea typeface="Times New Roman"/>
                        <a:cs typeface="Calibri" panose="020F0502020204030204" pitchFamily="34" charset="0"/>
                        <a:sym typeface="Times New Roman"/>
                      </a:endParaRPr>
                    </a:p>
                  </a:txBody>
                  <a:tcPr marL="0" marR="0" marT="0" marB="0" anchor="ctr">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8"/>
                  </a:ext>
                </a:extLst>
              </a:tr>
              <a:tr h="395512">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Temel Eğitim</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Sınıf Eğitimi</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25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19,2</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24</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18,3</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9"/>
                  </a:ext>
                </a:extLst>
              </a:tr>
              <a:tr h="438249">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Eğitim Bilimleri</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Rehberlik ve Psikolojik Danışmanlık</a:t>
                      </a:r>
                      <a:endParaRPr sz="1300" b="1">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51.14</a:t>
                      </a:r>
                      <a:endParaRPr sz="1300" b="1"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35.8</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46.57</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32.6</a:t>
                      </a:r>
                      <a:endParaRPr sz="1300" b="1" dirty="0">
                        <a:latin typeface="Calibri" panose="020F0502020204030204" pitchFamily="34" charset="0"/>
                        <a:ea typeface="Times New Roman"/>
                        <a:cs typeface="Calibri" panose="020F0502020204030204" pitchFamily="34" charset="0"/>
                        <a:sym typeface="Times New Roman"/>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0"/>
                  </a:ext>
                </a:extLst>
              </a:tr>
            </a:tbl>
          </a:graphicData>
        </a:graphic>
      </p:graphicFrame>
      <p:sp>
        <p:nvSpPr>
          <p:cNvPr id="402" name="Google Shape;402;p25"/>
          <p:cNvSpPr txBox="1">
            <a:spLocks noGrp="1"/>
          </p:cNvSpPr>
          <p:nvPr>
            <p:ph type="title"/>
          </p:nvPr>
        </p:nvSpPr>
        <p:spPr>
          <a:xfrm>
            <a:off x="357352" y="651641"/>
            <a:ext cx="11336879" cy="83746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a:solidFill>
                  <a:srgbClr val="3333FF"/>
                </a:solidFill>
              </a:rPr>
              <a:t>Öğretim Üyesi/Elemanı Başına Düşen Öğrenci Sayısı </a:t>
            </a:r>
            <a:br>
              <a:rPr lang="tr-TR" sz="2800" b="1">
                <a:solidFill>
                  <a:srgbClr val="3333FF"/>
                </a:solidFill>
              </a:rPr>
            </a:br>
            <a:r>
              <a:rPr lang="tr-TR" sz="1800" b="1" i="1">
                <a:solidFill>
                  <a:srgbClr val="FF0000"/>
                </a:solidFill>
              </a:rPr>
              <a:t>(Programdaki ön lisans, lisans ve lisansüstü toplam öğrenci sayısı)</a:t>
            </a:r>
            <a:endParaRPr sz="1800" b="1" i="1">
              <a:solidFill>
                <a:srgbClr val="FF0000"/>
              </a:solidFill>
            </a:endParaRPr>
          </a:p>
        </p:txBody>
      </p:sp>
      <p:sp>
        <p:nvSpPr>
          <p:cNvPr id="403" name="Google Shape;40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04" name="Google Shape;40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41</a:t>
            </a:fld>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b72de9445c_15_59"/>
          <p:cNvSpPr txBox="1">
            <a:spLocks noGrp="1"/>
          </p:cNvSpPr>
          <p:nvPr>
            <p:ph type="title"/>
          </p:nvPr>
        </p:nvSpPr>
        <p:spPr>
          <a:xfrm>
            <a:off x="357352" y="651641"/>
            <a:ext cx="11337300" cy="83760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a:solidFill>
                  <a:srgbClr val="3333FF"/>
                </a:solidFill>
              </a:rPr>
              <a:t>Öğretim Üyesi/Elemanı Başına Düşen Öğrenci Sayısı </a:t>
            </a:r>
            <a:br>
              <a:rPr lang="tr-TR" sz="2800" b="1">
                <a:solidFill>
                  <a:srgbClr val="3333FF"/>
                </a:solidFill>
              </a:rPr>
            </a:br>
            <a:r>
              <a:rPr lang="tr-TR" sz="1900" b="1" i="1">
                <a:solidFill>
                  <a:srgbClr val="FF0000"/>
                </a:solidFill>
              </a:rPr>
              <a:t>(Programdaki ön lisans, lisans ve lisansüstü toplam öğrenci sayısı)</a:t>
            </a:r>
            <a:endParaRPr sz="1900" b="1" i="1">
              <a:solidFill>
                <a:srgbClr val="FF0000"/>
              </a:solidFill>
            </a:endParaRPr>
          </a:p>
        </p:txBody>
      </p:sp>
      <p:sp>
        <p:nvSpPr>
          <p:cNvPr id="411" name="Google Shape;411;g3b72de9445c_15_59"/>
          <p:cNvSpPr txBox="1">
            <a:spLocks noGrp="1"/>
          </p:cNvSpPr>
          <p:nvPr>
            <p:ph type="dt" idx="10"/>
          </p:nvPr>
        </p:nvSpPr>
        <p:spPr>
          <a:xfrm>
            <a:off x="628650" y="4767263"/>
            <a:ext cx="20577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12" name="Google Shape;412;g3b72de9445c_15_59"/>
          <p:cNvSpPr txBox="1">
            <a:spLocks noGrp="1"/>
          </p:cNvSpPr>
          <p:nvPr>
            <p:ph type="sldNum" idx="12"/>
          </p:nvPr>
        </p:nvSpPr>
        <p:spPr>
          <a:xfrm>
            <a:off x="6457950" y="4767263"/>
            <a:ext cx="20577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42</a:t>
            </a:fld>
            <a:endParaRPr/>
          </a:p>
        </p:txBody>
      </p:sp>
      <p:graphicFrame>
        <p:nvGraphicFramePr>
          <p:cNvPr id="414" name="Google Shape;414;g3b72de9445c_15_59"/>
          <p:cNvGraphicFramePr/>
          <p:nvPr>
            <p:extLst>
              <p:ext uri="{D42A27DB-BD31-4B8C-83A1-F6EECF244321}">
                <p14:modId xmlns:p14="http://schemas.microsoft.com/office/powerpoint/2010/main" val="1520927904"/>
              </p:ext>
            </p:extLst>
          </p:nvPr>
        </p:nvGraphicFramePr>
        <p:xfrm>
          <a:off x="660057" y="2021398"/>
          <a:ext cx="11139400" cy="3759644"/>
        </p:xfrm>
        <a:graphic>
          <a:graphicData uri="http://schemas.openxmlformats.org/drawingml/2006/table">
            <a:tbl>
              <a:tblPr>
                <a:noFill/>
                <a:tableStyleId>{6B96FA0C-A23B-4D2F-B4F0-ADE644EF4475}</a:tableStyleId>
              </a:tblPr>
              <a:tblGrid>
                <a:gridCol w="2257125">
                  <a:extLst>
                    <a:ext uri="{9D8B030D-6E8A-4147-A177-3AD203B41FA5}">
                      <a16:colId xmlns:a16="http://schemas.microsoft.com/office/drawing/2014/main" val="20000"/>
                    </a:ext>
                  </a:extLst>
                </a:gridCol>
                <a:gridCol w="2176425">
                  <a:extLst>
                    <a:ext uri="{9D8B030D-6E8A-4147-A177-3AD203B41FA5}">
                      <a16:colId xmlns:a16="http://schemas.microsoft.com/office/drawing/2014/main" val="20001"/>
                    </a:ext>
                  </a:extLst>
                </a:gridCol>
                <a:gridCol w="1608575">
                  <a:extLst>
                    <a:ext uri="{9D8B030D-6E8A-4147-A177-3AD203B41FA5}">
                      <a16:colId xmlns:a16="http://schemas.microsoft.com/office/drawing/2014/main" val="20002"/>
                    </a:ext>
                  </a:extLst>
                </a:gridCol>
                <a:gridCol w="1854975">
                  <a:extLst>
                    <a:ext uri="{9D8B030D-6E8A-4147-A177-3AD203B41FA5}">
                      <a16:colId xmlns:a16="http://schemas.microsoft.com/office/drawing/2014/main" val="20003"/>
                    </a:ext>
                  </a:extLst>
                </a:gridCol>
                <a:gridCol w="1462975">
                  <a:extLst>
                    <a:ext uri="{9D8B030D-6E8A-4147-A177-3AD203B41FA5}">
                      <a16:colId xmlns:a16="http://schemas.microsoft.com/office/drawing/2014/main" val="20004"/>
                    </a:ext>
                  </a:extLst>
                </a:gridCol>
                <a:gridCol w="1779325">
                  <a:extLst>
                    <a:ext uri="{9D8B030D-6E8A-4147-A177-3AD203B41FA5}">
                      <a16:colId xmlns:a16="http://schemas.microsoft.com/office/drawing/2014/main" val="20005"/>
                    </a:ext>
                  </a:extLst>
                </a:gridCol>
              </a:tblGrid>
              <a:tr h="440511">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Bölüm Adı*</a:t>
                      </a:r>
                      <a:endParaRPr sz="1600" b="1">
                        <a:solidFill>
                          <a:srgbClr val="3333FF"/>
                        </a:solidFill>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Ana Bilim - Sanat Dalı/ Program Adı*</a:t>
                      </a:r>
                      <a:endParaRPr sz="1600" b="1">
                        <a:solidFill>
                          <a:srgbClr val="3333FF"/>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2024 (Güz Dönemi)</a:t>
                      </a:r>
                      <a:endParaRPr sz="20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2025 (Güz Dönemi)</a:t>
                      </a:r>
                      <a:endParaRPr sz="20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extLst>
                  <a:ext uri="{0D108BD9-81ED-4DB2-BD59-A6C34878D82A}">
                    <a16:rowId xmlns:a16="http://schemas.microsoft.com/office/drawing/2014/main" val="10000"/>
                  </a:ext>
                </a:extLst>
              </a:tr>
              <a:tr h="485481">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470215">
                <a:tc rowSpan="5">
                  <a:txBody>
                    <a:bodyPr/>
                    <a:lstStyle/>
                    <a:p>
                      <a:pPr marL="0" lvl="0" indent="0" algn="l" rtl="0">
                        <a:spcBef>
                          <a:spcPts val="0"/>
                        </a:spcBef>
                        <a:spcAft>
                          <a:spcPts val="0"/>
                        </a:spcAft>
                        <a:buClr>
                          <a:schemeClr val="dk1"/>
                        </a:buClr>
                        <a:buFont typeface="Arial"/>
                        <a:buNone/>
                      </a:pPr>
                      <a:r>
                        <a:rPr lang="tr-TR" sz="1200" b="1" dirty="0">
                          <a:solidFill>
                            <a:schemeClr val="tx1"/>
                          </a:solidFill>
                          <a:uFill>
                            <a:noFill/>
                          </a:uFill>
                          <a:hlinkClick r:id="rId3">
                            <a:extLst>
                              <a:ext uri="{A12FA001-AC4F-418D-AE19-62706E023703}">
                                <ahyp:hlinkClr xmlns:ahyp="http://schemas.microsoft.com/office/drawing/2018/hyperlinkcolor" val="tx"/>
                              </a:ext>
                            </a:extLst>
                          </a:hlinkClick>
                        </a:rPr>
                        <a:t>Matematik ve Fen Bilimleri Eğitimi Anabilim Dalı</a:t>
                      </a: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200" b="1"/>
                        <a:t>Biyoloji Öğretmenliği</a:t>
                      </a:r>
                      <a:endParaRPr sz="1200" b="1">
                        <a:latin typeface="Times New Roman"/>
                        <a:ea typeface="Times New Roman"/>
                        <a:cs typeface="Times New Roman"/>
                        <a:sym typeface="Times New Roman"/>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2,25</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600" b="1" dirty="0"/>
                        <a:t>0,25</a:t>
                      </a:r>
                      <a:endParaRPr sz="1600" b="1"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600" b="1"/>
                        <a:t>-</a:t>
                      </a:r>
                      <a:endParaRPr sz="16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476396">
                <a:tc vMerge="1">
                  <a:txBody>
                    <a:bodyPr/>
                    <a:lstStyle/>
                    <a:p>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tr-TR" sz="1200" b="1" dirty="0"/>
                        <a:t>Fen Bilgisi Öğretmenliği</a:t>
                      </a:r>
                      <a:endParaRPr lang="tr-TR" sz="1200" b="1" dirty="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endParaRPr sz="1200" b="1" dirty="0">
                        <a:latin typeface="Times New Roman"/>
                        <a:ea typeface="Times New Roman"/>
                        <a:cs typeface="Times New Roman"/>
                        <a:sym typeface="Times New Roman"/>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15,31</a:t>
                      </a:r>
                      <a:endParaRPr sz="1600" b="1"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49,75</a:t>
                      </a:r>
                      <a:endParaRPr sz="1600" b="1"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600" b="1" dirty="0"/>
                        <a:t>10,38</a:t>
                      </a:r>
                      <a:endParaRPr sz="1600" b="1"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600" b="1" dirty="0"/>
                        <a:t>33,75</a:t>
                      </a:r>
                      <a:endParaRPr sz="1600" b="1"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476396">
                <a:tc vMerge="1">
                  <a:txBody>
                    <a:bodyPr/>
                    <a:lstStyle/>
                    <a:p>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tr-TR" sz="1200" b="1" dirty="0"/>
                        <a:t>Fizik Öğretmenliği</a:t>
                      </a:r>
                      <a:endParaRPr lang="tr-TR" sz="1200" b="1" dirty="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endParaRPr sz="1200" b="1" dirty="0">
                        <a:latin typeface="Times New Roman"/>
                        <a:ea typeface="Times New Roman"/>
                        <a:cs typeface="Times New Roman"/>
                        <a:sym typeface="Times New Roman"/>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1,67</a:t>
                      </a:r>
                      <a:endParaRPr sz="1600" b="1"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a:t>
                      </a:r>
                      <a:endParaRPr sz="1600" b="1"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600" b="1" dirty="0"/>
                        <a:t>1,33</a:t>
                      </a:r>
                      <a:endParaRPr sz="1600" b="1"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600" b="1"/>
                        <a:t>-</a:t>
                      </a:r>
                      <a:endParaRPr sz="16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70215">
                <a:tc vMerge="1">
                  <a:txBody>
                    <a:bodyPr/>
                    <a:lstStyle/>
                    <a:p>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200" b="1"/>
                        <a:t>Kimya Öğretmenliği</a:t>
                      </a:r>
                      <a:endParaRPr sz="1200" b="1"/>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3,00</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600" b="1"/>
                        <a:t>1,20</a:t>
                      </a:r>
                      <a:endParaRPr sz="16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470215">
                <a:tc vMerge="1">
                  <a:txBody>
                    <a:bodyPr/>
                    <a:lstStyle/>
                    <a:p>
                      <a:endParaRPr dirty="0"/>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200" b="1"/>
                        <a:t>Matematik Öğretmenliği</a:t>
                      </a:r>
                      <a:endParaRPr sz="1200" b="1">
                        <a:latin typeface="Times New Roman"/>
                        <a:ea typeface="Times New Roman"/>
                        <a:cs typeface="Times New Roman"/>
                        <a:sym typeface="Times New Roman"/>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33,73</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dirty="0"/>
                        <a:t> 92,75</a:t>
                      </a:r>
                      <a:endParaRPr sz="1600" b="1" dirty="0">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29,00</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600" b="1"/>
                        <a:t> 79,75</a:t>
                      </a:r>
                      <a:endParaRPr sz="1600" b="1">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47021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r" rtl="0">
                        <a:lnSpc>
                          <a:spcPct val="107000"/>
                        </a:lnSpc>
                        <a:spcBef>
                          <a:spcPts val="0"/>
                        </a:spcBef>
                        <a:spcAft>
                          <a:spcPts val="0"/>
                        </a:spcAft>
                        <a:buNone/>
                      </a:pPr>
                      <a:r>
                        <a:rPr lang="tr-TR" sz="1100" b="1">
                          <a:solidFill>
                            <a:srgbClr val="FF0000"/>
                          </a:solidFill>
                        </a:rPr>
                        <a:t> BİRİM ORTALAMASI  </a:t>
                      </a:r>
                      <a:endParaRPr sz="1100" b="1">
                        <a:solidFill>
                          <a:srgbClr val="FF0000"/>
                        </a:solidFill>
                        <a:latin typeface="Times New Roman"/>
                        <a:ea typeface="Times New Roman"/>
                        <a:cs typeface="Times New Roman"/>
                        <a:sym typeface="Times New Roman"/>
                      </a:endParaRPr>
                    </a:p>
                  </a:txBody>
                  <a:tcPr marL="9525" marR="9525" marT="952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1" dirty="0">
                          <a:solidFill>
                            <a:srgbClr val="FF0000"/>
                          </a:solidFill>
                        </a:rPr>
                        <a:t> </a:t>
                      </a:r>
                      <a:endParaRPr sz="1100" b="1" dirty="0">
                        <a:solidFill>
                          <a:srgbClr val="FF0000"/>
                        </a:solidFill>
                        <a:latin typeface="Times New Roman"/>
                        <a:ea typeface="Times New Roman"/>
                        <a:cs typeface="Times New Roman"/>
                        <a:sym typeface="Times New Roman"/>
                      </a:endParaRPr>
                    </a:p>
                  </a:txBody>
                  <a:tcPr marL="0" marR="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0" marR="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title"/>
          </p:nvPr>
        </p:nvSpPr>
        <p:spPr>
          <a:xfrm>
            <a:off x="663035" y="882333"/>
            <a:ext cx="11031196" cy="6067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 (Engelli) </a:t>
            </a:r>
            <a:endParaRPr sz="2800">
              <a:solidFill>
                <a:srgbClr val="FF0000"/>
              </a:solidFill>
            </a:endParaRPr>
          </a:p>
        </p:txBody>
      </p:sp>
      <p:sp>
        <p:nvSpPr>
          <p:cNvPr id="420" name="Google Shape;4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21" name="Google Shape;4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43</a:t>
            </a:fld>
            <a:endParaRPr/>
          </a:p>
        </p:txBody>
      </p:sp>
      <p:graphicFrame>
        <p:nvGraphicFramePr>
          <p:cNvPr id="423" name="Google Shape;423;p26"/>
          <p:cNvGraphicFramePr/>
          <p:nvPr>
            <p:extLst>
              <p:ext uri="{D42A27DB-BD31-4B8C-83A1-F6EECF244321}">
                <p14:modId xmlns:p14="http://schemas.microsoft.com/office/powerpoint/2010/main" val="4084219559"/>
              </p:ext>
            </p:extLst>
          </p:nvPr>
        </p:nvGraphicFramePr>
        <p:xfrm>
          <a:off x="318054" y="1838960"/>
          <a:ext cx="11509450" cy="4297680"/>
        </p:xfrm>
        <a:graphic>
          <a:graphicData uri="http://schemas.openxmlformats.org/drawingml/2006/table">
            <a:tbl>
              <a:tblPr>
                <a:noFill/>
                <a:tableStyleId>{6B96FA0C-A23B-4D2F-B4F0-ADE644EF4475}</a:tableStyleId>
              </a:tblPr>
              <a:tblGrid>
                <a:gridCol w="2046450">
                  <a:extLst>
                    <a:ext uri="{9D8B030D-6E8A-4147-A177-3AD203B41FA5}">
                      <a16:colId xmlns:a16="http://schemas.microsoft.com/office/drawing/2014/main" val="20000"/>
                    </a:ext>
                  </a:extLst>
                </a:gridCol>
                <a:gridCol w="2609450">
                  <a:extLst>
                    <a:ext uri="{9D8B030D-6E8A-4147-A177-3AD203B41FA5}">
                      <a16:colId xmlns:a16="http://schemas.microsoft.com/office/drawing/2014/main" val="20001"/>
                    </a:ext>
                  </a:extLst>
                </a:gridCol>
                <a:gridCol w="814500">
                  <a:extLst>
                    <a:ext uri="{9D8B030D-6E8A-4147-A177-3AD203B41FA5}">
                      <a16:colId xmlns:a16="http://schemas.microsoft.com/office/drawing/2014/main" val="20002"/>
                    </a:ext>
                  </a:extLst>
                </a:gridCol>
                <a:gridCol w="814500">
                  <a:extLst>
                    <a:ext uri="{9D8B030D-6E8A-4147-A177-3AD203B41FA5}">
                      <a16:colId xmlns:a16="http://schemas.microsoft.com/office/drawing/2014/main" val="20003"/>
                    </a:ext>
                  </a:extLst>
                </a:gridCol>
                <a:gridCol w="584250">
                  <a:extLst>
                    <a:ext uri="{9D8B030D-6E8A-4147-A177-3AD203B41FA5}">
                      <a16:colId xmlns:a16="http://schemas.microsoft.com/office/drawing/2014/main" val="20004"/>
                    </a:ext>
                  </a:extLst>
                </a:gridCol>
                <a:gridCol w="612825">
                  <a:extLst>
                    <a:ext uri="{9D8B030D-6E8A-4147-A177-3AD203B41FA5}">
                      <a16:colId xmlns:a16="http://schemas.microsoft.com/office/drawing/2014/main" val="20005"/>
                    </a:ext>
                  </a:extLst>
                </a:gridCol>
                <a:gridCol w="721875">
                  <a:extLst>
                    <a:ext uri="{9D8B030D-6E8A-4147-A177-3AD203B41FA5}">
                      <a16:colId xmlns:a16="http://schemas.microsoft.com/office/drawing/2014/main" val="20006"/>
                    </a:ext>
                  </a:extLst>
                </a:gridCol>
                <a:gridCol w="721875">
                  <a:extLst>
                    <a:ext uri="{9D8B030D-6E8A-4147-A177-3AD203B41FA5}">
                      <a16:colId xmlns:a16="http://schemas.microsoft.com/office/drawing/2014/main" val="20007"/>
                    </a:ext>
                  </a:extLst>
                </a:gridCol>
                <a:gridCol w="611100">
                  <a:extLst>
                    <a:ext uri="{9D8B030D-6E8A-4147-A177-3AD203B41FA5}">
                      <a16:colId xmlns:a16="http://schemas.microsoft.com/office/drawing/2014/main" val="20008"/>
                    </a:ext>
                  </a:extLst>
                </a:gridCol>
                <a:gridCol w="678600">
                  <a:extLst>
                    <a:ext uri="{9D8B030D-6E8A-4147-A177-3AD203B41FA5}">
                      <a16:colId xmlns:a16="http://schemas.microsoft.com/office/drawing/2014/main" val="20009"/>
                    </a:ext>
                  </a:extLst>
                </a:gridCol>
                <a:gridCol w="678600">
                  <a:extLst>
                    <a:ext uri="{9D8B030D-6E8A-4147-A177-3AD203B41FA5}">
                      <a16:colId xmlns:a16="http://schemas.microsoft.com/office/drawing/2014/main" val="20010"/>
                    </a:ext>
                  </a:extLst>
                </a:gridCol>
                <a:gridCol w="615425">
                  <a:extLst>
                    <a:ext uri="{9D8B030D-6E8A-4147-A177-3AD203B41FA5}">
                      <a16:colId xmlns:a16="http://schemas.microsoft.com/office/drawing/2014/main" val="20011"/>
                    </a:ext>
                  </a:extLst>
                </a:gridCol>
              </a:tblGrid>
              <a:tr h="429683">
                <a:tc rowSpan="2">
                  <a:txBody>
                    <a:bodyPr/>
                    <a:lstStyle/>
                    <a:p>
                      <a:pPr marL="0" marR="0" lvl="0" indent="0" algn="ctr" rtl="0">
                        <a:lnSpc>
                          <a:spcPct val="107000"/>
                        </a:lnSpc>
                        <a:spcBef>
                          <a:spcPts val="0"/>
                        </a:spcBef>
                        <a:spcAft>
                          <a:spcPts val="0"/>
                        </a:spcAft>
                        <a:buNone/>
                      </a:pPr>
                      <a:r>
                        <a:rPr lang="tr-TR" sz="1400" b="1">
                          <a:solidFill>
                            <a:srgbClr val="FF0000"/>
                          </a:solidFill>
                        </a:rPr>
                        <a:t>Bölüm Adı*</a:t>
                      </a:r>
                      <a:endParaRPr sz="1400" b="1">
                        <a:solidFill>
                          <a:srgbClr val="FF0000"/>
                        </a:solidFill>
                        <a:latin typeface="Calibri"/>
                        <a:ea typeface="Calibri"/>
                        <a:cs typeface="Calibri"/>
                        <a:sym typeface="Calibri"/>
                      </a:endParaRPr>
                    </a:p>
                  </a:txBody>
                  <a:tcPr marL="3800" marR="3800" marT="3800" marB="0" anchor="ctr">
                    <a:noFill/>
                  </a:tcPr>
                </a:tc>
                <a:tc rowSpan="2">
                  <a:txBody>
                    <a:bodyPr/>
                    <a:lstStyle/>
                    <a:p>
                      <a:pPr marL="0" marR="0" lvl="0" indent="0" algn="ctr" rtl="0">
                        <a:lnSpc>
                          <a:spcPct val="107000"/>
                        </a:lnSpc>
                        <a:spcBef>
                          <a:spcPts val="0"/>
                        </a:spcBef>
                        <a:spcAft>
                          <a:spcPts val="0"/>
                        </a:spcAft>
                        <a:buNone/>
                      </a:pPr>
                      <a:r>
                        <a:rPr lang="tr-TR" sz="1400" b="1">
                          <a:solidFill>
                            <a:srgbClr val="FF0000"/>
                          </a:solidFill>
                        </a:rPr>
                        <a:t>Ana Bilim - Sanat Dalı/ Program Adı*</a:t>
                      </a:r>
                      <a:endParaRPr sz="1400" b="1">
                        <a:solidFill>
                          <a:srgbClr val="FF0000"/>
                        </a:solidFill>
                        <a:latin typeface="Calibri"/>
                        <a:ea typeface="Calibri"/>
                        <a:cs typeface="Calibri"/>
                        <a:sym typeface="Calibri"/>
                      </a:endParaRPr>
                    </a:p>
                  </a:txBody>
                  <a:tcPr marL="9525" marR="9525" marT="9525" marB="0" anchor="ctr">
                    <a:noFill/>
                  </a:tcPr>
                </a:tc>
                <a:tc gridSpan="5">
                  <a:txBody>
                    <a:bodyPr/>
                    <a:lstStyle/>
                    <a:p>
                      <a:pPr marL="0" marR="0" lvl="0" indent="0" algn="ctr" rtl="0">
                        <a:lnSpc>
                          <a:spcPct val="107000"/>
                        </a:lnSpc>
                        <a:spcBef>
                          <a:spcPts val="0"/>
                        </a:spcBef>
                        <a:spcAft>
                          <a:spcPts val="0"/>
                        </a:spcAft>
                        <a:buNone/>
                      </a:pPr>
                      <a:r>
                        <a:rPr lang="tr-TR" sz="1400" b="1">
                          <a:solidFill>
                            <a:srgbClr val="FF0000"/>
                          </a:solidFill>
                        </a:rPr>
                        <a:t>2024 (Güz Dönemi)</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rtl="0">
                        <a:lnSpc>
                          <a:spcPct val="107000"/>
                        </a:lnSpc>
                        <a:spcBef>
                          <a:spcPts val="0"/>
                        </a:spcBef>
                        <a:spcAft>
                          <a:spcPts val="0"/>
                        </a:spcAft>
                        <a:buNone/>
                      </a:pPr>
                      <a:r>
                        <a:rPr lang="tr-TR" sz="1400" b="1">
                          <a:solidFill>
                            <a:srgbClr val="FF0000"/>
                          </a:solidFill>
                        </a:rPr>
                        <a:t>2025 (Güz Dönemi)</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903136">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FF0000"/>
                          </a:solidFill>
                        </a:rPr>
                        <a:t>Görme Engelli</a:t>
                      </a:r>
                      <a:endParaRPr sz="14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İşitme Engelli</a:t>
                      </a:r>
                      <a:endParaRPr sz="14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Fiziksel Engelli</a:t>
                      </a:r>
                      <a:endParaRPr sz="1400" b="1">
                        <a:solidFill>
                          <a:srgbClr val="FF0000"/>
                        </a:solidFill>
                        <a:latin typeface="Calibri"/>
                        <a:ea typeface="Calibri"/>
                        <a:cs typeface="Calibri"/>
                        <a:sym typeface="Calibri"/>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Diğer </a:t>
                      </a:r>
                      <a:endParaRPr sz="14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1">
                          <a:solidFill>
                            <a:srgbClr val="3333FF"/>
                          </a:solidFill>
                        </a:rPr>
                        <a:t>Toplam Sayı</a:t>
                      </a:r>
                      <a:endParaRPr sz="1400" b="1">
                        <a:solidFill>
                          <a:srgbClr val="3333FF"/>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Görme Engelli</a:t>
                      </a:r>
                      <a:endParaRPr sz="14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İşitme Engelli</a:t>
                      </a:r>
                      <a:endParaRPr sz="14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Fiziksel Engelli</a:t>
                      </a:r>
                      <a:endParaRPr sz="14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Diğer </a:t>
                      </a:r>
                      <a:endParaRPr sz="14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1">
                          <a:solidFill>
                            <a:srgbClr val="3333FF"/>
                          </a:solidFill>
                        </a:rPr>
                        <a:t>Toplam Sayı</a:t>
                      </a:r>
                      <a:endParaRPr sz="1400" b="1">
                        <a:solidFill>
                          <a:srgbClr val="3333FF"/>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459119">
                <a:tc>
                  <a:txBody>
                    <a:bodyPr/>
                    <a:lstStyle/>
                    <a:p>
                      <a:pPr marL="0" marR="0" lvl="0" indent="0" algn="l" rtl="0">
                        <a:lnSpc>
                          <a:spcPct val="107000"/>
                        </a:lnSpc>
                        <a:spcBef>
                          <a:spcPts val="0"/>
                        </a:spcBef>
                        <a:spcAft>
                          <a:spcPts val="0"/>
                        </a:spcAft>
                        <a:buNone/>
                      </a:pPr>
                      <a:r>
                        <a:rPr lang="tr-TR" sz="1300" b="1"/>
                        <a:t>Güzel Sanatlar Eğitimi </a:t>
                      </a:r>
                      <a:endParaRPr sz="1300" b="1"/>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dirty="0"/>
                        <a:t>Müzik Öğretmenliği </a:t>
                      </a:r>
                      <a:endParaRPr sz="13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3800" marR="3800" marT="380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 1</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3800" marR="3800" marT="380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solidFill>
                            <a:srgbClr val="3333FF"/>
                          </a:solidFill>
                        </a:rPr>
                        <a:t> 1</a:t>
                      </a:r>
                      <a:endParaRPr sz="1300" b="1">
                        <a:solidFill>
                          <a:srgbClr val="3333FF"/>
                        </a:solidFill>
                      </a:endParaRPr>
                    </a:p>
                  </a:txBody>
                  <a:tcPr marL="0" marR="0" marT="0" marB="0" anchor="ctr">
                    <a:noFill/>
                  </a:tcPr>
                </a:tc>
                <a:extLst>
                  <a:ext uri="{0D108BD9-81ED-4DB2-BD59-A6C34878D82A}">
                    <a16:rowId xmlns:a16="http://schemas.microsoft.com/office/drawing/2014/main" val="10002"/>
                  </a:ext>
                </a:extLst>
              </a:tr>
              <a:tr h="459119">
                <a:tc>
                  <a:txBody>
                    <a:bodyPr/>
                    <a:lstStyle/>
                    <a:p>
                      <a:pPr marL="0" marR="0" lvl="0" indent="0" algn="l" rtl="0">
                        <a:lnSpc>
                          <a:spcPct val="107000"/>
                        </a:lnSpc>
                        <a:spcBef>
                          <a:spcPts val="0"/>
                        </a:spcBef>
                        <a:spcAft>
                          <a:spcPts val="0"/>
                        </a:spcAft>
                        <a:buNone/>
                      </a:pPr>
                      <a:r>
                        <a:rPr lang="tr-TR" sz="1300" b="1"/>
                        <a:t>Özel Eğitim </a:t>
                      </a:r>
                      <a:endParaRPr sz="1300" b="1"/>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dirty="0"/>
                        <a:t>Özel Eğitim Öğretmenliği </a:t>
                      </a:r>
                      <a:endParaRPr sz="13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3800" marR="3800" marT="380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a:t> 2</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3800" marR="3800" marT="380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solidFill>
                            <a:srgbClr val="3333FF"/>
                          </a:solidFill>
                        </a:rPr>
                        <a:t>2</a:t>
                      </a:r>
                      <a:endParaRPr sz="1300" b="1">
                        <a:solidFill>
                          <a:srgbClr val="3333FF"/>
                        </a:solidFill>
                      </a:endParaRPr>
                    </a:p>
                  </a:txBody>
                  <a:tcPr marL="0" marR="0" marT="0" marB="0" anchor="ctr">
                    <a:noFill/>
                  </a:tcPr>
                </a:tc>
                <a:extLst>
                  <a:ext uri="{0D108BD9-81ED-4DB2-BD59-A6C34878D82A}">
                    <a16:rowId xmlns:a16="http://schemas.microsoft.com/office/drawing/2014/main" val="10003"/>
                  </a:ext>
                </a:extLst>
              </a:tr>
              <a:tr h="568027">
                <a:tc>
                  <a:txBody>
                    <a:bodyPr/>
                    <a:lstStyle/>
                    <a:p>
                      <a:pPr marL="0" marR="0" lvl="0" indent="0" algn="l" rtl="0">
                        <a:lnSpc>
                          <a:spcPct val="107000"/>
                        </a:lnSpc>
                        <a:spcBef>
                          <a:spcPts val="0"/>
                        </a:spcBef>
                        <a:spcAft>
                          <a:spcPts val="0"/>
                        </a:spcAft>
                        <a:buNone/>
                      </a:pPr>
                      <a:r>
                        <a:rPr lang="tr-TR" sz="1300" b="1"/>
                        <a:t>Rehberlik ve Psikolojik Danışmanlık Eğitimi </a:t>
                      </a:r>
                      <a:endParaRPr sz="1300" b="1"/>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dirty="0"/>
                        <a:t>Rehberlik ve Psikolojik Danışmanlık Eğitimi </a:t>
                      </a:r>
                      <a:endParaRPr sz="13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1</a:t>
                      </a:r>
                      <a:endParaRPr sz="1300" b="1" dirty="0"/>
                    </a:p>
                  </a:txBody>
                  <a:tcPr marL="3800" marR="3800" marT="380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 1</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 </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 1</a:t>
                      </a:r>
                      <a:endParaRPr sz="1300" b="1" dirty="0"/>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dirty="0"/>
                        <a:t>- </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solidFill>
                            <a:srgbClr val="3333FF"/>
                          </a:solidFill>
                        </a:rPr>
                        <a:t>1</a:t>
                      </a:r>
                      <a:endParaRPr sz="1300" b="1">
                        <a:solidFill>
                          <a:srgbClr val="3333FF"/>
                        </a:solidFill>
                      </a:endParaRPr>
                    </a:p>
                  </a:txBody>
                  <a:tcPr marL="0" marR="0" marT="0" marB="0" anchor="ctr">
                    <a:noFill/>
                  </a:tcPr>
                </a:tc>
                <a:extLst>
                  <a:ext uri="{0D108BD9-81ED-4DB2-BD59-A6C34878D82A}">
                    <a16:rowId xmlns:a16="http://schemas.microsoft.com/office/drawing/2014/main" val="10004"/>
                  </a:ext>
                </a:extLst>
              </a:tr>
              <a:tr h="560358">
                <a:tc>
                  <a:txBody>
                    <a:bodyPr/>
                    <a:lstStyle/>
                    <a:p>
                      <a:pPr marL="0" marR="0" lvl="0" indent="0" algn="l" rtl="0">
                        <a:lnSpc>
                          <a:spcPct val="107000"/>
                        </a:lnSpc>
                        <a:spcBef>
                          <a:spcPts val="0"/>
                        </a:spcBef>
                        <a:spcAft>
                          <a:spcPts val="0"/>
                        </a:spcAft>
                        <a:buNone/>
                      </a:pPr>
                      <a:r>
                        <a:rPr lang="tr-TR" sz="1300" b="1"/>
                        <a:t>Türkçe ve Sosyal Bilimler Eğitimi </a:t>
                      </a:r>
                      <a:endParaRPr sz="1300" b="1"/>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t>Sosyal Bilgiler Öğretmenliği </a:t>
                      </a:r>
                      <a:endParaRPr sz="13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a:t> 2</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a:solidFill>
                            <a:srgbClr val="3333FF"/>
                          </a:solidFill>
                        </a:rPr>
                        <a:t>1</a:t>
                      </a:r>
                      <a:endParaRPr sz="1300" b="1">
                        <a:solidFill>
                          <a:srgbClr val="3333FF"/>
                        </a:solidFill>
                      </a:endParaRPr>
                    </a:p>
                  </a:txBody>
                  <a:tcPr marL="0" marR="0" marT="0" marB="0" anchor="ctr">
                    <a:noFill/>
                  </a:tcPr>
                </a:tc>
                <a:extLst>
                  <a:ext uri="{0D108BD9-81ED-4DB2-BD59-A6C34878D82A}">
                    <a16:rowId xmlns:a16="http://schemas.microsoft.com/office/drawing/2014/main" val="10005"/>
                  </a:ext>
                </a:extLst>
              </a:tr>
              <a:tr h="459119">
                <a:tc>
                  <a:txBody>
                    <a:bodyPr/>
                    <a:lstStyle/>
                    <a:p>
                      <a:pPr marL="0" marR="0" lvl="0" indent="0" algn="l" rtl="0">
                        <a:lnSpc>
                          <a:spcPct val="107000"/>
                        </a:lnSpc>
                        <a:spcBef>
                          <a:spcPts val="0"/>
                        </a:spcBef>
                        <a:spcAft>
                          <a:spcPts val="0"/>
                        </a:spcAft>
                        <a:buNone/>
                      </a:pPr>
                      <a:r>
                        <a:rPr lang="tr-TR" sz="1300" b="1"/>
                        <a:t>Temel Eğitim</a:t>
                      </a:r>
                      <a:endParaRPr sz="1300" b="1"/>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t>Sınıf Eğitimi</a:t>
                      </a:r>
                      <a:endParaRPr sz="13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t>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t>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a:t>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3800" marR="3800" marT="380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solidFill>
                            <a:srgbClr val="3333FF"/>
                          </a:solidFill>
                        </a:rPr>
                        <a:t>1</a:t>
                      </a:r>
                      <a:endParaRPr sz="1300" b="1">
                        <a:solidFill>
                          <a:srgbClr val="3333FF"/>
                        </a:solidFill>
                      </a:endParaRPr>
                    </a:p>
                  </a:txBody>
                  <a:tcPr marL="0" marR="0" marT="0" marB="0" anchor="ctr">
                    <a:noFill/>
                  </a:tcPr>
                </a:tc>
                <a:extLst>
                  <a:ext uri="{0D108BD9-81ED-4DB2-BD59-A6C34878D82A}">
                    <a16:rowId xmlns:a16="http://schemas.microsoft.com/office/drawing/2014/main" val="10006"/>
                  </a:ext>
                </a:extLst>
              </a:tr>
              <a:tr h="459119">
                <a:tc>
                  <a:txBody>
                    <a:bodyPr/>
                    <a:lstStyle/>
                    <a:p>
                      <a:pPr marL="0" marR="0" lvl="0" indent="0" algn="r" rtl="0">
                        <a:lnSpc>
                          <a:spcPct val="107000"/>
                        </a:lnSpc>
                        <a:spcBef>
                          <a:spcPts val="0"/>
                        </a:spcBef>
                        <a:spcAft>
                          <a:spcPts val="0"/>
                        </a:spcAft>
                        <a:buNone/>
                      </a:pPr>
                      <a:r>
                        <a:rPr lang="tr-TR" sz="1300" b="1"/>
                        <a:t> </a:t>
                      </a:r>
                      <a:r>
                        <a:rPr lang="tr-TR" sz="1800" b="1">
                          <a:solidFill>
                            <a:srgbClr val="FF0000"/>
                          </a:solidFill>
                        </a:rPr>
                        <a:t>TOPLAM</a:t>
                      </a:r>
                      <a:r>
                        <a:rPr lang="tr-TR" sz="1300" b="1"/>
                        <a:t>  </a:t>
                      </a:r>
                      <a:endParaRPr sz="1300" b="1"/>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a:t> </a:t>
                      </a:r>
                      <a:endParaRPr sz="13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dirty="0"/>
                        <a:t> 4</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 -</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t>1</a:t>
                      </a:r>
                      <a:endParaRPr sz="13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 6</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 5</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t>-</a:t>
                      </a:r>
                      <a:endParaRPr sz="1300" b="1" dirty="0"/>
                    </a:p>
                  </a:txBody>
                  <a:tcPr marL="0" marR="0" marT="0"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t> 1</a:t>
                      </a:r>
                      <a:endParaRPr sz="1300" b="1"/>
                    </a:p>
                  </a:txBody>
                  <a:tcPr marL="0" marR="0" marT="0" marB="0" anchor="ctr">
                    <a:noFill/>
                  </a:tcPr>
                </a:tc>
                <a:tc>
                  <a:txBody>
                    <a:bodyPr/>
                    <a:lstStyle/>
                    <a:p>
                      <a:pPr marL="0" marR="0" lvl="0" indent="0" algn="ctr" rtl="0">
                        <a:lnSpc>
                          <a:spcPct val="107000"/>
                        </a:lnSpc>
                        <a:spcBef>
                          <a:spcPts val="0"/>
                        </a:spcBef>
                        <a:spcAft>
                          <a:spcPts val="0"/>
                        </a:spcAft>
                        <a:buNone/>
                      </a:pPr>
                      <a:r>
                        <a:rPr lang="tr-TR" sz="1300" b="1" dirty="0">
                          <a:solidFill>
                            <a:srgbClr val="3333FF"/>
                          </a:solidFill>
                        </a:rPr>
                        <a:t> 6</a:t>
                      </a:r>
                      <a:endParaRPr sz="1300" b="1" dirty="0">
                        <a:solidFill>
                          <a:srgbClr val="3333FF"/>
                        </a:solidFill>
                      </a:endParaRPr>
                    </a:p>
                  </a:txBody>
                  <a:tcPr marL="0" marR="0" marT="0" marB="0" anchor="ctr">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27"/>
        <p:cNvGrpSpPr/>
        <p:nvPr/>
      </p:nvGrpSpPr>
      <p:grpSpPr>
        <a:xfrm>
          <a:off x="0" y="0"/>
          <a:ext cx="0" cy="0"/>
          <a:chOff x="0" y="0"/>
          <a:chExt cx="0" cy="0"/>
        </a:xfrm>
      </p:grpSpPr>
      <p:sp>
        <p:nvSpPr>
          <p:cNvPr id="428" name="Google Shape;428;p27"/>
          <p:cNvSpPr txBox="1">
            <a:spLocks noGrp="1"/>
          </p:cNvSpPr>
          <p:nvPr>
            <p:ph type="title"/>
          </p:nvPr>
        </p:nvSpPr>
        <p:spPr>
          <a:xfrm>
            <a:off x="258417" y="790313"/>
            <a:ext cx="10505661" cy="6257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dirty="0">
                <a:solidFill>
                  <a:srgbClr val="FF0000"/>
                </a:solidFill>
              </a:rPr>
              <a:t>ÖĞRENCİ SAYISI (</a:t>
            </a:r>
            <a:r>
              <a:rPr lang="tr-TR" sz="2800" b="1" i="1" dirty="0">
                <a:solidFill>
                  <a:srgbClr val="FF0000"/>
                </a:solidFill>
              </a:rPr>
              <a:t>Lisansüstü </a:t>
            </a:r>
            <a:r>
              <a:rPr lang="tr-TR" sz="2800" b="1" dirty="0">
                <a:solidFill>
                  <a:srgbClr val="FF0000"/>
                </a:solidFill>
              </a:rPr>
              <a:t>)</a:t>
            </a:r>
            <a:endParaRPr sz="2800" dirty="0">
              <a:solidFill>
                <a:srgbClr val="FF0000"/>
              </a:solidFill>
            </a:endParaRPr>
          </a:p>
        </p:txBody>
      </p:sp>
      <p:sp>
        <p:nvSpPr>
          <p:cNvPr id="429" name="Google Shape;4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30" name="Google Shape;43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44</a:t>
            </a:fld>
            <a:endParaRPr/>
          </a:p>
        </p:txBody>
      </p:sp>
      <p:graphicFrame>
        <p:nvGraphicFramePr>
          <p:cNvPr id="432" name="Google Shape;432;p27"/>
          <p:cNvGraphicFramePr/>
          <p:nvPr>
            <p:extLst>
              <p:ext uri="{D42A27DB-BD31-4B8C-83A1-F6EECF244321}">
                <p14:modId xmlns:p14="http://schemas.microsoft.com/office/powerpoint/2010/main" val="170951012"/>
              </p:ext>
            </p:extLst>
          </p:nvPr>
        </p:nvGraphicFramePr>
        <p:xfrm>
          <a:off x="175848" y="1927974"/>
          <a:ext cx="11542341" cy="4289947"/>
        </p:xfrm>
        <a:graphic>
          <a:graphicData uri="http://schemas.openxmlformats.org/drawingml/2006/table">
            <a:tbl>
              <a:tblPr>
                <a:noFill/>
                <a:tableStyleId>{6B96FA0C-A23B-4D2F-B4F0-ADE644EF4475}</a:tableStyleId>
              </a:tblPr>
              <a:tblGrid>
                <a:gridCol w="3085950">
                  <a:extLst>
                    <a:ext uri="{9D8B030D-6E8A-4147-A177-3AD203B41FA5}">
                      <a16:colId xmlns:a16="http://schemas.microsoft.com/office/drawing/2014/main" val="20000"/>
                    </a:ext>
                  </a:extLst>
                </a:gridCol>
                <a:gridCol w="1173117">
                  <a:extLst>
                    <a:ext uri="{9D8B030D-6E8A-4147-A177-3AD203B41FA5}">
                      <a16:colId xmlns:a16="http://schemas.microsoft.com/office/drawing/2014/main" val="20001"/>
                    </a:ext>
                  </a:extLst>
                </a:gridCol>
                <a:gridCol w="1173117">
                  <a:extLst>
                    <a:ext uri="{9D8B030D-6E8A-4147-A177-3AD203B41FA5}">
                      <a16:colId xmlns:a16="http://schemas.microsoft.com/office/drawing/2014/main" val="20002"/>
                    </a:ext>
                  </a:extLst>
                </a:gridCol>
                <a:gridCol w="1036162">
                  <a:extLst>
                    <a:ext uri="{9D8B030D-6E8A-4147-A177-3AD203B41FA5}">
                      <a16:colId xmlns:a16="http://schemas.microsoft.com/office/drawing/2014/main" val="20003"/>
                    </a:ext>
                  </a:extLst>
                </a:gridCol>
                <a:gridCol w="883419">
                  <a:extLst>
                    <a:ext uri="{9D8B030D-6E8A-4147-A177-3AD203B41FA5}">
                      <a16:colId xmlns:a16="http://schemas.microsoft.com/office/drawing/2014/main" val="20004"/>
                    </a:ext>
                  </a:extLst>
                </a:gridCol>
                <a:gridCol w="883419">
                  <a:extLst>
                    <a:ext uri="{9D8B030D-6E8A-4147-A177-3AD203B41FA5}">
                      <a16:colId xmlns:a16="http://schemas.microsoft.com/office/drawing/2014/main" val="20005"/>
                    </a:ext>
                  </a:extLst>
                </a:gridCol>
                <a:gridCol w="1173872">
                  <a:extLst>
                    <a:ext uri="{9D8B030D-6E8A-4147-A177-3AD203B41FA5}">
                      <a16:colId xmlns:a16="http://schemas.microsoft.com/office/drawing/2014/main" val="20006"/>
                    </a:ext>
                  </a:extLst>
                </a:gridCol>
                <a:gridCol w="1173872">
                  <a:extLst>
                    <a:ext uri="{9D8B030D-6E8A-4147-A177-3AD203B41FA5}">
                      <a16:colId xmlns:a16="http://schemas.microsoft.com/office/drawing/2014/main" val="20007"/>
                    </a:ext>
                  </a:extLst>
                </a:gridCol>
                <a:gridCol w="959413">
                  <a:extLst>
                    <a:ext uri="{9D8B030D-6E8A-4147-A177-3AD203B41FA5}">
                      <a16:colId xmlns:a16="http://schemas.microsoft.com/office/drawing/2014/main" val="20008"/>
                    </a:ext>
                  </a:extLst>
                </a:gridCol>
              </a:tblGrid>
              <a:tr h="293395">
                <a:tc rowSpan="2">
                  <a:txBody>
                    <a:bodyPr/>
                    <a:lstStyle/>
                    <a:p>
                      <a:pPr marL="0" marR="0" lvl="0" indent="0" algn="ctr" rtl="0">
                        <a:lnSpc>
                          <a:spcPct val="107000"/>
                        </a:lnSpc>
                        <a:spcBef>
                          <a:spcPts val="0"/>
                        </a:spcBef>
                        <a:spcAft>
                          <a:spcPts val="0"/>
                        </a:spcAft>
                        <a:buNone/>
                      </a:pPr>
                      <a:r>
                        <a:rPr lang="tr-TR" sz="1800" b="1">
                          <a:solidFill>
                            <a:srgbClr val="FF0000"/>
                          </a:solidFill>
                        </a:rPr>
                        <a:t>Ana Bilim/Sanat Dalı Adı</a:t>
                      </a:r>
                      <a:endParaRPr sz="1800" b="1">
                        <a:solidFill>
                          <a:srgbClr val="FF0000"/>
                        </a:solidFill>
                        <a:latin typeface="Calibri"/>
                        <a:ea typeface="Calibri"/>
                        <a:cs typeface="Calibri"/>
                        <a:sym typeface="Calibri"/>
                      </a:endParaRPr>
                    </a:p>
                  </a:txBody>
                  <a:tcPr marL="44450" marR="44450" marT="9525" marB="0" anchor="ctr">
                    <a:noFill/>
                  </a:tcPr>
                </a:tc>
                <a:tc gridSpan="4">
                  <a:txBody>
                    <a:bodyPr/>
                    <a:lstStyle/>
                    <a:p>
                      <a:pPr marL="0" marR="0" lvl="0" indent="0" algn="ctr" rtl="0">
                        <a:lnSpc>
                          <a:spcPct val="107000"/>
                        </a:lnSpc>
                        <a:spcBef>
                          <a:spcPts val="0"/>
                        </a:spcBef>
                        <a:spcAft>
                          <a:spcPts val="0"/>
                        </a:spcAft>
                        <a:buNone/>
                      </a:pPr>
                      <a:r>
                        <a:rPr lang="tr-TR" sz="1600" b="1">
                          <a:solidFill>
                            <a:srgbClr val="FF0000"/>
                          </a:solidFill>
                        </a:rPr>
                        <a:t>2024 Güz</a:t>
                      </a:r>
                      <a:endParaRPr sz="1600" b="1">
                        <a:solidFill>
                          <a:srgbClr val="FF0000"/>
                        </a:solidFill>
                        <a:latin typeface="Calibri"/>
                        <a:ea typeface="Calibri"/>
                        <a:cs typeface="Calibri"/>
                        <a:sym typeface="Calibri"/>
                      </a:endParaRPr>
                    </a:p>
                  </a:txBody>
                  <a:tcPr marL="44450" marR="44450" marT="952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marR="0" lvl="0" indent="0" algn="ctr" rtl="0">
                        <a:lnSpc>
                          <a:spcPct val="107000"/>
                        </a:lnSpc>
                        <a:spcBef>
                          <a:spcPts val="0"/>
                        </a:spcBef>
                        <a:spcAft>
                          <a:spcPts val="0"/>
                        </a:spcAft>
                        <a:buNone/>
                      </a:pPr>
                      <a:r>
                        <a:rPr lang="tr-TR" sz="1600" b="1">
                          <a:solidFill>
                            <a:srgbClr val="FF0000"/>
                          </a:solidFill>
                        </a:rPr>
                        <a:t>2025 Güz</a:t>
                      </a:r>
                      <a:endParaRPr sz="16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84212">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(TEZLİ)</a:t>
                      </a:r>
                      <a:endParaRPr sz="1600" b="1">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(TEZSİZ)</a:t>
                      </a:r>
                      <a:endParaRPr sz="1600" b="1">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(DR)</a:t>
                      </a:r>
                      <a:endParaRPr sz="1600" b="1">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(TEZLİ)</a:t>
                      </a:r>
                      <a:endParaRPr sz="16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(TEZSİZ)</a:t>
                      </a:r>
                      <a:endParaRPr sz="1600" b="1">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(DR)</a:t>
                      </a:r>
                      <a:endParaRPr sz="1600" b="1">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44450" marR="44450" marT="9525" marB="0" anchor="ctr">
                    <a:noFill/>
                  </a:tcPr>
                </a:tc>
                <a:extLst>
                  <a:ext uri="{0D108BD9-81ED-4DB2-BD59-A6C34878D82A}">
                    <a16:rowId xmlns:a16="http://schemas.microsoft.com/office/drawing/2014/main" val="10001"/>
                  </a:ext>
                </a:extLst>
              </a:tr>
              <a:tr h="389006">
                <a:tc>
                  <a:txBody>
                    <a:bodyPr/>
                    <a:lstStyle/>
                    <a:p>
                      <a:pPr marL="0" marR="0" lvl="0" indent="0" algn="ctr" rtl="0">
                        <a:lnSpc>
                          <a:spcPct val="107000"/>
                        </a:lnSpc>
                        <a:spcBef>
                          <a:spcPts val="0"/>
                        </a:spcBef>
                        <a:spcAft>
                          <a:spcPts val="0"/>
                        </a:spcAft>
                        <a:buNone/>
                      </a:pPr>
                      <a:r>
                        <a:rPr lang="tr-TR" sz="1200" b="1" dirty="0">
                          <a:solidFill>
                            <a:srgbClr val="FF0000"/>
                          </a:solidFill>
                          <a:highlight>
                            <a:schemeClr val="lt1"/>
                          </a:highlight>
                          <a:latin typeface="Times New Roman"/>
                          <a:ea typeface="Times New Roman"/>
                          <a:cs typeface="Times New Roman"/>
                          <a:sym typeface="Times New Roman"/>
                        </a:rPr>
                        <a:t>İngiliz Dili Eğitimi</a:t>
                      </a:r>
                      <a:endParaRPr sz="1200" b="1" dirty="0">
                        <a:solidFill>
                          <a:srgbClr val="FF0000"/>
                        </a:solidFill>
                        <a:highlight>
                          <a:schemeClr val="lt1"/>
                        </a:highlight>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15</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24</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24</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2"/>
                  </a:ext>
                </a:extLst>
              </a:tr>
              <a:tr h="256721">
                <a:tc>
                  <a:txBody>
                    <a:bodyPr/>
                    <a:lstStyle/>
                    <a:p>
                      <a:pPr marL="0" marR="0" lvl="0" indent="0" algn="ctr" rtl="0">
                        <a:lnSpc>
                          <a:spcPct val="107000"/>
                        </a:lnSpc>
                        <a:spcBef>
                          <a:spcPts val="0"/>
                        </a:spcBef>
                        <a:spcAft>
                          <a:spcPts val="0"/>
                        </a:spcAft>
                        <a:buNone/>
                      </a:pPr>
                      <a:r>
                        <a:rPr lang="tr-TR" sz="1200" b="1">
                          <a:solidFill>
                            <a:srgbClr val="FF0000"/>
                          </a:solidFill>
                          <a:highlight>
                            <a:schemeClr val="lt1"/>
                          </a:highlight>
                          <a:latin typeface="Times New Roman"/>
                          <a:ea typeface="Times New Roman"/>
                          <a:cs typeface="Times New Roman"/>
                          <a:sym typeface="Times New Roman"/>
                        </a:rPr>
                        <a:t>Temel Eğitim</a:t>
                      </a:r>
                      <a:endParaRPr sz="1200" b="1">
                        <a:solidFill>
                          <a:srgbClr val="FF0000"/>
                        </a:solidFill>
                        <a:highlight>
                          <a:schemeClr val="lt1"/>
                        </a:highlight>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41</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24</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65</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34</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17</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51</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3"/>
                  </a:ext>
                </a:extLst>
              </a:tr>
              <a:tr h="293395">
                <a:tc>
                  <a:txBody>
                    <a:bodyPr/>
                    <a:lstStyle/>
                    <a:p>
                      <a:pPr marL="0" marR="0" lvl="0" indent="0" algn="ctr" rtl="0">
                        <a:lnSpc>
                          <a:spcPct val="107000"/>
                        </a:lnSpc>
                        <a:spcBef>
                          <a:spcPts val="0"/>
                        </a:spcBef>
                        <a:spcAft>
                          <a:spcPts val="0"/>
                        </a:spcAft>
                        <a:buNone/>
                      </a:pPr>
                      <a:r>
                        <a:rPr lang="tr-TR" sz="1200" b="1">
                          <a:solidFill>
                            <a:srgbClr val="FF0000"/>
                          </a:solidFill>
                          <a:latin typeface="Times New Roman"/>
                          <a:ea typeface="Times New Roman"/>
                          <a:cs typeface="Times New Roman"/>
                          <a:sym typeface="Times New Roman"/>
                        </a:rPr>
                        <a:t> Türkçe Eğitimi</a:t>
                      </a:r>
                      <a:endParaRPr sz="1200" b="1">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24</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0 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10</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34 </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22 </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0</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10 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32 </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4"/>
                  </a:ext>
                </a:extLst>
              </a:tr>
              <a:tr h="293395">
                <a:tc>
                  <a:txBody>
                    <a:bodyPr/>
                    <a:lstStyle/>
                    <a:p>
                      <a:pPr marL="0" marR="0" lvl="0" indent="0" algn="ctr" rtl="0">
                        <a:lnSpc>
                          <a:spcPct val="107000"/>
                        </a:lnSpc>
                        <a:spcBef>
                          <a:spcPts val="0"/>
                        </a:spcBef>
                        <a:spcAft>
                          <a:spcPts val="0"/>
                        </a:spcAft>
                        <a:buNone/>
                      </a:pPr>
                      <a:r>
                        <a:rPr lang="tr-TR" sz="1200" b="1">
                          <a:solidFill>
                            <a:srgbClr val="FF0000"/>
                          </a:solidFill>
                          <a:latin typeface="Times New Roman"/>
                          <a:ea typeface="Times New Roman"/>
                          <a:cs typeface="Times New Roman"/>
                          <a:sym typeface="Times New Roman"/>
                        </a:rPr>
                        <a:t> Müzik Eğitimi</a:t>
                      </a:r>
                      <a:endParaRPr sz="1200" b="1">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29</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16</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45</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10</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9</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19</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5"/>
                  </a:ext>
                </a:extLst>
              </a:tr>
              <a:tr h="293395">
                <a:tc>
                  <a:txBody>
                    <a:bodyPr/>
                    <a:lstStyle/>
                    <a:p>
                      <a:pPr marL="0" marR="0" lvl="0" indent="0" algn="ctr" rtl="0">
                        <a:lnSpc>
                          <a:spcPct val="107000"/>
                        </a:lnSpc>
                        <a:spcBef>
                          <a:spcPts val="0"/>
                        </a:spcBef>
                        <a:spcAft>
                          <a:spcPts val="0"/>
                        </a:spcAft>
                        <a:buNone/>
                      </a:pPr>
                      <a:r>
                        <a:rPr lang="tr-TR" sz="1200" b="1">
                          <a:solidFill>
                            <a:srgbClr val="FF0000"/>
                          </a:solidFill>
                          <a:latin typeface="Times New Roman"/>
                          <a:ea typeface="Times New Roman"/>
                          <a:cs typeface="Times New Roman"/>
                          <a:sym typeface="Times New Roman"/>
                        </a:rPr>
                        <a:t> Resim İş Eğitimi</a:t>
                      </a:r>
                      <a:endParaRPr sz="1200" b="1">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22</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22</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5</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5 </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6"/>
                  </a:ext>
                </a:extLst>
              </a:tr>
              <a:tr h="293395">
                <a:tc>
                  <a:txBody>
                    <a:bodyPr/>
                    <a:lstStyle/>
                    <a:p>
                      <a:pPr marL="0" marR="0" lvl="0" indent="0" algn="ctr" rtl="0">
                        <a:lnSpc>
                          <a:spcPct val="107000"/>
                        </a:lnSpc>
                        <a:spcBef>
                          <a:spcPts val="0"/>
                        </a:spcBef>
                        <a:spcAft>
                          <a:spcPts val="0"/>
                        </a:spcAft>
                        <a:buNone/>
                      </a:pPr>
                      <a:r>
                        <a:rPr lang="tr-TR" sz="1200" b="1">
                          <a:solidFill>
                            <a:srgbClr val="FF0000"/>
                          </a:solidFill>
                          <a:latin typeface="Times New Roman"/>
                          <a:ea typeface="Times New Roman"/>
                          <a:cs typeface="Times New Roman"/>
                          <a:sym typeface="Times New Roman"/>
                        </a:rPr>
                        <a:t> Özel Eğitim</a:t>
                      </a:r>
                      <a:endParaRPr sz="1200" b="1">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51 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51</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47</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47</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7"/>
                  </a:ext>
                </a:extLst>
              </a:tr>
              <a:tr h="413048">
                <a:tc>
                  <a:txBody>
                    <a:bodyPr/>
                    <a:lstStyle/>
                    <a:p>
                      <a:pPr marL="0" marR="0" lvl="0" indent="0" algn="ctr" rtl="0">
                        <a:lnSpc>
                          <a:spcPct val="107000"/>
                        </a:lnSpc>
                        <a:spcBef>
                          <a:spcPts val="0"/>
                        </a:spcBef>
                        <a:spcAft>
                          <a:spcPts val="0"/>
                        </a:spcAft>
                        <a:buNone/>
                      </a:pPr>
                      <a:r>
                        <a:rPr lang="tr-TR" sz="1200" b="1" dirty="0">
                          <a:solidFill>
                            <a:srgbClr val="FF0000"/>
                          </a:solidFill>
                          <a:latin typeface="Times New Roman"/>
                          <a:ea typeface="Times New Roman"/>
                          <a:cs typeface="Times New Roman"/>
                          <a:sym typeface="Times New Roman"/>
                        </a:rPr>
                        <a:t> Sosyal  Bilgiler Eğitimi</a:t>
                      </a:r>
                      <a:endParaRPr sz="1200" b="1" dirty="0">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dirty="0">
                          <a:solidFill>
                            <a:srgbClr val="0070C0"/>
                          </a:solidFill>
                          <a:latin typeface="Times New Roman"/>
                          <a:ea typeface="Times New Roman"/>
                          <a:cs typeface="Times New Roman"/>
                          <a:sym typeface="Times New Roman"/>
                        </a:rPr>
                        <a:t>15</a:t>
                      </a:r>
                      <a:endParaRPr sz="1200" b="1" dirty="0">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7</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23</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18</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0</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10</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28</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8"/>
                  </a:ext>
                </a:extLst>
              </a:tr>
              <a:tr h="293395">
                <a:tc>
                  <a:txBody>
                    <a:bodyPr/>
                    <a:lstStyle/>
                    <a:p>
                      <a:pPr marL="0" marR="0" lvl="0" indent="0" algn="ctr" rtl="0">
                        <a:lnSpc>
                          <a:spcPct val="107000"/>
                        </a:lnSpc>
                        <a:spcBef>
                          <a:spcPts val="0"/>
                        </a:spcBef>
                        <a:spcAft>
                          <a:spcPts val="0"/>
                        </a:spcAft>
                        <a:buNone/>
                      </a:pPr>
                      <a:r>
                        <a:rPr lang="tr-TR" sz="1200" b="1">
                          <a:solidFill>
                            <a:srgbClr val="FF0000"/>
                          </a:solidFill>
                          <a:latin typeface="Times New Roman"/>
                          <a:ea typeface="Times New Roman"/>
                          <a:cs typeface="Times New Roman"/>
                          <a:sym typeface="Times New Roman"/>
                        </a:rPr>
                        <a:t> Rehberlik ve Psikolojik Danışmanlık</a:t>
                      </a:r>
                      <a:endParaRPr sz="1200" b="1">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30 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27</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57 </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28 </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0</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21</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49 </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9"/>
                  </a:ext>
                </a:extLst>
              </a:tr>
              <a:tr h="293395">
                <a:tc>
                  <a:txBody>
                    <a:bodyPr/>
                    <a:lstStyle/>
                    <a:p>
                      <a:pPr marL="0" marR="0" lvl="0" indent="0" algn="ctr" rtl="0">
                        <a:lnSpc>
                          <a:spcPct val="107000"/>
                        </a:lnSpc>
                        <a:spcBef>
                          <a:spcPts val="0"/>
                        </a:spcBef>
                        <a:spcAft>
                          <a:spcPts val="0"/>
                        </a:spcAft>
                        <a:buNone/>
                      </a:pPr>
                      <a:r>
                        <a:rPr lang="tr-TR" sz="1200" b="1">
                          <a:solidFill>
                            <a:srgbClr val="FF0000"/>
                          </a:solidFill>
                          <a:latin typeface="Times New Roman"/>
                          <a:ea typeface="Times New Roman"/>
                          <a:cs typeface="Times New Roman"/>
                          <a:sym typeface="Times New Roman"/>
                        </a:rPr>
                        <a:t> Eğitim Yönetimi</a:t>
                      </a:r>
                      <a:endParaRPr sz="1200" b="1">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3</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40</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43</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1 </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40</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 -</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41 </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10"/>
                  </a:ext>
                </a:extLst>
              </a:tr>
              <a:tr h="293395">
                <a:tc>
                  <a:txBody>
                    <a:bodyPr/>
                    <a:lstStyle/>
                    <a:p>
                      <a:pPr marL="0" marR="0" lvl="0" indent="0" algn="ctr" rtl="0">
                        <a:lnSpc>
                          <a:spcPct val="107000"/>
                        </a:lnSpc>
                        <a:spcBef>
                          <a:spcPts val="0"/>
                        </a:spcBef>
                        <a:spcAft>
                          <a:spcPts val="0"/>
                        </a:spcAft>
                        <a:buNone/>
                      </a:pPr>
                      <a:r>
                        <a:rPr lang="tr-TR" sz="1200" b="1">
                          <a:solidFill>
                            <a:srgbClr val="FF0000"/>
                          </a:solidFill>
                          <a:latin typeface="Times New Roman"/>
                          <a:ea typeface="Times New Roman"/>
                          <a:cs typeface="Times New Roman"/>
                          <a:sym typeface="Times New Roman"/>
                        </a:rPr>
                        <a:t>Eğitim Programları ve Öğretim</a:t>
                      </a:r>
                      <a:endParaRPr sz="1200" b="1">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23</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23</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26</a:t>
                      </a:r>
                      <a:endParaRPr sz="1200" b="1">
                        <a:solidFill>
                          <a:srgbClr val="0070C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a:t>
                      </a:r>
                      <a:endParaRPr sz="1200" b="1">
                        <a:solidFill>
                          <a:srgbClr val="0070C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200" b="1">
                          <a:solidFill>
                            <a:srgbClr val="0070C0"/>
                          </a:solidFill>
                          <a:latin typeface="Times New Roman"/>
                          <a:ea typeface="Times New Roman"/>
                          <a:cs typeface="Times New Roman"/>
                          <a:sym typeface="Times New Roman"/>
                        </a:rPr>
                        <a:t>26</a:t>
                      </a:r>
                      <a:endParaRPr sz="1200" b="1">
                        <a:solidFill>
                          <a:srgbClr val="0070C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11"/>
                  </a:ext>
                </a:extLst>
              </a:tr>
              <a:tr h="299800">
                <a:tc>
                  <a:txBody>
                    <a:bodyPr/>
                    <a:lstStyle/>
                    <a:p>
                      <a:pPr marL="0" marR="0" lvl="0" indent="0" algn="ctr" rtl="0">
                        <a:lnSpc>
                          <a:spcPct val="107000"/>
                        </a:lnSpc>
                        <a:spcBef>
                          <a:spcPts val="0"/>
                        </a:spcBef>
                        <a:spcAft>
                          <a:spcPts val="0"/>
                        </a:spcAft>
                        <a:buNone/>
                      </a:pPr>
                      <a:r>
                        <a:rPr lang="tr-TR" sz="1700" b="1" dirty="0">
                          <a:solidFill>
                            <a:srgbClr val="FF0000"/>
                          </a:solidFill>
                        </a:rPr>
                        <a:t>TOPLAM  </a:t>
                      </a:r>
                      <a:endParaRPr sz="1700" b="1" dirty="0">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253 </a:t>
                      </a:r>
                      <a:endParaRPr sz="1700" b="1" dirty="0">
                        <a:solidFill>
                          <a:srgbClr val="0070C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40 </a:t>
                      </a:r>
                      <a:endParaRPr sz="1700" b="1" dirty="0">
                        <a:solidFill>
                          <a:srgbClr val="0070C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84 </a:t>
                      </a:r>
                      <a:endParaRPr sz="1700" b="1" dirty="0">
                        <a:solidFill>
                          <a:srgbClr val="0070C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 </a:t>
                      </a:r>
                      <a:endParaRPr sz="1700" b="1" dirty="0">
                        <a:solidFill>
                          <a:srgbClr val="0070C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215 </a:t>
                      </a:r>
                      <a:endParaRPr sz="1700" b="1" dirty="0">
                        <a:solidFill>
                          <a:srgbClr val="0070C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40 </a:t>
                      </a:r>
                      <a:endParaRPr sz="1700" b="1" dirty="0">
                        <a:solidFill>
                          <a:srgbClr val="0070C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67 </a:t>
                      </a:r>
                      <a:endParaRPr sz="1700" b="1" dirty="0">
                        <a:solidFill>
                          <a:srgbClr val="0070C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700" b="1" dirty="0">
                          <a:solidFill>
                            <a:srgbClr val="0070C0"/>
                          </a:solidFill>
                        </a:rPr>
                        <a:t> </a:t>
                      </a:r>
                      <a:endParaRPr sz="1700" b="1" dirty="0">
                        <a:solidFill>
                          <a:srgbClr val="0070C0"/>
                        </a:solidFill>
                        <a:latin typeface="Calibri"/>
                        <a:ea typeface="Calibri"/>
                        <a:cs typeface="Calibri"/>
                        <a:sym typeface="Calibri"/>
                      </a:endParaRPr>
                    </a:p>
                  </a:txBody>
                  <a:tcPr marL="44450" marR="44450" marT="9525" marB="0" anchor="ctr">
                    <a:no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8"/>
          <p:cNvSpPr txBox="1">
            <a:spLocks noGrp="1"/>
          </p:cNvSpPr>
          <p:nvPr>
            <p:ph type="title"/>
          </p:nvPr>
        </p:nvSpPr>
        <p:spPr>
          <a:xfrm>
            <a:off x="357352" y="651641"/>
            <a:ext cx="11336879" cy="83746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dirty="0">
                <a:solidFill>
                  <a:srgbClr val="3333FF"/>
                </a:solidFill>
              </a:rPr>
              <a:t>Öğretim Üyesi/Elemanı Başına Düşen Lisansüstü Öğrenci Sayısı </a:t>
            </a:r>
            <a:br>
              <a:rPr lang="tr-TR" sz="2800" b="1" dirty="0">
                <a:solidFill>
                  <a:srgbClr val="3333FF"/>
                </a:solidFill>
              </a:rPr>
            </a:br>
            <a:r>
              <a:rPr lang="tr-TR" sz="1800" b="1" i="1" dirty="0">
                <a:solidFill>
                  <a:srgbClr val="FF0000"/>
                </a:solidFill>
              </a:rPr>
              <a:t>(Programdaki lisansüstü toplam öğrenci sayısı)</a:t>
            </a:r>
            <a:endParaRPr sz="1800" b="1" i="1" dirty="0">
              <a:solidFill>
                <a:srgbClr val="FF0000"/>
              </a:solidFill>
            </a:endParaRPr>
          </a:p>
        </p:txBody>
      </p:sp>
      <p:sp>
        <p:nvSpPr>
          <p:cNvPr id="438" name="Google Shape;4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39" name="Google Shape;4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45</a:t>
            </a:fld>
            <a:endParaRPr/>
          </a:p>
        </p:txBody>
      </p:sp>
      <p:graphicFrame>
        <p:nvGraphicFramePr>
          <p:cNvPr id="441" name="Google Shape;441;p28"/>
          <p:cNvGraphicFramePr/>
          <p:nvPr>
            <p:extLst>
              <p:ext uri="{D42A27DB-BD31-4B8C-83A1-F6EECF244321}">
                <p14:modId xmlns:p14="http://schemas.microsoft.com/office/powerpoint/2010/main" val="3658348943"/>
              </p:ext>
            </p:extLst>
          </p:nvPr>
        </p:nvGraphicFramePr>
        <p:xfrm>
          <a:off x="838200" y="2028498"/>
          <a:ext cx="10975450" cy="4067501"/>
        </p:xfrm>
        <a:graphic>
          <a:graphicData uri="http://schemas.openxmlformats.org/drawingml/2006/table">
            <a:tbl>
              <a:tblPr>
                <a:noFill/>
                <a:tableStyleId>{6B96FA0C-A23B-4D2F-B4F0-ADE644EF4475}</a:tableStyleId>
              </a:tblPr>
              <a:tblGrid>
                <a:gridCol w="2223900">
                  <a:extLst>
                    <a:ext uri="{9D8B030D-6E8A-4147-A177-3AD203B41FA5}">
                      <a16:colId xmlns:a16="http://schemas.microsoft.com/office/drawing/2014/main" val="20000"/>
                    </a:ext>
                  </a:extLst>
                </a:gridCol>
                <a:gridCol w="2144400">
                  <a:extLst>
                    <a:ext uri="{9D8B030D-6E8A-4147-A177-3AD203B41FA5}">
                      <a16:colId xmlns:a16="http://schemas.microsoft.com/office/drawing/2014/main" val="20001"/>
                    </a:ext>
                  </a:extLst>
                </a:gridCol>
                <a:gridCol w="1584900">
                  <a:extLst>
                    <a:ext uri="{9D8B030D-6E8A-4147-A177-3AD203B41FA5}">
                      <a16:colId xmlns:a16="http://schemas.microsoft.com/office/drawing/2014/main" val="20002"/>
                    </a:ext>
                  </a:extLst>
                </a:gridCol>
                <a:gridCol w="1827650">
                  <a:extLst>
                    <a:ext uri="{9D8B030D-6E8A-4147-A177-3AD203B41FA5}">
                      <a16:colId xmlns:a16="http://schemas.microsoft.com/office/drawing/2014/main" val="20003"/>
                    </a:ext>
                  </a:extLst>
                </a:gridCol>
                <a:gridCol w="1441450">
                  <a:extLst>
                    <a:ext uri="{9D8B030D-6E8A-4147-A177-3AD203B41FA5}">
                      <a16:colId xmlns:a16="http://schemas.microsoft.com/office/drawing/2014/main" val="20004"/>
                    </a:ext>
                  </a:extLst>
                </a:gridCol>
                <a:gridCol w="1753150">
                  <a:extLst>
                    <a:ext uri="{9D8B030D-6E8A-4147-A177-3AD203B41FA5}">
                      <a16:colId xmlns:a16="http://schemas.microsoft.com/office/drawing/2014/main" val="20005"/>
                    </a:ext>
                  </a:extLst>
                </a:gridCol>
              </a:tblGrid>
              <a:tr h="383327">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panose="020F0502020204030204" pitchFamily="34" charset="0"/>
                          <a:ea typeface="Calibri"/>
                          <a:cs typeface="Calibri" panose="020F0502020204030204" pitchFamily="34" charset="0"/>
                          <a:sym typeface="Calibri"/>
                        </a:rPr>
                        <a:t>Bölüm Adı*</a:t>
                      </a:r>
                      <a:endParaRPr sz="1600" b="1">
                        <a:solidFill>
                          <a:srgbClr val="3333FF"/>
                        </a:solidFill>
                        <a:latin typeface="Calibri" panose="020F0502020204030204" pitchFamily="34" charset="0"/>
                        <a:ea typeface="Calibri"/>
                        <a:cs typeface="Calibri" panose="020F0502020204030204" pitchFamily="34" charset="0"/>
                        <a:sym typeface="Calibri"/>
                      </a:endParaRPr>
                    </a:p>
                  </a:txBody>
                  <a:tcPr marL="3800" marR="3800" marT="3800" marB="0" anchor="ctr">
                    <a:noFill/>
                  </a:tcP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panose="020F0502020204030204" pitchFamily="34" charset="0"/>
                          <a:ea typeface="Calibri"/>
                          <a:cs typeface="Calibri" panose="020F0502020204030204" pitchFamily="34" charset="0"/>
                          <a:sym typeface="Calibri"/>
                        </a:rPr>
                        <a:t>Ana Bilim - Sanat Dalı/ Program Adı*</a:t>
                      </a:r>
                      <a:endParaRPr sz="1600" b="1">
                        <a:solidFill>
                          <a:srgbClr val="3333FF"/>
                        </a:solidFill>
                        <a:latin typeface="Calibri" panose="020F0502020204030204" pitchFamily="34" charset="0"/>
                        <a:ea typeface="Calibri"/>
                        <a:cs typeface="Calibri" panose="020F0502020204030204" pitchFamily="34" charset="0"/>
                        <a:sym typeface="Calibri"/>
                      </a:endParaRPr>
                    </a:p>
                  </a:txBody>
                  <a:tcPr marL="9525" marR="9525" marT="9525" marB="0" anchor="ctr">
                    <a:noFill/>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panose="020F0502020204030204" pitchFamily="34" charset="0"/>
                          <a:ea typeface="Calibri"/>
                          <a:cs typeface="Calibri" panose="020F0502020204030204" pitchFamily="34" charset="0"/>
                          <a:sym typeface="Calibri"/>
                        </a:rPr>
                        <a:t>2024 (Güz Dönemi)</a:t>
                      </a:r>
                      <a:endParaRPr sz="20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panose="020F0502020204030204" pitchFamily="34" charset="0"/>
                          <a:ea typeface="Calibri"/>
                          <a:cs typeface="Calibri" panose="020F0502020204030204" pitchFamily="34" charset="0"/>
                          <a:sym typeface="Calibri"/>
                        </a:rPr>
                        <a:t>2025 (Güz Dönemi)</a:t>
                      </a:r>
                      <a:endParaRPr sz="20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hMerge="1">
                  <a:txBody>
                    <a:bodyPr/>
                    <a:lstStyle/>
                    <a:p>
                      <a:endParaRPr lang="tr-TR"/>
                    </a:p>
                  </a:txBody>
                  <a:tcPr/>
                </a:tc>
                <a:extLst>
                  <a:ext uri="{0D108BD9-81ED-4DB2-BD59-A6C34878D82A}">
                    <a16:rowId xmlns:a16="http://schemas.microsoft.com/office/drawing/2014/main" val="10000"/>
                  </a:ext>
                </a:extLst>
              </a:tr>
              <a:tr h="422459">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Üyesi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Elemanı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Üyesi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panose="020F0502020204030204" pitchFamily="34" charset="0"/>
                          <a:ea typeface="Calibri"/>
                          <a:cs typeface="Calibri" panose="020F0502020204030204" pitchFamily="34" charset="0"/>
                          <a:sym typeface="Calibri"/>
                        </a:rPr>
                        <a:t>Öğretim Elemanı Başına Düşen Öğrenci Sayısı</a:t>
                      </a:r>
                      <a:endParaRPr sz="1200" b="1">
                        <a:solidFill>
                          <a:srgbClr val="3333FF"/>
                        </a:solidFill>
                        <a:latin typeface="Calibri" panose="020F0502020204030204" pitchFamily="34" charset="0"/>
                        <a:ea typeface="Calibri"/>
                        <a:cs typeface="Calibri" panose="020F0502020204030204" pitchFamily="34" charset="0"/>
                        <a:sym typeface="Calibri"/>
                      </a:endParaRPr>
                    </a:p>
                  </a:txBody>
                  <a:tcPr marL="0" marR="0" marT="0" marB="0" anchor="ctr">
                    <a:noFill/>
                  </a:tcPr>
                </a:tc>
                <a:extLst>
                  <a:ext uri="{0D108BD9-81ED-4DB2-BD59-A6C34878D82A}">
                    <a16:rowId xmlns:a16="http://schemas.microsoft.com/office/drawing/2014/main" val="10001"/>
                  </a:ext>
                </a:extLst>
              </a:tr>
              <a:tr h="453388">
                <a:tc>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Yabancı Diller Eğitimi Bölümü</a:t>
                      </a:r>
                      <a:endParaRPr sz="1300" b="1" dirty="0">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cs typeface="Calibri" panose="020F0502020204030204" pitchFamily="34" charset="0"/>
                        </a:rPr>
                        <a:t>Yabancı Diller Eğitimi Ana Bilim Dalı</a:t>
                      </a:r>
                      <a:endParaRPr sz="1300" b="1" dirty="0">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3</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2,14</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6</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4</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2"/>
                  </a:ext>
                </a:extLst>
              </a:tr>
              <a:tr h="447267">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Türkçe ve Sosyal Bilimler Eğitimi Bölümü</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lvl="0" indent="0" algn="l" rtl="0">
                        <a:lnSpc>
                          <a:spcPct val="107000"/>
                        </a:lnSpc>
                        <a:spcBef>
                          <a:spcPts val="0"/>
                        </a:spcBef>
                        <a:spcAft>
                          <a:spcPts val="0"/>
                        </a:spcAft>
                        <a:buNone/>
                      </a:pPr>
                      <a:r>
                        <a:rPr lang="tr-TR" sz="1300" b="1" dirty="0">
                          <a:latin typeface="Calibri" panose="020F0502020204030204" pitchFamily="34" charset="0"/>
                          <a:cs typeface="Calibri" panose="020F0502020204030204" pitchFamily="34" charset="0"/>
                        </a:rPr>
                        <a:t>Türkçe Eğitimi</a:t>
                      </a:r>
                      <a:endParaRPr sz="1300" b="1" dirty="0">
                        <a:latin typeface="Calibri" panose="020F0502020204030204" pitchFamily="34" charset="0"/>
                        <a:cs typeface="Calibri" panose="020F0502020204030204" pitchFamily="34" charset="0"/>
                      </a:endParaRPr>
                    </a:p>
                  </a:txBody>
                  <a:tcPr marL="91425" marR="91425" marT="91425" marB="91425">
                    <a:noFill/>
                  </a:tcPr>
                </a:tc>
                <a:tc>
                  <a:txBody>
                    <a:bodyPr/>
                    <a:lstStyle/>
                    <a:p>
                      <a:pPr marL="0" lvl="0" indent="0" algn="ctr" rtl="0">
                        <a:lnSpc>
                          <a:spcPct val="107000"/>
                        </a:lnSpc>
                        <a:spcBef>
                          <a:spcPts val="0"/>
                        </a:spcBef>
                        <a:spcAft>
                          <a:spcPts val="0"/>
                        </a:spcAft>
                        <a:buNone/>
                      </a:pPr>
                      <a:r>
                        <a:rPr lang="tr-TR" sz="1300" b="1" dirty="0">
                          <a:latin typeface="Calibri" panose="020F0502020204030204" pitchFamily="34" charset="0"/>
                          <a:cs typeface="Calibri" panose="020F0502020204030204" pitchFamily="34" charset="0"/>
                        </a:rPr>
                        <a:t> 7</a:t>
                      </a:r>
                      <a:endParaRPr sz="1300" b="1" dirty="0">
                        <a:latin typeface="Calibri" panose="020F0502020204030204" pitchFamily="34" charset="0"/>
                        <a:cs typeface="Calibri" panose="020F0502020204030204" pitchFamily="34" charset="0"/>
                      </a:endParaRPr>
                    </a:p>
                  </a:txBody>
                  <a:tcPr marL="91425" marR="91425" marT="91425" marB="91425">
                    <a:noFill/>
                  </a:tcPr>
                </a:tc>
                <a:tc>
                  <a:txBody>
                    <a:bodyPr/>
                    <a:lstStyle/>
                    <a:p>
                      <a:pPr marL="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3</a:t>
                      </a:r>
                      <a:endParaRPr sz="1300" b="0">
                        <a:latin typeface="Calibri" panose="020F0502020204030204" pitchFamily="34" charset="0"/>
                        <a:cs typeface="Calibri" panose="020F0502020204030204" pitchFamily="34" charset="0"/>
                      </a:endParaRPr>
                    </a:p>
                  </a:txBody>
                  <a:tcPr marL="91425" marR="91425" marT="91425" marB="91425">
                    <a:noFill/>
                  </a:tcPr>
                </a:tc>
                <a:tc>
                  <a:txBody>
                    <a:bodyPr/>
                    <a:lstStyle/>
                    <a:p>
                      <a:pPr marL="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8</a:t>
                      </a:r>
                      <a:endParaRPr sz="1300" b="1">
                        <a:latin typeface="Calibri" panose="020F0502020204030204" pitchFamily="34" charset="0"/>
                        <a:cs typeface="Calibri" panose="020F0502020204030204" pitchFamily="34" charset="0"/>
                      </a:endParaRPr>
                    </a:p>
                  </a:txBody>
                  <a:tcPr marL="91425" marR="91425" marT="91425" marB="91425">
                    <a:noFill/>
                  </a:tcPr>
                </a:tc>
                <a:tc>
                  <a:txBody>
                    <a:bodyPr/>
                    <a:lstStyle/>
                    <a:p>
                      <a:pPr marL="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3</a:t>
                      </a:r>
                      <a:endParaRPr sz="1300" b="0">
                        <a:latin typeface="Calibri" panose="020F0502020204030204" pitchFamily="34" charset="0"/>
                        <a:cs typeface="Calibri" panose="020F0502020204030204" pitchFamily="34" charset="0"/>
                      </a:endParaRPr>
                    </a:p>
                  </a:txBody>
                  <a:tcPr marL="91425" marR="91425" marT="91425" marB="91425">
                    <a:noFill/>
                  </a:tcPr>
                </a:tc>
                <a:extLst>
                  <a:ext uri="{0D108BD9-81ED-4DB2-BD59-A6C34878D82A}">
                    <a16:rowId xmlns:a16="http://schemas.microsoft.com/office/drawing/2014/main" val="10003"/>
                  </a:ext>
                </a:extLst>
              </a:tr>
              <a:tr h="409174">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Özel Eğitim</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ea typeface="Times New Roman"/>
                          <a:cs typeface="Calibri" panose="020F0502020204030204" pitchFamily="34" charset="0"/>
                          <a:sym typeface="Times New Roman"/>
                        </a:rPr>
                        <a:t>Özel Eğitim</a:t>
                      </a:r>
                      <a:endParaRPr sz="1300" b="1" dirty="0">
                        <a:latin typeface="Calibri" panose="020F0502020204030204" pitchFamily="34" charset="0"/>
                        <a:ea typeface="Times New Roman"/>
                        <a:cs typeface="Calibri" panose="020F0502020204030204" pitchFamily="34" charset="0"/>
                        <a:sym typeface="Times New Roman"/>
                      </a:endParaRPr>
                    </a:p>
                  </a:txBody>
                  <a:tcPr marL="9525" marR="9525" marT="9525"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7</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8</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4"/>
                  </a:ext>
                </a:extLst>
              </a:tr>
              <a:tr h="453388">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Eğitim Bilimleri</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cs typeface="Calibri" panose="020F0502020204030204" pitchFamily="34" charset="0"/>
                        </a:rPr>
                        <a:t>Rehberlik ve Psikolojik Danışmanlık</a:t>
                      </a:r>
                      <a:endParaRPr sz="1300" b="1" dirty="0">
                        <a:latin typeface="Calibri" panose="020F0502020204030204" pitchFamily="34" charset="0"/>
                        <a:cs typeface="Calibri" panose="020F0502020204030204" pitchFamily="34" charset="0"/>
                      </a:endParaRPr>
                    </a:p>
                  </a:txBody>
                  <a:tcPr marL="44450" marR="44450"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8.14</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5.7</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7</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4.9</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5"/>
                  </a:ext>
                </a:extLst>
              </a:tr>
              <a:tr h="409174">
                <a:tc>
                  <a:txBody>
                    <a:bodyPr/>
                    <a:lstStyle/>
                    <a:p>
                      <a:pPr marL="0" lvl="0" indent="0" algn="l" rtl="0">
                        <a:lnSpc>
                          <a:spcPct val="107000"/>
                        </a:lnSpc>
                        <a:spcBef>
                          <a:spcPts val="0"/>
                        </a:spcBef>
                        <a:spcAft>
                          <a:spcPts val="0"/>
                        </a:spcAft>
                        <a:buClr>
                          <a:schemeClr val="dk1"/>
                        </a:buClr>
                        <a:buFont typeface="Arial"/>
                        <a:buNone/>
                      </a:pPr>
                      <a:r>
                        <a:rPr lang="tr-TR" sz="1300" b="1">
                          <a:latin typeface="Calibri" panose="020F0502020204030204" pitchFamily="34" charset="0"/>
                          <a:ea typeface="Times New Roman"/>
                          <a:cs typeface="Calibri" panose="020F0502020204030204" pitchFamily="34" charset="0"/>
                          <a:sym typeface="Times New Roman"/>
                        </a:rPr>
                        <a:t>Eğitim Bilimleri</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cs typeface="Calibri" panose="020F0502020204030204" pitchFamily="34" charset="0"/>
                        </a:rPr>
                        <a:t>Eğitim Yönetimi</a:t>
                      </a:r>
                      <a:endParaRPr sz="1300" b="1" dirty="0">
                        <a:latin typeface="Calibri" panose="020F0502020204030204" pitchFamily="34" charset="0"/>
                        <a:cs typeface="Calibri" panose="020F0502020204030204" pitchFamily="34" charset="0"/>
                      </a:endParaRPr>
                    </a:p>
                  </a:txBody>
                  <a:tcPr marL="44450" marR="44450"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10.75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12.25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6"/>
                  </a:ext>
                </a:extLst>
              </a:tr>
              <a:tr h="453388">
                <a:tc>
                  <a:txBody>
                    <a:bodyPr/>
                    <a:lstStyle/>
                    <a:p>
                      <a:pPr marL="0" lvl="0" indent="0" algn="l" rtl="0">
                        <a:lnSpc>
                          <a:spcPct val="107000"/>
                        </a:lnSpc>
                        <a:spcBef>
                          <a:spcPts val="0"/>
                        </a:spcBef>
                        <a:spcAft>
                          <a:spcPts val="0"/>
                        </a:spcAft>
                        <a:buClr>
                          <a:schemeClr val="dk1"/>
                        </a:buClr>
                        <a:buFont typeface="Arial"/>
                        <a:buNone/>
                      </a:pPr>
                      <a:r>
                        <a:rPr lang="tr-TR" sz="1300" b="1">
                          <a:latin typeface="Calibri" panose="020F0502020204030204" pitchFamily="34" charset="0"/>
                          <a:ea typeface="Times New Roman"/>
                          <a:cs typeface="Calibri" panose="020F0502020204030204" pitchFamily="34" charset="0"/>
                          <a:sym typeface="Times New Roman"/>
                        </a:rPr>
                        <a:t>Eğitim Bilimleri</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cs typeface="Calibri" panose="020F0502020204030204" pitchFamily="34" charset="0"/>
                        </a:rPr>
                        <a:t>Eğitim Programları ve Öğretim</a:t>
                      </a:r>
                      <a:endParaRPr sz="1300" b="1" dirty="0">
                        <a:latin typeface="Calibri" panose="020F0502020204030204" pitchFamily="34" charset="0"/>
                        <a:cs typeface="Calibri" panose="020F0502020204030204" pitchFamily="34" charset="0"/>
                      </a:endParaRPr>
                    </a:p>
                  </a:txBody>
                  <a:tcPr marL="44450" marR="44450"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5.75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6.5</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a:latin typeface="Calibri" panose="020F0502020204030204" pitchFamily="34" charset="0"/>
                          <a:cs typeface="Calibri" panose="020F0502020204030204" pitchFamily="34" charset="0"/>
                        </a:rPr>
                        <a:t> -</a:t>
                      </a:r>
                      <a:endParaRPr sz="1300" b="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7"/>
                  </a:ext>
                </a:extLst>
              </a:tr>
              <a:tr h="226762">
                <a:tc>
                  <a:txBody>
                    <a:bodyPr/>
                    <a:lstStyle/>
                    <a:p>
                      <a:pPr marL="0" marR="0" lvl="0" indent="0" algn="l" rtl="0">
                        <a:lnSpc>
                          <a:spcPct val="107000"/>
                        </a:lnSpc>
                        <a:spcBef>
                          <a:spcPts val="0"/>
                        </a:spcBef>
                        <a:spcAft>
                          <a:spcPts val="0"/>
                        </a:spcAft>
                        <a:buNone/>
                      </a:pPr>
                      <a:r>
                        <a:rPr lang="tr-TR" sz="1300" b="1">
                          <a:latin typeface="Calibri" panose="020F0502020204030204" pitchFamily="34" charset="0"/>
                          <a:ea typeface="Times New Roman"/>
                          <a:cs typeface="Calibri" panose="020F0502020204030204" pitchFamily="34" charset="0"/>
                          <a:sym typeface="Times New Roman"/>
                        </a:rPr>
                        <a:t>Temel Eğitim </a:t>
                      </a:r>
                      <a:endParaRPr sz="1300" b="1">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300" b="1" dirty="0">
                          <a:latin typeface="Calibri" panose="020F0502020204030204" pitchFamily="34" charset="0"/>
                          <a:cs typeface="Calibri" panose="020F0502020204030204" pitchFamily="34" charset="0"/>
                        </a:rPr>
                        <a:t> Sınıf Eğitim</a:t>
                      </a:r>
                      <a:endParaRPr sz="1300" b="1" dirty="0">
                        <a:latin typeface="Calibri" panose="020F0502020204030204" pitchFamily="34" charset="0"/>
                        <a:ea typeface="Times New Roman"/>
                        <a:cs typeface="Calibri" panose="020F0502020204030204" pitchFamily="34" charset="0"/>
                        <a:sym typeface="Times New Roman"/>
                      </a:endParaRPr>
                    </a:p>
                  </a:txBody>
                  <a:tcPr marL="9525" marR="9525" marT="9525" marB="0" anchor="ctr">
                    <a:lnT w="12700" cap="flat" cmpd="sng">
                      <a:solidFill>
                        <a:schemeClr val="accent5"/>
                      </a:solidFill>
                      <a:prstDash val="solid"/>
                      <a:round/>
                      <a:headEnd type="none" w="sm" len="sm"/>
                      <a:tailEnd type="none" w="sm" len="sm"/>
                    </a:lnT>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5,90</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dirty="0">
                          <a:latin typeface="Calibri" panose="020F0502020204030204" pitchFamily="34" charset="0"/>
                          <a:cs typeface="Calibri" panose="020F0502020204030204" pitchFamily="34" charset="0"/>
                        </a:rPr>
                        <a:t>4,86</a:t>
                      </a:r>
                      <a:endParaRPr sz="1300" b="0"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1">
                          <a:latin typeface="Calibri" panose="020F0502020204030204" pitchFamily="34" charset="0"/>
                          <a:cs typeface="Calibri" panose="020F0502020204030204" pitchFamily="34" charset="0"/>
                        </a:rPr>
                        <a:t> 4,63</a:t>
                      </a:r>
                      <a:endParaRPr sz="1300" b="1">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300" b="0" dirty="0">
                          <a:latin typeface="Calibri" panose="020F0502020204030204" pitchFamily="34" charset="0"/>
                          <a:ea typeface="Times New Roman"/>
                          <a:cs typeface="Calibri" panose="020F0502020204030204" pitchFamily="34" charset="0"/>
                          <a:sym typeface="Times New Roman"/>
                        </a:rPr>
                        <a:t>4,02</a:t>
                      </a:r>
                      <a:endParaRPr sz="1300" b="0"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8"/>
                  </a:ext>
                </a:extLst>
              </a:tr>
              <a:tr h="409174">
                <a:tc>
                  <a:txBody>
                    <a:bodyPr/>
                    <a:lstStyle/>
                    <a:p>
                      <a:pPr marL="0" marR="0" lvl="0" indent="0" algn="l" rtl="0">
                        <a:lnSpc>
                          <a:spcPct val="107000"/>
                        </a:lnSpc>
                        <a:spcBef>
                          <a:spcPts val="0"/>
                        </a:spcBef>
                        <a:spcAft>
                          <a:spcPts val="0"/>
                        </a:spcAft>
                        <a:buNone/>
                      </a:pPr>
                      <a:endParaRPr sz="1100">
                        <a:latin typeface="Calibri" panose="020F0502020204030204" pitchFamily="34" charset="0"/>
                        <a:ea typeface="Times New Roman"/>
                        <a:cs typeface="Calibri" panose="020F0502020204030204" pitchFamily="34" charset="0"/>
                        <a:sym typeface="Times New Roman"/>
                      </a:endParaRPr>
                    </a:p>
                  </a:txBody>
                  <a:tcPr marL="3800" marR="3800" marT="3800" marB="0" anchor="ctr">
                    <a:noFill/>
                  </a:tcPr>
                </a:tc>
                <a:tc>
                  <a:txBody>
                    <a:bodyPr/>
                    <a:lstStyle/>
                    <a:p>
                      <a:pPr marL="0" marR="0" lvl="0" indent="0" algn="r" rtl="0">
                        <a:lnSpc>
                          <a:spcPct val="107000"/>
                        </a:lnSpc>
                        <a:spcBef>
                          <a:spcPts val="0"/>
                        </a:spcBef>
                        <a:spcAft>
                          <a:spcPts val="0"/>
                        </a:spcAft>
                        <a:buNone/>
                      </a:pPr>
                      <a:r>
                        <a:rPr lang="tr-TR" sz="1100" b="1">
                          <a:solidFill>
                            <a:srgbClr val="FF0000"/>
                          </a:solidFill>
                          <a:latin typeface="Calibri" panose="020F0502020204030204" pitchFamily="34" charset="0"/>
                          <a:cs typeface="Calibri" panose="020F0502020204030204" pitchFamily="34" charset="0"/>
                        </a:rPr>
                        <a:t> BİRİM ORTALAMASI  </a:t>
                      </a:r>
                      <a:endParaRPr sz="1100" b="1">
                        <a:solidFill>
                          <a:srgbClr val="FF0000"/>
                        </a:solidFill>
                        <a:latin typeface="Calibri" panose="020F0502020204030204" pitchFamily="34" charset="0"/>
                        <a:ea typeface="Times New Roman"/>
                        <a:cs typeface="Calibri" panose="020F0502020204030204" pitchFamily="34" charset="0"/>
                        <a:sym typeface="Times New Roman"/>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100" b="1" dirty="0">
                          <a:solidFill>
                            <a:srgbClr val="FF0000"/>
                          </a:solidFill>
                          <a:latin typeface="Calibri" panose="020F0502020204030204" pitchFamily="34" charset="0"/>
                          <a:cs typeface="Calibri" panose="020F0502020204030204" pitchFamily="34" charset="0"/>
                        </a:rPr>
                        <a:t> </a:t>
                      </a:r>
                      <a:endParaRPr sz="1100" b="1" dirty="0">
                        <a:solidFill>
                          <a:srgbClr val="FF0000"/>
                        </a:solidFill>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latin typeface="Calibri" panose="020F0502020204030204" pitchFamily="34" charset="0"/>
                          <a:cs typeface="Calibri" panose="020F0502020204030204" pitchFamily="34" charset="0"/>
                        </a:rPr>
                        <a:t> </a:t>
                      </a:r>
                      <a:endParaRPr sz="110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a:latin typeface="Calibri" panose="020F0502020204030204" pitchFamily="34" charset="0"/>
                          <a:cs typeface="Calibri" panose="020F0502020204030204" pitchFamily="34" charset="0"/>
                        </a:rPr>
                        <a:t> </a:t>
                      </a:r>
                      <a:endParaRPr sz="110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100" dirty="0">
                          <a:latin typeface="Calibri" panose="020F0502020204030204" pitchFamily="34" charset="0"/>
                          <a:cs typeface="Calibri" panose="020F0502020204030204" pitchFamily="34" charset="0"/>
                        </a:rPr>
                        <a:t> </a:t>
                      </a:r>
                      <a:endParaRPr sz="1100" dirty="0">
                        <a:latin typeface="Calibri" panose="020F0502020204030204" pitchFamily="34" charset="0"/>
                        <a:ea typeface="Times New Roman"/>
                        <a:cs typeface="Calibri" panose="020F0502020204030204" pitchFamily="34" charset="0"/>
                        <a:sym typeface="Times New Roman"/>
                      </a:endParaRPr>
                    </a:p>
                  </a:txBody>
                  <a:tcPr marL="0" marR="0" marT="0" marB="0" anchor="ctr">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3b72de9445c_15_0"/>
          <p:cNvSpPr txBox="1">
            <a:spLocks noGrp="1"/>
          </p:cNvSpPr>
          <p:nvPr>
            <p:ph type="title"/>
          </p:nvPr>
        </p:nvSpPr>
        <p:spPr>
          <a:xfrm>
            <a:off x="357352" y="651641"/>
            <a:ext cx="11337300" cy="83760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dirty="0">
                <a:solidFill>
                  <a:srgbClr val="3333FF"/>
                </a:solidFill>
              </a:rPr>
              <a:t>Öğretim Üyesi/Elemanı Başına Düşen Lisansüstü Öğrenci Sayısı </a:t>
            </a:r>
            <a:br>
              <a:rPr lang="tr-TR" sz="2800" b="1" dirty="0">
                <a:solidFill>
                  <a:srgbClr val="3333FF"/>
                </a:solidFill>
              </a:rPr>
            </a:br>
            <a:r>
              <a:rPr lang="tr-TR" sz="1900" b="1" i="1" dirty="0">
                <a:solidFill>
                  <a:srgbClr val="FF0000"/>
                </a:solidFill>
              </a:rPr>
              <a:t>(Programdaki lisansüstü toplam öğrenci sayısı)</a:t>
            </a:r>
            <a:endParaRPr sz="1900" b="1" i="1" dirty="0">
              <a:solidFill>
                <a:srgbClr val="FF0000"/>
              </a:solidFill>
            </a:endParaRPr>
          </a:p>
        </p:txBody>
      </p:sp>
      <p:sp>
        <p:nvSpPr>
          <p:cNvPr id="447" name="Google Shape;447;g3b72de9445c_15_0"/>
          <p:cNvSpPr txBox="1">
            <a:spLocks noGrp="1"/>
          </p:cNvSpPr>
          <p:nvPr>
            <p:ph type="dt" idx="10"/>
          </p:nvPr>
        </p:nvSpPr>
        <p:spPr>
          <a:xfrm>
            <a:off x="566883" y="6366563"/>
            <a:ext cx="20577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48" name="Google Shape;448;g3b72de9445c_15_0"/>
          <p:cNvSpPr txBox="1">
            <a:spLocks noGrp="1"/>
          </p:cNvSpPr>
          <p:nvPr>
            <p:ph type="sldNum" idx="12"/>
          </p:nvPr>
        </p:nvSpPr>
        <p:spPr>
          <a:xfrm>
            <a:off x="6457950" y="4767263"/>
            <a:ext cx="20577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46</a:t>
            </a:fld>
            <a:endParaRPr/>
          </a:p>
        </p:txBody>
      </p:sp>
      <p:graphicFrame>
        <p:nvGraphicFramePr>
          <p:cNvPr id="450" name="Google Shape;450;g3b72de9445c_15_0"/>
          <p:cNvGraphicFramePr/>
          <p:nvPr/>
        </p:nvGraphicFramePr>
        <p:xfrm>
          <a:off x="838200" y="2028498"/>
          <a:ext cx="10975525" cy="4025592"/>
        </p:xfrm>
        <a:graphic>
          <a:graphicData uri="http://schemas.openxmlformats.org/drawingml/2006/table">
            <a:tbl>
              <a:tblPr>
                <a:noFill/>
                <a:tableStyleId>{6B96FA0C-A23B-4D2F-B4F0-ADE644EF4475}</a:tableStyleId>
              </a:tblPr>
              <a:tblGrid>
                <a:gridCol w="2223900">
                  <a:extLst>
                    <a:ext uri="{9D8B030D-6E8A-4147-A177-3AD203B41FA5}">
                      <a16:colId xmlns:a16="http://schemas.microsoft.com/office/drawing/2014/main" val="20000"/>
                    </a:ext>
                  </a:extLst>
                </a:gridCol>
                <a:gridCol w="2144400">
                  <a:extLst>
                    <a:ext uri="{9D8B030D-6E8A-4147-A177-3AD203B41FA5}">
                      <a16:colId xmlns:a16="http://schemas.microsoft.com/office/drawing/2014/main" val="20001"/>
                    </a:ext>
                  </a:extLst>
                </a:gridCol>
                <a:gridCol w="1584900">
                  <a:extLst>
                    <a:ext uri="{9D8B030D-6E8A-4147-A177-3AD203B41FA5}">
                      <a16:colId xmlns:a16="http://schemas.microsoft.com/office/drawing/2014/main" val="20002"/>
                    </a:ext>
                  </a:extLst>
                </a:gridCol>
                <a:gridCol w="1827675">
                  <a:extLst>
                    <a:ext uri="{9D8B030D-6E8A-4147-A177-3AD203B41FA5}">
                      <a16:colId xmlns:a16="http://schemas.microsoft.com/office/drawing/2014/main" val="20003"/>
                    </a:ext>
                  </a:extLst>
                </a:gridCol>
                <a:gridCol w="1441475">
                  <a:extLst>
                    <a:ext uri="{9D8B030D-6E8A-4147-A177-3AD203B41FA5}">
                      <a16:colId xmlns:a16="http://schemas.microsoft.com/office/drawing/2014/main" val="20004"/>
                    </a:ext>
                  </a:extLst>
                </a:gridCol>
                <a:gridCol w="1753175">
                  <a:extLst>
                    <a:ext uri="{9D8B030D-6E8A-4147-A177-3AD203B41FA5}">
                      <a16:colId xmlns:a16="http://schemas.microsoft.com/office/drawing/2014/main" val="20005"/>
                    </a:ext>
                  </a:extLst>
                </a:gridCol>
              </a:tblGrid>
              <a:tr h="358525">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Bölüm Adı*</a:t>
                      </a:r>
                      <a:endParaRPr sz="1600" b="1">
                        <a:solidFill>
                          <a:srgbClr val="3333FF"/>
                        </a:solidFill>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Ana Bilim - Sanat Dalı/ Program Adı*</a:t>
                      </a:r>
                      <a:endParaRPr sz="1600" b="1">
                        <a:solidFill>
                          <a:srgbClr val="3333FF"/>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2024 (Güz Dönemi)</a:t>
                      </a:r>
                      <a:endParaRPr sz="20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2025 (Güz Dönemi)</a:t>
                      </a:r>
                      <a:endParaRPr sz="20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extLst>
                  <a:ext uri="{0D108BD9-81ED-4DB2-BD59-A6C34878D82A}">
                    <a16:rowId xmlns:a16="http://schemas.microsoft.com/office/drawing/2014/main" val="10000"/>
                  </a:ext>
                </a:extLst>
              </a:tr>
              <a:tr h="395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382700">
                <a:tc>
                  <a:txBody>
                    <a:bodyPr/>
                    <a:lstStyle/>
                    <a:p>
                      <a:pPr marL="0" marR="0" lvl="0" indent="0" algn="l" rtl="0">
                        <a:lnSpc>
                          <a:spcPct val="107000"/>
                        </a:lnSpc>
                        <a:spcBef>
                          <a:spcPts val="0"/>
                        </a:spcBef>
                        <a:spcAft>
                          <a:spcPts val="0"/>
                        </a:spcAft>
                        <a:buNone/>
                      </a:pPr>
                      <a:r>
                        <a:rPr lang="tr-TR" sz="1500" b="1"/>
                        <a:t>MAT-FEN</a:t>
                      </a:r>
                      <a:endParaRPr sz="1500" b="1"/>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lnSpc>
                          <a:spcPct val="107000"/>
                        </a:lnSpc>
                        <a:spcBef>
                          <a:spcPts val="0"/>
                        </a:spcBef>
                        <a:spcAft>
                          <a:spcPts val="0"/>
                        </a:spcAft>
                        <a:buNone/>
                      </a:pPr>
                      <a:r>
                        <a:rPr lang="tr-TR" sz="1500" b="1"/>
                        <a:t>Biyoloji Eğitimi (YL) + (DR)</a:t>
                      </a:r>
                      <a:endParaRPr sz="1500" b="1"/>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1,75</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0,25</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382700">
                <a:tc>
                  <a:txBody>
                    <a:bodyPr/>
                    <a:lstStyle/>
                    <a:p>
                      <a:pPr marL="0" marR="0" lvl="0" indent="0" algn="l" rtl="0">
                        <a:lnSpc>
                          <a:spcPct val="107000"/>
                        </a:lnSpc>
                        <a:spcBef>
                          <a:spcPts val="0"/>
                        </a:spcBef>
                        <a:spcAft>
                          <a:spcPts val="0"/>
                        </a:spcAft>
                        <a:buNone/>
                      </a:pPr>
                      <a:r>
                        <a:rPr lang="tr-TR" sz="1500" b="1">
                          <a:solidFill>
                            <a:schemeClr val="dk1"/>
                          </a:solidFill>
                        </a:rPr>
                        <a:t>MAT-FEN</a:t>
                      </a:r>
                      <a:endParaRPr sz="1500" b="1"/>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Fen Bilgisi Eğitimi (YL) + (DR)</a:t>
                      </a:r>
                      <a:endParaRPr sz="1500" b="1"/>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4,38</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33,5</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3,00</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9,75</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382700">
                <a:tc>
                  <a:txBody>
                    <a:bodyPr/>
                    <a:lstStyle/>
                    <a:p>
                      <a:pPr marL="0" marR="0" lvl="0" indent="0" algn="l" rtl="0">
                        <a:lnSpc>
                          <a:spcPct val="107000"/>
                        </a:lnSpc>
                        <a:spcBef>
                          <a:spcPts val="0"/>
                        </a:spcBef>
                        <a:spcAft>
                          <a:spcPts val="0"/>
                        </a:spcAft>
                        <a:buNone/>
                      </a:pPr>
                      <a:r>
                        <a:rPr lang="tr-TR" sz="1500" b="1">
                          <a:solidFill>
                            <a:schemeClr val="dk1"/>
                          </a:solidFill>
                        </a:rPr>
                        <a:t>MAT-FEN</a:t>
                      </a:r>
                      <a:endParaRPr sz="1500" b="1"/>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Fizik Eğitimi (YL) + (DR)</a:t>
                      </a:r>
                      <a:endParaRPr sz="1500" b="1"/>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1,67</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1,33</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382700">
                <a:tc>
                  <a:txBody>
                    <a:bodyPr/>
                    <a:lstStyle/>
                    <a:p>
                      <a:pPr marL="0" marR="0" lvl="0" indent="0" algn="l" rtl="0">
                        <a:lnSpc>
                          <a:spcPct val="107000"/>
                        </a:lnSpc>
                        <a:spcBef>
                          <a:spcPts val="0"/>
                        </a:spcBef>
                        <a:spcAft>
                          <a:spcPts val="0"/>
                        </a:spcAft>
                        <a:buNone/>
                      </a:pPr>
                      <a:r>
                        <a:rPr lang="tr-TR" sz="1500" b="1">
                          <a:solidFill>
                            <a:schemeClr val="dk1"/>
                          </a:solidFill>
                        </a:rPr>
                        <a:t>MAT-FEN</a:t>
                      </a:r>
                      <a:endParaRPr sz="1500" b="1"/>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Kimya Eğitimi (YL)</a:t>
                      </a:r>
                      <a:endParaRPr sz="1500" b="1"/>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2,40</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0,60</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382700">
                <a:tc>
                  <a:txBody>
                    <a:bodyPr/>
                    <a:lstStyle/>
                    <a:p>
                      <a:pPr marL="0" marR="0" lvl="0" indent="0" algn="l" rtl="0">
                        <a:lnSpc>
                          <a:spcPct val="107000"/>
                        </a:lnSpc>
                        <a:spcBef>
                          <a:spcPts val="0"/>
                        </a:spcBef>
                        <a:spcAft>
                          <a:spcPts val="0"/>
                        </a:spcAft>
                        <a:buNone/>
                      </a:pPr>
                      <a:r>
                        <a:rPr lang="tr-TR" sz="1500" b="1">
                          <a:solidFill>
                            <a:schemeClr val="dk1"/>
                          </a:solidFill>
                        </a:rPr>
                        <a:t>MAT-FEN</a:t>
                      </a:r>
                      <a:endParaRPr sz="1500" b="1"/>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Matematik Eğitimi (YL) + (DR)</a:t>
                      </a:r>
                      <a:endParaRPr sz="1500" b="1"/>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8,18</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79,75</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500" b="1"/>
                        <a:t>5,82</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500" b="1"/>
                        <a:t> 16,00</a:t>
                      </a:r>
                      <a:endParaRPr sz="1500" b="1"/>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382700">
                <a:tc>
                  <a:txBody>
                    <a:bodyPr/>
                    <a:lstStyle/>
                    <a:p>
                      <a:pPr marL="0" marR="0" lvl="0" indent="0" algn="l" rtl="0">
                        <a:lnSpc>
                          <a:spcPct val="107000"/>
                        </a:lnSpc>
                        <a:spcBef>
                          <a:spcPts val="0"/>
                        </a:spcBef>
                        <a:spcAft>
                          <a:spcPts val="0"/>
                        </a:spcAft>
                        <a:buNone/>
                      </a:pPr>
                      <a:endParaRPr sz="1300"/>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endParaRPr sz="1300"/>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7"/>
                  </a:ext>
                </a:extLst>
              </a:tr>
              <a:tr h="382700">
                <a:tc>
                  <a:txBody>
                    <a:bodyPr/>
                    <a:lstStyle/>
                    <a:p>
                      <a:pPr marL="0" marR="0" lvl="0" indent="0" algn="l" rtl="0">
                        <a:lnSpc>
                          <a:spcPct val="107000"/>
                        </a:lnSpc>
                        <a:spcBef>
                          <a:spcPts val="0"/>
                        </a:spcBef>
                        <a:spcAft>
                          <a:spcPts val="0"/>
                        </a:spcAft>
                        <a:buNone/>
                      </a:pPr>
                      <a:endParaRPr sz="1300"/>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a:t> </a:t>
                      </a:r>
                      <a:endParaRPr sz="1300"/>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a:t> </a:t>
                      </a: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a:t> </a:t>
                      </a: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a:t> </a:t>
                      </a: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a:t> </a:t>
                      </a:r>
                      <a:endParaRPr sz="13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8"/>
                  </a:ext>
                </a:extLst>
              </a:tr>
              <a:tr h="382700">
                <a:tc>
                  <a:txBody>
                    <a:bodyPr/>
                    <a:lstStyle/>
                    <a:p>
                      <a:pPr marL="0" marR="0" lvl="0" indent="0" algn="l" rtl="0">
                        <a:lnSpc>
                          <a:spcPct val="107000"/>
                        </a:lnSpc>
                        <a:spcBef>
                          <a:spcPts val="0"/>
                        </a:spcBef>
                        <a:spcAft>
                          <a:spcPts val="0"/>
                        </a:spcAft>
                        <a:buNone/>
                      </a:pPr>
                      <a:endParaRPr sz="1100"/>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r" rtl="0">
                        <a:lnSpc>
                          <a:spcPct val="107000"/>
                        </a:lnSpc>
                        <a:spcBef>
                          <a:spcPts val="0"/>
                        </a:spcBef>
                        <a:spcAft>
                          <a:spcPts val="0"/>
                        </a:spcAft>
                        <a:buNone/>
                      </a:pPr>
                      <a:r>
                        <a:rPr lang="tr-TR" sz="1100" b="1" dirty="0">
                          <a:solidFill>
                            <a:srgbClr val="FF0000"/>
                          </a:solidFill>
                        </a:rPr>
                        <a:t> BİRİM ORTALAMASI  </a:t>
                      </a:r>
                      <a:endParaRPr sz="1100" b="1" dirty="0">
                        <a:solidFill>
                          <a:srgbClr val="FF0000"/>
                        </a:solidFill>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1">
                          <a:solidFill>
                            <a:srgbClr val="FF0000"/>
                          </a:solidFill>
                        </a:rPr>
                        <a:t> </a:t>
                      </a:r>
                      <a:endParaRPr sz="1100" b="1">
                        <a:solidFill>
                          <a:srgbClr val="FF0000"/>
                        </a:solidFill>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 </a:t>
                      </a:r>
                      <a:endParaRPr sz="11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 </a:t>
                      </a:r>
                      <a:endParaRPr sz="110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dirty="0"/>
                        <a:t> </a:t>
                      </a:r>
                      <a:endParaRPr sz="1100" dirty="0"/>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sp>
        <p:nvSpPr>
          <p:cNvPr id="455" name="Google Shape;455;p29"/>
          <p:cNvSpPr txBox="1">
            <a:spLocks noGrp="1"/>
          </p:cNvSpPr>
          <p:nvPr>
            <p:ph type="title"/>
          </p:nvPr>
        </p:nvSpPr>
        <p:spPr>
          <a:xfrm>
            <a:off x="478485" y="717460"/>
            <a:ext cx="10306800" cy="51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Yabancı Uyruklu Öğrenci Sayısı</a:t>
            </a:r>
            <a:endParaRPr sz="2800">
              <a:solidFill>
                <a:srgbClr val="FF0000"/>
              </a:solidFill>
            </a:endParaRPr>
          </a:p>
        </p:txBody>
      </p:sp>
      <p:sp>
        <p:nvSpPr>
          <p:cNvPr id="456" name="Google Shape;45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57" name="Google Shape;4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47</a:t>
            </a:fld>
            <a:endParaRPr/>
          </a:p>
        </p:txBody>
      </p:sp>
      <p:graphicFrame>
        <p:nvGraphicFramePr>
          <p:cNvPr id="458" name="Google Shape;458;p29"/>
          <p:cNvGraphicFramePr/>
          <p:nvPr>
            <p:extLst>
              <p:ext uri="{D42A27DB-BD31-4B8C-83A1-F6EECF244321}">
                <p14:modId xmlns:p14="http://schemas.microsoft.com/office/powerpoint/2010/main" val="1074675398"/>
              </p:ext>
            </p:extLst>
          </p:nvPr>
        </p:nvGraphicFramePr>
        <p:xfrm>
          <a:off x="228599" y="1766560"/>
          <a:ext cx="11563413" cy="4471687"/>
        </p:xfrm>
        <a:graphic>
          <a:graphicData uri="http://schemas.openxmlformats.org/drawingml/2006/table">
            <a:tbl>
              <a:tblPr firstRow="1" firstCol="1" bandRow="1">
                <a:noFill/>
                <a:tableStyleId>{79B8FB32-4058-4951-9092-7C21734F3D26}</a:tableStyleId>
              </a:tblPr>
              <a:tblGrid>
                <a:gridCol w="2738593">
                  <a:extLst>
                    <a:ext uri="{9D8B030D-6E8A-4147-A177-3AD203B41FA5}">
                      <a16:colId xmlns:a16="http://schemas.microsoft.com/office/drawing/2014/main" val="20000"/>
                    </a:ext>
                  </a:extLst>
                </a:gridCol>
                <a:gridCol w="4132168">
                  <a:extLst>
                    <a:ext uri="{9D8B030D-6E8A-4147-A177-3AD203B41FA5}">
                      <a16:colId xmlns:a16="http://schemas.microsoft.com/office/drawing/2014/main" val="20001"/>
                    </a:ext>
                  </a:extLst>
                </a:gridCol>
                <a:gridCol w="3221861">
                  <a:extLst>
                    <a:ext uri="{9D8B030D-6E8A-4147-A177-3AD203B41FA5}">
                      <a16:colId xmlns:a16="http://schemas.microsoft.com/office/drawing/2014/main" val="20002"/>
                    </a:ext>
                  </a:extLst>
                </a:gridCol>
                <a:gridCol w="1470791">
                  <a:extLst>
                    <a:ext uri="{9D8B030D-6E8A-4147-A177-3AD203B41FA5}">
                      <a16:colId xmlns:a16="http://schemas.microsoft.com/office/drawing/2014/main" val="20003"/>
                    </a:ext>
                  </a:extLst>
                </a:gridCol>
              </a:tblGrid>
              <a:tr h="289325">
                <a:tc>
                  <a:txBody>
                    <a:bodyPr/>
                    <a:lstStyle/>
                    <a:p>
                      <a:pPr marL="0" marR="0" lvl="0" indent="0" algn="ctr" rtl="0">
                        <a:lnSpc>
                          <a:spcPct val="107000"/>
                        </a:lnSpc>
                        <a:spcBef>
                          <a:spcPts val="0"/>
                        </a:spcBef>
                        <a:spcAft>
                          <a:spcPts val="0"/>
                        </a:spcAft>
                        <a:buNone/>
                      </a:pPr>
                      <a:r>
                        <a:rPr lang="tr-TR" sz="1600">
                          <a:solidFill>
                            <a:srgbClr val="FF0000"/>
                          </a:solidFill>
                        </a:rPr>
                        <a:t>Bölüm Adı*</a:t>
                      </a:r>
                      <a:endParaRPr sz="16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a:solidFill>
                            <a:srgbClr val="FF0000"/>
                          </a:solidFill>
                        </a:rPr>
                        <a:t>Ana Bilim - Sanat Dalı/ Program Adı*</a:t>
                      </a:r>
                      <a:endParaRPr sz="1600">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600">
                          <a:solidFill>
                            <a:srgbClr val="FF0000"/>
                          </a:solidFill>
                        </a:rPr>
                        <a:t>Ülkesi</a:t>
                      </a:r>
                      <a:endParaRPr sz="1600">
                        <a:solidFill>
                          <a:srgbClr val="FF0000"/>
                        </a:solidFill>
                        <a:latin typeface="Times New Roman"/>
                        <a:ea typeface="Times New Roman"/>
                        <a:cs typeface="Times New Roman"/>
                        <a:sym typeface="Times New Roman"/>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600">
                          <a:solidFill>
                            <a:srgbClr val="FF0000"/>
                          </a:solidFill>
                        </a:rPr>
                        <a:t>Sayı</a:t>
                      </a:r>
                      <a:endParaRPr sz="1600">
                        <a:solidFill>
                          <a:srgbClr val="FF0000"/>
                        </a:solidFill>
                        <a:latin typeface="Times New Roman"/>
                        <a:ea typeface="Times New Roman"/>
                        <a:cs typeface="Times New Roman"/>
                        <a:sym typeface="Times New Roman"/>
                      </a:endParaRPr>
                    </a:p>
                  </a:txBody>
                  <a:tcPr marL="44450" marR="44450" marT="9525" marB="0" anchor="ctr">
                    <a:noFill/>
                  </a:tcPr>
                </a:tc>
                <a:extLst>
                  <a:ext uri="{0D108BD9-81ED-4DB2-BD59-A6C34878D82A}">
                    <a16:rowId xmlns:a16="http://schemas.microsoft.com/office/drawing/2014/main" val="10000"/>
                  </a:ext>
                </a:extLst>
              </a:tr>
              <a:tr h="165802">
                <a:tc rowSpan="5">
                  <a:txBody>
                    <a:bodyPr/>
                    <a:lstStyle/>
                    <a:p>
                      <a:pPr marL="0" lvl="0" indent="0" algn="l" rtl="0">
                        <a:lnSpc>
                          <a:spcPct val="107000"/>
                        </a:lnSpc>
                        <a:spcBef>
                          <a:spcPts val="0"/>
                        </a:spcBef>
                        <a:spcAft>
                          <a:spcPts val="0"/>
                        </a:spcAft>
                        <a:buNone/>
                      </a:pPr>
                      <a:r>
                        <a:rPr lang="tr-TR" sz="800" b="1" dirty="0">
                          <a:solidFill>
                            <a:schemeClr val="dk1"/>
                          </a:solidFill>
                          <a:latin typeface="Calibri"/>
                          <a:ea typeface="Calibri"/>
                          <a:cs typeface="Calibri"/>
                          <a:sym typeface="Calibri"/>
                        </a:rPr>
                        <a:t>MATEMATİK VE FEN BİLİMLERİ EĞİTİMİ</a:t>
                      </a:r>
                      <a:endParaRPr sz="800" b="1" dirty="0">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tr-TR" sz="900" b="1" dirty="0">
                          <a:solidFill>
                            <a:schemeClr val="dk1"/>
                          </a:solidFill>
                          <a:latin typeface="Calibri"/>
                          <a:ea typeface="Calibri"/>
                          <a:cs typeface="Calibri"/>
                          <a:sym typeface="Calibri"/>
                        </a:rPr>
                        <a:t> </a:t>
                      </a:r>
                      <a:endParaRPr sz="900" b="1" dirty="0">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tr-TR" sz="900" b="1" dirty="0">
                          <a:solidFill>
                            <a:schemeClr val="dk1"/>
                          </a:solidFill>
                          <a:latin typeface="Calibri"/>
                          <a:ea typeface="Calibri"/>
                          <a:cs typeface="Calibri"/>
                          <a:sym typeface="Calibri"/>
                        </a:rPr>
                        <a:t> </a:t>
                      </a:r>
                      <a:endParaRPr sz="900" b="1" dirty="0">
                        <a:solidFill>
                          <a:schemeClr val="dk1"/>
                        </a:solidFill>
                        <a:latin typeface="Calibri"/>
                        <a:ea typeface="Calibri"/>
                        <a:cs typeface="Calibri"/>
                        <a:sym typeface="Calibri"/>
                      </a:endParaRPr>
                    </a:p>
                  </a:txBody>
                  <a:tcPr marL="0" marR="0" marT="0" marB="0" anchor="ctr">
                    <a:noFill/>
                  </a:tcPr>
                </a:tc>
                <a:tc rowSpan="3">
                  <a:txBody>
                    <a:bodyPr/>
                    <a:lstStyle/>
                    <a:p>
                      <a:pPr marL="0" lvl="0" indent="0" algn="l" rtl="0">
                        <a:lnSpc>
                          <a:spcPct val="107000"/>
                        </a:lnSpc>
                        <a:spcBef>
                          <a:spcPts val="0"/>
                        </a:spcBef>
                        <a:spcAft>
                          <a:spcPts val="0"/>
                        </a:spcAft>
                        <a:buNone/>
                      </a:pPr>
                      <a:r>
                        <a:rPr lang="tr-TR" sz="900">
                          <a:solidFill>
                            <a:schemeClr val="dk1"/>
                          </a:solidFill>
                        </a:rPr>
                        <a:t>FEN BİLGİSİ ÖĞRETMENLİĞİ </a:t>
                      </a:r>
                      <a:endParaRPr sz="900">
                        <a:solidFill>
                          <a:schemeClr val="dk1"/>
                        </a:solidFill>
                      </a:endParaRPr>
                    </a:p>
                  </a:txBody>
                  <a:tcPr marL="44450" marR="44450" marT="9525" marB="0" anchor="ctr">
                    <a:noFill/>
                  </a:tcPr>
                </a:tc>
                <a:tc>
                  <a:txBody>
                    <a:bodyPr/>
                    <a:lstStyle/>
                    <a:p>
                      <a:pPr marL="0" marR="0" lvl="0" indent="0" algn="l" rtl="0">
                        <a:lnSpc>
                          <a:spcPct val="107000"/>
                        </a:lnSpc>
                        <a:spcBef>
                          <a:spcPts val="0"/>
                        </a:spcBef>
                        <a:spcAft>
                          <a:spcPts val="0"/>
                        </a:spcAft>
                        <a:buNone/>
                      </a:pPr>
                      <a:r>
                        <a:rPr lang="tr-TR" sz="900"/>
                        <a:t>FİLİSTİN </a:t>
                      </a:r>
                      <a:endParaRPr sz="9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900" dirty="0"/>
                        <a:t>1</a:t>
                      </a:r>
                      <a:endParaRPr sz="900" dirty="0"/>
                    </a:p>
                  </a:txBody>
                  <a:tcPr marL="44450" marR="44450" marT="9525" marB="0" anchor="ctr">
                    <a:noFill/>
                  </a:tcPr>
                </a:tc>
                <a:extLst>
                  <a:ext uri="{0D108BD9-81ED-4DB2-BD59-A6C34878D82A}">
                    <a16:rowId xmlns:a16="http://schemas.microsoft.com/office/drawing/2014/main" val="10002"/>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SURİYE </a:t>
                      </a:r>
                      <a:endParaRPr sz="9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900"/>
                        <a:t>3</a:t>
                      </a:r>
                      <a:endParaRPr sz="900"/>
                    </a:p>
                  </a:txBody>
                  <a:tcPr marL="44450" marR="44450" marT="9525" marB="0" anchor="ctr">
                    <a:noFill/>
                  </a:tcPr>
                </a:tc>
                <a:extLst>
                  <a:ext uri="{0D108BD9-81ED-4DB2-BD59-A6C34878D82A}">
                    <a16:rowId xmlns:a16="http://schemas.microsoft.com/office/drawing/2014/main" val="10003"/>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TÜRKMENİSTAN </a:t>
                      </a:r>
                      <a:endParaRPr sz="9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noFill/>
                  </a:tcPr>
                </a:tc>
                <a:extLst>
                  <a:ext uri="{0D108BD9-81ED-4DB2-BD59-A6C34878D82A}">
                    <a16:rowId xmlns:a16="http://schemas.microsoft.com/office/drawing/2014/main" val="10004"/>
                  </a:ext>
                </a:extLst>
              </a:tr>
              <a:tr h="165802">
                <a:tc vMerge="1">
                  <a:txBody>
                    <a:bodyPr/>
                    <a:lstStyle/>
                    <a:p>
                      <a:endParaRPr lang="tr-TR"/>
                    </a:p>
                  </a:txBody>
                  <a:tcPr/>
                </a:tc>
                <a:tc>
                  <a:txBody>
                    <a:bodyPr/>
                    <a:lstStyle/>
                    <a:p>
                      <a:pPr marL="0" lvl="0" indent="0" algn="l" rtl="0">
                        <a:spcBef>
                          <a:spcPts val="0"/>
                        </a:spcBef>
                        <a:spcAft>
                          <a:spcPts val="0"/>
                        </a:spcAft>
                        <a:buNone/>
                      </a:pPr>
                      <a:r>
                        <a:rPr lang="tr-TR" sz="900"/>
                        <a:t>MATEMATİK ÖĞRETMENLİĞİ </a:t>
                      </a:r>
                      <a:endParaRPr sz="900"/>
                    </a:p>
                  </a:txBody>
                  <a:tcPr marL="44450" marR="44450" marT="9525" marB="0" anchor="ctr">
                    <a:noFill/>
                  </a:tcPr>
                </a:tc>
                <a:tc>
                  <a:txBody>
                    <a:bodyPr/>
                    <a:lstStyle/>
                    <a:p>
                      <a:pPr marL="0" lvl="0" indent="0" algn="l" rtl="0">
                        <a:spcBef>
                          <a:spcPts val="0"/>
                        </a:spcBef>
                        <a:spcAft>
                          <a:spcPts val="0"/>
                        </a:spcAft>
                        <a:buNone/>
                      </a:pPr>
                      <a:r>
                        <a:rPr lang="tr-TR" sz="900"/>
                        <a:t>ALMANYA</a:t>
                      </a:r>
                      <a:endParaRPr sz="9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noFill/>
                  </a:tcPr>
                </a:tc>
                <a:extLst>
                  <a:ext uri="{0D108BD9-81ED-4DB2-BD59-A6C34878D82A}">
                    <a16:rowId xmlns:a16="http://schemas.microsoft.com/office/drawing/2014/main" val="10005"/>
                  </a:ext>
                </a:extLst>
              </a:tr>
              <a:tr h="165802">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KİMYA ÖĞRETMENLİĞİ</a:t>
                      </a:r>
                      <a:endParaRPr sz="900"/>
                    </a:p>
                  </a:txBody>
                  <a:tcPr marL="44450" marR="44450" marT="9525" marB="0" anchor="ctr">
                    <a:noFill/>
                  </a:tcPr>
                </a:tc>
                <a:tc>
                  <a:txBody>
                    <a:bodyPr/>
                    <a:lstStyle/>
                    <a:p>
                      <a:pPr marL="0" lvl="0" indent="0" algn="l" rtl="0">
                        <a:spcBef>
                          <a:spcPts val="0"/>
                        </a:spcBef>
                        <a:spcAft>
                          <a:spcPts val="0"/>
                        </a:spcAft>
                        <a:buNone/>
                      </a:pPr>
                      <a:r>
                        <a:rPr lang="tr-TR" sz="900"/>
                        <a:t>TÜRKMENİSTAN </a:t>
                      </a:r>
                      <a:endParaRPr sz="9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noFill/>
                  </a:tcPr>
                </a:tc>
                <a:extLst>
                  <a:ext uri="{0D108BD9-81ED-4DB2-BD59-A6C34878D82A}">
                    <a16:rowId xmlns:a16="http://schemas.microsoft.com/office/drawing/2014/main" val="10006"/>
                  </a:ext>
                </a:extLst>
              </a:tr>
              <a:tr h="165802">
                <a:tc rowSpan="3">
                  <a:txBody>
                    <a:bodyPr/>
                    <a:lstStyle/>
                    <a:p>
                      <a:pPr marL="0" lvl="0" indent="0" algn="l" rtl="0">
                        <a:spcBef>
                          <a:spcPts val="0"/>
                        </a:spcBef>
                        <a:spcAft>
                          <a:spcPts val="0"/>
                        </a:spcAft>
                        <a:buNone/>
                      </a:pPr>
                      <a:r>
                        <a:rPr lang="tr-TR" sz="900" b="1">
                          <a:solidFill>
                            <a:schemeClr val="dk1"/>
                          </a:solidFill>
                          <a:latin typeface="Calibri"/>
                          <a:ea typeface="Calibri"/>
                          <a:cs typeface="Calibri"/>
                          <a:sym typeface="Calibri"/>
                        </a:rPr>
                        <a:t>TEMEL EĞİTİMİ </a:t>
                      </a:r>
                      <a:endParaRPr sz="900" b="1">
                        <a:solidFill>
                          <a:schemeClr val="dk1"/>
                        </a:solidFill>
                        <a:latin typeface="Calibri"/>
                        <a:ea typeface="Calibri"/>
                        <a:cs typeface="Calibri"/>
                        <a:sym typeface="Calibri"/>
                      </a:endParaRPr>
                    </a:p>
                  </a:txBody>
                  <a:tcPr marL="0" marR="0" marT="0" marB="0" anchor="ctr">
                    <a:lnB w="12700" cap="flat" cmpd="sng">
                      <a:solidFill>
                        <a:schemeClr val="accent1"/>
                      </a:solidFill>
                      <a:prstDash val="solid"/>
                      <a:round/>
                      <a:headEnd type="none" w="sm" len="sm"/>
                      <a:tailEnd type="none" w="sm" len="sm"/>
                    </a:lnB>
                    <a:noFill/>
                  </a:tcPr>
                </a:tc>
                <a:tc rowSpan="3">
                  <a:txBody>
                    <a:bodyPr/>
                    <a:lstStyle/>
                    <a:p>
                      <a:pPr marL="0" lvl="0" indent="0" algn="l" rtl="0">
                        <a:lnSpc>
                          <a:spcPct val="107000"/>
                        </a:lnSpc>
                        <a:spcBef>
                          <a:spcPts val="0"/>
                        </a:spcBef>
                        <a:spcAft>
                          <a:spcPts val="0"/>
                        </a:spcAft>
                        <a:buNone/>
                      </a:pPr>
                      <a:r>
                        <a:rPr lang="tr-TR" sz="900">
                          <a:solidFill>
                            <a:schemeClr val="dk1"/>
                          </a:solidFill>
                          <a:latin typeface="Calibri"/>
                          <a:ea typeface="Calibri"/>
                          <a:cs typeface="Calibri"/>
                          <a:sym typeface="Calibri"/>
                        </a:rPr>
                        <a:t>OKUL ÖNCESİ ÖĞRETMENLİĞİ</a:t>
                      </a:r>
                      <a:endParaRPr sz="900">
                        <a:solidFill>
                          <a:schemeClr val="dk1"/>
                        </a:solidFill>
                        <a:latin typeface="Calibri"/>
                        <a:ea typeface="Calibri"/>
                        <a:cs typeface="Calibri"/>
                        <a:sym typeface="Calibri"/>
                      </a:endParaRPr>
                    </a:p>
                  </a:txBody>
                  <a:tcPr marL="44450" marR="44450" marT="9525" marB="0" anchor="ctr">
                    <a:lnB w="12700" cap="flat" cmpd="sng">
                      <a:solidFill>
                        <a:schemeClr val="accent1"/>
                      </a:solidFill>
                      <a:prstDash val="solid"/>
                      <a:round/>
                      <a:headEnd type="none" w="sm" len="sm"/>
                      <a:tailEnd type="none" w="sm" len="sm"/>
                    </a:lnB>
                    <a:noFill/>
                  </a:tcPr>
                </a:tc>
                <a:tc>
                  <a:txBody>
                    <a:bodyPr/>
                    <a:lstStyle/>
                    <a:p>
                      <a:pPr marL="0" lvl="0" indent="0" algn="l" rtl="0">
                        <a:spcBef>
                          <a:spcPts val="0"/>
                        </a:spcBef>
                        <a:spcAft>
                          <a:spcPts val="0"/>
                        </a:spcAft>
                        <a:buNone/>
                      </a:pPr>
                      <a:r>
                        <a:rPr lang="tr-TR" sz="800"/>
                        <a:t>ALMANYA</a:t>
                      </a:r>
                      <a:endParaRPr sz="8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900"/>
                        <a:t>2</a:t>
                      </a:r>
                      <a:endParaRPr sz="900"/>
                    </a:p>
                  </a:txBody>
                  <a:tcPr marL="44450" marR="44450" marT="9525" marB="0" anchor="ctr">
                    <a:noFill/>
                  </a:tcPr>
                </a:tc>
                <a:extLst>
                  <a:ext uri="{0D108BD9-81ED-4DB2-BD59-A6C34878D82A}">
                    <a16:rowId xmlns:a16="http://schemas.microsoft.com/office/drawing/2014/main" val="10007"/>
                  </a:ext>
                </a:extLst>
              </a:tr>
              <a:tr h="165802">
                <a:tc vMerge="1">
                  <a:txBody>
                    <a:bodyPr/>
                    <a:lstStyle/>
                    <a:p>
                      <a:endParaRPr lang="tr-TR"/>
                    </a:p>
                  </a:txBody>
                  <a:tcPr/>
                </a:tc>
                <a:tc vMerge="1">
                  <a:txBody>
                    <a:bodyPr/>
                    <a:lstStyle/>
                    <a:p>
                      <a:endParaRPr lang="tr-TR"/>
                    </a:p>
                  </a:txBody>
                  <a:tcPr/>
                </a:tc>
                <a:tc>
                  <a:txBody>
                    <a:bodyPr/>
                    <a:lstStyle/>
                    <a:p>
                      <a:pPr marL="0" lvl="0" indent="0" algn="l" rtl="0">
                        <a:spcBef>
                          <a:spcPts val="0"/>
                        </a:spcBef>
                        <a:spcAft>
                          <a:spcPts val="0"/>
                        </a:spcAft>
                        <a:buNone/>
                      </a:pPr>
                      <a:r>
                        <a:rPr lang="tr-TR" sz="800"/>
                        <a:t>BELÇİKA</a:t>
                      </a:r>
                      <a:endParaRPr sz="8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noFill/>
                  </a:tcPr>
                </a:tc>
                <a:extLst>
                  <a:ext uri="{0D108BD9-81ED-4DB2-BD59-A6C34878D82A}">
                    <a16:rowId xmlns:a16="http://schemas.microsoft.com/office/drawing/2014/main" val="10008"/>
                  </a:ext>
                </a:extLst>
              </a:tr>
              <a:tr h="165802">
                <a:tc vMerge="1">
                  <a:txBody>
                    <a:bodyPr/>
                    <a:lstStyle/>
                    <a:p>
                      <a:endParaRPr lang="tr-TR"/>
                    </a:p>
                  </a:txBody>
                  <a:tcPr/>
                </a:tc>
                <a:tc vMerge="1">
                  <a:txBody>
                    <a:bodyPr/>
                    <a:lstStyle/>
                    <a:p>
                      <a:endParaRPr lang="tr-TR"/>
                    </a:p>
                  </a:txBody>
                  <a:tcPr/>
                </a:tc>
                <a:tc>
                  <a:txBody>
                    <a:bodyPr/>
                    <a:lstStyle/>
                    <a:p>
                      <a:pPr marL="0" lvl="0" indent="0" algn="l" rtl="0">
                        <a:spcBef>
                          <a:spcPts val="0"/>
                        </a:spcBef>
                        <a:spcAft>
                          <a:spcPts val="0"/>
                        </a:spcAft>
                        <a:buNone/>
                      </a:pPr>
                      <a:r>
                        <a:rPr lang="tr-TR" sz="800"/>
                        <a:t>SUUDİ ARABİSTAN </a:t>
                      </a:r>
                      <a:endParaRPr sz="800"/>
                    </a:p>
                  </a:txBody>
                  <a:tcPr marL="44450" marR="44450" marT="9525" marB="0" anchor="ctr">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noFill/>
                  </a:tcPr>
                </a:tc>
                <a:extLst>
                  <a:ext uri="{0D108BD9-81ED-4DB2-BD59-A6C34878D82A}">
                    <a16:rowId xmlns:a16="http://schemas.microsoft.com/office/drawing/2014/main" val="10009"/>
                  </a:ext>
                </a:extLst>
              </a:tr>
              <a:tr h="165802">
                <a:tc rowSpan="6">
                  <a:txBody>
                    <a:bodyPr/>
                    <a:lstStyle/>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YABANCI DİLLER EĞİTİMİ </a:t>
                      </a:r>
                      <a:endParaRPr sz="900" b="1">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 </a:t>
                      </a:r>
                      <a:endParaRPr sz="900" b="1">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 </a:t>
                      </a:r>
                      <a:endParaRPr sz="900" b="1">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 </a:t>
                      </a:r>
                      <a:endParaRPr sz="900" b="1">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 </a:t>
                      </a:r>
                      <a:endParaRPr sz="900" b="1">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 </a:t>
                      </a:r>
                      <a:endParaRPr sz="900" b="1">
                        <a:solidFill>
                          <a:schemeClr val="dk1"/>
                        </a:solidFill>
                        <a:latin typeface="Calibri"/>
                        <a:ea typeface="Calibri"/>
                        <a:cs typeface="Calibri"/>
                        <a:sym typeface="Calibri"/>
                      </a:endParaRPr>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rowSpan="6">
                  <a:txBody>
                    <a:bodyPr/>
                    <a:lstStyle/>
                    <a:p>
                      <a:pPr marL="0" lvl="0" indent="0" algn="l" rtl="0">
                        <a:lnSpc>
                          <a:spcPct val="107000"/>
                        </a:lnSpc>
                        <a:spcBef>
                          <a:spcPts val="0"/>
                        </a:spcBef>
                        <a:spcAft>
                          <a:spcPts val="0"/>
                        </a:spcAft>
                        <a:buNone/>
                      </a:pPr>
                      <a:r>
                        <a:rPr lang="tr-TR" sz="900" dirty="0">
                          <a:solidFill>
                            <a:schemeClr val="dk1"/>
                          </a:solidFill>
                          <a:latin typeface="Calibri"/>
                          <a:ea typeface="Calibri"/>
                          <a:cs typeface="Calibri"/>
                          <a:sym typeface="Calibri"/>
                        </a:rPr>
                        <a:t>İNGİLİZCE ÖĞRETMENLİĞİ </a:t>
                      </a:r>
                      <a:endParaRPr sz="900" dirty="0">
                        <a:solidFill>
                          <a:schemeClr val="dk1"/>
                        </a:solidFill>
                        <a:latin typeface="Calibri"/>
                        <a:ea typeface="Calibri"/>
                        <a:cs typeface="Calibri"/>
                        <a:sym typeface="Calibri"/>
                      </a:endParaRPr>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a:t>AFGANİSTAN</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0"/>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ALMANYA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2</a:t>
                      </a:r>
                      <a:endParaRPr sz="900"/>
                    </a:p>
                  </a:txBody>
                  <a:tcPr marL="44450" marR="44450" marT="9525"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1"/>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AVUSTURYA</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2"/>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dirty="0"/>
                        <a:t>İRAN</a:t>
                      </a:r>
                      <a:endParaRPr sz="900" dirty="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44450" marR="44450" marT="9525"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3"/>
                  </a:ext>
                </a:extLst>
              </a:tr>
              <a:tr h="203114">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SURİYE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a:t> </a:t>
                      </a:r>
                      <a:r>
                        <a:rPr lang="tr-TR" sz="1050"/>
                        <a:t>2</a:t>
                      </a:r>
                      <a:endParaRPr sz="105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4"/>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TÜRKMENİSTAN </a:t>
                      </a:r>
                      <a:endParaRPr sz="900" b="1">
                        <a:solidFill>
                          <a:srgbClr val="FF0000"/>
                        </a:solidFill>
                      </a:endParaRPr>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 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5"/>
                  </a:ext>
                </a:extLst>
              </a:tr>
              <a:tr h="165802">
                <a:tc rowSpan="4">
                  <a:txBody>
                    <a:bodyPr/>
                    <a:lstStyle/>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ÖZEL EĞİTİM </a:t>
                      </a:r>
                      <a:endParaRPr sz="900" b="1">
                        <a:solidFill>
                          <a:schemeClr val="dk1"/>
                        </a:solidFill>
                        <a:latin typeface="Calibri"/>
                        <a:ea typeface="Calibri"/>
                        <a:cs typeface="Calibri"/>
                        <a:sym typeface="Calibri"/>
                      </a:endParaRPr>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rowSpan="4">
                  <a:txBody>
                    <a:bodyPr/>
                    <a:lstStyle/>
                    <a:p>
                      <a:pPr marL="0" lvl="0" indent="0" algn="l" rtl="0">
                        <a:lnSpc>
                          <a:spcPct val="107000"/>
                        </a:lnSpc>
                        <a:spcBef>
                          <a:spcPts val="0"/>
                        </a:spcBef>
                        <a:spcAft>
                          <a:spcPts val="0"/>
                        </a:spcAft>
                        <a:buNone/>
                      </a:pPr>
                      <a:r>
                        <a:rPr lang="tr-TR" sz="900" b="0" dirty="0">
                          <a:solidFill>
                            <a:schemeClr val="tx1">
                              <a:lumMod val="95000"/>
                              <a:lumOff val="5000"/>
                            </a:schemeClr>
                          </a:solidFill>
                          <a:latin typeface="Calibri"/>
                          <a:ea typeface="Calibri"/>
                          <a:cs typeface="Calibri"/>
                          <a:sym typeface="Calibri"/>
                        </a:rPr>
                        <a:t>ÖZEL EĞİTİM ÖĞRETMENLİĞİ </a:t>
                      </a:r>
                      <a:endParaRPr sz="900" b="0" dirty="0">
                        <a:solidFill>
                          <a:schemeClr val="tx1">
                            <a:lumMod val="95000"/>
                            <a:lumOff val="5000"/>
                          </a:schemeClr>
                        </a:solidFill>
                        <a:latin typeface="Calibri"/>
                        <a:ea typeface="Calibri"/>
                        <a:cs typeface="Calibri"/>
                        <a:sym typeface="Calibri"/>
                      </a:endParaRPr>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a:t>GÜRCİSTAN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6"/>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ÜRDÜN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2</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7"/>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ALMANYA</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8"/>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AZERBAYCAN</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19"/>
                  </a:ext>
                </a:extLst>
              </a:tr>
              <a:tr h="165802">
                <a:tc rowSpan="4">
                  <a:txBody>
                    <a:bodyPr/>
                    <a:lstStyle/>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EĞİTİM BİLİMLERİ </a:t>
                      </a:r>
                      <a:endParaRPr sz="900" b="1">
                        <a:solidFill>
                          <a:schemeClr val="dk1"/>
                        </a:solidFill>
                        <a:latin typeface="Calibri"/>
                        <a:ea typeface="Calibri"/>
                        <a:cs typeface="Calibri"/>
                        <a:sym typeface="Calibri"/>
                      </a:endParaRPr>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rowSpan="4">
                  <a:txBody>
                    <a:bodyPr/>
                    <a:lstStyle/>
                    <a:p>
                      <a:pPr marL="0" lvl="0" indent="0" algn="l" rtl="0">
                        <a:lnSpc>
                          <a:spcPct val="107000"/>
                        </a:lnSpc>
                        <a:spcBef>
                          <a:spcPts val="0"/>
                        </a:spcBef>
                        <a:spcAft>
                          <a:spcPts val="0"/>
                        </a:spcAft>
                        <a:buNone/>
                      </a:pPr>
                      <a:r>
                        <a:rPr lang="tr-TR" sz="900" b="0">
                          <a:solidFill>
                            <a:schemeClr val="tx1">
                              <a:lumMod val="95000"/>
                              <a:lumOff val="5000"/>
                            </a:schemeClr>
                          </a:solidFill>
                          <a:latin typeface="Calibri"/>
                          <a:ea typeface="Calibri"/>
                          <a:cs typeface="Calibri"/>
                          <a:sym typeface="Calibri"/>
                        </a:rPr>
                        <a:t>REHBERLİK VE PSİKOLOJİK DANIŞMANLIK </a:t>
                      </a:r>
                      <a:endParaRPr sz="900" b="0">
                        <a:solidFill>
                          <a:schemeClr val="tx1">
                            <a:lumMod val="95000"/>
                            <a:lumOff val="5000"/>
                          </a:schemeClr>
                        </a:solidFill>
                        <a:latin typeface="Calibri"/>
                        <a:ea typeface="Calibri"/>
                        <a:cs typeface="Calibri"/>
                        <a:sym typeface="Calibri"/>
                      </a:endParaRPr>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a:t>ALMANYA</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2</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20"/>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AZERBAYCAN</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21"/>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ÖZBEKİSTAN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22"/>
                  </a:ext>
                </a:extLst>
              </a:tr>
              <a:tr h="165802">
                <a:tc vMerge="1">
                  <a:txBody>
                    <a:bodyPr/>
                    <a:lstStyle/>
                    <a:p>
                      <a:endParaRPr lang="tr-TR"/>
                    </a:p>
                  </a:txBody>
                  <a:tcPr/>
                </a:tc>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a:t>SURİYE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23"/>
                  </a:ext>
                </a:extLst>
              </a:tr>
              <a:tr h="165802">
                <a:tc>
                  <a:txBody>
                    <a:bodyPr/>
                    <a:lstStyle/>
                    <a:p>
                      <a:pPr marL="0" marR="0" lvl="0" indent="0" algn="l" rtl="0">
                        <a:lnSpc>
                          <a:spcPct val="107000"/>
                        </a:lnSpc>
                        <a:spcBef>
                          <a:spcPts val="0"/>
                        </a:spcBef>
                        <a:spcAft>
                          <a:spcPts val="0"/>
                        </a:spcAft>
                        <a:buNone/>
                      </a:pPr>
                      <a:r>
                        <a:rPr lang="tr-TR" sz="900"/>
                        <a:t>TEMEL EĞİTİM </a:t>
                      </a:r>
                      <a:endParaRPr sz="9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b="0">
                          <a:solidFill>
                            <a:schemeClr val="tx1">
                              <a:lumMod val="95000"/>
                              <a:lumOff val="5000"/>
                            </a:schemeClr>
                          </a:solidFill>
                        </a:rPr>
                        <a:t>SINIF ÖĞRETMENLİĞİ </a:t>
                      </a:r>
                      <a:endParaRPr sz="900" b="0">
                        <a:solidFill>
                          <a:schemeClr val="tx1">
                            <a:lumMod val="95000"/>
                            <a:lumOff val="5000"/>
                          </a:schemeClr>
                        </a:solidFill>
                      </a:endParaRPr>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a:t>AVUSTURYA</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24"/>
                  </a:ext>
                </a:extLst>
              </a:tr>
              <a:tr h="165802">
                <a:tc rowSpan="2">
                  <a:txBody>
                    <a:bodyPr/>
                    <a:lstStyle/>
                    <a:p>
                      <a:pPr marL="0" lvl="0" indent="0" algn="l" rtl="0">
                        <a:lnSpc>
                          <a:spcPct val="107000"/>
                        </a:lnSpc>
                        <a:spcBef>
                          <a:spcPts val="0"/>
                        </a:spcBef>
                        <a:spcAft>
                          <a:spcPts val="0"/>
                        </a:spcAft>
                        <a:buNone/>
                      </a:pPr>
                      <a:r>
                        <a:rPr lang="tr-TR" sz="900" b="1">
                          <a:solidFill>
                            <a:schemeClr val="dk1"/>
                          </a:solidFill>
                          <a:latin typeface="Calibri"/>
                          <a:ea typeface="Calibri"/>
                          <a:cs typeface="Calibri"/>
                          <a:sym typeface="Calibri"/>
                        </a:rPr>
                        <a:t>TÜRKÇE VE SOSYAL BİLİMLER EĞİTİMİ </a:t>
                      </a:r>
                      <a:endParaRPr sz="900" b="1">
                        <a:solidFill>
                          <a:schemeClr val="dk1"/>
                        </a:solidFill>
                        <a:latin typeface="Calibri"/>
                        <a:ea typeface="Calibri"/>
                        <a:cs typeface="Calibri"/>
                        <a:sym typeface="Calibri"/>
                      </a:endParaRPr>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b="0">
                          <a:solidFill>
                            <a:schemeClr val="tx1">
                              <a:lumMod val="95000"/>
                              <a:lumOff val="5000"/>
                            </a:schemeClr>
                          </a:solidFill>
                        </a:rPr>
                        <a:t>SOSYAL BİLGİLER ÖĞRETMENLİĞİ </a:t>
                      </a:r>
                      <a:endParaRPr sz="900" b="0">
                        <a:solidFill>
                          <a:schemeClr val="tx1">
                            <a:lumMod val="95000"/>
                            <a:lumOff val="5000"/>
                          </a:schemeClr>
                        </a:solidFill>
                      </a:endParaRPr>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a:t>TÜRKMENİSTAN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a:t>1</a:t>
                      </a:r>
                      <a:endParaRPr sz="90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25"/>
                  </a:ext>
                </a:extLst>
              </a:tr>
              <a:tr h="165802">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900" b="0" dirty="0">
                          <a:solidFill>
                            <a:schemeClr val="tx1">
                              <a:lumMod val="95000"/>
                              <a:lumOff val="5000"/>
                            </a:schemeClr>
                          </a:solidFill>
                        </a:rPr>
                        <a:t>TÜRKÇE ÖĞRETMENLİĞİ </a:t>
                      </a:r>
                      <a:endParaRPr sz="900" b="0" dirty="0">
                        <a:solidFill>
                          <a:schemeClr val="tx1">
                            <a:lumMod val="95000"/>
                            <a:lumOff val="5000"/>
                          </a:schemeClr>
                        </a:solidFill>
                      </a:endParaRPr>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900"/>
                        <a:t>TÜRKMENİSTAN </a:t>
                      </a:r>
                      <a:endParaRPr sz="9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900" dirty="0"/>
                        <a:t>3</a:t>
                      </a:r>
                      <a:endParaRPr sz="900" dirty="0"/>
                    </a:p>
                  </a:txBody>
                  <a:tcPr marL="0" marR="0" marT="0" marB="0" anchor="ctr">
                    <a:lnL w="12700" cap="flat" cmpd="sng">
                      <a:solidFill>
                        <a:schemeClr val="accent1"/>
                      </a:solidFill>
                      <a:prstDash val="solid"/>
                      <a:round/>
                      <a:headEnd type="none" w="sm" len="sm"/>
                      <a:tailEnd type="none" w="sm" len="sm"/>
                    </a:lnL>
                    <a:noFill/>
                  </a:tcPr>
                </a:tc>
                <a:extLst>
                  <a:ext uri="{0D108BD9-81ED-4DB2-BD59-A6C34878D82A}">
                    <a16:rowId xmlns:a16="http://schemas.microsoft.com/office/drawing/2014/main" val="1002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62"/>
        <p:cNvGrpSpPr/>
        <p:nvPr/>
      </p:nvGrpSpPr>
      <p:grpSpPr>
        <a:xfrm>
          <a:off x="0" y="0"/>
          <a:ext cx="0" cy="0"/>
          <a:chOff x="0" y="0"/>
          <a:chExt cx="0" cy="0"/>
        </a:xfrm>
      </p:grpSpPr>
      <p:sp>
        <p:nvSpPr>
          <p:cNvPr id="463" name="Google Shape;463;p30"/>
          <p:cNvSpPr txBox="1">
            <a:spLocks noGrp="1"/>
          </p:cNvSpPr>
          <p:nvPr>
            <p:ph type="title"/>
          </p:nvPr>
        </p:nvSpPr>
        <p:spPr>
          <a:xfrm>
            <a:off x="146878" y="745435"/>
            <a:ext cx="10634870" cy="63655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dirty="0">
                <a:solidFill>
                  <a:srgbClr val="FF0000"/>
                </a:solidFill>
                <a:latin typeface="Calibri"/>
                <a:ea typeface="Calibri"/>
                <a:cs typeface="Calibri"/>
                <a:sym typeface="Calibri"/>
              </a:rPr>
              <a:t>Yerleşme ve Kesin Kayıt Sonuçları </a:t>
            </a:r>
            <a:endParaRPr sz="2800" dirty="0">
              <a:solidFill>
                <a:srgbClr val="FF0000"/>
              </a:solidFill>
            </a:endParaRPr>
          </a:p>
        </p:txBody>
      </p:sp>
      <p:sp>
        <p:nvSpPr>
          <p:cNvPr id="464" name="Google Shape;4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65" name="Google Shape;46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48</a:t>
            </a:fld>
            <a:endParaRPr/>
          </a:p>
        </p:txBody>
      </p:sp>
      <p:graphicFrame>
        <p:nvGraphicFramePr>
          <p:cNvPr id="466" name="Google Shape;466;p30"/>
          <p:cNvGraphicFramePr/>
          <p:nvPr>
            <p:extLst>
              <p:ext uri="{D42A27DB-BD31-4B8C-83A1-F6EECF244321}">
                <p14:modId xmlns:p14="http://schemas.microsoft.com/office/powerpoint/2010/main" val="3567660813"/>
              </p:ext>
            </p:extLst>
          </p:nvPr>
        </p:nvGraphicFramePr>
        <p:xfrm>
          <a:off x="79501" y="1376204"/>
          <a:ext cx="10835548" cy="4960683"/>
        </p:xfrm>
        <a:graphic>
          <a:graphicData uri="http://schemas.openxmlformats.org/drawingml/2006/table">
            <a:tbl>
              <a:tblPr firstRow="1" firstCol="1" bandRow="1">
                <a:noFill/>
                <a:tableStyleId>{79B8FB32-4058-4951-9092-7C21734F3D26}</a:tableStyleId>
              </a:tblPr>
              <a:tblGrid>
                <a:gridCol w="2062441">
                  <a:extLst>
                    <a:ext uri="{9D8B030D-6E8A-4147-A177-3AD203B41FA5}">
                      <a16:colId xmlns:a16="http://schemas.microsoft.com/office/drawing/2014/main" val="20000"/>
                    </a:ext>
                  </a:extLst>
                </a:gridCol>
                <a:gridCol w="945090">
                  <a:extLst>
                    <a:ext uri="{9D8B030D-6E8A-4147-A177-3AD203B41FA5}">
                      <a16:colId xmlns:a16="http://schemas.microsoft.com/office/drawing/2014/main" val="20001"/>
                    </a:ext>
                  </a:extLst>
                </a:gridCol>
                <a:gridCol w="945090">
                  <a:extLst>
                    <a:ext uri="{9D8B030D-6E8A-4147-A177-3AD203B41FA5}">
                      <a16:colId xmlns:a16="http://schemas.microsoft.com/office/drawing/2014/main" val="20002"/>
                    </a:ext>
                  </a:extLst>
                </a:gridCol>
                <a:gridCol w="992824">
                  <a:extLst>
                    <a:ext uri="{9D8B030D-6E8A-4147-A177-3AD203B41FA5}">
                      <a16:colId xmlns:a16="http://schemas.microsoft.com/office/drawing/2014/main" val="20003"/>
                    </a:ext>
                  </a:extLst>
                </a:gridCol>
                <a:gridCol w="792350">
                  <a:extLst>
                    <a:ext uri="{9D8B030D-6E8A-4147-A177-3AD203B41FA5}">
                      <a16:colId xmlns:a16="http://schemas.microsoft.com/office/drawing/2014/main" val="20004"/>
                    </a:ext>
                  </a:extLst>
                </a:gridCol>
                <a:gridCol w="868707">
                  <a:extLst>
                    <a:ext uri="{9D8B030D-6E8A-4147-A177-3AD203B41FA5}">
                      <a16:colId xmlns:a16="http://schemas.microsoft.com/office/drawing/2014/main" val="20005"/>
                    </a:ext>
                  </a:extLst>
                </a:gridCol>
                <a:gridCol w="929314">
                  <a:extLst>
                    <a:ext uri="{9D8B030D-6E8A-4147-A177-3AD203B41FA5}">
                      <a16:colId xmlns:a16="http://schemas.microsoft.com/office/drawing/2014/main" val="20006"/>
                    </a:ext>
                  </a:extLst>
                </a:gridCol>
                <a:gridCol w="824933">
                  <a:extLst>
                    <a:ext uri="{9D8B030D-6E8A-4147-A177-3AD203B41FA5}">
                      <a16:colId xmlns:a16="http://schemas.microsoft.com/office/drawing/2014/main" val="20007"/>
                    </a:ext>
                  </a:extLst>
                </a:gridCol>
                <a:gridCol w="824933">
                  <a:extLst>
                    <a:ext uri="{9D8B030D-6E8A-4147-A177-3AD203B41FA5}">
                      <a16:colId xmlns:a16="http://schemas.microsoft.com/office/drawing/2014/main" val="20008"/>
                    </a:ext>
                  </a:extLst>
                </a:gridCol>
                <a:gridCol w="824933">
                  <a:extLst>
                    <a:ext uri="{9D8B030D-6E8A-4147-A177-3AD203B41FA5}">
                      <a16:colId xmlns:a16="http://schemas.microsoft.com/office/drawing/2014/main" val="20009"/>
                    </a:ext>
                  </a:extLst>
                </a:gridCol>
                <a:gridCol w="824933">
                  <a:extLst>
                    <a:ext uri="{9D8B030D-6E8A-4147-A177-3AD203B41FA5}">
                      <a16:colId xmlns:a16="http://schemas.microsoft.com/office/drawing/2014/main" val="20010"/>
                    </a:ext>
                  </a:extLst>
                </a:gridCol>
              </a:tblGrid>
              <a:tr h="237477">
                <a:tc>
                  <a:txBody>
                    <a:bodyPr/>
                    <a:lstStyle/>
                    <a:p>
                      <a:pPr marL="0" marR="0" lvl="0" indent="0" algn="ctr" rtl="0">
                        <a:lnSpc>
                          <a:spcPct val="107000"/>
                        </a:lnSpc>
                        <a:spcBef>
                          <a:spcPts val="0"/>
                        </a:spcBef>
                        <a:spcAft>
                          <a:spcPts val="0"/>
                        </a:spcAft>
                        <a:buNone/>
                      </a:pPr>
                      <a:r>
                        <a:rPr lang="tr-TR" sz="1400"/>
                        <a:t> </a:t>
                      </a:r>
                      <a:endParaRPr sz="1400">
                        <a:latin typeface="Calibri"/>
                        <a:ea typeface="Calibri"/>
                        <a:cs typeface="Calibri"/>
                        <a:sym typeface="Calibri"/>
                      </a:endParaRPr>
                    </a:p>
                  </a:txBody>
                  <a:tcPr marL="44450" marR="44450" marT="9525" marB="0" anchor="ctr">
                    <a:noFill/>
                  </a:tcPr>
                </a:tc>
                <a:tc gridSpan="5">
                  <a:txBody>
                    <a:bodyPr/>
                    <a:lstStyle/>
                    <a:p>
                      <a:pPr marL="0" marR="0" lvl="0" indent="0" algn="ctr" rtl="0">
                        <a:lnSpc>
                          <a:spcPct val="107000"/>
                        </a:lnSpc>
                        <a:spcBef>
                          <a:spcPts val="0"/>
                        </a:spcBef>
                        <a:spcAft>
                          <a:spcPts val="0"/>
                        </a:spcAft>
                        <a:buNone/>
                      </a:pPr>
                      <a:r>
                        <a:rPr lang="tr-TR" sz="1400" dirty="0"/>
                        <a:t>2024</a:t>
                      </a:r>
                      <a:endParaRPr sz="1400" dirty="0">
                        <a:latin typeface="Calibri"/>
                        <a:ea typeface="Calibri"/>
                        <a:cs typeface="Calibri"/>
                        <a:sym typeface="Calibri"/>
                      </a:endParaRPr>
                    </a:p>
                  </a:txBody>
                  <a:tcPr marL="44450" marR="44450" marT="952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rtl="0">
                        <a:lnSpc>
                          <a:spcPct val="107000"/>
                        </a:lnSpc>
                        <a:spcBef>
                          <a:spcPts val="0"/>
                        </a:spcBef>
                        <a:spcAft>
                          <a:spcPts val="0"/>
                        </a:spcAft>
                        <a:buNone/>
                      </a:pPr>
                      <a:r>
                        <a:rPr lang="tr-TR" sz="1400"/>
                        <a:t>2025</a:t>
                      </a:r>
                      <a:endParaRPr sz="1400">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01678">
                <a:tc>
                  <a:txBody>
                    <a:bodyPr/>
                    <a:lstStyle/>
                    <a:p>
                      <a:pPr marL="0" marR="0" lvl="0" indent="0" algn="ctr" rtl="0">
                        <a:lnSpc>
                          <a:spcPct val="107000"/>
                        </a:lnSpc>
                        <a:spcBef>
                          <a:spcPts val="0"/>
                        </a:spcBef>
                        <a:spcAft>
                          <a:spcPts val="0"/>
                        </a:spcAft>
                        <a:buNone/>
                      </a:pPr>
                      <a:r>
                        <a:rPr lang="tr-TR" sz="1400" b="1" dirty="0"/>
                        <a:t>Program Adı</a:t>
                      </a:r>
                      <a:endParaRPr sz="1400" b="1" dirty="0">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400" b="1"/>
                        <a:t>Kontenjan (n)</a:t>
                      </a:r>
                      <a:endParaRPr sz="1400" b="1">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400" b="1"/>
                        <a:t>Yerleşen (n)</a:t>
                      </a:r>
                      <a:endParaRPr sz="1400" b="1">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400" b="1"/>
                        <a:t>Yerleşme, %</a:t>
                      </a:r>
                      <a:endParaRPr sz="1400" b="1">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Kesin Kayıt (n)</a:t>
                      </a:r>
                      <a:endParaRPr sz="1400" b="1">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400" b="1">
                          <a:solidFill>
                            <a:srgbClr val="FF0000"/>
                          </a:solidFill>
                        </a:rPr>
                        <a:t>Kesin Kayıt, %</a:t>
                      </a:r>
                      <a:endParaRPr sz="1400" b="1">
                        <a:solidFill>
                          <a:srgbClr val="FF0000"/>
                        </a:solidFill>
                        <a:latin typeface="Calibri"/>
                        <a:ea typeface="Calibri"/>
                        <a:cs typeface="Calibri"/>
                        <a:sym typeface="Calibri"/>
                      </a:endParaRPr>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400" b="1"/>
                        <a:t>Kontenjan (n)</a:t>
                      </a:r>
                      <a:endParaRPr sz="1400" b="1">
                        <a:latin typeface="Calibri"/>
                        <a:ea typeface="Calibri"/>
                        <a:cs typeface="Calibri"/>
                        <a:sym typeface="Calibri"/>
                      </a:endParaRPr>
                    </a:p>
                  </a:txBody>
                  <a:tcPr marL="0" marR="0" marT="0" marB="0" anchor="ctr">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1"/>
                        <a:t>Yerleşen (n)</a:t>
                      </a:r>
                      <a:endParaRPr sz="1400" b="1">
                        <a:latin typeface="Calibri"/>
                        <a:ea typeface="Calibri"/>
                        <a:cs typeface="Calibri"/>
                        <a:sym typeface="Calibri"/>
                      </a:endParaRPr>
                    </a:p>
                  </a:txBody>
                  <a:tcPr marL="0" marR="0" marT="0" marB="0" anchor="ctr">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1"/>
                        <a:t>Yerleşme, %</a:t>
                      </a:r>
                      <a:endParaRPr sz="1400" b="1">
                        <a:latin typeface="Calibri"/>
                        <a:ea typeface="Calibri"/>
                        <a:cs typeface="Calibri"/>
                        <a:sym typeface="Calibri"/>
                      </a:endParaRPr>
                    </a:p>
                  </a:txBody>
                  <a:tcPr marL="0" marR="0" marT="0" marB="0" anchor="ctr">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1">
                          <a:solidFill>
                            <a:srgbClr val="FF0000"/>
                          </a:solidFill>
                        </a:rPr>
                        <a:t>Kesin Kayıt (n)</a:t>
                      </a:r>
                      <a:endParaRPr sz="1400" b="1">
                        <a:solidFill>
                          <a:srgbClr val="FF0000"/>
                        </a:solidFill>
                        <a:latin typeface="Calibri"/>
                        <a:ea typeface="Calibri"/>
                        <a:cs typeface="Calibri"/>
                        <a:sym typeface="Calibri"/>
                      </a:endParaRPr>
                    </a:p>
                  </a:txBody>
                  <a:tcPr marL="0" marR="0" marT="0" marB="0" anchor="ctr">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1" dirty="0">
                          <a:solidFill>
                            <a:srgbClr val="FF0000"/>
                          </a:solidFill>
                        </a:rPr>
                        <a:t>Kesin Kayıt, %</a:t>
                      </a:r>
                      <a:endParaRPr sz="1400" b="1" dirty="0">
                        <a:solidFill>
                          <a:srgbClr val="FF0000"/>
                        </a:solidFill>
                        <a:latin typeface="Calibri"/>
                        <a:ea typeface="Calibri"/>
                        <a:cs typeface="Calibri"/>
                        <a:sym typeface="Calibri"/>
                      </a:endParaRPr>
                    </a:p>
                  </a:txBody>
                  <a:tcPr marL="0" marR="0" marT="0" marB="0" anchor="ctr">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1"/>
                  </a:ext>
                </a:extLst>
              </a:tr>
              <a:tr h="335194">
                <a:tc>
                  <a:txBody>
                    <a:bodyPr/>
                    <a:lstStyle/>
                    <a:p>
                      <a:pPr marL="0" marR="0" lvl="0" indent="0" algn="l" rtl="0">
                        <a:lnSpc>
                          <a:spcPct val="107000"/>
                        </a:lnSpc>
                        <a:spcBef>
                          <a:spcPts val="0"/>
                        </a:spcBef>
                        <a:spcAft>
                          <a:spcPts val="0"/>
                        </a:spcAft>
                        <a:buNone/>
                      </a:pPr>
                      <a:r>
                        <a:rPr lang="tr-TR" sz="900"/>
                        <a:t>Müzik Öğretmenliği </a:t>
                      </a:r>
                      <a:endParaRPr sz="900"/>
                    </a:p>
                  </a:txBody>
                  <a:tcPr marL="44450" marR="44450" marT="9525" marB="0" anchor="ctr">
                    <a:noFill/>
                  </a:tcPr>
                </a:tc>
                <a:tc>
                  <a:txBody>
                    <a:bodyPr/>
                    <a:lstStyle/>
                    <a:p>
                      <a:pPr marL="0" lvl="0" indent="0" algn="ctr" rtl="0">
                        <a:spcBef>
                          <a:spcPts val="0"/>
                        </a:spcBef>
                        <a:spcAft>
                          <a:spcPts val="0"/>
                        </a:spcAft>
                        <a:buNone/>
                      </a:pPr>
                      <a:r>
                        <a:rPr lang="tr-TR" sz="1000" dirty="0"/>
                        <a:t>30</a:t>
                      </a:r>
                      <a:endParaRPr sz="1000" dirty="0"/>
                    </a:p>
                  </a:txBody>
                  <a:tcPr marL="44450" marR="44450" marT="9525" marB="0" anchor="ctr">
                    <a:noFill/>
                  </a:tcPr>
                </a:tc>
                <a:tc>
                  <a:txBody>
                    <a:bodyPr/>
                    <a:lstStyle/>
                    <a:p>
                      <a:pPr marL="0" lvl="0" indent="0" algn="ctr" rtl="0">
                        <a:spcBef>
                          <a:spcPts val="0"/>
                        </a:spcBef>
                        <a:spcAft>
                          <a:spcPts val="0"/>
                        </a:spcAft>
                        <a:buNone/>
                      </a:pPr>
                      <a:r>
                        <a:rPr lang="tr-TR" sz="1000"/>
                        <a:t>18</a:t>
                      </a:r>
                      <a:endParaRPr sz="10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60</a:t>
                      </a:r>
                      <a:endParaRPr sz="1000"/>
                    </a:p>
                  </a:txBody>
                  <a:tcPr marL="44450" marR="44450" marT="9525" marB="0" anchor="ctr">
                    <a:noFill/>
                  </a:tcPr>
                </a:tc>
                <a:tc>
                  <a:txBody>
                    <a:bodyPr/>
                    <a:lstStyle/>
                    <a:p>
                      <a:pPr marL="0" lvl="0" indent="0" algn="ctr" rtl="0">
                        <a:spcBef>
                          <a:spcPts val="0"/>
                        </a:spcBef>
                        <a:spcAft>
                          <a:spcPts val="0"/>
                        </a:spcAft>
                        <a:buNone/>
                      </a:pPr>
                      <a:r>
                        <a:rPr lang="tr-TR" sz="1000"/>
                        <a:t>18</a:t>
                      </a:r>
                      <a:endParaRPr sz="10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100</a:t>
                      </a:r>
                      <a:endParaRPr sz="1000"/>
                    </a:p>
                  </a:txBody>
                  <a:tcPr marL="44450" marR="44450" marT="9525" marB="0" anchor="ctr">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15</a:t>
                      </a:r>
                      <a:endParaRPr sz="10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a:t>
                      </a:r>
                      <a:endParaRPr sz="10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66,6</a:t>
                      </a:r>
                      <a:endParaRPr sz="1000"/>
                    </a:p>
                    <a:p>
                      <a:pPr marL="0" marR="0" lvl="0" indent="0" algn="ctr" rtl="0">
                        <a:lnSpc>
                          <a:spcPct val="107000"/>
                        </a:lnSpc>
                        <a:spcBef>
                          <a:spcPts val="0"/>
                        </a:spcBef>
                        <a:spcAft>
                          <a:spcPts val="0"/>
                        </a:spcAft>
                        <a:buNone/>
                      </a:pPr>
                      <a:endParaRPr sz="10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a:t>
                      </a:r>
                      <a:endParaRPr sz="10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66,6</a:t>
                      </a:r>
                      <a:endParaRPr sz="1000"/>
                    </a:p>
                  </a:txBody>
                  <a:tcPr marL="44450" marR="44450" marT="9525"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2"/>
                  </a:ext>
                </a:extLst>
              </a:tr>
              <a:tr h="210224">
                <a:tc>
                  <a:txBody>
                    <a:bodyPr/>
                    <a:lstStyle/>
                    <a:p>
                      <a:pPr marL="0" marR="0" lvl="0" indent="0" algn="l" rtl="0">
                        <a:lnSpc>
                          <a:spcPct val="107000"/>
                        </a:lnSpc>
                        <a:spcBef>
                          <a:spcPts val="0"/>
                        </a:spcBef>
                        <a:spcAft>
                          <a:spcPts val="0"/>
                        </a:spcAft>
                        <a:buNone/>
                      </a:pPr>
                      <a:r>
                        <a:rPr lang="tr-TR" sz="900"/>
                        <a:t>Resim Öğretmenliği </a:t>
                      </a:r>
                      <a:endParaRPr sz="9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15</a:t>
                      </a:r>
                      <a:endParaRPr sz="10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14</a:t>
                      </a:r>
                      <a:endParaRPr sz="10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99</a:t>
                      </a:r>
                      <a:endParaRPr sz="10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14</a:t>
                      </a:r>
                      <a:endParaRPr sz="10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100</a:t>
                      </a:r>
                      <a:endParaRPr sz="1000"/>
                    </a:p>
                  </a:txBody>
                  <a:tcPr marL="44450" marR="44450" marT="9525" marB="0" anchor="ctr">
                    <a:noFill/>
                  </a:tcPr>
                </a:tc>
                <a:tc>
                  <a:txBody>
                    <a:bodyPr/>
                    <a:lstStyle/>
                    <a:p>
                      <a:pPr marL="0" marR="0" lvl="0" indent="0" algn="ctr" rtl="0">
                        <a:lnSpc>
                          <a:spcPct val="107000"/>
                        </a:lnSpc>
                        <a:spcBef>
                          <a:spcPts val="0"/>
                        </a:spcBef>
                        <a:spcAft>
                          <a:spcPts val="0"/>
                        </a:spcAft>
                        <a:buNone/>
                      </a:pPr>
                      <a:r>
                        <a:rPr lang="tr-TR" sz="1000"/>
                        <a:t> 20</a:t>
                      </a:r>
                      <a:endParaRPr sz="1000"/>
                    </a:p>
                  </a:txBody>
                  <a:tcPr marL="0" marR="0" marT="0" marB="0" anchor="ct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8</a:t>
                      </a:r>
                      <a:endParaRPr sz="1000"/>
                    </a:p>
                  </a:txBody>
                  <a:tcPr marL="0" marR="0" marT="0" marB="0" anchor="ct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40</a:t>
                      </a:r>
                      <a:endParaRPr sz="1000"/>
                    </a:p>
                  </a:txBody>
                  <a:tcPr marL="0" marR="0" marT="0" marB="0" anchor="ct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8</a:t>
                      </a:r>
                      <a:endParaRPr sz="1000"/>
                    </a:p>
                  </a:txBody>
                  <a:tcPr marL="0" marR="0" marT="0" marB="0" anchor="ctr">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noFill/>
                  </a:tcPr>
                </a:tc>
                <a:tc>
                  <a:txBody>
                    <a:bodyPr/>
                    <a:lstStyle/>
                    <a:p>
                      <a:pPr marL="0" marR="0" lvl="0" indent="0" algn="ctr" rtl="0">
                        <a:lnSpc>
                          <a:spcPct val="107000"/>
                        </a:lnSpc>
                        <a:spcBef>
                          <a:spcPts val="0"/>
                        </a:spcBef>
                        <a:spcAft>
                          <a:spcPts val="0"/>
                        </a:spcAft>
                        <a:buNone/>
                      </a:pPr>
                      <a:r>
                        <a:rPr lang="tr-TR" sz="1000"/>
                        <a:t>40 </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3"/>
                  </a:ext>
                </a:extLst>
              </a:tr>
              <a:tr h="357611">
                <a:tc>
                  <a:txBody>
                    <a:bodyPr/>
                    <a:lstStyle/>
                    <a:p>
                      <a:pPr marL="0" marR="0" lvl="0" indent="0" algn="l" rtl="0">
                        <a:lnSpc>
                          <a:spcPct val="107000"/>
                        </a:lnSpc>
                        <a:spcBef>
                          <a:spcPts val="0"/>
                        </a:spcBef>
                        <a:spcAft>
                          <a:spcPts val="0"/>
                        </a:spcAft>
                        <a:buNone/>
                      </a:pPr>
                      <a:r>
                        <a:rPr lang="tr-TR" sz="900"/>
                        <a:t>Fen Bilgisi Öğretmenliği</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47</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3</a:t>
                      </a:r>
                      <a:endParaRPr sz="1000"/>
                    </a:p>
                  </a:txBody>
                  <a:tcPr marL="91425" marR="91425" marT="91425" marB="91425">
                    <a:noFill/>
                  </a:tcPr>
                </a:tc>
                <a:tc>
                  <a:txBody>
                    <a:bodyPr/>
                    <a:lstStyle/>
                    <a:p>
                      <a:pPr marL="0" lvl="0" indent="0" algn="ctr" rtl="0">
                        <a:lnSpc>
                          <a:spcPct val="107000"/>
                        </a:lnSpc>
                        <a:spcBef>
                          <a:spcPts val="0"/>
                        </a:spcBef>
                        <a:spcAft>
                          <a:spcPts val="0"/>
                        </a:spcAft>
                        <a:buNone/>
                      </a:pPr>
                      <a:r>
                        <a:rPr lang="tr-TR" sz="1000"/>
                        <a:t>6</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3</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6</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10</a:t>
                      </a:r>
                      <a:endParaRPr sz="100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0</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4"/>
                  </a:ext>
                </a:extLst>
              </a:tr>
              <a:tr h="357611">
                <a:tc>
                  <a:txBody>
                    <a:bodyPr/>
                    <a:lstStyle/>
                    <a:p>
                      <a:pPr marL="0" marR="0" lvl="0" indent="0" algn="l" rtl="0">
                        <a:lnSpc>
                          <a:spcPct val="107000"/>
                        </a:lnSpc>
                        <a:spcBef>
                          <a:spcPts val="0"/>
                        </a:spcBef>
                        <a:spcAft>
                          <a:spcPts val="0"/>
                        </a:spcAft>
                        <a:buNone/>
                      </a:pPr>
                      <a:r>
                        <a:rPr lang="tr-TR" sz="900"/>
                        <a:t>İlköğretim Matematik Öğretmenliği</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21</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40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20</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38</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26</a:t>
                      </a:r>
                      <a:endParaRPr sz="1000"/>
                    </a:p>
                  </a:txBody>
                  <a:tcPr marL="91425" marR="91425" marT="91425" marB="91425">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26</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26</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5"/>
                  </a:ext>
                </a:extLst>
              </a:tr>
              <a:tr h="357611">
                <a:tc>
                  <a:txBody>
                    <a:bodyPr/>
                    <a:lstStyle/>
                    <a:p>
                      <a:pPr marL="0" marR="0" lvl="0" indent="0" algn="l" rtl="0">
                        <a:lnSpc>
                          <a:spcPct val="107000"/>
                        </a:lnSpc>
                        <a:spcBef>
                          <a:spcPts val="0"/>
                        </a:spcBef>
                        <a:spcAft>
                          <a:spcPts val="0"/>
                        </a:spcAft>
                        <a:buNone/>
                      </a:pPr>
                      <a:r>
                        <a:rPr lang="tr-TR" sz="900"/>
                        <a:t>İngilizce Öğretmenliği</a:t>
                      </a:r>
                      <a:endParaRPr sz="900"/>
                    </a:p>
                  </a:txBody>
                  <a:tcPr marL="91425" marR="91425" marT="91425" marB="91425">
                    <a:noFill/>
                  </a:tcPr>
                </a:tc>
                <a:tc>
                  <a:txBody>
                    <a:bodyPr/>
                    <a:lstStyle/>
                    <a:p>
                      <a:pPr marL="0" lvl="0" indent="0" algn="ctr" rtl="0">
                        <a:lnSpc>
                          <a:spcPct val="107000"/>
                        </a:lnSpc>
                        <a:spcBef>
                          <a:spcPts val="0"/>
                        </a:spcBef>
                        <a:spcAft>
                          <a:spcPts val="0"/>
                        </a:spcAft>
                        <a:buNone/>
                      </a:pPr>
                      <a:r>
                        <a:rPr lang="tr-TR" sz="1000"/>
                        <a:t>50+2</a:t>
                      </a:r>
                      <a:endParaRPr sz="1000"/>
                    </a:p>
                  </a:txBody>
                  <a:tcPr marL="91425" marR="91425" marT="91425" marB="91425">
                    <a:noFill/>
                  </a:tcPr>
                </a:tc>
                <a:tc>
                  <a:txBody>
                    <a:bodyPr/>
                    <a:lstStyle/>
                    <a:p>
                      <a:pPr marL="0" lvl="0" indent="0" algn="ctr" rtl="0">
                        <a:lnSpc>
                          <a:spcPct val="107000"/>
                        </a:lnSpc>
                        <a:spcBef>
                          <a:spcPts val="0"/>
                        </a:spcBef>
                        <a:spcAft>
                          <a:spcPts val="0"/>
                        </a:spcAft>
                        <a:buNone/>
                      </a:pPr>
                      <a:r>
                        <a:rPr lang="tr-TR" sz="1000"/>
                        <a:t>52</a:t>
                      </a:r>
                      <a:endParaRPr sz="1000"/>
                    </a:p>
                  </a:txBody>
                  <a:tcPr marL="91425" marR="91425" marT="91425" marB="91425">
                    <a:noFill/>
                  </a:tcPr>
                </a:tc>
                <a:tc>
                  <a:txBody>
                    <a:bodyPr/>
                    <a:lstStyle/>
                    <a:p>
                      <a:pPr marL="0" lvl="0" indent="0" algn="ctr" rtl="0">
                        <a:lnSpc>
                          <a:spcPct val="107000"/>
                        </a:lnSpc>
                        <a:spcBef>
                          <a:spcPts val="0"/>
                        </a:spcBef>
                        <a:spcAft>
                          <a:spcPts val="0"/>
                        </a:spcAft>
                        <a:buNone/>
                      </a:pPr>
                      <a:r>
                        <a:rPr lang="tr-TR" sz="1000"/>
                        <a:t>100</a:t>
                      </a:r>
                      <a:endParaRPr sz="1000"/>
                    </a:p>
                  </a:txBody>
                  <a:tcPr marL="91425" marR="91425" marT="91425" marB="91425">
                    <a:noFill/>
                  </a:tcPr>
                </a:tc>
                <a:tc>
                  <a:txBody>
                    <a:bodyPr/>
                    <a:lstStyle/>
                    <a:p>
                      <a:pPr marL="0" lvl="0" indent="0" algn="ctr" rtl="0">
                        <a:lnSpc>
                          <a:spcPct val="107000"/>
                        </a:lnSpc>
                        <a:spcBef>
                          <a:spcPts val="0"/>
                        </a:spcBef>
                        <a:spcAft>
                          <a:spcPts val="0"/>
                        </a:spcAft>
                        <a:buNone/>
                      </a:pPr>
                      <a:r>
                        <a:rPr lang="tr-TR" sz="1000"/>
                        <a:t>52</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50</a:t>
                      </a:r>
                      <a:endParaRPr sz="100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50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50</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6"/>
                  </a:ext>
                </a:extLst>
              </a:tr>
              <a:tr h="357611">
                <a:tc>
                  <a:txBody>
                    <a:bodyPr/>
                    <a:lstStyle/>
                    <a:p>
                      <a:pPr marL="0" marR="0" lvl="0" indent="0" algn="l" rtl="0">
                        <a:lnSpc>
                          <a:spcPct val="107000"/>
                        </a:lnSpc>
                        <a:spcBef>
                          <a:spcPts val="0"/>
                        </a:spcBef>
                        <a:spcAft>
                          <a:spcPts val="0"/>
                        </a:spcAft>
                        <a:buNone/>
                      </a:pPr>
                      <a:r>
                        <a:rPr lang="tr-TR" sz="900"/>
                        <a:t>Matematik Öğretmenliği</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21</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21</a:t>
                      </a:r>
                      <a:endParaRPr sz="1000"/>
                    </a:p>
                  </a:txBody>
                  <a:tcPr marL="91425" marR="91425" marT="91425" marB="91425">
                    <a:noFill/>
                  </a:tcPr>
                </a:tc>
                <a:tc>
                  <a:txBody>
                    <a:bodyPr/>
                    <a:lstStyle/>
                    <a:p>
                      <a:pPr marL="0" lvl="0" indent="0" algn="ctr" rtl="0">
                        <a:lnSpc>
                          <a:spcPct val="107000"/>
                        </a:lnSpc>
                        <a:spcBef>
                          <a:spcPts val="0"/>
                        </a:spcBef>
                        <a:spcAft>
                          <a:spcPts val="0"/>
                        </a:spcAft>
                        <a:buNone/>
                      </a:pPr>
                      <a:r>
                        <a:rPr lang="tr-TR" sz="1000"/>
                        <a:t>100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20</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95</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21</a:t>
                      </a:r>
                      <a:endParaRPr sz="100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21</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21</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7"/>
                  </a:ext>
                </a:extLst>
              </a:tr>
              <a:tr h="357611">
                <a:tc>
                  <a:txBody>
                    <a:bodyPr/>
                    <a:lstStyle/>
                    <a:p>
                      <a:pPr marL="0" marR="0" lvl="0" indent="0" algn="l" rtl="0">
                        <a:lnSpc>
                          <a:spcPct val="107000"/>
                        </a:lnSpc>
                        <a:spcBef>
                          <a:spcPts val="0"/>
                        </a:spcBef>
                        <a:spcAft>
                          <a:spcPts val="0"/>
                        </a:spcAft>
                        <a:buNone/>
                      </a:pPr>
                      <a:r>
                        <a:rPr lang="tr-TR" sz="900"/>
                        <a:t>Okul Öncesi Öğretmenliği</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100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dirty="0"/>
                        <a:t>52</a:t>
                      </a:r>
                      <a:endParaRPr sz="1000" dirty="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42</a:t>
                      </a:r>
                      <a:endParaRPr sz="100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42</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42</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8"/>
                  </a:ext>
                </a:extLst>
              </a:tr>
              <a:tr h="357611">
                <a:tc>
                  <a:txBody>
                    <a:bodyPr/>
                    <a:lstStyle/>
                    <a:p>
                      <a:pPr marL="0" marR="0" lvl="0" indent="0" algn="l" rtl="0">
                        <a:lnSpc>
                          <a:spcPct val="107000"/>
                        </a:lnSpc>
                        <a:spcBef>
                          <a:spcPts val="0"/>
                        </a:spcBef>
                        <a:spcAft>
                          <a:spcPts val="0"/>
                        </a:spcAft>
                        <a:buNone/>
                      </a:pPr>
                      <a:r>
                        <a:rPr lang="tr-TR" sz="900"/>
                        <a:t>Özel Eğitim Öğretmenliği</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100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52</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dirty="0"/>
                        <a:t>100</a:t>
                      </a:r>
                      <a:endParaRPr sz="1000" dirty="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50</a:t>
                      </a:r>
                      <a:endParaRPr sz="100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50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50</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09"/>
                  </a:ext>
                </a:extLst>
              </a:tr>
              <a:tr h="357611">
                <a:tc>
                  <a:txBody>
                    <a:bodyPr/>
                    <a:lstStyle/>
                    <a:p>
                      <a:pPr marL="0" lvl="0" indent="0" algn="l" rtl="0">
                        <a:spcBef>
                          <a:spcPts val="0"/>
                        </a:spcBef>
                        <a:spcAft>
                          <a:spcPts val="0"/>
                        </a:spcAft>
                        <a:buNone/>
                      </a:pPr>
                      <a:r>
                        <a:rPr lang="tr-TR" sz="900"/>
                        <a:t>Rehberlik ve Psikolojik Danışmanlık</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100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52</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dirty="0"/>
                        <a:t>100</a:t>
                      </a:r>
                      <a:endParaRPr sz="1000" dirty="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dirty="0"/>
                        <a:t>40</a:t>
                      </a:r>
                      <a:endParaRPr sz="1000" dirty="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40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 40</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10"/>
                  </a:ext>
                </a:extLst>
              </a:tr>
              <a:tr h="357611">
                <a:tc>
                  <a:txBody>
                    <a:bodyPr/>
                    <a:lstStyle/>
                    <a:p>
                      <a:pPr marL="0" marR="0" lvl="0" indent="0" algn="l" rtl="0">
                        <a:lnSpc>
                          <a:spcPct val="107000"/>
                        </a:lnSpc>
                        <a:spcBef>
                          <a:spcPts val="0"/>
                        </a:spcBef>
                        <a:spcAft>
                          <a:spcPts val="0"/>
                        </a:spcAft>
                        <a:buNone/>
                      </a:pPr>
                      <a:r>
                        <a:rPr lang="tr-TR" sz="900"/>
                        <a:t>Sınıf Öğretmenliği</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52</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100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52</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dirty="0"/>
                        <a:t>45</a:t>
                      </a:r>
                      <a:endParaRPr sz="1000" dirty="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dirty="0"/>
                        <a:t>45</a:t>
                      </a:r>
                      <a:endParaRPr sz="1000" dirty="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45</a:t>
                      </a:r>
                      <a:endParaRPr sz="100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11"/>
                  </a:ext>
                </a:extLst>
              </a:tr>
              <a:tr h="357611">
                <a:tc>
                  <a:txBody>
                    <a:bodyPr/>
                    <a:lstStyle/>
                    <a:p>
                      <a:pPr marL="0" marR="0" lvl="0" indent="0" algn="l" rtl="0">
                        <a:lnSpc>
                          <a:spcPct val="107000"/>
                        </a:lnSpc>
                        <a:spcBef>
                          <a:spcPts val="0"/>
                        </a:spcBef>
                        <a:spcAft>
                          <a:spcPts val="0"/>
                        </a:spcAft>
                        <a:buNone/>
                      </a:pPr>
                      <a:r>
                        <a:rPr lang="tr-TR" sz="900"/>
                        <a:t>Sosyal Bilgiler Öğretmenliği</a:t>
                      </a:r>
                      <a:endParaRPr sz="9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 41</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41</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100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41</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41</a:t>
                      </a:r>
                      <a:endParaRPr sz="100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dirty="0"/>
                        <a:t>41</a:t>
                      </a:r>
                      <a:endParaRPr sz="1000" dirty="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dirty="0"/>
                        <a:t>100</a:t>
                      </a:r>
                      <a:endParaRPr sz="1000" dirty="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dirty="0"/>
                        <a:t>41</a:t>
                      </a:r>
                      <a:endParaRPr sz="1000" dirty="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12"/>
                  </a:ext>
                </a:extLst>
              </a:tr>
              <a:tr h="357611">
                <a:tc>
                  <a:txBody>
                    <a:bodyPr/>
                    <a:lstStyle/>
                    <a:p>
                      <a:pPr marL="0" marR="0" lvl="0" indent="0" algn="l" rtl="0">
                        <a:lnSpc>
                          <a:spcPct val="107000"/>
                        </a:lnSpc>
                        <a:spcBef>
                          <a:spcPts val="0"/>
                        </a:spcBef>
                        <a:spcAft>
                          <a:spcPts val="0"/>
                        </a:spcAft>
                        <a:buNone/>
                      </a:pPr>
                      <a:r>
                        <a:rPr lang="tr-TR" sz="900"/>
                        <a:t>Türkçe Öğretmenliği</a:t>
                      </a:r>
                      <a:endParaRPr sz="900"/>
                    </a:p>
                  </a:txBody>
                  <a:tcPr marL="91425" marR="91425" marT="91425" marB="91425">
                    <a:noFill/>
                  </a:tcPr>
                </a:tc>
                <a:tc>
                  <a:txBody>
                    <a:bodyPr/>
                    <a:lstStyle/>
                    <a:p>
                      <a:pPr marL="0" marR="0" lvl="0" indent="0" algn="ctr" rtl="0">
                        <a:lnSpc>
                          <a:spcPct val="115000"/>
                        </a:lnSpc>
                        <a:spcBef>
                          <a:spcPts val="1200"/>
                        </a:spcBef>
                        <a:spcAft>
                          <a:spcPts val="0"/>
                        </a:spcAft>
                        <a:buNone/>
                      </a:pPr>
                      <a:r>
                        <a:rPr lang="tr-TR" sz="1000"/>
                        <a:t> 41</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41</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100</a:t>
                      </a:r>
                      <a:endParaRPr sz="1000"/>
                    </a:p>
                  </a:txBody>
                  <a:tcPr marL="91425" marR="91425" marT="91425" marB="91425">
                    <a:noFill/>
                  </a:tcPr>
                </a:tc>
                <a:tc>
                  <a:txBody>
                    <a:bodyPr/>
                    <a:lstStyle/>
                    <a:p>
                      <a:pPr marL="0" lvl="0" indent="0" algn="ctr" rtl="0">
                        <a:lnSpc>
                          <a:spcPct val="115000"/>
                        </a:lnSpc>
                        <a:spcBef>
                          <a:spcPts val="1200"/>
                        </a:spcBef>
                        <a:spcAft>
                          <a:spcPts val="0"/>
                        </a:spcAft>
                        <a:buNone/>
                      </a:pPr>
                      <a:r>
                        <a:rPr lang="tr-TR" sz="1000"/>
                        <a:t>41</a:t>
                      </a:r>
                      <a:endParaRPr sz="1000"/>
                    </a:p>
                  </a:txBody>
                  <a:tcPr marL="91425" marR="91425" marT="91425" marB="91425">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noFill/>
                  </a:tcPr>
                </a:tc>
                <a:tc>
                  <a:txBody>
                    <a:bodyPr/>
                    <a:lstStyle/>
                    <a:p>
                      <a:pPr marL="0" marR="0" lvl="0" indent="0" algn="ctr" rtl="0">
                        <a:lnSpc>
                          <a:spcPct val="115000"/>
                        </a:lnSpc>
                        <a:spcBef>
                          <a:spcPts val="0"/>
                        </a:spcBef>
                        <a:spcAft>
                          <a:spcPts val="0"/>
                        </a:spcAft>
                        <a:buNone/>
                      </a:pPr>
                      <a:r>
                        <a:rPr lang="tr-TR" sz="1000"/>
                        <a:t>40</a:t>
                      </a:r>
                      <a:endParaRPr sz="1000"/>
                    </a:p>
                  </a:txBody>
                  <a:tcPr marL="91425" marR="91425" marT="91425" marB="91425">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00"/>
                        <a:t>40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a:t>100</a:t>
                      </a:r>
                      <a:endParaRPr sz="100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000" dirty="0"/>
                        <a:t>40</a:t>
                      </a:r>
                      <a:endParaRPr sz="1000" dirty="0"/>
                    </a:p>
                  </a:txBody>
                  <a:tcPr marL="0" marR="0"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000" dirty="0"/>
                        <a:t>100</a:t>
                      </a:r>
                      <a:endParaRPr sz="1000" dirty="0"/>
                    </a:p>
                  </a:txBody>
                  <a:tcPr marL="91425" marR="91425" marT="91425" marB="914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no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70"/>
        <p:cNvGrpSpPr/>
        <p:nvPr/>
      </p:nvGrpSpPr>
      <p:grpSpPr>
        <a:xfrm>
          <a:off x="0" y="0"/>
          <a:ext cx="0" cy="0"/>
          <a:chOff x="0" y="0"/>
          <a:chExt cx="0" cy="0"/>
        </a:xfrm>
      </p:grpSpPr>
      <p:sp>
        <p:nvSpPr>
          <p:cNvPr id="471" name="Google Shape;471;p31"/>
          <p:cNvSpPr txBox="1">
            <a:spLocks noGrp="1"/>
          </p:cNvSpPr>
          <p:nvPr>
            <p:ph type="title"/>
          </p:nvPr>
        </p:nvSpPr>
        <p:spPr>
          <a:xfrm>
            <a:off x="307442" y="741652"/>
            <a:ext cx="10425256" cy="6662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dirty="0">
                <a:solidFill>
                  <a:srgbClr val="FF0000"/>
                </a:solidFill>
              </a:rPr>
              <a:t>Tercih/ Yerleşme Durumu</a:t>
            </a:r>
            <a:endParaRPr sz="3200" dirty="0">
              <a:solidFill>
                <a:srgbClr val="FF0000"/>
              </a:solidFill>
            </a:endParaRPr>
          </a:p>
        </p:txBody>
      </p:sp>
      <p:sp>
        <p:nvSpPr>
          <p:cNvPr id="472" name="Google Shape;47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73" name="Google Shape;4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49</a:t>
            </a:fld>
            <a:endParaRPr/>
          </a:p>
        </p:txBody>
      </p:sp>
      <p:graphicFrame>
        <p:nvGraphicFramePr>
          <p:cNvPr id="2" name="Tablo 1"/>
          <p:cNvGraphicFramePr>
            <a:graphicFrameLocks noGrp="1"/>
          </p:cNvGraphicFramePr>
          <p:nvPr>
            <p:extLst>
              <p:ext uri="{D42A27DB-BD31-4B8C-83A1-F6EECF244321}">
                <p14:modId xmlns:p14="http://schemas.microsoft.com/office/powerpoint/2010/main" val="3311928337"/>
              </p:ext>
            </p:extLst>
          </p:nvPr>
        </p:nvGraphicFramePr>
        <p:xfrm>
          <a:off x="838200" y="1955668"/>
          <a:ext cx="10490200" cy="3871976"/>
        </p:xfrm>
        <a:graphic>
          <a:graphicData uri="http://schemas.openxmlformats.org/drawingml/2006/table">
            <a:tbl>
              <a:tblPr firstRow="1" firstCol="1" lastRow="1" lastCol="1" bandRow="1" bandCol="1">
                <a:tableStyleId>{0D959B07-CC43-40B5-915E-03206A15D3F9}</a:tableStyleId>
              </a:tblPr>
              <a:tblGrid>
                <a:gridCol w="3768538">
                  <a:extLst>
                    <a:ext uri="{9D8B030D-6E8A-4147-A177-3AD203B41FA5}">
                      <a16:colId xmlns:a16="http://schemas.microsoft.com/office/drawing/2014/main" val="3787836334"/>
                    </a:ext>
                  </a:extLst>
                </a:gridCol>
                <a:gridCol w="3768538">
                  <a:extLst>
                    <a:ext uri="{9D8B030D-6E8A-4147-A177-3AD203B41FA5}">
                      <a16:colId xmlns:a16="http://schemas.microsoft.com/office/drawing/2014/main" val="1528813572"/>
                    </a:ext>
                  </a:extLst>
                </a:gridCol>
                <a:gridCol w="1476562">
                  <a:extLst>
                    <a:ext uri="{9D8B030D-6E8A-4147-A177-3AD203B41FA5}">
                      <a16:colId xmlns:a16="http://schemas.microsoft.com/office/drawing/2014/main" val="2408133251"/>
                    </a:ext>
                  </a:extLst>
                </a:gridCol>
                <a:gridCol w="1476562">
                  <a:extLst>
                    <a:ext uri="{9D8B030D-6E8A-4147-A177-3AD203B41FA5}">
                      <a16:colId xmlns:a16="http://schemas.microsoft.com/office/drawing/2014/main" val="2384659057"/>
                    </a:ext>
                  </a:extLst>
                </a:gridCol>
              </a:tblGrid>
              <a:tr h="249555">
                <a:tc>
                  <a:txBody>
                    <a:bodyPr/>
                    <a:lstStyle/>
                    <a:p>
                      <a:pPr>
                        <a:lnSpc>
                          <a:spcPct val="107000"/>
                        </a:lnSpc>
                        <a:spcAft>
                          <a:spcPts val="800"/>
                        </a:spcAft>
                      </a:pPr>
                      <a:r>
                        <a:rPr lang="tr-TR" sz="1600" b="1" dirty="0">
                          <a:effectLst/>
                        </a:rPr>
                        <a:t>PROGRAM ADI*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effectLst/>
                        </a:rPr>
                        <a:t>YKS TERCİH/ YERLEŞME DURUMU</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b="1" dirty="0">
                          <a:effectLst/>
                        </a:rPr>
                        <a:t>2024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b="1" dirty="0">
                          <a:effectLst/>
                        </a:rPr>
                        <a:t>2025</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664852555"/>
                  </a:ext>
                </a:extLst>
              </a:tr>
              <a:tr h="320040">
                <a:tc rowSpan="4">
                  <a:txBody>
                    <a:bodyPr/>
                    <a:lstStyle/>
                    <a:p>
                      <a:pPr>
                        <a:lnSpc>
                          <a:spcPct val="107000"/>
                        </a:lnSpc>
                        <a:spcAft>
                          <a:spcPts val="800"/>
                        </a:spcAft>
                      </a:pPr>
                      <a:r>
                        <a:rPr lang="tr-TR" sz="1600" b="1" dirty="0">
                          <a:effectLst/>
                        </a:rPr>
                        <a:t> İLKÖĞRETİM MATEMATİK ÖĞRETMENLİĞİ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effectLst/>
                        </a:rPr>
                        <a:t>EN YÜKSEK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388,63278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2870326"/>
                  </a:ext>
                </a:extLst>
              </a:tr>
              <a:tr h="309245">
                <a:tc vMerge="1">
                  <a:txBody>
                    <a:bodyPr/>
                    <a:lstStyle/>
                    <a:p>
                      <a:endParaRPr lang="tr-TR"/>
                    </a:p>
                  </a:txBody>
                  <a:tcPr/>
                </a:tc>
                <a:tc>
                  <a:txBody>
                    <a:bodyPr/>
                    <a:lstStyle/>
                    <a:p>
                      <a:pPr>
                        <a:lnSpc>
                          <a:spcPct val="107000"/>
                        </a:lnSpc>
                        <a:spcAft>
                          <a:spcPts val="800"/>
                        </a:spcAft>
                      </a:pPr>
                      <a:r>
                        <a:rPr lang="tr-TR" sz="1100" b="1" dirty="0">
                          <a:effectLst/>
                        </a:rPr>
                        <a:t>EN DÜŞÜK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307,04567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2582323847"/>
                  </a:ext>
                </a:extLst>
              </a:tr>
              <a:tr h="219075">
                <a:tc vMerge="1">
                  <a:txBody>
                    <a:bodyPr/>
                    <a:lstStyle/>
                    <a:p>
                      <a:endParaRPr lang="tr-TR"/>
                    </a:p>
                  </a:txBody>
                  <a:tcPr/>
                </a:tc>
                <a:tc>
                  <a:txBody>
                    <a:bodyPr/>
                    <a:lstStyle/>
                    <a:p>
                      <a:pPr>
                        <a:lnSpc>
                          <a:spcPct val="107000"/>
                        </a:lnSpc>
                        <a:spcAft>
                          <a:spcPts val="800"/>
                        </a:spcAft>
                      </a:pPr>
                      <a:r>
                        <a:rPr lang="tr-TR" sz="1100" b="1" dirty="0">
                          <a:effectLst/>
                        </a:rPr>
                        <a:t>EN YÜKSEK YÜZDELİK DİLİM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286024421"/>
                  </a:ext>
                </a:extLst>
              </a:tr>
              <a:tr h="219075">
                <a:tc vMerge="1">
                  <a:txBody>
                    <a:bodyPr/>
                    <a:lstStyle/>
                    <a:p>
                      <a:endParaRPr lang="tr-TR"/>
                    </a:p>
                  </a:txBody>
                  <a:tcPr/>
                </a:tc>
                <a:tc>
                  <a:txBody>
                    <a:bodyPr/>
                    <a:lstStyle/>
                    <a:p>
                      <a:pPr>
                        <a:lnSpc>
                          <a:spcPct val="107000"/>
                        </a:lnSpc>
                        <a:spcAft>
                          <a:spcPts val="800"/>
                        </a:spcAft>
                      </a:pPr>
                      <a:r>
                        <a:rPr lang="tr-TR" sz="1100" b="1" dirty="0">
                          <a:effectLst/>
                        </a:rPr>
                        <a:t>EN DÜŞÜK YÜZDELİK DİLİM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388499124"/>
                  </a:ext>
                </a:extLst>
              </a:tr>
              <a:tr h="397510">
                <a:tc rowSpan="4">
                  <a:txBody>
                    <a:bodyPr/>
                    <a:lstStyle/>
                    <a:p>
                      <a:pPr>
                        <a:lnSpc>
                          <a:spcPct val="107000"/>
                        </a:lnSpc>
                        <a:spcAft>
                          <a:spcPts val="800"/>
                        </a:spcAft>
                      </a:pPr>
                      <a:r>
                        <a:rPr lang="tr-TR" sz="1600" b="1" dirty="0">
                          <a:effectLst/>
                        </a:rPr>
                        <a:t> İNGİLİZCE ÖĞRETMENLİĞİ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effectLst/>
                        </a:rPr>
                        <a:t>EN YÜKSEK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451,48427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447,80230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501522480"/>
                  </a:ext>
                </a:extLst>
              </a:tr>
              <a:tr h="397510">
                <a:tc vMerge="1">
                  <a:txBody>
                    <a:bodyPr/>
                    <a:lstStyle/>
                    <a:p>
                      <a:endParaRPr lang="tr-TR"/>
                    </a:p>
                  </a:txBody>
                  <a:tcPr/>
                </a:tc>
                <a:tc>
                  <a:txBody>
                    <a:bodyPr/>
                    <a:lstStyle/>
                    <a:p>
                      <a:pPr>
                        <a:lnSpc>
                          <a:spcPct val="107000"/>
                        </a:lnSpc>
                        <a:spcAft>
                          <a:spcPts val="800"/>
                        </a:spcAft>
                      </a:pPr>
                      <a:r>
                        <a:rPr lang="tr-TR" sz="1100" b="1" dirty="0">
                          <a:effectLst/>
                        </a:rPr>
                        <a:t>EN DÜŞÜK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412,86184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409,98488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965113267"/>
                  </a:ext>
                </a:extLst>
              </a:tr>
              <a:tr h="219075">
                <a:tc vMerge="1">
                  <a:txBody>
                    <a:bodyPr/>
                    <a:lstStyle/>
                    <a:p>
                      <a:endParaRPr lang="tr-TR"/>
                    </a:p>
                  </a:txBody>
                  <a:tcPr/>
                </a:tc>
                <a:tc>
                  <a:txBody>
                    <a:bodyPr/>
                    <a:lstStyle/>
                    <a:p>
                      <a:pPr>
                        <a:lnSpc>
                          <a:spcPct val="107000"/>
                        </a:lnSpc>
                        <a:spcAft>
                          <a:spcPts val="800"/>
                        </a:spcAft>
                      </a:pPr>
                      <a:r>
                        <a:rPr lang="tr-TR" sz="1100" b="1" dirty="0">
                          <a:effectLst/>
                        </a:rPr>
                        <a:t>EN YÜKSEK YÜZDELİK DİLİM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772716088"/>
                  </a:ext>
                </a:extLst>
              </a:tr>
              <a:tr h="219075">
                <a:tc vMerge="1">
                  <a:txBody>
                    <a:bodyPr/>
                    <a:lstStyle/>
                    <a:p>
                      <a:endParaRPr lang="tr-TR"/>
                    </a:p>
                  </a:txBody>
                  <a:tcPr/>
                </a:tc>
                <a:tc>
                  <a:txBody>
                    <a:bodyPr/>
                    <a:lstStyle/>
                    <a:p>
                      <a:pPr>
                        <a:lnSpc>
                          <a:spcPct val="107000"/>
                        </a:lnSpc>
                        <a:spcAft>
                          <a:spcPts val="800"/>
                        </a:spcAft>
                      </a:pPr>
                      <a:r>
                        <a:rPr lang="tr-TR" sz="1100" b="1" dirty="0">
                          <a:effectLst/>
                        </a:rPr>
                        <a:t>EN DÜŞÜK YÜZDELİK DİLİM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960467749"/>
                  </a:ext>
                </a:extLst>
              </a:tr>
              <a:tr h="397510">
                <a:tc rowSpan="4">
                  <a:txBody>
                    <a:bodyPr/>
                    <a:lstStyle/>
                    <a:p>
                      <a:pPr>
                        <a:lnSpc>
                          <a:spcPct val="107000"/>
                        </a:lnSpc>
                        <a:spcAft>
                          <a:spcPts val="800"/>
                        </a:spcAft>
                      </a:pPr>
                      <a:r>
                        <a:rPr lang="tr-TR" sz="1600" b="1" dirty="0">
                          <a:effectLst/>
                        </a:rPr>
                        <a:t> MATEMATİK ÖĞRETMENLİĞİ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effectLst/>
                        </a:rPr>
                        <a:t>EN YÜKSEK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417,62697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2414380338"/>
                  </a:ext>
                </a:extLst>
              </a:tr>
              <a:tr h="397510">
                <a:tc vMerge="1">
                  <a:txBody>
                    <a:bodyPr/>
                    <a:lstStyle/>
                    <a:p>
                      <a:endParaRPr lang="tr-TR"/>
                    </a:p>
                  </a:txBody>
                  <a:tcPr/>
                </a:tc>
                <a:tc>
                  <a:txBody>
                    <a:bodyPr/>
                    <a:lstStyle/>
                    <a:p>
                      <a:pPr>
                        <a:lnSpc>
                          <a:spcPct val="107000"/>
                        </a:lnSpc>
                        <a:spcAft>
                          <a:spcPts val="800"/>
                        </a:spcAft>
                      </a:pPr>
                      <a:r>
                        <a:rPr lang="tr-TR" sz="1100" b="1" dirty="0">
                          <a:effectLst/>
                        </a:rPr>
                        <a:t>EN DÜŞÜK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348,20238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2404462597"/>
                  </a:ext>
                </a:extLst>
              </a:tr>
              <a:tr h="219075">
                <a:tc vMerge="1">
                  <a:txBody>
                    <a:bodyPr/>
                    <a:lstStyle/>
                    <a:p>
                      <a:endParaRPr lang="tr-TR"/>
                    </a:p>
                  </a:txBody>
                  <a:tcPr/>
                </a:tc>
                <a:tc>
                  <a:txBody>
                    <a:bodyPr/>
                    <a:lstStyle/>
                    <a:p>
                      <a:pPr>
                        <a:lnSpc>
                          <a:spcPct val="107000"/>
                        </a:lnSpc>
                        <a:spcAft>
                          <a:spcPts val="800"/>
                        </a:spcAft>
                      </a:pPr>
                      <a:r>
                        <a:rPr lang="tr-TR" sz="1100" b="1" dirty="0">
                          <a:effectLst/>
                        </a:rPr>
                        <a:t>EN YÜKSEK YÜZDELİK DİLİM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066499423"/>
                  </a:ext>
                </a:extLst>
              </a:tr>
              <a:tr h="219075">
                <a:tc vMerge="1">
                  <a:txBody>
                    <a:bodyPr/>
                    <a:lstStyle/>
                    <a:p>
                      <a:endParaRPr lang="tr-TR"/>
                    </a:p>
                  </a:txBody>
                  <a:tcPr/>
                </a:tc>
                <a:tc>
                  <a:txBody>
                    <a:bodyPr/>
                    <a:lstStyle/>
                    <a:p>
                      <a:pPr>
                        <a:lnSpc>
                          <a:spcPct val="107000"/>
                        </a:lnSpc>
                        <a:spcAft>
                          <a:spcPts val="800"/>
                        </a:spcAft>
                      </a:pPr>
                      <a:r>
                        <a:rPr lang="tr-TR" sz="1100" b="1" dirty="0">
                          <a:effectLst/>
                        </a:rPr>
                        <a:t>EN DÜŞÜK YÜZDELİK DİLİM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4401921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sp>
        <p:nvSpPr>
          <p:cNvPr id="126" name="Google Shape;1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27" name="Google Shape;1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a:t>
            </a:fld>
            <a:endParaRPr/>
          </a:p>
        </p:txBody>
      </p:sp>
      <p:sp>
        <p:nvSpPr>
          <p:cNvPr id="128" name="Google Shape;128;p5"/>
          <p:cNvSpPr txBox="1"/>
          <p:nvPr/>
        </p:nvSpPr>
        <p:spPr>
          <a:xfrm>
            <a:off x="-1" y="797551"/>
            <a:ext cx="10741891" cy="69031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200"/>
              <a:buFont typeface="Calibri"/>
              <a:buNone/>
            </a:pPr>
            <a:r>
              <a:rPr lang="tr-TR" sz="3200" b="1" i="0" u="none" strike="noStrike" cap="none">
                <a:solidFill>
                  <a:srgbClr val="FF0000"/>
                </a:solidFill>
                <a:latin typeface="Calibri"/>
                <a:ea typeface="Calibri"/>
                <a:cs typeface="Calibri"/>
                <a:sym typeface="Calibri"/>
              </a:rPr>
              <a:t>YÖNETİM: </a:t>
            </a:r>
            <a:r>
              <a:rPr lang="tr-TR" sz="3200" b="1" i="0" u="none" strike="noStrike" cap="none">
                <a:solidFill>
                  <a:srgbClr val="3333FF"/>
                </a:solidFill>
                <a:latin typeface="Calibri"/>
                <a:ea typeface="Calibri"/>
                <a:cs typeface="Calibri"/>
                <a:sym typeface="Calibri"/>
              </a:rPr>
              <a:t>Bölüm Başkanlıkları</a:t>
            </a:r>
            <a:endParaRPr sz="3200" b="0" i="0" u="none" strike="noStrike" cap="none">
              <a:solidFill>
                <a:srgbClr val="3333FF"/>
              </a:solidFill>
              <a:latin typeface="Calibri"/>
              <a:ea typeface="Calibri"/>
              <a:cs typeface="Calibri"/>
              <a:sym typeface="Calibri"/>
            </a:endParaRPr>
          </a:p>
        </p:txBody>
      </p:sp>
      <p:graphicFrame>
        <p:nvGraphicFramePr>
          <p:cNvPr id="129" name="Google Shape;129;p5"/>
          <p:cNvGraphicFramePr/>
          <p:nvPr>
            <p:extLst>
              <p:ext uri="{D42A27DB-BD31-4B8C-83A1-F6EECF244321}">
                <p14:modId xmlns:p14="http://schemas.microsoft.com/office/powerpoint/2010/main" val="256842248"/>
              </p:ext>
            </p:extLst>
          </p:nvPr>
        </p:nvGraphicFramePr>
        <p:xfrm>
          <a:off x="380334" y="1818357"/>
          <a:ext cx="10973466" cy="4290183"/>
        </p:xfrm>
        <a:graphic>
          <a:graphicData uri="http://schemas.openxmlformats.org/drawingml/2006/table">
            <a:tbl>
              <a:tblPr firstRow="1" firstCol="1" bandRow="1">
                <a:noFill/>
                <a:tableStyleId>{6B96FA0C-A23B-4D2F-B4F0-ADE644EF4475}</a:tableStyleId>
              </a:tblPr>
              <a:tblGrid>
                <a:gridCol w="2800798">
                  <a:extLst>
                    <a:ext uri="{9D8B030D-6E8A-4147-A177-3AD203B41FA5}">
                      <a16:colId xmlns:a16="http://schemas.microsoft.com/office/drawing/2014/main" val="20000"/>
                    </a:ext>
                  </a:extLst>
                </a:gridCol>
                <a:gridCol w="2896229">
                  <a:extLst>
                    <a:ext uri="{9D8B030D-6E8A-4147-A177-3AD203B41FA5}">
                      <a16:colId xmlns:a16="http://schemas.microsoft.com/office/drawing/2014/main" val="20001"/>
                    </a:ext>
                  </a:extLst>
                </a:gridCol>
                <a:gridCol w="2637773">
                  <a:extLst>
                    <a:ext uri="{9D8B030D-6E8A-4147-A177-3AD203B41FA5}">
                      <a16:colId xmlns:a16="http://schemas.microsoft.com/office/drawing/2014/main" val="20002"/>
                    </a:ext>
                  </a:extLst>
                </a:gridCol>
                <a:gridCol w="2638666">
                  <a:extLst>
                    <a:ext uri="{9D8B030D-6E8A-4147-A177-3AD203B41FA5}">
                      <a16:colId xmlns:a16="http://schemas.microsoft.com/office/drawing/2014/main" val="20003"/>
                    </a:ext>
                  </a:extLst>
                </a:gridCol>
              </a:tblGrid>
              <a:tr h="483349">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ADI*</a:t>
                      </a:r>
                      <a:endParaRPr sz="1800" u="none" strike="noStrike" cap="none">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Başkanı </a:t>
                      </a:r>
                      <a:endParaRPr/>
                    </a:p>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Ünvanı Adı Soyadı</a:t>
                      </a:r>
                      <a:endParaRPr sz="1800" u="none" strike="noStrike" cap="none">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 Yardımcısı Ünvanı Adı Soyadı</a:t>
                      </a:r>
                      <a:endParaRPr sz="1800" u="none" strike="noStrike" cap="none">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 Yardımcısı Ünvanı Adı Soyadı</a:t>
                      </a:r>
                      <a:endParaRPr sz="1800" u="none" strike="noStrike" cap="none">
                        <a:solidFill>
                          <a:srgbClr val="FF0000"/>
                        </a:solidFill>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0"/>
                  </a:ext>
                </a:extLst>
              </a:tr>
              <a:tr h="483349">
                <a:tc>
                  <a:txBody>
                    <a:bodyPr/>
                    <a:lstStyle/>
                    <a:p>
                      <a:pPr marL="0" marR="0" lvl="0" indent="0" algn="l" rtl="0">
                        <a:spcBef>
                          <a:spcPts val="0"/>
                        </a:spcBef>
                        <a:spcAft>
                          <a:spcPts val="0"/>
                        </a:spcAft>
                        <a:buNone/>
                      </a:pPr>
                      <a:r>
                        <a:rPr lang="tr-TR" sz="1800"/>
                        <a:t>Matematik ve Fen Bil. Eğitimi</a:t>
                      </a:r>
                      <a:endParaRPr sz="180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a:t>Prof. Dr. Ahmet Zeki SAKA</a:t>
                      </a:r>
                      <a:endParaRPr sz="180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dirty="0"/>
                        <a:t>Doç. Dr. Erdem ÇEKMEZ</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latin typeface="Calibri"/>
                          <a:ea typeface="Calibri"/>
                          <a:cs typeface="Calibri"/>
                          <a:sym typeface="Calibri"/>
                        </a:rPr>
                        <a:t> </a:t>
                      </a:r>
                      <a:endParaRPr sz="18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1"/>
                  </a:ext>
                </a:extLst>
              </a:tr>
              <a:tr h="517139">
                <a:tc>
                  <a:txBody>
                    <a:bodyPr/>
                    <a:lstStyle/>
                    <a:p>
                      <a:pPr marL="0" marR="0" lvl="0" indent="0" algn="l" rtl="0">
                        <a:spcBef>
                          <a:spcPts val="0"/>
                        </a:spcBef>
                        <a:spcAft>
                          <a:spcPts val="0"/>
                        </a:spcAft>
                        <a:buNone/>
                      </a:pPr>
                      <a:r>
                        <a:rPr lang="tr-TR" sz="1800"/>
                        <a:t>Eğitim Bilimleri </a:t>
                      </a:r>
                      <a:endParaRPr sz="180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dirty="0"/>
                        <a:t>Prof. Dr. Hülya K. TANKUTAY</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dirty="0"/>
                        <a:t>Dr. </a:t>
                      </a:r>
                      <a:r>
                        <a:rPr lang="tr-TR" sz="1800" dirty="0" err="1"/>
                        <a:t>Öğr</a:t>
                      </a:r>
                      <a:r>
                        <a:rPr lang="tr-TR" sz="1800" dirty="0"/>
                        <a:t>. Üyesi Ayşe KALYON</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t>Dr. </a:t>
                      </a:r>
                      <a:r>
                        <a:rPr lang="tr-TR" sz="1800" dirty="0" err="1"/>
                        <a:t>Öğr</a:t>
                      </a:r>
                      <a:r>
                        <a:rPr lang="tr-TR" sz="1800" dirty="0"/>
                        <a:t>. Üyesi Yasemin KARSANTIK</a:t>
                      </a:r>
                      <a:endParaRPr sz="18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2"/>
                  </a:ext>
                </a:extLst>
              </a:tr>
              <a:tr h="517139">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Güzel Sanatlar Eğitimi</a:t>
                      </a:r>
                      <a:endParaRPr sz="18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a:t>Prof. Dr. Meltem DÜZBASTILAR</a:t>
                      </a:r>
                      <a:endParaRPr sz="18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latin typeface="Calibri"/>
                          <a:ea typeface="Calibri"/>
                          <a:cs typeface="Calibri"/>
                          <a:sym typeface="Calibri"/>
                        </a:rPr>
                        <a:t>Doç. Dr. Şefika TOP</a:t>
                      </a:r>
                      <a:r>
                        <a:rPr lang="tr-TR" sz="1800" dirty="0"/>
                        <a:t>ALAK</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t>Doç. Dr. Seda L.</a:t>
                      </a:r>
                      <a:r>
                        <a:rPr lang="tr-TR" sz="1800" baseline="0" dirty="0"/>
                        <a:t> </a:t>
                      </a:r>
                      <a:r>
                        <a:rPr lang="tr-TR" sz="1800" dirty="0"/>
                        <a:t>TURAN</a:t>
                      </a:r>
                      <a:r>
                        <a:rPr lang="tr-TR" sz="1800" dirty="0">
                          <a:latin typeface="Calibri"/>
                          <a:ea typeface="Calibri"/>
                          <a:cs typeface="Calibri"/>
                          <a:sym typeface="Calibri"/>
                        </a:rPr>
                        <a:t> </a:t>
                      </a:r>
                      <a:endParaRPr sz="18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3"/>
                  </a:ext>
                </a:extLst>
              </a:tr>
              <a:tr h="517139">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Öz</a:t>
                      </a:r>
                      <a:r>
                        <a:rPr lang="tr-TR" sz="1800"/>
                        <a:t>el Eğitim Bölümü</a:t>
                      </a:r>
                      <a:endParaRPr sz="18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t>Dr. </a:t>
                      </a:r>
                      <a:r>
                        <a:rPr lang="tr-TR" sz="1800" dirty="0" err="1"/>
                        <a:t>Öğr</a:t>
                      </a:r>
                      <a:r>
                        <a:rPr lang="tr-TR" sz="1800" dirty="0"/>
                        <a:t>. Üyesi Pınar Y.HAYAL(V)</a:t>
                      </a:r>
                      <a:r>
                        <a:rPr lang="tr-TR" sz="1800" dirty="0">
                          <a:latin typeface="Calibri"/>
                          <a:ea typeface="Calibri"/>
                          <a:cs typeface="Calibri"/>
                          <a:sym typeface="Calibri"/>
                        </a:rPr>
                        <a:t> </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latin typeface="Calibri"/>
                          <a:ea typeface="Calibri"/>
                          <a:cs typeface="Calibri"/>
                          <a:sym typeface="Calibri"/>
                        </a:rPr>
                        <a:t>Öğr. Gör. Ahmet İSKENDEROĞLU</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4"/>
                  </a:ext>
                </a:extLst>
              </a:tr>
              <a:tr h="373692">
                <a:tc>
                  <a:txBody>
                    <a:bodyPr/>
                    <a:lstStyle/>
                    <a:p>
                      <a:pPr marL="0" marR="0" lvl="0" indent="0" algn="l" rtl="0">
                        <a:lnSpc>
                          <a:spcPct val="107000"/>
                        </a:lnSpc>
                        <a:spcBef>
                          <a:spcPts val="0"/>
                        </a:spcBef>
                        <a:spcAft>
                          <a:spcPts val="0"/>
                        </a:spcAft>
                        <a:buNone/>
                      </a:pPr>
                      <a:r>
                        <a:rPr lang="tr-TR" sz="1800"/>
                        <a:t>Türkçe ve Sosyal Bil.Eğitimi</a:t>
                      </a:r>
                      <a:endParaRPr sz="18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a:t>Prof. Dr. Erhan DURUKAN</a:t>
                      </a: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t>Dr. </a:t>
                      </a:r>
                      <a:r>
                        <a:rPr lang="tr-TR" sz="1800" dirty="0" err="1"/>
                        <a:t>Öğr</a:t>
                      </a:r>
                      <a:r>
                        <a:rPr lang="tr-TR" sz="1800" dirty="0"/>
                        <a:t>. Üyesi Elif TORUN</a:t>
                      </a:r>
                      <a:r>
                        <a:rPr lang="tr-TR" sz="1800" dirty="0">
                          <a:latin typeface="Calibri"/>
                          <a:ea typeface="Calibri"/>
                          <a:cs typeface="Calibri"/>
                          <a:sym typeface="Calibri"/>
                        </a:rPr>
                        <a:t> </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5"/>
                  </a:ext>
                </a:extLst>
              </a:tr>
              <a:tr h="483349">
                <a:tc>
                  <a:txBody>
                    <a:bodyPr/>
                    <a:lstStyle/>
                    <a:p>
                      <a:pPr marL="0" marR="0" lvl="0" indent="0" algn="l" rtl="0">
                        <a:spcBef>
                          <a:spcPts val="0"/>
                        </a:spcBef>
                        <a:spcAft>
                          <a:spcPts val="0"/>
                        </a:spcAft>
                        <a:buNone/>
                      </a:pPr>
                      <a:r>
                        <a:rPr lang="tr-TR" sz="1800" dirty="0"/>
                        <a:t>Temel Eğitim Bölümü</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a:t>Prof. Dr. Gönül GÜNEŞ</a:t>
                      </a:r>
                      <a:endParaRPr sz="180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dirty="0"/>
                        <a:t>Prof. Dr. Tuba A. İSKENDEROĞLU</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latin typeface="Calibri"/>
                          <a:ea typeface="Calibri"/>
                          <a:cs typeface="Calibri"/>
                          <a:sym typeface="Calibri"/>
                        </a:rPr>
                        <a:t>Doç. Dr. </a:t>
                      </a:r>
                      <a:r>
                        <a:rPr lang="tr-TR" sz="1800" dirty="0" err="1">
                          <a:latin typeface="Calibri"/>
                          <a:ea typeface="Calibri"/>
                          <a:cs typeface="Calibri"/>
                          <a:sym typeface="Calibri"/>
                        </a:rPr>
                        <a:t>Nazihan</a:t>
                      </a:r>
                      <a:r>
                        <a:rPr lang="tr-TR" sz="1800" dirty="0">
                          <a:latin typeface="Calibri"/>
                          <a:ea typeface="Calibri"/>
                          <a:cs typeface="Calibri"/>
                          <a:sym typeface="Calibri"/>
                        </a:rPr>
                        <a:t> URSAVAŞ</a:t>
                      </a:r>
                      <a:endParaRPr sz="18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6"/>
                  </a:ext>
                </a:extLst>
              </a:tr>
              <a:tr h="483349">
                <a:tc>
                  <a:txBody>
                    <a:bodyPr/>
                    <a:lstStyle/>
                    <a:p>
                      <a:pPr marL="0" marR="0" lvl="0" indent="0" algn="l" rtl="0">
                        <a:spcBef>
                          <a:spcPts val="0"/>
                        </a:spcBef>
                        <a:spcAft>
                          <a:spcPts val="0"/>
                        </a:spcAft>
                        <a:buNone/>
                      </a:pPr>
                      <a:r>
                        <a:rPr lang="tr-TR" sz="1800" dirty="0"/>
                        <a:t>Yabancı Diller Eğitimi Bölümü</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dirty="0"/>
                        <a:t>Doç. Dr. Handan ÇELİK VAILLANT</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spcBef>
                          <a:spcPts val="0"/>
                        </a:spcBef>
                        <a:spcAft>
                          <a:spcPts val="0"/>
                        </a:spcAft>
                        <a:buNone/>
                      </a:pPr>
                      <a:r>
                        <a:rPr lang="tr-TR" sz="1800" dirty="0"/>
                        <a:t>Dr. Öğr. Üyesi Bilal KARACA</a:t>
                      </a:r>
                      <a:endParaRPr sz="18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dirty="0">
                          <a:latin typeface="Calibri"/>
                          <a:ea typeface="Calibri"/>
                          <a:cs typeface="Calibri"/>
                          <a:sym typeface="Calibri"/>
                        </a:rPr>
                        <a:t> </a:t>
                      </a:r>
                      <a:endParaRPr sz="18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FF0000"/>
                </a:solidFill>
              </a:rPr>
              <a:t>Tercih/ Yerleşme Durumu</a:t>
            </a:r>
            <a:endParaRPr lang="tr-TR" sz="3200" dirty="0"/>
          </a:p>
        </p:txBody>
      </p:sp>
      <p:sp>
        <p:nvSpPr>
          <p:cNvPr id="3" name="Slayt Numarası Yer Tutucusu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343662454"/>
              </p:ext>
            </p:extLst>
          </p:nvPr>
        </p:nvGraphicFramePr>
        <p:xfrm>
          <a:off x="716147" y="1817362"/>
          <a:ext cx="10490200" cy="4006223"/>
        </p:xfrm>
        <a:graphic>
          <a:graphicData uri="http://schemas.openxmlformats.org/drawingml/2006/table">
            <a:tbl>
              <a:tblPr firstRow="1" firstCol="1" lastRow="1" lastCol="1" bandRow="1" bandCol="1">
                <a:tableStyleId>{0D959B07-CC43-40B5-915E-03206A15D3F9}</a:tableStyleId>
              </a:tblPr>
              <a:tblGrid>
                <a:gridCol w="3768538">
                  <a:extLst>
                    <a:ext uri="{9D8B030D-6E8A-4147-A177-3AD203B41FA5}">
                      <a16:colId xmlns:a16="http://schemas.microsoft.com/office/drawing/2014/main" val="3035159142"/>
                    </a:ext>
                  </a:extLst>
                </a:gridCol>
                <a:gridCol w="3768538">
                  <a:extLst>
                    <a:ext uri="{9D8B030D-6E8A-4147-A177-3AD203B41FA5}">
                      <a16:colId xmlns:a16="http://schemas.microsoft.com/office/drawing/2014/main" val="1699575886"/>
                    </a:ext>
                  </a:extLst>
                </a:gridCol>
                <a:gridCol w="1476562">
                  <a:extLst>
                    <a:ext uri="{9D8B030D-6E8A-4147-A177-3AD203B41FA5}">
                      <a16:colId xmlns:a16="http://schemas.microsoft.com/office/drawing/2014/main" val="3774542840"/>
                    </a:ext>
                  </a:extLst>
                </a:gridCol>
                <a:gridCol w="1476562">
                  <a:extLst>
                    <a:ext uri="{9D8B030D-6E8A-4147-A177-3AD203B41FA5}">
                      <a16:colId xmlns:a16="http://schemas.microsoft.com/office/drawing/2014/main" val="2859908014"/>
                    </a:ext>
                  </a:extLst>
                </a:gridCol>
              </a:tblGrid>
              <a:tr h="397510">
                <a:tc>
                  <a:txBody>
                    <a:bodyPr/>
                    <a:lstStyle/>
                    <a:p>
                      <a:pPr>
                        <a:lnSpc>
                          <a:spcPct val="107000"/>
                        </a:lnSpc>
                        <a:spcAft>
                          <a:spcPts val="800"/>
                        </a:spcAft>
                      </a:pPr>
                      <a:r>
                        <a:rPr lang="tr-TR" sz="1400" b="1" dirty="0">
                          <a:effectLst/>
                        </a:rPr>
                        <a:t>PROGRAM ADI*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effectLst/>
                        </a:rPr>
                        <a:t>YKS TERCİH/ YERLEŞME DURUMU</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b="1" dirty="0">
                          <a:effectLst/>
                        </a:rPr>
                        <a:t>2024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b="1" dirty="0">
                          <a:effectLst/>
                        </a:rPr>
                        <a:t>2025</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796281215"/>
                  </a:ext>
                </a:extLst>
              </a:tr>
              <a:tr h="397510">
                <a:tc rowSpan="5">
                  <a:txBody>
                    <a:bodyPr/>
                    <a:lstStyle/>
                    <a:p>
                      <a:pPr>
                        <a:lnSpc>
                          <a:spcPct val="107000"/>
                        </a:lnSpc>
                        <a:spcAft>
                          <a:spcPts val="800"/>
                        </a:spcAft>
                      </a:pPr>
                      <a:r>
                        <a:rPr lang="tr-TR" sz="1400" b="1" dirty="0">
                          <a:effectLst/>
                        </a:rPr>
                        <a:t>OKUL ÖNCESİ ÖĞRETMENLİĞİ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effectLst/>
                        </a:rPr>
                        <a:t>EN YÜKSEK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457,83374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405,88697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4086395296"/>
                  </a:ext>
                </a:extLst>
              </a:tr>
              <a:tr h="397510">
                <a:tc vMerge="1">
                  <a:txBody>
                    <a:bodyPr/>
                    <a:lstStyle/>
                    <a:p>
                      <a:endParaRPr lang="tr-TR"/>
                    </a:p>
                  </a:txBody>
                  <a:tcPr/>
                </a:tc>
                <a:tc>
                  <a:txBody>
                    <a:bodyPr/>
                    <a:lstStyle/>
                    <a:p>
                      <a:pPr>
                        <a:lnSpc>
                          <a:spcPct val="107000"/>
                        </a:lnSpc>
                        <a:spcAft>
                          <a:spcPts val="800"/>
                        </a:spcAft>
                      </a:pPr>
                      <a:r>
                        <a:rPr lang="tr-TR" sz="1100" b="1">
                          <a:effectLst/>
                        </a:rPr>
                        <a:t>EN DÜŞÜK PUAN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412,99539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379,81220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2535383665"/>
                  </a:ext>
                </a:extLst>
              </a:tr>
              <a:tr h="219075">
                <a:tc vMerge="1">
                  <a:txBody>
                    <a:bodyPr/>
                    <a:lstStyle/>
                    <a:p>
                      <a:endParaRPr lang="tr-TR"/>
                    </a:p>
                  </a:txBody>
                  <a:tcPr/>
                </a:tc>
                <a:tc>
                  <a:txBody>
                    <a:bodyPr/>
                    <a:lstStyle/>
                    <a:p>
                      <a:pPr>
                        <a:lnSpc>
                          <a:spcPct val="107000"/>
                        </a:lnSpc>
                        <a:spcAft>
                          <a:spcPts val="800"/>
                        </a:spcAft>
                      </a:pPr>
                      <a:r>
                        <a:rPr lang="tr-TR" sz="1100" b="1">
                          <a:effectLst/>
                        </a:rPr>
                        <a:t>EN YÜKSEK YÜZDELİK DİLİM</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925957321"/>
                  </a:ext>
                </a:extLst>
              </a:tr>
              <a:tr h="347353">
                <a:tc vMerge="1">
                  <a:txBody>
                    <a:bodyPr/>
                    <a:lstStyle/>
                    <a:p>
                      <a:endParaRPr lang="tr-TR"/>
                    </a:p>
                  </a:txBody>
                  <a:tcPr/>
                </a:tc>
                <a:tc>
                  <a:txBody>
                    <a:bodyPr/>
                    <a:lstStyle/>
                    <a:p>
                      <a:pPr>
                        <a:lnSpc>
                          <a:spcPct val="107000"/>
                        </a:lnSpc>
                        <a:spcAft>
                          <a:spcPts val="800"/>
                        </a:spcAft>
                      </a:pPr>
                      <a:r>
                        <a:rPr lang="tr-TR" sz="1100" b="1">
                          <a:effectLst/>
                        </a:rPr>
                        <a:t>EN DÜŞÜK YÜZDELİK DİLİM</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2357467"/>
                  </a:ext>
                </a:extLst>
              </a:tr>
              <a:tr h="219075">
                <a:tc vMerge="1">
                  <a:txBody>
                    <a:bodyPr/>
                    <a:lstStyle/>
                    <a:p>
                      <a:endParaRPr lang="tr-TR"/>
                    </a:p>
                  </a:txBody>
                  <a:tcPr/>
                </a:tc>
                <a:tc>
                  <a:txBody>
                    <a:bodyPr/>
                    <a:lstStyle/>
                    <a:p>
                      <a:pPr>
                        <a:lnSpc>
                          <a:spcPct val="107000"/>
                        </a:lnSpc>
                      </a:pPr>
                      <a:endParaRPr lang="tr-TR" sz="1100" b="1" dirty="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120435697"/>
                  </a:ext>
                </a:extLst>
              </a:tr>
              <a:tr h="397510">
                <a:tc rowSpan="4">
                  <a:txBody>
                    <a:bodyPr/>
                    <a:lstStyle/>
                    <a:p>
                      <a:pPr>
                        <a:lnSpc>
                          <a:spcPct val="107000"/>
                        </a:lnSpc>
                        <a:spcAft>
                          <a:spcPts val="800"/>
                        </a:spcAft>
                      </a:pPr>
                      <a:r>
                        <a:rPr lang="tr-TR" sz="1400" b="1">
                          <a:effectLst/>
                        </a:rPr>
                        <a:t>ÖZEL EĞİTİM ÖĞRETMENLİĞİ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a:lnSpc>
                          <a:spcPct val="107000"/>
                        </a:lnSpc>
                        <a:spcAft>
                          <a:spcPts val="800"/>
                        </a:spcAft>
                      </a:pPr>
                      <a:r>
                        <a:rPr lang="tr-TR" sz="1100" b="1">
                          <a:effectLst/>
                        </a:rPr>
                        <a:t>EN YÜKSEK PUAN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462,54383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444,04993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322618128"/>
                  </a:ext>
                </a:extLst>
              </a:tr>
              <a:tr h="397510">
                <a:tc vMerge="1">
                  <a:txBody>
                    <a:bodyPr/>
                    <a:lstStyle/>
                    <a:p>
                      <a:endParaRPr lang="tr-TR"/>
                    </a:p>
                  </a:txBody>
                  <a:tcPr/>
                </a:tc>
                <a:tc>
                  <a:txBody>
                    <a:bodyPr/>
                    <a:lstStyle/>
                    <a:p>
                      <a:pPr>
                        <a:lnSpc>
                          <a:spcPct val="107000"/>
                        </a:lnSpc>
                        <a:spcAft>
                          <a:spcPts val="800"/>
                        </a:spcAft>
                      </a:pPr>
                      <a:r>
                        <a:rPr lang="tr-TR" sz="1100" b="1">
                          <a:effectLst/>
                        </a:rPr>
                        <a:t>EN DÜŞÜK PUAN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430,10822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400,48591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963506040"/>
                  </a:ext>
                </a:extLst>
              </a:tr>
              <a:tr h="219075">
                <a:tc vMerge="1">
                  <a:txBody>
                    <a:bodyPr/>
                    <a:lstStyle/>
                    <a:p>
                      <a:endParaRPr lang="tr-TR"/>
                    </a:p>
                  </a:txBody>
                  <a:tcPr/>
                </a:tc>
                <a:tc>
                  <a:txBody>
                    <a:bodyPr/>
                    <a:lstStyle/>
                    <a:p>
                      <a:pPr>
                        <a:lnSpc>
                          <a:spcPct val="107000"/>
                        </a:lnSpc>
                        <a:spcAft>
                          <a:spcPts val="800"/>
                        </a:spcAft>
                      </a:pPr>
                      <a:r>
                        <a:rPr lang="tr-TR" sz="1100" b="1">
                          <a:effectLst/>
                        </a:rPr>
                        <a:t>EN YÜKSEK YÜZDELİK DİLİM</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048996819"/>
                  </a:ext>
                </a:extLst>
              </a:tr>
              <a:tr h="219075">
                <a:tc vMerge="1">
                  <a:txBody>
                    <a:bodyPr/>
                    <a:lstStyle/>
                    <a:p>
                      <a:endParaRPr lang="tr-TR"/>
                    </a:p>
                  </a:txBody>
                  <a:tcPr/>
                </a:tc>
                <a:tc>
                  <a:txBody>
                    <a:bodyPr/>
                    <a:lstStyle/>
                    <a:p>
                      <a:pPr>
                        <a:lnSpc>
                          <a:spcPct val="107000"/>
                        </a:lnSpc>
                        <a:spcAft>
                          <a:spcPts val="800"/>
                        </a:spcAft>
                      </a:pPr>
                      <a:r>
                        <a:rPr lang="tr-TR" sz="1100" b="1" dirty="0">
                          <a:effectLst/>
                        </a:rPr>
                        <a:t>EN DÜŞÜK YÜZDELİK DİLİM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630034286"/>
                  </a:ext>
                </a:extLst>
              </a:tr>
              <a:tr h="397510">
                <a:tc rowSpan="2">
                  <a:txBody>
                    <a:bodyPr/>
                    <a:lstStyle/>
                    <a:p>
                      <a:pPr>
                        <a:lnSpc>
                          <a:spcPct val="107000"/>
                        </a:lnSpc>
                        <a:spcAft>
                          <a:spcPts val="800"/>
                        </a:spcAft>
                      </a:pPr>
                      <a:r>
                        <a:rPr lang="tr-TR" sz="1400" b="1" dirty="0">
                          <a:effectLst/>
                        </a:rPr>
                        <a:t>REHBERLİK VE PSİKOLOJİK DANIŞMANLIK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a:lnSpc>
                          <a:spcPct val="107000"/>
                        </a:lnSpc>
                        <a:spcAft>
                          <a:spcPts val="800"/>
                        </a:spcAft>
                      </a:pPr>
                      <a:r>
                        <a:rPr lang="tr-TR" sz="1100" b="1" dirty="0">
                          <a:effectLst/>
                        </a:rPr>
                        <a:t>EN YÜKSEK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387,12360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431375170"/>
                  </a:ext>
                </a:extLst>
              </a:tr>
              <a:tr h="397510">
                <a:tc vMerge="1">
                  <a:txBody>
                    <a:bodyPr/>
                    <a:lstStyle/>
                    <a:p>
                      <a:endParaRPr lang="tr-TR"/>
                    </a:p>
                  </a:txBody>
                  <a:tcPr/>
                </a:tc>
                <a:tc>
                  <a:txBody>
                    <a:bodyPr/>
                    <a:lstStyle/>
                    <a:p>
                      <a:pPr>
                        <a:lnSpc>
                          <a:spcPct val="107000"/>
                        </a:lnSpc>
                        <a:spcAft>
                          <a:spcPts val="800"/>
                        </a:spcAft>
                      </a:pPr>
                      <a:r>
                        <a:rPr lang="tr-TR" sz="1100" b="1" dirty="0">
                          <a:effectLst/>
                        </a:rPr>
                        <a:t>EN DÜŞÜK PUAN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347,79472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737110972"/>
                  </a:ext>
                </a:extLst>
              </a:tr>
            </a:tbl>
          </a:graphicData>
        </a:graphic>
      </p:graphicFrame>
    </p:spTree>
    <p:extLst>
      <p:ext uri="{BB962C8B-B14F-4D97-AF65-F5344CB8AC3E}">
        <p14:creationId xmlns:p14="http://schemas.microsoft.com/office/powerpoint/2010/main" val="227007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FF0000"/>
                </a:solidFill>
              </a:rPr>
              <a:t>Tercih/ Yerleşme Durumu</a:t>
            </a:r>
            <a:endParaRPr lang="tr-TR" sz="3200" dirty="0"/>
          </a:p>
        </p:txBody>
      </p:sp>
      <p:sp>
        <p:nvSpPr>
          <p:cNvPr id="3" name="Slayt Numarası Yer Tutucusu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51</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1400431081"/>
              </p:ext>
            </p:extLst>
          </p:nvPr>
        </p:nvGraphicFramePr>
        <p:xfrm>
          <a:off x="942072" y="1690688"/>
          <a:ext cx="10307856" cy="4576458"/>
        </p:xfrm>
        <a:graphic>
          <a:graphicData uri="http://schemas.openxmlformats.org/drawingml/2006/table">
            <a:tbl>
              <a:tblPr firstRow="1" firstCol="1" lastRow="1" lastCol="1" bandRow="1" bandCol="1">
                <a:tableStyleId>{0D959B07-CC43-40B5-915E-03206A15D3F9}</a:tableStyleId>
              </a:tblPr>
              <a:tblGrid>
                <a:gridCol w="3703032">
                  <a:extLst>
                    <a:ext uri="{9D8B030D-6E8A-4147-A177-3AD203B41FA5}">
                      <a16:colId xmlns:a16="http://schemas.microsoft.com/office/drawing/2014/main" val="879329004"/>
                    </a:ext>
                  </a:extLst>
                </a:gridCol>
                <a:gridCol w="3703032">
                  <a:extLst>
                    <a:ext uri="{9D8B030D-6E8A-4147-A177-3AD203B41FA5}">
                      <a16:colId xmlns:a16="http://schemas.microsoft.com/office/drawing/2014/main" val="2587764210"/>
                    </a:ext>
                  </a:extLst>
                </a:gridCol>
                <a:gridCol w="1450896">
                  <a:extLst>
                    <a:ext uri="{9D8B030D-6E8A-4147-A177-3AD203B41FA5}">
                      <a16:colId xmlns:a16="http://schemas.microsoft.com/office/drawing/2014/main" val="196481991"/>
                    </a:ext>
                  </a:extLst>
                </a:gridCol>
                <a:gridCol w="1450896">
                  <a:extLst>
                    <a:ext uri="{9D8B030D-6E8A-4147-A177-3AD203B41FA5}">
                      <a16:colId xmlns:a16="http://schemas.microsoft.com/office/drawing/2014/main" val="3636407603"/>
                    </a:ext>
                  </a:extLst>
                </a:gridCol>
              </a:tblGrid>
              <a:tr h="349757">
                <a:tc>
                  <a:txBody>
                    <a:bodyPr/>
                    <a:lstStyle/>
                    <a:p>
                      <a:pPr>
                        <a:lnSpc>
                          <a:spcPct val="107000"/>
                        </a:lnSpc>
                        <a:spcAft>
                          <a:spcPts val="800"/>
                        </a:spcAft>
                      </a:pPr>
                      <a:r>
                        <a:rPr lang="tr-TR" sz="1600" b="1" dirty="0">
                          <a:effectLst/>
                        </a:rPr>
                        <a:t>PROGRAM ADI*</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effectLst/>
                        </a:rPr>
                        <a:t>YKS TERCİH/ YERLEŞME DURUMU</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b="1" dirty="0">
                          <a:effectLst/>
                        </a:rPr>
                        <a:t>2024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b="1" dirty="0">
                          <a:effectLst/>
                        </a:rPr>
                        <a:t>2025</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40010169"/>
                  </a:ext>
                </a:extLst>
              </a:tr>
              <a:tr h="349757">
                <a:tc rowSpan="4">
                  <a:txBody>
                    <a:bodyPr/>
                    <a:lstStyle/>
                    <a:p>
                      <a:pPr>
                        <a:lnSpc>
                          <a:spcPct val="107000"/>
                        </a:lnSpc>
                        <a:spcAft>
                          <a:spcPts val="800"/>
                        </a:spcAft>
                      </a:pPr>
                      <a:r>
                        <a:rPr lang="tr-TR" sz="1200" b="1" dirty="0">
                          <a:effectLst/>
                        </a:rPr>
                        <a:t>SINIF ÖĞRETMENLİĞİ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28" marR="8628" marT="8628" marB="0" anchor="ctr"/>
                </a:tc>
                <a:tc>
                  <a:txBody>
                    <a:bodyPr/>
                    <a:lstStyle/>
                    <a:p>
                      <a:pPr>
                        <a:lnSpc>
                          <a:spcPct val="107000"/>
                        </a:lnSpc>
                        <a:spcAft>
                          <a:spcPts val="800"/>
                        </a:spcAft>
                      </a:pPr>
                      <a:r>
                        <a:rPr lang="tr-TR" sz="1000" b="1" dirty="0">
                          <a:effectLst/>
                        </a:rPr>
                        <a:t>EN YÜKSEK PUAN</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spcAft>
                          <a:spcPts val="800"/>
                        </a:spcAft>
                      </a:pPr>
                      <a:r>
                        <a:rPr lang="tr-TR" sz="1000" dirty="0">
                          <a:effectLst/>
                        </a:rPr>
                        <a:t>385,81558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828" marR="82828" marT="82828" marB="82828"/>
                </a:tc>
                <a:extLst>
                  <a:ext uri="{0D108BD9-81ED-4DB2-BD59-A6C34878D82A}">
                    <a16:rowId xmlns:a16="http://schemas.microsoft.com/office/drawing/2014/main" val="2066763202"/>
                  </a:ext>
                </a:extLst>
              </a:tr>
              <a:tr h="349757">
                <a:tc vMerge="1">
                  <a:txBody>
                    <a:bodyPr/>
                    <a:lstStyle/>
                    <a:p>
                      <a:endParaRPr lang="tr-TR"/>
                    </a:p>
                  </a:txBody>
                  <a:tcPr/>
                </a:tc>
                <a:tc>
                  <a:txBody>
                    <a:bodyPr/>
                    <a:lstStyle/>
                    <a:p>
                      <a:pPr>
                        <a:lnSpc>
                          <a:spcPct val="107000"/>
                        </a:lnSpc>
                        <a:spcAft>
                          <a:spcPts val="800"/>
                        </a:spcAft>
                      </a:pPr>
                      <a:r>
                        <a:rPr lang="tr-TR" sz="1000" b="1">
                          <a:effectLst/>
                        </a:rPr>
                        <a:t>EN DÜŞÜK PUAN</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spcAft>
                          <a:spcPts val="800"/>
                        </a:spcAft>
                      </a:pPr>
                      <a:r>
                        <a:rPr lang="tr-TR" sz="1000">
                          <a:effectLst/>
                        </a:rPr>
                        <a:t>362,84885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2828" marR="82828" marT="82828" marB="82828"/>
                </a:tc>
                <a:extLst>
                  <a:ext uri="{0D108BD9-81ED-4DB2-BD59-A6C34878D82A}">
                    <a16:rowId xmlns:a16="http://schemas.microsoft.com/office/drawing/2014/main" val="2138378576"/>
                  </a:ext>
                </a:extLst>
              </a:tr>
              <a:tr h="192758">
                <a:tc vMerge="1">
                  <a:txBody>
                    <a:bodyPr/>
                    <a:lstStyle/>
                    <a:p>
                      <a:endParaRPr lang="tr-TR"/>
                    </a:p>
                  </a:txBody>
                  <a:tcPr/>
                </a:tc>
                <a:tc>
                  <a:txBody>
                    <a:bodyPr/>
                    <a:lstStyle/>
                    <a:p>
                      <a:pPr>
                        <a:lnSpc>
                          <a:spcPct val="107000"/>
                        </a:lnSpc>
                        <a:spcAft>
                          <a:spcPts val="800"/>
                        </a:spcAft>
                      </a:pPr>
                      <a:r>
                        <a:rPr lang="tr-TR" sz="1000" b="1">
                          <a:effectLst/>
                        </a:rPr>
                        <a:t>EN YÜKSEK YÜZDELİK DİLİM</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3323254616"/>
                  </a:ext>
                </a:extLst>
              </a:tr>
              <a:tr h="192758">
                <a:tc vMerge="1">
                  <a:txBody>
                    <a:bodyPr/>
                    <a:lstStyle/>
                    <a:p>
                      <a:endParaRPr lang="tr-TR"/>
                    </a:p>
                  </a:txBody>
                  <a:tcPr/>
                </a:tc>
                <a:tc>
                  <a:txBody>
                    <a:bodyPr/>
                    <a:lstStyle/>
                    <a:p>
                      <a:pPr>
                        <a:lnSpc>
                          <a:spcPct val="107000"/>
                        </a:lnSpc>
                        <a:spcAft>
                          <a:spcPts val="800"/>
                        </a:spcAft>
                      </a:pPr>
                      <a:r>
                        <a:rPr lang="tr-TR" sz="1000" b="1">
                          <a:effectLst/>
                        </a:rPr>
                        <a:t>EN DÜŞÜK YÜZDELİK DİLİM</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1160846530"/>
                  </a:ext>
                </a:extLst>
              </a:tr>
              <a:tr h="192758">
                <a:tc rowSpan="6">
                  <a:txBody>
                    <a:bodyPr/>
                    <a:lstStyle/>
                    <a:p>
                      <a:pPr>
                        <a:lnSpc>
                          <a:spcPct val="107000"/>
                        </a:lnSpc>
                        <a:spcAft>
                          <a:spcPts val="800"/>
                        </a:spcAft>
                      </a:pPr>
                      <a:r>
                        <a:rPr lang="tr-TR" sz="1200" b="1">
                          <a:effectLst/>
                        </a:rPr>
                        <a:t>SOSYAL BİLGİLER ÖĞRETMENLİĞİ </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8628" marR="8628" marT="8628" marB="0" anchor="ctr"/>
                </a:tc>
                <a:tc>
                  <a:txBody>
                    <a:bodyPr/>
                    <a:lstStyle/>
                    <a:p>
                      <a:pPr>
                        <a:lnSpc>
                          <a:spcPct val="107000"/>
                        </a:lnSpc>
                      </a:pPr>
                      <a:endParaRPr lang="tr-TR" sz="1000" b="1">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1104783840"/>
                  </a:ext>
                </a:extLst>
              </a:tr>
              <a:tr h="349757">
                <a:tc vMerge="1">
                  <a:txBody>
                    <a:bodyPr/>
                    <a:lstStyle/>
                    <a:p>
                      <a:endParaRPr lang="tr-TR"/>
                    </a:p>
                  </a:txBody>
                  <a:tcPr/>
                </a:tc>
                <a:tc>
                  <a:txBody>
                    <a:bodyPr/>
                    <a:lstStyle/>
                    <a:p>
                      <a:pPr>
                        <a:lnSpc>
                          <a:spcPct val="107000"/>
                        </a:lnSpc>
                        <a:spcAft>
                          <a:spcPts val="800"/>
                        </a:spcAft>
                      </a:pPr>
                      <a:r>
                        <a:rPr lang="tr-TR" sz="1000" b="1">
                          <a:effectLst/>
                        </a:rPr>
                        <a:t>EN YÜKSEK PUAN</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spcAft>
                          <a:spcPts val="800"/>
                        </a:spcAft>
                      </a:pPr>
                      <a:r>
                        <a:rPr lang="tr-TR" sz="1000">
                          <a:effectLst/>
                        </a:rPr>
                        <a:t>383,83669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2828" marR="82828" marT="82828" marB="82828"/>
                </a:tc>
                <a:extLst>
                  <a:ext uri="{0D108BD9-81ED-4DB2-BD59-A6C34878D82A}">
                    <a16:rowId xmlns:a16="http://schemas.microsoft.com/office/drawing/2014/main" val="1524873336"/>
                  </a:ext>
                </a:extLst>
              </a:tr>
              <a:tr h="349757">
                <a:tc vMerge="1">
                  <a:txBody>
                    <a:bodyPr/>
                    <a:lstStyle/>
                    <a:p>
                      <a:endParaRPr lang="tr-TR"/>
                    </a:p>
                  </a:txBody>
                  <a:tcPr/>
                </a:tc>
                <a:tc>
                  <a:txBody>
                    <a:bodyPr/>
                    <a:lstStyle/>
                    <a:p>
                      <a:pPr>
                        <a:lnSpc>
                          <a:spcPct val="107000"/>
                        </a:lnSpc>
                        <a:spcAft>
                          <a:spcPts val="800"/>
                        </a:spcAft>
                      </a:pPr>
                      <a:r>
                        <a:rPr lang="tr-TR" sz="1000" b="1">
                          <a:effectLst/>
                        </a:rPr>
                        <a:t>EN DÜŞÜK PUAN</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spcAft>
                          <a:spcPts val="800"/>
                        </a:spcAft>
                      </a:pPr>
                      <a:r>
                        <a:rPr lang="tr-TR" sz="1000">
                          <a:effectLst/>
                        </a:rPr>
                        <a:t>327,48497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2828" marR="82828" marT="82828" marB="82828"/>
                </a:tc>
                <a:extLst>
                  <a:ext uri="{0D108BD9-81ED-4DB2-BD59-A6C34878D82A}">
                    <a16:rowId xmlns:a16="http://schemas.microsoft.com/office/drawing/2014/main" val="4215167712"/>
                  </a:ext>
                </a:extLst>
              </a:tr>
              <a:tr h="192758">
                <a:tc vMerge="1">
                  <a:txBody>
                    <a:bodyPr/>
                    <a:lstStyle/>
                    <a:p>
                      <a:endParaRPr lang="tr-TR"/>
                    </a:p>
                  </a:txBody>
                  <a:tcPr/>
                </a:tc>
                <a:tc>
                  <a:txBody>
                    <a:bodyPr/>
                    <a:lstStyle/>
                    <a:p>
                      <a:pPr>
                        <a:lnSpc>
                          <a:spcPct val="107000"/>
                        </a:lnSpc>
                        <a:spcAft>
                          <a:spcPts val="800"/>
                        </a:spcAft>
                      </a:pPr>
                      <a:r>
                        <a:rPr lang="tr-TR" sz="1000" b="1">
                          <a:effectLst/>
                        </a:rPr>
                        <a:t>EN YÜKSEK YÜZDELİK DİLİM</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2857332270"/>
                  </a:ext>
                </a:extLst>
              </a:tr>
              <a:tr h="192758">
                <a:tc vMerge="1">
                  <a:txBody>
                    <a:bodyPr/>
                    <a:lstStyle/>
                    <a:p>
                      <a:endParaRPr lang="tr-TR"/>
                    </a:p>
                  </a:txBody>
                  <a:tcPr/>
                </a:tc>
                <a:tc>
                  <a:txBody>
                    <a:bodyPr/>
                    <a:lstStyle/>
                    <a:p>
                      <a:pPr>
                        <a:lnSpc>
                          <a:spcPct val="107000"/>
                        </a:lnSpc>
                        <a:spcAft>
                          <a:spcPts val="800"/>
                        </a:spcAft>
                      </a:pPr>
                      <a:r>
                        <a:rPr lang="tr-TR" sz="1000" b="1">
                          <a:effectLst/>
                        </a:rPr>
                        <a:t>EN DÜŞÜK YÜZDELİK DİLİM</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3948556922"/>
                  </a:ext>
                </a:extLst>
              </a:tr>
              <a:tr h="192758">
                <a:tc vMerge="1">
                  <a:txBody>
                    <a:bodyPr/>
                    <a:lstStyle/>
                    <a:p>
                      <a:endParaRPr lang="tr-TR"/>
                    </a:p>
                  </a:txBody>
                  <a:tcPr/>
                </a:tc>
                <a:tc>
                  <a:txBody>
                    <a:bodyPr/>
                    <a:lstStyle/>
                    <a:p>
                      <a:pPr>
                        <a:lnSpc>
                          <a:spcPct val="107000"/>
                        </a:lnSpc>
                      </a:pPr>
                      <a:endParaRPr lang="tr-TR" sz="1000" b="1">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2267267846"/>
                  </a:ext>
                </a:extLst>
              </a:tr>
              <a:tr h="349757">
                <a:tc rowSpan="4">
                  <a:txBody>
                    <a:bodyPr/>
                    <a:lstStyle/>
                    <a:p>
                      <a:pPr>
                        <a:lnSpc>
                          <a:spcPct val="107000"/>
                        </a:lnSpc>
                        <a:spcAft>
                          <a:spcPts val="800"/>
                        </a:spcAft>
                      </a:pPr>
                      <a:r>
                        <a:rPr lang="tr-TR" sz="1200" b="1" dirty="0">
                          <a:effectLst/>
                        </a:rPr>
                        <a:t>TÜRKÇE ÖĞRETMENLİĞİ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28" marR="8628" marT="8628" marB="0" anchor="ctr"/>
                </a:tc>
                <a:tc>
                  <a:txBody>
                    <a:bodyPr/>
                    <a:lstStyle/>
                    <a:p>
                      <a:pPr>
                        <a:lnSpc>
                          <a:spcPct val="107000"/>
                        </a:lnSpc>
                        <a:spcAft>
                          <a:spcPts val="800"/>
                        </a:spcAft>
                      </a:pPr>
                      <a:r>
                        <a:rPr lang="tr-TR" sz="1000" b="1">
                          <a:effectLst/>
                        </a:rPr>
                        <a:t>EN YÜKSEK PUAN</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spcAft>
                          <a:spcPts val="800"/>
                        </a:spcAft>
                      </a:pPr>
                      <a:r>
                        <a:rPr lang="tr-TR" sz="1000">
                          <a:effectLst/>
                        </a:rPr>
                        <a:t>409,74450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2828" marR="82828" marT="82828" marB="82828"/>
                </a:tc>
                <a:extLst>
                  <a:ext uri="{0D108BD9-81ED-4DB2-BD59-A6C34878D82A}">
                    <a16:rowId xmlns:a16="http://schemas.microsoft.com/office/drawing/2014/main" val="3210025958"/>
                  </a:ext>
                </a:extLst>
              </a:tr>
              <a:tr h="349757">
                <a:tc vMerge="1">
                  <a:txBody>
                    <a:bodyPr/>
                    <a:lstStyle/>
                    <a:p>
                      <a:pPr>
                        <a:lnSpc>
                          <a:spcPct val="107000"/>
                        </a:lnSpc>
                      </a:pPr>
                      <a:endParaRPr lang="tr-TR" sz="1000" dirty="0">
                        <a:effectLst/>
                        <a:latin typeface="Calibri" panose="020F0502020204030204" pitchFamily="34" charset="0"/>
                        <a:cs typeface="Times New Roman" panose="02020603050405020304" pitchFamily="18" charset="0"/>
                      </a:endParaRPr>
                    </a:p>
                  </a:txBody>
                  <a:tcPr marL="8628" marR="8628" marT="8628" marB="0" anchor="ctr"/>
                </a:tc>
                <a:tc>
                  <a:txBody>
                    <a:bodyPr/>
                    <a:lstStyle/>
                    <a:p>
                      <a:pPr>
                        <a:lnSpc>
                          <a:spcPct val="107000"/>
                        </a:lnSpc>
                        <a:spcAft>
                          <a:spcPts val="800"/>
                        </a:spcAft>
                      </a:pPr>
                      <a:r>
                        <a:rPr lang="tr-TR" sz="1000" b="1">
                          <a:effectLst/>
                        </a:rPr>
                        <a:t>EN DÜŞÜK PUAN</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spcAft>
                          <a:spcPts val="800"/>
                        </a:spcAft>
                      </a:pPr>
                      <a:r>
                        <a:rPr lang="tr-TR" sz="1000">
                          <a:effectLst/>
                        </a:rPr>
                        <a:t>360,98502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2828" marR="82828" marT="82828" marB="82828"/>
                </a:tc>
                <a:extLst>
                  <a:ext uri="{0D108BD9-81ED-4DB2-BD59-A6C34878D82A}">
                    <a16:rowId xmlns:a16="http://schemas.microsoft.com/office/drawing/2014/main" val="4149678560"/>
                  </a:ext>
                </a:extLst>
              </a:tr>
              <a:tr h="192758">
                <a:tc vMerge="1">
                  <a:txBody>
                    <a:bodyPr/>
                    <a:lstStyle/>
                    <a:p>
                      <a:pPr>
                        <a:lnSpc>
                          <a:spcPct val="107000"/>
                        </a:lnSpc>
                      </a:pPr>
                      <a:endParaRPr lang="tr-TR" sz="1000" dirty="0">
                        <a:effectLst/>
                        <a:latin typeface="Calibri" panose="020F0502020204030204" pitchFamily="34" charset="0"/>
                        <a:cs typeface="Times New Roman" panose="02020603050405020304" pitchFamily="18" charset="0"/>
                      </a:endParaRPr>
                    </a:p>
                  </a:txBody>
                  <a:tcPr marL="8628" marR="8628" marT="8628" marB="0" anchor="ctr"/>
                </a:tc>
                <a:tc>
                  <a:txBody>
                    <a:bodyPr/>
                    <a:lstStyle/>
                    <a:p>
                      <a:pPr>
                        <a:lnSpc>
                          <a:spcPct val="107000"/>
                        </a:lnSpc>
                        <a:spcAft>
                          <a:spcPts val="800"/>
                        </a:spcAft>
                      </a:pPr>
                      <a:r>
                        <a:rPr lang="tr-TR" sz="1000" b="1">
                          <a:effectLst/>
                        </a:rPr>
                        <a:t>EN YÜKSEK YÜZDELİK DİLİM</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1530019264"/>
                  </a:ext>
                </a:extLst>
              </a:tr>
              <a:tr h="192758">
                <a:tc vMerge="1">
                  <a:txBody>
                    <a:bodyPr/>
                    <a:lstStyle/>
                    <a:p>
                      <a:pPr>
                        <a:lnSpc>
                          <a:spcPct val="107000"/>
                        </a:lnSpc>
                      </a:pPr>
                      <a:endParaRPr lang="tr-TR" sz="1000" dirty="0">
                        <a:effectLst/>
                        <a:latin typeface="Calibri" panose="020F0502020204030204" pitchFamily="34" charset="0"/>
                        <a:cs typeface="Times New Roman" panose="02020603050405020304" pitchFamily="18" charset="0"/>
                      </a:endParaRPr>
                    </a:p>
                  </a:txBody>
                  <a:tcPr marL="8628" marR="8628" marT="8628" marB="0" anchor="ctr"/>
                </a:tc>
                <a:tc>
                  <a:txBody>
                    <a:bodyPr/>
                    <a:lstStyle/>
                    <a:p>
                      <a:pPr>
                        <a:lnSpc>
                          <a:spcPct val="107000"/>
                        </a:lnSpc>
                        <a:spcAft>
                          <a:spcPts val="800"/>
                        </a:spcAft>
                      </a:pPr>
                      <a:r>
                        <a:rPr lang="tr-TR" sz="1000" b="1">
                          <a:effectLst/>
                        </a:rPr>
                        <a:t>EN DÜŞÜK YÜZDELİK DİLİM</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3563210746"/>
                  </a:ext>
                </a:extLst>
              </a:tr>
              <a:tr h="586095">
                <a:tc gridSpan="4">
                  <a:txBody>
                    <a:bodyPr/>
                    <a:lstStyle/>
                    <a:p>
                      <a:pPr>
                        <a:lnSpc>
                          <a:spcPct val="107000"/>
                        </a:lnSpc>
                        <a:spcAft>
                          <a:spcPts val="800"/>
                        </a:spcAft>
                      </a:pPr>
                      <a:r>
                        <a:rPr lang="tr-TR" sz="1600" b="1" dirty="0">
                          <a:solidFill>
                            <a:srgbClr val="FF0000"/>
                          </a:solidFill>
                          <a:effectLst/>
                        </a:rPr>
                        <a:t>NOT: Yerleşme Durumuna göre en yüksek ve en düşük yüzdelik dilimlerle ilgili istatistiksel  verilere, Öğrenci İşleri Daire Başkanlığı ve YÖK’ün sayfalarında ulaşılamamıştır.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628" marR="8628" marT="8628" marB="0" anchor="ctr"/>
                </a:tc>
                <a:tc hMerge="1">
                  <a:txBody>
                    <a:bodyPr/>
                    <a:lstStyle/>
                    <a:p>
                      <a:pPr>
                        <a:lnSpc>
                          <a:spcPct val="107000"/>
                        </a:lnSpc>
                      </a:pPr>
                      <a:endParaRPr lang="tr-TR" sz="1000" b="1" dirty="0">
                        <a:effectLst/>
                        <a:latin typeface="Calibri" panose="020F0502020204030204" pitchFamily="34" charset="0"/>
                        <a:cs typeface="Times New Roman" panose="02020603050405020304" pitchFamily="18" charset="0"/>
                      </a:endParaRPr>
                    </a:p>
                  </a:txBody>
                  <a:tcPr marL="6902" marR="6902" marT="6902" marB="0" anchor="ctr"/>
                </a:tc>
                <a:tc hMerge="1">
                  <a:txBody>
                    <a:bodyPr/>
                    <a:lstStyle/>
                    <a:p>
                      <a:pPr>
                        <a:lnSpc>
                          <a:spcPct val="107000"/>
                        </a:lnSpc>
                      </a:pPr>
                      <a:endParaRPr lang="tr-TR" sz="1000" dirty="0">
                        <a:effectLst/>
                        <a:latin typeface="Calibri" panose="020F0502020204030204" pitchFamily="34" charset="0"/>
                        <a:cs typeface="Times New Roman" panose="02020603050405020304" pitchFamily="18" charset="0"/>
                      </a:endParaRPr>
                    </a:p>
                  </a:txBody>
                  <a:tcPr marL="6902" marR="6902" marT="6902" marB="0" anchor="ctr"/>
                </a:tc>
                <a:tc hMerge="1">
                  <a:txBody>
                    <a:bodyPr/>
                    <a:lstStyle/>
                    <a:p>
                      <a:pPr>
                        <a:lnSpc>
                          <a:spcPct val="107000"/>
                        </a:lnSpc>
                      </a:pPr>
                      <a:endParaRPr lang="tr-TR" sz="1000" dirty="0">
                        <a:effectLst/>
                        <a:latin typeface="Calibri" panose="020F0502020204030204" pitchFamily="34" charset="0"/>
                        <a:cs typeface="Times New Roman" panose="02020603050405020304" pitchFamily="18" charset="0"/>
                      </a:endParaRPr>
                    </a:p>
                  </a:txBody>
                  <a:tcPr marL="6902" marR="6902" marT="6902" marB="0" anchor="ctr"/>
                </a:tc>
                <a:extLst>
                  <a:ext uri="{0D108BD9-81ED-4DB2-BD59-A6C34878D82A}">
                    <a16:rowId xmlns:a16="http://schemas.microsoft.com/office/drawing/2014/main" val="291173904"/>
                  </a:ext>
                </a:extLst>
              </a:tr>
            </a:tbl>
          </a:graphicData>
        </a:graphic>
      </p:graphicFrame>
    </p:spTree>
    <p:extLst>
      <p:ext uri="{BB962C8B-B14F-4D97-AF65-F5344CB8AC3E}">
        <p14:creationId xmlns:p14="http://schemas.microsoft.com/office/powerpoint/2010/main" val="3013941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2"/>
          <p:cNvSpPr txBox="1">
            <a:spLocks noGrp="1"/>
          </p:cNvSpPr>
          <p:nvPr>
            <p:ph type="title"/>
          </p:nvPr>
        </p:nvSpPr>
        <p:spPr>
          <a:xfrm>
            <a:off x="168966" y="805070"/>
            <a:ext cx="10426148" cy="5764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3200"/>
              <a:buFont typeface="Calibri"/>
              <a:buNone/>
            </a:pPr>
            <a:r>
              <a:rPr lang="tr-TR" sz="3200" b="1">
                <a:solidFill>
                  <a:srgbClr val="0066FF"/>
                </a:solidFill>
              </a:rPr>
              <a:t>Yatay Geçiş Yapan Öğrenci Sayısı </a:t>
            </a:r>
            <a:r>
              <a:rPr lang="tr-TR" sz="3200" b="1">
                <a:solidFill>
                  <a:srgbClr val="FF0000"/>
                </a:solidFill>
              </a:rPr>
              <a:t>(G.A.N.O. ile) </a:t>
            </a:r>
            <a:r>
              <a:rPr lang="tr-TR" sz="3200" b="1">
                <a:solidFill>
                  <a:srgbClr val="0066FF"/>
                </a:solidFill>
              </a:rPr>
              <a:t> </a:t>
            </a:r>
            <a:endParaRPr/>
          </a:p>
        </p:txBody>
      </p:sp>
      <p:sp>
        <p:nvSpPr>
          <p:cNvPr id="480" name="Google Shape;48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81" name="Google Shape;48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52</a:t>
            </a:fld>
            <a:endParaRPr/>
          </a:p>
        </p:txBody>
      </p:sp>
      <p:graphicFrame>
        <p:nvGraphicFramePr>
          <p:cNvPr id="482" name="Google Shape;482;p32"/>
          <p:cNvGraphicFramePr/>
          <p:nvPr>
            <p:extLst>
              <p:ext uri="{D42A27DB-BD31-4B8C-83A1-F6EECF244321}">
                <p14:modId xmlns:p14="http://schemas.microsoft.com/office/powerpoint/2010/main" val="2657275956"/>
              </p:ext>
            </p:extLst>
          </p:nvPr>
        </p:nvGraphicFramePr>
        <p:xfrm>
          <a:off x="168974" y="1921726"/>
          <a:ext cx="11509500" cy="2623249"/>
        </p:xfrm>
        <a:graphic>
          <a:graphicData uri="http://schemas.openxmlformats.org/drawingml/2006/table">
            <a:tbl>
              <a:tblPr>
                <a:noFill/>
                <a:tableStyleId>{6B96FA0C-A23B-4D2F-B4F0-ADE644EF4475}</a:tableStyleId>
              </a:tblPr>
              <a:tblGrid>
                <a:gridCol w="3106550">
                  <a:extLst>
                    <a:ext uri="{9D8B030D-6E8A-4147-A177-3AD203B41FA5}">
                      <a16:colId xmlns:a16="http://schemas.microsoft.com/office/drawing/2014/main" val="20000"/>
                    </a:ext>
                  </a:extLst>
                </a:gridCol>
                <a:gridCol w="3058900">
                  <a:extLst>
                    <a:ext uri="{9D8B030D-6E8A-4147-A177-3AD203B41FA5}">
                      <a16:colId xmlns:a16="http://schemas.microsoft.com/office/drawing/2014/main" val="20001"/>
                    </a:ext>
                  </a:extLst>
                </a:gridCol>
                <a:gridCol w="1257425">
                  <a:extLst>
                    <a:ext uri="{9D8B030D-6E8A-4147-A177-3AD203B41FA5}">
                      <a16:colId xmlns:a16="http://schemas.microsoft.com/office/drawing/2014/main" val="20002"/>
                    </a:ext>
                  </a:extLst>
                </a:gridCol>
                <a:gridCol w="1439950">
                  <a:extLst>
                    <a:ext uri="{9D8B030D-6E8A-4147-A177-3AD203B41FA5}">
                      <a16:colId xmlns:a16="http://schemas.microsoft.com/office/drawing/2014/main" val="20003"/>
                    </a:ext>
                  </a:extLst>
                </a:gridCol>
                <a:gridCol w="1277700">
                  <a:extLst>
                    <a:ext uri="{9D8B030D-6E8A-4147-A177-3AD203B41FA5}">
                      <a16:colId xmlns:a16="http://schemas.microsoft.com/office/drawing/2014/main" val="20004"/>
                    </a:ext>
                  </a:extLst>
                </a:gridCol>
                <a:gridCol w="1368975">
                  <a:extLst>
                    <a:ext uri="{9D8B030D-6E8A-4147-A177-3AD203B41FA5}">
                      <a16:colId xmlns:a16="http://schemas.microsoft.com/office/drawing/2014/main" val="20005"/>
                    </a:ext>
                  </a:extLst>
                </a:gridCol>
              </a:tblGrid>
              <a:tr h="219775">
                <a:tc rowSpan="2">
                  <a:txBody>
                    <a:bodyPr/>
                    <a:lstStyle/>
                    <a:p>
                      <a:pPr marL="0" marR="0" lvl="0" indent="0" algn="ctr" rtl="0">
                        <a:lnSpc>
                          <a:spcPct val="107000"/>
                        </a:lnSpc>
                        <a:spcBef>
                          <a:spcPts val="0"/>
                        </a:spcBef>
                        <a:spcAft>
                          <a:spcPts val="0"/>
                        </a:spcAft>
                        <a:buNone/>
                      </a:pPr>
                      <a:r>
                        <a:rPr lang="tr-TR" sz="1600" b="1">
                          <a:solidFill>
                            <a:srgbClr val="FF0000"/>
                          </a:solidFill>
                        </a:rPr>
                        <a:t>Bölüm Adı*</a:t>
                      </a:r>
                      <a:endParaRPr sz="1600" b="1">
                        <a:solidFill>
                          <a:srgbClr val="FF0000"/>
                        </a:solidFill>
                        <a:latin typeface="Calibri"/>
                        <a:ea typeface="Calibri"/>
                        <a:cs typeface="Calibri"/>
                        <a:sym typeface="Calibri"/>
                      </a:endParaRPr>
                    </a:p>
                  </a:txBody>
                  <a:tcPr marL="3800" marR="3800" marT="3800" marB="0" anchor="ctr">
                    <a:noFill/>
                  </a:tcPr>
                </a:tc>
                <a:tc rowSpan="2">
                  <a:txBody>
                    <a:bodyPr/>
                    <a:lstStyle/>
                    <a:p>
                      <a:pPr marL="0" marR="0" lvl="0" indent="0" algn="ctr" rtl="0">
                        <a:lnSpc>
                          <a:spcPct val="107000"/>
                        </a:lnSpc>
                        <a:spcBef>
                          <a:spcPts val="0"/>
                        </a:spcBef>
                        <a:spcAft>
                          <a:spcPts val="0"/>
                        </a:spcAft>
                        <a:buNone/>
                      </a:pPr>
                      <a:r>
                        <a:rPr lang="tr-TR" sz="1600" b="1">
                          <a:solidFill>
                            <a:srgbClr val="FF0000"/>
                          </a:solidFill>
                        </a:rPr>
                        <a:t>Ana Bilim - Sanat Dalı/ Program Adı*</a:t>
                      </a:r>
                      <a:endParaRPr sz="1600" b="1">
                        <a:solidFill>
                          <a:srgbClr val="FF0000"/>
                        </a:solidFill>
                        <a:latin typeface="Calibri"/>
                        <a:ea typeface="Calibri"/>
                        <a:cs typeface="Calibri"/>
                        <a:sym typeface="Calibri"/>
                      </a:endParaRPr>
                    </a:p>
                  </a:txBody>
                  <a:tcPr marL="9525" marR="9525" marT="9525" marB="0" anchor="ctr">
                    <a:noFill/>
                  </a:tcPr>
                </a:tc>
                <a:tc gridSpan="2">
                  <a:txBody>
                    <a:bodyPr/>
                    <a:lstStyle/>
                    <a:p>
                      <a:pPr marL="0" marR="0" lvl="0" indent="0" algn="ctr" rtl="0">
                        <a:lnSpc>
                          <a:spcPct val="107000"/>
                        </a:lnSpc>
                        <a:spcBef>
                          <a:spcPts val="0"/>
                        </a:spcBef>
                        <a:spcAft>
                          <a:spcPts val="0"/>
                        </a:spcAft>
                        <a:buNone/>
                      </a:pPr>
                      <a:r>
                        <a:rPr lang="tr-TR" sz="1600" b="1">
                          <a:solidFill>
                            <a:srgbClr val="FF0000"/>
                          </a:solidFill>
                        </a:rPr>
                        <a:t>2024 (Güz – Bahar) </a:t>
                      </a:r>
                      <a:endParaRPr sz="16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600" b="1">
                          <a:solidFill>
                            <a:srgbClr val="FF0000"/>
                          </a:solidFill>
                        </a:rPr>
                        <a:t>2025  (Güz – Bahar)</a:t>
                      </a:r>
                      <a:endParaRPr sz="16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extLst>
                  <a:ext uri="{0D108BD9-81ED-4DB2-BD59-A6C34878D82A}">
                    <a16:rowId xmlns:a16="http://schemas.microsoft.com/office/drawing/2014/main" val="10000"/>
                  </a:ext>
                </a:extLst>
              </a:tr>
              <a:tr h="46355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rPr>
                        <a:t> </a:t>
                      </a:r>
                      <a:r>
                        <a:rPr lang="tr-TR" sz="1600" b="1">
                          <a:solidFill>
                            <a:srgbClr val="0066FF"/>
                          </a:solidFill>
                        </a:rPr>
                        <a:t>Gelen Öğrenci Sayısı</a:t>
                      </a:r>
                      <a:endParaRPr sz="1600" b="1">
                        <a:solidFill>
                          <a:srgbClr val="0066FF"/>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Giden Öğrenci Sayısı</a:t>
                      </a:r>
                      <a:endParaRPr sz="1600" b="1">
                        <a:solidFill>
                          <a:srgbClr val="FF0000"/>
                        </a:solidFill>
                        <a:latin typeface="Calibri"/>
                        <a:ea typeface="Calibri"/>
                        <a:cs typeface="Calibri"/>
                        <a:sym typeface="Calibri"/>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Gelen Öğrenci Sayısı</a:t>
                      </a:r>
                      <a:endParaRPr sz="1600" b="1">
                        <a:solidFill>
                          <a:srgbClr val="0066FF"/>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Giden Öğrenci Sayısı</a:t>
                      </a:r>
                      <a:endParaRPr/>
                    </a:p>
                  </a:txBody>
                  <a:tcPr marL="9525" marR="9525" marT="9525" marB="0" anchor="ctr">
                    <a:noFill/>
                  </a:tcPr>
                </a:tc>
                <a:extLst>
                  <a:ext uri="{0D108BD9-81ED-4DB2-BD59-A6C34878D82A}">
                    <a16:rowId xmlns:a16="http://schemas.microsoft.com/office/drawing/2014/main" val="10001"/>
                  </a:ext>
                </a:extLst>
              </a:tr>
              <a:tr h="463550">
                <a:tc>
                  <a:txBody>
                    <a:bodyPr/>
                    <a:lstStyle/>
                    <a:p>
                      <a:pPr marL="0" marR="0" lvl="0" indent="0" algn="l" rtl="0">
                        <a:lnSpc>
                          <a:spcPct val="107000"/>
                        </a:lnSpc>
                        <a:spcBef>
                          <a:spcPts val="0"/>
                        </a:spcBef>
                        <a:spcAft>
                          <a:spcPts val="0"/>
                        </a:spcAft>
                        <a:buNone/>
                      </a:pPr>
                      <a:r>
                        <a:rPr lang="tr-TR" sz="1600" b="1">
                          <a:solidFill>
                            <a:srgbClr val="FF0000"/>
                          </a:solidFill>
                        </a:rPr>
                        <a:t>Özel Eğitim </a:t>
                      </a:r>
                      <a:endParaRPr sz="1600" b="1">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Özel Eğitim Öğretmenliği </a:t>
                      </a:r>
                      <a:endParaRPr sz="1600" b="1">
                        <a:solidFill>
                          <a:srgbClr val="FF0000"/>
                        </a:solidFill>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4</a:t>
                      </a:r>
                      <a:endParaRPr sz="1600" b="1">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a:t>
                      </a:r>
                      <a:endParaRPr sz="1600" b="1">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6</a:t>
                      </a:r>
                      <a:endParaRPr sz="1600" b="1">
                        <a:solidFill>
                          <a:srgbClr val="0066FF"/>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1</a:t>
                      </a:r>
                      <a:endParaRPr sz="1600" b="1">
                        <a:solidFill>
                          <a:srgbClr val="FF0000"/>
                        </a:solidFill>
                      </a:endParaRPr>
                    </a:p>
                  </a:txBody>
                  <a:tcPr marL="9525" marR="9525" marT="9525" marB="0" anchor="ctr">
                    <a:noFill/>
                  </a:tcPr>
                </a:tc>
                <a:extLst>
                  <a:ext uri="{0D108BD9-81ED-4DB2-BD59-A6C34878D82A}">
                    <a16:rowId xmlns:a16="http://schemas.microsoft.com/office/drawing/2014/main" val="10002"/>
                  </a:ext>
                </a:extLst>
              </a:tr>
              <a:tr h="463550">
                <a:tc>
                  <a:txBody>
                    <a:bodyPr/>
                    <a:lstStyle/>
                    <a:p>
                      <a:pPr marL="0" marR="0" lvl="0" indent="0" algn="l" rtl="0">
                        <a:lnSpc>
                          <a:spcPct val="107000"/>
                        </a:lnSpc>
                        <a:spcBef>
                          <a:spcPts val="0"/>
                        </a:spcBef>
                        <a:spcAft>
                          <a:spcPts val="0"/>
                        </a:spcAft>
                        <a:buNone/>
                      </a:pPr>
                      <a:r>
                        <a:rPr lang="tr-TR" sz="1600" b="1">
                          <a:solidFill>
                            <a:srgbClr val="FF0000"/>
                          </a:solidFill>
                        </a:rPr>
                        <a:t>Eğitim Bilimleri</a:t>
                      </a:r>
                      <a:endParaRPr sz="1600" b="1">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Rehberlik ve Psikolojik Danışmanlık</a:t>
                      </a:r>
                      <a:endParaRPr sz="1600" b="1">
                        <a:solidFill>
                          <a:srgbClr val="FF0000"/>
                        </a:solidFill>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4</a:t>
                      </a:r>
                      <a:endParaRPr sz="1600" b="1">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2</a:t>
                      </a:r>
                      <a:endParaRPr sz="1600" b="1">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4</a:t>
                      </a:r>
                      <a:endParaRPr sz="1600" b="1">
                        <a:solidFill>
                          <a:srgbClr val="0066FF"/>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2</a:t>
                      </a:r>
                      <a:endParaRPr sz="1600" b="1">
                        <a:solidFill>
                          <a:srgbClr val="FF0000"/>
                        </a:solidFill>
                      </a:endParaRPr>
                    </a:p>
                  </a:txBody>
                  <a:tcPr marL="9525" marR="9525" marT="9525" marB="0" anchor="ctr">
                    <a:noFill/>
                  </a:tcPr>
                </a:tc>
                <a:extLst>
                  <a:ext uri="{0D108BD9-81ED-4DB2-BD59-A6C34878D82A}">
                    <a16:rowId xmlns:a16="http://schemas.microsoft.com/office/drawing/2014/main" val="10003"/>
                  </a:ext>
                </a:extLst>
              </a:tr>
              <a:tr h="463550">
                <a:tc>
                  <a:txBody>
                    <a:bodyPr/>
                    <a:lstStyle/>
                    <a:p>
                      <a:pPr marL="0" marR="0" lvl="0" indent="0" algn="l" rtl="0">
                        <a:lnSpc>
                          <a:spcPct val="107000"/>
                        </a:lnSpc>
                        <a:spcBef>
                          <a:spcPts val="0"/>
                        </a:spcBef>
                        <a:spcAft>
                          <a:spcPts val="0"/>
                        </a:spcAft>
                        <a:buNone/>
                      </a:pPr>
                      <a:r>
                        <a:rPr lang="tr-TR" sz="1600" b="1">
                          <a:solidFill>
                            <a:srgbClr val="FF0000"/>
                          </a:solidFill>
                        </a:rPr>
                        <a:t>Temel Eğitim</a:t>
                      </a:r>
                      <a:endParaRPr sz="1600" b="1">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Sınıf Eğitimi</a:t>
                      </a:r>
                      <a:endParaRPr sz="1600" b="1">
                        <a:solidFill>
                          <a:srgbClr val="FF0000"/>
                        </a:solidFill>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6</a:t>
                      </a:r>
                      <a:endParaRPr sz="1600" b="1">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3</a:t>
                      </a:r>
                      <a:endParaRPr sz="1600" b="1">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a:solidFill>
                            <a:srgbClr val="0066FF"/>
                          </a:solidFill>
                        </a:rPr>
                        <a:t>6</a:t>
                      </a:r>
                      <a:endParaRPr sz="1600" b="1">
                        <a:solidFill>
                          <a:srgbClr val="0066FF"/>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2</a:t>
                      </a:r>
                    </a:p>
                  </a:txBody>
                  <a:tcPr marL="9525" marR="9525" marT="9525" marB="0" anchor="ctr">
                    <a:noFill/>
                  </a:tcPr>
                </a:tc>
                <a:extLst>
                  <a:ext uri="{0D108BD9-81ED-4DB2-BD59-A6C34878D82A}">
                    <a16:rowId xmlns:a16="http://schemas.microsoft.com/office/drawing/2014/main" val="10004"/>
                  </a:ext>
                </a:extLst>
              </a:tr>
              <a:tr h="463550">
                <a:tc>
                  <a:txBody>
                    <a:bodyPr/>
                    <a:lstStyle/>
                    <a:p>
                      <a:pPr marL="0" marR="0" lvl="0" indent="0" algn="l" rtl="0">
                        <a:lnSpc>
                          <a:spcPct val="107000"/>
                        </a:lnSpc>
                        <a:spcBef>
                          <a:spcPts val="0"/>
                        </a:spcBef>
                        <a:spcAft>
                          <a:spcPts val="0"/>
                        </a:spcAft>
                        <a:buNone/>
                      </a:pPr>
                      <a:r>
                        <a:rPr lang="tr-TR" sz="1600" b="1" dirty="0">
                          <a:solidFill>
                            <a:srgbClr val="FF0000"/>
                          </a:solidFill>
                        </a:rPr>
                        <a:t>Türkçe ve Sosyal Bilimler Eğitimi</a:t>
                      </a:r>
                      <a:endParaRPr sz="1600" b="1" dirty="0">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Türkçe Eğitimi</a:t>
                      </a:r>
                      <a:endParaRPr sz="1600" b="1" dirty="0">
                        <a:solidFill>
                          <a:srgbClr val="FF0000"/>
                        </a:solidFill>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3</a:t>
                      </a:r>
                      <a:endParaRPr sz="1600" b="1" dirty="0">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a:t>
                      </a:r>
                      <a:endParaRPr sz="1600" b="1" dirty="0">
                        <a:solidFill>
                          <a:srgbClr val="FF0000"/>
                        </a:solidFill>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600" b="1" dirty="0">
                          <a:solidFill>
                            <a:srgbClr val="0066FF"/>
                          </a:solidFill>
                        </a:rPr>
                        <a:t>4</a:t>
                      </a:r>
                      <a:endParaRPr sz="1600" b="1" dirty="0">
                        <a:solidFill>
                          <a:srgbClr val="0066FF"/>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a:t>
                      </a:r>
                    </a:p>
                  </a:txBody>
                  <a:tcPr marL="9525" marR="9525" marT="9525" marB="0" anchor="ctr">
                    <a:noFill/>
                  </a:tcPr>
                </a:tc>
                <a:extLst>
                  <a:ext uri="{0D108BD9-81ED-4DB2-BD59-A6C34878D82A}">
                    <a16:rowId xmlns:a16="http://schemas.microsoft.com/office/drawing/2014/main" val="309770352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3"/>
          <p:cNvSpPr txBox="1">
            <a:spLocks noGrp="1"/>
          </p:cNvSpPr>
          <p:nvPr>
            <p:ph type="title"/>
          </p:nvPr>
        </p:nvSpPr>
        <p:spPr>
          <a:xfrm>
            <a:off x="168964" y="834109"/>
            <a:ext cx="10595113" cy="60729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2800"/>
              <a:buFont typeface="Calibri"/>
              <a:buNone/>
            </a:pPr>
            <a:r>
              <a:rPr lang="tr-TR" sz="2800" b="1">
                <a:solidFill>
                  <a:srgbClr val="0066FF"/>
                </a:solidFill>
              </a:rPr>
              <a:t>Yatay Geçiş Yapan Öğrenci Sayısı </a:t>
            </a:r>
            <a:r>
              <a:rPr lang="tr-TR" sz="2800" b="1">
                <a:solidFill>
                  <a:srgbClr val="FF0000"/>
                </a:solidFill>
              </a:rPr>
              <a:t>(Merkezi Yerleştirme Puanı ile) </a:t>
            </a:r>
            <a:endParaRPr sz="2800" b="1">
              <a:solidFill>
                <a:srgbClr val="0066FF"/>
              </a:solidFill>
            </a:endParaRPr>
          </a:p>
        </p:txBody>
      </p:sp>
      <p:sp>
        <p:nvSpPr>
          <p:cNvPr id="488" name="Google Shape;48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89" name="Google Shape;48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53</a:t>
            </a:fld>
            <a:endParaRPr/>
          </a:p>
        </p:txBody>
      </p:sp>
      <p:graphicFrame>
        <p:nvGraphicFramePr>
          <p:cNvPr id="490" name="Google Shape;490;p33"/>
          <p:cNvGraphicFramePr/>
          <p:nvPr>
            <p:extLst>
              <p:ext uri="{D42A27DB-BD31-4B8C-83A1-F6EECF244321}">
                <p14:modId xmlns:p14="http://schemas.microsoft.com/office/powerpoint/2010/main" val="3078274653"/>
              </p:ext>
            </p:extLst>
          </p:nvPr>
        </p:nvGraphicFramePr>
        <p:xfrm>
          <a:off x="110396" y="1787379"/>
          <a:ext cx="12081604" cy="4503390"/>
        </p:xfrm>
        <a:graphic>
          <a:graphicData uri="http://schemas.openxmlformats.org/drawingml/2006/table">
            <a:tbl>
              <a:tblPr>
                <a:noFill/>
                <a:tableStyleId>{6B96FA0C-A23B-4D2F-B4F0-ADE644EF4475}</a:tableStyleId>
              </a:tblPr>
              <a:tblGrid>
                <a:gridCol w="2784349">
                  <a:extLst>
                    <a:ext uri="{9D8B030D-6E8A-4147-A177-3AD203B41FA5}">
                      <a16:colId xmlns:a16="http://schemas.microsoft.com/office/drawing/2014/main" val="20000"/>
                    </a:ext>
                  </a:extLst>
                </a:gridCol>
                <a:gridCol w="3715929">
                  <a:extLst>
                    <a:ext uri="{9D8B030D-6E8A-4147-A177-3AD203B41FA5}">
                      <a16:colId xmlns:a16="http://schemas.microsoft.com/office/drawing/2014/main" val="20001"/>
                    </a:ext>
                  </a:extLst>
                </a:gridCol>
                <a:gridCol w="1371701">
                  <a:extLst>
                    <a:ext uri="{9D8B030D-6E8A-4147-A177-3AD203B41FA5}">
                      <a16:colId xmlns:a16="http://schemas.microsoft.com/office/drawing/2014/main" val="20002"/>
                    </a:ext>
                  </a:extLst>
                </a:gridCol>
                <a:gridCol w="1300075">
                  <a:extLst>
                    <a:ext uri="{9D8B030D-6E8A-4147-A177-3AD203B41FA5}">
                      <a16:colId xmlns:a16="http://schemas.microsoft.com/office/drawing/2014/main" val="20003"/>
                    </a:ext>
                  </a:extLst>
                </a:gridCol>
                <a:gridCol w="1330729">
                  <a:extLst>
                    <a:ext uri="{9D8B030D-6E8A-4147-A177-3AD203B41FA5}">
                      <a16:colId xmlns:a16="http://schemas.microsoft.com/office/drawing/2014/main" val="20004"/>
                    </a:ext>
                  </a:extLst>
                </a:gridCol>
                <a:gridCol w="1578821">
                  <a:extLst>
                    <a:ext uri="{9D8B030D-6E8A-4147-A177-3AD203B41FA5}">
                      <a16:colId xmlns:a16="http://schemas.microsoft.com/office/drawing/2014/main" val="20005"/>
                    </a:ext>
                  </a:extLst>
                </a:gridCol>
              </a:tblGrid>
              <a:tr h="247225">
                <a:tc rowSpan="2">
                  <a:txBody>
                    <a:bodyPr/>
                    <a:lstStyle/>
                    <a:p>
                      <a:pPr marL="0" marR="0" lvl="0" indent="0" algn="ctr" rtl="0">
                        <a:lnSpc>
                          <a:spcPct val="107000"/>
                        </a:lnSpc>
                        <a:spcBef>
                          <a:spcPts val="0"/>
                        </a:spcBef>
                        <a:spcAft>
                          <a:spcPts val="0"/>
                        </a:spcAft>
                        <a:buNone/>
                      </a:pPr>
                      <a:r>
                        <a:rPr lang="tr-TR" sz="1400" b="1">
                          <a:solidFill>
                            <a:srgbClr val="FF0000"/>
                          </a:solidFill>
                          <a:latin typeface="Calibri"/>
                          <a:ea typeface="Calibri"/>
                          <a:cs typeface="Calibri"/>
                          <a:sym typeface="Calibri"/>
                        </a:rPr>
                        <a:t>Bölüm Adı*</a:t>
                      </a:r>
                      <a:endParaRPr sz="1400" b="1">
                        <a:solidFill>
                          <a:srgbClr val="FF0000"/>
                        </a:solidFill>
                        <a:latin typeface="Calibri"/>
                        <a:ea typeface="Calibri"/>
                        <a:cs typeface="Calibri"/>
                        <a:sym typeface="Calibri"/>
                      </a:endParaRPr>
                    </a:p>
                  </a:txBody>
                  <a:tcPr marL="3800" marR="3800" marT="3800" marB="0" anchor="ctr">
                    <a:lnB w="9525" cap="flat" cmpd="sng">
                      <a:solidFill>
                        <a:srgbClr val="000000"/>
                      </a:solidFill>
                      <a:prstDash val="solid"/>
                      <a:round/>
                      <a:headEnd type="none" w="sm" len="sm"/>
                      <a:tailEnd type="none" w="sm" len="sm"/>
                    </a:lnB>
                    <a:noFill/>
                  </a:tcPr>
                </a:tc>
                <a:tc rowSpan="2">
                  <a:txBody>
                    <a:bodyPr/>
                    <a:lstStyle/>
                    <a:p>
                      <a:pPr marL="0" marR="0" lvl="0" indent="0" algn="ctr" rtl="0">
                        <a:lnSpc>
                          <a:spcPct val="107000"/>
                        </a:lnSpc>
                        <a:spcBef>
                          <a:spcPts val="0"/>
                        </a:spcBef>
                        <a:spcAft>
                          <a:spcPts val="0"/>
                        </a:spcAft>
                        <a:buNone/>
                      </a:pPr>
                      <a:r>
                        <a:rPr lang="tr-TR" sz="1400" b="1">
                          <a:solidFill>
                            <a:srgbClr val="FF0000"/>
                          </a:solidFill>
                          <a:latin typeface="Calibri"/>
                          <a:ea typeface="Calibri"/>
                          <a:cs typeface="Calibri"/>
                          <a:sym typeface="Calibri"/>
                        </a:rPr>
                        <a:t>Ana Bilim - Sanat Dalı/ Program Adı*</a:t>
                      </a:r>
                      <a:endParaRPr sz="1400" b="1">
                        <a:solidFill>
                          <a:srgbClr val="FF0000"/>
                        </a:solidFill>
                        <a:latin typeface="Calibri"/>
                        <a:ea typeface="Calibri"/>
                        <a:cs typeface="Calibri"/>
                        <a:sym typeface="Calibri"/>
                      </a:endParaRPr>
                    </a:p>
                  </a:txBody>
                  <a:tcPr marL="9525" marR="9525" marT="9525" marB="0" anchor="ctr">
                    <a:lnB w="9525" cap="flat" cmpd="sng">
                      <a:solidFill>
                        <a:srgbClr val="000000"/>
                      </a:solidFill>
                      <a:prstDash val="solid"/>
                      <a:round/>
                      <a:headEnd type="none" w="sm" len="sm"/>
                      <a:tailEnd type="none" w="sm" len="sm"/>
                    </a:lnB>
                    <a:noFill/>
                  </a:tcPr>
                </a:tc>
                <a:tc gridSpan="2">
                  <a:txBody>
                    <a:bodyPr/>
                    <a:lstStyle/>
                    <a:p>
                      <a:pPr marL="0" marR="0" lvl="0" indent="0" algn="ctr" rtl="0">
                        <a:lnSpc>
                          <a:spcPct val="107000"/>
                        </a:lnSpc>
                        <a:spcBef>
                          <a:spcPts val="0"/>
                        </a:spcBef>
                        <a:spcAft>
                          <a:spcPts val="0"/>
                        </a:spcAft>
                        <a:buNone/>
                      </a:pPr>
                      <a:r>
                        <a:rPr lang="tr-TR" sz="1400" b="1">
                          <a:solidFill>
                            <a:srgbClr val="FF0000"/>
                          </a:solidFill>
                          <a:latin typeface="Calibri"/>
                          <a:ea typeface="Calibri"/>
                          <a:cs typeface="Calibri"/>
                          <a:sym typeface="Calibri"/>
                        </a:rPr>
                        <a:t>2024 (Güz – Bahar) </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400" b="1">
                          <a:solidFill>
                            <a:srgbClr val="FF0000"/>
                          </a:solidFill>
                          <a:latin typeface="Calibri"/>
                          <a:ea typeface="Calibri"/>
                          <a:cs typeface="Calibri"/>
                          <a:sym typeface="Calibri"/>
                        </a:rPr>
                        <a:t>2025  (Güz – Bahar)</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extLst>
                  <a:ext uri="{0D108BD9-81ED-4DB2-BD59-A6C34878D82A}">
                    <a16:rowId xmlns:a16="http://schemas.microsoft.com/office/drawing/2014/main" val="10000"/>
                  </a:ext>
                </a:extLst>
              </a:tr>
              <a:tr h="503474">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66FF"/>
                          </a:solidFill>
                          <a:latin typeface="Calibri"/>
                          <a:ea typeface="Calibri"/>
                          <a:cs typeface="Calibri"/>
                          <a:sym typeface="Calibri"/>
                        </a:rPr>
                        <a:t>Gelen Öğrenci Sayısı</a:t>
                      </a:r>
                      <a:endParaRPr sz="1400" b="1">
                        <a:solidFill>
                          <a:srgbClr val="0066FF"/>
                        </a:solidFill>
                        <a:latin typeface="Calibri"/>
                        <a:ea typeface="Calibri"/>
                        <a:cs typeface="Calibri"/>
                        <a:sym typeface="Calibri"/>
                      </a:endParaRPr>
                    </a:p>
                  </a:txBody>
                  <a:tcPr marL="0" marR="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1">
                          <a:solidFill>
                            <a:srgbClr val="FF0000"/>
                          </a:solidFill>
                          <a:latin typeface="Calibri"/>
                          <a:ea typeface="Calibri"/>
                          <a:cs typeface="Calibri"/>
                          <a:sym typeface="Calibri"/>
                        </a:rPr>
                        <a:t>Giden Öğrenci Sayısı</a:t>
                      </a:r>
                      <a:endParaRPr sz="1400" b="1">
                        <a:solidFill>
                          <a:srgbClr val="FF0000"/>
                        </a:solidFill>
                        <a:latin typeface="Calibri"/>
                        <a:ea typeface="Calibri"/>
                        <a:cs typeface="Calibri"/>
                        <a:sym typeface="Calibri"/>
                      </a:endParaRPr>
                    </a:p>
                  </a:txBody>
                  <a:tcPr marL="3800" marR="3800" marT="380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1">
                          <a:solidFill>
                            <a:srgbClr val="0066FF"/>
                          </a:solidFill>
                          <a:latin typeface="Calibri"/>
                          <a:ea typeface="Calibri"/>
                          <a:cs typeface="Calibri"/>
                          <a:sym typeface="Calibri"/>
                        </a:rPr>
                        <a:t>Gelen Öğrenci Sayısı</a:t>
                      </a:r>
                      <a:endParaRPr sz="1400" b="1">
                        <a:solidFill>
                          <a:srgbClr val="0066FF"/>
                        </a:solidFill>
                        <a:latin typeface="Calibri"/>
                        <a:ea typeface="Calibri"/>
                        <a:cs typeface="Calibri"/>
                        <a:sym typeface="Calibri"/>
                      </a:endParaRPr>
                    </a:p>
                  </a:txBody>
                  <a:tcPr marL="0" marR="0" marT="0" marB="0" anchor="ctr">
                    <a:lnB w="9525"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1">
                          <a:solidFill>
                            <a:srgbClr val="FF0000"/>
                          </a:solidFill>
                          <a:latin typeface="Calibri"/>
                          <a:ea typeface="Calibri"/>
                          <a:cs typeface="Calibri"/>
                          <a:sym typeface="Calibri"/>
                        </a:rPr>
                        <a:t>Giden Öğrenci Sayısı</a:t>
                      </a:r>
                      <a:endParaRPr sz="1400" b="1">
                        <a:solidFill>
                          <a:srgbClr val="FF0000"/>
                        </a:solidFill>
                        <a:latin typeface="Calibri"/>
                        <a:ea typeface="Calibri"/>
                        <a:cs typeface="Calibri"/>
                        <a:sym typeface="Calibri"/>
                      </a:endParaRPr>
                    </a:p>
                  </a:txBody>
                  <a:tcPr marL="9525" marR="9525" marT="9525" marB="0" anchor="ctr">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358685">
                <a:tc>
                  <a:txBody>
                    <a:bodyPr/>
                    <a:lstStyle/>
                    <a:p>
                      <a:pPr marL="0" marR="0" lvl="0" indent="0" algn="l" rtl="0">
                        <a:lnSpc>
                          <a:spcPct val="107000"/>
                        </a:lnSpc>
                        <a:spcBef>
                          <a:spcPts val="0"/>
                        </a:spcBef>
                        <a:spcAft>
                          <a:spcPts val="0"/>
                        </a:spcAft>
                        <a:buNone/>
                      </a:pPr>
                      <a:r>
                        <a:rPr lang="tr-TR" sz="1100" b="1"/>
                        <a:t>Matematik ve Fen Bilimleri Eğitimi </a:t>
                      </a:r>
                      <a:endParaRPr sz="110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50" b="1"/>
                        <a:t>Fen Bilgisi Öğretmenliği Pr.</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4</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6</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050"/>
                        <a:t>0</a:t>
                      </a:r>
                      <a:endParaRPr sz="105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3</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355917">
                <a:tc>
                  <a:txBody>
                    <a:bodyPr/>
                    <a:lstStyle/>
                    <a:p>
                      <a:pPr marL="0" lvl="0" indent="0" algn="l" rtl="0">
                        <a:spcBef>
                          <a:spcPts val="0"/>
                        </a:spcBef>
                        <a:spcAft>
                          <a:spcPts val="0"/>
                        </a:spcAft>
                        <a:buNone/>
                      </a:pPr>
                      <a:r>
                        <a:rPr lang="tr-TR" sz="1100" b="1"/>
                        <a:t>Matematik ve Fen Bilimleri Eğitimi </a:t>
                      </a:r>
                      <a:endParaRPr sz="11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50" b="1"/>
                        <a:t>İlköğretim Matematik Öğrt.Pr.</a:t>
                      </a:r>
                      <a:endParaRPr sz="1050" b="1">
                        <a:solidFill>
                          <a:srgbClr val="FF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6</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9</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5</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1</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355917">
                <a:tc>
                  <a:txBody>
                    <a:bodyPr/>
                    <a:lstStyle/>
                    <a:p>
                      <a:pPr marL="0" marR="0" lvl="0" indent="0" algn="l" rtl="0">
                        <a:lnSpc>
                          <a:spcPct val="107000"/>
                        </a:lnSpc>
                        <a:spcBef>
                          <a:spcPts val="0"/>
                        </a:spcBef>
                        <a:spcAft>
                          <a:spcPts val="0"/>
                        </a:spcAft>
                        <a:buNone/>
                      </a:pPr>
                      <a:r>
                        <a:rPr lang="tr-TR" sz="1050" b="1"/>
                        <a:t>Yabancı Diller Eğitimi </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050" b="1"/>
                        <a:t>İngilizce Öğretmenliği Pr.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6</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11</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5</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22</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545382">
                <a:tc>
                  <a:txBody>
                    <a:bodyPr/>
                    <a:lstStyle/>
                    <a:p>
                      <a:pPr marL="0" marR="0" lvl="0" indent="0" algn="l" rtl="0">
                        <a:lnSpc>
                          <a:spcPct val="107000"/>
                        </a:lnSpc>
                        <a:spcBef>
                          <a:spcPts val="0"/>
                        </a:spcBef>
                        <a:spcAft>
                          <a:spcPts val="0"/>
                        </a:spcAft>
                        <a:buSzPts val="1100"/>
                        <a:buNone/>
                      </a:pPr>
                      <a:r>
                        <a:rPr lang="tr-TR" sz="1100" b="1"/>
                        <a:t>Matematik ve Fen Bilimleri Eğitimi </a:t>
                      </a:r>
                      <a:endParaRPr sz="80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050" b="1"/>
                        <a:t>Matematik Öğretmenliği Pr.</a:t>
                      </a:r>
                      <a:endParaRPr sz="1050" b="1">
                        <a:solidFill>
                          <a:srgbClr val="FF0000"/>
                        </a:solidFill>
                      </a:endParaRPr>
                    </a:p>
                    <a:p>
                      <a:pPr marL="0" lvl="0" indent="0" algn="l" rtl="0">
                        <a:spcBef>
                          <a:spcPts val="0"/>
                        </a:spcBef>
                        <a:spcAft>
                          <a:spcPts val="0"/>
                        </a:spcAft>
                        <a:buNone/>
                      </a:pP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1</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2</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tr-TR" sz="1050" b="1">
                          <a:latin typeface="Calibri"/>
                          <a:ea typeface="Calibri"/>
                          <a:cs typeface="Calibri"/>
                          <a:sym typeface="Calibri"/>
                        </a:rPr>
                        <a:t> 0</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2</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355917">
                <a:tc>
                  <a:txBody>
                    <a:bodyPr/>
                    <a:lstStyle/>
                    <a:p>
                      <a:pPr marL="0" marR="0" lvl="0" indent="0" algn="l" rtl="0">
                        <a:lnSpc>
                          <a:spcPct val="107000"/>
                        </a:lnSpc>
                        <a:spcBef>
                          <a:spcPts val="0"/>
                        </a:spcBef>
                        <a:spcAft>
                          <a:spcPts val="0"/>
                        </a:spcAft>
                        <a:buNone/>
                      </a:pPr>
                      <a:r>
                        <a:rPr lang="tr-TR" sz="1050" b="1"/>
                        <a:t>Temel Eğitim </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050" b="1"/>
                        <a:t>Okul Öncesi Öğret. Pr.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5</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7</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8</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2</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355917">
                <a:tc>
                  <a:txBody>
                    <a:bodyPr/>
                    <a:lstStyle/>
                    <a:p>
                      <a:pPr marL="0" lvl="0" indent="0" algn="l" rtl="0">
                        <a:spcBef>
                          <a:spcPts val="0"/>
                        </a:spcBef>
                        <a:spcAft>
                          <a:spcPts val="0"/>
                        </a:spcAft>
                        <a:buNone/>
                      </a:pPr>
                      <a:r>
                        <a:rPr lang="tr-TR" sz="1050" b="1"/>
                        <a:t>Özel Eğitim </a:t>
                      </a:r>
                      <a:endParaRPr sz="105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l" rtl="0">
                        <a:spcBef>
                          <a:spcPts val="0"/>
                        </a:spcBef>
                        <a:spcAft>
                          <a:spcPts val="0"/>
                        </a:spcAft>
                        <a:buNone/>
                      </a:pPr>
                      <a:r>
                        <a:rPr lang="tr-TR" sz="1050" b="1"/>
                        <a:t>Özel Eğitim Öğret. Pr.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5</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7</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latin typeface="Calibri"/>
                          <a:ea typeface="Calibri"/>
                          <a:cs typeface="Calibri"/>
                          <a:sym typeface="Calibri"/>
                        </a:rPr>
                        <a:t>8</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tr-TR" sz="1050" b="1"/>
                        <a:t>5</a:t>
                      </a:r>
                      <a:endParaRPr sz="105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7"/>
                  </a:ext>
                </a:extLst>
              </a:tr>
              <a:tr h="355917">
                <a:tc>
                  <a:txBody>
                    <a:bodyPr/>
                    <a:lstStyle/>
                    <a:p>
                      <a:pPr marL="0" marR="0" lvl="0" indent="0" algn="l" rtl="0">
                        <a:lnSpc>
                          <a:spcPct val="107000"/>
                        </a:lnSpc>
                        <a:spcBef>
                          <a:spcPts val="0"/>
                        </a:spcBef>
                        <a:spcAft>
                          <a:spcPts val="0"/>
                        </a:spcAft>
                        <a:buNone/>
                      </a:pPr>
                      <a:r>
                        <a:rPr lang="tr-TR" sz="1050" b="1"/>
                        <a:t>Eğitim Bilimleri </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50" b="1"/>
                        <a:t>Rehberlik ve Psikolojik Dan. Pr.</a:t>
                      </a:r>
                      <a:endParaRPr sz="140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12</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6</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4</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3</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8"/>
                  </a:ext>
                </a:extLst>
              </a:tr>
              <a:tr h="355917">
                <a:tc>
                  <a:txBody>
                    <a:bodyPr/>
                    <a:lstStyle/>
                    <a:p>
                      <a:pPr marL="0" marR="0" lvl="0" indent="0" algn="l" rtl="0">
                        <a:lnSpc>
                          <a:spcPct val="107000"/>
                        </a:lnSpc>
                        <a:spcBef>
                          <a:spcPts val="0"/>
                        </a:spcBef>
                        <a:spcAft>
                          <a:spcPts val="0"/>
                        </a:spcAft>
                        <a:buNone/>
                      </a:pPr>
                      <a:r>
                        <a:rPr lang="tr-TR" sz="1050" b="1"/>
                        <a:t>Temel Eğitim </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50" b="1"/>
                        <a:t>Sınıf Öğretmenliği Pr.</a:t>
                      </a:r>
                      <a:endParaRPr sz="140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6</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7</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11</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7</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9"/>
                  </a:ext>
                </a:extLst>
              </a:tr>
              <a:tr h="355917">
                <a:tc rowSpan="2">
                  <a:txBody>
                    <a:bodyPr/>
                    <a:lstStyle/>
                    <a:p>
                      <a:pPr marL="0" marR="0" lvl="0" indent="0" algn="l" rtl="0">
                        <a:lnSpc>
                          <a:spcPct val="107000"/>
                        </a:lnSpc>
                        <a:spcBef>
                          <a:spcPts val="0"/>
                        </a:spcBef>
                        <a:spcAft>
                          <a:spcPts val="0"/>
                        </a:spcAft>
                        <a:buNone/>
                      </a:pPr>
                      <a:r>
                        <a:rPr lang="tr-TR" sz="1050" b="1" dirty="0"/>
                        <a:t>Türkçe ve Sosyal Bilimler Eğitimi </a:t>
                      </a:r>
                      <a:endParaRPr sz="1050" b="1" dirty="0">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050" b="1"/>
                        <a:t>Sosyal Bilgiler Öğret.Pr.</a:t>
                      </a:r>
                      <a:endParaRPr sz="140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5</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8</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2</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16</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10"/>
                  </a:ext>
                </a:extLst>
              </a:tr>
              <a:tr h="355917">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050" b="1"/>
                        <a:t>Türkçe Öğretmenliği Pr.</a:t>
                      </a:r>
                      <a:endParaRPr sz="140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5</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2</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a:latin typeface="Calibri"/>
                          <a:ea typeface="Calibri"/>
                          <a:cs typeface="Calibri"/>
                          <a:sym typeface="Calibri"/>
                        </a:rPr>
                        <a:t>7</a:t>
                      </a:r>
                      <a:endParaRPr sz="1050" b="1">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tr-TR" sz="1050" b="1" dirty="0">
                          <a:latin typeface="Calibri"/>
                          <a:ea typeface="Calibri"/>
                          <a:cs typeface="Calibri"/>
                          <a:sym typeface="Calibri"/>
                        </a:rPr>
                        <a:t>3</a:t>
                      </a:r>
                      <a:endParaRPr sz="1050" b="1" dirty="0">
                        <a:solidFill>
                          <a:srgbClr val="FF0000"/>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4"/>
          <p:cNvSpPr txBox="1">
            <a:spLocks noGrp="1"/>
          </p:cNvSpPr>
          <p:nvPr>
            <p:ph type="title"/>
          </p:nvPr>
        </p:nvSpPr>
        <p:spPr>
          <a:xfrm>
            <a:off x="150492" y="807725"/>
            <a:ext cx="10595113" cy="5332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3200"/>
              <a:buFont typeface="Calibri"/>
              <a:buNone/>
            </a:pPr>
            <a:r>
              <a:rPr lang="tr-TR" sz="3200" b="1">
                <a:solidFill>
                  <a:srgbClr val="0066FF"/>
                </a:solidFill>
              </a:rPr>
              <a:t>Özel Öğrencilik Hakkını Kullanan Öğrenci Sayısı </a:t>
            </a:r>
            <a:endParaRPr/>
          </a:p>
        </p:txBody>
      </p:sp>
      <p:sp>
        <p:nvSpPr>
          <p:cNvPr id="496" name="Google Shape;49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497" name="Google Shape;49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54</a:t>
            </a:fld>
            <a:endParaRPr/>
          </a:p>
        </p:txBody>
      </p:sp>
      <p:graphicFrame>
        <p:nvGraphicFramePr>
          <p:cNvPr id="498" name="Google Shape;498;p34"/>
          <p:cNvGraphicFramePr/>
          <p:nvPr>
            <p:extLst>
              <p:ext uri="{D42A27DB-BD31-4B8C-83A1-F6EECF244321}">
                <p14:modId xmlns:p14="http://schemas.microsoft.com/office/powerpoint/2010/main" val="78691835"/>
              </p:ext>
            </p:extLst>
          </p:nvPr>
        </p:nvGraphicFramePr>
        <p:xfrm>
          <a:off x="150512" y="1782127"/>
          <a:ext cx="11814950" cy="4502700"/>
        </p:xfrm>
        <a:graphic>
          <a:graphicData uri="http://schemas.openxmlformats.org/drawingml/2006/table">
            <a:tbl>
              <a:tblPr>
                <a:noFill/>
                <a:tableStyleId>{6B96FA0C-A23B-4D2F-B4F0-ADE644EF4475}</a:tableStyleId>
              </a:tblPr>
              <a:tblGrid>
                <a:gridCol w="2781225">
                  <a:extLst>
                    <a:ext uri="{9D8B030D-6E8A-4147-A177-3AD203B41FA5}">
                      <a16:colId xmlns:a16="http://schemas.microsoft.com/office/drawing/2014/main" val="20000"/>
                    </a:ext>
                  </a:extLst>
                </a:gridCol>
                <a:gridCol w="3498150">
                  <a:extLst>
                    <a:ext uri="{9D8B030D-6E8A-4147-A177-3AD203B41FA5}">
                      <a16:colId xmlns:a16="http://schemas.microsoft.com/office/drawing/2014/main" val="20001"/>
                    </a:ext>
                  </a:extLst>
                </a:gridCol>
                <a:gridCol w="1360000">
                  <a:extLst>
                    <a:ext uri="{9D8B030D-6E8A-4147-A177-3AD203B41FA5}">
                      <a16:colId xmlns:a16="http://schemas.microsoft.com/office/drawing/2014/main" val="20002"/>
                    </a:ext>
                  </a:extLst>
                </a:gridCol>
                <a:gridCol w="1551225">
                  <a:extLst>
                    <a:ext uri="{9D8B030D-6E8A-4147-A177-3AD203B41FA5}">
                      <a16:colId xmlns:a16="http://schemas.microsoft.com/office/drawing/2014/main" val="20003"/>
                    </a:ext>
                  </a:extLst>
                </a:gridCol>
                <a:gridCol w="1317475">
                  <a:extLst>
                    <a:ext uri="{9D8B030D-6E8A-4147-A177-3AD203B41FA5}">
                      <a16:colId xmlns:a16="http://schemas.microsoft.com/office/drawing/2014/main" val="20004"/>
                    </a:ext>
                  </a:extLst>
                </a:gridCol>
                <a:gridCol w="1306875">
                  <a:extLst>
                    <a:ext uri="{9D8B030D-6E8A-4147-A177-3AD203B41FA5}">
                      <a16:colId xmlns:a16="http://schemas.microsoft.com/office/drawing/2014/main" val="20005"/>
                    </a:ext>
                  </a:extLst>
                </a:gridCol>
              </a:tblGrid>
              <a:tr h="335525">
                <a:tc rowSpan="2">
                  <a:txBody>
                    <a:bodyPr/>
                    <a:lstStyle/>
                    <a:p>
                      <a:pPr marL="0" marR="0" lvl="0" indent="0" algn="ctr" rtl="0">
                        <a:lnSpc>
                          <a:spcPct val="107000"/>
                        </a:lnSpc>
                        <a:spcBef>
                          <a:spcPts val="0"/>
                        </a:spcBef>
                        <a:spcAft>
                          <a:spcPts val="0"/>
                        </a:spcAft>
                        <a:buNone/>
                      </a:pPr>
                      <a:r>
                        <a:rPr lang="tr-TR" sz="1200" b="1" dirty="0">
                          <a:solidFill>
                            <a:srgbClr val="FF0000"/>
                          </a:solidFill>
                          <a:latin typeface="Calibri"/>
                          <a:ea typeface="Calibri"/>
                          <a:cs typeface="Calibri"/>
                          <a:sym typeface="Calibri"/>
                        </a:rPr>
                        <a:t>Bölüm Adı*</a:t>
                      </a:r>
                      <a:endParaRPr sz="1200" b="1" dirty="0">
                        <a:solidFill>
                          <a:srgbClr val="FF0000"/>
                        </a:solidFill>
                        <a:latin typeface="Calibri"/>
                        <a:ea typeface="Calibri"/>
                        <a:cs typeface="Calibri"/>
                        <a:sym typeface="Calibri"/>
                      </a:endParaRPr>
                    </a:p>
                  </a:txBody>
                  <a:tcPr marL="3800" marR="3800" marT="3800" marB="0" anchor="ctr">
                    <a:noFill/>
                  </a:tcPr>
                </a:tc>
                <a:tc rowSpan="2">
                  <a:txBody>
                    <a:bodyPr/>
                    <a:lstStyle/>
                    <a:p>
                      <a:pPr marL="0" marR="0" lvl="0" indent="0" algn="ctr" rtl="0">
                        <a:lnSpc>
                          <a:spcPct val="107000"/>
                        </a:lnSpc>
                        <a:spcBef>
                          <a:spcPts val="0"/>
                        </a:spcBef>
                        <a:spcAft>
                          <a:spcPts val="0"/>
                        </a:spcAft>
                        <a:buNone/>
                      </a:pPr>
                      <a:r>
                        <a:rPr lang="tr-TR" sz="1200" b="1">
                          <a:solidFill>
                            <a:srgbClr val="FF0000"/>
                          </a:solidFill>
                          <a:latin typeface="Calibri"/>
                          <a:ea typeface="Calibri"/>
                          <a:cs typeface="Calibri"/>
                          <a:sym typeface="Calibri"/>
                        </a:rPr>
                        <a:t>Ana Bilim - Sanat Dalı/ Program Adı*</a:t>
                      </a:r>
                      <a:endParaRPr sz="1200" b="1">
                        <a:solidFill>
                          <a:srgbClr val="FF0000"/>
                        </a:solidFill>
                        <a:latin typeface="Calibri"/>
                        <a:ea typeface="Calibri"/>
                        <a:cs typeface="Calibri"/>
                        <a:sym typeface="Calibri"/>
                      </a:endParaRPr>
                    </a:p>
                  </a:txBody>
                  <a:tcPr marL="9525" marR="9525" marT="9525" marB="0" anchor="ctr">
                    <a:lnB w="12700" cap="flat" cmpd="sng">
                      <a:solidFill>
                        <a:schemeClr val="accent5"/>
                      </a:solidFill>
                      <a:prstDash val="solid"/>
                      <a:round/>
                      <a:headEnd type="none" w="sm" len="sm"/>
                      <a:tailEnd type="none" w="sm" len="sm"/>
                    </a:lnB>
                    <a:noFill/>
                  </a:tcPr>
                </a:tc>
                <a:tc gridSpan="2">
                  <a:txBody>
                    <a:bodyPr/>
                    <a:lstStyle/>
                    <a:p>
                      <a:pPr marL="0" marR="0" lvl="0" indent="0" algn="ctr" rtl="0">
                        <a:lnSpc>
                          <a:spcPct val="107000"/>
                        </a:lnSpc>
                        <a:spcBef>
                          <a:spcPts val="0"/>
                        </a:spcBef>
                        <a:spcAft>
                          <a:spcPts val="0"/>
                        </a:spcAft>
                        <a:buNone/>
                      </a:pPr>
                      <a:r>
                        <a:rPr lang="tr-TR" sz="1200" b="1">
                          <a:solidFill>
                            <a:srgbClr val="FF0000"/>
                          </a:solidFill>
                          <a:latin typeface="Calibri"/>
                          <a:ea typeface="Calibri"/>
                          <a:cs typeface="Calibri"/>
                          <a:sym typeface="Calibri"/>
                        </a:rPr>
                        <a:t>2024 (Güz – Bahar) </a:t>
                      </a:r>
                      <a:endParaRPr sz="12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200" b="1">
                          <a:solidFill>
                            <a:srgbClr val="FF0000"/>
                          </a:solidFill>
                          <a:latin typeface="Calibri"/>
                          <a:ea typeface="Calibri"/>
                          <a:cs typeface="Calibri"/>
                          <a:sym typeface="Calibri"/>
                        </a:rPr>
                        <a:t>2025  (Güz – Bahar)</a:t>
                      </a:r>
                      <a:endParaRPr sz="12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extLst>
                  <a:ext uri="{0D108BD9-81ED-4DB2-BD59-A6C34878D82A}">
                    <a16:rowId xmlns:a16="http://schemas.microsoft.com/office/drawing/2014/main" val="10000"/>
                  </a:ext>
                </a:extLst>
              </a:tr>
              <a:tr h="7314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FF0000"/>
                          </a:solidFill>
                          <a:latin typeface="Calibri"/>
                          <a:ea typeface="Calibri"/>
                          <a:cs typeface="Calibri"/>
                          <a:sym typeface="Calibri"/>
                        </a:rPr>
                        <a:t>Gelen Öğrenci Sayısı</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latin typeface="Calibri"/>
                          <a:ea typeface="Calibri"/>
                          <a:cs typeface="Calibri"/>
                          <a:sym typeface="Calibri"/>
                        </a:rPr>
                        <a:t>Giden Öğrenci Sayısı</a:t>
                      </a:r>
                      <a:endParaRPr sz="1200" b="1">
                        <a:solidFill>
                          <a:srgbClr val="FF0000"/>
                        </a:solidFill>
                        <a:latin typeface="Calibri"/>
                        <a:ea typeface="Calibri"/>
                        <a:cs typeface="Calibri"/>
                        <a:sym typeface="Calibri"/>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latin typeface="Calibri"/>
                          <a:ea typeface="Calibri"/>
                          <a:cs typeface="Calibri"/>
                          <a:sym typeface="Calibri"/>
                        </a:rPr>
                        <a:t>Gelen Öğrenci Sayısı</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latin typeface="Calibri"/>
                          <a:ea typeface="Calibri"/>
                          <a:cs typeface="Calibri"/>
                          <a:sym typeface="Calibri"/>
                        </a:rPr>
                        <a:t>Giden Öğrenci Sayısı</a:t>
                      </a:r>
                      <a:endParaRPr sz="1200" b="1">
                        <a:solidFill>
                          <a:srgbClr val="FF0000"/>
                        </a:solidFill>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1"/>
                  </a:ext>
                </a:extLst>
              </a:tr>
              <a:tr h="374500">
                <a:tc>
                  <a:txBody>
                    <a:bodyPr/>
                    <a:lstStyle/>
                    <a:p>
                      <a:pPr marL="0" lvl="0" indent="0" algn="l" rtl="0">
                        <a:spcBef>
                          <a:spcPts val="0"/>
                        </a:spcBef>
                        <a:spcAft>
                          <a:spcPts val="0"/>
                        </a:spcAft>
                        <a:buNone/>
                      </a:pPr>
                      <a:r>
                        <a:rPr lang="tr-TR" sz="1100" b="1"/>
                        <a:t>Temel Eğitim </a:t>
                      </a:r>
                      <a:endParaRPr sz="1100" b="1"/>
                    </a:p>
                  </a:txBody>
                  <a:tcPr marL="91425" marR="91425" marT="91425" marB="91425"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1"/>
                        <a:t>Okul Öncesi Öğret. Pr.</a:t>
                      </a:r>
                      <a:endParaRPr sz="1200" b="1">
                        <a:solidFill>
                          <a:srgbClr val="FF0000"/>
                        </a:solidFill>
                        <a:latin typeface="Calibri"/>
                        <a:ea typeface="Calibri"/>
                        <a:cs typeface="Calibri"/>
                        <a:sym typeface="Calibri"/>
                      </a:endParaRPr>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r>
                        <a:rPr lang="tr-TR" sz="1100" b="1"/>
                        <a:t>1</a:t>
                      </a:r>
                      <a:endParaRPr sz="1100" b="1"/>
                    </a:p>
                  </a:txBody>
                  <a:tcPr marL="91425" marR="91425" marT="91425" marB="91425"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endParaRPr sz="1200" b="1"/>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lvl="0" indent="0" algn="ctr" rtl="0">
                        <a:lnSpc>
                          <a:spcPct val="115000"/>
                        </a:lnSpc>
                        <a:spcBef>
                          <a:spcPts val="0"/>
                        </a:spcBef>
                        <a:spcAft>
                          <a:spcPts val="0"/>
                        </a:spcAft>
                        <a:buNone/>
                      </a:pPr>
                      <a:r>
                        <a:rPr lang="tr-TR" sz="1100" b="1"/>
                        <a:t>2</a:t>
                      </a:r>
                      <a:endParaRPr sz="11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600" b="1"/>
                        <a:t> </a:t>
                      </a:r>
                      <a:endParaRPr sz="1600" b="1"/>
                    </a:p>
                  </a:txBody>
                  <a:tcPr marL="9525" marR="9525" marT="9525" marB="0" anchor="ctr">
                    <a:lnL w="12700" cap="flat" cmpd="sng">
                      <a:solidFill>
                        <a:schemeClr val="accent5"/>
                      </a:solidFill>
                      <a:prstDash val="solid"/>
                      <a:round/>
                      <a:headEnd type="none" w="sm" len="sm"/>
                      <a:tailEnd type="none" w="sm" len="sm"/>
                    </a:lnL>
                    <a:noFill/>
                  </a:tcPr>
                </a:tc>
                <a:extLst>
                  <a:ext uri="{0D108BD9-81ED-4DB2-BD59-A6C34878D82A}">
                    <a16:rowId xmlns:a16="http://schemas.microsoft.com/office/drawing/2014/main" val="10002"/>
                  </a:ext>
                </a:extLst>
              </a:tr>
              <a:tr h="374500">
                <a:tc>
                  <a:txBody>
                    <a:bodyPr/>
                    <a:lstStyle/>
                    <a:p>
                      <a:pPr marL="0" lvl="0" indent="0" algn="l" rtl="0">
                        <a:spcBef>
                          <a:spcPts val="0"/>
                        </a:spcBef>
                        <a:spcAft>
                          <a:spcPts val="0"/>
                        </a:spcAft>
                        <a:buNone/>
                      </a:pPr>
                      <a:r>
                        <a:rPr lang="tr-TR" sz="1100" b="1"/>
                        <a:t>Özel Eğitim </a:t>
                      </a:r>
                      <a:endParaRPr sz="1100" b="1"/>
                    </a:p>
                  </a:txBody>
                  <a:tcPr marL="91425" marR="91425" marT="91425" marB="91425" anchor="ctr">
                    <a:lnR w="12700" cap="flat" cmpd="sng">
                      <a:solidFill>
                        <a:schemeClr val="accent5"/>
                      </a:solidFill>
                      <a:prstDash val="solid"/>
                      <a:round/>
                      <a:headEnd type="none" w="sm" len="sm"/>
                      <a:tailEnd type="none" w="sm" len="sm"/>
                    </a:lnR>
                    <a:noFill/>
                  </a:tcPr>
                </a:tc>
                <a:tc>
                  <a:txBody>
                    <a:bodyPr/>
                    <a:lstStyle/>
                    <a:p>
                      <a:pPr marL="0" lvl="0" indent="0" algn="l" rtl="0">
                        <a:spcBef>
                          <a:spcPts val="0"/>
                        </a:spcBef>
                        <a:spcAft>
                          <a:spcPts val="0"/>
                        </a:spcAft>
                        <a:buNone/>
                      </a:pPr>
                      <a:r>
                        <a:rPr lang="tr-TR" sz="1100" b="1"/>
                        <a:t>Özel Eğitim Öğret. Pr.</a:t>
                      </a:r>
                      <a:endParaRPr sz="11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r>
                        <a:rPr lang="tr-TR" sz="1100" b="1"/>
                        <a:t>-</a:t>
                      </a:r>
                      <a:endParaRPr sz="1100" b="1"/>
                    </a:p>
                  </a:txBody>
                  <a:tcPr marL="91425" marR="91425" marT="91425" marB="91425"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100" b="1"/>
                        <a:t> 3</a:t>
                      </a:r>
                      <a:endParaRPr sz="1100" b="1"/>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lvl="0" indent="0" algn="ctr" rtl="0">
                        <a:lnSpc>
                          <a:spcPct val="115000"/>
                        </a:lnSpc>
                        <a:spcBef>
                          <a:spcPts val="0"/>
                        </a:spcBef>
                        <a:spcAft>
                          <a:spcPts val="0"/>
                        </a:spcAft>
                        <a:buNone/>
                      </a:pPr>
                      <a:r>
                        <a:rPr lang="tr-TR" sz="1100" b="1"/>
                        <a:t>1</a:t>
                      </a:r>
                      <a:endParaRPr sz="11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dirty="0"/>
                        <a:t> 1</a:t>
                      </a:r>
                      <a:endParaRPr sz="1200" b="1" dirty="0"/>
                    </a:p>
                  </a:txBody>
                  <a:tcPr marL="9525" marR="9525" marT="9525" marB="0" anchor="ctr">
                    <a:lnL w="12700" cap="flat" cmpd="sng">
                      <a:solidFill>
                        <a:schemeClr val="accent5"/>
                      </a:solidFill>
                      <a:prstDash val="solid"/>
                      <a:round/>
                      <a:headEnd type="none" w="sm" len="sm"/>
                      <a:tailEnd type="none" w="sm" len="sm"/>
                    </a:lnL>
                    <a:noFill/>
                  </a:tcPr>
                </a:tc>
                <a:extLst>
                  <a:ext uri="{0D108BD9-81ED-4DB2-BD59-A6C34878D82A}">
                    <a16:rowId xmlns:a16="http://schemas.microsoft.com/office/drawing/2014/main" val="10003"/>
                  </a:ext>
                </a:extLst>
              </a:tr>
              <a:tr h="374500">
                <a:tc>
                  <a:txBody>
                    <a:bodyPr/>
                    <a:lstStyle/>
                    <a:p>
                      <a:pPr marL="0" lvl="0" indent="0" algn="l" rtl="0">
                        <a:spcBef>
                          <a:spcPts val="0"/>
                        </a:spcBef>
                        <a:spcAft>
                          <a:spcPts val="0"/>
                        </a:spcAft>
                        <a:buNone/>
                      </a:pPr>
                      <a:r>
                        <a:rPr lang="tr-TR" sz="1100" b="1"/>
                        <a:t>Eğitim Bilimleri </a:t>
                      </a:r>
                      <a:endParaRPr sz="1100" b="1"/>
                    </a:p>
                  </a:txBody>
                  <a:tcPr marL="91425" marR="91425" marT="91425" marB="91425"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1"/>
                        <a:t>Rehberlik ve Psikolojik Dan. Pr.</a:t>
                      </a:r>
                      <a:endParaRPr sz="1200" b="1">
                        <a:solidFill>
                          <a:srgbClr val="FF0000"/>
                        </a:solidFill>
                        <a:latin typeface="Calibri"/>
                        <a:ea typeface="Calibri"/>
                        <a:cs typeface="Calibri"/>
                        <a:sym typeface="Calibri"/>
                      </a:endParaRPr>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r>
                        <a:rPr lang="tr-TR" sz="1100" b="1"/>
                        <a:t>3</a:t>
                      </a:r>
                      <a:endParaRPr sz="1100" b="1"/>
                    </a:p>
                  </a:txBody>
                  <a:tcPr marL="91425" marR="91425" marT="91425" marB="91425"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endParaRPr sz="1100" b="1"/>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lvl="0" indent="0" algn="ctr" rtl="0">
                        <a:lnSpc>
                          <a:spcPct val="115000"/>
                        </a:lnSpc>
                        <a:spcBef>
                          <a:spcPts val="0"/>
                        </a:spcBef>
                        <a:spcAft>
                          <a:spcPts val="0"/>
                        </a:spcAft>
                        <a:buNone/>
                      </a:pPr>
                      <a:r>
                        <a:rPr lang="tr-TR" sz="1100" b="1"/>
                        <a:t>1</a:t>
                      </a:r>
                      <a:endParaRPr sz="11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t> </a:t>
                      </a:r>
                      <a:endParaRPr sz="1200" b="1"/>
                    </a:p>
                  </a:txBody>
                  <a:tcPr marL="9525" marR="9525" marT="9525" marB="0" anchor="ctr">
                    <a:lnL w="12700" cap="flat" cmpd="sng">
                      <a:solidFill>
                        <a:schemeClr val="accent5"/>
                      </a:solidFill>
                      <a:prstDash val="solid"/>
                      <a:round/>
                      <a:headEnd type="none" w="sm" len="sm"/>
                      <a:tailEnd type="none" w="sm" len="sm"/>
                    </a:lnL>
                    <a:noFill/>
                  </a:tcPr>
                </a:tc>
                <a:extLst>
                  <a:ext uri="{0D108BD9-81ED-4DB2-BD59-A6C34878D82A}">
                    <a16:rowId xmlns:a16="http://schemas.microsoft.com/office/drawing/2014/main" val="10004"/>
                  </a:ext>
                </a:extLst>
              </a:tr>
              <a:tr h="374500">
                <a:tc>
                  <a:txBody>
                    <a:bodyPr/>
                    <a:lstStyle/>
                    <a:p>
                      <a:pPr marL="0" lvl="0" indent="0" algn="l" rtl="0">
                        <a:spcBef>
                          <a:spcPts val="0"/>
                        </a:spcBef>
                        <a:spcAft>
                          <a:spcPts val="0"/>
                        </a:spcAft>
                        <a:buNone/>
                      </a:pPr>
                      <a:r>
                        <a:rPr lang="tr-TR" sz="1100" b="1"/>
                        <a:t>Temel Eğitim </a:t>
                      </a:r>
                      <a:endParaRPr sz="1100" b="1"/>
                    </a:p>
                  </a:txBody>
                  <a:tcPr marL="91425" marR="91425" marT="91425" marB="91425"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1"/>
                        <a:t>Sınıf Öğretmenliği Pr.</a:t>
                      </a:r>
                      <a:endParaRPr sz="1200" b="1">
                        <a:solidFill>
                          <a:srgbClr val="FF0000"/>
                        </a:solidFill>
                        <a:latin typeface="Calibri"/>
                        <a:ea typeface="Calibri"/>
                        <a:cs typeface="Calibri"/>
                        <a:sym typeface="Calibri"/>
                      </a:endParaRPr>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r>
                        <a:rPr lang="tr-TR" sz="1100" b="1"/>
                        <a:t>1</a:t>
                      </a:r>
                      <a:endParaRPr sz="1100" b="1"/>
                    </a:p>
                  </a:txBody>
                  <a:tcPr marL="91425" marR="91425" marT="91425" marB="91425"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100" b="1"/>
                        <a:t>1</a:t>
                      </a:r>
                      <a:endParaRPr sz="1100" b="1"/>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lvl="0" indent="0" algn="ctr" rtl="0">
                        <a:lnSpc>
                          <a:spcPct val="115000"/>
                        </a:lnSpc>
                        <a:spcBef>
                          <a:spcPts val="0"/>
                        </a:spcBef>
                        <a:spcAft>
                          <a:spcPts val="0"/>
                        </a:spcAft>
                        <a:buNone/>
                      </a:pPr>
                      <a:r>
                        <a:rPr lang="tr-TR" sz="1100" b="1"/>
                        <a:t>1</a:t>
                      </a:r>
                      <a:endParaRPr sz="11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t> </a:t>
                      </a:r>
                      <a:endParaRPr sz="1200" b="1"/>
                    </a:p>
                  </a:txBody>
                  <a:tcPr marL="9525" marR="9525" marT="9525" marB="0" anchor="ctr">
                    <a:lnL w="12700" cap="flat" cmpd="sng">
                      <a:solidFill>
                        <a:schemeClr val="accent5"/>
                      </a:solidFill>
                      <a:prstDash val="solid"/>
                      <a:round/>
                      <a:headEnd type="none" w="sm" len="sm"/>
                      <a:tailEnd type="none" w="sm" len="sm"/>
                    </a:lnL>
                    <a:noFill/>
                  </a:tcPr>
                </a:tc>
                <a:extLst>
                  <a:ext uri="{0D108BD9-81ED-4DB2-BD59-A6C34878D82A}">
                    <a16:rowId xmlns:a16="http://schemas.microsoft.com/office/drawing/2014/main" val="10005"/>
                  </a:ext>
                </a:extLst>
              </a:tr>
              <a:tr h="590300">
                <a:tc>
                  <a:txBody>
                    <a:bodyPr/>
                    <a:lstStyle/>
                    <a:p>
                      <a:pPr marL="0" lvl="0" indent="0" algn="l" rtl="0">
                        <a:spcBef>
                          <a:spcPts val="0"/>
                        </a:spcBef>
                        <a:spcAft>
                          <a:spcPts val="0"/>
                        </a:spcAft>
                        <a:buNone/>
                      </a:pPr>
                      <a:r>
                        <a:rPr lang="tr-TR" sz="1100" b="1"/>
                        <a:t>Türkçe ve Sosyal Bilimler Eğitimi </a:t>
                      </a:r>
                      <a:endParaRPr sz="1100" b="1"/>
                    </a:p>
                  </a:txBody>
                  <a:tcPr marL="91425" marR="91425" marT="91425" marB="91425"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1" dirty="0"/>
                        <a:t>Sosyal Bilgiler Öğretmenliği </a:t>
                      </a:r>
                      <a:endParaRPr sz="1100" b="1" dirty="0"/>
                    </a:p>
                    <a:p>
                      <a:pPr marL="0" marR="0" lvl="0" indent="0" algn="l" rtl="0">
                        <a:lnSpc>
                          <a:spcPct val="107000"/>
                        </a:lnSpc>
                        <a:spcBef>
                          <a:spcPts val="0"/>
                        </a:spcBef>
                        <a:spcAft>
                          <a:spcPts val="0"/>
                        </a:spcAft>
                        <a:buNone/>
                      </a:pPr>
                      <a:r>
                        <a:rPr lang="tr-TR" sz="1100" b="1" dirty="0"/>
                        <a:t>Türkçe Öğretmenliği </a:t>
                      </a:r>
                      <a:endParaRPr sz="1100" b="1" dirty="0"/>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endParaRPr sz="1100" b="1"/>
                    </a:p>
                  </a:txBody>
                  <a:tcPr marL="91425" marR="91425" marT="91425" marB="91425"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100" b="1"/>
                        <a:t>1</a:t>
                      </a:r>
                      <a:endParaRPr sz="1100" b="1"/>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lvl="0" indent="0" algn="ctr" rtl="0">
                        <a:lnSpc>
                          <a:spcPct val="115000"/>
                        </a:lnSpc>
                        <a:spcBef>
                          <a:spcPts val="0"/>
                        </a:spcBef>
                        <a:spcAft>
                          <a:spcPts val="0"/>
                        </a:spcAft>
                        <a:buNone/>
                      </a:pPr>
                      <a:r>
                        <a:rPr lang="tr-TR" sz="1100" b="1"/>
                        <a:t>1</a:t>
                      </a:r>
                      <a:endParaRPr sz="11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t> 1</a:t>
                      </a:r>
                      <a:endParaRPr sz="1200" b="1"/>
                    </a:p>
                  </a:txBody>
                  <a:tcPr marL="9525" marR="9525" marT="9525" marB="0" anchor="ctr">
                    <a:lnL w="12700" cap="flat" cmpd="sng">
                      <a:solidFill>
                        <a:schemeClr val="accent5"/>
                      </a:solidFill>
                      <a:prstDash val="solid"/>
                      <a:round/>
                      <a:headEnd type="none" w="sm" len="sm"/>
                      <a:tailEnd type="none" w="sm" len="sm"/>
                    </a:lnL>
                    <a:noFill/>
                  </a:tcPr>
                </a:tc>
                <a:extLst>
                  <a:ext uri="{0D108BD9-81ED-4DB2-BD59-A6C34878D82A}">
                    <a16:rowId xmlns:a16="http://schemas.microsoft.com/office/drawing/2014/main" val="10006"/>
                  </a:ext>
                </a:extLst>
              </a:tr>
              <a:tr h="388925">
                <a:tc>
                  <a:txBody>
                    <a:bodyPr/>
                    <a:lstStyle/>
                    <a:p>
                      <a:pPr marL="0" lvl="0" indent="0" algn="l" rtl="0">
                        <a:spcBef>
                          <a:spcPts val="0"/>
                        </a:spcBef>
                        <a:spcAft>
                          <a:spcPts val="0"/>
                        </a:spcAft>
                        <a:buNone/>
                      </a:pPr>
                      <a:r>
                        <a:rPr lang="tr-TR" sz="1100" b="1"/>
                        <a:t>Güzel Sanatlar Eğitimi </a:t>
                      </a:r>
                      <a:endParaRPr sz="1100" b="1"/>
                    </a:p>
                  </a:txBody>
                  <a:tcPr marL="91425" marR="91425" marT="91425" marB="91425"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endParaRPr sz="1100" b="1" dirty="0"/>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endParaRPr sz="1100" b="1"/>
                    </a:p>
                  </a:txBody>
                  <a:tcPr marL="91425" marR="91425" marT="91425" marB="91425"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endParaRPr sz="1100" b="1"/>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lvl="0" indent="0" algn="ctr" rtl="0">
                        <a:lnSpc>
                          <a:spcPct val="115000"/>
                        </a:lnSpc>
                        <a:spcBef>
                          <a:spcPts val="0"/>
                        </a:spcBef>
                        <a:spcAft>
                          <a:spcPts val="0"/>
                        </a:spcAft>
                        <a:buNone/>
                      </a:pPr>
                      <a:endParaRPr sz="14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t>1</a:t>
                      </a:r>
                      <a:endParaRPr sz="1200" b="1"/>
                    </a:p>
                  </a:txBody>
                  <a:tcPr marL="9525" marR="9525" marT="9525" marB="0" anchor="ctr">
                    <a:lnL w="12700" cap="flat" cmpd="sng">
                      <a:solidFill>
                        <a:schemeClr val="accent5"/>
                      </a:solidFill>
                      <a:prstDash val="solid"/>
                      <a:round/>
                      <a:headEnd type="none" w="sm" len="sm"/>
                      <a:tailEnd type="none" w="sm" len="sm"/>
                    </a:lnL>
                    <a:noFill/>
                  </a:tcPr>
                </a:tc>
                <a:extLst>
                  <a:ext uri="{0D108BD9-81ED-4DB2-BD59-A6C34878D82A}">
                    <a16:rowId xmlns:a16="http://schemas.microsoft.com/office/drawing/2014/main" val="10007"/>
                  </a:ext>
                </a:extLst>
              </a:tr>
              <a:tr h="575150">
                <a:tc>
                  <a:txBody>
                    <a:bodyPr/>
                    <a:lstStyle/>
                    <a:p>
                      <a:pPr marL="0" lvl="0" indent="0" algn="l" rtl="0">
                        <a:spcBef>
                          <a:spcPts val="0"/>
                        </a:spcBef>
                        <a:spcAft>
                          <a:spcPts val="0"/>
                        </a:spcAft>
                        <a:buNone/>
                      </a:pPr>
                      <a:r>
                        <a:rPr lang="tr-TR" sz="1100" b="1" dirty="0"/>
                        <a:t>Matematik ve Fen Bilimleri Eğitimi </a:t>
                      </a:r>
                      <a:endParaRPr sz="1100" b="1" dirty="0"/>
                    </a:p>
                  </a:txBody>
                  <a:tcPr marL="91425" marR="91425" marT="91425" marB="91425"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1" dirty="0"/>
                        <a:t>İlköğretim Matematik Öğretmenliği </a:t>
                      </a:r>
                      <a:endParaRPr sz="1100" b="1" dirty="0"/>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endParaRPr sz="1100" b="1"/>
                    </a:p>
                  </a:txBody>
                  <a:tcPr marL="91425" marR="91425" marT="91425" marB="91425" anchor="ctr">
                    <a:lnL w="12700" cap="flat" cmpd="sng">
                      <a:solidFill>
                        <a:schemeClr val="accent5"/>
                      </a:solidFill>
                      <a:prstDash val="solid"/>
                      <a:round/>
                      <a:headEnd type="none" w="sm" len="sm"/>
                      <a:tailEnd type="none" w="sm" len="sm"/>
                    </a:lnL>
                    <a:noFill/>
                  </a:tcPr>
                </a:tc>
                <a:tc>
                  <a:txBody>
                    <a:bodyPr/>
                    <a:lstStyle/>
                    <a:p>
                      <a:pPr marL="0" marR="0" lvl="0" indent="0" algn="ctr" rtl="0">
                        <a:lnSpc>
                          <a:spcPct val="107000"/>
                        </a:lnSpc>
                        <a:spcBef>
                          <a:spcPts val="0"/>
                        </a:spcBef>
                        <a:spcAft>
                          <a:spcPts val="0"/>
                        </a:spcAft>
                        <a:buNone/>
                      </a:pPr>
                      <a:r>
                        <a:rPr lang="tr-TR" sz="1100" b="1"/>
                        <a:t>1</a:t>
                      </a:r>
                      <a:endParaRPr sz="1100" b="1"/>
                    </a:p>
                  </a:txBody>
                  <a:tcPr marL="3800" marR="3800" marT="3800" marB="0" anchor="ctr">
                    <a:lnR w="12700" cap="flat" cmpd="sng">
                      <a:solidFill>
                        <a:schemeClr val="accent5"/>
                      </a:solidFill>
                      <a:prstDash val="solid"/>
                      <a:round/>
                      <a:headEnd type="none" w="sm" len="sm"/>
                      <a:tailEnd type="none" w="sm" len="sm"/>
                    </a:lnR>
                    <a:noFill/>
                  </a:tcPr>
                </a:tc>
                <a:tc>
                  <a:txBody>
                    <a:bodyPr/>
                    <a:lstStyle/>
                    <a:p>
                      <a:pPr marL="0" lvl="0" indent="0" algn="ctr" rtl="0">
                        <a:lnSpc>
                          <a:spcPct val="115000"/>
                        </a:lnSpc>
                        <a:spcBef>
                          <a:spcPts val="0"/>
                        </a:spcBef>
                        <a:spcAft>
                          <a:spcPts val="0"/>
                        </a:spcAft>
                        <a:buNone/>
                      </a:pPr>
                      <a:endParaRPr sz="1100" b="1"/>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endParaRPr sz="1000" b="1" dirty="0"/>
                    </a:p>
                  </a:txBody>
                  <a:tcPr marL="9525" marR="9525" marT="9525" marB="0" anchor="ctr">
                    <a:lnL w="12700" cap="flat" cmpd="sng">
                      <a:solidFill>
                        <a:schemeClr val="accent5"/>
                      </a:solidFill>
                      <a:prstDash val="solid"/>
                      <a:round/>
                      <a:headEnd type="none" w="sm" len="sm"/>
                      <a:tailEnd type="none" w="sm" len="sm"/>
                    </a:lnL>
                    <a:noFill/>
                  </a:tcPr>
                </a:tc>
                <a:extLst>
                  <a:ext uri="{0D108BD9-81ED-4DB2-BD59-A6C34878D82A}">
                    <a16:rowId xmlns:a16="http://schemas.microsoft.com/office/drawing/2014/main" val="10008"/>
                  </a:ext>
                </a:extLst>
              </a:tr>
              <a:tr h="358500">
                <a:tc>
                  <a:txBody>
                    <a:bodyPr/>
                    <a:lstStyle/>
                    <a:p>
                      <a:pPr marL="0" marR="0" lvl="0" indent="0" algn="r" rtl="0">
                        <a:lnSpc>
                          <a:spcPct val="107000"/>
                        </a:lnSpc>
                        <a:spcBef>
                          <a:spcPts val="0"/>
                        </a:spcBef>
                        <a:spcAft>
                          <a:spcPts val="0"/>
                        </a:spcAft>
                        <a:buNone/>
                      </a:pPr>
                      <a:r>
                        <a:rPr lang="tr-TR" sz="1200" b="1">
                          <a:solidFill>
                            <a:srgbClr val="FF0000"/>
                          </a:solidFill>
                          <a:latin typeface="Calibri"/>
                          <a:ea typeface="Calibri"/>
                          <a:cs typeface="Calibri"/>
                          <a:sym typeface="Calibri"/>
                        </a:rPr>
                        <a:t> TOPLAM  </a:t>
                      </a:r>
                      <a:endParaRPr sz="1200" b="1">
                        <a:solidFill>
                          <a:srgbClr val="FF0000"/>
                        </a:solidFill>
                        <a:latin typeface="Calibri"/>
                        <a:ea typeface="Calibri"/>
                        <a:cs typeface="Calibri"/>
                        <a:sym typeface="Calibri"/>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1200" b="1">
                          <a:solidFill>
                            <a:srgbClr val="FF0000"/>
                          </a:solidFill>
                          <a:latin typeface="Calibri"/>
                          <a:ea typeface="Calibri"/>
                          <a:cs typeface="Calibri"/>
                          <a:sym typeface="Calibri"/>
                        </a:rPr>
                        <a:t> </a:t>
                      </a:r>
                      <a:endParaRPr sz="1200" b="1">
                        <a:solidFill>
                          <a:srgbClr val="FF0000"/>
                        </a:solidFill>
                        <a:latin typeface="Calibri"/>
                        <a:ea typeface="Calibri"/>
                        <a:cs typeface="Calibri"/>
                        <a:sym typeface="Calibri"/>
                      </a:endParaRPr>
                    </a:p>
                  </a:txBody>
                  <a:tcPr marL="9525" marR="9525" marT="9525" marB="0" anchor="ctr">
                    <a:lnT w="12700" cap="flat" cmpd="sng">
                      <a:solidFill>
                        <a:schemeClr val="accent5"/>
                      </a:solidFill>
                      <a:prstDash val="solid"/>
                      <a:round/>
                      <a:headEnd type="none" w="sm" len="sm"/>
                      <a:tailEnd type="none" w="sm" len="sm"/>
                    </a:lnT>
                    <a:noFill/>
                  </a:tcPr>
                </a:tc>
                <a:tc>
                  <a:txBody>
                    <a:bodyPr/>
                    <a:lstStyle/>
                    <a:p>
                      <a:pPr marL="0" marR="0" lvl="0" indent="0" algn="ctr" rtl="0">
                        <a:lnSpc>
                          <a:spcPct val="107000"/>
                        </a:lnSpc>
                        <a:spcBef>
                          <a:spcPts val="0"/>
                        </a:spcBef>
                        <a:spcAft>
                          <a:spcPts val="0"/>
                        </a:spcAft>
                        <a:buNone/>
                      </a:pPr>
                      <a:r>
                        <a:rPr lang="tr-TR" sz="1200" b="1"/>
                        <a:t> 5</a:t>
                      </a:r>
                      <a:endParaRPr sz="1200" b="1"/>
                    </a:p>
                  </a:txBody>
                  <a:tcPr marL="0" marR="0" marT="0" marB="0" anchor="ctr">
                    <a:noFill/>
                  </a:tcPr>
                </a:tc>
                <a:tc>
                  <a:txBody>
                    <a:bodyPr/>
                    <a:lstStyle/>
                    <a:p>
                      <a:pPr marL="0" marR="0" lvl="0" indent="0" algn="ctr" rtl="0">
                        <a:lnSpc>
                          <a:spcPct val="107000"/>
                        </a:lnSpc>
                        <a:spcBef>
                          <a:spcPts val="0"/>
                        </a:spcBef>
                        <a:spcAft>
                          <a:spcPts val="0"/>
                        </a:spcAft>
                        <a:buNone/>
                      </a:pPr>
                      <a:r>
                        <a:rPr lang="tr-TR" sz="1200" b="1"/>
                        <a:t>6</a:t>
                      </a:r>
                      <a:endParaRPr sz="1200" b="1"/>
                    </a:p>
                  </a:txBody>
                  <a:tcPr marL="3800" marR="3800" marT="3800" marB="0" anchor="ctr">
                    <a:noFill/>
                  </a:tcPr>
                </a:tc>
                <a:tc>
                  <a:txBody>
                    <a:bodyPr/>
                    <a:lstStyle/>
                    <a:p>
                      <a:pPr marL="0" marR="0" lvl="0" indent="0" algn="ctr" rtl="0">
                        <a:lnSpc>
                          <a:spcPct val="107000"/>
                        </a:lnSpc>
                        <a:spcBef>
                          <a:spcPts val="0"/>
                        </a:spcBef>
                        <a:spcAft>
                          <a:spcPts val="0"/>
                        </a:spcAft>
                        <a:buNone/>
                      </a:pPr>
                      <a:r>
                        <a:rPr lang="tr-TR" sz="1200" b="1"/>
                        <a:t> 6</a:t>
                      </a:r>
                      <a:endParaRPr sz="1200" b="1"/>
                    </a:p>
                  </a:txBody>
                  <a:tcPr marL="0" marR="0" marT="0" marB="0" anchor="ctr">
                    <a:lnT w="12700" cap="flat" cmpd="sng">
                      <a:solidFill>
                        <a:schemeClr val="accent5"/>
                      </a:solidFill>
                      <a:prstDash val="solid"/>
                      <a:round/>
                      <a:headEnd type="none" w="sm" len="sm"/>
                      <a:tailEnd type="none" w="sm" len="sm"/>
                    </a:lnT>
                    <a:noFill/>
                  </a:tcPr>
                </a:tc>
                <a:tc>
                  <a:txBody>
                    <a:bodyPr/>
                    <a:lstStyle/>
                    <a:p>
                      <a:pPr marL="0" marR="0" lvl="0" indent="0" algn="ctr" rtl="0">
                        <a:lnSpc>
                          <a:spcPct val="107000"/>
                        </a:lnSpc>
                        <a:spcBef>
                          <a:spcPts val="0"/>
                        </a:spcBef>
                        <a:spcAft>
                          <a:spcPts val="0"/>
                        </a:spcAft>
                        <a:buNone/>
                      </a:pPr>
                      <a:r>
                        <a:rPr lang="tr-TR" sz="1200" b="1" dirty="0"/>
                        <a:t> 3</a:t>
                      </a:r>
                      <a:endParaRPr sz="1200" b="1" dirty="0"/>
                    </a:p>
                  </a:txBody>
                  <a:tcPr marL="9525" marR="9525" marT="9525" marB="0" anchor="ctr">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5"/>
          <p:cNvSpPr txBox="1">
            <a:spLocks noGrp="1"/>
          </p:cNvSpPr>
          <p:nvPr>
            <p:ph type="title"/>
          </p:nvPr>
        </p:nvSpPr>
        <p:spPr>
          <a:xfrm>
            <a:off x="278914" y="584057"/>
            <a:ext cx="10595100" cy="57960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0066FF"/>
              </a:buClr>
              <a:buSzPts val="3200"/>
              <a:buFont typeface="Calibri"/>
              <a:buNone/>
            </a:pPr>
            <a:r>
              <a:rPr lang="tr-TR" sz="3200" b="1">
                <a:solidFill>
                  <a:srgbClr val="0066FF"/>
                </a:solidFill>
              </a:rPr>
              <a:t>Kayıt Donduran Öğrenci Sayısı</a:t>
            </a:r>
            <a:endParaRPr sz="3200" b="1">
              <a:solidFill>
                <a:srgbClr val="0066FF"/>
              </a:solidFill>
            </a:endParaRPr>
          </a:p>
        </p:txBody>
      </p:sp>
      <p:sp>
        <p:nvSpPr>
          <p:cNvPr id="504" name="Google Shape;5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05" name="Google Shape;50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55</a:t>
            </a:fld>
            <a:endParaRPr/>
          </a:p>
        </p:txBody>
      </p:sp>
      <p:graphicFrame>
        <p:nvGraphicFramePr>
          <p:cNvPr id="506" name="Google Shape;506;p35"/>
          <p:cNvGraphicFramePr/>
          <p:nvPr>
            <p:extLst>
              <p:ext uri="{D42A27DB-BD31-4B8C-83A1-F6EECF244321}">
                <p14:modId xmlns:p14="http://schemas.microsoft.com/office/powerpoint/2010/main" val="403205809"/>
              </p:ext>
            </p:extLst>
          </p:nvPr>
        </p:nvGraphicFramePr>
        <p:xfrm>
          <a:off x="336884" y="1764126"/>
          <a:ext cx="11598983" cy="4425698"/>
        </p:xfrm>
        <a:graphic>
          <a:graphicData uri="http://schemas.openxmlformats.org/drawingml/2006/table">
            <a:tbl>
              <a:tblPr>
                <a:noFill/>
                <a:tableStyleId>{6B96FA0C-A23B-4D2F-B4F0-ADE644EF4475}</a:tableStyleId>
              </a:tblPr>
              <a:tblGrid>
                <a:gridCol w="2941733">
                  <a:extLst>
                    <a:ext uri="{9D8B030D-6E8A-4147-A177-3AD203B41FA5}">
                      <a16:colId xmlns:a16="http://schemas.microsoft.com/office/drawing/2014/main" val="20000"/>
                    </a:ext>
                  </a:extLst>
                </a:gridCol>
                <a:gridCol w="4403625">
                  <a:extLst>
                    <a:ext uri="{9D8B030D-6E8A-4147-A177-3AD203B41FA5}">
                      <a16:colId xmlns:a16="http://schemas.microsoft.com/office/drawing/2014/main" val="20001"/>
                    </a:ext>
                  </a:extLst>
                </a:gridCol>
                <a:gridCol w="2132175">
                  <a:extLst>
                    <a:ext uri="{9D8B030D-6E8A-4147-A177-3AD203B41FA5}">
                      <a16:colId xmlns:a16="http://schemas.microsoft.com/office/drawing/2014/main" val="20002"/>
                    </a:ext>
                  </a:extLst>
                </a:gridCol>
                <a:gridCol w="2121450">
                  <a:extLst>
                    <a:ext uri="{9D8B030D-6E8A-4147-A177-3AD203B41FA5}">
                      <a16:colId xmlns:a16="http://schemas.microsoft.com/office/drawing/2014/main" val="20003"/>
                    </a:ext>
                  </a:extLst>
                </a:gridCol>
              </a:tblGrid>
              <a:tr h="316604">
                <a:tc>
                  <a:txBody>
                    <a:bodyPr/>
                    <a:lstStyle/>
                    <a:p>
                      <a:pPr marL="0" marR="0" lvl="0" indent="0" algn="ctr" rtl="0">
                        <a:lnSpc>
                          <a:spcPct val="107000"/>
                        </a:lnSpc>
                        <a:spcBef>
                          <a:spcPts val="0"/>
                        </a:spcBef>
                        <a:spcAft>
                          <a:spcPts val="0"/>
                        </a:spcAft>
                        <a:buClr>
                          <a:srgbClr val="FF0000"/>
                        </a:buClr>
                        <a:buSzPts val="1800"/>
                        <a:buFont typeface="Calibri"/>
                        <a:buNone/>
                      </a:pPr>
                      <a:r>
                        <a:rPr lang="tr-TR" sz="1800" b="1">
                          <a:solidFill>
                            <a:srgbClr val="FF0000"/>
                          </a:solidFill>
                        </a:rPr>
                        <a:t>Bölüm Adı*</a:t>
                      </a:r>
                      <a:endParaRPr sz="1800" b="1">
                        <a:solidFill>
                          <a:srgbClr val="FF0000"/>
                        </a:solidFill>
                        <a:latin typeface="Calibri"/>
                        <a:ea typeface="Calibri"/>
                        <a:cs typeface="Calibri"/>
                        <a:sym typeface="Calibri"/>
                      </a:endParaRPr>
                    </a:p>
                  </a:txBody>
                  <a:tcPr marL="3800" marR="3800" marT="3800" marB="0" anchor="ctr">
                    <a:noFill/>
                  </a:tcP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b="1">
                          <a:solidFill>
                            <a:srgbClr val="FF0000"/>
                          </a:solidFill>
                        </a:rPr>
                        <a:t> Ana Bilim - Sanat Dalı/ Program Adı*</a:t>
                      </a:r>
                      <a:endParaRPr sz="18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2024 (Güz – Bahar)</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2025  (Güz – Bahar</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422035">
                <a:tc>
                  <a:txBody>
                    <a:bodyPr/>
                    <a:lstStyle/>
                    <a:p>
                      <a:pPr marL="0" marR="0" lvl="0" indent="0" algn="l" rtl="0">
                        <a:lnSpc>
                          <a:spcPct val="107000"/>
                        </a:lnSpc>
                        <a:spcBef>
                          <a:spcPts val="0"/>
                        </a:spcBef>
                        <a:spcAft>
                          <a:spcPts val="0"/>
                        </a:spcAft>
                        <a:buNone/>
                      </a:pPr>
                      <a:r>
                        <a:rPr lang="tr-TR" sz="1400" b="1" dirty="0"/>
                        <a:t>Temel Eğitim </a:t>
                      </a:r>
                      <a:endParaRPr sz="1400" b="1" dirty="0"/>
                    </a:p>
                  </a:txBody>
                  <a:tcPr marL="3800" marR="3800" marT="3800" marB="0" anchor="ctr">
                    <a:noFill/>
                  </a:tcPr>
                </a:tc>
                <a:tc>
                  <a:txBody>
                    <a:bodyPr/>
                    <a:lstStyle/>
                    <a:p>
                      <a:pPr marL="0" lvl="0" indent="0" algn="l" rtl="0">
                        <a:spcBef>
                          <a:spcPts val="0"/>
                        </a:spcBef>
                        <a:spcAft>
                          <a:spcPts val="0"/>
                        </a:spcAft>
                        <a:buNone/>
                      </a:pPr>
                      <a:r>
                        <a:rPr lang="tr-TR" sz="1400"/>
                        <a:t>Okul Öncesi Öğretmenliği </a:t>
                      </a:r>
                      <a:endParaRPr sz="140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 1</a:t>
                      </a:r>
                      <a:endParaRPr sz="1200" b="1">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t> 2</a:t>
                      </a:r>
                      <a:endParaRPr sz="12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403850">
                <a:tc>
                  <a:txBody>
                    <a:bodyPr/>
                    <a:lstStyle/>
                    <a:p>
                      <a:pPr marL="0" marR="0" lvl="0" indent="0" algn="l" rtl="0">
                        <a:lnSpc>
                          <a:spcPct val="107000"/>
                        </a:lnSpc>
                        <a:spcBef>
                          <a:spcPts val="0"/>
                        </a:spcBef>
                        <a:spcAft>
                          <a:spcPts val="0"/>
                        </a:spcAft>
                        <a:buNone/>
                      </a:pPr>
                      <a:r>
                        <a:rPr lang="tr-TR" sz="1400" b="1"/>
                        <a:t>Temel Eğitim</a:t>
                      </a:r>
                      <a:endParaRPr sz="1400" b="1"/>
                    </a:p>
                  </a:txBody>
                  <a:tcPr marL="3800" marR="3800" marT="3800" marB="0" anchor="ctr">
                    <a:noFill/>
                  </a:tcPr>
                </a:tc>
                <a:tc>
                  <a:txBody>
                    <a:bodyPr/>
                    <a:lstStyle/>
                    <a:p>
                      <a:pPr marL="0" lvl="0" indent="0" algn="l" rtl="0">
                        <a:lnSpc>
                          <a:spcPct val="107000"/>
                        </a:lnSpc>
                        <a:spcBef>
                          <a:spcPts val="0"/>
                        </a:spcBef>
                        <a:spcAft>
                          <a:spcPts val="0"/>
                        </a:spcAft>
                        <a:buClr>
                          <a:schemeClr val="dk1"/>
                        </a:buClr>
                        <a:buSzPts val="1100"/>
                        <a:buFont typeface="Arial"/>
                        <a:buNone/>
                      </a:pPr>
                      <a:r>
                        <a:rPr lang="tr-TR" sz="1400"/>
                        <a:t>Sınıf Öğretmenliği </a:t>
                      </a:r>
                      <a:endParaRPr sz="140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1</a:t>
                      </a:r>
                      <a:endParaRPr sz="1200" b="1"/>
                    </a:p>
                  </a:txBody>
                  <a:tcPr marL="0" marR="0" marT="0" marB="0" anchor="ctr">
                    <a:noFill/>
                  </a:tcPr>
                </a:tc>
                <a:tc>
                  <a:txBody>
                    <a:bodyPr/>
                    <a:lstStyle/>
                    <a:p>
                      <a:pPr marL="0" marR="0" lvl="0" indent="0" algn="ctr" rtl="0">
                        <a:lnSpc>
                          <a:spcPct val="107000"/>
                        </a:lnSpc>
                        <a:spcBef>
                          <a:spcPts val="0"/>
                        </a:spcBef>
                        <a:spcAft>
                          <a:spcPts val="0"/>
                        </a:spcAft>
                        <a:buNone/>
                      </a:pPr>
                      <a:r>
                        <a:rPr lang="tr-TR" sz="1200" b="1"/>
                        <a:t>1</a:t>
                      </a:r>
                      <a:endParaRPr sz="1200" b="1"/>
                    </a:p>
                  </a:txBody>
                  <a:tcPr marL="0" marR="0" marT="0" marB="0" anchor="ctr">
                    <a:noFill/>
                  </a:tcPr>
                </a:tc>
                <a:extLst>
                  <a:ext uri="{0D108BD9-81ED-4DB2-BD59-A6C34878D82A}">
                    <a16:rowId xmlns:a16="http://schemas.microsoft.com/office/drawing/2014/main" val="10002"/>
                  </a:ext>
                </a:extLst>
              </a:tr>
              <a:tr h="399275">
                <a:tc>
                  <a:txBody>
                    <a:bodyPr/>
                    <a:lstStyle/>
                    <a:p>
                      <a:pPr marL="0" marR="0" lvl="0" indent="0" algn="l" rtl="0">
                        <a:lnSpc>
                          <a:spcPct val="107000"/>
                        </a:lnSpc>
                        <a:spcBef>
                          <a:spcPts val="0"/>
                        </a:spcBef>
                        <a:spcAft>
                          <a:spcPts val="0"/>
                        </a:spcAft>
                        <a:buNone/>
                      </a:pPr>
                      <a:r>
                        <a:rPr lang="tr-TR" sz="1400" b="1"/>
                        <a:t>Türkçe ve Sosyal Bilimler </a:t>
                      </a:r>
                      <a:endParaRPr sz="1400" b="1"/>
                    </a:p>
                  </a:txBody>
                  <a:tcPr marL="3800" marR="3800" marT="3800" marB="0" anchor="ctr">
                    <a:noFill/>
                  </a:tcPr>
                </a:tc>
                <a:tc>
                  <a:txBody>
                    <a:bodyPr/>
                    <a:lstStyle/>
                    <a:p>
                      <a:pPr marL="0" lvl="0" indent="0" algn="l" rtl="0">
                        <a:spcBef>
                          <a:spcPts val="0"/>
                        </a:spcBef>
                        <a:spcAft>
                          <a:spcPts val="0"/>
                        </a:spcAft>
                        <a:buClr>
                          <a:schemeClr val="dk1"/>
                        </a:buClr>
                        <a:buSzPts val="1100"/>
                        <a:buFont typeface="Arial"/>
                        <a:buNone/>
                      </a:pPr>
                      <a:r>
                        <a:rPr lang="tr-TR" sz="1400"/>
                        <a:t>Türkçe Öğretmenliği</a:t>
                      </a:r>
                      <a:endParaRPr sz="140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 2</a:t>
                      </a:r>
                      <a:endParaRPr sz="1200" b="1">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t>1 </a:t>
                      </a:r>
                      <a:endParaRPr sz="12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3"/>
                  </a:ext>
                </a:extLst>
              </a:tr>
              <a:tr h="603504">
                <a:tc>
                  <a:txBody>
                    <a:bodyPr/>
                    <a:lstStyle/>
                    <a:p>
                      <a:pPr marL="0" marR="0" lvl="0" indent="0" algn="l" rtl="0">
                        <a:lnSpc>
                          <a:spcPct val="107000"/>
                        </a:lnSpc>
                        <a:spcBef>
                          <a:spcPts val="0"/>
                        </a:spcBef>
                        <a:spcAft>
                          <a:spcPts val="0"/>
                        </a:spcAft>
                        <a:buNone/>
                      </a:pPr>
                      <a:r>
                        <a:rPr lang="tr-TR" sz="1400" b="1"/>
                        <a:t>Matematik ve Fen Bilimleri </a:t>
                      </a:r>
                      <a:endParaRPr sz="1400" b="1"/>
                    </a:p>
                  </a:txBody>
                  <a:tcPr marL="3800" marR="3800" marT="3800" marB="0" anchor="ctr">
                    <a:noFill/>
                  </a:tcPr>
                </a:tc>
                <a:tc>
                  <a:txBody>
                    <a:bodyPr/>
                    <a:lstStyle/>
                    <a:p>
                      <a:pPr marL="0" lvl="0" indent="0" algn="l" rtl="0">
                        <a:spcBef>
                          <a:spcPts val="0"/>
                        </a:spcBef>
                        <a:spcAft>
                          <a:spcPts val="0"/>
                        </a:spcAft>
                        <a:buNone/>
                      </a:pPr>
                      <a:r>
                        <a:rPr lang="tr-TR" sz="1400"/>
                        <a:t>İlköğretim Matematik Öğretmenliği </a:t>
                      </a:r>
                      <a:endParaRPr sz="1400"/>
                    </a:p>
                    <a:p>
                      <a:pPr marL="0" lvl="0" indent="0" algn="l" rtl="0">
                        <a:lnSpc>
                          <a:spcPct val="107000"/>
                        </a:lnSpc>
                        <a:spcBef>
                          <a:spcPts val="0"/>
                        </a:spcBef>
                        <a:spcAft>
                          <a:spcPts val="0"/>
                        </a:spcAft>
                        <a:buClr>
                          <a:schemeClr val="dk1"/>
                        </a:buClr>
                        <a:buSzPts val="1100"/>
                        <a:buFont typeface="Arial"/>
                        <a:buNone/>
                      </a:pPr>
                      <a:r>
                        <a:rPr lang="tr-TR" sz="1400"/>
                        <a:t>Kimya Öğretmenliği </a:t>
                      </a:r>
                      <a:endParaRPr sz="140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 -</a:t>
                      </a:r>
                      <a:endParaRPr sz="1200" b="1">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t> 1</a:t>
                      </a:r>
                      <a:endParaRPr sz="12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4"/>
                  </a:ext>
                </a:extLst>
              </a:tr>
              <a:tr h="399275">
                <a:tc>
                  <a:txBody>
                    <a:bodyPr/>
                    <a:lstStyle/>
                    <a:p>
                      <a:pPr marL="0" marR="0" lvl="0" indent="0" algn="l" rtl="0">
                        <a:lnSpc>
                          <a:spcPct val="107000"/>
                        </a:lnSpc>
                        <a:spcBef>
                          <a:spcPts val="0"/>
                        </a:spcBef>
                        <a:spcAft>
                          <a:spcPts val="0"/>
                        </a:spcAft>
                        <a:buNone/>
                      </a:pPr>
                      <a:r>
                        <a:rPr lang="tr-TR" sz="1400" b="1"/>
                        <a:t>Eğitim Bilimleri </a:t>
                      </a:r>
                      <a:endParaRPr sz="1400" b="1"/>
                    </a:p>
                  </a:txBody>
                  <a:tcPr marL="3800" marR="3800" marT="3800" marB="0" anchor="ctr">
                    <a:noFill/>
                  </a:tcPr>
                </a:tc>
                <a:tc>
                  <a:txBody>
                    <a:bodyPr/>
                    <a:lstStyle/>
                    <a:p>
                      <a:pPr marL="0" lvl="0" indent="0" algn="l" rtl="0">
                        <a:spcBef>
                          <a:spcPts val="0"/>
                        </a:spcBef>
                        <a:spcAft>
                          <a:spcPts val="0"/>
                        </a:spcAft>
                        <a:buNone/>
                      </a:pPr>
                      <a:r>
                        <a:rPr lang="tr-TR" sz="1400"/>
                        <a:t>Rehberlik ve Psikolojik Danışmanlık Eğitimi </a:t>
                      </a:r>
                      <a:endParaRPr sz="140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 1</a:t>
                      </a:r>
                      <a:endParaRPr sz="1200" b="1">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t> -</a:t>
                      </a:r>
                      <a:endParaRPr sz="12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5"/>
                  </a:ext>
                </a:extLst>
              </a:tr>
              <a:tr h="617507">
                <a:tc>
                  <a:txBody>
                    <a:bodyPr/>
                    <a:lstStyle/>
                    <a:p>
                      <a:pPr marL="0" marR="0" lvl="0" indent="0" algn="l" rtl="0">
                        <a:lnSpc>
                          <a:spcPct val="107000"/>
                        </a:lnSpc>
                        <a:spcBef>
                          <a:spcPts val="0"/>
                        </a:spcBef>
                        <a:spcAft>
                          <a:spcPts val="0"/>
                        </a:spcAft>
                        <a:buNone/>
                      </a:pPr>
                      <a:r>
                        <a:rPr lang="tr-TR" sz="1400" b="1"/>
                        <a:t>Güzel Sanatlar Eğitimi </a:t>
                      </a:r>
                      <a:endParaRPr sz="1400" b="1"/>
                    </a:p>
                  </a:txBody>
                  <a:tcPr marL="3800" marR="3800" marT="3800" marB="0" anchor="ctr">
                    <a:noFill/>
                  </a:tcPr>
                </a:tc>
                <a:tc>
                  <a:txBody>
                    <a:bodyPr/>
                    <a:lstStyle/>
                    <a:p>
                      <a:pPr marL="0" marR="0" lvl="0" indent="0" algn="l" rtl="0">
                        <a:lnSpc>
                          <a:spcPct val="107000"/>
                        </a:lnSpc>
                        <a:spcBef>
                          <a:spcPts val="0"/>
                        </a:spcBef>
                        <a:spcAft>
                          <a:spcPts val="0"/>
                        </a:spcAft>
                        <a:buNone/>
                      </a:pPr>
                      <a:r>
                        <a:rPr lang="tr-TR" sz="1400"/>
                        <a:t>Müzik Öğretmenliği </a:t>
                      </a:r>
                      <a:endParaRPr sz="1400"/>
                    </a:p>
                    <a:p>
                      <a:pPr marL="0" marR="0" lvl="0" indent="0" algn="l" rtl="0">
                        <a:lnSpc>
                          <a:spcPct val="107000"/>
                        </a:lnSpc>
                        <a:spcBef>
                          <a:spcPts val="0"/>
                        </a:spcBef>
                        <a:spcAft>
                          <a:spcPts val="0"/>
                        </a:spcAft>
                        <a:buNone/>
                      </a:pPr>
                      <a:r>
                        <a:rPr lang="tr-TR" sz="1400"/>
                        <a:t>Resim Öğretmenliği </a:t>
                      </a:r>
                      <a:endParaRPr sz="140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1</a:t>
                      </a:r>
                      <a:endParaRPr sz="1200" b="1"/>
                    </a:p>
                  </a:txBody>
                  <a:tcPr marL="0" marR="0" marT="0" marB="0" anchor="ctr">
                    <a:noFill/>
                  </a:tcPr>
                </a:tc>
                <a:tc>
                  <a:txBody>
                    <a:bodyPr/>
                    <a:lstStyle/>
                    <a:p>
                      <a:pPr marL="0" marR="0" lvl="0" indent="0" algn="ctr" rtl="0">
                        <a:lnSpc>
                          <a:spcPct val="107000"/>
                        </a:lnSpc>
                        <a:spcBef>
                          <a:spcPts val="0"/>
                        </a:spcBef>
                        <a:spcAft>
                          <a:spcPts val="0"/>
                        </a:spcAft>
                        <a:buNone/>
                      </a:pPr>
                      <a:r>
                        <a:rPr lang="tr-TR" sz="1200" b="1"/>
                        <a:t>1</a:t>
                      </a:r>
                      <a:endParaRPr sz="1200" b="1"/>
                    </a:p>
                  </a:txBody>
                  <a:tcPr marL="0" marR="0" marT="0" marB="0" anchor="ctr">
                    <a:noFill/>
                  </a:tcPr>
                </a:tc>
                <a:extLst>
                  <a:ext uri="{0D108BD9-81ED-4DB2-BD59-A6C34878D82A}">
                    <a16:rowId xmlns:a16="http://schemas.microsoft.com/office/drawing/2014/main" val="10006"/>
                  </a:ext>
                </a:extLst>
              </a:tr>
              <a:tr h="399275">
                <a:tc>
                  <a:txBody>
                    <a:bodyPr/>
                    <a:lstStyle/>
                    <a:p>
                      <a:pPr marL="0" marR="0" lvl="0" indent="0" algn="l" rtl="0">
                        <a:lnSpc>
                          <a:spcPct val="107000"/>
                        </a:lnSpc>
                        <a:spcBef>
                          <a:spcPts val="0"/>
                        </a:spcBef>
                        <a:spcAft>
                          <a:spcPts val="0"/>
                        </a:spcAft>
                        <a:buNone/>
                      </a:pPr>
                      <a:r>
                        <a:rPr lang="tr-TR" sz="1400" b="1"/>
                        <a:t>Yabancı Diller Eğitimi   </a:t>
                      </a:r>
                      <a:endParaRPr sz="1400" b="1"/>
                    </a:p>
                  </a:txBody>
                  <a:tcPr marL="3800" marR="3800" marT="3800" marB="0" anchor="ctr">
                    <a:noFill/>
                  </a:tcPr>
                </a:tc>
                <a:tc>
                  <a:txBody>
                    <a:bodyPr/>
                    <a:lstStyle/>
                    <a:p>
                      <a:pPr marL="0" lvl="0" indent="0" algn="l" rtl="0">
                        <a:spcBef>
                          <a:spcPts val="0"/>
                        </a:spcBef>
                        <a:spcAft>
                          <a:spcPts val="0"/>
                        </a:spcAft>
                        <a:buNone/>
                      </a:pPr>
                      <a:r>
                        <a:rPr lang="tr-TR" sz="1400"/>
                        <a:t>İngilizce Öğretmenliği </a:t>
                      </a:r>
                      <a:endParaRPr sz="140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 1</a:t>
                      </a:r>
                      <a:endParaRPr sz="1200" b="1">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t>1 </a:t>
                      </a:r>
                      <a:endParaRPr sz="12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7"/>
                  </a:ext>
                </a:extLst>
              </a:tr>
              <a:tr h="403850">
                <a:tc>
                  <a:txBody>
                    <a:bodyPr/>
                    <a:lstStyle/>
                    <a:p>
                      <a:pPr marL="0" marR="0" lvl="0" indent="0" algn="l" rtl="0">
                        <a:lnSpc>
                          <a:spcPct val="107000"/>
                        </a:lnSpc>
                        <a:spcBef>
                          <a:spcPts val="0"/>
                        </a:spcBef>
                        <a:spcAft>
                          <a:spcPts val="0"/>
                        </a:spcAft>
                        <a:buNone/>
                      </a:pPr>
                      <a:r>
                        <a:rPr lang="tr-TR" sz="1400" b="1" dirty="0"/>
                        <a:t>Özel Eğitim </a:t>
                      </a:r>
                      <a:endParaRPr sz="1400" b="1" dirty="0"/>
                    </a:p>
                  </a:txBody>
                  <a:tcPr marL="3800" marR="3800" marT="3800" marB="0" anchor="ctr">
                    <a:noFill/>
                  </a:tcPr>
                </a:tc>
                <a:tc>
                  <a:txBody>
                    <a:bodyPr/>
                    <a:lstStyle/>
                    <a:p>
                      <a:pPr marL="0" lvl="0" indent="0" algn="l" rtl="0">
                        <a:lnSpc>
                          <a:spcPct val="107000"/>
                        </a:lnSpc>
                        <a:spcBef>
                          <a:spcPts val="0"/>
                        </a:spcBef>
                        <a:spcAft>
                          <a:spcPts val="0"/>
                        </a:spcAft>
                        <a:buClr>
                          <a:schemeClr val="dk1"/>
                        </a:buClr>
                        <a:buSzPts val="1100"/>
                        <a:buFont typeface="Arial"/>
                        <a:buNone/>
                      </a:pPr>
                      <a:r>
                        <a:rPr lang="tr-TR" sz="1400" dirty="0"/>
                        <a:t>Özel Eğitim </a:t>
                      </a:r>
                      <a:r>
                        <a:rPr lang="tr-TR" sz="1400" dirty="0" err="1"/>
                        <a:t>Öğretrmenliği</a:t>
                      </a:r>
                      <a:r>
                        <a:rPr lang="tr-TR" sz="1400" dirty="0"/>
                        <a:t> </a:t>
                      </a:r>
                      <a:endParaRPr sz="1400" dirty="0"/>
                    </a:p>
                  </a:txBody>
                  <a:tcPr marL="91425" marR="91425" marT="91425" marB="91425">
                    <a:noFill/>
                  </a:tcPr>
                </a:tc>
                <a:tc>
                  <a:txBody>
                    <a:bodyPr/>
                    <a:lstStyle/>
                    <a:p>
                      <a:pPr marL="0" marR="0" lvl="0" indent="0" algn="ctr" rtl="0">
                        <a:lnSpc>
                          <a:spcPct val="107000"/>
                        </a:lnSpc>
                        <a:spcBef>
                          <a:spcPts val="0"/>
                        </a:spcBef>
                        <a:spcAft>
                          <a:spcPts val="0"/>
                        </a:spcAft>
                        <a:buNone/>
                      </a:pPr>
                      <a:r>
                        <a:rPr lang="tr-TR" sz="1200" b="1"/>
                        <a:t>3</a:t>
                      </a:r>
                      <a:endParaRPr sz="1200" b="1"/>
                    </a:p>
                  </a:txBody>
                  <a:tcPr marL="0" marR="0" marT="0" marB="0" anchor="ctr">
                    <a:noFill/>
                  </a:tcPr>
                </a:tc>
                <a:tc>
                  <a:txBody>
                    <a:bodyPr/>
                    <a:lstStyle/>
                    <a:p>
                      <a:pPr marL="0" marR="0" lvl="0" indent="0" algn="ctr" rtl="0">
                        <a:lnSpc>
                          <a:spcPct val="107000"/>
                        </a:lnSpc>
                        <a:spcBef>
                          <a:spcPts val="0"/>
                        </a:spcBef>
                        <a:spcAft>
                          <a:spcPts val="0"/>
                        </a:spcAft>
                        <a:buNone/>
                      </a:pPr>
                      <a:r>
                        <a:rPr lang="tr-TR" sz="1200" b="1" dirty="0"/>
                        <a:t>4</a:t>
                      </a:r>
                      <a:endParaRPr sz="1200" b="1" dirty="0"/>
                    </a:p>
                  </a:txBody>
                  <a:tcPr marL="0" marR="0" marT="0" marB="0" anchor="ctr">
                    <a:noFill/>
                  </a:tcPr>
                </a:tc>
                <a:extLst>
                  <a:ext uri="{0D108BD9-81ED-4DB2-BD59-A6C34878D82A}">
                    <a16:rowId xmlns:a16="http://schemas.microsoft.com/office/drawing/2014/main" val="10009"/>
                  </a:ext>
                </a:extLst>
              </a:tr>
              <a:tr h="437819">
                <a:tc>
                  <a:txBody>
                    <a:bodyPr/>
                    <a:lstStyle/>
                    <a:p>
                      <a:pPr marL="0" marR="0" lvl="0" indent="0" algn="r" rtl="0">
                        <a:lnSpc>
                          <a:spcPct val="107000"/>
                        </a:lnSpc>
                        <a:spcBef>
                          <a:spcPts val="0"/>
                        </a:spcBef>
                        <a:spcAft>
                          <a:spcPts val="0"/>
                        </a:spcAft>
                        <a:buNone/>
                      </a:pPr>
                      <a:r>
                        <a:rPr lang="tr-TR" sz="1800" b="1">
                          <a:solidFill>
                            <a:srgbClr val="FF0000"/>
                          </a:solidFill>
                        </a:rPr>
                        <a:t>TOPLAM </a:t>
                      </a:r>
                      <a:endParaRPr sz="1800" b="1">
                        <a:solidFill>
                          <a:srgbClr val="FF0000"/>
                        </a:solidFill>
                      </a:endParaRPr>
                    </a:p>
                  </a:txBody>
                  <a:tcPr marL="3800" marR="3800" marT="3800" marB="0" anchor="ctr">
                    <a:noFill/>
                  </a:tcPr>
                </a:tc>
                <a:tc>
                  <a:txBody>
                    <a:bodyPr/>
                    <a:lstStyle/>
                    <a:p>
                      <a:pPr marL="0" marR="0" lvl="0" indent="0" algn="l" rtl="0">
                        <a:lnSpc>
                          <a:spcPct val="107000"/>
                        </a:lnSpc>
                        <a:spcBef>
                          <a:spcPts val="0"/>
                        </a:spcBef>
                        <a:spcAft>
                          <a:spcPts val="0"/>
                        </a:spcAft>
                        <a:buNone/>
                      </a:pPr>
                      <a:endParaRPr dirty="0"/>
                    </a:p>
                  </a:txBody>
                  <a:tcPr marL="91425" marR="91425" marT="91425" marB="91425">
                    <a:noFill/>
                  </a:tcPr>
                </a:tc>
                <a:tc>
                  <a:txBody>
                    <a:bodyPr/>
                    <a:lstStyle/>
                    <a:p>
                      <a:pPr marL="0" marR="0" lvl="0" indent="0" algn="ctr" rtl="0">
                        <a:lnSpc>
                          <a:spcPct val="107000"/>
                        </a:lnSpc>
                        <a:spcBef>
                          <a:spcPts val="0"/>
                        </a:spcBef>
                        <a:spcAft>
                          <a:spcPts val="0"/>
                        </a:spcAft>
                        <a:buNone/>
                      </a:pPr>
                      <a:r>
                        <a:rPr lang="tr-TR" sz="1800" b="1" dirty="0">
                          <a:solidFill>
                            <a:srgbClr val="FF0000"/>
                          </a:solidFill>
                        </a:rPr>
                        <a:t>10</a:t>
                      </a:r>
                      <a:endParaRPr sz="1800" b="1" dirty="0">
                        <a:solidFill>
                          <a:srgbClr val="FF0000"/>
                        </a:solidFill>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rPr>
                        <a:t>10</a:t>
                      </a:r>
                      <a:endParaRPr sz="1800" b="1" dirty="0">
                        <a:solidFill>
                          <a:srgbClr val="FF0000"/>
                        </a:solidFill>
                      </a:endParaRPr>
                    </a:p>
                  </a:txBody>
                  <a:tcPr marL="0" marR="0" marT="0" marB="0" anchor="ctr">
                    <a:no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6"/>
          <p:cNvSpPr txBox="1">
            <a:spLocks noGrp="1"/>
          </p:cNvSpPr>
          <p:nvPr>
            <p:ph type="title"/>
          </p:nvPr>
        </p:nvSpPr>
        <p:spPr>
          <a:xfrm>
            <a:off x="371060" y="745435"/>
            <a:ext cx="10333383" cy="6109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12" name="Google Shape;5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13" name="Google Shape;51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56</a:t>
            </a:fld>
            <a:endParaRPr/>
          </a:p>
        </p:txBody>
      </p:sp>
      <p:graphicFrame>
        <p:nvGraphicFramePr>
          <p:cNvPr id="514" name="Google Shape;514;p36"/>
          <p:cNvGraphicFramePr/>
          <p:nvPr/>
        </p:nvGraphicFramePr>
        <p:xfrm>
          <a:off x="258415" y="1928194"/>
          <a:ext cx="11748050" cy="3856400"/>
        </p:xfrm>
        <a:graphic>
          <a:graphicData uri="http://schemas.openxmlformats.org/drawingml/2006/table">
            <a:tbl>
              <a:tblPr>
                <a:noFill/>
                <a:tableStyleId>{6B96FA0C-A23B-4D2F-B4F0-ADE644EF4475}</a:tableStyleId>
              </a:tblPr>
              <a:tblGrid>
                <a:gridCol w="3785700">
                  <a:extLst>
                    <a:ext uri="{9D8B030D-6E8A-4147-A177-3AD203B41FA5}">
                      <a16:colId xmlns:a16="http://schemas.microsoft.com/office/drawing/2014/main" val="20000"/>
                    </a:ext>
                  </a:extLst>
                </a:gridCol>
                <a:gridCol w="782200">
                  <a:extLst>
                    <a:ext uri="{9D8B030D-6E8A-4147-A177-3AD203B41FA5}">
                      <a16:colId xmlns:a16="http://schemas.microsoft.com/office/drawing/2014/main" val="20001"/>
                    </a:ext>
                  </a:extLst>
                </a:gridCol>
                <a:gridCol w="828700">
                  <a:extLst>
                    <a:ext uri="{9D8B030D-6E8A-4147-A177-3AD203B41FA5}">
                      <a16:colId xmlns:a16="http://schemas.microsoft.com/office/drawing/2014/main" val="20002"/>
                    </a:ext>
                  </a:extLst>
                </a:gridCol>
                <a:gridCol w="384025">
                  <a:extLst>
                    <a:ext uri="{9D8B030D-6E8A-4147-A177-3AD203B41FA5}">
                      <a16:colId xmlns:a16="http://schemas.microsoft.com/office/drawing/2014/main" val="20003"/>
                    </a:ext>
                  </a:extLst>
                </a:gridCol>
                <a:gridCol w="4128150">
                  <a:extLst>
                    <a:ext uri="{9D8B030D-6E8A-4147-A177-3AD203B41FA5}">
                      <a16:colId xmlns:a16="http://schemas.microsoft.com/office/drawing/2014/main" val="20004"/>
                    </a:ext>
                  </a:extLst>
                </a:gridCol>
                <a:gridCol w="1017500">
                  <a:extLst>
                    <a:ext uri="{9D8B030D-6E8A-4147-A177-3AD203B41FA5}">
                      <a16:colId xmlns:a16="http://schemas.microsoft.com/office/drawing/2014/main" val="20005"/>
                    </a:ext>
                  </a:extLst>
                </a:gridCol>
                <a:gridCol w="821775">
                  <a:extLst>
                    <a:ext uri="{9D8B030D-6E8A-4147-A177-3AD203B41FA5}">
                      <a16:colId xmlns:a16="http://schemas.microsoft.com/office/drawing/2014/main" val="20006"/>
                    </a:ext>
                  </a:extLst>
                </a:gridCol>
              </a:tblGrid>
              <a:tr h="315725">
                <a:tc>
                  <a:txBody>
                    <a:bodyPr/>
                    <a:lstStyle/>
                    <a:p>
                      <a:pPr marL="36000" marR="0" lvl="0" indent="0" algn="r" rtl="0">
                        <a:lnSpc>
                          <a:spcPct val="100000"/>
                        </a:lnSpc>
                        <a:spcBef>
                          <a:spcPts val="0"/>
                        </a:spcBef>
                        <a:spcAft>
                          <a:spcPts val="0"/>
                        </a:spcAft>
                        <a:buNone/>
                      </a:pPr>
                      <a:r>
                        <a:rPr lang="tr-TR" sz="2000" b="1">
                          <a:solidFill>
                            <a:srgbClr val="3333FF"/>
                          </a:solidFill>
                          <a:latin typeface="Calibri"/>
                          <a:ea typeface="Calibri"/>
                          <a:cs typeface="Calibri"/>
                          <a:sym typeface="Calibri"/>
                        </a:rPr>
                        <a:t>Program Adı*</a:t>
                      </a:r>
                      <a:endParaRPr/>
                    </a:p>
                  </a:txBody>
                  <a:tcPr marL="3175" marR="3175" marT="3175" marB="0" anchor="ctr">
                    <a:noFill/>
                  </a:tcPr>
                </a:tc>
                <a:tc gridSpan="6">
                  <a:txBody>
                    <a:bodyPr/>
                    <a:lstStyle/>
                    <a:p>
                      <a:pPr marL="36000" marR="0" lvl="0" indent="0" algn="ctr" rtl="0">
                        <a:lnSpc>
                          <a:spcPct val="100000"/>
                        </a:lnSpc>
                        <a:spcBef>
                          <a:spcPts val="0"/>
                        </a:spcBef>
                        <a:spcAft>
                          <a:spcPts val="0"/>
                        </a:spcAft>
                        <a:buNone/>
                      </a:pPr>
                      <a:r>
                        <a:rPr lang="tr-TR" sz="2000" b="1">
                          <a:solidFill>
                            <a:srgbClr val="3333FF"/>
                          </a:solidFill>
                        </a:rPr>
                        <a:t>İNGİLİZCE ÖĞRETMENLİĞİ PROGRAMI</a:t>
                      </a:r>
                      <a:endParaRPr sz="2000" b="1">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725">
                <a:tc>
                  <a:txBody>
                    <a:bodyPr/>
                    <a:lstStyle/>
                    <a:p>
                      <a:pPr marL="360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noFill/>
                  </a:tcPr>
                </a:tc>
                <a:extLst>
                  <a:ext uri="{0D108BD9-81ED-4DB2-BD59-A6C34878D82A}">
                    <a16:rowId xmlns:a16="http://schemas.microsoft.com/office/drawing/2014/main" val="10001"/>
                  </a:ext>
                </a:extLst>
              </a:tr>
              <a:tr h="322025">
                <a:tc>
                  <a:txBody>
                    <a:bodyPr/>
                    <a:lstStyle/>
                    <a:p>
                      <a:pPr marL="72000" marR="0" lvl="0" indent="0" algn="l" rtl="0">
                        <a:lnSpc>
                          <a:spcPct val="100000"/>
                        </a:lnSpc>
                        <a:spcBef>
                          <a:spcPts val="0"/>
                        </a:spcBef>
                        <a:spcAft>
                          <a:spcPts val="0"/>
                        </a:spcAft>
                        <a:buNone/>
                      </a:pPr>
                      <a:r>
                        <a:rPr lang="tr-TR" sz="2000" b="0"/>
                        <a:t>Zorunlu Ders Sayısı</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b="1"/>
                        <a:t> 49</a:t>
                      </a:r>
                      <a:endParaRPr sz="2000" b="1">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b="1"/>
                        <a:t>51 </a:t>
                      </a:r>
                      <a:endParaRPr sz="2000" b="1">
                        <a:latin typeface="Calibri"/>
                        <a:ea typeface="Calibri"/>
                        <a:cs typeface="Calibri"/>
                        <a:sym typeface="Calibri"/>
                      </a:endParaRPr>
                    </a:p>
                  </a:txBody>
                  <a:tcPr marL="3175" marR="3175" marT="3175" marB="0" anchor="ctr">
                    <a:noFill/>
                  </a:tcP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Sayısı</a:t>
                      </a:r>
                      <a:endParaRPr sz="2000" b="0">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32</a:t>
                      </a:r>
                      <a:endParaRPr sz="2000" b="1">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33 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2"/>
                  </a:ext>
                </a:extLst>
              </a:tr>
              <a:tr h="322025">
                <a:tc>
                  <a:txBody>
                    <a:bodyPr/>
                    <a:lstStyle/>
                    <a:p>
                      <a:pPr marL="72000" marR="0" lvl="0" indent="0" algn="l" rtl="0">
                        <a:lnSpc>
                          <a:spcPct val="100000"/>
                        </a:lnSpc>
                        <a:spcBef>
                          <a:spcPts val="0"/>
                        </a:spcBef>
                        <a:spcAft>
                          <a:spcPts val="0"/>
                        </a:spcAft>
                        <a:buNone/>
                      </a:pPr>
                      <a:r>
                        <a:rPr lang="tr-TR" sz="2000" b="0"/>
                        <a:t>Seçmeli Ders Sayısı</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b="1"/>
                        <a:t>18</a:t>
                      </a:r>
                      <a:endParaRPr sz="2000" b="1">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b="1"/>
                        <a:t>16 </a:t>
                      </a:r>
                      <a:endParaRPr sz="2000" b="1">
                        <a:latin typeface="Calibri"/>
                        <a:ea typeface="Calibri"/>
                        <a:cs typeface="Calibri"/>
                        <a:sym typeface="Calibri"/>
                      </a:endParaRPr>
                    </a:p>
                  </a:txBody>
                  <a:tcPr marL="3175" marR="3175" marT="3175" marB="0" anchor="ctr">
                    <a:noFill/>
                  </a:tcP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Sayısı</a:t>
                      </a:r>
                      <a:endParaRPr sz="2000" b="0">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35</a:t>
                      </a:r>
                      <a:endParaRPr sz="2000" b="1">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34</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3"/>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67</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67</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67 </a:t>
                      </a:r>
                      <a:endParaRPr sz="2000" b="1">
                        <a:solidFill>
                          <a:srgbClr val="FF0000"/>
                        </a:solidFill>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67</a:t>
                      </a:r>
                      <a:endParaRPr sz="20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4"/>
                  </a:ext>
                </a:extLst>
              </a:tr>
              <a:tr h="384400">
                <a:tc>
                  <a:txBody>
                    <a:bodyPr/>
                    <a:lstStyle/>
                    <a:p>
                      <a:pPr marL="72000" marR="0" lvl="0" indent="0" algn="l" rtl="0">
                        <a:lnSpc>
                          <a:spcPct val="100000"/>
                        </a:lnSpc>
                        <a:spcBef>
                          <a:spcPts val="0"/>
                        </a:spcBef>
                        <a:spcAft>
                          <a:spcPts val="0"/>
                        </a:spcAft>
                        <a:buNone/>
                      </a:pPr>
                      <a:r>
                        <a:rPr lang="tr-TR" sz="2000" b="0"/>
                        <a:t>Zorunlu Ders Saati Toplamı</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a:t>112</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a:t>116</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Saati Toplamı</a:t>
                      </a:r>
                      <a:endParaRPr sz="2000" b="0">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79 </a:t>
                      </a:r>
                      <a:endParaRPr sz="2000" b="1">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81</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5"/>
                  </a:ext>
                </a:extLst>
              </a:tr>
              <a:tr h="315725">
                <a:tc>
                  <a:txBody>
                    <a:bodyPr/>
                    <a:lstStyle/>
                    <a:p>
                      <a:pPr marL="72000" marR="0" lvl="0" indent="0" algn="l" rtl="0">
                        <a:lnSpc>
                          <a:spcPct val="100000"/>
                        </a:lnSpc>
                        <a:spcBef>
                          <a:spcPts val="0"/>
                        </a:spcBef>
                        <a:spcAft>
                          <a:spcPts val="0"/>
                        </a:spcAft>
                        <a:buNone/>
                      </a:pPr>
                      <a:r>
                        <a:rPr lang="tr-TR" sz="2000" b="0"/>
                        <a:t>Seçmeli Ders Saati Toplamı</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a:t>36</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a:t>33</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Saati Toplamı</a:t>
                      </a:r>
                      <a:endParaRPr sz="2000" b="0">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69</a:t>
                      </a:r>
                      <a:endParaRPr sz="2000" b="1">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68</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6"/>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148</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149</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148</a:t>
                      </a:r>
                      <a:endParaRPr sz="2000" b="1">
                        <a:solidFill>
                          <a:srgbClr val="FF0000"/>
                        </a:solidFill>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149 </a:t>
                      </a:r>
                      <a:endParaRPr sz="20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7"/>
                  </a:ext>
                </a:extLst>
              </a:tr>
              <a:tr h="506050">
                <a:tc>
                  <a:txBody>
                    <a:bodyPr/>
                    <a:lstStyle/>
                    <a:p>
                      <a:pPr marL="72000" marR="0" lvl="0" indent="0" algn="l" rtl="0">
                        <a:lnSpc>
                          <a:spcPct val="100000"/>
                        </a:lnSpc>
                        <a:spcBef>
                          <a:spcPts val="0"/>
                        </a:spcBef>
                        <a:spcAft>
                          <a:spcPts val="0"/>
                        </a:spcAft>
                        <a:buNone/>
                      </a:pPr>
                      <a:r>
                        <a:rPr lang="tr-TR" sz="2000" b="0"/>
                        <a:t>Zorunlu Ders AKTS Toplamı</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a:t>173</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a:t>179</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AKTS Toplamı</a:t>
                      </a:r>
                      <a:endParaRPr sz="2000" b="0">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116 </a:t>
                      </a:r>
                      <a:endParaRPr sz="2000" b="1">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118</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8"/>
                  </a:ext>
                </a:extLst>
              </a:tr>
              <a:tr h="408650">
                <a:tc>
                  <a:txBody>
                    <a:bodyPr/>
                    <a:lstStyle/>
                    <a:p>
                      <a:pPr marL="72000" marR="0" lvl="0" indent="0" algn="l" rtl="0">
                        <a:lnSpc>
                          <a:spcPct val="100000"/>
                        </a:lnSpc>
                        <a:spcBef>
                          <a:spcPts val="0"/>
                        </a:spcBef>
                        <a:spcAft>
                          <a:spcPts val="0"/>
                        </a:spcAft>
                        <a:buNone/>
                      </a:pPr>
                      <a:r>
                        <a:rPr lang="tr-TR" sz="2000" b="0"/>
                        <a:t>Seçmeli Ders AKTS Toplamı</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a:t>67</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2000" b="0"/>
                        <a:t> 61</a:t>
                      </a:r>
                      <a:endParaRPr sz="2000" b="0">
                        <a:latin typeface="Calibri"/>
                        <a:ea typeface="Calibri"/>
                        <a:cs typeface="Calibri"/>
                        <a:sym typeface="Calibri"/>
                      </a:endParaRPr>
                    </a:p>
                  </a:txBody>
                  <a:tcPr marL="3175" marR="3175" marT="3175" marB="0" anchor="ctr">
                    <a:noFill/>
                  </a:tcP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AKTS Toplamı</a:t>
                      </a:r>
                      <a:endParaRPr sz="2000" b="0">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 124</a:t>
                      </a:r>
                      <a:endParaRPr sz="2000" b="1">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t>122 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9"/>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240</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240 </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240</a:t>
                      </a:r>
                      <a:endParaRPr sz="2000" b="1">
                        <a:solidFill>
                          <a:srgbClr val="FF0000"/>
                        </a:solidFill>
                        <a:latin typeface="Calibri"/>
                        <a:ea typeface="Calibri"/>
                        <a:cs typeface="Calibri"/>
                        <a:sym typeface="Calibri"/>
                      </a:endParaRPr>
                    </a:p>
                  </a:txBody>
                  <a:tcPr marL="0" marR="0" marT="0" marB="0" anchor="ctr">
                    <a:noFill/>
                  </a:tcPr>
                </a:tc>
                <a:tc>
                  <a:txBody>
                    <a:bodyPr/>
                    <a:lstStyle/>
                    <a:p>
                      <a:pPr marL="36000" marR="0" lvl="0" indent="0" algn="ctr" rtl="0">
                        <a:lnSpc>
                          <a:spcPct val="100000"/>
                        </a:lnSpc>
                        <a:spcBef>
                          <a:spcPts val="0"/>
                        </a:spcBef>
                        <a:spcAft>
                          <a:spcPts val="0"/>
                        </a:spcAft>
                        <a:buNone/>
                      </a:pPr>
                      <a:r>
                        <a:rPr lang="tr-TR" sz="2000" b="1">
                          <a:solidFill>
                            <a:srgbClr val="FF0000"/>
                          </a:solidFill>
                        </a:rPr>
                        <a:t> 240</a:t>
                      </a:r>
                      <a:endParaRPr sz="20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3b6b78beede_68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57</a:t>
            </a:fld>
            <a:endParaRPr/>
          </a:p>
        </p:txBody>
      </p:sp>
      <p:pic>
        <p:nvPicPr>
          <p:cNvPr id="522" name="Google Shape;522;g3b6b78beede_68_7"/>
          <p:cNvPicPr preferRelativeResize="0"/>
          <p:nvPr/>
        </p:nvPicPr>
        <p:blipFill>
          <a:blip r:embed="rId3">
            <a:alphaModFix/>
          </a:blip>
          <a:stretch>
            <a:fillRect/>
          </a:stretch>
        </p:blipFill>
        <p:spPr>
          <a:xfrm>
            <a:off x="0" y="-52548"/>
            <a:ext cx="11915424" cy="696309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7"/>
          <p:cNvSpPr txBox="1">
            <a:spLocks noGrp="1"/>
          </p:cNvSpPr>
          <p:nvPr>
            <p:ph type="title"/>
          </p:nvPr>
        </p:nvSpPr>
        <p:spPr>
          <a:xfrm>
            <a:off x="371060" y="745434"/>
            <a:ext cx="10333383" cy="7553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28" name="Google Shape;52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29" name="Google Shape;52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58</a:t>
            </a:fld>
            <a:endParaRPr/>
          </a:p>
        </p:txBody>
      </p:sp>
      <p:graphicFrame>
        <p:nvGraphicFramePr>
          <p:cNvPr id="531" name="Google Shape;531;p37"/>
          <p:cNvGraphicFramePr/>
          <p:nvPr>
            <p:extLst>
              <p:ext uri="{D42A27DB-BD31-4B8C-83A1-F6EECF244321}">
                <p14:modId xmlns:p14="http://schemas.microsoft.com/office/powerpoint/2010/main" val="893215503"/>
              </p:ext>
            </p:extLst>
          </p:nvPr>
        </p:nvGraphicFramePr>
        <p:xfrm>
          <a:off x="447261" y="2057398"/>
          <a:ext cx="11380325" cy="4008266"/>
        </p:xfrm>
        <a:graphic>
          <a:graphicData uri="http://schemas.openxmlformats.org/drawingml/2006/table">
            <a:tbl>
              <a:tblPr>
                <a:noFill/>
                <a:tableStyleId>{6B96FA0C-A23B-4D2F-B4F0-ADE644EF4475}</a:tableStyleId>
              </a:tblPr>
              <a:tblGrid>
                <a:gridCol w="3640600">
                  <a:extLst>
                    <a:ext uri="{9D8B030D-6E8A-4147-A177-3AD203B41FA5}">
                      <a16:colId xmlns:a16="http://schemas.microsoft.com/office/drawing/2014/main" val="20000"/>
                    </a:ext>
                  </a:extLst>
                </a:gridCol>
                <a:gridCol w="752675">
                  <a:extLst>
                    <a:ext uri="{9D8B030D-6E8A-4147-A177-3AD203B41FA5}">
                      <a16:colId xmlns:a16="http://schemas.microsoft.com/office/drawing/2014/main" val="20001"/>
                    </a:ext>
                  </a:extLst>
                </a:gridCol>
                <a:gridCol w="982450">
                  <a:extLst>
                    <a:ext uri="{9D8B030D-6E8A-4147-A177-3AD203B41FA5}">
                      <a16:colId xmlns:a16="http://schemas.microsoft.com/office/drawing/2014/main" val="20002"/>
                    </a:ext>
                  </a:extLst>
                </a:gridCol>
                <a:gridCol w="504100">
                  <a:extLst>
                    <a:ext uri="{9D8B030D-6E8A-4147-A177-3AD203B41FA5}">
                      <a16:colId xmlns:a16="http://schemas.microsoft.com/office/drawing/2014/main" val="20003"/>
                    </a:ext>
                  </a:extLst>
                </a:gridCol>
                <a:gridCol w="3567300">
                  <a:extLst>
                    <a:ext uri="{9D8B030D-6E8A-4147-A177-3AD203B41FA5}">
                      <a16:colId xmlns:a16="http://schemas.microsoft.com/office/drawing/2014/main" val="20004"/>
                    </a:ext>
                  </a:extLst>
                </a:gridCol>
                <a:gridCol w="1180525">
                  <a:extLst>
                    <a:ext uri="{9D8B030D-6E8A-4147-A177-3AD203B41FA5}">
                      <a16:colId xmlns:a16="http://schemas.microsoft.com/office/drawing/2014/main" val="20005"/>
                    </a:ext>
                  </a:extLst>
                </a:gridCol>
                <a:gridCol w="752675">
                  <a:extLst>
                    <a:ext uri="{9D8B030D-6E8A-4147-A177-3AD203B41FA5}">
                      <a16:colId xmlns:a16="http://schemas.microsoft.com/office/drawing/2014/main" val="20006"/>
                    </a:ext>
                  </a:extLst>
                </a:gridCol>
              </a:tblGrid>
              <a:tr h="378710">
                <a:tc>
                  <a:txBody>
                    <a:bodyPr/>
                    <a:lstStyle/>
                    <a:p>
                      <a:pPr marL="72000" marR="0" lvl="0" indent="0" algn="r" rtl="0">
                        <a:lnSpc>
                          <a:spcPct val="107000"/>
                        </a:lnSpc>
                        <a:spcBef>
                          <a:spcPts val="0"/>
                        </a:spcBef>
                        <a:spcAft>
                          <a:spcPts val="0"/>
                        </a:spcAft>
                        <a:buNone/>
                      </a:pPr>
                      <a:r>
                        <a:rPr lang="tr-TR" sz="2000" b="1">
                          <a:solidFill>
                            <a:srgbClr val="3333FF"/>
                          </a:solidFill>
                        </a:rPr>
                        <a:t>Program Adı*</a:t>
                      </a:r>
                      <a:endParaRPr sz="2000" b="1">
                        <a:solidFill>
                          <a:srgbClr val="3333FF"/>
                        </a:solidFill>
                        <a:latin typeface="Calibri"/>
                        <a:ea typeface="Calibri"/>
                        <a:cs typeface="Calibri"/>
                        <a:sym typeface="Calibri"/>
                      </a:endParaRPr>
                    </a:p>
                  </a:txBody>
                  <a:tcPr marL="3175" marR="3175" marT="3175" marB="0" anchor="ctr">
                    <a:noFill/>
                  </a:tcPr>
                </a:tc>
                <a:tc gridSpan="6">
                  <a:txBody>
                    <a:bodyPr/>
                    <a:lstStyle/>
                    <a:p>
                      <a:pPr marL="72000" marR="0" lvl="0" indent="0" algn="ctr" rtl="0">
                        <a:lnSpc>
                          <a:spcPct val="107000"/>
                        </a:lnSpc>
                        <a:spcBef>
                          <a:spcPts val="0"/>
                        </a:spcBef>
                        <a:spcAft>
                          <a:spcPts val="0"/>
                        </a:spcAft>
                        <a:buNone/>
                      </a:pPr>
                      <a:r>
                        <a:rPr lang="tr-TR" sz="2000" b="1" dirty="0">
                          <a:solidFill>
                            <a:srgbClr val="3333FF"/>
                          </a:solidFill>
                        </a:rPr>
                        <a:t> Özel Eğitim</a:t>
                      </a:r>
                      <a:endParaRPr sz="2000" b="1" dirty="0">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41157">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3175" marR="3175" marT="3175" marB="0" anchor="ctr">
                    <a:noFill/>
                  </a:tcPr>
                </a:tc>
                <a:tc rowSpan="10">
                  <a:txBody>
                    <a:bodyPr/>
                    <a:lstStyle/>
                    <a:p>
                      <a:pPr marL="72000" marR="0" lvl="0" indent="0" algn="ctr" rtl="0">
                        <a:lnSpc>
                          <a:spcPct val="107000"/>
                        </a:lnSpc>
                        <a:spcBef>
                          <a:spcPts val="0"/>
                        </a:spcBef>
                        <a:spcAft>
                          <a:spcPts val="0"/>
                        </a:spcAft>
                        <a:buNone/>
                      </a:pPr>
                      <a:r>
                        <a:rPr lang="tr-TR" sz="1800" b="1"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b="1"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b="1"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dirty="0">
                          <a:solidFill>
                            <a:srgbClr val="0070C0"/>
                          </a:solidFill>
                          <a:highlight>
                            <a:srgbClr val="0000FF"/>
                          </a:highlight>
                        </a:rPr>
                        <a:t> </a:t>
                      </a:r>
                    </a:p>
                    <a:p>
                      <a:pPr marL="72000" marR="0" lvl="0" indent="0" algn="l" rtl="0">
                        <a:lnSpc>
                          <a:spcPct val="107000"/>
                        </a:lnSpc>
                        <a:spcBef>
                          <a:spcPts val="0"/>
                        </a:spcBef>
                        <a:spcAft>
                          <a:spcPts val="0"/>
                        </a:spcAft>
                        <a:buNone/>
                      </a:pPr>
                      <a:r>
                        <a:rPr lang="tr-TR" sz="1800" b="1" dirty="0">
                          <a:solidFill>
                            <a:srgbClr val="0070C0"/>
                          </a:solidFill>
                          <a:highlight>
                            <a:srgbClr val="0000FF"/>
                          </a:highlight>
                        </a:rPr>
                        <a:t> </a:t>
                      </a:r>
                      <a:endParaRPr sz="1800" b="1" dirty="0">
                        <a:solidFill>
                          <a:srgbClr val="0070C0"/>
                        </a:solidFill>
                        <a:highlight>
                          <a:srgbClr val="0000FF"/>
                        </a:highlight>
                        <a:latin typeface="Calibri"/>
                        <a:ea typeface="Calibri"/>
                        <a:cs typeface="Calibri"/>
                        <a:sym typeface="Calibri"/>
                      </a:endParaRPr>
                    </a:p>
                  </a:txBody>
                  <a:tcPr marL="0" marR="0" marT="0" marB="0">
                    <a:solidFill>
                      <a:schemeClr val="accent5"/>
                    </a:solidFill>
                  </a:tcPr>
                </a:tc>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375593">
                <a:tc>
                  <a:txBody>
                    <a:bodyPr/>
                    <a:lstStyle/>
                    <a:p>
                      <a:pPr marL="72000" marR="0" lvl="0" indent="0" algn="l" rtl="0">
                        <a:lnSpc>
                          <a:spcPct val="107000"/>
                        </a:lnSpc>
                        <a:spcBef>
                          <a:spcPts val="0"/>
                        </a:spcBef>
                        <a:spcAft>
                          <a:spcPts val="0"/>
                        </a:spcAft>
                        <a:buNone/>
                      </a:pPr>
                      <a:r>
                        <a:rPr lang="tr-TR" sz="1800"/>
                        <a:t>Alan İçi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48 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48</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8</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8 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2"/>
                  </a:ext>
                </a:extLst>
              </a:tr>
              <a:tr h="375593">
                <a:tc>
                  <a:txBody>
                    <a:bodyPr/>
                    <a:lstStyle/>
                    <a:p>
                      <a:pPr marL="72000" marR="0" lvl="0" indent="0" algn="l" rtl="0">
                        <a:lnSpc>
                          <a:spcPct val="107000"/>
                        </a:lnSpc>
                        <a:spcBef>
                          <a:spcPts val="0"/>
                        </a:spcBef>
                        <a:spcAft>
                          <a:spcPts val="0"/>
                        </a:spcAft>
                        <a:buNone/>
                      </a:pPr>
                      <a:r>
                        <a:rPr lang="tr-TR" sz="1800"/>
                        <a:t>Alan Dışı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6 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6</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3 </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3 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3"/>
                  </a:ext>
                </a:extLst>
              </a:tr>
              <a:tr h="375593">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54 </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54</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11 </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11 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4"/>
                  </a:ext>
                </a:extLst>
              </a:tr>
              <a:tr h="375593">
                <a:tc>
                  <a:txBody>
                    <a:bodyPr/>
                    <a:lstStyle/>
                    <a:p>
                      <a:pPr marL="72000" marR="0" lvl="0" indent="0" algn="l" rtl="0">
                        <a:lnSpc>
                          <a:spcPct val="107000"/>
                        </a:lnSpc>
                        <a:spcBef>
                          <a:spcPts val="0"/>
                        </a:spcBef>
                        <a:spcAft>
                          <a:spcPts val="0"/>
                        </a:spcAft>
                        <a:buNone/>
                      </a:pPr>
                      <a:r>
                        <a:rPr lang="tr-TR" sz="1800"/>
                        <a:t>Alan İçi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134 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134</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8 </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8 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5"/>
                  </a:ext>
                </a:extLst>
              </a:tr>
              <a:tr h="375593">
                <a:tc>
                  <a:txBody>
                    <a:bodyPr/>
                    <a:lstStyle/>
                    <a:p>
                      <a:pPr marL="72000" marR="0" lvl="0" indent="0" algn="l" rtl="0">
                        <a:lnSpc>
                          <a:spcPct val="107000"/>
                        </a:lnSpc>
                        <a:spcBef>
                          <a:spcPts val="0"/>
                        </a:spcBef>
                        <a:spcAft>
                          <a:spcPts val="0"/>
                        </a:spcAft>
                        <a:buNone/>
                      </a:pPr>
                      <a:r>
                        <a:rPr lang="tr-TR" sz="1800"/>
                        <a:t>Alan Dışı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12 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12 </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12</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12</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6"/>
                  </a:ext>
                </a:extLst>
              </a:tr>
              <a:tr h="375593">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146</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146</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20</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20 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7"/>
                  </a:ext>
                </a:extLst>
              </a:tr>
              <a:tr h="375593">
                <a:tc>
                  <a:txBody>
                    <a:bodyPr/>
                    <a:lstStyle/>
                    <a:p>
                      <a:pPr marL="72000" marR="0" lvl="0" indent="0" algn="l" rtl="0">
                        <a:lnSpc>
                          <a:spcPct val="107000"/>
                        </a:lnSpc>
                        <a:spcBef>
                          <a:spcPts val="0"/>
                        </a:spcBef>
                        <a:spcAft>
                          <a:spcPts val="0"/>
                        </a:spcAft>
                        <a:buNone/>
                      </a:pPr>
                      <a:r>
                        <a:rPr lang="tr-TR" sz="1800"/>
                        <a:t>Alan İçi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166</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166</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44</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44 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8"/>
                  </a:ext>
                </a:extLst>
              </a:tr>
              <a:tr h="375593">
                <a:tc>
                  <a:txBody>
                    <a:bodyPr/>
                    <a:lstStyle/>
                    <a:p>
                      <a:pPr marL="72000" marR="0" lvl="0" indent="0" algn="l" rtl="0">
                        <a:lnSpc>
                          <a:spcPct val="107000"/>
                        </a:lnSpc>
                        <a:spcBef>
                          <a:spcPts val="0"/>
                        </a:spcBef>
                        <a:spcAft>
                          <a:spcPts val="0"/>
                        </a:spcAft>
                        <a:buNone/>
                      </a:pPr>
                      <a:r>
                        <a:rPr lang="tr-TR" sz="1800"/>
                        <a:t>Alan Dışı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14 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14</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16 </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16</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9"/>
                  </a:ext>
                </a:extLst>
              </a:tr>
              <a:tr h="242871">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l" rtl="0">
                        <a:lnSpc>
                          <a:spcPct val="107000"/>
                        </a:lnSpc>
                        <a:spcBef>
                          <a:spcPts val="0"/>
                        </a:spcBef>
                        <a:spcAft>
                          <a:spcPts val="0"/>
                        </a:spcAft>
                        <a:buNone/>
                      </a:pPr>
                      <a:r>
                        <a:rPr lang="tr-TR" sz="1800" b="1">
                          <a:solidFill>
                            <a:srgbClr val="FF0000"/>
                          </a:solidFill>
                        </a:rPr>
                        <a:t>180</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180 </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dirty="0"/>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t>60 </a:t>
                      </a:r>
                      <a:endParaRPr sz="1800" b="1" dirty="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t>60 </a:t>
                      </a:r>
                      <a:endParaRPr sz="1800" b="1" dirty="0">
                        <a:latin typeface="Calibri"/>
                        <a:ea typeface="Calibri"/>
                        <a:cs typeface="Calibri"/>
                        <a:sym typeface="Calibri"/>
                      </a:endParaRPr>
                    </a:p>
                  </a:txBody>
                  <a:tcPr marL="0" marR="0" marT="0" marB="0">
                    <a:noFill/>
                  </a:tcPr>
                </a:tc>
                <a:extLst>
                  <a:ext uri="{0D108BD9-81ED-4DB2-BD59-A6C34878D82A}">
                    <a16:rowId xmlns:a16="http://schemas.microsoft.com/office/drawing/2014/main" val="10010"/>
                  </a:ext>
                </a:extLst>
              </a:tr>
            </a:tbl>
          </a:graphicData>
        </a:graphic>
      </p:graphicFrame>
      <p:pic>
        <p:nvPicPr>
          <p:cNvPr id="532" name="Google Shape;532;p37"/>
          <p:cNvPicPr preferRelativeResize="0"/>
          <p:nvPr/>
        </p:nvPicPr>
        <p:blipFill rotWithShape="1">
          <a:blip r:embed="rId3">
            <a:alphaModFix/>
          </a:blip>
          <a:srcRect/>
          <a:stretch/>
        </p:blipFill>
        <p:spPr>
          <a:xfrm>
            <a:off x="11714591" y="6313518"/>
            <a:ext cx="444612" cy="450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3b6b78beede_28_102"/>
          <p:cNvSpPr txBox="1">
            <a:spLocks noGrp="1"/>
          </p:cNvSpPr>
          <p:nvPr>
            <p:ph type="title"/>
          </p:nvPr>
        </p:nvSpPr>
        <p:spPr>
          <a:xfrm>
            <a:off x="371060" y="745434"/>
            <a:ext cx="10333500" cy="75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38" name="Google Shape;538;g3b6b78beede_28_1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39" name="Google Shape;539;g3b6b78beede_28_1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59</a:t>
            </a:fld>
            <a:endParaRPr/>
          </a:p>
        </p:txBody>
      </p:sp>
      <p:graphicFrame>
        <p:nvGraphicFramePr>
          <p:cNvPr id="541" name="Google Shape;541;g3b6b78beede_28_102"/>
          <p:cNvGraphicFramePr/>
          <p:nvPr>
            <p:extLst>
              <p:ext uri="{D42A27DB-BD31-4B8C-83A1-F6EECF244321}">
                <p14:modId xmlns:p14="http://schemas.microsoft.com/office/powerpoint/2010/main" val="1564548073"/>
              </p:ext>
            </p:extLst>
          </p:nvPr>
        </p:nvGraphicFramePr>
        <p:xfrm>
          <a:off x="447261" y="2057399"/>
          <a:ext cx="11380325" cy="4055164"/>
        </p:xfrm>
        <a:graphic>
          <a:graphicData uri="http://schemas.openxmlformats.org/drawingml/2006/table">
            <a:tbl>
              <a:tblPr>
                <a:noFill/>
                <a:tableStyleId>{6B96FA0C-A23B-4D2F-B4F0-ADE644EF4475}</a:tableStyleId>
              </a:tblPr>
              <a:tblGrid>
                <a:gridCol w="3640600">
                  <a:extLst>
                    <a:ext uri="{9D8B030D-6E8A-4147-A177-3AD203B41FA5}">
                      <a16:colId xmlns:a16="http://schemas.microsoft.com/office/drawing/2014/main" val="20000"/>
                    </a:ext>
                  </a:extLst>
                </a:gridCol>
                <a:gridCol w="752675">
                  <a:extLst>
                    <a:ext uri="{9D8B030D-6E8A-4147-A177-3AD203B41FA5}">
                      <a16:colId xmlns:a16="http://schemas.microsoft.com/office/drawing/2014/main" val="20001"/>
                    </a:ext>
                  </a:extLst>
                </a:gridCol>
                <a:gridCol w="982450">
                  <a:extLst>
                    <a:ext uri="{9D8B030D-6E8A-4147-A177-3AD203B41FA5}">
                      <a16:colId xmlns:a16="http://schemas.microsoft.com/office/drawing/2014/main" val="20002"/>
                    </a:ext>
                  </a:extLst>
                </a:gridCol>
                <a:gridCol w="504100">
                  <a:extLst>
                    <a:ext uri="{9D8B030D-6E8A-4147-A177-3AD203B41FA5}">
                      <a16:colId xmlns:a16="http://schemas.microsoft.com/office/drawing/2014/main" val="20003"/>
                    </a:ext>
                  </a:extLst>
                </a:gridCol>
                <a:gridCol w="3567300">
                  <a:extLst>
                    <a:ext uri="{9D8B030D-6E8A-4147-A177-3AD203B41FA5}">
                      <a16:colId xmlns:a16="http://schemas.microsoft.com/office/drawing/2014/main" val="20004"/>
                    </a:ext>
                  </a:extLst>
                </a:gridCol>
                <a:gridCol w="1180525">
                  <a:extLst>
                    <a:ext uri="{9D8B030D-6E8A-4147-A177-3AD203B41FA5}">
                      <a16:colId xmlns:a16="http://schemas.microsoft.com/office/drawing/2014/main" val="20005"/>
                    </a:ext>
                  </a:extLst>
                </a:gridCol>
                <a:gridCol w="752675">
                  <a:extLst>
                    <a:ext uri="{9D8B030D-6E8A-4147-A177-3AD203B41FA5}">
                      <a16:colId xmlns:a16="http://schemas.microsoft.com/office/drawing/2014/main" val="20006"/>
                    </a:ext>
                  </a:extLst>
                </a:gridCol>
              </a:tblGrid>
              <a:tr h="374551">
                <a:tc>
                  <a:txBody>
                    <a:bodyPr/>
                    <a:lstStyle/>
                    <a:p>
                      <a:pPr marL="72000" marR="0" lvl="0" indent="0" algn="r" rtl="0">
                        <a:lnSpc>
                          <a:spcPct val="107000"/>
                        </a:lnSpc>
                        <a:spcBef>
                          <a:spcPts val="0"/>
                        </a:spcBef>
                        <a:spcAft>
                          <a:spcPts val="0"/>
                        </a:spcAft>
                        <a:buNone/>
                      </a:pPr>
                      <a:r>
                        <a:rPr lang="tr-TR" sz="2000" b="1">
                          <a:solidFill>
                            <a:srgbClr val="3333FF"/>
                          </a:solidFill>
                        </a:rPr>
                        <a:t>Program Adı*</a:t>
                      </a:r>
                      <a:endParaRPr sz="2000" b="1">
                        <a:solidFill>
                          <a:srgbClr val="3333FF"/>
                        </a:solidFill>
                        <a:latin typeface="Calibri"/>
                        <a:ea typeface="Calibri"/>
                        <a:cs typeface="Calibri"/>
                        <a:sym typeface="Calibri"/>
                      </a:endParaRPr>
                    </a:p>
                  </a:txBody>
                  <a:tcPr marL="3175" marR="3175" marT="3175" marB="0" anchor="ctr">
                    <a:noFill/>
                  </a:tcPr>
                </a:tc>
                <a:tc gridSpan="6">
                  <a:txBody>
                    <a:bodyPr/>
                    <a:lstStyle/>
                    <a:p>
                      <a:pPr marL="72000" marR="0" lvl="0" indent="0" algn="ctr" rtl="0">
                        <a:lnSpc>
                          <a:spcPct val="107000"/>
                        </a:lnSpc>
                        <a:spcBef>
                          <a:spcPts val="0"/>
                        </a:spcBef>
                        <a:spcAft>
                          <a:spcPts val="0"/>
                        </a:spcAft>
                        <a:buNone/>
                      </a:pPr>
                      <a:r>
                        <a:rPr lang="tr-TR" sz="2000" b="1" dirty="0">
                          <a:solidFill>
                            <a:srgbClr val="3333FF"/>
                          </a:solidFill>
                        </a:rPr>
                        <a:t>Fen Bilgisi Eğitimi</a:t>
                      </a:r>
                      <a:endParaRPr sz="2000" b="1" dirty="0">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7410">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3175" marR="3175" marT="3175" marB="0" anchor="ctr">
                    <a:lnB w="12700" cap="flat" cmpd="sng">
                      <a:solidFill>
                        <a:srgbClr val="0097A7"/>
                      </a:solidFill>
                      <a:prstDash val="solid"/>
                      <a:round/>
                      <a:headEnd type="none" w="sm" len="sm"/>
                      <a:tailEnd type="none" w="sm" len="sm"/>
                    </a:lnB>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3175" marR="3175" marT="3175" marB="0" anchor="ctr">
                    <a:lnB w="12700" cap="flat" cmpd="sng">
                      <a:solidFill>
                        <a:srgbClr val="0097A7"/>
                      </a:solidFill>
                      <a:prstDash val="solid"/>
                      <a:round/>
                      <a:headEnd type="none" w="sm" len="sm"/>
                      <a:tailEnd type="none" w="sm" len="sm"/>
                    </a:lnB>
                    <a:noFill/>
                  </a:tcPr>
                </a:tc>
                <a:tc rowSpan="10">
                  <a:txBody>
                    <a:bodyPr/>
                    <a:lstStyle/>
                    <a:p>
                      <a:pPr marL="72000" marR="0" lvl="0" indent="0" algn="ctr"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endParaRPr sz="1800" b="1" dirty="0">
                        <a:solidFill>
                          <a:srgbClr val="FF0000"/>
                        </a:solidFill>
                        <a:latin typeface="Calibri"/>
                        <a:ea typeface="Calibri"/>
                        <a:cs typeface="Calibri"/>
                        <a:sym typeface="Calibri"/>
                      </a:endParaRPr>
                    </a:p>
                  </a:txBody>
                  <a:tcPr marL="0" marR="0" marT="0" marB="0">
                    <a:solidFill>
                      <a:schemeClr val="accent5"/>
                    </a:solidFill>
                  </a:tcPr>
                </a:tc>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1"/>
                  </a:ext>
                </a:extLst>
              </a:tr>
              <a:tr h="371467">
                <a:tc>
                  <a:txBody>
                    <a:bodyPr/>
                    <a:lstStyle/>
                    <a:p>
                      <a:pPr marL="72000" marR="0" lvl="0" indent="0" algn="l" rtl="0">
                        <a:lnSpc>
                          <a:spcPct val="107000"/>
                        </a:lnSpc>
                        <a:spcBef>
                          <a:spcPts val="0"/>
                        </a:spcBef>
                        <a:spcAft>
                          <a:spcPts val="0"/>
                        </a:spcAft>
                        <a:buNone/>
                      </a:pPr>
                      <a:r>
                        <a:rPr lang="tr-TR" sz="1800"/>
                        <a:t>Alan İçi Zorunlu Ders Sayısı</a:t>
                      </a:r>
                      <a:endParaRPr sz="1800">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50800" marR="0" lvl="0" indent="0" algn="ctr" rtl="0">
                        <a:lnSpc>
                          <a:spcPct val="100000"/>
                        </a:lnSpc>
                        <a:spcBef>
                          <a:spcPts val="0"/>
                        </a:spcBef>
                        <a:spcAft>
                          <a:spcPts val="0"/>
                        </a:spcAft>
                        <a:buNone/>
                      </a:pPr>
                      <a:r>
                        <a:rPr lang="tr-TR" sz="1500"/>
                        <a:t> 50</a:t>
                      </a:r>
                      <a:endParaRPr sz="1500"/>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50800" marR="0" lvl="0" indent="0" algn="ctr" rtl="0">
                        <a:lnSpc>
                          <a:spcPct val="100000"/>
                        </a:lnSpc>
                        <a:spcBef>
                          <a:spcPts val="0"/>
                        </a:spcBef>
                        <a:spcAft>
                          <a:spcPts val="0"/>
                        </a:spcAft>
                        <a:buNone/>
                      </a:pPr>
                      <a:r>
                        <a:rPr lang="tr-TR" sz="1500"/>
                        <a:t>50 </a:t>
                      </a:r>
                      <a:endParaRPr sz="1500"/>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l" rtl="0">
                        <a:lnSpc>
                          <a:spcPct val="107000"/>
                        </a:lnSpc>
                        <a:spcBef>
                          <a:spcPts val="0"/>
                        </a:spcBef>
                        <a:spcAft>
                          <a:spcPts val="0"/>
                        </a:spcAft>
                        <a:buNone/>
                      </a:pPr>
                      <a:r>
                        <a:rPr lang="tr-TR" sz="1800"/>
                        <a:t>Alan İçi Seçmeli Ders Sayısı</a:t>
                      </a:r>
                      <a:endParaRPr sz="1800">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a:t>37</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a:t>38 </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2"/>
                  </a:ext>
                </a:extLst>
              </a:tr>
              <a:tr h="371467">
                <a:tc>
                  <a:txBody>
                    <a:bodyPr/>
                    <a:lstStyle/>
                    <a:p>
                      <a:pPr marL="72000" marR="0" lvl="0" indent="0" algn="l" rtl="0">
                        <a:lnSpc>
                          <a:spcPct val="107000"/>
                        </a:lnSpc>
                        <a:spcBef>
                          <a:spcPts val="0"/>
                        </a:spcBef>
                        <a:spcAft>
                          <a:spcPts val="0"/>
                        </a:spcAft>
                        <a:buNone/>
                      </a:pPr>
                      <a:r>
                        <a:rPr lang="tr-TR" sz="1800"/>
                        <a:t>Alan Dışı Zorunlu Ders Sayısı</a:t>
                      </a:r>
                      <a:endParaRPr sz="1800">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50800" marR="0" lvl="0" indent="0" algn="ctr" rtl="0">
                        <a:lnSpc>
                          <a:spcPct val="100000"/>
                        </a:lnSpc>
                        <a:spcBef>
                          <a:spcPts val="0"/>
                        </a:spcBef>
                        <a:spcAft>
                          <a:spcPts val="0"/>
                        </a:spcAft>
                        <a:buNone/>
                      </a:pPr>
                      <a:r>
                        <a:rPr lang="tr-TR" sz="1500"/>
                        <a:t> 13</a:t>
                      </a:r>
                      <a:endParaRPr sz="1500"/>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50800" marR="0" lvl="0" indent="0" algn="ctr" rtl="0">
                        <a:lnSpc>
                          <a:spcPct val="100000"/>
                        </a:lnSpc>
                        <a:spcBef>
                          <a:spcPts val="0"/>
                        </a:spcBef>
                        <a:spcAft>
                          <a:spcPts val="0"/>
                        </a:spcAft>
                        <a:buNone/>
                      </a:pPr>
                      <a:r>
                        <a:rPr lang="tr-TR" sz="1500"/>
                        <a:t> 12</a:t>
                      </a:r>
                      <a:endParaRPr sz="1500"/>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l" rtl="0">
                        <a:lnSpc>
                          <a:spcPct val="107000"/>
                        </a:lnSpc>
                        <a:spcBef>
                          <a:spcPts val="0"/>
                        </a:spcBef>
                        <a:spcAft>
                          <a:spcPts val="0"/>
                        </a:spcAft>
                        <a:buNone/>
                      </a:pPr>
                      <a:r>
                        <a:rPr lang="tr-TR" sz="1800"/>
                        <a:t>Alan Dışı Seçmeli Ders Sayısı</a:t>
                      </a:r>
                      <a:endParaRPr sz="1800">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a:t>26</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a:t> 24</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3"/>
                  </a:ext>
                </a:extLst>
              </a:tr>
              <a:tr h="371467">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b="1">
                          <a:solidFill>
                            <a:srgbClr val="FF0000"/>
                          </a:solidFill>
                        </a:rPr>
                        <a:t> 63</a:t>
                      </a:r>
                      <a:endParaRPr sz="1500" b="1">
                        <a:solidFill>
                          <a:srgbClr val="FF0000"/>
                        </a:solidFill>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b="1">
                          <a:solidFill>
                            <a:srgbClr val="FF0000"/>
                          </a:solidFill>
                        </a:rPr>
                        <a:t> 62</a:t>
                      </a:r>
                      <a:endParaRPr sz="1500" b="1">
                        <a:solidFill>
                          <a:srgbClr val="FF0000"/>
                        </a:solidFill>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b="1">
                          <a:solidFill>
                            <a:srgbClr val="FF0000"/>
                          </a:solidFill>
                        </a:rPr>
                        <a:t> 63</a:t>
                      </a:r>
                      <a:endParaRPr sz="1500" b="1">
                        <a:solidFill>
                          <a:srgbClr val="FF0000"/>
                        </a:solidFill>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b="1">
                          <a:solidFill>
                            <a:srgbClr val="FF0000"/>
                          </a:solidFill>
                        </a:rPr>
                        <a:t> 62</a:t>
                      </a:r>
                      <a:endParaRPr sz="1500" b="1">
                        <a:solidFill>
                          <a:srgbClr val="FF0000"/>
                        </a:solidFill>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4"/>
                  </a:ext>
                </a:extLst>
              </a:tr>
              <a:tr h="371467">
                <a:tc>
                  <a:txBody>
                    <a:bodyPr/>
                    <a:lstStyle/>
                    <a:p>
                      <a:pPr marL="72000" marR="0" lvl="0" indent="0" algn="l" rtl="0">
                        <a:lnSpc>
                          <a:spcPct val="107000"/>
                        </a:lnSpc>
                        <a:spcBef>
                          <a:spcPts val="0"/>
                        </a:spcBef>
                        <a:spcAft>
                          <a:spcPts val="0"/>
                        </a:spcAft>
                        <a:buNone/>
                      </a:pPr>
                      <a:r>
                        <a:rPr lang="tr-TR" sz="1800"/>
                        <a:t>Alan İçi Zorunlu Ders Saati Toplamı</a:t>
                      </a:r>
                      <a:endParaRPr sz="1800">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50800" marR="0" lvl="0" indent="0" algn="ctr" rtl="0">
                        <a:lnSpc>
                          <a:spcPct val="100000"/>
                        </a:lnSpc>
                        <a:spcBef>
                          <a:spcPts val="0"/>
                        </a:spcBef>
                        <a:spcAft>
                          <a:spcPts val="0"/>
                        </a:spcAft>
                        <a:buNone/>
                      </a:pPr>
                      <a:r>
                        <a:rPr lang="tr-TR" sz="1500" dirty="0"/>
                        <a:t>120</a:t>
                      </a:r>
                      <a:r>
                        <a:rPr lang="tr-TR" sz="1500" b="0" dirty="0"/>
                        <a:t> </a:t>
                      </a:r>
                      <a:endParaRPr sz="1500" b="0" dirty="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50800" marR="0" lvl="0" indent="0" algn="ctr" rtl="0">
                        <a:lnSpc>
                          <a:spcPct val="100000"/>
                        </a:lnSpc>
                        <a:spcBef>
                          <a:spcPts val="0"/>
                        </a:spcBef>
                        <a:spcAft>
                          <a:spcPts val="0"/>
                        </a:spcAft>
                        <a:buNone/>
                      </a:pPr>
                      <a:r>
                        <a:rPr lang="tr-TR" sz="1500" b="0"/>
                        <a:t> 13</a:t>
                      </a:r>
                      <a:r>
                        <a:rPr lang="tr-TR" sz="1500"/>
                        <a:t>2</a:t>
                      </a:r>
                      <a:endParaRPr sz="1500" b="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l" rtl="0">
                        <a:lnSpc>
                          <a:spcPct val="107000"/>
                        </a:lnSpc>
                        <a:spcBef>
                          <a:spcPts val="0"/>
                        </a:spcBef>
                        <a:spcAft>
                          <a:spcPts val="0"/>
                        </a:spcAft>
                        <a:buNone/>
                      </a:pPr>
                      <a:r>
                        <a:rPr lang="tr-TR" sz="1800"/>
                        <a:t>Alan İçi Seçmeli Ders Saati Toplamı</a:t>
                      </a:r>
                      <a:endParaRPr sz="1800">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a:t>110 </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a:t> 108</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5"/>
                  </a:ext>
                </a:extLst>
              </a:tr>
              <a:tr h="371467">
                <a:tc>
                  <a:txBody>
                    <a:bodyPr/>
                    <a:lstStyle/>
                    <a:p>
                      <a:pPr marL="72000" marR="0" lvl="0" indent="0" algn="l" rtl="0">
                        <a:lnSpc>
                          <a:spcPct val="107000"/>
                        </a:lnSpc>
                        <a:spcBef>
                          <a:spcPts val="0"/>
                        </a:spcBef>
                        <a:spcAft>
                          <a:spcPts val="0"/>
                        </a:spcAft>
                        <a:buNone/>
                      </a:pPr>
                      <a:r>
                        <a:rPr lang="tr-TR" sz="1800"/>
                        <a:t>Alan Dışı Zorunlu Ders Saati Toplamı</a:t>
                      </a:r>
                      <a:endParaRPr sz="1800">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50800" marR="0" lvl="0" indent="0" algn="ctr" rtl="0">
                        <a:lnSpc>
                          <a:spcPct val="100000"/>
                        </a:lnSpc>
                        <a:spcBef>
                          <a:spcPts val="0"/>
                        </a:spcBef>
                        <a:spcAft>
                          <a:spcPts val="0"/>
                        </a:spcAft>
                        <a:buNone/>
                      </a:pPr>
                      <a:r>
                        <a:rPr lang="tr-TR" sz="1500" b="0"/>
                        <a:t> 2</a:t>
                      </a:r>
                      <a:r>
                        <a:rPr lang="tr-TR" sz="1500"/>
                        <a:t>8</a:t>
                      </a:r>
                      <a:endParaRPr sz="1500" b="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50800" marR="0" lvl="0" indent="0" algn="ctr" rtl="0">
                        <a:lnSpc>
                          <a:spcPct val="100000"/>
                        </a:lnSpc>
                        <a:spcBef>
                          <a:spcPts val="0"/>
                        </a:spcBef>
                        <a:spcAft>
                          <a:spcPts val="0"/>
                        </a:spcAft>
                        <a:buNone/>
                      </a:pPr>
                      <a:r>
                        <a:rPr lang="tr-TR" sz="1500" b="0"/>
                        <a:t> 2</a:t>
                      </a:r>
                      <a:r>
                        <a:rPr lang="tr-TR" sz="1500"/>
                        <a:t>4</a:t>
                      </a:r>
                      <a:endParaRPr sz="1500" b="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l" rtl="0">
                        <a:lnSpc>
                          <a:spcPct val="107000"/>
                        </a:lnSpc>
                        <a:spcBef>
                          <a:spcPts val="0"/>
                        </a:spcBef>
                        <a:spcAft>
                          <a:spcPts val="0"/>
                        </a:spcAft>
                        <a:buNone/>
                      </a:pPr>
                      <a:r>
                        <a:rPr lang="tr-TR" sz="1800"/>
                        <a:t>Alan Dışı Seçmeli Ders Saati Toplamı</a:t>
                      </a:r>
                      <a:endParaRPr sz="1800">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a:t> 48</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a:t> 48</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6"/>
                  </a:ext>
                </a:extLst>
              </a:tr>
              <a:tr h="371467">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b="1">
                          <a:solidFill>
                            <a:srgbClr val="FF0000"/>
                          </a:solidFill>
                        </a:rPr>
                        <a:t> 148</a:t>
                      </a:r>
                      <a:endParaRPr sz="1500" b="1">
                        <a:solidFill>
                          <a:srgbClr val="FF0000"/>
                        </a:solidFill>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b="1">
                          <a:solidFill>
                            <a:srgbClr val="FF0000"/>
                          </a:solidFill>
                        </a:rPr>
                        <a:t> 156</a:t>
                      </a:r>
                      <a:endParaRPr sz="1500" b="1">
                        <a:solidFill>
                          <a:srgbClr val="FF0000"/>
                        </a:solidFill>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b="1">
                          <a:solidFill>
                            <a:srgbClr val="FF0000"/>
                          </a:solidFill>
                        </a:rPr>
                        <a:t> 148</a:t>
                      </a:r>
                      <a:endParaRPr sz="1500" b="1">
                        <a:solidFill>
                          <a:srgbClr val="FF0000"/>
                        </a:solidFill>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b="1"/>
                        <a:t> </a:t>
                      </a:r>
                      <a:r>
                        <a:rPr lang="tr-TR" sz="1500" b="1">
                          <a:solidFill>
                            <a:srgbClr val="FF0000"/>
                          </a:solidFill>
                        </a:rPr>
                        <a:t>156</a:t>
                      </a:r>
                      <a:endParaRPr sz="1500" b="1">
                        <a:solidFill>
                          <a:srgbClr val="FF0000"/>
                        </a:solidFill>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7"/>
                  </a:ext>
                </a:extLst>
              </a:tr>
              <a:tr h="371467">
                <a:tc>
                  <a:txBody>
                    <a:bodyPr/>
                    <a:lstStyle/>
                    <a:p>
                      <a:pPr marL="72000" marR="0" lvl="0" indent="0" algn="l" rtl="0">
                        <a:lnSpc>
                          <a:spcPct val="107000"/>
                        </a:lnSpc>
                        <a:spcBef>
                          <a:spcPts val="0"/>
                        </a:spcBef>
                        <a:spcAft>
                          <a:spcPts val="0"/>
                        </a:spcAft>
                        <a:buNone/>
                      </a:pPr>
                      <a:r>
                        <a:rPr lang="tr-TR" sz="1800"/>
                        <a:t>Alan İçi Zorunlu Ders AKTS Toplamı</a:t>
                      </a:r>
                      <a:endParaRPr sz="1800">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50800" marR="0" lvl="0" indent="0" algn="ctr" rtl="0">
                        <a:lnSpc>
                          <a:spcPct val="100000"/>
                        </a:lnSpc>
                        <a:spcBef>
                          <a:spcPts val="0"/>
                        </a:spcBef>
                        <a:spcAft>
                          <a:spcPts val="0"/>
                        </a:spcAft>
                        <a:buNone/>
                      </a:pPr>
                      <a:r>
                        <a:rPr lang="tr-TR" sz="1500"/>
                        <a:t>188</a:t>
                      </a:r>
                      <a:r>
                        <a:rPr lang="tr-TR" sz="1500" b="0"/>
                        <a:t> </a:t>
                      </a:r>
                      <a:endParaRPr sz="1500" b="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50800" marR="0" lvl="0" indent="0" algn="ctr" rtl="0">
                        <a:lnSpc>
                          <a:spcPct val="100000"/>
                        </a:lnSpc>
                        <a:spcBef>
                          <a:spcPts val="0"/>
                        </a:spcBef>
                        <a:spcAft>
                          <a:spcPts val="0"/>
                        </a:spcAft>
                        <a:buNone/>
                      </a:pPr>
                      <a:r>
                        <a:rPr lang="tr-TR" sz="1500"/>
                        <a:t>197</a:t>
                      </a:r>
                      <a:r>
                        <a:rPr lang="tr-TR" sz="1500" b="0"/>
                        <a:t> </a:t>
                      </a:r>
                      <a:endParaRPr sz="1500" b="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l" rtl="0">
                        <a:lnSpc>
                          <a:spcPct val="107000"/>
                        </a:lnSpc>
                        <a:spcBef>
                          <a:spcPts val="0"/>
                        </a:spcBef>
                        <a:spcAft>
                          <a:spcPts val="0"/>
                        </a:spcAft>
                        <a:buNone/>
                      </a:pPr>
                      <a:r>
                        <a:rPr lang="tr-TR" sz="1800"/>
                        <a:t>Alan İçi Seçmeli Ders AKTS Toplamı</a:t>
                      </a:r>
                      <a:endParaRPr sz="1800">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a:t> 160</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a:t>162 </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8"/>
                  </a:ext>
                </a:extLst>
              </a:tr>
              <a:tr h="371467">
                <a:tc>
                  <a:txBody>
                    <a:bodyPr/>
                    <a:lstStyle/>
                    <a:p>
                      <a:pPr marL="72000" marR="0" lvl="0" indent="0" algn="l" rtl="0">
                        <a:lnSpc>
                          <a:spcPct val="107000"/>
                        </a:lnSpc>
                        <a:spcBef>
                          <a:spcPts val="0"/>
                        </a:spcBef>
                        <a:spcAft>
                          <a:spcPts val="0"/>
                        </a:spcAft>
                        <a:buNone/>
                      </a:pPr>
                      <a:r>
                        <a:rPr lang="tr-TR" sz="1800"/>
                        <a:t>Alan Dışı Zorunlu Ders AKTS Toplamı</a:t>
                      </a:r>
                      <a:endParaRPr sz="1800">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50800" marR="0" lvl="0" indent="0" algn="ctr" rtl="0">
                        <a:lnSpc>
                          <a:spcPct val="100000"/>
                        </a:lnSpc>
                        <a:spcBef>
                          <a:spcPts val="0"/>
                        </a:spcBef>
                        <a:spcAft>
                          <a:spcPts val="0"/>
                        </a:spcAft>
                        <a:buNone/>
                      </a:pPr>
                      <a:r>
                        <a:rPr lang="tr-TR" sz="1500" b="0"/>
                        <a:t> 52</a:t>
                      </a:r>
                      <a:endParaRPr sz="1500" b="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50800" marR="0" lvl="0" indent="0" algn="ctr" rtl="0">
                        <a:lnSpc>
                          <a:spcPct val="100000"/>
                        </a:lnSpc>
                        <a:spcBef>
                          <a:spcPts val="0"/>
                        </a:spcBef>
                        <a:spcAft>
                          <a:spcPts val="0"/>
                        </a:spcAft>
                        <a:buNone/>
                      </a:pPr>
                      <a:r>
                        <a:rPr lang="tr-TR" sz="1500"/>
                        <a:t>43</a:t>
                      </a:r>
                      <a:r>
                        <a:rPr lang="tr-TR" sz="1500" b="0"/>
                        <a:t> </a:t>
                      </a:r>
                      <a:endParaRPr sz="1500" b="0">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l" rtl="0">
                        <a:lnSpc>
                          <a:spcPct val="107000"/>
                        </a:lnSpc>
                        <a:spcBef>
                          <a:spcPts val="0"/>
                        </a:spcBef>
                        <a:spcAft>
                          <a:spcPts val="0"/>
                        </a:spcAft>
                        <a:buNone/>
                      </a:pPr>
                      <a:r>
                        <a:rPr lang="tr-TR" sz="1800"/>
                        <a:t>Alan Dışı Seçmeli Ders AKTS Toplamı</a:t>
                      </a:r>
                      <a:endParaRPr sz="1800">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a:t> 80</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a:t>78 </a:t>
                      </a:r>
                      <a:endParaRPr sz="1500"/>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9"/>
                  </a:ext>
                </a:extLst>
              </a:tr>
              <a:tr h="371467">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b="1">
                          <a:solidFill>
                            <a:srgbClr val="FF0000"/>
                          </a:solidFill>
                        </a:rPr>
                        <a:t> 240</a:t>
                      </a:r>
                      <a:endParaRPr sz="1500" b="1">
                        <a:solidFill>
                          <a:srgbClr val="FF0000"/>
                        </a:solidFill>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b="1">
                          <a:solidFill>
                            <a:srgbClr val="FF0000"/>
                          </a:solidFill>
                        </a:rPr>
                        <a:t> 240</a:t>
                      </a:r>
                      <a:endParaRPr sz="1500" b="1">
                        <a:solidFill>
                          <a:srgbClr val="FF0000"/>
                        </a:solidFill>
                        <a:latin typeface="Calibri"/>
                        <a:ea typeface="Calibri"/>
                        <a:cs typeface="Calibri"/>
                        <a:sym typeface="Calibri"/>
                      </a:endParaRPr>
                    </a:p>
                  </a:txBody>
                  <a:tcPr marL="2375" marR="2375" marT="237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vMerge="1">
                  <a:txBody>
                    <a:bodyPr/>
                    <a:lstStyle/>
                    <a:p>
                      <a:endParaRPr dirty="0"/>
                    </a:p>
                  </a:txBody>
                  <a:tcPr marL="0" marR="0" marT="0" marB="0">
                    <a:lnL w="12700" cap="flat" cmpd="sng">
                      <a:solidFill>
                        <a:srgbClr val="0097A7"/>
                      </a:solidFill>
                      <a:prstDash val="solid"/>
                      <a:round/>
                      <a:headEnd type="none" w="sm" len="sm"/>
                      <a:tailEnd type="none" w="sm" len="sm"/>
                    </a:lnL>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lnR w="12700" cap="flat" cmpd="sng">
                      <a:solidFill>
                        <a:srgbClr val="0097A7"/>
                      </a:solidFill>
                      <a:prstDash val="solid"/>
                      <a:round/>
                      <a:headEnd type="none" w="sm" len="sm"/>
                      <a:tailEnd type="none" w="sm" len="sm"/>
                    </a:lnR>
                    <a:noFill/>
                  </a:tcPr>
                </a:tc>
                <a:tc>
                  <a:txBody>
                    <a:bodyPr/>
                    <a:lstStyle/>
                    <a:p>
                      <a:pPr marL="25400" marR="0" lvl="0" indent="0" algn="ctr" rtl="0">
                        <a:lnSpc>
                          <a:spcPct val="100000"/>
                        </a:lnSpc>
                        <a:spcBef>
                          <a:spcPts val="0"/>
                        </a:spcBef>
                        <a:spcAft>
                          <a:spcPts val="0"/>
                        </a:spcAft>
                        <a:buNone/>
                      </a:pPr>
                      <a:r>
                        <a:rPr lang="tr-TR" sz="1500" b="1">
                          <a:solidFill>
                            <a:srgbClr val="FF0000"/>
                          </a:solidFill>
                        </a:rPr>
                        <a:t> 240</a:t>
                      </a:r>
                      <a:endParaRPr sz="1500" b="1">
                        <a:solidFill>
                          <a:srgbClr val="FF0000"/>
                        </a:solidFill>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25400" marR="0" lvl="0" indent="0" algn="ctr" rtl="0">
                        <a:lnSpc>
                          <a:spcPct val="100000"/>
                        </a:lnSpc>
                        <a:spcBef>
                          <a:spcPts val="0"/>
                        </a:spcBef>
                        <a:spcAft>
                          <a:spcPts val="0"/>
                        </a:spcAft>
                        <a:buNone/>
                      </a:pPr>
                      <a:r>
                        <a:rPr lang="tr-TR" sz="1500" b="1" dirty="0"/>
                        <a:t> </a:t>
                      </a:r>
                      <a:r>
                        <a:rPr lang="tr-TR" sz="1500" b="1" dirty="0">
                          <a:solidFill>
                            <a:srgbClr val="FF0000"/>
                          </a:solidFill>
                        </a:rPr>
                        <a:t>240</a:t>
                      </a:r>
                      <a:endParaRPr sz="1500" b="1" dirty="0">
                        <a:solidFill>
                          <a:srgbClr val="FF0000"/>
                        </a:solidFill>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10"/>
                  </a:ext>
                </a:extLst>
              </a:tr>
            </a:tbl>
          </a:graphicData>
        </a:graphic>
      </p:graphicFrame>
      <p:pic>
        <p:nvPicPr>
          <p:cNvPr id="542" name="Google Shape;542;g3b6b78beede_28_102"/>
          <p:cNvPicPr preferRelativeResize="0"/>
          <p:nvPr/>
        </p:nvPicPr>
        <p:blipFill rotWithShape="1">
          <a:blip r:embed="rId3">
            <a:alphaModFix/>
          </a:blip>
          <a:srcRect/>
          <a:stretch/>
        </p:blipFill>
        <p:spPr>
          <a:xfrm>
            <a:off x="11714591" y="6313518"/>
            <a:ext cx="444612" cy="450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36" name="Google Shape;1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a:t>
            </a:fld>
            <a:endParaRPr/>
          </a:p>
        </p:txBody>
      </p:sp>
      <p:sp>
        <p:nvSpPr>
          <p:cNvPr id="137" name="Google Shape;137;p6"/>
          <p:cNvSpPr txBox="1">
            <a:spLocks noGrp="1"/>
          </p:cNvSpPr>
          <p:nvPr>
            <p:ph type="title"/>
          </p:nvPr>
        </p:nvSpPr>
        <p:spPr>
          <a:xfrm>
            <a:off x="101600" y="792260"/>
            <a:ext cx="10704945" cy="6249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dirty="0">
                <a:solidFill>
                  <a:srgbClr val="FF0000"/>
                </a:solidFill>
              </a:rPr>
              <a:t>YÖNETİM: </a:t>
            </a:r>
            <a:r>
              <a:rPr lang="tr-TR" sz="2800" b="1" dirty="0">
                <a:solidFill>
                  <a:srgbClr val="3333FF"/>
                </a:solidFill>
              </a:rPr>
              <a:t>Ana Bilim/Program Başkanlıkları</a:t>
            </a:r>
            <a:endParaRPr sz="2800" b="1" dirty="0">
              <a:solidFill>
                <a:srgbClr val="3333FF"/>
              </a:solidFill>
              <a:latin typeface="Calibri"/>
              <a:ea typeface="Calibri"/>
              <a:cs typeface="Calibri"/>
              <a:sym typeface="Calibri"/>
            </a:endParaRPr>
          </a:p>
        </p:txBody>
      </p:sp>
      <p:graphicFrame>
        <p:nvGraphicFramePr>
          <p:cNvPr id="4" name="Tablo 3"/>
          <p:cNvGraphicFramePr>
            <a:graphicFrameLocks noGrp="1"/>
          </p:cNvGraphicFramePr>
          <p:nvPr>
            <p:extLst>
              <p:ext uri="{D42A27DB-BD31-4B8C-83A1-F6EECF244321}">
                <p14:modId xmlns:p14="http://schemas.microsoft.com/office/powerpoint/2010/main" val="869168053"/>
              </p:ext>
            </p:extLst>
          </p:nvPr>
        </p:nvGraphicFramePr>
        <p:xfrm>
          <a:off x="587141" y="1738452"/>
          <a:ext cx="10895797" cy="4567129"/>
        </p:xfrm>
        <a:graphic>
          <a:graphicData uri="http://schemas.openxmlformats.org/drawingml/2006/table">
            <a:tbl>
              <a:tblPr firstRow="1" firstCol="1" bandRow="1">
                <a:tableStyleId>{0D959B07-CC43-40B5-915E-03206A15D3F9}</a:tableStyleId>
              </a:tblPr>
              <a:tblGrid>
                <a:gridCol w="2751188">
                  <a:extLst>
                    <a:ext uri="{9D8B030D-6E8A-4147-A177-3AD203B41FA5}">
                      <a16:colId xmlns:a16="http://schemas.microsoft.com/office/drawing/2014/main" val="3541153702"/>
                    </a:ext>
                  </a:extLst>
                </a:gridCol>
                <a:gridCol w="3854951">
                  <a:extLst>
                    <a:ext uri="{9D8B030D-6E8A-4147-A177-3AD203B41FA5}">
                      <a16:colId xmlns:a16="http://schemas.microsoft.com/office/drawing/2014/main" val="2472952964"/>
                    </a:ext>
                  </a:extLst>
                </a:gridCol>
                <a:gridCol w="4289658">
                  <a:extLst>
                    <a:ext uri="{9D8B030D-6E8A-4147-A177-3AD203B41FA5}">
                      <a16:colId xmlns:a16="http://schemas.microsoft.com/office/drawing/2014/main" val="4009704411"/>
                    </a:ext>
                  </a:extLst>
                </a:gridCol>
              </a:tblGrid>
              <a:tr h="474641">
                <a:tc>
                  <a:txBody>
                    <a:bodyPr/>
                    <a:lstStyle/>
                    <a:p>
                      <a:pPr>
                        <a:lnSpc>
                          <a:spcPct val="107000"/>
                        </a:lnSpc>
                        <a:spcAft>
                          <a:spcPts val="800"/>
                        </a:spcAft>
                      </a:pPr>
                      <a:r>
                        <a:rPr lang="tr-TR" sz="1400" b="1" dirty="0">
                          <a:effectLst/>
                        </a:rPr>
                        <a:t>Bölüm Adı*</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tc>
                  <a:txBody>
                    <a:bodyPr/>
                    <a:lstStyle/>
                    <a:p>
                      <a:pPr>
                        <a:lnSpc>
                          <a:spcPct val="107000"/>
                        </a:lnSpc>
                        <a:spcAft>
                          <a:spcPts val="800"/>
                        </a:spcAft>
                      </a:pPr>
                      <a:r>
                        <a:rPr lang="tr-TR" sz="1400" b="1" dirty="0">
                          <a:effectLst/>
                        </a:rPr>
                        <a:t>Ana Bilim/Sanat Dalı Adı</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tc>
                  <a:txBody>
                    <a:bodyPr/>
                    <a:lstStyle/>
                    <a:p>
                      <a:pPr>
                        <a:lnSpc>
                          <a:spcPct val="107000"/>
                        </a:lnSpc>
                        <a:spcAft>
                          <a:spcPts val="800"/>
                        </a:spcAft>
                      </a:pPr>
                      <a:r>
                        <a:rPr lang="tr-TR" sz="1400" b="1" dirty="0">
                          <a:effectLst/>
                        </a:rPr>
                        <a:t>Ana Bilim/Sanat Dalı Başkanı</a:t>
                      </a:r>
                    </a:p>
                  </a:txBody>
                  <a:tcPr marL="39957" marR="39957" marT="8562" marB="0" anchor="ctr"/>
                </a:tc>
                <a:extLst>
                  <a:ext uri="{0D108BD9-81ED-4DB2-BD59-A6C34878D82A}">
                    <a16:rowId xmlns:a16="http://schemas.microsoft.com/office/drawing/2014/main" val="799871587"/>
                  </a:ext>
                </a:extLst>
              </a:tr>
              <a:tr h="382185">
                <a:tc rowSpan="5">
                  <a:txBody>
                    <a:bodyPr/>
                    <a:lstStyle/>
                    <a:p>
                      <a:pPr>
                        <a:lnSpc>
                          <a:spcPct val="107000"/>
                        </a:lnSpc>
                        <a:spcAft>
                          <a:spcPts val="800"/>
                        </a:spcAft>
                      </a:pPr>
                      <a:r>
                        <a:rPr lang="tr-TR" sz="1600" b="1" dirty="0">
                          <a:effectLst/>
                        </a:rPr>
                        <a:t> Eğitim Bilimleri Bölümü</a:t>
                      </a:r>
                    </a:p>
                  </a:txBody>
                  <a:tcPr marL="39957" marR="39957" marT="8562" marB="0" anchor="ctr"/>
                </a:tc>
                <a:tc>
                  <a:txBody>
                    <a:bodyPr/>
                    <a:lstStyle/>
                    <a:p>
                      <a:pPr algn="l">
                        <a:lnSpc>
                          <a:spcPct val="107000"/>
                        </a:lnSpc>
                        <a:spcAft>
                          <a:spcPts val="800"/>
                        </a:spcAft>
                      </a:pPr>
                      <a:r>
                        <a:rPr lang="tr-TR" sz="1200" b="1" dirty="0">
                          <a:effectLst/>
                        </a:rPr>
                        <a:t>  Rehberlik  ve    Psikolojik Danışmanlık</a:t>
                      </a:r>
                      <a:r>
                        <a:rPr lang="tr-TR" sz="1200" b="1" baseline="0" dirty="0">
                          <a:effectLst/>
                        </a:rPr>
                        <a:t> Anabilim Dalı</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dirty="0">
                          <a:effectLst/>
                        </a:rPr>
                        <a:t>Prof. Dr. Hikmet YAZICI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482877577"/>
                  </a:ext>
                </a:extLst>
              </a:tr>
              <a:tr h="345784">
                <a:tc vMerge="1">
                  <a:txBody>
                    <a:bodyPr/>
                    <a:lstStyle/>
                    <a:p>
                      <a:endParaRPr/>
                    </a:p>
                  </a:txBody>
                  <a:tcPr marL="39957" marR="39957" marT="8562" marB="0" anchor="ctr"/>
                </a:tc>
                <a:tc>
                  <a:txBody>
                    <a:bodyPr/>
                    <a:lstStyle/>
                    <a:p>
                      <a:pPr algn="l">
                        <a:lnSpc>
                          <a:spcPct val="107000"/>
                        </a:lnSpc>
                        <a:spcAft>
                          <a:spcPts val="800"/>
                        </a:spcAft>
                      </a:pPr>
                      <a:r>
                        <a:rPr lang="tr-TR" sz="1200" b="1" dirty="0">
                          <a:effectLst/>
                        </a:rPr>
                        <a:t>  Eğitim Yönetimi ABD</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a:effectLst/>
                        </a:rPr>
                        <a:t>Prof.Dr. Hülya KASAPOĞLU TANKUTAY</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3448925224"/>
                  </a:ext>
                </a:extLst>
              </a:tr>
              <a:tr h="345784">
                <a:tc vMerge="1">
                  <a:txBody>
                    <a:bodyPr/>
                    <a:lstStyle/>
                    <a:p>
                      <a:endParaRPr/>
                    </a:p>
                  </a:txBody>
                  <a:tcPr marL="39957" marR="39957" marT="8562" marB="0" anchor="ctr"/>
                </a:tc>
                <a:tc>
                  <a:txBody>
                    <a:bodyPr/>
                    <a:lstStyle/>
                    <a:p>
                      <a:pPr algn="l">
                        <a:lnSpc>
                          <a:spcPct val="107000"/>
                        </a:lnSpc>
                        <a:spcAft>
                          <a:spcPts val="800"/>
                        </a:spcAft>
                      </a:pPr>
                      <a:r>
                        <a:rPr lang="tr-TR" sz="1200" b="1" dirty="0">
                          <a:effectLst/>
                        </a:rPr>
                        <a:t>  Eğitim Programları ve Öğretim ABD</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a:effectLst/>
                        </a:rPr>
                        <a:t>Prof. Dr. Nedim ALEV</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1280765427"/>
                  </a:ext>
                </a:extLst>
              </a:tr>
              <a:tr h="269154">
                <a:tc vMerge="1">
                  <a:txBody>
                    <a:bodyPr/>
                    <a:lstStyle/>
                    <a:p>
                      <a:endParaRPr/>
                    </a:p>
                  </a:txBody>
                  <a:tcPr marL="39957" marR="39957" marT="8562" marB="0" anchor="ctr"/>
                </a:tc>
                <a:tc>
                  <a:txBody>
                    <a:bodyPr/>
                    <a:lstStyle/>
                    <a:p>
                      <a:pPr algn="l">
                        <a:lnSpc>
                          <a:spcPct val="107000"/>
                        </a:lnSpc>
                        <a:spcAft>
                          <a:spcPts val="800"/>
                        </a:spcAft>
                      </a:pPr>
                      <a:r>
                        <a:rPr lang="tr-TR" sz="1200" b="1" dirty="0">
                          <a:effectLst/>
                        </a:rPr>
                        <a:t>  Eğitimde Ölçme ve Değ. ABD.</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a:effectLst/>
                        </a:rPr>
                        <a:t>Dr. Öğr. Üyesi Yurdagül GÜNAL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3060810901"/>
                  </a:ext>
                </a:extLst>
              </a:tr>
              <a:tr h="185339">
                <a:tc vMerge="1">
                  <a:txBody>
                    <a:bodyPr/>
                    <a:lstStyle/>
                    <a:p>
                      <a:endParaRPr dirty="0"/>
                    </a:p>
                  </a:txBody>
                  <a:tcPr marL="39957" marR="39957" marT="8562" marB="0" anchor="ctr"/>
                </a:tc>
                <a:tc>
                  <a:txBody>
                    <a:bodyPr/>
                    <a:lstStyle/>
                    <a:p>
                      <a:pPr algn="l">
                        <a:lnSpc>
                          <a:spcPct val="107000"/>
                        </a:lnSpc>
                        <a:spcAft>
                          <a:spcPts val="800"/>
                        </a:spcAft>
                      </a:pPr>
                      <a:r>
                        <a:rPr lang="tr-TR" sz="1200" b="1" dirty="0">
                          <a:effectLst/>
                        </a:rPr>
                        <a:t>  Öğretim Teknolojileri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tc>
                  <a:txBody>
                    <a:bodyPr/>
                    <a:lstStyle/>
                    <a:p>
                      <a:pPr>
                        <a:lnSpc>
                          <a:spcPct val="107000"/>
                        </a:lnSpc>
                        <a:spcAft>
                          <a:spcPts val="800"/>
                        </a:spcAft>
                      </a:pPr>
                      <a:r>
                        <a:rPr lang="tr-TR" sz="1200" dirty="0">
                          <a:effectLst/>
                        </a:rPr>
                        <a:t> Doç. Dr. Esra KELEŞ</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extLst>
                  <a:ext uri="{0D108BD9-81ED-4DB2-BD59-A6C34878D82A}">
                    <a16:rowId xmlns:a16="http://schemas.microsoft.com/office/drawing/2014/main" val="1861859187"/>
                  </a:ext>
                </a:extLst>
              </a:tr>
              <a:tr h="345784">
                <a:tc rowSpan="2">
                  <a:txBody>
                    <a:bodyPr/>
                    <a:lstStyle/>
                    <a:p>
                      <a:pPr>
                        <a:lnSpc>
                          <a:spcPct val="107000"/>
                        </a:lnSpc>
                        <a:spcAft>
                          <a:spcPts val="800"/>
                        </a:spcAft>
                      </a:pPr>
                      <a:r>
                        <a:rPr lang="tr-TR" sz="1600" b="1" dirty="0">
                          <a:effectLst/>
                        </a:rPr>
                        <a:t> Güzel Sanatlar Eğitimi</a:t>
                      </a:r>
                    </a:p>
                    <a:p>
                      <a:pPr>
                        <a:lnSpc>
                          <a:spcPct val="107000"/>
                        </a:lnSpc>
                        <a:spcAft>
                          <a:spcPts val="80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tc>
                  <a:txBody>
                    <a:bodyPr/>
                    <a:lstStyle/>
                    <a:p>
                      <a:pPr algn="l">
                        <a:lnSpc>
                          <a:spcPct val="107000"/>
                        </a:lnSpc>
                        <a:spcAft>
                          <a:spcPts val="800"/>
                        </a:spcAft>
                      </a:pPr>
                      <a:r>
                        <a:rPr lang="tr-TR" sz="1200" b="1" dirty="0">
                          <a:effectLst/>
                        </a:rPr>
                        <a:t>  Müzik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a:effectLst/>
                        </a:rPr>
                        <a:t>Doç. Dr. Şefika TOPALAK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3774213076"/>
                  </a:ext>
                </a:extLst>
              </a:tr>
              <a:tr h="345784">
                <a:tc vMerge="1">
                  <a:txBody>
                    <a:bodyPr/>
                    <a:lstStyle/>
                    <a:p>
                      <a:endParaRPr dirty="0"/>
                    </a:p>
                  </a:txBody>
                  <a:tcPr marL="39957" marR="39957" marT="8562" marB="0" anchor="ctr"/>
                </a:tc>
                <a:tc>
                  <a:txBody>
                    <a:bodyPr/>
                    <a:lstStyle/>
                    <a:p>
                      <a:pPr algn="l">
                        <a:lnSpc>
                          <a:spcPct val="107000"/>
                        </a:lnSpc>
                        <a:spcAft>
                          <a:spcPts val="800"/>
                        </a:spcAft>
                      </a:pPr>
                      <a:r>
                        <a:rPr lang="tr-TR" sz="1200" b="1" dirty="0">
                          <a:effectLst/>
                        </a:rPr>
                        <a:t>  Resim-İş Eğitimi ABD. </a:t>
                      </a:r>
                      <a:r>
                        <a:rPr lang="tr-TR" sz="1200" b="1" dirty="0" err="1">
                          <a:effectLst/>
                        </a:rPr>
                        <a:t>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dirty="0">
                          <a:effectLst/>
                        </a:rPr>
                        <a:t>Dr. </a:t>
                      </a:r>
                      <a:r>
                        <a:rPr lang="tr-TR" sz="1200" dirty="0" err="1">
                          <a:effectLst/>
                        </a:rPr>
                        <a:t>Öğr</a:t>
                      </a:r>
                      <a:r>
                        <a:rPr lang="tr-TR" sz="1200" dirty="0">
                          <a:effectLst/>
                        </a:rPr>
                        <a:t>. Üyesi Seda LİMAN TURAN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851795744"/>
                  </a:ext>
                </a:extLst>
              </a:tr>
              <a:tr h="345784">
                <a:tc rowSpan="5">
                  <a:txBody>
                    <a:bodyPr/>
                    <a:lstStyle/>
                    <a:p>
                      <a:pPr>
                        <a:lnSpc>
                          <a:spcPct val="107000"/>
                        </a:lnSpc>
                        <a:spcAft>
                          <a:spcPts val="800"/>
                        </a:spcAft>
                      </a:pPr>
                      <a:r>
                        <a:rPr lang="tr-TR" sz="1600" b="1" dirty="0">
                          <a:effectLst/>
                        </a:rPr>
                        <a:t> Matematik ve Fen Bil. Eğitimi</a:t>
                      </a:r>
                    </a:p>
                    <a:p>
                      <a:pPr>
                        <a:lnSpc>
                          <a:spcPct val="107000"/>
                        </a:lnSpc>
                        <a:spcAft>
                          <a:spcPts val="800"/>
                        </a:spcAft>
                      </a:pPr>
                      <a:r>
                        <a:rPr lang="tr-TR" sz="1600" b="1" dirty="0">
                          <a:effectLst/>
                        </a:rPr>
                        <a:t> </a:t>
                      </a:r>
                    </a:p>
                    <a:p>
                      <a:pPr>
                        <a:lnSpc>
                          <a:spcPct val="107000"/>
                        </a:lnSpc>
                        <a:spcAft>
                          <a:spcPts val="80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tc>
                  <a:txBody>
                    <a:bodyPr/>
                    <a:lstStyle/>
                    <a:p>
                      <a:pPr algn="l">
                        <a:lnSpc>
                          <a:spcPct val="107000"/>
                        </a:lnSpc>
                        <a:spcAft>
                          <a:spcPts val="800"/>
                        </a:spcAft>
                      </a:pPr>
                      <a:r>
                        <a:rPr lang="tr-TR" sz="1200" b="1" dirty="0">
                          <a:effectLst/>
                        </a:rPr>
                        <a:t>  Biyoloji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dirty="0">
                          <a:effectLst/>
                        </a:rPr>
                        <a:t>Prof. Dr. Atilla ÇİMER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2619941134"/>
                  </a:ext>
                </a:extLst>
              </a:tr>
              <a:tr h="345784">
                <a:tc vMerge="1">
                  <a:txBody>
                    <a:bodyPr/>
                    <a:lstStyle/>
                    <a:p>
                      <a:endParaRPr/>
                    </a:p>
                  </a:txBody>
                  <a:tcPr marL="39957" marR="39957" marT="8562" marB="0" anchor="ctr"/>
                </a:tc>
                <a:tc>
                  <a:txBody>
                    <a:bodyPr/>
                    <a:lstStyle/>
                    <a:p>
                      <a:pPr algn="l">
                        <a:lnSpc>
                          <a:spcPct val="107000"/>
                        </a:lnSpc>
                        <a:spcAft>
                          <a:spcPts val="800"/>
                        </a:spcAft>
                      </a:pPr>
                      <a:r>
                        <a:rPr lang="tr-TR" sz="1200" b="1" dirty="0">
                          <a:effectLst/>
                        </a:rPr>
                        <a:t>  Fen Bilgisi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dirty="0">
                          <a:effectLst/>
                        </a:rPr>
                        <a:t>Prof. Dr. Tuncay ÖZSEVGEÇ</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2779592395"/>
                  </a:ext>
                </a:extLst>
              </a:tr>
              <a:tr h="345784">
                <a:tc vMerge="1">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9957" marR="39957" marT="8562" marB="0" anchor="ctr"/>
                </a:tc>
                <a:tc>
                  <a:txBody>
                    <a:bodyPr/>
                    <a:lstStyle/>
                    <a:p>
                      <a:pPr algn="l">
                        <a:lnSpc>
                          <a:spcPct val="107000"/>
                        </a:lnSpc>
                        <a:spcAft>
                          <a:spcPts val="800"/>
                        </a:spcAft>
                      </a:pPr>
                      <a:r>
                        <a:rPr lang="tr-TR" sz="1200" b="1" dirty="0">
                          <a:effectLst/>
                        </a:rPr>
                        <a:t>  Fizik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dirty="0">
                          <a:effectLst/>
                        </a:rPr>
                        <a:t>Prof. Dr. Ahmet Zeki SAKA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2871434603"/>
                  </a:ext>
                </a:extLst>
              </a:tr>
              <a:tr h="0">
                <a:tc vMerge="1">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9957" marR="39957" marT="8562" marB="0" anchor="ctr"/>
                </a:tc>
                <a:tc>
                  <a:txBody>
                    <a:bodyPr/>
                    <a:lstStyle/>
                    <a:p>
                      <a:pPr algn="l">
                        <a:lnSpc>
                          <a:spcPct val="107000"/>
                        </a:lnSpc>
                        <a:spcAft>
                          <a:spcPts val="800"/>
                        </a:spcAft>
                      </a:pPr>
                      <a:r>
                        <a:rPr lang="tr-TR" sz="1200" b="1" dirty="0">
                          <a:effectLst/>
                        </a:rPr>
                        <a:t>  Kimya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dirty="0">
                          <a:effectLst/>
                        </a:rPr>
                        <a:t>Prof. Dr. Hülya BALABAN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1783778112"/>
                  </a:ext>
                </a:extLst>
              </a:tr>
              <a:tr h="345784">
                <a:tc vMerge="1">
                  <a:txBody>
                    <a:bodyPr/>
                    <a:lstStyle/>
                    <a:p>
                      <a:endParaRPr dirty="0"/>
                    </a:p>
                  </a:txBody>
                  <a:tcPr marL="39957" marR="39957" marT="8562" marB="0" anchor="ctr"/>
                </a:tc>
                <a:tc>
                  <a:txBody>
                    <a:bodyPr/>
                    <a:lstStyle/>
                    <a:p>
                      <a:pPr algn="l">
                        <a:lnSpc>
                          <a:spcPct val="107000"/>
                        </a:lnSpc>
                        <a:spcAft>
                          <a:spcPts val="800"/>
                        </a:spcAft>
                      </a:pPr>
                      <a:r>
                        <a:rPr lang="tr-TR" sz="1200" b="1" dirty="0">
                          <a:effectLst/>
                        </a:rPr>
                        <a:t>  Matematik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tc>
                  <a:txBody>
                    <a:bodyPr/>
                    <a:lstStyle/>
                    <a:p>
                      <a:pPr>
                        <a:lnSpc>
                          <a:spcPct val="107000"/>
                        </a:lnSpc>
                        <a:spcAft>
                          <a:spcPts val="800"/>
                        </a:spcAft>
                      </a:pPr>
                      <a:r>
                        <a:rPr lang="tr-TR" sz="1200" dirty="0">
                          <a:effectLst/>
                        </a:rPr>
                        <a:t>Doç. Dr. Erdem ÇEKMEZ</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2198" marB="82198"/>
                </a:tc>
                <a:extLst>
                  <a:ext uri="{0D108BD9-81ED-4DB2-BD59-A6C34878D82A}">
                    <a16:rowId xmlns:a16="http://schemas.microsoft.com/office/drawing/2014/main" val="380043785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3b72de9445c_11_0"/>
          <p:cNvSpPr txBox="1">
            <a:spLocks noGrp="1"/>
          </p:cNvSpPr>
          <p:nvPr>
            <p:ph type="title"/>
          </p:nvPr>
        </p:nvSpPr>
        <p:spPr>
          <a:xfrm>
            <a:off x="371060" y="745435"/>
            <a:ext cx="10333500" cy="611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48" name="Google Shape;548;g3b72de9445c_11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sz="1500"/>
              <a:t>12.01.2026</a:t>
            </a:r>
            <a:endParaRPr sz="1500"/>
          </a:p>
        </p:txBody>
      </p:sp>
      <p:sp>
        <p:nvSpPr>
          <p:cNvPr id="549" name="Google Shape;549;g3b72de9445c_11_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60</a:t>
            </a:fld>
            <a:endParaRPr/>
          </a:p>
        </p:txBody>
      </p:sp>
      <p:graphicFrame>
        <p:nvGraphicFramePr>
          <p:cNvPr id="550" name="Google Shape;550;g3b72de9445c_11_0"/>
          <p:cNvGraphicFramePr/>
          <p:nvPr>
            <p:extLst>
              <p:ext uri="{D42A27DB-BD31-4B8C-83A1-F6EECF244321}">
                <p14:modId xmlns:p14="http://schemas.microsoft.com/office/powerpoint/2010/main" val="4123644236"/>
              </p:ext>
            </p:extLst>
          </p:nvPr>
        </p:nvGraphicFramePr>
        <p:xfrm>
          <a:off x="258415" y="1928194"/>
          <a:ext cx="11748075" cy="3856450"/>
        </p:xfrm>
        <a:graphic>
          <a:graphicData uri="http://schemas.openxmlformats.org/drawingml/2006/table">
            <a:tbl>
              <a:tblPr>
                <a:noFill/>
                <a:tableStyleId>{6B96FA0C-A23B-4D2F-B4F0-ADE644EF4475}</a:tableStyleId>
              </a:tblPr>
              <a:tblGrid>
                <a:gridCol w="3785700">
                  <a:extLst>
                    <a:ext uri="{9D8B030D-6E8A-4147-A177-3AD203B41FA5}">
                      <a16:colId xmlns:a16="http://schemas.microsoft.com/office/drawing/2014/main" val="20000"/>
                    </a:ext>
                  </a:extLst>
                </a:gridCol>
                <a:gridCol w="782200">
                  <a:extLst>
                    <a:ext uri="{9D8B030D-6E8A-4147-A177-3AD203B41FA5}">
                      <a16:colId xmlns:a16="http://schemas.microsoft.com/office/drawing/2014/main" val="20001"/>
                    </a:ext>
                  </a:extLst>
                </a:gridCol>
                <a:gridCol w="828700">
                  <a:extLst>
                    <a:ext uri="{9D8B030D-6E8A-4147-A177-3AD203B41FA5}">
                      <a16:colId xmlns:a16="http://schemas.microsoft.com/office/drawing/2014/main" val="20002"/>
                    </a:ext>
                  </a:extLst>
                </a:gridCol>
                <a:gridCol w="384025">
                  <a:extLst>
                    <a:ext uri="{9D8B030D-6E8A-4147-A177-3AD203B41FA5}">
                      <a16:colId xmlns:a16="http://schemas.microsoft.com/office/drawing/2014/main" val="20003"/>
                    </a:ext>
                  </a:extLst>
                </a:gridCol>
                <a:gridCol w="4128175">
                  <a:extLst>
                    <a:ext uri="{9D8B030D-6E8A-4147-A177-3AD203B41FA5}">
                      <a16:colId xmlns:a16="http://schemas.microsoft.com/office/drawing/2014/main" val="20004"/>
                    </a:ext>
                  </a:extLst>
                </a:gridCol>
                <a:gridCol w="1017500">
                  <a:extLst>
                    <a:ext uri="{9D8B030D-6E8A-4147-A177-3AD203B41FA5}">
                      <a16:colId xmlns:a16="http://schemas.microsoft.com/office/drawing/2014/main" val="20005"/>
                    </a:ext>
                  </a:extLst>
                </a:gridCol>
                <a:gridCol w="821775">
                  <a:extLst>
                    <a:ext uri="{9D8B030D-6E8A-4147-A177-3AD203B41FA5}">
                      <a16:colId xmlns:a16="http://schemas.microsoft.com/office/drawing/2014/main" val="20006"/>
                    </a:ext>
                  </a:extLst>
                </a:gridCol>
              </a:tblGrid>
              <a:tr h="315725">
                <a:tc>
                  <a:txBody>
                    <a:bodyPr/>
                    <a:lstStyle/>
                    <a:p>
                      <a:pPr marL="38100" marR="0" lvl="0" indent="0" algn="r" rtl="0">
                        <a:lnSpc>
                          <a:spcPct val="100000"/>
                        </a:lnSpc>
                        <a:spcBef>
                          <a:spcPts val="0"/>
                        </a:spcBef>
                        <a:spcAft>
                          <a:spcPts val="0"/>
                        </a:spcAft>
                        <a:buNone/>
                      </a:pPr>
                      <a:r>
                        <a:rPr lang="tr-TR" sz="2000" b="1">
                          <a:solidFill>
                            <a:srgbClr val="3333FF"/>
                          </a:solidFill>
                          <a:latin typeface="Calibri"/>
                          <a:ea typeface="Calibri"/>
                          <a:cs typeface="Calibri"/>
                          <a:sym typeface="Calibri"/>
                        </a:rPr>
                        <a:t>Program Adı*</a:t>
                      </a:r>
                      <a:endParaRPr sz="1500"/>
                    </a:p>
                  </a:txBody>
                  <a:tcPr marL="3175" marR="3175" marT="3175" marB="0" anchor="ctr">
                    <a:noFill/>
                  </a:tcPr>
                </a:tc>
                <a:tc gridSpan="6">
                  <a:txBody>
                    <a:bodyPr/>
                    <a:lstStyle/>
                    <a:p>
                      <a:pPr marL="38100" marR="0" lvl="0" indent="0" algn="ctr" rtl="0">
                        <a:lnSpc>
                          <a:spcPct val="100000"/>
                        </a:lnSpc>
                        <a:spcBef>
                          <a:spcPts val="0"/>
                        </a:spcBef>
                        <a:spcAft>
                          <a:spcPts val="0"/>
                        </a:spcAft>
                        <a:buNone/>
                      </a:pPr>
                      <a:r>
                        <a:rPr lang="tr-TR" sz="2000" b="1" dirty="0">
                          <a:solidFill>
                            <a:srgbClr val="3333FF"/>
                          </a:solidFill>
                        </a:rPr>
                        <a:t>Matematik Eğitimi</a:t>
                      </a:r>
                      <a:endParaRPr sz="2000" b="1" dirty="0">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725">
                <a:tc>
                  <a:txBody>
                    <a:bodyPr/>
                    <a:lstStyle/>
                    <a:p>
                      <a:pPr marL="381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noFill/>
                  </a:tcPr>
                </a:tc>
                <a:extLst>
                  <a:ext uri="{0D108BD9-81ED-4DB2-BD59-A6C34878D82A}">
                    <a16:rowId xmlns:a16="http://schemas.microsoft.com/office/drawing/2014/main" val="10001"/>
                  </a:ext>
                </a:extLst>
              </a:tr>
              <a:tr h="322025">
                <a:tc>
                  <a:txBody>
                    <a:bodyPr/>
                    <a:lstStyle/>
                    <a:p>
                      <a:pPr marL="63500" marR="0" lvl="0" indent="0" algn="l" rtl="0">
                        <a:lnSpc>
                          <a:spcPct val="100000"/>
                        </a:lnSpc>
                        <a:spcBef>
                          <a:spcPts val="0"/>
                        </a:spcBef>
                        <a:spcAft>
                          <a:spcPts val="0"/>
                        </a:spcAft>
                        <a:buNone/>
                      </a:pPr>
                      <a:r>
                        <a:rPr lang="tr-TR" sz="2000" b="0"/>
                        <a:t>Zorunlu Ders Sayısı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40 </a:t>
                      </a:r>
                      <a:endParaRPr sz="2000" b="1">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43 </a:t>
                      </a:r>
                      <a:endParaRPr sz="2000" b="1">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İçi Ders Sayısı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31 </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31 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2"/>
                  </a:ext>
                </a:extLst>
              </a:tr>
              <a:tr h="322025">
                <a:tc>
                  <a:txBody>
                    <a:bodyPr/>
                    <a:lstStyle/>
                    <a:p>
                      <a:pPr marL="63500" marR="0" lvl="0" indent="0" algn="l" rtl="0">
                        <a:lnSpc>
                          <a:spcPct val="100000"/>
                        </a:lnSpc>
                        <a:spcBef>
                          <a:spcPts val="0"/>
                        </a:spcBef>
                        <a:spcAft>
                          <a:spcPts val="0"/>
                        </a:spcAft>
                        <a:buNone/>
                      </a:pPr>
                      <a:r>
                        <a:rPr lang="tr-TR" sz="2000" b="0"/>
                        <a:t>Seçmeli Ders Sayısı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 11</a:t>
                      </a:r>
                      <a:endParaRPr sz="2000" b="1">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9 </a:t>
                      </a:r>
                      <a:endParaRPr sz="2000" b="1">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Dışı Ders Sayısı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30</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30 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3"/>
                  </a:ext>
                </a:extLst>
              </a:tr>
              <a:tr h="322025">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51</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52 </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61</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61 </a:t>
                      </a:r>
                      <a:endParaRPr sz="20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4"/>
                  </a:ext>
                </a:extLst>
              </a:tr>
              <a:tr h="384400">
                <a:tc>
                  <a:txBody>
                    <a:bodyPr/>
                    <a:lstStyle/>
                    <a:p>
                      <a:pPr marL="63500" marR="0" lvl="0" indent="0" algn="l" rtl="0">
                        <a:lnSpc>
                          <a:spcPct val="100000"/>
                        </a:lnSpc>
                        <a:spcBef>
                          <a:spcPts val="0"/>
                        </a:spcBef>
                        <a:spcAft>
                          <a:spcPts val="0"/>
                        </a:spcAft>
                        <a:buNone/>
                      </a:pPr>
                      <a:r>
                        <a:rPr lang="tr-TR" sz="2000" b="0"/>
                        <a:t>Zorunlu Ders Saati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107</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a:t>118</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İçi Ders Saati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85</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87</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5"/>
                  </a:ext>
                </a:extLst>
              </a:tr>
              <a:tr h="315725">
                <a:tc>
                  <a:txBody>
                    <a:bodyPr/>
                    <a:lstStyle/>
                    <a:p>
                      <a:pPr marL="63500" marR="0" lvl="0" indent="0" algn="l" rtl="0">
                        <a:lnSpc>
                          <a:spcPct val="100000"/>
                        </a:lnSpc>
                        <a:spcBef>
                          <a:spcPts val="0"/>
                        </a:spcBef>
                        <a:spcAft>
                          <a:spcPts val="0"/>
                        </a:spcAft>
                        <a:buNone/>
                      </a:pPr>
                      <a:r>
                        <a:rPr lang="tr-TR" sz="2000" b="0"/>
                        <a:t>Seçmeli Ders Saati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21</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19</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Dışı Ders Saati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62</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58</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6"/>
                  </a:ext>
                </a:extLst>
              </a:tr>
              <a:tr h="322025">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128</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137</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147</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145 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7"/>
                  </a:ext>
                </a:extLst>
              </a:tr>
              <a:tr h="506075">
                <a:tc>
                  <a:txBody>
                    <a:bodyPr/>
                    <a:lstStyle/>
                    <a:p>
                      <a:pPr marL="63500" marR="0" lvl="0" indent="0" algn="l" rtl="0">
                        <a:lnSpc>
                          <a:spcPct val="100000"/>
                        </a:lnSpc>
                        <a:spcBef>
                          <a:spcPts val="0"/>
                        </a:spcBef>
                        <a:spcAft>
                          <a:spcPts val="0"/>
                        </a:spcAft>
                        <a:buNone/>
                      </a:pPr>
                      <a:r>
                        <a:rPr lang="tr-TR" sz="2000" b="0"/>
                        <a:t>Zorunlu Ders AKTS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161</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a:t>151</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İçi Ders AKTS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135</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147 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8"/>
                  </a:ext>
                </a:extLst>
              </a:tr>
              <a:tr h="408675">
                <a:tc>
                  <a:txBody>
                    <a:bodyPr/>
                    <a:lstStyle/>
                    <a:p>
                      <a:pPr marL="63500" marR="0" lvl="0" indent="0" algn="l" rtl="0">
                        <a:lnSpc>
                          <a:spcPct val="100000"/>
                        </a:lnSpc>
                        <a:spcBef>
                          <a:spcPts val="0"/>
                        </a:spcBef>
                        <a:spcAft>
                          <a:spcPts val="0"/>
                        </a:spcAft>
                        <a:buNone/>
                      </a:pPr>
                      <a:r>
                        <a:rPr lang="tr-TR" sz="2000" b="0"/>
                        <a:t>Seçmeli Ders AKTS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40</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a:t>35</a:t>
                      </a:r>
                      <a:r>
                        <a:rPr lang="tr-TR" sz="2000" b="0"/>
                        <a:t> </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Dışı Ders AKTS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105</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95 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9"/>
                  </a:ext>
                </a:extLst>
              </a:tr>
              <a:tr h="322025">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201</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186</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240</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dirty="0"/>
                        <a:t>242 </a:t>
                      </a:r>
                      <a:endParaRPr sz="2000" b="1"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10"/>
                  </a:ext>
                </a:extLst>
              </a:tr>
            </a:tbl>
          </a:graphicData>
        </a:graphic>
      </p:graphicFrame>
      <p:sp>
        <p:nvSpPr>
          <p:cNvPr id="551" name="Google Shape;551;g3b72de9445c_11_0"/>
          <p:cNvSpPr txBox="1"/>
          <p:nvPr/>
        </p:nvSpPr>
        <p:spPr>
          <a:xfrm>
            <a:off x="861060" y="5884023"/>
            <a:ext cx="70029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900" b="1" i="1">
                <a:solidFill>
                  <a:srgbClr val="C00000"/>
                </a:solidFill>
                <a:latin typeface="Calibri"/>
                <a:ea typeface="Calibri"/>
                <a:cs typeface="Calibri"/>
                <a:sym typeface="Calibri"/>
              </a:rPr>
              <a:t>* Her bir Program için ayrı ayrı tablo hazırlayınız. </a:t>
            </a:r>
            <a:endParaRPr sz="1500"/>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3b72de9445c_11_59"/>
          <p:cNvSpPr txBox="1">
            <a:spLocks noGrp="1"/>
          </p:cNvSpPr>
          <p:nvPr>
            <p:ph type="title"/>
          </p:nvPr>
        </p:nvSpPr>
        <p:spPr>
          <a:xfrm>
            <a:off x="371060" y="745435"/>
            <a:ext cx="10333500" cy="611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 </a:t>
            </a:r>
            <a:endParaRPr/>
          </a:p>
        </p:txBody>
      </p:sp>
      <p:sp>
        <p:nvSpPr>
          <p:cNvPr id="557" name="Google Shape;557;g3b72de9445c_11_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sz="1500"/>
              <a:t>12.01.2026</a:t>
            </a:r>
            <a:endParaRPr sz="1500"/>
          </a:p>
        </p:txBody>
      </p:sp>
      <p:sp>
        <p:nvSpPr>
          <p:cNvPr id="558" name="Google Shape;558;g3b72de9445c_11_5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61</a:t>
            </a:fld>
            <a:endParaRPr/>
          </a:p>
        </p:txBody>
      </p:sp>
      <p:graphicFrame>
        <p:nvGraphicFramePr>
          <p:cNvPr id="559" name="Google Shape;559;g3b72de9445c_11_59"/>
          <p:cNvGraphicFramePr/>
          <p:nvPr>
            <p:extLst>
              <p:ext uri="{D42A27DB-BD31-4B8C-83A1-F6EECF244321}">
                <p14:modId xmlns:p14="http://schemas.microsoft.com/office/powerpoint/2010/main" val="2992857207"/>
              </p:ext>
            </p:extLst>
          </p:nvPr>
        </p:nvGraphicFramePr>
        <p:xfrm>
          <a:off x="258415" y="1928194"/>
          <a:ext cx="11748075" cy="3856450"/>
        </p:xfrm>
        <a:graphic>
          <a:graphicData uri="http://schemas.openxmlformats.org/drawingml/2006/table">
            <a:tbl>
              <a:tblPr>
                <a:noFill/>
                <a:tableStyleId>{6B96FA0C-A23B-4D2F-B4F0-ADE644EF4475}</a:tableStyleId>
              </a:tblPr>
              <a:tblGrid>
                <a:gridCol w="3785700">
                  <a:extLst>
                    <a:ext uri="{9D8B030D-6E8A-4147-A177-3AD203B41FA5}">
                      <a16:colId xmlns:a16="http://schemas.microsoft.com/office/drawing/2014/main" val="20000"/>
                    </a:ext>
                  </a:extLst>
                </a:gridCol>
                <a:gridCol w="782200">
                  <a:extLst>
                    <a:ext uri="{9D8B030D-6E8A-4147-A177-3AD203B41FA5}">
                      <a16:colId xmlns:a16="http://schemas.microsoft.com/office/drawing/2014/main" val="20001"/>
                    </a:ext>
                  </a:extLst>
                </a:gridCol>
                <a:gridCol w="828700">
                  <a:extLst>
                    <a:ext uri="{9D8B030D-6E8A-4147-A177-3AD203B41FA5}">
                      <a16:colId xmlns:a16="http://schemas.microsoft.com/office/drawing/2014/main" val="20002"/>
                    </a:ext>
                  </a:extLst>
                </a:gridCol>
                <a:gridCol w="384025">
                  <a:extLst>
                    <a:ext uri="{9D8B030D-6E8A-4147-A177-3AD203B41FA5}">
                      <a16:colId xmlns:a16="http://schemas.microsoft.com/office/drawing/2014/main" val="20003"/>
                    </a:ext>
                  </a:extLst>
                </a:gridCol>
                <a:gridCol w="4128175">
                  <a:extLst>
                    <a:ext uri="{9D8B030D-6E8A-4147-A177-3AD203B41FA5}">
                      <a16:colId xmlns:a16="http://schemas.microsoft.com/office/drawing/2014/main" val="20004"/>
                    </a:ext>
                  </a:extLst>
                </a:gridCol>
                <a:gridCol w="1017500">
                  <a:extLst>
                    <a:ext uri="{9D8B030D-6E8A-4147-A177-3AD203B41FA5}">
                      <a16:colId xmlns:a16="http://schemas.microsoft.com/office/drawing/2014/main" val="20005"/>
                    </a:ext>
                  </a:extLst>
                </a:gridCol>
                <a:gridCol w="821775">
                  <a:extLst>
                    <a:ext uri="{9D8B030D-6E8A-4147-A177-3AD203B41FA5}">
                      <a16:colId xmlns:a16="http://schemas.microsoft.com/office/drawing/2014/main" val="20006"/>
                    </a:ext>
                  </a:extLst>
                </a:gridCol>
              </a:tblGrid>
              <a:tr h="315725">
                <a:tc>
                  <a:txBody>
                    <a:bodyPr/>
                    <a:lstStyle/>
                    <a:p>
                      <a:pPr marL="38100" marR="0" lvl="0" indent="0" algn="r" rtl="0">
                        <a:lnSpc>
                          <a:spcPct val="100000"/>
                        </a:lnSpc>
                        <a:spcBef>
                          <a:spcPts val="0"/>
                        </a:spcBef>
                        <a:spcAft>
                          <a:spcPts val="0"/>
                        </a:spcAft>
                        <a:buNone/>
                      </a:pPr>
                      <a:r>
                        <a:rPr lang="tr-TR" sz="2000" b="1">
                          <a:solidFill>
                            <a:srgbClr val="3333FF"/>
                          </a:solidFill>
                          <a:latin typeface="Calibri"/>
                          <a:ea typeface="Calibri"/>
                          <a:cs typeface="Calibri"/>
                          <a:sym typeface="Calibri"/>
                        </a:rPr>
                        <a:t>Program Adı*</a:t>
                      </a:r>
                      <a:endParaRPr sz="1500"/>
                    </a:p>
                  </a:txBody>
                  <a:tcPr marL="3175" marR="3175" marT="3175" marB="0" anchor="ctr">
                    <a:noFill/>
                  </a:tcPr>
                </a:tc>
                <a:tc gridSpan="6">
                  <a:txBody>
                    <a:bodyPr/>
                    <a:lstStyle/>
                    <a:p>
                      <a:pPr marL="38100" marR="0" lvl="0" indent="0" algn="ctr" rtl="0">
                        <a:lnSpc>
                          <a:spcPct val="100000"/>
                        </a:lnSpc>
                        <a:spcBef>
                          <a:spcPts val="0"/>
                        </a:spcBef>
                        <a:spcAft>
                          <a:spcPts val="0"/>
                        </a:spcAft>
                        <a:buNone/>
                      </a:pPr>
                      <a:r>
                        <a:rPr lang="tr-TR" sz="2000" b="1" dirty="0">
                          <a:solidFill>
                            <a:srgbClr val="3333FF"/>
                          </a:solidFill>
                        </a:rPr>
                        <a:t>İlköğretim Matematik Eğitimi</a:t>
                      </a:r>
                      <a:endParaRPr sz="2000" b="1" dirty="0">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725">
                <a:tc>
                  <a:txBody>
                    <a:bodyPr/>
                    <a:lstStyle/>
                    <a:p>
                      <a:pPr marL="381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noFill/>
                  </a:tcPr>
                </a:tc>
                <a:extLst>
                  <a:ext uri="{0D108BD9-81ED-4DB2-BD59-A6C34878D82A}">
                    <a16:rowId xmlns:a16="http://schemas.microsoft.com/office/drawing/2014/main" val="10001"/>
                  </a:ext>
                </a:extLst>
              </a:tr>
              <a:tr h="322025">
                <a:tc>
                  <a:txBody>
                    <a:bodyPr/>
                    <a:lstStyle/>
                    <a:p>
                      <a:pPr marL="63500" marR="0" lvl="0" indent="0" algn="l" rtl="0">
                        <a:lnSpc>
                          <a:spcPct val="100000"/>
                        </a:lnSpc>
                        <a:spcBef>
                          <a:spcPts val="0"/>
                        </a:spcBef>
                        <a:spcAft>
                          <a:spcPts val="0"/>
                        </a:spcAft>
                        <a:buNone/>
                      </a:pPr>
                      <a:r>
                        <a:rPr lang="tr-TR" sz="2000" b="0"/>
                        <a:t>Zorunlu Ders Sayısı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40</a:t>
                      </a:r>
                      <a:endParaRPr sz="2000" b="1">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 44</a:t>
                      </a:r>
                      <a:endParaRPr sz="2000" b="1">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İçi Ders Sayısı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31 </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33</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2"/>
                  </a:ext>
                </a:extLst>
              </a:tr>
              <a:tr h="322025">
                <a:tc>
                  <a:txBody>
                    <a:bodyPr/>
                    <a:lstStyle/>
                    <a:p>
                      <a:pPr marL="63500" marR="0" lvl="0" indent="0" algn="l" rtl="0">
                        <a:lnSpc>
                          <a:spcPct val="100000"/>
                        </a:lnSpc>
                        <a:spcBef>
                          <a:spcPts val="0"/>
                        </a:spcBef>
                        <a:spcAft>
                          <a:spcPts val="0"/>
                        </a:spcAft>
                        <a:buNone/>
                      </a:pPr>
                      <a:r>
                        <a:rPr lang="tr-TR" sz="2000" b="0"/>
                        <a:t>Seçmeli Ders Sayısı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 13</a:t>
                      </a:r>
                      <a:endParaRPr sz="2000" b="1">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1"/>
                        <a:t> 10</a:t>
                      </a:r>
                      <a:endParaRPr sz="2000" b="1">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Dışı Ders Sayısı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30</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29</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3"/>
                  </a:ext>
                </a:extLst>
              </a:tr>
              <a:tr h="322025">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53</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54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61</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62</a:t>
                      </a:r>
                      <a:endParaRPr sz="20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4"/>
                  </a:ext>
                </a:extLst>
              </a:tr>
              <a:tr h="384400">
                <a:tc>
                  <a:txBody>
                    <a:bodyPr/>
                    <a:lstStyle/>
                    <a:p>
                      <a:pPr marL="63500" marR="0" lvl="0" indent="0" algn="l" rtl="0">
                        <a:lnSpc>
                          <a:spcPct val="100000"/>
                        </a:lnSpc>
                        <a:spcBef>
                          <a:spcPts val="0"/>
                        </a:spcBef>
                        <a:spcAft>
                          <a:spcPts val="0"/>
                        </a:spcAft>
                        <a:buNone/>
                      </a:pPr>
                      <a:r>
                        <a:rPr lang="tr-TR" sz="2000" b="0"/>
                        <a:t>Zorunlu Ders Saati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a:t>101</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a:t>115</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İçi Ders Saati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89</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94</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5"/>
                  </a:ext>
                </a:extLst>
              </a:tr>
              <a:tr h="315725">
                <a:tc>
                  <a:txBody>
                    <a:bodyPr/>
                    <a:lstStyle/>
                    <a:p>
                      <a:pPr marL="63500" marR="0" lvl="0" indent="0" algn="l" rtl="0">
                        <a:lnSpc>
                          <a:spcPct val="100000"/>
                        </a:lnSpc>
                        <a:spcBef>
                          <a:spcPts val="0"/>
                        </a:spcBef>
                        <a:spcAft>
                          <a:spcPts val="0"/>
                        </a:spcAft>
                        <a:buNone/>
                      </a:pPr>
                      <a:r>
                        <a:rPr lang="tr-TR" sz="2000" b="0"/>
                        <a:t>Seçmeli Ders Saati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a:t>21</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a:t>
                      </a:r>
                      <a:r>
                        <a:rPr lang="tr-TR" sz="2000"/>
                        <a:t>19</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Dışı Ders Saati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60</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60</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6"/>
                  </a:ext>
                </a:extLst>
              </a:tr>
              <a:tr h="322025">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122</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134</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149</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154</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7"/>
                  </a:ext>
                </a:extLst>
              </a:tr>
              <a:tr h="506075">
                <a:tc>
                  <a:txBody>
                    <a:bodyPr/>
                    <a:lstStyle/>
                    <a:p>
                      <a:pPr marL="63500" marR="0" lvl="0" indent="0" algn="l" rtl="0">
                        <a:lnSpc>
                          <a:spcPct val="100000"/>
                        </a:lnSpc>
                        <a:spcBef>
                          <a:spcPts val="0"/>
                        </a:spcBef>
                        <a:spcAft>
                          <a:spcPts val="0"/>
                        </a:spcAft>
                        <a:buNone/>
                      </a:pPr>
                      <a:r>
                        <a:rPr lang="tr-TR" sz="2000" b="0"/>
                        <a:t>Zorunlu Ders AKTS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a:t>149</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a:t>
                      </a:r>
                      <a:r>
                        <a:rPr lang="tr-TR" sz="2000"/>
                        <a:t>168</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İçi Ders AKTS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145</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153 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8"/>
                  </a:ext>
                </a:extLst>
              </a:tr>
              <a:tr h="408675">
                <a:tc>
                  <a:txBody>
                    <a:bodyPr/>
                    <a:lstStyle/>
                    <a:p>
                      <a:pPr marL="63500" marR="0" lvl="0" indent="0" algn="l" rtl="0">
                        <a:lnSpc>
                          <a:spcPct val="100000"/>
                        </a:lnSpc>
                        <a:spcBef>
                          <a:spcPts val="0"/>
                        </a:spcBef>
                        <a:spcAft>
                          <a:spcPts val="0"/>
                        </a:spcAft>
                        <a:buNone/>
                      </a:pPr>
                      <a:r>
                        <a:rPr lang="tr-TR" sz="2000" b="0"/>
                        <a:t>Seçmeli Ders AKTS Toplamı</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a:t>44</a:t>
                      </a:r>
                      <a:endParaRPr sz="2000" b="0">
                        <a:latin typeface="Calibri"/>
                        <a:ea typeface="Calibri"/>
                        <a:cs typeface="Calibri"/>
                        <a:sym typeface="Calibri"/>
                      </a:endParaRPr>
                    </a:p>
                  </a:txBody>
                  <a:tcPr marL="3175" marR="3175" marT="3175" marB="0" anchor="ctr">
                    <a:noFill/>
                  </a:tcPr>
                </a:tc>
                <a:tc>
                  <a:txBody>
                    <a:bodyPr/>
                    <a:lstStyle/>
                    <a:p>
                      <a:pPr marL="63500" marR="0" lvl="0" indent="0" algn="ctr" rtl="0">
                        <a:lnSpc>
                          <a:spcPct val="100000"/>
                        </a:lnSpc>
                        <a:spcBef>
                          <a:spcPts val="0"/>
                        </a:spcBef>
                        <a:spcAft>
                          <a:spcPts val="0"/>
                        </a:spcAft>
                        <a:buNone/>
                      </a:pPr>
                      <a:r>
                        <a:rPr lang="tr-TR" sz="2000" b="0"/>
                        <a:t> </a:t>
                      </a:r>
                      <a:r>
                        <a:rPr lang="tr-TR" sz="2000"/>
                        <a:t>40</a:t>
                      </a:r>
                      <a:endParaRPr sz="2000" b="0">
                        <a:latin typeface="Calibri"/>
                        <a:ea typeface="Calibri"/>
                        <a:cs typeface="Calibri"/>
                        <a:sym typeface="Calibri"/>
                      </a:endParaRPr>
                    </a:p>
                  </a:txBody>
                  <a:tcPr marL="3175" marR="3175" marT="3175" marB="0" anchor="ctr">
                    <a:noFill/>
                  </a:tcPr>
                </a:tc>
                <a:tc>
                  <a:txBody>
                    <a:bodyPr/>
                    <a:lstStyle/>
                    <a:p>
                      <a:pPr marL="635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63500" marR="0" lvl="0" indent="0" algn="l" rtl="0">
                        <a:lnSpc>
                          <a:spcPct val="100000"/>
                        </a:lnSpc>
                        <a:spcBef>
                          <a:spcPts val="0"/>
                        </a:spcBef>
                        <a:spcAft>
                          <a:spcPts val="0"/>
                        </a:spcAft>
                        <a:buNone/>
                      </a:pPr>
                      <a:r>
                        <a:rPr lang="tr-TR" sz="2000" b="0"/>
                        <a:t>Alan Dışı Ders AKTS Toplamı</a:t>
                      </a:r>
                      <a:endParaRPr sz="2000" b="0">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98</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89 </a:t>
                      </a:r>
                      <a:endParaRPr sz="2000" b="1">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9"/>
                  </a:ext>
                </a:extLst>
              </a:tr>
              <a:tr h="322025">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 193</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ctr" rtl="0">
                        <a:lnSpc>
                          <a:spcPct val="100000"/>
                        </a:lnSpc>
                        <a:spcBef>
                          <a:spcPts val="0"/>
                        </a:spcBef>
                        <a:spcAft>
                          <a:spcPts val="0"/>
                        </a:spcAft>
                        <a:buNone/>
                      </a:pPr>
                      <a:r>
                        <a:rPr lang="tr-TR" sz="2000" b="1">
                          <a:solidFill>
                            <a:srgbClr val="FF0000"/>
                          </a:solidFill>
                        </a:rPr>
                        <a:t>208</a:t>
                      </a:r>
                      <a:endParaRPr sz="2000" b="1">
                        <a:solidFill>
                          <a:srgbClr val="FF0000"/>
                        </a:solidFill>
                        <a:latin typeface="Calibri"/>
                        <a:ea typeface="Calibri"/>
                        <a:cs typeface="Calibri"/>
                        <a:sym typeface="Calibri"/>
                      </a:endParaRPr>
                    </a:p>
                  </a:txBody>
                  <a:tcPr marL="3175" marR="3175" marT="3175" marB="0" anchor="ctr">
                    <a:noFill/>
                  </a:tcPr>
                </a:tc>
                <a:tc>
                  <a:txBody>
                    <a:bodyPr/>
                    <a:lstStyle/>
                    <a:p>
                      <a:pPr marL="381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81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a:t> 243</a:t>
                      </a:r>
                      <a:endParaRPr sz="2000" b="1">
                        <a:latin typeface="Calibri"/>
                        <a:ea typeface="Calibri"/>
                        <a:cs typeface="Calibri"/>
                        <a:sym typeface="Calibri"/>
                      </a:endParaRPr>
                    </a:p>
                  </a:txBody>
                  <a:tcPr marL="0" marR="0" marT="0" marB="0" anchor="ctr">
                    <a:noFill/>
                  </a:tcPr>
                </a:tc>
                <a:tc>
                  <a:txBody>
                    <a:bodyPr/>
                    <a:lstStyle/>
                    <a:p>
                      <a:pPr marL="38100" marR="0" lvl="0" indent="0" algn="ctr" rtl="0">
                        <a:lnSpc>
                          <a:spcPct val="100000"/>
                        </a:lnSpc>
                        <a:spcBef>
                          <a:spcPts val="0"/>
                        </a:spcBef>
                        <a:spcAft>
                          <a:spcPts val="0"/>
                        </a:spcAft>
                        <a:buNone/>
                      </a:pPr>
                      <a:r>
                        <a:rPr lang="tr-TR" sz="2000" b="1" dirty="0"/>
                        <a:t>242 </a:t>
                      </a:r>
                      <a:endParaRPr sz="2000" b="1"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10"/>
                  </a:ext>
                </a:extLst>
              </a:tr>
            </a:tbl>
          </a:graphicData>
        </a:graphic>
      </p:graphicFrame>
      <p:sp>
        <p:nvSpPr>
          <p:cNvPr id="560" name="Google Shape;560;g3b72de9445c_11_59"/>
          <p:cNvSpPr txBox="1"/>
          <p:nvPr/>
        </p:nvSpPr>
        <p:spPr>
          <a:xfrm>
            <a:off x="861060" y="5884023"/>
            <a:ext cx="70029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900" b="1" i="1">
                <a:solidFill>
                  <a:srgbClr val="C00000"/>
                </a:solidFill>
                <a:latin typeface="Calibri"/>
                <a:ea typeface="Calibri"/>
                <a:cs typeface="Calibri"/>
                <a:sym typeface="Calibri"/>
              </a:rPr>
              <a:t>* Her bir Program için ayrı ayrı tablo hazırlayınız. </a:t>
            </a:r>
            <a:endParaRPr sz="1500"/>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3b6b78beede_28_111"/>
          <p:cNvSpPr txBox="1">
            <a:spLocks noGrp="1"/>
          </p:cNvSpPr>
          <p:nvPr>
            <p:ph type="title"/>
          </p:nvPr>
        </p:nvSpPr>
        <p:spPr>
          <a:xfrm>
            <a:off x="371060" y="745434"/>
            <a:ext cx="10333500" cy="75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66" name="Google Shape;566;g3b6b78beede_28_1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67" name="Google Shape;567;g3b6b78beede_28_1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62</a:t>
            </a:fld>
            <a:endParaRPr/>
          </a:p>
        </p:txBody>
      </p:sp>
      <p:sp>
        <p:nvSpPr>
          <p:cNvPr id="568" name="Google Shape;568;g3b6b78beede_28_111"/>
          <p:cNvSpPr txBox="1"/>
          <p:nvPr/>
        </p:nvSpPr>
        <p:spPr>
          <a:xfrm>
            <a:off x="861060" y="5884023"/>
            <a:ext cx="7002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C00000"/>
                </a:solidFill>
                <a:latin typeface="Calibri"/>
                <a:ea typeface="Calibri"/>
                <a:cs typeface="Calibri"/>
                <a:sym typeface="Calibri"/>
              </a:rPr>
              <a:t>* Her bir Program için ayrı ayrı tablo hazırlayınız. </a:t>
            </a:r>
            <a:endParaRPr/>
          </a:p>
        </p:txBody>
      </p:sp>
      <p:graphicFrame>
        <p:nvGraphicFramePr>
          <p:cNvPr id="569" name="Google Shape;569;g3b6b78beede_28_111"/>
          <p:cNvGraphicFramePr/>
          <p:nvPr>
            <p:extLst>
              <p:ext uri="{D42A27DB-BD31-4B8C-83A1-F6EECF244321}">
                <p14:modId xmlns:p14="http://schemas.microsoft.com/office/powerpoint/2010/main" val="4236125462"/>
              </p:ext>
            </p:extLst>
          </p:nvPr>
        </p:nvGraphicFramePr>
        <p:xfrm>
          <a:off x="447261" y="2057399"/>
          <a:ext cx="11380325" cy="3518425"/>
        </p:xfrm>
        <a:graphic>
          <a:graphicData uri="http://schemas.openxmlformats.org/drawingml/2006/table">
            <a:tbl>
              <a:tblPr>
                <a:noFill/>
                <a:tableStyleId>{6B96FA0C-A23B-4D2F-B4F0-ADE644EF4475}</a:tableStyleId>
              </a:tblPr>
              <a:tblGrid>
                <a:gridCol w="3640600">
                  <a:extLst>
                    <a:ext uri="{9D8B030D-6E8A-4147-A177-3AD203B41FA5}">
                      <a16:colId xmlns:a16="http://schemas.microsoft.com/office/drawing/2014/main" val="20000"/>
                    </a:ext>
                  </a:extLst>
                </a:gridCol>
                <a:gridCol w="752675">
                  <a:extLst>
                    <a:ext uri="{9D8B030D-6E8A-4147-A177-3AD203B41FA5}">
                      <a16:colId xmlns:a16="http://schemas.microsoft.com/office/drawing/2014/main" val="20001"/>
                    </a:ext>
                  </a:extLst>
                </a:gridCol>
                <a:gridCol w="982450">
                  <a:extLst>
                    <a:ext uri="{9D8B030D-6E8A-4147-A177-3AD203B41FA5}">
                      <a16:colId xmlns:a16="http://schemas.microsoft.com/office/drawing/2014/main" val="20002"/>
                    </a:ext>
                  </a:extLst>
                </a:gridCol>
                <a:gridCol w="504100">
                  <a:extLst>
                    <a:ext uri="{9D8B030D-6E8A-4147-A177-3AD203B41FA5}">
                      <a16:colId xmlns:a16="http://schemas.microsoft.com/office/drawing/2014/main" val="20003"/>
                    </a:ext>
                  </a:extLst>
                </a:gridCol>
                <a:gridCol w="3567300">
                  <a:extLst>
                    <a:ext uri="{9D8B030D-6E8A-4147-A177-3AD203B41FA5}">
                      <a16:colId xmlns:a16="http://schemas.microsoft.com/office/drawing/2014/main" val="20004"/>
                    </a:ext>
                  </a:extLst>
                </a:gridCol>
                <a:gridCol w="1180525">
                  <a:extLst>
                    <a:ext uri="{9D8B030D-6E8A-4147-A177-3AD203B41FA5}">
                      <a16:colId xmlns:a16="http://schemas.microsoft.com/office/drawing/2014/main" val="20005"/>
                    </a:ext>
                  </a:extLst>
                </a:gridCol>
                <a:gridCol w="752675">
                  <a:extLst>
                    <a:ext uri="{9D8B030D-6E8A-4147-A177-3AD203B41FA5}">
                      <a16:colId xmlns:a16="http://schemas.microsoft.com/office/drawing/2014/main" val="20006"/>
                    </a:ext>
                  </a:extLst>
                </a:gridCol>
              </a:tblGrid>
              <a:tr h="324975">
                <a:tc>
                  <a:txBody>
                    <a:bodyPr/>
                    <a:lstStyle/>
                    <a:p>
                      <a:pPr marL="72000" marR="0" lvl="0" indent="0" algn="r" rtl="0">
                        <a:lnSpc>
                          <a:spcPct val="107000"/>
                        </a:lnSpc>
                        <a:spcBef>
                          <a:spcPts val="0"/>
                        </a:spcBef>
                        <a:spcAft>
                          <a:spcPts val="0"/>
                        </a:spcAft>
                        <a:buNone/>
                      </a:pPr>
                      <a:r>
                        <a:rPr lang="tr-TR" sz="2000" b="1">
                          <a:solidFill>
                            <a:srgbClr val="3333FF"/>
                          </a:solidFill>
                        </a:rPr>
                        <a:t>Program Adı*</a:t>
                      </a:r>
                      <a:endParaRPr sz="2000" b="1">
                        <a:solidFill>
                          <a:srgbClr val="3333FF"/>
                        </a:solidFill>
                        <a:latin typeface="Calibri"/>
                        <a:ea typeface="Calibri"/>
                        <a:cs typeface="Calibri"/>
                        <a:sym typeface="Calibri"/>
                      </a:endParaRPr>
                    </a:p>
                  </a:txBody>
                  <a:tcPr marL="3175" marR="3175" marT="3175" marB="0" anchor="ctr">
                    <a:noFill/>
                  </a:tcPr>
                </a:tc>
                <a:tc gridSpan="6">
                  <a:txBody>
                    <a:bodyPr/>
                    <a:lstStyle/>
                    <a:p>
                      <a:pPr marL="72000" marR="0" lvl="0" indent="0" algn="ctr" rtl="0">
                        <a:lnSpc>
                          <a:spcPct val="107000"/>
                        </a:lnSpc>
                        <a:spcBef>
                          <a:spcPts val="0"/>
                        </a:spcBef>
                        <a:spcAft>
                          <a:spcPts val="0"/>
                        </a:spcAft>
                        <a:buNone/>
                      </a:pPr>
                      <a:r>
                        <a:rPr lang="tr-TR" sz="2000" b="1">
                          <a:solidFill>
                            <a:srgbClr val="3333FF"/>
                          </a:solidFill>
                        </a:rPr>
                        <a:t>Okul Öncesi Eğitimi </a:t>
                      </a:r>
                      <a:endParaRPr sz="2000" b="1">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2750">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3175" marR="3175" marT="3175" marB="0" anchor="ctr">
                    <a:noFill/>
                  </a:tcPr>
                </a:tc>
                <a:tc rowSpan="10">
                  <a:txBody>
                    <a:bodyPr/>
                    <a:lstStyle/>
                    <a:p>
                      <a:pPr marL="72000" marR="0" lvl="0" indent="0" algn="ctr"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endParaRPr sz="1800" b="1" dirty="0">
                        <a:solidFill>
                          <a:srgbClr val="FF0000"/>
                        </a:solidFill>
                        <a:latin typeface="Calibri"/>
                        <a:ea typeface="Calibri"/>
                        <a:cs typeface="Calibri"/>
                        <a:sym typeface="Calibri"/>
                      </a:endParaRPr>
                    </a:p>
                  </a:txBody>
                  <a:tcPr marL="0" marR="0" marT="0" marB="0">
                    <a:solidFill>
                      <a:schemeClr val="accent5"/>
                    </a:solidFill>
                  </a:tcPr>
                </a:tc>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322300">
                <a:tc>
                  <a:txBody>
                    <a:bodyPr/>
                    <a:lstStyle/>
                    <a:p>
                      <a:pPr marL="72000" marR="0" lvl="0" indent="0" algn="l" rtl="0">
                        <a:lnSpc>
                          <a:spcPct val="107000"/>
                        </a:lnSpc>
                        <a:spcBef>
                          <a:spcPts val="0"/>
                        </a:spcBef>
                        <a:spcAft>
                          <a:spcPts val="0"/>
                        </a:spcAft>
                        <a:buNone/>
                      </a:pPr>
                      <a:r>
                        <a:rPr lang="tr-TR" sz="1800"/>
                        <a:t>Alan İçi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22</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22</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6</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7 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2"/>
                  </a:ext>
                </a:extLst>
              </a:tr>
              <a:tr h="322300">
                <a:tc>
                  <a:txBody>
                    <a:bodyPr/>
                    <a:lstStyle/>
                    <a:p>
                      <a:pPr marL="72000" marR="0" lvl="0" indent="0" algn="l" rtl="0">
                        <a:lnSpc>
                          <a:spcPct val="107000"/>
                        </a:lnSpc>
                        <a:spcBef>
                          <a:spcPts val="0"/>
                        </a:spcBef>
                        <a:spcAft>
                          <a:spcPts val="0"/>
                        </a:spcAft>
                        <a:buNone/>
                      </a:pPr>
                      <a:r>
                        <a:rPr lang="tr-TR" sz="1800"/>
                        <a:t>Alan Dışı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20</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21</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6</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7</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3"/>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42 </a:t>
                      </a:r>
                      <a:endParaRPr sz="1800" b="1" dirty="0">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43 </a:t>
                      </a:r>
                      <a:endParaRPr sz="1800" b="1" dirty="0">
                        <a:solidFill>
                          <a:srgbClr val="FF0000"/>
                        </a:solidFill>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 12</a:t>
                      </a:r>
                      <a:endParaRPr sz="1800" b="1" dirty="0">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14 </a:t>
                      </a:r>
                      <a:endParaRPr sz="1800" b="1" dirty="0">
                        <a:solidFill>
                          <a:srgbClr val="FF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4"/>
                  </a:ext>
                </a:extLst>
              </a:tr>
              <a:tr h="322300">
                <a:tc>
                  <a:txBody>
                    <a:bodyPr/>
                    <a:lstStyle/>
                    <a:p>
                      <a:pPr marL="72000" marR="0" lvl="0" indent="0" algn="l" rtl="0">
                        <a:lnSpc>
                          <a:spcPct val="107000"/>
                        </a:lnSpc>
                        <a:spcBef>
                          <a:spcPts val="0"/>
                        </a:spcBef>
                        <a:spcAft>
                          <a:spcPts val="0"/>
                        </a:spcAft>
                        <a:buNone/>
                      </a:pPr>
                      <a:r>
                        <a:rPr lang="tr-TR" sz="1800"/>
                        <a:t>Alan İçi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75 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dirty="0"/>
                        <a:t>85 </a:t>
                      </a:r>
                      <a:endParaRPr sz="1800" dirty="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14</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14</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5"/>
                  </a:ext>
                </a:extLst>
              </a:tr>
              <a:tr h="322300">
                <a:tc>
                  <a:txBody>
                    <a:bodyPr/>
                    <a:lstStyle/>
                    <a:p>
                      <a:pPr marL="72000" marR="0" lvl="0" indent="0" algn="l" rtl="0">
                        <a:lnSpc>
                          <a:spcPct val="107000"/>
                        </a:lnSpc>
                        <a:spcBef>
                          <a:spcPts val="0"/>
                        </a:spcBef>
                        <a:spcAft>
                          <a:spcPts val="0"/>
                        </a:spcAft>
                        <a:buNone/>
                      </a:pPr>
                      <a:r>
                        <a:rPr lang="tr-TR" sz="1800"/>
                        <a:t>Alan Dışı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42</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dirty="0"/>
                        <a:t>44 </a:t>
                      </a:r>
                      <a:endParaRPr sz="1800" dirty="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12</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10</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6"/>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117 </a:t>
                      </a:r>
                      <a:endParaRPr sz="1800" b="1" dirty="0">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129 </a:t>
                      </a:r>
                      <a:endParaRPr sz="1800" b="1" dirty="0">
                        <a:solidFill>
                          <a:srgbClr val="FF0000"/>
                        </a:solidFill>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26 </a:t>
                      </a:r>
                      <a:endParaRPr sz="1800" b="1" dirty="0">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24 </a:t>
                      </a:r>
                      <a:endParaRPr sz="1800" b="1" dirty="0">
                        <a:solidFill>
                          <a:srgbClr val="FF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7"/>
                  </a:ext>
                </a:extLst>
              </a:tr>
              <a:tr h="322300">
                <a:tc>
                  <a:txBody>
                    <a:bodyPr/>
                    <a:lstStyle/>
                    <a:p>
                      <a:pPr marL="72000" marR="0" lvl="0" indent="0" algn="l" rtl="0">
                        <a:lnSpc>
                          <a:spcPct val="107000"/>
                        </a:lnSpc>
                        <a:spcBef>
                          <a:spcPts val="0"/>
                        </a:spcBef>
                        <a:spcAft>
                          <a:spcPts val="0"/>
                        </a:spcAft>
                        <a:buNone/>
                      </a:pPr>
                      <a:r>
                        <a:rPr lang="tr-TR" sz="1800"/>
                        <a:t>Alan İçi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122</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dirty="0"/>
                        <a:t>125 </a:t>
                      </a:r>
                      <a:endParaRPr sz="1800" dirty="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27</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28</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8"/>
                  </a:ext>
                </a:extLst>
              </a:tr>
              <a:tr h="322300">
                <a:tc>
                  <a:txBody>
                    <a:bodyPr/>
                    <a:lstStyle/>
                    <a:p>
                      <a:pPr marL="72000" marR="0" lvl="0" indent="0" algn="l" rtl="0">
                        <a:lnSpc>
                          <a:spcPct val="107000"/>
                        </a:lnSpc>
                        <a:spcBef>
                          <a:spcPts val="0"/>
                        </a:spcBef>
                        <a:spcAft>
                          <a:spcPts val="0"/>
                        </a:spcAft>
                        <a:buNone/>
                      </a:pPr>
                      <a:r>
                        <a:rPr lang="tr-TR" sz="1800"/>
                        <a:t>Alan Dışı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62</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dirty="0"/>
                        <a:t>68 </a:t>
                      </a:r>
                      <a:endParaRPr sz="1800" dirty="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27</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19</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9"/>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 184</a:t>
                      </a:r>
                      <a:endParaRPr sz="1800" b="1" dirty="0">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193 </a:t>
                      </a:r>
                      <a:endParaRPr sz="1800" b="1" dirty="0">
                        <a:solidFill>
                          <a:srgbClr val="FF0000"/>
                        </a:solidFill>
                        <a:latin typeface="Calibri"/>
                        <a:ea typeface="Calibri"/>
                        <a:cs typeface="Calibri"/>
                        <a:sym typeface="Calibri"/>
                      </a:endParaRPr>
                    </a:p>
                  </a:txBody>
                  <a:tcPr marL="3175" marR="3175" marT="3175" marB="0" anchor="ctr">
                    <a:noFill/>
                  </a:tcPr>
                </a:tc>
                <a:tc vMerge="1">
                  <a:txBody>
                    <a:bodyPr/>
                    <a:lstStyle/>
                    <a:p>
                      <a:endParaRPr dirty="0"/>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54 </a:t>
                      </a:r>
                      <a:endParaRPr sz="1800" b="1" dirty="0">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47 </a:t>
                      </a:r>
                      <a:endParaRPr sz="1800" b="1" dirty="0">
                        <a:solidFill>
                          <a:srgbClr val="FF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10"/>
                  </a:ext>
                </a:extLst>
              </a:tr>
            </a:tbl>
          </a:graphicData>
        </a:graphic>
      </p:graphicFrame>
      <p:pic>
        <p:nvPicPr>
          <p:cNvPr id="570" name="Google Shape;570;g3b6b78beede_28_111"/>
          <p:cNvPicPr preferRelativeResize="0"/>
          <p:nvPr/>
        </p:nvPicPr>
        <p:blipFill rotWithShape="1">
          <a:blip r:embed="rId3">
            <a:alphaModFix/>
          </a:blip>
          <a:srcRect/>
          <a:stretch/>
        </p:blipFill>
        <p:spPr>
          <a:xfrm>
            <a:off x="11714591" y="6313518"/>
            <a:ext cx="444612" cy="450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3b6b78beede_28_120"/>
          <p:cNvSpPr txBox="1">
            <a:spLocks noGrp="1"/>
          </p:cNvSpPr>
          <p:nvPr>
            <p:ph type="title"/>
          </p:nvPr>
        </p:nvSpPr>
        <p:spPr>
          <a:xfrm>
            <a:off x="371060" y="745434"/>
            <a:ext cx="10333500" cy="75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76" name="Google Shape;576;g3b6b78beede_28_1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77" name="Google Shape;577;g3b6b78beede_28_1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63</a:t>
            </a:fld>
            <a:endParaRPr/>
          </a:p>
        </p:txBody>
      </p:sp>
      <p:graphicFrame>
        <p:nvGraphicFramePr>
          <p:cNvPr id="579" name="Google Shape;579;g3b6b78beede_28_120"/>
          <p:cNvGraphicFramePr/>
          <p:nvPr>
            <p:extLst>
              <p:ext uri="{D42A27DB-BD31-4B8C-83A1-F6EECF244321}">
                <p14:modId xmlns:p14="http://schemas.microsoft.com/office/powerpoint/2010/main" val="1592472403"/>
              </p:ext>
            </p:extLst>
          </p:nvPr>
        </p:nvGraphicFramePr>
        <p:xfrm>
          <a:off x="447261" y="2057398"/>
          <a:ext cx="11380325" cy="3967479"/>
        </p:xfrm>
        <a:graphic>
          <a:graphicData uri="http://schemas.openxmlformats.org/drawingml/2006/table">
            <a:tbl>
              <a:tblPr>
                <a:noFill/>
                <a:tableStyleId>{6B96FA0C-A23B-4D2F-B4F0-ADE644EF4475}</a:tableStyleId>
              </a:tblPr>
              <a:tblGrid>
                <a:gridCol w="3640600">
                  <a:extLst>
                    <a:ext uri="{9D8B030D-6E8A-4147-A177-3AD203B41FA5}">
                      <a16:colId xmlns:a16="http://schemas.microsoft.com/office/drawing/2014/main" val="20000"/>
                    </a:ext>
                  </a:extLst>
                </a:gridCol>
                <a:gridCol w="752675">
                  <a:extLst>
                    <a:ext uri="{9D8B030D-6E8A-4147-A177-3AD203B41FA5}">
                      <a16:colId xmlns:a16="http://schemas.microsoft.com/office/drawing/2014/main" val="20001"/>
                    </a:ext>
                  </a:extLst>
                </a:gridCol>
                <a:gridCol w="982450">
                  <a:extLst>
                    <a:ext uri="{9D8B030D-6E8A-4147-A177-3AD203B41FA5}">
                      <a16:colId xmlns:a16="http://schemas.microsoft.com/office/drawing/2014/main" val="20002"/>
                    </a:ext>
                  </a:extLst>
                </a:gridCol>
                <a:gridCol w="504100">
                  <a:extLst>
                    <a:ext uri="{9D8B030D-6E8A-4147-A177-3AD203B41FA5}">
                      <a16:colId xmlns:a16="http://schemas.microsoft.com/office/drawing/2014/main" val="20003"/>
                    </a:ext>
                  </a:extLst>
                </a:gridCol>
                <a:gridCol w="3567300">
                  <a:extLst>
                    <a:ext uri="{9D8B030D-6E8A-4147-A177-3AD203B41FA5}">
                      <a16:colId xmlns:a16="http://schemas.microsoft.com/office/drawing/2014/main" val="20004"/>
                    </a:ext>
                  </a:extLst>
                </a:gridCol>
                <a:gridCol w="1180525">
                  <a:extLst>
                    <a:ext uri="{9D8B030D-6E8A-4147-A177-3AD203B41FA5}">
                      <a16:colId xmlns:a16="http://schemas.microsoft.com/office/drawing/2014/main" val="20005"/>
                    </a:ext>
                  </a:extLst>
                </a:gridCol>
                <a:gridCol w="752675">
                  <a:extLst>
                    <a:ext uri="{9D8B030D-6E8A-4147-A177-3AD203B41FA5}">
                      <a16:colId xmlns:a16="http://schemas.microsoft.com/office/drawing/2014/main" val="20006"/>
                    </a:ext>
                  </a:extLst>
                </a:gridCol>
              </a:tblGrid>
              <a:tr h="370521">
                <a:tc>
                  <a:txBody>
                    <a:bodyPr/>
                    <a:lstStyle/>
                    <a:p>
                      <a:pPr marL="72000" marR="0" lvl="0" indent="0" algn="r" rtl="0">
                        <a:lnSpc>
                          <a:spcPct val="107000"/>
                        </a:lnSpc>
                        <a:spcBef>
                          <a:spcPts val="0"/>
                        </a:spcBef>
                        <a:spcAft>
                          <a:spcPts val="0"/>
                        </a:spcAft>
                        <a:buNone/>
                      </a:pPr>
                      <a:r>
                        <a:rPr lang="tr-TR" sz="2000" b="1">
                          <a:solidFill>
                            <a:srgbClr val="3333FF"/>
                          </a:solidFill>
                        </a:rPr>
                        <a:t>Program Adı*</a:t>
                      </a:r>
                      <a:endParaRPr sz="2000" b="1">
                        <a:solidFill>
                          <a:srgbClr val="3333FF"/>
                        </a:solidFill>
                        <a:latin typeface="Calibri"/>
                        <a:ea typeface="Calibri"/>
                        <a:cs typeface="Calibri"/>
                        <a:sym typeface="Calibri"/>
                      </a:endParaRPr>
                    </a:p>
                  </a:txBody>
                  <a:tcPr marL="3175" marR="3175" marT="3175" marB="0" anchor="ctr">
                    <a:noFill/>
                  </a:tcPr>
                </a:tc>
                <a:tc gridSpan="6">
                  <a:txBody>
                    <a:bodyPr/>
                    <a:lstStyle/>
                    <a:p>
                      <a:pPr marL="72000" marR="0" lvl="0" indent="0" algn="ctr" rtl="0">
                        <a:lnSpc>
                          <a:spcPct val="107000"/>
                        </a:lnSpc>
                        <a:spcBef>
                          <a:spcPts val="0"/>
                        </a:spcBef>
                        <a:spcAft>
                          <a:spcPts val="0"/>
                        </a:spcAft>
                        <a:buNone/>
                      </a:pPr>
                      <a:r>
                        <a:rPr lang="tr-TR" sz="2000" b="1">
                          <a:solidFill>
                            <a:srgbClr val="3333FF"/>
                          </a:solidFill>
                        </a:rPr>
                        <a:t>Rehberlik ve Psikolojik Danışmanlık </a:t>
                      </a:r>
                      <a:endParaRPr sz="2000" b="1">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3780">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3175" marR="3175" marT="3175" marB="0" anchor="ctr">
                    <a:noFill/>
                  </a:tcPr>
                </a:tc>
                <a:tc rowSpan="10">
                  <a:txBody>
                    <a:bodyPr/>
                    <a:lstStyle/>
                    <a:p>
                      <a:pPr marL="72000" marR="0" lvl="0" indent="0" algn="ctr"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endParaRPr sz="1800" b="1" dirty="0">
                        <a:solidFill>
                          <a:srgbClr val="FF0000"/>
                        </a:solidFill>
                        <a:latin typeface="Calibri"/>
                        <a:ea typeface="Calibri"/>
                        <a:cs typeface="Calibri"/>
                        <a:sym typeface="Calibri"/>
                      </a:endParaRPr>
                    </a:p>
                  </a:txBody>
                  <a:tcPr marL="0" marR="0" marT="0" marB="0">
                    <a:solidFill>
                      <a:schemeClr val="accent5"/>
                    </a:solidFill>
                  </a:tcPr>
                </a:tc>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323410">
                <a:tc>
                  <a:txBody>
                    <a:bodyPr/>
                    <a:lstStyle/>
                    <a:p>
                      <a:pPr marL="72000" marR="0" lvl="0" indent="0" algn="l" rtl="0">
                        <a:lnSpc>
                          <a:spcPct val="107000"/>
                        </a:lnSpc>
                        <a:spcBef>
                          <a:spcPts val="0"/>
                        </a:spcBef>
                        <a:spcAft>
                          <a:spcPts val="0"/>
                        </a:spcAft>
                        <a:buNone/>
                      </a:pPr>
                      <a:r>
                        <a:rPr lang="tr-TR" sz="1800"/>
                        <a:t>Alan İçi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28</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28</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11</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11 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2"/>
                  </a:ext>
                </a:extLst>
              </a:tr>
              <a:tr h="367471">
                <a:tc>
                  <a:txBody>
                    <a:bodyPr/>
                    <a:lstStyle/>
                    <a:p>
                      <a:pPr marL="72000" marR="0" lvl="0" indent="0" algn="l" rtl="0">
                        <a:lnSpc>
                          <a:spcPct val="107000"/>
                        </a:lnSpc>
                        <a:spcBef>
                          <a:spcPts val="0"/>
                        </a:spcBef>
                        <a:spcAft>
                          <a:spcPts val="0"/>
                        </a:spcAft>
                        <a:buNone/>
                      </a:pPr>
                      <a:r>
                        <a:rPr lang="tr-TR" sz="1800"/>
                        <a:t>Alan Dışı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22</a:t>
                      </a:r>
                      <a:endParaRPr sz="1800"/>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dirty="0"/>
                        <a:t> 22</a:t>
                      </a:r>
                      <a:endParaRPr sz="1800" dirty="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12 </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12</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3"/>
                  </a:ext>
                </a:extLst>
              </a:tr>
              <a:tr h="367471">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50 </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50</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23</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23 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4"/>
                  </a:ext>
                </a:extLst>
              </a:tr>
              <a:tr h="367471">
                <a:tc>
                  <a:txBody>
                    <a:bodyPr/>
                    <a:lstStyle/>
                    <a:p>
                      <a:pPr marL="72000" marR="0" lvl="0" indent="0" algn="l" rtl="0">
                        <a:lnSpc>
                          <a:spcPct val="107000"/>
                        </a:lnSpc>
                        <a:spcBef>
                          <a:spcPts val="0"/>
                        </a:spcBef>
                        <a:spcAft>
                          <a:spcPts val="0"/>
                        </a:spcAft>
                        <a:buNone/>
                      </a:pPr>
                      <a:r>
                        <a:rPr lang="tr-TR" sz="1800"/>
                        <a:t>Alan İçi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67 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67</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22 </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22 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5"/>
                  </a:ext>
                </a:extLst>
              </a:tr>
              <a:tr h="367471">
                <a:tc>
                  <a:txBody>
                    <a:bodyPr/>
                    <a:lstStyle/>
                    <a:p>
                      <a:pPr marL="72000" marR="0" lvl="0" indent="0" algn="l" rtl="0">
                        <a:lnSpc>
                          <a:spcPct val="107000"/>
                        </a:lnSpc>
                        <a:spcBef>
                          <a:spcPts val="0"/>
                        </a:spcBef>
                        <a:spcAft>
                          <a:spcPts val="0"/>
                        </a:spcAft>
                        <a:buNone/>
                      </a:pPr>
                      <a:r>
                        <a:rPr lang="tr-TR" sz="1800"/>
                        <a:t>Alan Dışı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40 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40</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dirty="0"/>
                        <a:t>18</a:t>
                      </a:r>
                      <a:endParaRPr sz="1800" dirty="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18</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6"/>
                  </a:ext>
                </a:extLst>
              </a:tr>
              <a:tr h="367471">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107 </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107</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40</a:t>
                      </a:r>
                      <a:endParaRPr sz="1800" b="1" dirty="0">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40</a:t>
                      </a:r>
                      <a:endParaRPr sz="1800" b="1" dirty="0">
                        <a:solidFill>
                          <a:srgbClr val="FF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7"/>
                  </a:ext>
                </a:extLst>
              </a:tr>
              <a:tr h="367471">
                <a:tc>
                  <a:txBody>
                    <a:bodyPr/>
                    <a:lstStyle/>
                    <a:p>
                      <a:pPr marL="72000" marR="0" lvl="0" indent="0" algn="l" rtl="0">
                        <a:lnSpc>
                          <a:spcPct val="107000"/>
                        </a:lnSpc>
                        <a:spcBef>
                          <a:spcPts val="0"/>
                        </a:spcBef>
                        <a:spcAft>
                          <a:spcPts val="0"/>
                        </a:spcAft>
                        <a:buNone/>
                      </a:pPr>
                      <a:r>
                        <a:rPr lang="tr-TR" sz="1800"/>
                        <a:t>Alan İçi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88</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88</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34 </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34</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8"/>
                  </a:ext>
                </a:extLst>
              </a:tr>
              <a:tr h="367471">
                <a:tc>
                  <a:txBody>
                    <a:bodyPr/>
                    <a:lstStyle/>
                    <a:p>
                      <a:pPr marL="72000" marR="0" lvl="0" indent="0" algn="l" rtl="0">
                        <a:lnSpc>
                          <a:spcPct val="107000"/>
                        </a:lnSpc>
                        <a:spcBef>
                          <a:spcPts val="0"/>
                        </a:spcBef>
                        <a:spcAft>
                          <a:spcPts val="0"/>
                        </a:spcAft>
                        <a:buNone/>
                      </a:pPr>
                      <a:r>
                        <a:rPr lang="tr-TR" sz="1800"/>
                        <a:t>Alan Dışı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79</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68</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39 </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39 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9"/>
                  </a:ext>
                </a:extLst>
              </a:tr>
              <a:tr h="367471">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167</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167</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dirty="0"/>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 73</a:t>
                      </a:r>
                      <a:endParaRPr sz="1800" b="1" dirty="0">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73 </a:t>
                      </a:r>
                      <a:endParaRPr sz="1800" b="1" dirty="0">
                        <a:solidFill>
                          <a:srgbClr val="FF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10"/>
                  </a:ext>
                </a:extLst>
              </a:tr>
            </a:tbl>
          </a:graphicData>
        </a:graphic>
      </p:graphicFrame>
      <p:pic>
        <p:nvPicPr>
          <p:cNvPr id="580" name="Google Shape;580;g3b6b78beede_28_120"/>
          <p:cNvPicPr preferRelativeResize="0"/>
          <p:nvPr/>
        </p:nvPicPr>
        <p:blipFill rotWithShape="1">
          <a:blip r:embed="rId3">
            <a:alphaModFix/>
          </a:blip>
          <a:srcRect/>
          <a:stretch/>
        </p:blipFill>
        <p:spPr>
          <a:xfrm>
            <a:off x="11714591" y="6313518"/>
            <a:ext cx="444612" cy="450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3b6b78beede_28_174"/>
          <p:cNvSpPr txBox="1">
            <a:spLocks noGrp="1"/>
          </p:cNvSpPr>
          <p:nvPr>
            <p:ph type="title"/>
          </p:nvPr>
        </p:nvSpPr>
        <p:spPr>
          <a:xfrm>
            <a:off x="355385" y="463584"/>
            <a:ext cx="10333500" cy="75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86" name="Google Shape;586;g3b6b78beede_28_1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87" name="Google Shape;587;g3b6b78beede_28_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64</a:t>
            </a:fld>
            <a:endParaRPr/>
          </a:p>
        </p:txBody>
      </p:sp>
      <p:graphicFrame>
        <p:nvGraphicFramePr>
          <p:cNvPr id="588" name="Google Shape;588;g3b6b78beede_28_174"/>
          <p:cNvGraphicFramePr/>
          <p:nvPr>
            <p:extLst>
              <p:ext uri="{D42A27DB-BD31-4B8C-83A1-F6EECF244321}">
                <p14:modId xmlns:p14="http://schemas.microsoft.com/office/powerpoint/2010/main" val="3946516497"/>
              </p:ext>
            </p:extLst>
          </p:nvPr>
        </p:nvGraphicFramePr>
        <p:xfrm>
          <a:off x="542775" y="1609576"/>
          <a:ext cx="10811025" cy="4784840"/>
        </p:xfrm>
        <a:graphic>
          <a:graphicData uri="http://schemas.openxmlformats.org/drawingml/2006/table">
            <a:tbl>
              <a:tblPr>
                <a:noFill/>
                <a:tableStyleId>{6B96FA0C-A23B-4D2F-B4F0-ADE644EF4475}</a:tableStyleId>
              </a:tblPr>
              <a:tblGrid>
                <a:gridCol w="3458450">
                  <a:extLst>
                    <a:ext uri="{9D8B030D-6E8A-4147-A177-3AD203B41FA5}">
                      <a16:colId xmlns:a16="http://schemas.microsoft.com/office/drawing/2014/main" val="20000"/>
                    </a:ext>
                  </a:extLst>
                </a:gridCol>
                <a:gridCol w="715025">
                  <a:extLst>
                    <a:ext uri="{9D8B030D-6E8A-4147-A177-3AD203B41FA5}">
                      <a16:colId xmlns:a16="http://schemas.microsoft.com/office/drawing/2014/main" val="20001"/>
                    </a:ext>
                  </a:extLst>
                </a:gridCol>
                <a:gridCol w="933300">
                  <a:extLst>
                    <a:ext uri="{9D8B030D-6E8A-4147-A177-3AD203B41FA5}">
                      <a16:colId xmlns:a16="http://schemas.microsoft.com/office/drawing/2014/main" val="20002"/>
                    </a:ext>
                  </a:extLst>
                </a:gridCol>
                <a:gridCol w="478900">
                  <a:extLst>
                    <a:ext uri="{9D8B030D-6E8A-4147-A177-3AD203B41FA5}">
                      <a16:colId xmlns:a16="http://schemas.microsoft.com/office/drawing/2014/main" val="20003"/>
                    </a:ext>
                  </a:extLst>
                </a:gridCol>
                <a:gridCol w="3388850">
                  <a:extLst>
                    <a:ext uri="{9D8B030D-6E8A-4147-A177-3AD203B41FA5}">
                      <a16:colId xmlns:a16="http://schemas.microsoft.com/office/drawing/2014/main" val="20004"/>
                    </a:ext>
                  </a:extLst>
                </a:gridCol>
                <a:gridCol w="1121475">
                  <a:extLst>
                    <a:ext uri="{9D8B030D-6E8A-4147-A177-3AD203B41FA5}">
                      <a16:colId xmlns:a16="http://schemas.microsoft.com/office/drawing/2014/main" val="20005"/>
                    </a:ext>
                  </a:extLst>
                </a:gridCol>
                <a:gridCol w="715025">
                  <a:extLst>
                    <a:ext uri="{9D8B030D-6E8A-4147-A177-3AD203B41FA5}">
                      <a16:colId xmlns:a16="http://schemas.microsoft.com/office/drawing/2014/main" val="20006"/>
                    </a:ext>
                  </a:extLst>
                </a:gridCol>
              </a:tblGrid>
              <a:tr h="441506">
                <a:tc>
                  <a:txBody>
                    <a:bodyPr/>
                    <a:lstStyle/>
                    <a:p>
                      <a:pPr marL="76200" lvl="0" indent="0" algn="r" rtl="0">
                        <a:lnSpc>
                          <a:spcPct val="107000"/>
                        </a:lnSpc>
                        <a:spcBef>
                          <a:spcPts val="0"/>
                        </a:spcBef>
                        <a:spcAft>
                          <a:spcPts val="0"/>
                        </a:spcAft>
                        <a:buNone/>
                      </a:pPr>
                      <a:r>
                        <a:rPr lang="tr-TR" sz="1800" b="1">
                          <a:solidFill>
                            <a:srgbClr val="3333FF"/>
                          </a:solidFill>
                          <a:latin typeface="Calibri"/>
                          <a:ea typeface="Calibri"/>
                          <a:cs typeface="Calibri"/>
                          <a:sym typeface="Calibri"/>
                        </a:rPr>
                        <a:t>Program Adı*</a:t>
                      </a:r>
                      <a:endParaRPr sz="1800" b="1">
                        <a:solidFill>
                          <a:srgbClr val="3333FF"/>
                        </a:solidFill>
                        <a:latin typeface="Calibri"/>
                        <a:ea typeface="Calibri"/>
                        <a:cs typeface="Calibri"/>
                        <a:sym typeface="Calibri"/>
                      </a:endParaRPr>
                    </a:p>
                  </a:txBody>
                  <a:tcPr marL="91425" marR="91425" marT="91425" marB="91425">
                    <a:noFill/>
                  </a:tcPr>
                </a:tc>
                <a:tc gridSpan="6">
                  <a:txBody>
                    <a:bodyPr/>
                    <a:lstStyle/>
                    <a:p>
                      <a:pPr marL="76200" lvl="0" indent="0" algn="ctr" rtl="0">
                        <a:lnSpc>
                          <a:spcPct val="107000"/>
                        </a:lnSpc>
                        <a:spcBef>
                          <a:spcPts val="0"/>
                        </a:spcBef>
                        <a:spcAft>
                          <a:spcPts val="0"/>
                        </a:spcAft>
                        <a:buNone/>
                      </a:pPr>
                      <a:r>
                        <a:rPr lang="tr-TR" sz="1800" b="1" dirty="0">
                          <a:solidFill>
                            <a:srgbClr val="3333FF"/>
                          </a:solidFill>
                          <a:latin typeface="Calibri"/>
                          <a:ea typeface="Calibri"/>
                          <a:cs typeface="Calibri"/>
                          <a:sym typeface="Calibri"/>
                        </a:rPr>
                        <a:t>Sosyal Bilgiler Eğitimi </a:t>
                      </a:r>
                      <a:endParaRPr sz="1800" b="1" dirty="0">
                        <a:solidFill>
                          <a:srgbClr val="3333FF"/>
                        </a:solidFill>
                        <a:latin typeface="Calibri"/>
                        <a:ea typeface="Calibri"/>
                        <a:cs typeface="Calibri"/>
                        <a:sym typeface="Calibri"/>
                      </a:endParaRPr>
                    </a:p>
                  </a:txBody>
                  <a:tcPr marL="91425" marR="91425" marT="91425" marB="91425">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11795">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Ders Türü</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91425" marR="91425" marT="91425" marB="91425">
                    <a:noFill/>
                  </a:tcPr>
                </a:tc>
                <a:tc rowSpan="10">
                  <a:txBody>
                    <a:bodyPr/>
                    <a:lstStyle/>
                    <a:p>
                      <a:pPr marL="76200" lvl="0" indent="0" algn="ctr" rtl="0">
                        <a:lnSpc>
                          <a:spcPct val="107000"/>
                        </a:lnSpc>
                        <a:spcBef>
                          <a:spcPts val="0"/>
                        </a:spcBef>
                        <a:spcAft>
                          <a:spcPts val="0"/>
                        </a:spcAft>
                        <a:buNone/>
                      </a:pPr>
                      <a:r>
                        <a:rPr lang="tr-TR" sz="1600" b="1" dirty="0">
                          <a:solidFill>
                            <a:srgbClr val="FF0000"/>
                          </a:solidFill>
                          <a:latin typeface="Calibri"/>
                          <a:ea typeface="Calibri"/>
                          <a:cs typeface="Calibri"/>
                          <a:sym typeface="Calibri"/>
                        </a:rPr>
                        <a:t> </a:t>
                      </a:r>
                    </a:p>
                    <a:p>
                      <a:pPr marL="76200" lvl="0" indent="0" algn="l" rtl="0">
                        <a:lnSpc>
                          <a:spcPct val="107000"/>
                        </a:lnSpc>
                        <a:spcBef>
                          <a:spcPts val="0"/>
                        </a:spcBef>
                        <a:spcAft>
                          <a:spcPts val="0"/>
                        </a:spcAft>
                        <a:buNone/>
                      </a:pPr>
                      <a:r>
                        <a:rPr lang="tr-TR" sz="1600" dirty="0">
                          <a:latin typeface="Calibri"/>
                          <a:ea typeface="Calibri"/>
                          <a:cs typeface="Calibri"/>
                          <a:sym typeface="Calibri"/>
                        </a:rPr>
                        <a:t> </a:t>
                      </a:r>
                    </a:p>
                    <a:p>
                      <a:pPr marL="76200" lvl="0" indent="0" algn="l" rtl="0">
                        <a:lnSpc>
                          <a:spcPct val="107000"/>
                        </a:lnSpc>
                        <a:spcBef>
                          <a:spcPts val="0"/>
                        </a:spcBef>
                        <a:spcAft>
                          <a:spcPts val="0"/>
                        </a:spcAft>
                        <a:buNone/>
                      </a:pPr>
                      <a:r>
                        <a:rPr lang="tr-TR" sz="1600" dirty="0">
                          <a:latin typeface="Calibri"/>
                          <a:ea typeface="Calibri"/>
                          <a:cs typeface="Calibri"/>
                          <a:sym typeface="Calibri"/>
                        </a:rPr>
                        <a:t> </a:t>
                      </a:r>
                    </a:p>
                    <a:p>
                      <a:pPr marL="76200" lvl="0" indent="0" algn="l" rtl="0">
                        <a:lnSpc>
                          <a:spcPct val="107000"/>
                        </a:lnSpc>
                        <a:spcBef>
                          <a:spcPts val="0"/>
                        </a:spcBef>
                        <a:spcAft>
                          <a:spcPts val="0"/>
                        </a:spcAft>
                        <a:buNone/>
                      </a:pPr>
                      <a:r>
                        <a:rPr lang="tr-TR" sz="1600" b="1" dirty="0">
                          <a:solidFill>
                            <a:srgbClr val="FF0000"/>
                          </a:solidFill>
                          <a:latin typeface="Calibri"/>
                          <a:ea typeface="Calibri"/>
                          <a:cs typeface="Calibri"/>
                          <a:sym typeface="Calibri"/>
                        </a:rPr>
                        <a:t> </a:t>
                      </a:r>
                    </a:p>
                    <a:p>
                      <a:pPr marL="76200" lvl="0" indent="0" algn="l" rtl="0">
                        <a:lnSpc>
                          <a:spcPct val="107000"/>
                        </a:lnSpc>
                        <a:spcBef>
                          <a:spcPts val="0"/>
                        </a:spcBef>
                        <a:spcAft>
                          <a:spcPts val="0"/>
                        </a:spcAft>
                        <a:buNone/>
                      </a:pPr>
                      <a:r>
                        <a:rPr lang="tr-TR" sz="1600" dirty="0">
                          <a:latin typeface="Calibri"/>
                          <a:ea typeface="Calibri"/>
                          <a:cs typeface="Calibri"/>
                          <a:sym typeface="Calibri"/>
                        </a:rPr>
                        <a:t> </a:t>
                      </a:r>
                    </a:p>
                    <a:p>
                      <a:pPr marL="76200" lvl="0" indent="0" algn="l" rtl="0">
                        <a:lnSpc>
                          <a:spcPct val="107000"/>
                        </a:lnSpc>
                        <a:spcBef>
                          <a:spcPts val="0"/>
                        </a:spcBef>
                        <a:spcAft>
                          <a:spcPts val="0"/>
                        </a:spcAft>
                        <a:buNone/>
                      </a:pPr>
                      <a:r>
                        <a:rPr lang="tr-TR" sz="1600" dirty="0">
                          <a:latin typeface="Calibri"/>
                          <a:ea typeface="Calibri"/>
                          <a:cs typeface="Calibri"/>
                          <a:sym typeface="Calibri"/>
                        </a:rPr>
                        <a:t> </a:t>
                      </a:r>
                    </a:p>
                    <a:p>
                      <a:pPr marL="76200" lvl="0" indent="0" algn="l" rtl="0">
                        <a:lnSpc>
                          <a:spcPct val="107000"/>
                        </a:lnSpc>
                        <a:spcBef>
                          <a:spcPts val="0"/>
                        </a:spcBef>
                        <a:spcAft>
                          <a:spcPts val="0"/>
                        </a:spcAft>
                        <a:buNone/>
                      </a:pPr>
                      <a:r>
                        <a:rPr lang="tr-TR" sz="1600" b="1" dirty="0">
                          <a:solidFill>
                            <a:srgbClr val="FF0000"/>
                          </a:solidFill>
                          <a:latin typeface="Calibri"/>
                          <a:ea typeface="Calibri"/>
                          <a:cs typeface="Calibri"/>
                          <a:sym typeface="Calibri"/>
                        </a:rPr>
                        <a:t> </a:t>
                      </a:r>
                    </a:p>
                    <a:p>
                      <a:pPr marL="76200" lvl="0" indent="0" algn="l" rtl="0">
                        <a:lnSpc>
                          <a:spcPct val="107000"/>
                        </a:lnSpc>
                        <a:spcBef>
                          <a:spcPts val="0"/>
                        </a:spcBef>
                        <a:spcAft>
                          <a:spcPts val="0"/>
                        </a:spcAft>
                        <a:buNone/>
                      </a:pPr>
                      <a:r>
                        <a:rPr lang="tr-TR" sz="1600" dirty="0">
                          <a:latin typeface="Calibri"/>
                          <a:ea typeface="Calibri"/>
                          <a:cs typeface="Calibri"/>
                          <a:sym typeface="Calibri"/>
                        </a:rPr>
                        <a:t> </a:t>
                      </a:r>
                    </a:p>
                    <a:p>
                      <a:pPr marL="76200" lvl="0" indent="0" algn="l" rtl="0">
                        <a:lnSpc>
                          <a:spcPct val="107000"/>
                        </a:lnSpc>
                        <a:spcBef>
                          <a:spcPts val="0"/>
                        </a:spcBef>
                        <a:spcAft>
                          <a:spcPts val="0"/>
                        </a:spcAft>
                        <a:buNone/>
                      </a:pPr>
                      <a:r>
                        <a:rPr lang="tr-TR" sz="1600" dirty="0">
                          <a:latin typeface="Calibri"/>
                          <a:ea typeface="Calibri"/>
                          <a:cs typeface="Calibri"/>
                          <a:sym typeface="Calibri"/>
                        </a:rPr>
                        <a:t> </a:t>
                      </a:r>
                    </a:p>
                    <a:p>
                      <a:pPr marL="76200" lvl="0" indent="0" algn="l" rtl="0">
                        <a:lnSpc>
                          <a:spcPct val="107000"/>
                        </a:lnSpc>
                        <a:spcBef>
                          <a:spcPts val="0"/>
                        </a:spcBef>
                        <a:spcAft>
                          <a:spcPts val="0"/>
                        </a:spcAft>
                        <a:buNone/>
                      </a:pPr>
                      <a:r>
                        <a:rPr lang="tr-TR" sz="1600" b="1" dirty="0">
                          <a:solidFill>
                            <a:srgbClr val="FF0000"/>
                          </a:solidFill>
                          <a:latin typeface="Calibri"/>
                          <a:ea typeface="Calibri"/>
                          <a:cs typeface="Calibri"/>
                          <a:sym typeface="Calibri"/>
                        </a:rPr>
                        <a:t> </a:t>
                      </a:r>
                      <a:endParaRPr sz="1600" b="1" dirty="0">
                        <a:solidFill>
                          <a:srgbClr val="FF0000"/>
                        </a:solidFill>
                        <a:latin typeface="Calibri"/>
                        <a:ea typeface="Calibri"/>
                        <a:cs typeface="Calibri"/>
                        <a:sym typeface="Calibri"/>
                      </a:endParaRPr>
                    </a:p>
                  </a:txBody>
                  <a:tcPr marL="91425" marR="91425" marT="91425" marB="91425">
                    <a:solidFill>
                      <a:schemeClr val="accent5"/>
                    </a:solid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Ders Türü</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1"/>
                  </a:ext>
                </a:extLst>
              </a:tr>
              <a:tr h="411795">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İçi Zorunlu Ders Sayısı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28 </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28 </a:t>
                      </a:r>
                      <a:endParaRPr sz="1600">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İçi Seçmeli Ders Sayısı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6 </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 6</a:t>
                      </a:r>
                      <a:endParaRPr sz="16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2"/>
                  </a:ext>
                </a:extLst>
              </a:tr>
              <a:tr h="411795">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Dışı Zorunlu Ders Sayısı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24</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24</a:t>
                      </a:r>
                      <a:endParaRPr sz="1600">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Dışı Seçmeli Ders Sayısı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9 </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9 </a:t>
                      </a:r>
                      <a:endParaRPr sz="16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3"/>
                  </a:ext>
                </a:extLst>
              </a:tr>
              <a:tr h="411795">
                <a:tc>
                  <a:txBody>
                    <a:bodyPr/>
                    <a:lstStyle/>
                    <a:p>
                      <a:pPr marL="7620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52</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52 </a:t>
                      </a:r>
                      <a:endParaRPr sz="1600" b="1">
                        <a:solidFill>
                          <a:srgbClr val="FF0000"/>
                        </a:solidFill>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15</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dirty="0">
                          <a:solidFill>
                            <a:srgbClr val="FF0000"/>
                          </a:solidFill>
                          <a:latin typeface="Calibri"/>
                          <a:ea typeface="Calibri"/>
                          <a:cs typeface="Calibri"/>
                          <a:sym typeface="Calibri"/>
                        </a:rPr>
                        <a:t>15 </a:t>
                      </a:r>
                      <a:endParaRPr sz="1600" b="1" dirty="0">
                        <a:solidFill>
                          <a:srgbClr val="FF0000"/>
                        </a:solidFill>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4"/>
                  </a:ext>
                </a:extLst>
              </a:tr>
              <a:tr h="411795">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İçi Zorunlu Ders Saati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66 </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66 </a:t>
                      </a:r>
                      <a:endParaRPr sz="1600">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İçi Seçmeli Ders Saati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12 </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 12</a:t>
                      </a:r>
                      <a:endParaRPr sz="16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5"/>
                  </a:ext>
                </a:extLst>
              </a:tr>
              <a:tr h="411795">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Dışı Zorunlu Ders Saati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 48</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 48</a:t>
                      </a:r>
                      <a:endParaRPr sz="1600">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Dışı Seçmeli Ders Saati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 18</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18 </a:t>
                      </a:r>
                      <a:endParaRPr sz="16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6"/>
                  </a:ext>
                </a:extLst>
              </a:tr>
              <a:tr h="411795">
                <a:tc>
                  <a:txBody>
                    <a:bodyPr/>
                    <a:lstStyle/>
                    <a:p>
                      <a:pPr marL="7620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114</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114 </a:t>
                      </a:r>
                      <a:endParaRPr sz="1600" b="1">
                        <a:solidFill>
                          <a:srgbClr val="FF0000"/>
                        </a:solidFill>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dirty="0">
                          <a:solidFill>
                            <a:srgbClr val="FF0000"/>
                          </a:solidFill>
                          <a:latin typeface="Calibri"/>
                          <a:ea typeface="Calibri"/>
                          <a:cs typeface="Calibri"/>
                          <a:sym typeface="Calibri"/>
                        </a:rPr>
                        <a:t> 30</a:t>
                      </a:r>
                      <a:endParaRPr sz="1600" b="1" dirty="0">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dirty="0">
                          <a:solidFill>
                            <a:srgbClr val="FF0000"/>
                          </a:solidFill>
                          <a:latin typeface="Calibri"/>
                          <a:ea typeface="Calibri"/>
                          <a:cs typeface="Calibri"/>
                          <a:sym typeface="Calibri"/>
                        </a:rPr>
                        <a:t>30 </a:t>
                      </a:r>
                      <a:endParaRPr sz="1600" b="1" dirty="0">
                        <a:solidFill>
                          <a:srgbClr val="FF0000"/>
                        </a:solidFill>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7"/>
                  </a:ext>
                </a:extLst>
              </a:tr>
              <a:tr h="411795">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İçi Zorunlu Ders AKTS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100 </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 100</a:t>
                      </a:r>
                      <a:endParaRPr sz="1600">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İçi Seçmeli Ders AKTS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24 </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24 </a:t>
                      </a:r>
                      <a:endParaRPr sz="16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8"/>
                  </a:ext>
                </a:extLst>
              </a:tr>
              <a:tr h="411795">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Dışı Zorunlu Ders AKTS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80</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80 </a:t>
                      </a:r>
                      <a:endParaRPr sz="1600">
                        <a:latin typeface="Calibri"/>
                        <a:ea typeface="Calibri"/>
                        <a:cs typeface="Calibri"/>
                        <a:sym typeface="Calibri"/>
                      </a:endParaRPr>
                    </a:p>
                  </a:txBody>
                  <a:tcPr marL="91425" marR="91425" marT="91425" marB="91425">
                    <a:noFill/>
                  </a:tcPr>
                </a:tc>
                <a:tc vMerge="1">
                  <a:txBody>
                    <a:bodyPr/>
                    <a:lstStyle/>
                    <a:p>
                      <a:endParaRPr/>
                    </a:p>
                  </a:txBody>
                  <a:tcPr marL="91425" marR="91425" marT="91425" marB="91425">
                    <a:noFill/>
                  </a:tcPr>
                </a:tc>
                <a:tc>
                  <a:txBody>
                    <a:bodyPr/>
                    <a:lstStyle/>
                    <a:p>
                      <a:pPr marL="76200" lvl="0" indent="0" algn="l" rtl="0">
                        <a:lnSpc>
                          <a:spcPct val="107000"/>
                        </a:lnSpc>
                        <a:spcBef>
                          <a:spcPts val="0"/>
                        </a:spcBef>
                        <a:spcAft>
                          <a:spcPts val="0"/>
                        </a:spcAft>
                        <a:buNone/>
                      </a:pPr>
                      <a:r>
                        <a:rPr lang="tr-TR" sz="1600">
                          <a:latin typeface="Calibri"/>
                          <a:ea typeface="Calibri"/>
                          <a:cs typeface="Calibri"/>
                          <a:sym typeface="Calibri"/>
                        </a:rPr>
                        <a:t>Alan Dışı Seçmeli Ders AKTS Toplamı</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 36</a:t>
                      </a:r>
                      <a:endParaRPr sz="1600">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a:latin typeface="Calibri"/>
                          <a:ea typeface="Calibri"/>
                          <a:cs typeface="Calibri"/>
                          <a:sym typeface="Calibri"/>
                        </a:rPr>
                        <a:t>36 </a:t>
                      </a:r>
                      <a:endParaRPr sz="16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9"/>
                  </a:ext>
                </a:extLst>
              </a:tr>
              <a:tr h="411795">
                <a:tc>
                  <a:txBody>
                    <a:bodyPr/>
                    <a:lstStyle/>
                    <a:p>
                      <a:pPr marL="7620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180</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180</a:t>
                      </a:r>
                      <a:endParaRPr sz="1600" b="1">
                        <a:solidFill>
                          <a:srgbClr val="FF0000"/>
                        </a:solidFill>
                        <a:latin typeface="Calibri"/>
                        <a:ea typeface="Calibri"/>
                        <a:cs typeface="Calibri"/>
                        <a:sym typeface="Calibri"/>
                      </a:endParaRPr>
                    </a:p>
                  </a:txBody>
                  <a:tcPr marL="91425" marR="91425" marT="91425" marB="91425">
                    <a:noFill/>
                  </a:tcPr>
                </a:tc>
                <a:tc vMerge="1">
                  <a:txBody>
                    <a:bodyPr/>
                    <a:lstStyle/>
                    <a:p>
                      <a:endParaRPr dirty="0"/>
                    </a:p>
                  </a:txBody>
                  <a:tcPr marL="91425" marR="91425" marT="91425" marB="91425">
                    <a:noFill/>
                  </a:tcPr>
                </a:tc>
                <a:tc>
                  <a:txBody>
                    <a:bodyPr/>
                    <a:lstStyle/>
                    <a:p>
                      <a:pPr marL="7620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dirty="0">
                          <a:solidFill>
                            <a:srgbClr val="FF0000"/>
                          </a:solidFill>
                          <a:latin typeface="Calibri"/>
                          <a:ea typeface="Calibri"/>
                          <a:cs typeface="Calibri"/>
                          <a:sym typeface="Calibri"/>
                        </a:rPr>
                        <a:t>60 </a:t>
                      </a:r>
                      <a:endParaRPr sz="1600" b="1" dirty="0">
                        <a:solidFill>
                          <a:srgbClr val="FF0000"/>
                        </a:solidFill>
                        <a:latin typeface="Calibri"/>
                        <a:ea typeface="Calibri"/>
                        <a:cs typeface="Calibri"/>
                        <a:sym typeface="Calibri"/>
                      </a:endParaRPr>
                    </a:p>
                  </a:txBody>
                  <a:tcPr marL="91425" marR="91425" marT="91425" marB="91425">
                    <a:noFill/>
                  </a:tcPr>
                </a:tc>
                <a:tc>
                  <a:txBody>
                    <a:bodyPr/>
                    <a:lstStyle/>
                    <a:p>
                      <a:pPr marL="76200" lvl="0" indent="0" algn="ctr" rtl="0">
                        <a:lnSpc>
                          <a:spcPct val="107000"/>
                        </a:lnSpc>
                        <a:spcBef>
                          <a:spcPts val="0"/>
                        </a:spcBef>
                        <a:spcAft>
                          <a:spcPts val="0"/>
                        </a:spcAft>
                        <a:buNone/>
                      </a:pPr>
                      <a:r>
                        <a:rPr lang="tr-TR" sz="1600" b="1" dirty="0">
                          <a:solidFill>
                            <a:srgbClr val="FF0000"/>
                          </a:solidFill>
                          <a:latin typeface="Calibri"/>
                          <a:ea typeface="Calibri"/>
                          <a:cs typeface="Calibri"/>
                          <a:sym typeface="Calibri"/>
                        </a:rPr>
                        <a:t> 60</a:t>
                      </a:r>
                      <a:endParaRPr sz="1600" b="1" dirty="0">
                        <a:solidFill>
                          <a:srgbClr val="FF0000"/>
                        </a:solidFill>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10"/>
                  </a:ext>
                </a:extLst>
              </a:tr>
            </a:tbl>
          </a:graphicData>
        </a:graphic>
      </p:graphicFrame>
      <p:pic>
        <p:nvPicPr>
          <p:cNvPr id="589" name="Google Shape;589;g3b6b78beede_28_174"/>
          <p:cNvPicPr preferRelativeResize="0"/>
          <p:nvPr/>
        </p:nvPicPr>
        <p:blipFill rotWithShape="1">
          <a:blip r:embed="rId3">
            <a:alphaModFix/>
          </a:blip>
          <a:srcRect/>
          <a:stretch/>
        </p:blipFill>
        <p:spPr>
          <a:xfrm>
            <a:off x="11714591" y="6313518"/>
            <a:ext cx="444612" cy="450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3b6b78beede_28_129"/>
          <p:cNvSpPr txBox="1">
            <a:spLocks noGrp="1"/>
          </p:cNvSpPr>
          <p:nvPr>
            <p:ph type="title"/>
          </p:nvPr>
        </p:nvSpPr>
        <p:spPr>
          <a:xfrm>
            <a:off x="371060" y="745434"/>
            <a:ext cx="10333500" cy="75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a:p>
        </p:txBody>
      </p:sp>
      <p:sp>
        <p:nvSpPr>
          <p:cNvPr id="595" name="Google Shape;595;g3b6b78beede_28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596" name="Google Shape;596;g3b6b78beede_28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65</a:t>
            </a:fld>
            <a:endParaRPr/>
          </a:p>
        </p:txBody>
      </p:sp>
      <p:graphicFrame>
        <p:nvGraphicFramePr>
          <p:cNvPr id="598" name="Google Shape;598;g3b6b78beede_28_129"/>
          <p:cNvGraphicFramePr/>
          <p:nvPr>
            <p:extLst>
              <p:ext uri="{D42A27DB-BD31-4B8C-83A1-F6EECF244321}">
                <p14:modId xmlns:p14="http://schemas.microsoft.com/office/powerpoint/2010/main" val="3317083413"/>
              </p:ext>
            </p:extLst>
          </p:nvPr>
        </p:nvGraphicFramePr>
        <p:xfrm>
          <a:off x="447261" y="2057399"/>
          <a:ext cx="11380325" cy="3937001"/>
        </p:xfrm>
        <a:graphic>
          <a:graphicData uri="http://schemas.openxmlformats.org/drawingml/2006/table">
            <a:tbl>
              <a:tblPr>
                <a:noFill/>
                <a:tableStyleId>{6B96FA0C-A23B-4D2F-B4F0-ADE644EF4475}</a:tableStyleId>
              </a:tblPr>
              <a:tblGrid>
                <a:gridCol w="3640600">
                  <a:extLst>
                    <a:ext uri="{9D8B030D-6E8A-4147-A177-3AD203B41FA5}">
                      <a16:colId xmlns:a16="http://schemas.microsoft.com/office/drawing/2014/main" val="20000"/>
                    </a:ext>
                  </a:extLst>
                </a:gridCol>
                <a:gridCol w="752675">
                  <a:extLst>
                    <a:ext uri="{9D8B030D-6E8A-4147-A177-3AD203B41FA5}">
                      <a16:colId xmlns:a16="http://schemas.microsoft.com/office/drawing/2014/main" val="20001"/>
                    </a:ext>
                  </a:extLst>
                </a:gridCol>
                <a:gridCol w="982450">
                  <a:extLst>
                    <a:ext uri="{9D8B030D-6E8A-4147-A177-3AD203B41FA5}">
                      <a16:colId xmlns:a16="http://schemas.microsoft.com/office/drawing/2014/main" val="20002"/>
                    </a:ext>
                  </a:extLst>
                </a:gridCol>
                <a:gridCol w="504100">
                  <a:extLst>
                    <a:ext uri="{9D8B030D-6E8A-4147-A177-3AD203B41FA5}">
                      <a16:colId xmlns:a16="http://schemas.microsoft.com/office/drawing/2014/main" val="20003"/>
                    </a:ext>
                  </a:extLst>
                </a:gridCol>
                <a:gridCol w="3567300">
                  <a:extLst>
                    <a:ext uri="{9D8B030D-6E8A-4147-A177-3AD203B41FA5}">
                      <a16:colId xmlns:a16="http://schemas.microsoft.com/office/drawing/2014/main" val="20004"/>
                    </a:ext>
                  </a:extLst>
                </a:gridCol>
                <a:gridCol w="1180525">
                  <a:extLst>
                    <a:ext uri="{9D8B030D-6E8A-4147-A177-3AD203B41FA5}">
                      <a16:colId xmlns:a16="http://schemas.microsoft.com/office/drawing/2014/main" val="20005"/>
                    </a:ext>
                  </a:extLst>
                </a:gridCol>
                <a:gridCol w="752675">
                  <a:extLst>
                    <a:ext uri="{9D8B030D-6E8A-4147-A177-3AD203B41FA5}">
                      <a16:colId xmlns:a16="http://schemas.microsoft.com/office/drawing/2014/main" val="20006"/>
                    </a:ext>
                  </a:extLst>
                </a:gridCol>
              </a:tblGrid>
              <a:tr h="363636">
                <a:tc>
                  <a:txBody>
                    <a:bodyPr/>
                    <a:lstStyle/>
                    <a:p>
                      <a:pPr marL="72000" marR="0" lvl="0" indent="0" algn="r" rtl="0">
                        <a:lnSpc>
                          <a:spcPct val="107000"/>
                        </a:lnSpc>
                        <a:spcBef>
                          <a:spcPts val="0"/>
                        </a:spcBef>
                        <a:spcAft>
                          <a:spcPts val="0"/>
                        </a:spcAft>
                        <a:buNone/>
                      </a:pPr>
                      <a:r>
                        <a:rPr lang="tr-TR" sz="2000" b="1">
                          <a:solidFill>
                            <a:srgbClr val="3333FF"/>
                          </a:solidFill>
                        </a:rPr>
                        <a:t>Program Adı*</a:t>
                      </a:r>
                      <a:endParaRPr sz="2000" b="1">
                        <a:solidFill>
                          <a:srgbClr val="3333FF"/>
                        </a:solidFill>
                        <a:latin typeface="Calibri"/>
                        <a:ea typeface="Calibri"/>
                        <a:cs typeface="Calibri"/>
                        <a:sym typeface="Calibri"/>
                      </a:endParaRPr>
                    </a:p>
                  </a:txBody>
                  <a:tcPr marL="3175" marR="3175" marT="3175" marB="0" anchor="ctr">
                    <a:noFill/>
                  </a:tcPr>
                </a:tc>
                <a:tc gridSpan="6">
                  <a:txBody>
                    <a:bodyPr/>
                    <a:lstStyle/>
                    <a:p>
                      <a:pPr marL="72000" marR="0" lvl="0" indent="0" algn="ctr" rtl="0">
                        <a:lnSpc>
                          <a:spcPct val="107000"/>
                        </a:lnSpc>
                        <a:spcBef>
                          <a:spcPts val="0"/>
                        </a:spcBef>
                        <a:spcAft>
                          <a:spcPts val="0"/>
                        </a:spcAft>
                        <a:buNone/>
                      </a:pPr>
                      <a:r>
                        <a:rPr lang="tr-TR" sz="2000" b="1">
                          <a:solidFill>
                            <a:srgbClr val="3333FF"/>
                          </a:solidFill>
                        </a:rPr>
                        <a:t>Sınıf Eğitimi </a:t>
                      </a:r>
                      <a:endParaRPr sz="2000" b="1">
                        <a:solidFill>
                          <a:srgbClr val="3333FF"/>
                        </a:solidFill>
                        <a:latin typeface="Calibri"/>
                        <a:ea typeface="Calibri"/>
                        <a:cs typeface="Calibri"/>
                        <a:sym typeface="Calibri"/>
                      </a:endParaRPr>
                    </a:p>
                  </a:txBody>
                  <a:tcPr marL="3175" marR="3175" marT="317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7578">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3175" marR="3175" marT="3175" marB="0" anchor="ctr">
                    <a:noFill/>
                  </a:tcPr>
                </a:tc>
                <a:tc rowSpan="10">
                  <a:txBody>
                    <a:bodyPr/>
                    <a:lstStyle/>
                    <a:p>
                      <a:pPr marL="72000" marR="0" lvl="0" indent="0" algn="ctr"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dirty="0"/>
                        <a:t> </a:t>
                      </a:r>
                    </a:p>
                    <a:p>
                      <a:pPr marL="72000" marR="0" lvl="0" indent="0" algn="l" rtl="0">
                        <a:lnSpc>
                          <a:spcPct val="107000"/>
                        </a:lnSpc>
                        <a:spcBef>
                          <a:spcPts val="0"/>
                        </a:spcBef>
                        <a:spcAft>
                          <a:spcPts val="0"/>
                        </a:spcAft>
                        <a:buNone/>
                      </a:pPr>
                      <a:r>
                        <a:rPr lang="tr-TR" sz="1800" b="1" dirty="0">
                          <a:solidFill>
                            <a:srgbClr val="FF0000"/>
                          </a:solidFill>
                        </a:rPr>
                        <a:t> </a:t>
                      </a:r>
                      <a:endParaRPr sz="1800" b="1" dirty="0">
                        <a:solidFill>
                          <a:srgbClr val="FF0000"/>
                        </a:solidFill>
                        <a:latin typeface="Calibri"/>
                        <a:ea typeface="Calibri"/>
                        <a:cs typeface="Calibri"/>
                        <a:sym typeface="Calibri"/>
                      </a:endParaRPr>
                    </a:p>
                  </a:txBody>
                  <a:tcPr marL="0" marR="0" marT="0" marB="0">
                    <a:solidFill>
                      <a:schemeClr val="accent5"/>
                    </a:solidFill>
                  </a:tcPr>
                </a:tc>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360643">
                <a:tc>
                  <a:txBody>
                    <a:bodyPr/>
                    <a:lstStyle/>
                    <a:p>
                      <a:pPr marL="72000" marR="0" lvl="0" indent="0" algn="l" rtl="0">
                        <a:lnSpc>
                          <a:spcPct val="107000"/>
                        </a:lnSpc>
                        <a:spcBef>
                          <a:spcPts val="0"/>
                        </a:spcBef>
                        <a:spcAft>
                          <a:spcPts val="0"/>
                        </a:spcAft>
                        <a:buNone/>
                      </a:pPr>
                      <a:r>
                        <a:rPr lang="tr-TR" sz="1800"/>
                        <a:t>Alan İçi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24</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26</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2</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2</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2"/>
                  </a:ext>
                </a:extLst>
              </a:tr>
              <a:tr h="360643">
                <a:tc>
                  <a:txBody>
                    <a:bodyPr/>
                    <a:lstStyle/>
                    <a:p>
                      <a:pPr marL="72000" marR="0" lvl="0" indent="0" algn="l" rtl="0">
                        <a:lnSpc>
                          <a:spcPct val="107000"/>
                        </a:lnSpc>
                        <a:spcBef>
                          <a:spcPts val="0"/>
                        </a:spcBef>
                        <a:spcAft>
                          <a:spcPts val="0"/>
                        </a:spcAft>
                        <a:buNone/>
                      </a:pPr>
                      <a:r>
                        <a:rPr lang="tr-TR" sz="1800"/>
                        <a:t>Alan Dışı Zorunlu Ders Sayısı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37</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32</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Sayısı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2</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2</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3"/>
                  </a:ext>
                </a:extLst>
              </a:tr>
              <a:tr h="360643">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61</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58 </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4</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4</a:t>
                      </a:r>
                      <a:endParaRPr sz="1800" b="1">
                        <a:solidFill>
                          <a:srgbClr val="FF0000"/>
                        </a:solidFill>
                      </a:endParaRPr>
                    </a:p>
                  </a:txBody>
                  <a:tcPr marL="0" marR="0" marT="0" marB="0">
                    <a:noFill/>
                  </a:tcPr>
                </a:tc>
                <a:extLst>
                  <a:ext uri="{0D108BD9-81ED-4DB2-BD59-A6C34878D82A}">
                    <a16:rowId xmlns:a16="http://schemas.microsoft.com/office/drawing/2014/main" val="10004"/>
                  </a:ext>
                </a:extLst>
              </a:tr>
              <a:tr h="360643">
                <a:tc>
                  <a:txBody>
                    <a:bodyPr/>
                    <a:lstStyle/>
                    <a:p>
                      <a:pPr marL="72000" marR="0" lvl="0" indent="0" algn="l" rtl="0">
                        <a:lnSpc>
                          <a:spcPct val="107000"/>
                        </a:lnSpc>
                        <a:spcBef>
                          <a:spcPts val="0"/>
                        </a:spcBef>
                        <a:spcAft>
                          <a:spcPts val="0"/>
                        </a:spcAft>
                        <a:buNone/>
                      </a:pPr>
                      <a:r>
                        <a:rPr lang="tr-TR" sz="1800"/>
                        <a:t>Alan İçi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dirty="0"/>
                        <a:t> 65</a:t>
                      </a:r>
                      <a:endParaRPr sz="1800" dirty="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70</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4</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4 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5"/>
                  </a:ext>
                </a:extLst>
              </a:tr>
              <a:tr h="360643">
                <a:tc>
                  <a:txBody>
                    <a:bodyPr/>
                    <a:lstStyle/>
                    <a:p>
                      <a:pPr marL="72000" marR="0" lvl="0" indent="0" algn="l" rtl="0">
                        <a:lnSpc>
                          <a:spcPct val="107000"/>
                        </a:lnSpc>
                        <a:spcBef>
                          <a:spcPts val="0"/>
                        </a:spcBef>
                        <a:spcAft>
                          <a:spcPts val="0"/>
                        </a:spcAft>
                        <a:buNone/>
                      </a:pPr>
                      <a:r>
                        <a:rPr lang="tr-TR" sz="1800"/>
                        <a:t>Alan Dışı Zorunlu Ders Saati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86 </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79 </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Saati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4</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 4</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6"/>
                  </a:ext>
                </a:extLst>
              </a:tr>
              <a:tr h="360643">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151</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0" lvl="0" indent="0" algn="ctr" rtl="0">
                        <a:spcBef>
                          <a:spcPts val="0"/>
                        </a:spcBef>
                        <a:spcAft>
                          <a:spcPts val="0"/>
                        </a:spcAft>
                        <a:buNone/>
                      </a:pPr>
                      <a:r>
                        <a:rPr lang="tr-TR" sz="1800" b="1">
                          <a:solidFill>
                            <a:srgbClr val="FF0000"/>
                          </a:solidFill>
                        </a:rPr>
                        <a:t>149</a:t>
                      </a:r>
                      <a:endParaRPr sz="1800" b="1">
                        <a:solidFill>
                          <a:srgbClr val="FF0000"/>
                        </a:solidFill>
                      </a:endParaRPr>
                    </a:p>
                  </a:txBody>
                  <a:tcPr marL="3175" marR="3175" marT="3175" marB="0" anchor="ctr">
                    <a:noFill/>
                  </a:tcPr>
                </a:tc>
                <a:tc vMerge="1">
                  <a:txBody>
                    <a:bodyPr/>
                    <a:lstStyle/>
                    <a:p>
                      <a:endParaRPr/>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8</a:t>
                      </a:r>
                      <a:endParaRPr sz="1800" b="1">
                        <a:solidFill>
                          <a:srgbClr val="FF0000"/>
                        </a:solidFill>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8</a:t>
                      </a:r>
                      <a:endParaRPr sz="1800" b="1">
                        <a:solidFill>
                          <a:srgbClr val="FF0000"/>
                        </a:solidFill>
                      </a:endParaRPr>
                    </a:p>
                  </a:txBody>
                  <a:tcPr marL="0" marR="0" marT="0" marB="0">
                    <a:noFill/>
                  </a:tcPr>
                </a:tc>
                <a:extLst>
                  <a:ext uri="{0D108BD9-81ED-4DB2-BD59-A6C34878D82A}">
                    <a16:rowId xmlns:a16="http://schemas.microsoft.com/office/drawing/2014/main" val="10007"/>
                  </a:ext>
                </a:extLst>
              </a:tr>
              <a:tr h="360643">
                <a:tc>
                  <a:txBody>
                    <a:bodyPr/>
                    <a:lstStyle/>
                    <a:p>
                      <a:pPr marL="72000" marR="0" lvl="0" indent="0" algn="l" rtl="0">
                        <a:lnSpc>
                          <a:spcPct val="107000"/>
                        </a:lnSpc>
                        <a:spcBef>
                          <a:spcPts val="0"/>
                        </a:spcBef>
                        <a:spcAft>
                          <a:spcPts val="0"/>
                        </a:spcAft>
                        <a:buNone/>
                      </a:pPr>
                      <a:r>
                        <a:rPr lang="tr-TR" sz="1800"/>
                        <a:t>Alan İçi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94</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100</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İçi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8</a:t>
                      </a:r>
                      <a:endParaRPr sz="1800">
                        <a:latin typeface="Calibri"/>
                        <a:ea typeface="Calibri"/>
                        <a:cs typeface="Calibri"/>
                        <a:sym typeface="Calibri"/>
                      </a:endParaRPr>
                    </a:p>
                  </a:txBody>
                  <a:tcPr marL="0" marR="0" marT="0" marB="0">
                    <a:noFill/>
                  </a:tcPr>
                </a:tc>
                <a:tc>
                  <a:txBody>
                    <a:bodyPr/>
                    <a:lstStyle/>
                    <a:p>
                      <a:pPr marL="72000" marR="0" lvl="0" indent="0" algn="ctr" rtl="0">
                        <a:lnSpc>
                          <a:spcPct val="107000"/>
                        </a:lnSpc>
                        <a:spcBef>
                          <a:spcPts val="0"/>
                        </a:spcBef>
                        <a:spcAft>
                          <a:spcPts val="0"/>
                        </a:spcAft>
                        <a:buNone/>
                      </a:pPr>
                      <a:r>
                        <a:rPr lang="tr-TR" sz="1800"/>
                        <a:t>8 </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8"/>
                  </a:ext>
                </a:extLst>
              </a:tr>
              <a:tr h="360643">
                <a:tc>
                  <a:txBody>
                    <a:bodyPr/>
                    <a:lstStyle/>
                    <a:p>
                      <a:pPr marL="72000" marR="0" lvl="0" indent="0" algn="l" rtl="0">
                        <a:lnSpc>
                          <a:spcPct val="107000"/>
                        </a:lnSpc>
                        <a:spcBef>
                          <a:spcPts val="0"/>
                        </a:spcBef>
                        <a:spcAft>
                          <a:spcPts val="0"/>
                        </a:spcAft>
                        <a:buNone/>
                      </a:pPr>
                      <a:r>
                        <a:rPr lang="tr-TR" sz="1800"/>
                        <a:t>Alan Dışı Zorunlu Ders AKTS Toplamı</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130</a:t>
                      </a:r>
                      <a:endParaRPr sz="1800">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a:t> 124</a:t>
                      </a:r>
                      <a:endParaRPr sz="1800">
                        <a:latin typeface="Calibri"/>
                        <a:ea typeface="Calibri"/>
                        <a:cs typeface="Calibri"/>
                        <a:sym typeface="Calibri"/>
                      </a:endParaRPr>
                    </a:p>
                  </a:txBody>
                  <a:tcPr marL="3175" marR="3175" marT="3175" marB="0" anchor="ctr">
                    <a:noFill/>
                  </a:tcPr>
                </a:tc>
                <a:tc vMerge="1">
                  <a:txBody>
                    <a:bodyPr/>
                    <a:lstStyle/>
                    <a:p>
                      <a:endParaRPr/>
                    </a:p>
                  </a:txBody>
                  <a:tcPr marL="0" marR="0" marT="0" marB="0">
                    <a:noFill/>
                  </a:tcPr>
                </a:tc>
                <a:tc>
                  <a:txBody>
                    <a:bodyPr/>
                    <a:lstStyle/>
                    <a:p>
                      <a:pPr marL="72000" marR="0" lvl="0" indent="0" algn="l" rtl="0">
                        <a:lnSpc>
                          <a:spcPct val="107000"/>
                        </a:lnSpc>
                        <a:spcBef>
                          <a:spcPts val="0"/>
                        </a:spcBef>
                        <a:spcAft>
                          <a:spcPts val="0"/>
                        </a:spcAft>
                        <a:buNone/>
                      </a:pPr>
                      <a:r>
                        <a:rPr lang="tr-TR" sz="1800"/>
                        <a:t>Alan Dışı Seçmeli Ders AKTS Toplamı</a:t>
                      </a:r>
                      <a:endParaRPr sz="1800">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a:t> 8</a:t>
                      </a:r>
                      <a:endParaRPr sz="1800">
                        <a:latin typeface="Calibri"/>
                        <a:ea typeface="Calibri"/>
                        <a:cs typeface="Calibri"/>
                        <a:sym typeface="Calibri"/>
                      </a:endParaRPr>
                    </a:p>
                  </a:txBody>
                  <a:tcPr marL="0" marR="0" marT="0" marB="0">
                    <a:noFill/>
                  </a:tcPr>
                </a:tc>
                <a:tc>
                  <a:txBody>
                    <a:bodyPr/>
                    <a:lstStyle/>
                    <a:p>
                      <a:pPr marL="72000" marR="0" lvl="0" indent="0" algn="l" rtl="0">
                        <a:lnSpc>
                          <a:spcPct val="107000"/>
                        </a:lnSpc>
                        <a:spcBef>
                          <a:spcPts val="0"/>
                        </a:spcBef>
                        <a:spcAft>
                          <a:spcPts val="0"/>
                        </a:spcAft>
                        <a:buNone/>
                      </a:pPr>
                      <a:r>
                        <a:rPr lang="tr-TR" sz="1800"/>
                        <a:t>     8</a:t>
                      </a:r>
                      <a:endParaRPr sz="1800">
                        <a:latin typeface="Calibri"/>
                        <a:ea typeface="Calibri"/>
                        <a:cs typeface="Calibri"/>
                        <a:sym typeface="Calibri"/>
                      </a:endParaRPr>
                    </a:p>
                  </a:txBody>
                  <a:tcPr marL="0" marR="0" marT="0" marB="0">
                    <a:noFill/>
                  </a:tcPr>
                </a:tc>
                <a:extLst>
                  <a:ext uri="{0D108BD9-81ED-4DB2-BD59-A6C34878D82A}">
                    <a16:rowId xmlns:a16="http://schemas.microsoft.com/office/drawing/2014/main" val="10009"/>
                  </a:ext>
                </a:extLst>
              </a:tr>
              <a:tr h="360643">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224</a:t>
                      </a:r>
                      <a:endParaRPr sz="18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224</a:t>
                      </a:r>
                      <a:endParaRPr sz="1800" b="1">
                        <a:solidFill>
                          <a:srgbClr val="FF0000"/>
                        </a:solidFill>
                        <a:latin typeface="Calibri"/>
                        <a:ea typeface="Calibri"/>
                        <a:cs typeface="Calibri"/>
                        <a:sym typeface="Calibri"/>
                      </a:endParaRPr>
                    </a:p>
                  </a:txBody>
                  <a:tcPr marL="3175" marR="3175" marT="3175" marB="0" anchor="ctr">
                    <a:noFill/>
                  </a:tcPr>
                </a:tc>
                <a:tc vMerge="1">
                  <a:txBody>
                    <a:bodyPr/>
                    <a:lstStyle/>
                    <a:p>
                      <a:endParaRPr dirty="0"/>
                    </a:p>
                  </a:txBody>
                  <a:tcPr marL="0" marR="0" marT="0" marB="0">
                    <a:noFill/>
                  </a:tcPr>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a:solidFill>
                            <a:srgbClr val="FF0000"/>
                          </a:solidFill>
                        </a:rPr>
                        <a:t> 16</a:t>
                      </a:r>
                      <a:endParaRPr sz="1800" b="1">
                        <a:solidFill>
                          <a:srgbClr val="FF0000"/>
                        </a:solidFill>
                      </a:endParaRPr>
                    </a:p>
                  </a:txBody>
                  <a:tcPr marL="0" marR="0" marT="0" marB="0" anchor="ctr">
                    <a:noFill/>
                  </a:tcPr>
                </a:tc>
                <a:tc>
                  <a:txBody>
                    <a:bodyPr/>
                    <a:lstStyle/>
                    <a:p>
                      <a:pPr marL="72000" marR="0" lvl="0" indent="0" algn="ctr" rtl="0">
                        <a:lnSpc>
                          <a:spcPct val="107000"/>
                        </a:lnSpc>
                        <a:spcBef>
                          <a:spcPts val="0"/>
                        </a:spcBef>
                        <a:spcAft>
                          <a:spcPts val="0"/>
                        </a:spcAft>
                        <a:buNone/>
                      </a:pPr>
                      <a:r>
                        <a:rPr lang="tr-TR" sz="1800" b="1" dirty="0">
                          <a:solidFill>
                            <a:srgbClr val="FF0000"/>
                          </a:solidFill>
                        </a:rPr>
                        <a:t>16 </a:t>
                      </a:r>
                      <a:endParaRPr sz="1800" b="1" dirty="0">
                        <a:solidFill>
                          <a:srgbClr val="FF0000"/>
                        </a:solidFill>
                      </a:endParaRPr>
                    </a:p>
                  </a:txBody>
                  <a:tcPr marL="0" marR="0" marT="0" marB="0">
                    <a:noFill/>
                  </a:tcPr>
                </a:tc>
                <a:extLst>
                  <a:ext uri="{0D108BD9-81ED-4DB2-BD59-A6C34878D82A}">
                    <a16:rowId xmlns:a16="http://schemas.microsoft.com/office/drawing/2014/main" val="10010"/>
                  </a:ext>
                </a:extLst>
              </a:tr>
            </a:tbl>
          </a:graphicData>
        </a:graphic>
      </p:graphicFrame>
      <p:pic>
        <p:nvPicPr>
          <p:cNvPr id="599" name="Google Shape;599;g3b6b78beede_28_129"/>
          <p:cNvPicPr preferRelativeResize="0"/>
          <p:nvPr/>
        </p:nvPicPr>
        <p:blipFill rotWithShape="1">
          <a:blip r:embed="rId3">
            <a:alphaModFix/>
          </a:blip>
          <a:srcRect/>
          <a:stretch/>
        </p:blipFill>
        <p:spPr>
          <a:xfrm>
            <a:off x="11714591" y="6313518"/>
            <a:ext cx="444612" cy="450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8"/>
          <p:cNvSpPr txBox="1">
            <a:spLocks noGrp="1"/>
          </p:cNvSpPr>
          <p:nvPr>
            <p:ph type="title"/>
          </p:nvPr>
        </p:nvSpPr>
        <p:spPr>
          <a:xfrm>
            <a:off x="548637" y="795347"/>
            <a:ext cx="10175966" cy="7367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Öğretim Programları Haftalık Ders Saati </a:t>
            </a:r>
            <a:br>
              <a:rPr lang="tr-TR" sz="2800" b="1">
                <a:solidFill>
                  <a:srgbClr val="FF0000"/>
                </a:solidFill>
              </a:rPr>
            </a:br>
            <a:r>
              <a:rPr lang="tr-TR" sz="2800" b="1">
                <a:solidFill>
                  <a:srgbClr val="3333FF"/>
                </a:solidFill>
              </a:rPr>
              <a:t>(Teorik-T ve Uygulama-U) </a:t>
            </a:r>
            <a:r>
              <a:rPr lang="tr-TR" sz="2800" b="1">
                <a:solidFill>
                  <a:srgbClr val="FF0000"/>
                </a:solidFill>
              </a:rPr>
              <a:t>Analizi</a:t>
            </a:r>
            <a:endParaRPr sz="1200" b="1" i="1">
              <a:solidFill>
                <a:srgbClr val="0000CC"/>
              </a:solidFill>
            </a:endParaRPr>
          </a:p>
        </p:txBody>
      </p:sp>
      <p:sp>
        <p:nvSpPr>
          <p:cNvPr id="605" name="Google Shape;60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06" name="Google Shape;60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66</a:t>
            </a:fld>
            <a:endParaRPr/>
          </a:p>
        </p:txBody>
      </p:sp>
      <p:graphicFrame>
        <p:nvGraphicFramePr>
          <p:cNvPr id="607" name="Google Shape;607;p38"/>
          <p:cNvGraphicFramePr/>
          <p:nvPr>
            <p:extLst>
              <p:ext uri="{D42A27DB-BD31-4B8C-83A1-F6EECF244321}">
                <p14:modId xmlns:p14="http://schemas.microsoft.com/office/powerpoint/2010/main" val="1865408674"/>
              </p:ext>
            </p:extLst>
          </p:nvPr>
        </p:nvGraphicFramePr>
        <p:xfrm>
          <a:off x="324271" y="1886749"/>
          <a:ext cx="11495475" cy="4124475"/>
        </p:xfrm>
        <a:graphic>
          <a:graphicData uri="http://schemas.openxmlformats.org/drawingml/2006/table">
            <a:tbl>
              <a:tblPr firstRow="1" firstCol="1" lastRow="1" lastCol="1" bandRow="1" bandCol="1">
                <a:noFill/>
                <a:tableStyleId>{6B96FA0C-A23B-4D2F-B4F0-ADE644EF4475}</a:tableStyleId>
              </a:tblPr>
              <a:tblGrid>
                <a:gridCol w="1852425">
                  <a:extLst>
                    <a:ext uri="{9D8B030D-6E8A-4147-A177-3AD203B41FA5}">
                      <a16:colId xmlns:a16="http://schemas.microsoft.com/office/drawing/2014/main" val="20000"/>
                    </a:ext>
                  </a:extLst>
                </a:gridCol>
                <a:gridCol w="2399775">
                  <a:extLst>
                    <a:ext uri="{9D8B030D-6E8A-4147-A177-3AD203B41FA5}">
                      <a16:colId xmlns:a16="http://schemas.microsoft.com/office/drawing/2014/main" val="20001"/>
                    </a:ext>
                  </a:extLst>
                </a:gridCol>
                <a:gridCol w="597100">
                  <a:extLst>
                    <a:ext uri="{9D8B030D-6E8A-4147-A177-3AD203B41FA5}">
                      <a16:colId xmlns:a16="http://schemas.microsoft.com/office/drawing/2014/main" val="20002"/>
                    </a:ext>
                  </a:extLst>
                </a:gridCol>
                <a:gridCol w="604400">
                  <a:extLst>
                    <a:ext uri="{9D8B030D-6E8A-4147-A177-3AD203B41FA5}">
                      <a16:colId xmlns:a16="http://schemas.microsoft.com/office/drawing/2014/main" val="20003"/>
                    </a:ext>
                  </a:extLst>
                </a:gridCol>
                <a:gridCol w="604400">
                  <a:extLst>
                    <a:ext uri="{9D8B030D-6E8A-4147-A177-3AD203B41FA5}">
                      <a16:colId xmlns:a16="http://schemas.microsoft.com/office/drawing/2014/main" val="20004"/>
                    </a:ext>
                  </a:extLst>
                </a:gridCol>
                <a:gridCol w="583250">
                  <a:extLst>
                    <a:ext uri="{9D8B030D-6E8A-4147-A177-3AD203B41FA5}">
                      <a16:colId xmlns:a16="http://schemas.microsoft.com/office/drawing/2014/main" val="20005"/>
                    </a:ext>
                  </a:extLst>
                </a:gridCol>
                <a:gridCol w="612575">
                  <a:extLst>
                    <a:ext uri="{9D8B030D-6E8A-4147-A177-3AD203B41FA5}">
                      <a16:colId xmlns:a16="http://schemas.microsoft.com/office/drawing/2014/main" val="20006"/>
                    </a:ext>
                  </a:extLst>
                </a:gridCol>
                <a:gridCol w="612575">
                  <a:extLst>
                    <a:ext uri="{9D8B030D-6E8A-4147-A177-3AD203B41FA5}">
                      <a16:colId xmlns:a16="http://schemas.microsoft.com/office/drawing/2014/main" val="20007"/>
                    </a:ext>
                  </a:extLst>
                </a:gridCol>
                <a:gridCol w="597925">
                  <a:extLst>
                    <a:ext uri="{9D8B030D-6E8A-4147-A177-3AD203B41FA5}">
                      <a16:colId xmlns:a16="http://schemas.microsoft.com/office/drawing/2014/main" val="20008"/>
                    </a:ext>
                  </a:extLst>
                </a:gridCol>
                <a:gridCol w="604400">
                  <a:extLst>
                    <a:ext uri="{9D8B030D-6E8A-4147-A177-3AD203B41FA5}">
                      <a16:colId xmlns:a16="http://schemas.microsoft.com/office/drawing/2014/main" val="20009"/>
                    </a:ext>
                  </a:extLst>
                </a:gridCol>
                <a:gridCol w="604400">
                  <a:extLst>
                    <a:ext uri="{9D8B030D-6E8A-4147-A177-3AD203B41FA5}">
                      <a16:colId xmlns:a16="http://schemas.microsoft.com/office/drawing/2014/main" val="20010"/>
                    </a:ext>
                  </a:extLst>
                </a:gridCol>
                <a:gridCol w="597100">
                  <a:extLst>
                    <a:ext uri="{9D8B030D-6E8A-4147-A177-3AD203B41FA5}">
                      <a16:colId xmlns:a16="http://schemas.microsoft.com/office/drawing/2014/main" val="20011"/>
                    </a:ext>
                  </a:extLst>
                </a:gridCol>
                <a:gridCol w="612575">
                  <a:extLst>
                    <a:ext uri="{9D8B030D-6E8A-4147-A177-3AD203B41FA5}">
                      <a16:colId xmlns:a16="http://schemas.microsoft.com/office/drawing/2014/main" val="20012"/>
                    </a:ext>
                  </a:extLst>
                </a:gridCol>
                <a:gridCol w="612575">
                  <a:extLst>
                    <a:ext uri="{9D8B030D-6E8A-4147-A177-3AD203B41FA5}">
                      <a16:colId xmlns:a16="http://schemas.microsoft.com/office/drawing/2014/main" val="20013"/>
                    </a:ext>
                  </a:extLst>
                </a:gridCol>
              </a:tblGrid>
              <a:tr h="297925">
                <a:tc rowSpan="2">
                  <a:txBody>
                    <a:bodyPr/>
                    <a:lstStyle/>
                    <a:p>
                      <a:pPr marL="0" marR="0" lvl="0" indent="0" algn="ctr" rtl="0">
                        <a:lnSpc>
                          <a:spcPct val="107000"/>
                        </a:lnSpc>
                        <a:spcBef>
                          <a:spcPts val="0"/>
                        </a:spcBef>
                        <a:spcAft>
                          <a:spcPts val="0"/>
                        </a:spcAft>
                        <a:buNone/>
                      </a:pPr>
                      <a:r>
                        <a:rPr lang="tr-TR" sz="1300" b="1">
                          <a:solidFill>
                            <a:srgbClr val="FF0000"/>
                          </a:solidFill>
                        </a:rPr>
                        <a:t>Program Adı</a:t>
                      </a:r>
                      <a:endParaRPr sz="1300" b="1">
                        <a:solidFill>
                          <a:srgbClr val="FF0000"/>
                        </a:solidFill>
                        <a:latin typeface="Calibri"/>
                        <a:ea typeface="Calibri"/>
                        <a:cs typeface="Calibri"/>
                        <a:sym typeface="Calibri"/>
                      </a:endParaRPr>
                    </a:p>
                  </a:txBody>
                  <a:tcPr marL="9525" marR="9525" marT="9525" marB="0" anchor="ctr">
                    <a:noFill/>
                  </a:tcPr>
                </a:tc>
                <a:tc rowSpan="2">
                  <a:txBody>
                    <a:bodyPr/>
                    <a:lstStyle/>
                    <a:p>
                      <a:pPr marL="0" marR="0" lvl="0" indent="0" algn="ctr" rtl="0">
                        <a:lnSpc>
                          <a:spcPct val="107000"/>
                        </a:lnSpc>
                        <a:spcBef>
                          <a:spcPts val="0"/>
                        </a:spcBef>
                        <a:spcAft>
                          <a:spcPts val="0"/>
                        </a:spcAft>
                        <a:buNone/>
                      </a:pPr>
                      <a:r>
                        <a:rPr lang="tr-TR" sz="1300" b="1">
                          <a:solidFill>
                            <a:srgbClr val="FF0000"/>
                          </a:solidFill>
                        </a:rPr>
                        <a:t>Sınıf</a:t>
                      </a:r>
                      <a:endParaRPr sz="1300" b="1">
                        <a:solidFill>
                          <a:srgbClr val="FF0000"/>
                        </a:solidFill>
                        <a:latin typeface="Calibri"/>
                        <a:ea typeface="Calibri"/>
                        <a:cs typeface="Calibri"/>
                        <a:sym typeface="Calibri"/>
                      </a:endParaRPr>
                    </a:p>
                  </a:txBody>
                  <a:tcPr marL="7625" marR="7625" marT="7625" marB="0" anchor="ctr">
                    <a:noFill/>
                  </a:tcPr>
                </a:tc>
                <a:tc gridSpan="3">
                  <a:txBody>
                    <a:bodyPr/>
                    <a:lstStyle/>
                    <a:p>
                      <a:pPr marL="0" marR="0" lvl="0" indent="0" algn="ctr" rtl="0">
                        <a:lnSpc>
                          <a:spcPct val="107000"/>
                        </a:lnSpc>
                        <a:spcBef>
                          <a:spcPts val="0"/>
                        </a:spcBef>
                        <a:spcAft>
                          <a:spcPts val="0"/>
                        </a:spcAft>
                        <a:buNone/>
                      </a:pPr>
                      <a:r>
                        <a:rPr lang="tr-TR" sz="1300" b="1">
                          <a:solidFill>
                            <a:srgbClr val="FF0000"/>
                          </a:solidFill>
                        </a:rPr>
                        <a:t>2024 Bahar</a:t>
                      </a:r>
                      <a:endParaRPr sz="13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300" b="1">
                          <a:solidFill>
                            <a:srgbClr val="FF0000"/>
                          </a:solidFill>
                        </a:rPr>
                        <a:t>2024 Güz</a:t>
                      </a:r>
                      <a:endParaRPr sz="13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300" b="1">
                          <a:solidFill>
                            <a:srgbClr val="FF0000"/>
                          </a:solidFill>
                        </a:rPr>
                        <a:t>2025 Bahar</a:t>
                      </a:r>
                      <a:endParaRPr sz="13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300" b="1">
                          <a:solidFill>
                            <a:srgbClr val="FF0000"/>
                          </a:solidFill>
                        </a:rPr>
                        <a:t>2025 Güz</a:t>
                      </a:r>
                      <a:endParaRPr sz="13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77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100" b="1">
                          <a:solidFill>
                            <a:srgbClr val="FF0000"/>
                          </a:solidFill>
                        </a:rPr>
                        <a:t>T</a:t>
                      </a:r>
                      <a:endParaRPr sz="11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U</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TOPLAM</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T</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U</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TOPLAM</a:t>
                      </a:r>
                      <a:endParaRPr sz="11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T</a:t>
                      </a:r>
                      <a:endParaRPr sz="11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U</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TOPLAM</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T</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U</a:t>
                      </a:r>
                      <a:endParaRPr sz="11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100" b="1">
                          <a:solidFill>
                            <a:srgbClr val="FF0000"/>
                          </a:solidFill>
                        </a:rPr>
                        <a:t>TOPLAM</a:t>
                      </a:r>
                      <a:endParaRPr sz="1100" b="1">
                        <a:solidFill>
                          <a:srgbClr val="FF0000"/>
                        </a:solidFill>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1"/>
                  </a:ext>
                </a:extLst>
              </a:tr>
              <a:tr h="378725">
                <a:tc rowSpan="5">
                  <a:txBody>
                    <a:bodyPr/>
                    <a:lstStyle/>
                    <a:p>
                      <a:pPr marL="0" marR="0" lvl="0" indent="0" algn="l" rtl="0">
                        <a:lnSpc>
                          <a:spcPct val="107000"/>
                        </a:lnSpc>
                        <a:spcBef>
                          <a:spcPts val="0"/>
                        </a:spcBef>
                        <a:spcAft>
                          <a:spcPts val="0"/>
                        </a:spcAft>
                        <a:buNone/>
                      </a:pPr>
                      <a:r>
                        <a:rPr lang="tr-TR" sz="1300" b="0" dirty="0"/>
                        <a:t> Türkçe Eğitimi</a:t>
                      </a:r>
                      <a:endParaRPr sz="1300" b="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300" b="1"/>
                        <a:t>Birinci Sınıf </a:t>
                      </a:r>
                      <a:endParaRPr sz="1300" b="1">
                        <a:latin typeface="Calibri"/>
                        <a:ea typeface="Calibri"/>
                        <a:cs typeface="Calibri"/>
                        <a:sym typeface="Calibri"/>
                      </a:endParaRPr>
                    </a:p>
                  </a:txBody>
                  <a:tcPr marL="7625" marR="7625" marT="7625" marB="0" anchor="ctr">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19</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19</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19</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19</a:t>
                      </a:r>
                      <a:endParaRPr sz="13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2"/>
                  </a:ext>
                </a:extLst>
              </a:tr>
              <a:tr h="3787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300" b="1"/>
                        <a:t>İkinci Sınıf </a:t>
                      </a:r>
                      <a:endParaRPr sz="1300" b="1">
                        <a:latin typeface="Calibri"/>
                        <a:ea typeface="Calibri"/>
                        <a:cs typeface="Calibri"/>
                        <a:sym typeface="Calibri"/>
                      </a:endParaRPr>
                    </a:p>
                  </a:txBody>
                  <a:tcPr marL="7625" marR="7625" marT="7625" marB="0" anchor="ctr">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21</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21</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21</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21</a:t>
                      </a:r>
                      <a:endParaRPr sz="13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3"/>
                  </a:ext>
                </a:extLst>
              </a:tr>
              <a:tr h="3787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300" b="1"/>
                        <a:t>Üçüncü Sınıf </a:t>
                      </a:r>
                      <a:endParaRPr sz="1300" b="1">
                        <a:latin typeface="Calibri"/>
                        <a:ea typeface="Calibri"/>
                        <a:cs typeface="Calibri"/>
                        <a:sym typeface="Calibri"/>
                      </a:endParaRPr>
                    </a:p>
                  </a:txBody>
                  <a:tcPr marL="7625" marR="7625" marT="7625" marB="0" anchor="ctr">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18</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18</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20</a:t>
                      </a:r>
                      <a:endParaRPr sz="13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4"/>
                  </a:ext>
                </a:extLst>
              </a:tr>
              <a:tr h="3787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300" b="1"/>
                        <a:t>Dördüncü Sınıf </a:t>
                      </a:r>
                      <a:endParaRPr sz="1300" b="1">
                        <a:latin typeface="Calibri"/>
                        <a:ea typeface="Calibri"/>
                        <a:cs typeface="Calibri"/>
                        <a:sym typeface="Calibri"/>
                      </a:endParaRPr>
                    </a:p>
                  </a:txBody>
                  <a:tcPr marL="7625" marR="7625" marT="7625" marB="0" anchor="ctr">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dirty="0">
                          <a:latin typeface="Calibri"/>
                          <a:ea typeface="Calibri"/>
                          <a:cs typeface="Calibri"/>
                          <a:sym typeface="Calibri"/>
                        </a:rPr>
                        <a:t> 12</a:t>
                      </a:r>
                      <a:endParaRPr sz="1300" dirty="0">
                        <a:latin typeface="Calibri"/>
                        <a:ea typeface="Calibri"/>
                        <a:cs typeface="Calibri"/>
                        <a:sym typeface="Calibri"/>
                      </a:endParaRPr>
                    </a:p>
                  </a:txBody>
                  <a:tcPr marL="91425" marR="91425" marT="91425" marB="91425">
                    <a:lnR w="12700" cap="flat" cmpd="sng" algn="ctr">
                      <a:solidFill>
                        <a:schemeClr val="tx1"/>
                      </a:solidFill>
                      <a:prstDash val="solid"/>
                      <a:round/>
                      <a:headEnd type="none" w="med" len="med"/>
                      <a:tailEnd type="none" w="med" len="med"/>
                    </a:lnR>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lnL w="12700" cap="flat" cmpd="sng" algn="ctr">
                      <a:solidFill>
                        <a:schemeClr val="tx1"/>
                      </a:solidFill>
                      <a:prstDash val="solid"/>
                      <a:round/>
                      <a:headEnd type="none" w="med" len="med"/>
                      <a:tailEnd type="none" w="med" len="med"/>
                    </a:lnL>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12</a:t>
                      </a:r>
                      <a:endParaRPr sz="1300">
                        <a:latin typeface="Calibri"/>
                        <a:ea typeface="Calibri"/>
                        <a:cs typeface="Calibri"/>
                        <a:sym typeface="Calibri"/>
                      </a:endParaRPr>
                    </a:p>
                  </a:txBody>
                  <a:tcPr marL="91425" marR="91425" marT="91425" marB="91425">
                    <a:noFill/>
                  </a:tcPr>
                </a:tc>
                <a:extLst>
                  <a:ext uri="{0D108BD9-81ED-4DB2-BD59-A6C34878D82A}">
                    <a16:rowId xmlns:a16="http://schemas.microsoft.com/office/drawing/2014/main" val="10005"/>
                  </a:ext>
                </a:extLst>
              </a:tr>
              <a:tr h="3787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300" b="1">
                          <a:solidFill>
                            <a:srgbClr val="FF0000"/>
                          </a:solidFill>
                        </a:rPr>
                        <a:t>Toplam Saat</a:t>
                      </a:r>
                      <a:endParaRPr sz="1300" b="1">
                        <a:solidFill>
                          <a:srgbClr val="FF0000"/>
                        </a:solidFill>
                        <a:latin typeface="Calibri"/>
                        <a:ea typeface="Calibri"/>
                        <a:cs typeface="Calibri"/>
                        <a:sym typeface="Calibri"/>
                      </a:endParaRPr>
                    </a:p>
                  </a:txBody>
                  <a:tcPr marL="7625" marR="7625" marT="7625" marB="0" anchor="ctr">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72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72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80</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a:t>
                      </a:r>
                      <a:endParaRPr sz="1300">
                        <a:latin typeface="Calibri"/>
                        <a:ea typeface="Calibri"/>
                        <a:cs typeface="Calibri"/>
                        <a:sym typeface="Calibri"/>
                      </a:endParaRPr>
                    </a:p>
                  </a:txBody>
                  <a:tcPr marL="91425" marR="91425" marT="91425" marB="91425">
                    <a:noFill/>
                  </a:tcPr>
                </a:tc>
                <a:tc>
                  <a:txBody>
                    <a:bodyPr/>
                    <a:lstStyle/>
                    <a:p>
                      <a:pPr marL="0" lvl="0" indent="0" algn="l" rtl="0">
                        <a:lnSpc>
                          <a:spcPct val="107000"/>
                        </a:lnSpc>
                        <a:spcBef>
                          <a:spcPts val="0"/>
                        </a:spcBef>
                        <a:spcAft>
                          <a:spcPts val="0"/>
                        </a:spcAft>
                        <a:buNone/>
                      </a:pPr>
                      <a:r>
                        <a:rPr lang="tr-TR" sz="1300" dirty="0">
                          <a:latin typeface="Calibri"/>
                          <a:ea typeface="Calibri"/>
                          <a:cs typeface="Calibri"/>
                          <a:sym typeface="Calibri"/>
                        </a:rPr>
                        <a:t> 82</a:t>
                      </a:r>
                      <a:endParaRPr sz="1300" dirty="0">
                        <a:latin typeface="Calibri"/>
                        <a:ea typeface="Calibri"/>
                        <a:cs typeface="Calibri"/>
                        <a:sym typeface="Calibri"/>
                      </a:endParaRPr>
                    </a:p>
                  </a:txBody>
                  <a:tcPr marL="91425" marR="91425" marT="91425" marB="91425">
                    <a:lnB w="12700" cap="flat" cmpd="sng" algn="ctr">
                      <a:solidFill>
                        <a:schemeClr val="tx1"/>
                      </a:solidFill>
                      <a:prstDash val="solid"/>
                      <a:round/>
                      <a:headEnd type="none" w="med" len="med"/>
                      <a:tailEnd type="none" w="med" len="med"/>
                    </a:lnB>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72</a:t>
                      </a:r>
                      <a:endParaRPr sz="1300">
                        <a:latin typeface="Calibri"/>
                        <a:ea typeface="Calibri"/>
                        <a:cs typeface="Calibri"/>
                        <a:sym typeface="Calibri"/>
                      </a:endParaRPr>
                    </a:p>
                  </a:txBody>
                  <a:tcPr marL="91425" marR="91425" marT="91425" marB="91425">
                    <a:lnB w="508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0</a:t>
                      </a:r>
                      <a:endParaRPr sz="1300">
                        <a:latin typeface="Calibri"/>
                        <a:ea typeface="Calibri"/>
                        <a:cs typeface="Calibri"/>
                        <a:sym typeface="Calibri"/>
                      </a:endParaRPr>
                    </a:p>
                  </a:txBody>
                  <a:tcPr marL="91425" marR="91425" marT="91425" marB="91425">
                    <a:lnB w="508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72</a:t>
                      </a:r>
                      <a:endParaRPr sz="1300">
                        <a:latin typeface="Calibri"/>
                        <a:ea typeface="Calibri"/>
                        <a:cs typeface="Calibri"/>
                        <a:sym typeface="Calibri"/>
                      </a:endParaRPr>
                    </a:p>
                  </a:txBody>
                  <a:tcPr marL="91425" marR="91425" marT="91425" marB="91425">
                    <a:lnB w="508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80</a:t>
                      </a:r>
                      <a:endParaRPr sz="1300">
                        <a:latin typeface="Calibri"/>
                        <a:ea typeface="Calibri"/>
                        <a:cs typeface="Calibri"/>
                        <a:sym typeface="Calibri"/>
                      </a:endParaRPr>
                    </a:p>
                  </a:txBody>
                  <a:tcPr marL="91425" marR="91425" marT="91425" marB="91425">
                    <a:lnB w="508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2</a:t>
                      </a:r>
                      <a:endParaRPr sz="1300">
                        <a:latin typeface="Calibri"/>
                        <a:ea typeface="Calibri"/>
                        <a:cs typeface="Calibri"/>
                        <a:sym typeface="Calibri"/>
                      </a:endParaRPr>
                    </a:p>
                  </a:txBody>
                  <a:tcPr marL="91425" marR="91425" marT="91425" marB="91425">
                    <a:lnB w="508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300">
                          <a:latin typeface="Calibri"/>
                          <a:ea typeface="Calibri"/>
                          <a:cs typeface="Calibri"/>
                          <a:sym typeface="Calibri"/>
                        </a:rPr>
                        <a:t> 82</a:t>
                      </a:r>
                      <a:endParaRPr sz="1300">
                        <a:latin typeface="Calibri"/>
                        <a:ea typeface="Calibri"/>
                        <a:cs typeface="Calibri"/>
                        <a:sym typeface="Calibri"/>
                      </a:endParaRPr>
                    </a:p>
                  </a:txBody>
                  <a:tcPr marL="91425" marR="91425" marT="91425" marB="91425">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6"/>
                  </a:ext>
                </a:extLst>
              </a:tr>
              <a:tr h="300350">
                <a:tc rowSpan="5">
                  <a:txBody>
                    <a:bodyPr/>
                    <a:lstStyle/>
                    <a:p>
                      <a:pPr marL="0" marR="0" lvl="0" indent="0" algn="l" rtl="0">
                        <a:lnSpc>
                          <a:spcPct val="107000"/>
                        </a:lnSpc>
                        <a:spcBef>
                          <a:spcPts val="0"/>
                        </a:spcBef>
                        <a:spcAft>
                          <a:spcPts val="0"/>
                        </a:spcAft>
                        <a:buNone/>
                      </a:pPr>
                      <a:r>
                        <a:rPr lang="tr-TR" sz="1300" b="0"/>
                        <a:t> Özel Eğitim</a:t>
                      </a:r>
                      <a:endParaRPr sz="13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300" b="1"/>
                        <a:t>Birinci Sınıf</a:t>
                      </a:r>
                      <a:endParaRPr sz="13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20</a:t>
                      </a:r>
                      <a:endParaRPr sz="13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0</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20</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0</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lnT w="12700" cap="flat" cmpd="sng" algn="ctr">
                      <a:solidFill>
                        <a:schemeClr val="tx1"/>
                      </a:solidFill>
                      <a:prstDash val="solid"/>
                      <a:round/>
                      <a:headEnd type="none" w="med" len="med"/>
                      <a:tailEnd type="none" w="med" len="med"/>
                    </a:lnT>
                    <a:noFill/>
                  </a:tcPr>
                </a:tc>
                <a:tc>
                  <a:txBody>
                    <a:bodyPr/>
                    <a:lstStyle/>
                    <a:p>
                      <a:pPr marL="0" marR="0" lvl="0" indent="0" algn="l" rtl="0">
                        <a:lnSpc>
                          <a:spcPct val="107000"/>
                        </a:lnSpc>
                        <a:spcBef>
                          <a:spcPts val="0"/>
                        </a:spcBef>
                        <a:spcAft>
                          <a:spcPts val="0"/>
                        </a:spcAft>
                        <a:buNone/>
                      </a:pPr>
                      <a:r>
                        <a:rPr lang="tr-TR" sz="1300" b="0" dirty="0"/>
                        <a:t> 20</a:t>
                      </a:r>
                      <a:endParaRPr sz="1300" b="0" dirty="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0</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20</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0</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1"/>
                        <a:t> 18</a:t>
                      </a:r>
                      <a:endParaRPr sz="1300" b="1">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7"/>
                  </a:ext>
                </a:extLst>
              </a:tr>
              <a:tr h="300350">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300" b="1"/>
                        <a:t>İkinci Sınıf</a:t>
                      </a:r>
                      <a:endParaRPr sz="13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4</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22</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a:t>
                      </a:r>
                      <a:r>
                        <a:rPr lang="tr-TR" sz="1300"/>
                        <a:t>0</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4</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22</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18</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a:t>
                      </a:r>
                      <a:r>
                        <a:rPr lang="tr-TR" sz="1300"/>
                        <a:t>0</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1"/>
                        <a:t> 18</a:t>
                      </a:r>
                      <a:endParaRPr sz="1300" b="1">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8"/>
                  </a:ext>
                </a:extLst>
              </a:tr>
              <a:tr h="300350">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300" b="1"/>
                        <a:t>Üçüncü Sınıf</a:t>
                      </a:r>
                      <a:endParaRPr sz="13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12</a:t>
                      </a:r>
                      <a:endParaRPr sz="13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4</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16</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14</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2</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16</a:t>
                      </a:r>
                      <a:endParaRPr sz="13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300" b="0"/>
                        <a:t> 12</a:t>
                      </a:r>
                      <a:endParaRPr sz="13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4</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16</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14</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2</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1"/>
                        <a:t> 16</a:t>
                      </a:r>
                      <a:endParaRPr sz="1300" b="1">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9"/>
                  </a:ext>
                </a:extLst>
              </a:tr>
              <a:tr h="300350">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300" b="1"/>
                        <a:t>Dördüncü Sınıf</a:t>
                      </a:r>
                      <a:endParaRPr sz="13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7</a:t>
                      </a:r>
                      <a:endParaRPr sz="13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8</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15</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3</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8</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11</a:t>
                      </a:r>
                      <a:endParaRPr sz="13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300" b="0"/>
                        <a:t> 7</a:t>
                      </a:r>
                      <a:endParaRPr sz="13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8</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15</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3</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8</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1"/>
                        <a:t> 11</a:t>
                      </a:r>
                      <a:endParaRPr sz="1300" b="1">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0"/>
                  </a:ext>
                </a:extLst>
              </a:tr>
              <a:tr h="300350">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300" b="1" dirty="0">
                          <a:solidFill>
                            <a:srgbClr val="FF0000"/>
                          </a:solidFill>
                        </a:rPr>
                        <a:t>Toplam Saat</a:t>
                      </a:r>
                      <a:endParaRPr sz="1300" b="1" dirty="0">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57</a:t>
                      </a:r>
                      <a:endParaRPr sz="13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300" b="0"/>
                        <a:t> 16</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73</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49</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10</a:t>
                      </a:r>
                      <a:endParaRPr sz="13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0"/>
                        <a:t> 59</a:t>
                      </a:r>
                      <a:endParaRPr sz="13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300" b="0"/>
                        <a:t> 57</a:t>
                      </a:r>
                      <a:endParaRPr sz="13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16</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73</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49</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0"/>
                        <a:t> 10</a:t>
                      </a:r>
                      <a:endParaRPr sz="13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300" b="1" dirty="0"/>
                        <a:t> 59</a:t>
                      </a:r>
                      <a:endParaRPr sz="1300" b="1" dirty="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3b6b78beede_28_183"/>
          <p:cNvSpPr txBox="1">
            <a:spLocks noGrp="1"/>
          </p:cNvSpPr>
          <p:nvPr>
            <p:ph type="title"/>
          </p:nvPr>
        </p:nvSpPr>
        <p:spPr>
          <a:xfrm>
            <a:off x="548637" y="795347"/>
            <a:ext cx="10176000" cy="7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Öğretim Programları Haftalık Ders Saati </a:t>
            </a:r>
            <a:br>
              <a:rPr lang="tr-TR" sz="2800" b="1">
                <a:solidFill>
                  <a:srgbClr val="FF0000"/>
                </a:solidFill>
              </a:rPr>
            </a:br>
            <a:r>
              <a:rPr lang="tr-TR" sz="2800" b="1">
                <a:solidFill>
                  <a:srgbClr val="3333FF"/>
                </a:solidFill>
              </a:rPr>
              <a:t>(Teorik-T ve Uygulama-U) </a:t>
            </a:r>
            <a:r>
              <a:rPr lang="tr-TR" sz="2800" b="1">
                <a:solidFill>
                  <a:srgbClr val="FF0000"/>
                </a:solidFill>
              </a:rPr>
              <a:t>Analizi</a:t>
            </a:r>
            <a:endParaRPr sz="1200" b="1" i="1">
              <a:solidFill>
                <a:srgbClr val="0000CC"/>
              </a:solidFill>
            </a:endParaRPr>
          </a:p>
        </p:txBody>
      </p:sp>
      <p:sp>
        <p:nvSpPr>
          <p:cNvPr id="613" name="Google Shape;613;g3b6b78beede_28_1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14" name="Google Shape;614;g3b6b78beede_28_1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67</a:t>
            </a:fld>
            <a:endParaRPr/>
          </a:p>
        </p:txBody>
      </p:sp>
      <p:graphicFrame>
        <p:nvGraphicFramePr>
          <p:cNvPr id="616" name="Google Shape;616;g3b6b78beede_28_183"/>
          <p:cNvGraphicFramePr/>
          <p:nvPr>
            <p:extLst>
              <p:ext uri="{D42A27DB-BD31-4B8C-83A1-F6EECF244321}">
                <p14:modId xmlns:p14="http://schemas.microsoft.com/office/powerpoint/2010/main" val="3694599457"/>
              </p:ext>
            </p:extLst>
          </p:nvPr>
        </p:nvGraphicFramePr>
        <p:xfrm>
          <a:off x="388121" y="1943099"/>
          <a:ext cx="11407675" cy="3920550"/>
        </p:xfrm>
        <a:graphic>
          <a:graphicData uri="http://schemas.openxmlformats.org/drawingml/2006/table">
            <a:tbl>
              <a:tblPr firstRow="1" firstCol="1" lastRow="1" lastCol="1" bandRow="1" bandCol="1">
                <a:noFill/>
                <a:tableStyleId>{6B96FA0C-A23B-4D2F-B4F0-ADE644EF4475}</a:tableStyleId>
              </a:tblPr>
              <a:tblGrid>
                <a:gridCol w="1838250">
                  <a:extLst>
                    <a:ext uri="{9D8B030D-6E8A-4147-A177-3AD203B41FA5}">
                      <a16:colId xmlns:a16="http://schemas.microsoft.com/office/drawing/2014/main" val="20000"/>
                    </a:ext>
                  </a:extLst>
                </a:gridCol>
                <a:gridCol w="2491050">
                  <a:extLst>
                    <a:ext uri="{9D8B030D-6E8A-4147-A177-3AD203B41FA5}">
                      <a16:colId xmlns:a16="http://schemas.microsoft.com/office/drawing/2014/main" val="20001"/>
                    </a:ext>
                  </a:extLst>
                </a:gridCol>
                <a:gridCol w="482900">
                  <a:extLst>
                    <a:ext uri="{9D8B030D-6E8A-4147-A177-3AD203B41FA5}">
                      <a16:colId xmlns:a16="http://schemas.microsoft.com/office/drawing/2014/main" val="20002"/>
                    </a:ext>
                  </a:extLst>
                </a:gridCol>
                <a:gridCol w="599800">
                  <a:extLst>
                    <a:ext uri="{9D8B030D-6E8A-4147-A177-3AD203B41FA5}">
                      <a16:colId xmlns:a16="http://schemas.microsoft.com/office/drawing/2014/main" val="20003"/>
                    </a:ext>
                  </a:extLst>
                </a:gridCol>
                <a:gridCol w="599800">
                  <a:extLst>
                    <a:ext uri="{9D8B030D-6E8A-4147-A177-3AD203B41FA5}">
                      <a16:colId xmlns:a16="http://schemas.microsoft.com/office/drawing/2014/main" val="20004"/>
                    </a:ext>
                  </a:extLst>
                </a:gridCol>
                <a:gridCol w="578800">
                  <a:extLst>
                    <a:ext uri="{9D8B030D-6E8A-4147-A177-3AD203B41FA5}">
                      <a16:colId xmlns:a16="http://schemas.microsoft.com/office/drawing/2014/main" val="20005"/>
                    </a:ext>
                  </a:extLst>
                </a:gridCol>
                <a:gridCol w="607900">
                  <a:extLst>
                    <a:ext uri="{9D8B030D-6E8A-4147-A177-3AD203B41FA5}">
                      <a16:colId xmlns:a16="http://schemas.microsoft.com/office/drawing/2014/main" val="20006"/>
                    </a:ext>
                  </a:extLst>
                </a:gridCol>
                <a:gridCol w="607900">
                  <a:extLst>
                    <a:ext uri="{9D8B030D-6E8A-4147-A177-3AD203B41FA5}">
                      <a16:colId xmlns:a16="http://schemas.microsoft.com/office/drawing/2014/main" val="20007"/>
                    </a:ext>
                  </a:extLst>
                </a:gridCol>
                <a:gridCol w="593350">
                  <a:extLst>
                    <a:ext uri="{9D8B030D-6E8A-4147-A177-3AD203B41FA5}">
                      <a16:colId xmlns:a16="http://schemas.microsoft.com/office/drawing/2014/main" val="20008"/>
                    </a:ext>
                  </a:extLst>
                </a:gridCol>
                <a:gridCol w="599800">
                  <a:extLst>
                    <a:ext uri="{9D8B030D-6E8A-4147-A177-3AD203B41FA5}">
                      <a16:colId xmlns:a16="http://schemas.microsoft.com/office/drawing/2014/main" val="20009"/>
                    </a:ext>
                  </a:extLst>
                </a:gridCol>
                <a:gridCol w="599800">
                  <a:extLst>
                    <a:ext uri="{9D8B030D-6E8A-4147-A177-3AD203B41FA5}">
                      <a16:colId xmlns:a16="http://schemas.microsoft.com/office/drawing/2014/main" val="20010"/>
                    </a:ext>
                  </a:extLst>
                </a:gridCol>
                <a:gridCol w="592525">
                  <a:extLst>
                    <a:ext uri="{9D8B030D-6E8A-4147-A177-3AD203B41FA5}">
                      <a16:colId xmlns:a16="http://schemas.microsoft.com/office/drawing/2014/main" val="20011"/>
                    </a:ext>
                  </a:extLst>
                </a:gridCol>
                <a:gridCol w="607900">
                  <a:extLst>
                    <a:ext uri="{9D8B030D-6E8A-4147-A177-3AD203B41FA5}">
                      <a16:colId xmlns:a16="http://schemas.microsoft.com/office/drawing/2014/main" val="20012"/>
                    </a:ext>
                  </a:extLst>
                </a:gridCol>
                <a:gridCol w="607900">
                  <a:extLst>
                    <a:ext uri="{9D8B030D-6E8A-4147-A177-3AD203B41FA5}">
                      <a16:colId xmlns:a16="http://schemas.microsoft.com/office/drawing/2014/main" val="20013"/>
                    </a:ext>
                  </a:extLst>
                </a:gridCol>
              </a:tblGrid>
              <a:tr h="315775">
                <a:tc rowSpan="2">
                  <a:txBody>
                    <a:bodyPr/>
                    <a:lstStyle/>
                    <a:p>
                      <a:pPr marL="0" marR="0" lvl="0" indent="0" algn="ctr" rtl="0">
                        <a:lnSpc>
                          <a:spcPct val="107000"/>
                        </a:lnSpc>
                        <a:spcBef>
                          <a:spcPts val="0"/>
                        </a:spcBef>
                        <a:spcAft>
                          <a:spcPts val="0"/>
                        </a:spcAft>
                        <a:buNone/>
                      </a:pPr>
                      <a:r>
                        <a:rPr lang="tr-TR" sz="1400" b="1">
                          <a:solidFill>
                            <a:srgbClr val="FF0000"/>
                          </a:solidFill>
                        </a:rPr>
                        <a:t>Program Adı</a:t>
                      </a:r>
                      <a:endParaRPr sz="1400" b="1">
                        <a:solidFill>
                          <a:srgbClr val="FF0000"/>
                        </a:solidFill>
                        <a:latin typeface="Calibri"/>
                        <a:ea typeface="Calibri"/>
                        <a:cs typeface="Calibri"/>
                        <a:sym typeface="Calibri"/>
                      </a:endParaRPr>
                    </a:p>
                  </a:txBody>
                  <a:tcPr marL="9525" marR="9525" marT="9525" marB="0" anchor="ctr">
                    <a:noFill/>
                  </a:tcPr>
                </a:tc>
                <a:tc rowSpan="2">
                  <a:txBody>
                    <a:bodyPr/>
                    <a:lstStyle/>
                    <a:p>
                      <a:pPr marL="0" marR="0" lvl="0" indent="0" algn="ctr" rtl="0">
                        <a:lnSpc>
                          <a:spcPct val="107000"/>
                        </a:lnSpc>
                        <a:spcBef>
                          <a:spcPts val="0"/>
                        </a:spcBef>
                        <a:spcAft>
                          <a:spcPts val="0"/>
                        </a:spcAft>
                        <a:buNone/>
                      </a:pPr>
                      <a:r>
                        <a:rPr lang="tr-TR" sz="1400" b="1">
                          <a:solidFill>
                            <a:srgbClr val="FF0000"/>
                          </a:solidFill>
                        </a:rPr>
                        <a:t>Sınıf</a:t>
                      </a:r>
                      <a:endParaRPr sz="1400" b="1">
                        <a:solidFill>
                          <a:srgbClr val="FF0000"/>
                        </a:solidFill>
                        <a:latin typeface="Calibri"/>
                        <a:ea typeface="Calibri"/>
                        <a:cs typeface="Calibri"/>
                        <a:sym typeface="Calibri"/>
                      </a:endParaRPr>
                    </a:p>
                  </a:txBody>
                  <a:tcPr marL="7625" marR="7625" marT="7625" marB="0" anchor="ctr">
                    <a:noFill/>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15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1"/>
                  </a:ext>
                </a:extLst>
              </a:tr>
              <a:tr h="318325">
                <a:tc rowSpan="5">
                  <a:txBody>
                    <a:bodyPr/>
                    <a:lstStyle/>
                    <a:p>
                      <a:pPr marL="0" marR="0" lvl="0" indent="0" algn="l" rtl="0">
                        <a:lnSpc>
                          <a:spcPct val="107000"/>
                        </a:lnSpc>
                        <a:spcBef>
                          <a:spcPts val="0"/>
                        </a:spcBef>
                        <a:spcAft>
                          <a:spcPts val="0"/>
                        </a:spcAft>
                        <a:buNone/>
                      </a:pPr>
                      <a:r>
                        <a:rPr lang="tr-TR" sz="1400" b="0"/>
                        <a:t> İngilizce Öğretmenliği</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a:t>20</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0"/>
                        <a:t> </a:t>
                      </a:r>
                      <a:r>
                        <a:rPr lang="tr-TR"/>
                        <a:t>20</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21</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lvl="0" indent="0" algn="l" rtl="0">
                        <a:spcBef>
                          <a:spcPts val="0"/>
                        </a:spcBef>
                        <a:spcAft>
                          <a:spcPts val="0"/>
                        </a:spcAft>
                        <a:buNone/>
                      </a:pPr>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21</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r>
                        <a:rPr lang="tr-TR"/>
                        <a:t>20</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0"/>
                        <a:t> </a:t>
                      </a:r>
                      <a:r>
                        <a:rPr lang="tr-TR"/>
                        <a:t>20</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21</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1"/>
                        <a:t> 21</a:t>
                      </a:r>
                      <a:endParaRPr sz="1400" b="1">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2"/>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a:t>22</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0"/>
                        <a:t> </a:t>
                      </a:r>
                      <a:r>
                        <a:rPr lang="tr-TR"/>
                        <a:t>22</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22</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lvl="0" indent="0" algn="l" rtl="0">
                        <a:spcBef>
                          <a:spcPts val="0"/>
                        </a:spcBef>
                        <a:spcAft>
                          <a:spcPts val="0"/>
                        </a:spcAft>
                        <a:buNone/>
                      </a:pPr>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22</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r>
                        <a:rPr lang="tr-TR"/>
                        <a:t>22</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0"/>
                        <a:t> </a:t>
                      </a:r>
                      <a:r>
                        <a:rPr lang="tr-TR"/>
                        <a:t>22</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22</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1"/>
                        <a:t> 22</a:t>
                      </a:r>
                      <a:endParaRPr sz="1400" b="1">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a:t>18</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0"/>
                        <a:t> </a:t>
                      </a:r>
                      <a:r>
                        <a:rPr lang="tr-TR"/>
                        <a:t>18</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lvl="0" indent="0" algn="l" rtl="0">
                        <a:spcBef>
                          <a:spcPts val="0"/>
                        </a:spcBef>
                        <a:spcAft>
                          <a:spcPts val="0"/>
                        </a:spcAft>
                        <a:buNone/>
                      </a:pPr>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r>
                        <a:rPr lang="tr-TR"/>
                        <a:t>18</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0"/>
                        <a:t> </a:t>
                      </a:r>
                      <a:r>
                        <a:rPr lang="tr-TR"/>
                        <a:t>18</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a:t>
                      </a:r>
                      <a:r>
                        <a:rPr lang="tr-TR"/>
                        <a:t>9</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400" b="1"/>
                        <a:t> 1</a:t>
                      </a:r>
                      <a:r>
                        <a:rPr lang="tr-TR" b="1"/>
                        <a:t>9</a:t>
                      </a:r>
                      <a:endParaRPr sz="1400" b="1">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a:t>16</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a:t>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23</a:t>
                      </a:r>
                      <a:endParaRPr sz="1400" b="0">
                        <a:latin typeface="Calibri"/>
                        <a:ea typeface="Calibri"/>
                        <a:cs typeface="Calibri"/>
                        <a:sym typeface="Calibri"/>
                      </a:endParaRPr>
                    </a:p>
                  </a:txBody>
                  <a:tcPr marL="0" marR="0" marT="0"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11</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r>
                        <a:rPr lang="tr-TR"/>
                        <a:t>17</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r>
                        <a:rPr lang="tr-TR"/>
                        <a:t>16</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8</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l" rtl="0">
                        <a:lnSpc>
                          <a:spcPct val="107000"/>
                        </a:lnSpc>
                        <a:spcBef>
                          <a:spcPts val="0"/>
                        </a:spcBef>
                        <a:spcAft>
                          <a:spcPts val="0"/>
                        </a:spcAft>
                        <a:buNone/>
                      </a:pPr>
                      <a:r>
                        <a:rPr lang="tr-TR" sz="1400" b="0"/>
                        <a:t> 23</a:t>
                      </a:r>
                      <a:endParaRPr sz="1400" b="0">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11</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noFill/>
                  </a:tcPr>
                </a:tc>
                <a:tc>
                  <a:txBody>
                    <a:bodyPr/>
                    <a:lstStyle/>
                    <a:p>
                      <a:pPr marL="0" marR="0" lvl="0" indent="0" algn="l" rtl="0">
                        <a:lnSpc>
                          <a:spcPct val="107000"/>
                        </a:lnSpc>
                        <a:spcBef>
                          <a:spcPts val="0"/>
                        </a:spcBef>
                        <a:spcAft>
                          <a:spcPts val="0"/>
                        </a:spcAft>
                        <a:buNone/>
                      </a:pPr>
                      <a:r>
                        <a:rPr lang="tr-TR" sz="1400" b="1"/>
                        <a:t> 17</a:t>
                      </a:r>
                      <a:endParaRPr sz="1400" b="1">
                        <a:latin typeface="Calibri"/>
                        <a:ea typeface="Calibri"/>
                        <a:cs typeface="Calibri"/>
                        <a:sym typeface="Calibri"/>
                      </a:endParaRPr>
                    </a:p>
                  </a:txBody>
                  <a:tcPr marL="9525" marR="9525" marT="9525" marB="0" anchor="ctr">
                    <a:lnT w="50800" cap="flat" cmpd="sng">
                      <a:solidFill>
                        <a:schemeClr val="accent5"/>
                      </a:solidFill>
                      <a:prstDash val="solid"/>
                      <a:round/>
                      <a:headEnd type="none" w="sm" len="sm"/>
                      <a:tailEnd type="none" w="sm" len="sm"/>
                    </a:lnT>
                    <a:noFill/>
                  </a:tcPr>
                </a:tc>
                <a:extLst>
                  <a:ext uri="{0D108BD9-81ED-4DB2-BD59-A6C34878D82A}">
                    <a16:rowId xmlns:a16="http://schemas.microsoft.com/office/drawing/2014/main" val="10005"/>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7</a:t>
                      </a:r>
                      <a:r>
                        <a:rPr lang="tr-TR"/>
                        <a:t>6</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8</a:t>
                      </a:r>
                      <a:r>
                        <a:rPr lang="tr-TR"/>
                        <a:t>4</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72</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78</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76</a:t>
                      </a:r>
                      <a:endParaRPr sz="1400" b="0">
                        <a:latin typeface="Calibri"/>
                        <a:ea typeface="Calibri"/>
                        <a:cs typeface="Calibri"/>
                        <a:sym typeface="Calibri"/>
                      </a:endParaRPr>
                    </a:p>
                  </a:txBody>
                  <a:tcPr marL="7625" marR="7625" marT="7625" marB="0" anchor="ct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8</a:t>
                      </a:r>
                      <a:endParaRPr sz="1400" b="0">
                        <a:latin typeface="Calibri"/>
                        <a:ea typeface="Calibri"/>
                        <a:cs typeface="Calibri"/>
                        <a:sym typeface="Calibri"/>
                      </a:endParaRPr>
                    </a:p>
                  </a:txBody>
                  <a:tcPr marL="0" marR="0" marT="0" marB="0" anchor="ctr">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84</a:t>
                      </a:r>
                      <a:endParaRPr sz="1400" b="0">
                        <a:latin typeface="Calibri"/>
                        <a:ea typeface="Calibri"/>
                        <a:cs typeface="Calibri"/>
                        <a:sym typeface="Calibri"/>
                      </a:endParaRPr>
                    </a:p>
                  </a:txBody>
                  <a:tcPr marL="0" marR="0" marT="0" marB="0" anchor="ctr">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73</a:t>
                      </a:r>
                      <a:endParaRPr sz="1400" b="0">
                        <a:latin typeface="Calibri"/>
                        <a:ea typeface="Calibri"/>
                        <a:cs typeface="Calibri"/>
                        <a:sym typeface="Calibri"/>
                      </a:endParaRPr>
                    </a:p>
                  </a:txBody>
                  <a:tcPr marL="0" marR="0" marT="0" marB="0" anchor="ct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79</a:t>
                      </a:r>
                      <a:endParaRPr sz="1400" b="1">
                        <a:latin typeface="Calibri"/>
                        <a:ea typeface="Calibri"/>
                        <a:cs typeface="Calibri"/>
                        <a:sym typeface="Calibri"/>
                      </a:endParaRPr>
                    </a:p>
                  </a:txBody>
                  <a:tcPr marL="9525" marR="9525" marT="9525" marB="0" anchor="ctr">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6"/>
                  </a:ext>
                </a:extLst>
              </a:tr>
              <a:tr h="318325">
                <a:tc rowSpan="5">
                  <a:txBody>
                    <a:bodyPr/>
                    <a:lstStyle/>
                    <a:p>
                      <a:pPr marL="0" marR="0" lvl="0" indent="0" algn="l" rtl="0">
                        <a:lnSpc>
                          <a:spcPct val="107000"/>
                        </a:lnSpc>
                        <a:spcBef>
                          <a:spcPts val="0"/>
                        </a:spcBef>
                        <a:spcAft>
                          <a:spcPts val="0"/>
                        </a:spcAft>
                        <a:buNone/>
                      </a:pPr>
                      <a:r>
                        <a:rPr lang="tr-TR" sz="1400" b="0"/>
                        <a:t> Rehberlik </a:t>
                      </a:r>
                      <a:r>
                        <a:rPr lang="tr-TR" b="0"/>
                        <a:t>ve Psikolojik Danışmanlık</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a:t>
                      </a:r>
                      <a:endParaRPr sz="1400" b="1">
                        <a:latin typeface="Calibri"/>
                        <a:ea typeface="Calibri"/>
                        <a:cs typeface="Calibri"/>
                        <a:sym typeface="Calibri"/>
                      </a:endParaRPr>
                    </a:p>
                  </a:txBody>
                  <a:tcPr marL="7625" marR="7625" marT="7625" marB="0" anchor="ctr">
                    <a:noFill/>
                  </a:tcPr>
                </a:tc>
                <a:tc>
                  <a:txBody>
                    <a:bodyPr/>
                    <a:lstStyle/>
                    <a:p>
                      <a:pPr marL="0" lvl="0" indent="0" algn="l" rtl="0">
                        <a:spcBef>
                          <a:spcPts val="0"/>
                        </a:spcBef>
                        <a:spcAft>
                          <a:spcPts val="0"/>
                        </a:spcAft>
                        <a:buNone/>
                      </a:pPr>
                      <a:r>
                        <a:rPr lang="tr-TR"/>
                        <a:t>20</a:t>
                      </a:r>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20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17</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17</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lvl="0" indent="0" algn="l" rtl="0">
                        <a:spcBef>
                          <a:spcPts val="0"/>
                        </a:spcBef>
                        <a:spcAft>
                          <a:spcPts val="0"/>
                        </a:spcAft>
                        <a:buNone/>
                      </a:pPr>
                      <a:r>
                        <a:rPr lang="tr-TR"/>
                        <a:t>20</a:t>
                      </a:r>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20</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17</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17</a:t>
                      </a:r>
                      <a:endParaRPr sz="1400" b="1">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7"/>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a:t>
                      </a:r>
                      <a:endParaRPr sz="1400" b="1">
                        <a:latin typeface="Calibri"/>
                        <a:ea typeface="Calibri"/>
                        <a:cs typeface="Calibri"/>
                        <a:sym typeface="Calibri"/>
                      </a:endParaRPr>
                    </a:p>
                  </a:txBody>
                  <a:tcPr marL="7625" marR="7625" marT="7625" marB="0" anchor="ctr">
                    <a:noFill/>
                  </a:tcPr>
                </a:tc>
                <a:tc>
                  <a:txBody>
                    <a:bodyPr/>
                    <a:lstStyle/>
                    <a:p>
                      <a:pPr marL="0" lvl="0" indent="0" algn="l" rtl="0">
                        <a:spcBef>
                          <a:spcPts val="0"/>
                        </a:spcBef>
                        <a:spcAft>
                          <a:spcPts val="0"/>
                        </a:spcAft>
                        <a:buNone/>
                      </a:pPr>
                      <a:r>
                        <a:rPr lang="tr-TR"/>
                        <a:t>16</a:t>
                      </a:r>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2</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r>
                        <a:rPr lang="tr-TR"/>
                        <a:t>18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2</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lvl="0" indent="0" algn="l" rtl="0">
                        <a:spcBef>
                          <a:spcPts val="0"/>
                        </a:spcBef>
                        <a:spcAft>
                          <a:spcPts val="0"/>
                        </a:spcAft>
                        <a:buNone/>
                      </a:pPr>
                      <a:r>
                        <a:rPr lang="tr-TR"/>
                        <a:t>16</a:t>
                      </a:r>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a:t>
                      </a:r>
                      <a:r>
                        <a:rPr lang="tr-TR"/>
                        <a:t>18</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18</a:t>
                      </a:r>
                      <a:endParaRPr sz="1400" b="1">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8"/>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a:t>
                      </a:r>
                      <a:endParaRPr sz="1400" b="1">
                        <a:latin typeface="Calibri"/>
                        <a:ea typeface="Calibri"/>
                        <a:cs typeface="Calibri"/>
                        <a:sym typeface="Calibri"/>
                      </a:endParaRPr>
                    </a:p>
                  </a:txBody>
                  <a:tcPr marL="7625" marR="7625" marT="7625" marB="0" anchor="ctr">
                    <a:noFill/>
                  </a:tcPr>
                </a:tc>
                <a:tc>
                  <a:txBody>
                    <a:bodyPr/>
                    <a:lstStyle/>
                    <a:p>
                      <a:pPr marL="0" lvl="0" indent="0" algn="l" rtl="0">
                        <a:spcBef>
                          <a:spcPts val="0"/>
                        </a:spcBef>
                        <a:spcAft>
                          <a:spcPts val="0"/>
                        </a:spcAft>
                        <a:buNone/>
                      </a:pPr>
                      <a:r>
                        <a:rPr lang="tr-TR"/>
                        <a:t>16</a:t>
                      </a:r>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4</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20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a:t>
                      </a:r>
                      <a:endParaRPr sz="1400" b="0">
                        <a:latin typeface="Calibri"/>
                        <a:ea typeface="Calibri"/>
                        <a:cs typeface="Calibri"/>
                        <a:sym typeface="Calibri"/>
                      </a:endParaRPr>
                    </a:p>
                  </a:txBody>
                  <a:tcPr marL="0" marR="0" marT="0" marB="0" anchor="ctr">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20</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lnB w="50800" cap="flat" cmpd="sng">
                      <a:solidFill>
                        <a:schemeClr val="accent5"/>
                      </a:solidFill>
                      <a:prstDash val="solid"/>
                      <a:round/>
                      <a:headEnd type="none" w="sm" len="sm"/>
                      <a:tailEnd type="none" w="sm" len="sm"/>
                    </a:lnB>
                    <a:noFill/>
                  </a:tcPr>
                </a:tc>
                <a:tc>
                  <a:txBody>
                    <a:bodyPr/>
                    <a:lstStyle/>
                    <a:p>
                      <a:pPr marL="0" lvl="0" indent="0" algn="l" rtl="0">
                        <a:spcBef>
                          <a:spcPts val="0"/>
                        </a:spcBef>
                        <a:spcAft>
                          <a:spcPts val="0"/>
                        </a:spcAft>
                        <a:buNone/>
                      </a:pPr>
                      <a:r>
                        <a:rPr lang="tr-TR"/>
                        <a:t>16</a:t>
                      </a:r>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4</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20</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20</a:t>
                      </a:r>
                      <a:endParaRPr sz="1400" b="1">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9"/>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a:t>
                      </a:r>
                      <a:endParaRPr sz="1400" b="1">
                        <a:latin typeface="Calibri"/>
                        <a:ea typeface="Calibri"/>
                        <a:cs typeface="Calibri"/>
                        <a:sym typeface="Calibri"/>
                      </a:endParaRPr>
                    </a:p>
                  </a:txBody>
                  <a:tcPr marL="7625" marR="7625" marT="7625" marB="0" anchor="ctr">
                    <a:noFill/>
                  </a:tcPr>
                </a:tc>
                <a:tc>
                  <a:txBody>
                    <a:bodyPr/>
                    <a:lstStyle/>
                    <a:p>
                      <a:pPr marL="0" lvl="0" indent="0" algn="l" rtl="0">
                        <a:spcBef>
                          <a:spcPts val="0"/>
                        </a:spcBef>
                        <a:spcAft>
                          <a:spcPts val="0"/>
                        </a:spcAft>
                        <a:buNone/>
                      </a:pPr>
                      <a:r>
                        <a:rPr lang="tr-TR"/>
                        <a:t>14</a:t>
                      </a:r>
                      <a:endParaRPr/>
                    </a:p>
                  </a:txBody>
                  <a:tcPr marL="7625" marR="7625" marT="7625" marB="0" anchor="ctr">
                    <a:noFill/>
                  </a:tcPr>
                </a:tc>
                <a:tc>
                  <a:txBody>
                    <a:bodyPr/>
                    <a:lstStyle/>
                    <a:p>
                      <a:pPr marL="0" lvl="0" indent="0" algn="l" rtl="0">
                        <a:spcBef>
                          <a:spcPts val="0"/>
                        </a:spcBef>
                        <a:spcAft>
                          <a:spcPts val="0"/>
                        </a:spcAft>
                        <a:buNone/>
                      </a:pPr>
                      <a:r>
                        <a:rPr lang="tr-TR"/>
                        <a:t>8</a:t>
                      </a:r>
                      <a:endParaRPr/>
                    </a:p>
                  </a:txBody>
                  <a:tcPr marL="0" marR="0" marT="0" marB="0" anchor="ctr">
                    <a:noFill/>
                  </a:tcPr>
                </a:tc>
                <a:tc>
                  <a:txBody>
                    <a:bodyPr/>
                    <a:lstStyle/>
                    <a:p>
                      <a:pPr marL="0" lvl="0" indent="0" algn="l" rtl="0">
                        <a:spcBef>
                          <a:spcPts val="0"/>
                        </a:spcBef>
                        <a:spcAft>
                          <a:spcPts val="0"/>
                        </a:spcAft>
                        <a:buNone/>
                      </a:pPr>
                      <a:r>
                        <a:rPr lang="tr-TR"/>
                        <a:t>22</a:t>
                      </a:r>
                      <a:endParaRPr/>
                    </a:p>
                  </a:txBody>
                  <a:tcPr marL="0" marR="0" marT="0" marB="0" anchor="ctr">
                    <a:lnR w="12700" cap="flat" cmpd="sng">
                      <a:solidFill>
                        <a:schemeClr val="accent5"/>
                      </a:solidFill>
                      <a:prstDash val="solid"/>
                      <a:round/>
                      <a:headEnd type="none" w="sm" len="sm"/>
                      <a:tailEnd type="none" w="sm" len="sm"/>
                    </a:lnR>
                    <a:noFill/>
                  </a:tcPr>
                </a:tc>
                <a:tc>
                  <a:txBody>
                    <a:bodyPr/>
                    <a:lstStyle/>
                    <a:p>
                      <a:pPr marL="0" lvl="0" indent="0" algn="l" rtl="0">
                        <a:spcBef>
                          <a:spcPts val="0"/>
                        </a:spcBef>
                        <a:spcAft>
                          <a:spcPts val="0"/>
                        </a:spcAft>
                        <a:buNone/>
                      </a:pPr>
                      <a:r>
                        <a:rPr lang="tr-TR"/>
                        <a:t>16</a:t>
                      </a:r>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8</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2</a:t>
                      </a:r>
                      <a:r>
                        <a:rPr lang="tr-TR"/>
                        <a:t>4</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lvl="0" indent="0" algn="l" rtl="0">
                        <a:spcBef>
                          <a:spcPts val="0"/>
                        </a:spcBef>
                        <a:spcAft>
                          <a:spcPts val="0"/>
                        </a:spcAft>
                        <a:buNone/>
                      </a:pPr>
                      <a:r>
                        <a:rPr lang="tr-TR"/>
                        <a:t>14</a:t>
                      </a:r>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lvl="0" indent="0" algn="l" rtl="0">
                        <a:spcBef>
                          <a:spcPts val="0"/>
                        </a:spcBef>
                        <a:spcAft>
                          <a:spcPts val="0"/>
                        </a:spcAft>
                        <a:buNone/>
                      </a:pPr>
                      <a:r>
                        <a:rPr lang="tr-TR"/>
                        <a:t>8</a:t>
                      </a:r>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lvl="0" indent="0" algn="l" rtl="0">
                        <a:spcBef>
                          <a:spcPts val="0"/>
                        </a:spcBef>
                        <a:spcAft>
                          <a:spcPts val="0"/>
                        </a:spcAft>
                        <a:buNone/>
                      </a:pPr>
                      <a:r>
                        <a:rPr lang="tr-TR"/>
                        <a:t>22</a:t>
                      </a:r>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lvl="0" indent="0" algn="l" rtl="0">
                        <a:spcBef>
                          <a:spcPts val="0"/>
                        </a:spcBef>
                        <a:spcAft>
                          <a:spcPts val="0"/>
                        </a:spcAft>
                        <a:buNone/>
                      </a:pPr>
                      <a:r>
                        <a:rPr lang="tr-TR"/>
                        <a:t>16</a:t>
                      </a:r>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8</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2</a:t>
                      </a:r>
                      <a:r>
                        <a:rPr lang="tr-TR" b="1"/>
                        <a:t>4</a:t>
                      </a:r>
                      <a:endParaRPr sz="1400" b="1">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0"/>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b="0"/>
                        <a:t>66</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14</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80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67</a:t>
                      </a:r>
                      <a:endParaRPr sz="1400" b="0">
                        <a:latin typeface="Calibri"/>
                        <a:ea typeface="Calibri"/>
                        <a:cs typeface="Calibri"/>
                        <a:sym typeface="Calibri"/>
                      </a:endParaRPr>
                    </a:p>
                  </a:txBody>
                  <a:tcPr marL="0" marR="0" marT="0" marB="0" anchor="ctr">
                    <a:lnT w="254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12</a:t>
                      </a:r>
                      <a:endParaRPr sz="1400" b="0">
                        <a:latin typeface="Calibri"/>
                        <a:ea typeface="Calibri"/>
                        <a:cs typeface="Calibri"/>
                        <a:sym typeface="Calibri"/>
                      </a:endParaRPr>
                    </a:p>
                  </a:txBody>
                  <a:tcPr marL="0" marR="0" marT="0" marB="0" anchor="ctr">
                    <a:lnT w="254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79</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r>
                        <a:rPr lang="tr-TR" b="0"/>
                        <a:t>66</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14</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80</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67</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12</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dirty="0"/>
                        <a:t> 79</a:t>
                      </a:r>
                      <a:endParaRPr sz="1400" b="1" dirty="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T w="25400" cap="flat" cmpd="sng">
                      <a:solidFill>
                        <a:schemeClr val="accent5"/>
                      </a:solidFill>
                      <a:prstDash val="solid"/>
                      <a:round/>
                      <a:headEnd type="none" w="sm" len="sm"/>
                      <a:tailEnd type="none" w="sm" len="sm"/>
                    </a:lnT>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3b6b78beede_28_191"/>
          <p:cNvSpPr txBox="1">
            <a:spLocks noGrp="1"/>
          </p:cNvSpPr>
          <p:nvPr>
            <p:ph type="title"/>
          </p:nvPr>
        </p:nvSpPr>
        <p:spPr>
          <a:xfrm>
            <a:off x="548637" y="795347"/>
            <a:ext cx="10176000" cy="7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Öğretim Programları Haftalık Ders Saati </a:t>
            </a:r>
            <a:br>
              <a:rPr lang="tr-TR" sz="2800" b="1">
                <a:solidFill>
                  <a:srgbClr val="FF0000"/>
                </a:solidFill>
              </a:rPr>
            </a:br>
            <a:r>
              <a:rPr lang="tr-TR" sz="2800" b="1">
                <a:solidFill>
                  <a:srgbClr val="3333FF"/>
                </a:solidFill>
              </a:rPr>
              <a:t>(Teorik-T ve Uygulama-U) </a:t>
            </a:r>
            <a:r>
              <a:rPr lang="tr-TR" sz="2800" b="1">
                <a:solidFill>
                  <a:srgbClr val="FF0000"/>
                </a:solidFill>
              </a:rPr>
              <a:t>Analizi</a:t>
            </a:r>
            <a:endParaRPr sz="1200" b="1" i="1">
              <a:solidFill>
                <a:srgbClr val="0000CC"/>
              </a:solidFill>
            </a:endParaRPr>
          </a:p>
        </p:txBody>
      </p:sp>
      <p:sp>
        <p:nvSpPr>
          <p:cNvPr id="622" name="Google Shape;622;g3b6b78beede_28_1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23" name="Google Shape;623;g3b6b78beede_28_1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68</a:t>
            </a:fld>
            <a:endParaRPr/>
          </a:p>
        </p:txBody>
      </p:sp>
      <p:graphicFrame>
        <p:nvGraphicFramePr>
          <p:cNvPr id="625" name="Google Shape;625;g3b6b78beede_28_191"/>
          <p:cNvGraphicFramePr/>
          <p:nvPr>
            <p:extLst>
              <p:ext uri="{D42A27DB-BD31-4B8C-83A1-F6EECF244321}">
                <p14:modId xmlns:p14="http://schemas.microsoft.com/office/powerpoint/2010/main" val="3453199425"/>
              </p:ext>
            </p:extLst>
          </p:nvPr>
        </p:nvGraphicFramePr>
        <p:xfrm>
          <a:off x="388121" y="1943099"/>
          <a:ext cx="11407675" cy="3971350"/>
        </p:xfrm>
        <a:graphic>
          <a:graphicData uri="http://schemas.openxmlformats.org/drawingml/2006/table">
            <a:tbl>
              <a:tblPr firstRow="1" firstCol="1" lastRow="1" lastCol="1" bandRow="1" bandCol="1">
                <a:noFill/>
                <a:tableStyleId>{6B96FA0C-A23B-4D2F-B4F0-ADE644EF4475}</a:tableStyleId>
              </a:tblPr>
              <a:tblGrid>
                <a:gridCol w="1838250">
                  <a:extLst>
                    <a:ext uri="{9D8B030D-6E8A-4147-A177-3AD203B41FA5}">
                      <a16:colId xmlns:a16="http://schemas.microsoft.com/office/drawing/2014/main" val="20000"/>
                    </a:ext>
                  </a:extLst>
                </a:gridCol>
                <a:gridCol w="2381425">
                  <a:extLst>
                    <a:ext uri="{9D8B030D-6E8A-4147-A177-3AD203B41FA5}">
                      <a16:colId xmlns:a16="http://schemas.microsoft.com/office/drawing/2014/main" val="20001"/>
                    </a:ext>
                  </a:extLst>
                </a:gridCol>
                <a:gridCol w="592525">
                  <a:extLst>
                    <a:ext uri="{9D8B030D-6E8A-4147-A177-3AD203B41FA5}">
                      <a16:colId xmlns:a16="http://schemas.microsoft.com/office/drawing/2014/main" val="20002"/>
                    </a:ext>
                  </a:extLst>
                </a:gridCol>
                <a:gridCol w="599800">
                  <a:extLst>
                    <a:ext uri="{9D8B030D-6E8A-4147-A177-3AD203B41FA5}">
                      <a16:colId xmlns:a16="http://schemas.microsoft.com/office/drawing/2014/main" val="20003"/>
                    </a:ext>
                  </a:extLst>
                </a:gridCol>
                <a:gridCol w="599800">
                  <a:extLst>
                    <a:ext uri="{9D8B030D-6E8A-4147-A177-3AD203B41FA5}">
                      <a16:colId xmlns:a16="http://schemas.microsoft.com/office/drawing/2014/main" val="20004"/>
                    </a:ext>
                  </a:extLst>
                </a:gridCol>
                <a:gridCol w="578800">
                  <a:extLst>
                    <a:ext uri="{9D8B030D-6E8A-4147-A177-3AD203B41FA5}">
                      <a16:colId xmlns:a16="http://schemas.microsoft.com/office/drawing/2014/main" val="20005"/>
                    </a:ext>
                  </a:extLst>
                </a:gridCol>
                <a:gridCol w="607900">
                  <a:extLst>
                    <a:ext uri="{9D8B030D-6E8A-4147-A177-3AD203B41FA5}">
                      <a16:colId xmlns:a16="http://schemas.microsoft.com/office/drawing/2014/main" val="20006"/>
                    </a:ext>
                  </a:extLst>
                </a:gridCol>
                <a:gridCol w="607900">
                  <a:extLst>
                    <a:ext uri="{9D8B030D-6E8A-4147-A177-3AD203B41FA5}">
                      <a16:colId xmlns:a16="http://schemas.microsoft.com/office/drawing/2014/main" val="20007"/>
                    </a:ext>
                  </a:extLst>
                </a:gridCol>
                <a:gridCol w="593350">
                  <a:extLst>
                    <a:ext uri="{9D8B030D-6E8A-4147-A177-3AD203B41FA5}">
                      <a16:colId xmlns:a16="http://schemas.microsoft.com/office/drawing/2014/main" val="20008"/>
                    </a:ext>
                  </a:extLst>
                </a:gridCol>
                <a:gridCol w="599800">
                  <a:extLst>
                    <a:ext uri="{9D8B030D-6E8A-4147-A177-3AD203B41FA5}">
                      <a16:colId xmlns:a16="http://schemas.microsoft.com/office/drawing/2014/main" val="20009"/>
                    </a:ext>
                  </a:extLst>
                </a:gridCol>
                <a:gridCol w="599800">
                  <a:extLst>
                    <a:ext uri="{9D8B030D-6E8A-4147-A177-3AD203B41FA5}">
                      <a16:colId xmlns:a16="http://schemas.microsoft.com/office/drawing/2014/main" val="20010"/>
                    </a:ext>
                  </a:extLst>
                </a:gridCol>
                <a:gridCol w="592525">
                  <a:extLst>
                    <a:ext uri="{9D8B030D-6E8A-4147-A177-3AD203B41FA5}">
                      <a16:colId xmlns:a16="http://schemas.microsoft.com/office/drawing/2014/main" val="20011"/>
                    </a:ext>
                  </a:extLst>
                </a:gridCol>
                <a:gridCol w="607900">
                  <a:extLst>
                    <a:ext uri="{9D8B030D-6E8A-4147-A177-3AD203B41FA5}">
                      <a16:colId xmlns:a16="http://schemas.microsoft.com/office/drawing/2014/main" val="20012"/>
                    </a:ext>
                  </a:extLst>
                </a:gridCol>
                <a:gridCol w="607900">
                  <a:extLst>
                    <a:ext uri="{9D8B030D-6E8A-4147-A177-3AD203B41FA5}">
                      <a16:colId xmlns:a16="http://schemas.microsoft.com/office/drawing/2014/main" val="20013"/>
                    </a:ext>
                  </a:extLst>
                </a:gridCol>
              </a:tblGrid>
              <a:tr h="315775">
                <a:tc rowSpan="2">
                  <a:txBody>
                    <a:bodyPr/>
                    <a:lstStyle/>
                    <a:p>
                      <a:pPr marL="0" marR="0" lvl="0" indent="0" algn="ctr" rtl="0">
                        <a:lnSpc>
                          <a:spcPct val="107000"/>
                        </a:lnSpc>
                        <a:spcBef>
                          <a:spcPts val="0"/>
                        </a:spcBef>
                        <a:spcAft>
                          <a:spcPts val="0"/>
                        </a:spcAft>
                        <a:buNone/>
                      </a:pPr>
                      <a:r>
                        <a:rPr lang="tr-TR" sz="1400" b="1">
                          <a:solidFill>
                            <a:srgbClr val="FF0000"/>
                          </a:solidFill>
                        </a:rPr>
                        <a:t>Program Adı</a:t>
                      </a:r>
                      <a:endParaRPr sz="1400" b="1">
                        <a:solidFill>
                          <a:srgbClr val="FF0000"/>
                        </a:solidFill>
                        <a:latin typeface="Calibri"/>
                        <a:ea typeface="Calibri"/>
                        <a:cs typeface="Calibri"/>
                        <a:sym typeface="Calibri"/>
                      </a:endParaRPr>
                    </a:p>
                  </a:txBody>
                  <a:tcPr marL="9525" marR="9525" marT="9525" marB="0" anchor="ctr">
                    <a:noFill/>
                  </a:tcPr>
                </a:tc>
                <a:tc rowSpan="2">
                  <a:txBody>
                    <a:bodyPr/>
                    <a:lstStyle/>
                    <a:p>
                      <a:pPr marL="0" marR="0" lvl="0" indent="0" algn="ctr" rtl="0">
                        <a:lnSpc>
                          <a:spcPct val="107000"/>
                        </a:lnSpc>
                        <a:spcBef>
                          <a:spcPts val="0"/>
                        </a:spcBef>
                        <a:spcAft>
                          <a:spcPts val="0"/>
                        </a:spcAft>
                        <a:buNone/>
                      </a:pPr>
                      <a:r>
                        <a:rPr lang="tr-TR" sz="1400" b="1">
                          <a:solidFill>
                            <a:srgbClr val="FF0000"/>
                          </a:solidFill>
                        </a:rPr>
                        <a:t>Sınıf</a:t>
                      </a:r>
                      <a:endParaRPr sz="1400" b="1">
                        <a:solidFill>
                          <a:srgbClr val="FF0000"/>
                        </a:solidFill>
                        <a:latin typeface="Calibri"/>
                        <a:ea typeface="Calibri"/>
                        <a:cs typeface="Calibri"/>
                        <a:sym typeface="Calibri"/>
                      </a:endParaRPr>
                    </a:p>
                  </a:txBody>
                  <a:tcPr marL="7625" marR="7625" marT="7625" marB="0" anchor="ctr">
                    <a:noFill/>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15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1"/>
                  </a:ext>
                </a:extLst>
              </a:tr>
              <a:tr h="318325">
                <a:tc rowSpan="5">
                  <a:txBody>
                    <a:bodyPr/>
                    <a:lstStyle/>
                    <a:p>
                      <a:pPr marL="0" marR="0" lvl="0" indent="0" algn="l" rtl="0">
                        <a:lnSpc>
                          <a:spcPct val="107000"/>
                        </a:lnSpc>
                        <a:spcBef>
                          <a:spcPts val="0"/>
                        </a:spcBef>
                        <a:spcAft>
                          <a:spcPts val="0"/>
                        </a:spcAft>
                        <a:buNone/>
                      </a:pPr>
                      <a:r>
                        <a:rPr lang="tr-TR" sz="1400" b="0"/>
                        <a:t> Okul Öncesi Eğitimi</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a:t>15</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1</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1"/>
                        <a:t> 16</a:t>
                      </a:r>
                      <a:endParaRPr sz="1400" b="1">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2"/>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1</a:t>
                      </a:r>
                      <a:r>
                        <a:rPr lang="tr-TR"/>
                        <a:t>4</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4</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a:t>
                      </a:r>
                      <a:r>
                        <a:rPr lang="tr-TR"/>
                        <a:t>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17</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4</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21</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14</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a:t>10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r>
                        <a:rPr lang="tr-TR"/>
                        <a:t>24</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17</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4</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1"/>
                        <a:t> 21</a:t>
                      </a:r>
                      <a:endParaRPr sz="1400" b="1">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3"/>
                  </a:ext>
                </a:extLst>
              </a:tr>
              <a:tr h="3691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r>
                        <a:rPr lang="tr-TR"/>
                        <a:t>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a:t>
                      </a:r>
                      <a:r>
                        <a:rPr lang="tr-TR"/>
                        <a:t>9</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27</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0</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15</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8</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1"/>
                        <a:t> 23</a:t>
                      </a:r>
                      <a:endParaRPr sz="1400" b="1">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4"/>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 </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10</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12</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10</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12</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6</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1"/>
                        <a:t> 18</a:t>
                      </a:r>
                      <a:endParaRPr sz="1400" b="1">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5"/>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57</a:t>
                      </a:r>
                      <a:endParaRPr sz="1400" b="0">
                        <a:latin typeface="Calibri"/>
                        <a:ea typeface="Calibri"/>
                        <a:cs typeface="Calibri"/>
                        <a:sym typeface="Calibri"/>
                      </a:endParaRPr>
                    </a:p>
                  </a:txBody>
                  <a:tcPr marL="7625" marR="7625" marT="7625"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11</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68</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64</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82</a:t>
                      </a:r>
                      <a:endParaRPr sz="1400" b="0">
                        <a:latin typeface="Calibri"/>
                        <a:ea typeface="Calibri"/>
                        <a:cs typeface="Calibri"/>
                        <a:sym typeface="Calibri"/>
                      </a:endParaRPr>
                    </a:p>
                  </a:txBody>
                  <a:tcPr marL="9525" marR="9525" marT="9525"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58</a:t>
                      </a:r>
                      <a:endParaRPr sz="1400" b="0">
                        <a:latin typeface="Calibri"/>
                        <a:ea typeface="Calibri"/>
                        <a:cs typeface="Calibri"/>
                        <a:sym typeface="Calibri"/>
                      </a:endParaRPr>
                    </a:p>
                  </a:txBody>
                  <a:tcPr marL="7625" marR="7625" marT="7625"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74</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60</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78</a:t>
                      </a:r>
                      <a:endParaRPr sz="1400" b="1">
                        <a:latin typeface="Calibri"/>
                        <a:ea typeface="Calibri"/>
                        <a:cs typeface="Calibri"/>
                        <a:sym typeface="Calibri"/>
                      </a:endParaRPr>
                    </a:p>
                  </a:txBody>
                  <a:tcPr marL="9525" marR="9525" marT="9525" marB="0" anchor="ctr">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6"/>
                  </a:ext>
                </a:extLst>
              </a:tr>
              <a:tr h="318325">
                <a:tc rowSpan="5">
                  <a:txBody>
                    <a:bodyPr/>
                    <a:lstStyle/>
                    <a:p>
                      <a:pPr marL="0" marR="0" lvl="0" indent="0" algn="l" rtl="0">
                        <a:lnSpc>
                          <a:spcPct val="107000"/>
                        </a:lnSpc>
                        <a:spcBef>
                          <a:spcPts val="0"/>
                        </a:spcBef>
                        <a:spcAft>
                          <a:spcPts val="0"/>
                        </a:spcAft>
                        <a:buNone/>
                      </a:pPr>
                      <a:r>
                        <a:rPr lang="tr-TR" sz="1400" b="0" dirty="0"/>
                        <a:t> Fen Bilgisi Eğitimi</a:t>
                      </a:r>
                      <a:endParaRPr sz="1400" b="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a:t>19</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23</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23</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1"/>
                        <a:t> 20</a:t>
                      </a:r>
                      <a:endParaRPr sz="11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7"/>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16</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20</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16</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1"/>
                        <a:t> 18</a:t>
                      </a:r>
                      <a:endParaRPr sz="11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8"/>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15</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21</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28</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15</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21</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1"/>
                        <a:t> 24</a:t>
                      </a:r>
                      <a:endParaRPr sz="11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9"/>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10</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36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46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24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38</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a:t>
                      </a:r>
                      <a:r>
                        <a:rPr lang="tr-TR" sz="1100"/>
                        <a:t>4</a:t>
                      </a:r>
                      <a:r>
                        <a:rPr lang="tr-TR" sz="1100" b="0"/>
                        <a:t>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1"/>
                        <a:t> 48</a:t>
                      </a:r>
                      <a:endParaRPr sz="11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10"/>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dirty="0">
                          <a:solidFill>
                            <a:srgbClr val="FF0000"/>
                          </a:solidFill>
                        </a:rPr>
                        <a:t>Toplam Saat</a:t>
                      </a:r>
                      <a:endParaRPr sz="1400" b="1" dirty="0">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dirty="0"/>
                        <a:t> 60</a:t>
                      </a:r>
                      <a:endParaRPr sz="1400" b="0" dirty="0">
                        <a:latin typeface="Calibri"/>
                        <a:ea typeface="Calibri"/>
                        <a:cs typeface="Calibri"/>
                        <a:sym typeface="Calibri"/>
                      </a:endParaRPr>
                    </a:p>
                  </a:txBody>
                  <a:tcPr marL="7625" marR="7625" marT="7625"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 48</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108 </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 70</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 38</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108 </a:t>
                      </a:r>
                      <a:endParaRPr sz="1400" b="0" dirty="0">
                        <a:latin typeface="Calibri"/>
                        <a:ea typeface="Calibri"/>
                        <a:cs typeface="Calibri"/>
                        <a:sym typeface="Calibri"/>
                      </a:endParaRPr>
                    </a:p>
                  </a:txBody>
                  <a:tcPr marL="9525" marR="9525" marT="9525"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62 </a:t>
                      </a:r>
                      <a:endParaRPr sz="1400" b="0" dirty="0">
                        <a:latin typeface="Calibri"/>
                        <a:ea typeface="Calibri"/>
                        <a:cs typeface="Calibri"/>
                        <a:sym typeface="Calibri"/>
                      </a:endParaRPr>
                    </a:p>
                  </a:txBody>
                  <a:tcPr marL="7625" marR="7625" marT="7625"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 48</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 110</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 60</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dirty="0"/>
                        <a:t> 50</a:t>
                      </a:r>
                      <a:endParaRPr sz="1400" b="0" dirty="0">
                        <a:latin typeface="Calibri"/>
                        <a:ea typeface="Calibri"/>
                        <a:cs typeface="Calibri"/>
                        <a:sym typeface="Calibri"/>
                      </a:endParaRPr>
                    </a:p>
                  </a:txBody>
                  <a:tcPr marL="0" marR="0" marT="0" marB="0" anchor="ctr">
                    <a:lnT w="50800" cap="flat" cmpd="sng">
                      <a:solidFill>
                        <a:srgbClr val="0097A7"/>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1" dirty="0"/>
                        <a:t> 110</a:t>
                      </a:r>
                      <a:endParaRPr sz="1400" b="1" dirty="0">
                        <a:latin typeface="Calibri"/>
                        <a:ea typeface="Calibri"/>
                        <a:cs typeface="Calibri"/>
                        <a:sym typeface="Calibri"/>
                      </a:endParaRPr>
                    </a:p>
                  </a:txBody>
                  <a:tcPr marL="9525" marR="9525" marT="9525" marB="0" anchor="ctr">
                    <a:lnT w="50800" cap="flat" cmpd="sng">
                      <a:solidFill>
                        <a:srgbClr val="0097A7"/>
                      </a:solidFill>
                      <a:prstDash val="solid"/>
                      <a:round/>
                      <a:headEnd type="none" w="sm" len="sm"/>
                      <a:tailEnd type="none" w="sm" len="sm"/>
                    </a:lnT>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3b6b78beede_28_199"/>
          <p:cNvSpPr txBox="1">
            <a:spLocks noGrp="1"/>
          </p:cNvSpPr>
          <p:nvPr>
            <p:ph type="title"/>
          </p:nvPr>
        </p:nvSpPr>
        <p:spPr>
          <a:xfrm>
            <a:off x="548637" y="795347"/>
            <a:ext cx="10176000" cy="7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Öğretim Programları Haftalık Ders Saati </a:t>
            </a:r>
            <a:br>
              <a:rPr lang="tr-TR" sz="2800" b="1">
                <a:solidFill>
                  <a:srgbClr val="FF0000"/>
                </a:solidFill>
              </a:rPr>
            </a:br>
            <a:r>
              <a:rPr lang="tr-TR" sz="2800" b="1">
                <a:solidFill>
                  <a:srgbClr val="3333FF"/>
                </a:solidFill>
              </a:rPr>
              <a:t>(Teorik-T ve Uygulama-U) </a:t>
            </a:r>
            <a:r>
              <a:rPr lang="tr-TR" sz="2800" b="1">
                <a:solidFill>
                  <a:srgbClr val="FF0000"/>
                </a:solidFill>
              </a:rPr>
              <a:t>Analizi</a:t>
            </a:r>
            <a:endParaRPr sz="1200" b="1" i="1">
              <a:solidFill>
                <a:srgbClr val="0000CC"/>
              </a:solidFill>
            </a:endParaRPr>
          </a:p>
        </p:txBody>
      </p:sp>
      <p:sp>
        <p:nvSpPr>
          <p:cNvPr id="631" name="Google Shape;631;g3b6b78beede_28_1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32" name="Google Shape;632;g3b6b78beede_28_1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69</a:t>
            </a:fld>
            <a:endParaRPr/>
          </a:p>
        </p:txBody>
      </p:sp>
      <p:graphicFrame>
        <p:nvGraphicFramePr>
          <p:cNvPr id="634" name="Google Shape;634;g3b6b78beede_28_199"/>
          <p:cNvGraphicFramePr/>
          <p:nvPr>
            <p:extLst>
              <p:ext uri="{D42A27DB-BD31-4B8C-83A1-F6EECF244321}">
                <p14:modId xmlns:p14="http://schemas.microsoft.com/office/powerpoint/2010/main" val="4197848817"/>
              </p:ext>
            </p:extLst>
          </p:nvPr>
        </p:nvGraphicFramePr>
        <p:xfrm>
          <a:off x="388121" y="1943099"/>
          <a:ext cx="11407675" cy="4119554"/>
        </p:xfrm>
        <a:graphic>
          <a:graphicData uri="http://schemas.openxmlformats.org/drawingml/2006/table">
            <a:tbl>
              <a:tblPr firstRow="1" firstCol="1" lastRow="1" lastCol="1" bandRow="1" bandCol="1">
                <a:noFill/>
                <a:tableStyleId>{6B96FA0C-A23B-4D2F-B4F0-ADE644EF4475}</a:tableStyleId>
              </a:tblPr>
              <a:tblGrid>
                <a:gridCol w="1838250">
                  <a:extLst>
                    <a:ext uri="{9D8B030D-6E8A-4147-A177-3AD203B41FA5}">
                      <a16:colId xmlns:a16="http://schemas.microsoft.com/office/drawing/2014/main" val="20000"/>
                    </a:ext>
                  </a:extLst>
                </a:gridCol>
                <a:gridCol w="2381425">
                  <a:extLst>
                    <a:ext uri="{9D8B030D-6E8A-4147-A177-3AD203B41FA5}">
                      <a16:colId xmlns:a16="http://schemas.microsoft.com/office/drawing/2014/main" val="20001"/>
                    </a:ext>
                  </a:extLst>
                </a:gridCol>
                <a:gridCol w="592525">
                  <a:extLst>
                    <a:ext uri="{9D8B030D-6E8A-4147-A177-3AD203B41FA5}">
                      <a16:colId xmlns:a16="http://schemas.microsoft.com/office/drawing/2014/main" val="20002"/>
                    </a:ext>
                  </a:extLst>
                </a:gridCol>
                <a:gridCol w="599800">
                  <a:extLst>
                    <a:ext uri="{9D8B030D-6E8A-4147-A177-3AD203B41FA5}">
                      <a16:colId xmlns:a16="http://schemas.microsoft.com/office/drawing/2014/main" val="20003"/>
                    </a:ext>
                  </a:extLst>
                </a:gridCol>
                <a:gridCol w="599800">
                  <a:extLst>
                    <a:ext uri="{9D8B030D-6E8A-4147-A177-3AD203B41FA5}">
                      <a16:colId xmlns:a16="http://schemas.microsoft.com/office/drawing/2014/main" val="20004"/>
                    </a:ext>
                  </a:extLst>
                </a:gridCol>
                <a:gridCol w="578800">
                  <a:extLst>
                    <a:ext uri="{9D8B030D-6E8A-4147-A177-3AD203B41FA5}">
                      <a16:colId xmlns:a16="http://schemas.microsoft.com/office/drawing/2014/main" val="20005"/>
                    </a:ext>
                  </a:extLst>
                </a:gridCol>
                <a:gridCol w="607900">
                  <a:extLst>
                    <a:ext uri="{9D8B030D-6E8A-4147-A177-3AD203B41FA5}">
                      <a16:colId xmlns:a16="http://schemas.microsoft.com/office/drawing/2014/main" val="20006"/>
                    </a:ext>
                  </a:extLst>
                </a:gridCol>
                <a:gridCol w="607900">
                  <a:extLst>
                    <a:ext uri="{9D8B030D-6E8A-4147-A177-3AD203B41FA5}">
                      <a16:colId xmlns:a16="http://schemas.microsoft.com/office/drawing/2014/main" val="20007"/>
                    </a:ext>
                  </a:extLst>
                </a:gridCol>
                <a:gridCol w="593350">
                  <a:extLst>
                    <a:ext uri="{9D8B030D-6E8A-4147-A177-3AD203B41FA5}">
                      <a16:colId xmlns:a16="http://schemas.microsoft.com/office/drawing/2014/main" val="20008"/>
                    </a:ext>
                  </a:extLst>
                </a:gridCol>
                <a:gridCol w="599800">
                  <a:extLst>
                    <a:ext uri="{9D8B030D-6E8A-4147-A177-3AD203B41FA5}">
                      <a16:colId xmlns:a16="http://schemas.microsoft.com/office/drawing/2014/main" val="20009"/>
                    </a:ext>
                  </a:extLst>
                </a:gridCol>
                <a:gridCol w="599800">
                  <a:extLst>
                    <a:ext uri="{9D8B030D-6E8A-4147-A177-3AD203B41FA5}">
                      <a16:colId xmlns:a16="http://schemas.microsoft.com/office/drawing/2014/main" val="20010"/>
                    </a:ext>
                  </a:extLst>
                </a:gridCol>
                <a:gridCol w="592525">
                  <a:extLst>
                    <a:ext uri="{9D8B030D-6E8A-4147-A177-3AD203B41FA5}">
                      <a16:colId xmlns:a16="http://schemas.microsoft.com/office/drawing/2014/main" val="20011"/>
                    </a:ext>
                  </a:extLst>
                </a:gridCol>
                <a:gridCol w="607900">
                  <a:extLst>
                    <a:ext uri="{9D8B030D-6E8A-4147-A177-3AD203B41FA5}">
                      <a16:colId xmlns:a16="http://schemas.microsoft.com/office/drawing/2014/main" val="20012"/>
                    </a:ext>
                  </a:extLst>
                </a:gridCol>
                <a:gridCol w="607900">
                  <a:extLst>
                    <a:ext uri="{9D8B030D-6E8A-4147-A177-3AD203B41FA5}">
                      <a16:colId xmlns:a16="http://schemas.microsoft.com/office/drawing/2014/main" val="20013"/>
                    </a:ext>
                  </a:extLst>
                </a:gridCol>
              </a:tblGrid>
              <a:tr h="331803">
                <a:tc rowSpan="2">
                  <a:txBody>
                    <a:bodyPr/>
                    <a:lstStyle/>
                    <a:p>
                      <a:pPr marL="0" marR="0" lvl="0" indent="0" algn="ctr" rtl="0">
                        <a:lnSpc>
                          <a:spcPct val="107000"/>
                        </a:lnSpc>
                        <a:spcBef>
                          <a:spcPts val="0"/>
                        </a:spcBef>
                        <a:spcAft>
                          <a:spcPts val="0"/>
                        </a:spcAft>
                        <a:buNone/>
                      </a:pPr>
                      <a:r>
                        <a:rPr lang="tr-TR" sz="1400" b="1">
                          <a:solidFill>
                            <a:srgbClr val="FF0000"/>
                          </a:solidFill>
                        </a:rPr>
                        <a:t>Program Adı</a:t>
                      </a:r>
                      <a:endParaRPr sz="1400" b="1">
                        <a:solidFill>
                          <a:srgbClr val="FF0000"/>
                        </a:solidFill>
                        <a:latin typeface="Calibri"/>
                        <a:ea typeface="Calibri"/>
                        <a:cs typeface="Calibri"/>
                        <a:sym typeface="Calibri"/>
                      </a:endParaRPr>
                    </a:p>
                  </a:txBody>
                  <a:tcPr marL="9525" marR="9525" marT="9525" marB="0" anchor="ctr">
                    <a:noFill/>
                  </a:tcPr>
                </a:tc>
                <a:tc rowSpan="2">
                  <a:txBody>
                    <a:bodyPr/>
                    <a:lstStyle/>
                    <a:p>
                      <a:pPr marL="0" marR="0" lvl="0" indent="0" algn="ctr" rtl="0">
                        <a:lnSpc>
                          <a:spcPct val="107000"/>
                        </a:lnSpc>
                        <a:spcBef>
                          <a:spcPts val="0"/>
                        </a:spcBef>
                        <a:spcAft>
                          <a:spcPts val="0"/>
                        </a:spcAft>
                        <a:buNone/>
                      </a:pPr>
                      <a:r>
                        <a:rPr lang="tr-TR" sz="1400" b="1">
                          <a:solidFill>
                            <a:srgbClr val="FF0000"/>
                          </a:solidFill>
                        </a:rPr>
                        <a:t>Sınıf</a:t>
                      </a:r>
                      <a:endParaRPr sz="1400" b="1">
                        <a:solidFill>
                          <a:srgbClr val="FF0000"/>
                        </a:solidFill>
                        <a:latin typeface="Calibri"/>
                        <a:ea typeface="Calibri"/>
                        <a:cs typeface="Calibri"/>
                        <a:sym typeface="Calibri"/>
                      </a:endParaRPr>
                    </a:p>
                  </a:txBody>
                  <a:tcPr marL="7625" marR="7625" marT="7625" marB="0" anchor="ctr">
                    <a:noFill/>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42921">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lnB w="12700" cap="flat" cmpd="sng">
                      <a:solidFill>
                        <a:srgbClr val="0097A7"/>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1"/>
                  </a:ext>
                </a:extLst>
              </a:tr>
              <a:tr h="334483">
                <a:tc rowSpan="5">
                  <a:txBody>
                    <a:bodyPr/>
                    <a:lstStyle/>
                    <a:p>
                      <a:pPr marL="0" marR="0" lvl="0" indent="0" algn="l" rtl="0">
                        <a:lnSpc>
                          <a:spcPct val="107000"/>
                        </a:lnSpc>
                        <a:spcBef>
                          <a:spcPts val="0"/>
                        </a:spcBef>
                        <a:spcAft>
                          <a:spcPts val="0"/>
                        </a:spcAft>
                        <a:buNone/>
                      </a:pPr>
                      <a:r>
                        <a:rPr lang="tr-TR" sz="1400" b="0" dirty="0"/>
                        <a:t> </a:t>
                      </a:r>
                      <a:r>
                        <a:rPr lang="tr-TR" b="0" dirty="0"/>
                        <a:t>İlköğretim Matematik</a:t>
                      </a:r>
                      <a:endParaRPr sz="1400" b="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 </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19 </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2"/>
                  </a:ext>
                </a:extLst>
              </a:tr>
              <a:tr h="33448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 </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34</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r>
                        <a:rPr lang="tr-TR" sz="1100"/>
                        <a:t>0</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21</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20</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3"/>
                  </a:ext>
                </a:extLst>
              </a:tr>
              <a:tr h="33448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 </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40</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46</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48</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a:t>
                      </a:r>
                      <a:r>
                        <a:rPr lang="tr-TR" sz="1100"/>
                        <a:t>42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48</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4"/>
                  </a:ext>
                </a:extLst>
              </a:tr>
              <a:tr h="33448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 </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3</a:t>
                      </a:r>
                      <a:r>
                        <a:rPr lang="tr-TR" sz="1100"/>
                        <a:t>6</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84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48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88</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34</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a:t>
                      </a:r>
                      <a:r>
                        <a:rPr lang="tr-TR" sz="1100"/>
                        <a:t>48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a:t>
                      </a:r>
                      <a:r>
                        <a:rPr lang="tr-TR" sz="1100"/>
                        <a:t>82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31</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a:t>48</a:t>
                      </a:r>
                      <a:r>
                        <a:rPr lang="tr-TR" sz="1100" b="0"/>
                        <a:t>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79</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5"/>
                  </a:ext>
                </a:extLst>
              </a:tr>
              <a:tr h="334483">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132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52 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184 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125 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50 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175 </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117 </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50 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167 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118 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48 </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166 </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6"/>
                  </a:ext>
                </a:extLst>
              </a:tr>
              <a:tr h="334483">
                <a:tc rowSpan="5">
                  <a:txBody>
                    <a:bodyPr/>
                    <a:lstStyle/>
                    <a:p>
                      <a:pPr marL="0" marR="0" lvl="0" indent="0" algn="l" rtl="0">
                        <a:lnSpc>
                          <a:spcPct val="107000"/>
                        </a:lnSpc>
                        <a:spcBef>
                          <a:spcPts val="0"/>
                        </a:spcBef>
                        <a:spcAft>
                          <a:spcPts val="0"/>
                        </a:spcAft>
                        <a:buNone/>
                      </a:pPr>
                      <a:r>
                        <a:rPr lang="tr-TR" sz="1400" b="0" dirty="0"/>
                        <a:t> Matematik</a:t>
                      </a:r>
                      <a:endParaRPr sz="1400" b="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20</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19</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7"/>
                  </a:ext>
                </a:extLst>
              </a:tr>
              <a:tr h="33448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13</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15</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20</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a:t>
                      </a:r>
                      <a:r>
                        <a:rPr lang="tr-TR" sz="1100"/>
                        <a:t>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18 </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25400" cap="flat" cmpd="sng">
                      <a:solidFill>
                        <a:srgbClr val="0097A7"/>
                      </a:solidFill>
                      <a:prstDash val="solid"/>
                      <a:round/>
                      <a:headEnd type="none" w="sm" len="sm"/>
                      <a:tailEnd type="none" w="sm" len="sm"/>
                    </a:lnT>
                    <a:lnB w="127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8"/>
                  </a:ext>
                </a:extLst>
              </a:tr>
              <a:tr h="33448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12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14</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23</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25</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19</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17</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17</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127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09"/>
                  </a:ext>
                </a:extLst>
              </a:tr>
              <a:tr h="334483">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a:t>
                      </a:r>
                      <a:endParaRPr sz="1400" b="1">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14</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13</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a:t>
                      </a:r>
                      <a:r>
                        <a:rPr lang="tr-TR" sz="1100"/>
                        <a:t>20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33</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14</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32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15</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a:t> 33</a:t>
                      </a:r>
                      <a:endParaRPr sz="1400" b="1">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508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10"/>
                  </a:ext>
                </a:extLst>
              </a:tr>
              <a:tr h="334483">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lnR w="12700" cap="flat" cmpd="sng">
                      <a:solidFill>
                        <a:srgbClr val="0097A7"/>
                      </a:solidFill>
                      <a:prstDash val="solid"/>
                      <a:round/>
                      <a:headEnd type="none" w="sm" len="sm"/>
                      <a:tailEnd type="none" w="sm" len="sm"/>
                    </a:lnR>
                    <a:noFill/>
                  </a:tcPr>
                </a:tc>
                <a:tc>
                  <a:txBody>
                    <a:bodyPr/>
                    <a:lstStyle/>
                    <a:p>
                      <a:pPr marL="0" marR="0" lvl="0" indent="0" algn="l" rtl="0">
                        <a:lnSpc>
                          <a:spcPct val="107000"/>
                        </a:lnSpc>
                        <a:spcBef>
                          <a:spcPts val="0"/>
                        </a:spcBef>
                        <a:spcAft>
                          <a:spcPts val="0"/>
                        </a:spcAft>
                        <a:buNone/>
                      </a:pPr>
                      <a:r>
                        <a:rPr lang="tr-TR" sz="1100" b="0"/>
                        <a:t> 51</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dirty="0"/>
                        <a:t> 22</a:t>
                      </a:r>
                      <a:endParaRPr sz="1100" b="0" dirty="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73</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85</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107</a:t>
                      </a:r>
                      <a:endParaRPr sz="1100" b="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72</a:t>
                      </a:r>
                      <a:endParaRPr sz="1100" b="0">
                        <a:latin typeface="Calibri"/>
                        <a:ea typeface="Calibri"/>
                        <a:cs typeface="Calibri"/>
                        <a:sym typeface="Calibri"/>
                      </a:endParaRPr>
                    </a:p>
                  </a:txBody>
                  <a:tcPr marL="5725" marR="5725" marT="5725"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20</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92</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69</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100" b="0"/>
                        <a:t> 18</a:t>
                      </a:r>
                      <a:endParaRPr sz="1100" b="0">
                        <a:latin typeface="Calibri"/>
                        <a:ea typeface="Calibri"/>
                        <a:cs typeface="Calibri"/>
                        <a:sym typeface="Calibri"/>
                      </a:endParaRPr>
                    </a:p>
                  </a:txBody>
                  <a:tcPr marL="0" marR="0" marT="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400" b="1" dirty="0"/>
                        <a:t> 87</a:t>
                      </a:r>
                      <a:endParaRPr sz="1400" b="1" dirty="0">
                        <a:latin typeface="Calibri"/>
                        <a:ea typeface="Calibri"/>
                        <a:cs typeface="Calibri"/>
                        <a:sym typeface="Calibri"/>
                      </a:endParaRPr>
                    </a:p>
                  </a:txBody>
                  <a:tcPr marL="7150" marR="7150" marT="7150" marB="0" anchor="ctr">
                    <a:lnL w="12700" cap="flat" cmpd="sng">
                      <a:solidFill>
                        <a:srgbClr val="0097A7"/>
                      </a:solidFill>
                      <a:prstDash val="solid"/>
                      <a:round/>
                      <a:headEnd type="none" w="sm" len="sm"/>
                      <a:tailEnd type="none" w="sm" len="sm"/>
                    </a:lnL>
                    <a:lnR w="12700" cap="flat" cmpd="sng">
                      <a:solidFill>
                        <a:srgbClr val="0097A7"/>
                      </a:solidFill>
                      <a:prstDash val="solid"/>
                      <a:round/>
                      <a:headEnd type="none" w="sm" len="sm"/>
                      <a:tailEnd type="none" w="sm" len="sm"/>
                    </a:lnR>
                    <a:lnT w="50800" cap="flat" cmpd="sng">
                      <a:solidFill>
                        <a:srgbClr val="0097A7"/>
                      </a:solidFill>
                      <a:prstDash val="solid"/>
                      <a:round/>
                      <a:headEnd type="none" w="sm" len="sm"/>
                      <a:tailEnd type="none" w="sm" len="sm"/>
                    </a:lnT>
                    <a:lnB w="25400" cap="flat" cmpd="sng">
                      <a:solidFill>
                        <a:srgbClr val="0097A7"/>
                      </a:solidFill>
                      <a:prstDash val="solid"/>
                      <a:round/>
                      <a:headEnd type="none" w="sm" len="sm"/>
                      <a:tailEnd type="none" w="sm" len="sm"/>
                    </a:lnB>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a:t>
            </a:fld>
            <a:endParaRPr lang="tr-TR"/>
          </a:p>
        </p:txBody>
      </p:sp>
      <p:sp>
        <p:nvSpPr>
          <p:cNvPr id="5" name="Google Shape;13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dirty="0">
                <a:solidFill>
                  <a:srgbClr val="FF0000"/>
                </a:solidFill>
              </a:rPr>
              <a:t>YÖNETİM: </a:t>
            </a:r>
            <a:r>
              <a:rPr lang="tr-TR" sz="2800" b="1" dirty="0">
                <a:solidFill>
                  <a:srgbClr val="3333FF"/>
                </a:solidFill>
              </a:rPr>
              <a:t>Ana Bilim/Program Başkanlıkları</a:t>
            </a:r>
            <a:endParaRPr sz="2800" b="1" dirty="0">
              <a:solidFill>
                <a:srgbClr val="3333FF"/>
              </a:solidFill>
              <a:latin typeface="Calibri"/>
              <a:ea typeface="Calibri"/>
              <a:cs typeface="Calibri"/>
              <a:sym typeface="Calibri"/>
            </a:endParaRPr>
          </a:p>
        </p:txBody>
      </p:sp>
      <p:graphicFrame>
        <p:nvGraphicFramePr>
          <p:cNvPr id="7" name="Tablo 6"/>
          <p:cNvGraphicFramePr>
            <a:graphicFrameLocks noGrp="1"/>
          </p:cNvGraphicFramePr>
          <p:nvPr>
            <p:extLst>
              <p:ext uri="{D42A27DB-BD31-4B8C-83A1-F6EECF244321}">
                <p14:modId xmlns:p14="http://schemas.microsoft.com/office/powerpoint/2010/main" val="3590319832"/>
              </p:ext>
            </p:extLst>
          </p:nvPr>
        </p:nvGraphicFramePr>
        <p:xfrm>
          <a:off x="943219" y="1889702"/>
          <a:ext cx="10410581" cy="4165657"/>
        </p:xfrm>
        <a:graphic>
          <a:graphicData uri="http://schemas.openxmlformats.org/drawingml/2006/table">
            <a:tbl>
              <a:tblPr firstRow="1" firstCol="1" bandRow="1">
                <a:tableStyleId>{0D959B07-CC43-40B5-915E-03206A15D3F9}</a:tableStyleId>
              </a:tblPr>
              <a:tblGrid>
                <a:gridCol w="2628672">
                  <a:extLst>
                    <a:ext uri="{9D8B030D-6E8A-4147-A177-3AD203B41FA5}">
                      <a16:colId xmlns:a16="http://schemas.microsoft.com/office/drawing/2014/main" val="327727577"/>
                    </a:ext>
                  </a:extLst>
                </a:gridCol>
                <a:gridCol w="2954002">
                  <a:extLst>
                    <a:ext uri="{9D8B030D-6E8A-4147-A177-3AD203B41FA5}">
                      <a16:colId xmlns:a16="http://schemas.microsoft.com/office/drawing/2014/main" val="3681211910"/>
                    </a:ext>
                  </a:extLst>
                </a:gridCol>
                <a:gridCol w="4827907">
                  <a:extLst>
                    <a:ext uri="{9D8B030D-6E8A-4147-A177-3AD203B41FA5}">
                      <a16:colId xmlns:a16="http://schemas.microsoft.com/office/drawing/2014/main" val="245557731"/>
                    </a:ext>
                  </a:extLst>
                </a:gridCol>
              </a:tblGrid>
              <a:tr h="323724">
                <a:tc>
                  <a:txBody>
                    <a:bodyPr/>
                    <a:lstStyle/>
                    <a:p>
                      <a:pPr>
                        <a:lnSpc>
                          <a:spcPct val="107000"/>
                        </a:lnSpc>
                        <a:spcAft>
                          <a:spcPts val="800"/>
                        </a:spcAft>
                      </a:pPr>
                      <a:r>
                        <a:rPr lang="tr-TR" sz="1400" b="1" dirty="0">
                          <a:effectLst/>
                        </a:rPr>
                        <a:t>Bölüm Adı*</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tc>
                  <a:txBody>
                    <a:bodyPr/>
                    <a:lstStyle/>
                    <a:p>
                      <a:pPr>
                        <a:lnSpc>
                          <a:spcPct val="107000"/>
                        </a:lnSpc>
                        <a:spcAft>
                          <a:spcPts val="800"/>
                        </a:spcAft>
                      </a:pPr>
                      <a:r>
                        <a:rPr lang="tr-TR" sz="1400" b="1" dirty="0">
                          <a:effectLst/>
                        </a:rPr>
                        <a:t>Ana Bilim/Sanat Dalı Adı</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957" marR="39957" marT="8562" marB="0" anchor="ctr"/>
                </a:tc>
                <a:tc>
                  <a:txBody>
                    <a:bodyPr/>
                    <a:lstStyle/>
                    <a:p>
                      <a:pPr>
                        <a:lnSpc>
                          <a:spcPct val="107000"/>
                        </a:lnSpc>
                        <a:spcAft>
                          <a:spcPts val="800"/>
                        </a:spcAft>
                      </a:pPr>
                      <a:r>
                        <a:rPr lang="tr-TR" sz="1400" b="1" dirty="0">
                          <a:effectLst/>
                        </a:rPr>
                        <a:t>Ana Bilim/Sanat Dalı Başkanı</a:t>
                      </a:r>
                    </a:p>
                  </a:txBody>
                  <a:tcPr marL="39957" marR="39957" marT="8562" marB="0" anchor="ctr"/>
                </a:tc>
                <a:extLst>
                  <a:ext uri="{0D108BD9-81ED-4DB2-BD59-A6C34878D82A}">
                    <a16:rowId xmlns:a16="http://schemas.microsoft.com/office/drawing/2014/main" val="504380546"/>
                  </a:ext>
                </a:extLst>
              </a:tr>
              <a:tr h="449190">
                <a:tc rowSpan="2">
                  <a:txBody>
                    <a:bodyPr/>
                    <a:lstStyle/>
                    <a:p>
                      <a:pPr>
                        <a:lnSpc>
                          <a:spcPct val="107000"/>
                        </a:lnSpc>
                        <a:spcAft>
                          <a:spcPts val="800"/>
                        </a:spcAft>
                      </a:pPr>
                      <a:r>
                        <a:rPr lang="tr-TR" sz="1400" b="1" dirty="0">
                          <a:effectLst/>
                        </a:rPr>
                        <a:t> Özel Eğitim</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Zihin Engelliler </a:t>
                      </a:r>
                      <a:r>
                        <a:rPr lang="tr-TR" sz="1200" b="1" dirty="0" err="1">
                          <a:effectLst/>
                        </a:rPr>
                        <a:t>Eğt</a:t>
                      </a:r>
                      <a:r>
                        <a:rPr lang="tr-TR" sz="1200" b="1" dirty="0">
                          <a:effectLst/>
                        </a:rPr>
                        <a:t>.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a:effectLst/>
                        </a:rPr>
                        <a:t>Dr. Öğr. Üyesi Pınar YAŞAR HAYAL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3716236253"/>
                  </a:ext>
                </a:extLst>
              </a:tr>
              <a:tr h="418185">
                <a:tc vMerge="1">
                  <a:txBody>
                    <a:bodyPr/>
                    <a:lstStyle/>
                    <a:p>
                      <a:pPr>
                        <a:lnSpc>
                          <a:spcPct val="107000"/>
                        </a:lnSpc>
                      </a:pPr>
                      <a:endParaRPr lang="tr-TR" sz="1200" b="1"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İşitme Engelliler </a:t>
                      </a:r>
                      <a:r>
                        <a:rPr lang="tr-TR" sz="1200" b="1" dirty="0" err="1">
                          <a:effectLst/>
                        </a:rPr>
                        <a:t>Eğt</a:t>
                      </a:r>
                      <a:r>
                        <a:rPr lang="tr-TR" sz="1200" b="1" dirty="0">
                          <a:effectLst/>
                        </a:rPr>
                        <a:t>.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a:effectLst/>
                        </a:rPr>
                        <a:t>Öğr.Gör.Ahmet İSKENDEROĞLU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3817516818"/>
                  </a:ext>
                </a:extLst>
              </a:tr>
              <a:tr h="418185">
                <a:tc rowSpan="5">
                  <a:txBody>
                    <a:bodyPr/>
                    <a:lstStyle/>
                    <a:p>
                      <a:pPr>
                        <a:lnSpc>
                          <a:spcPct val="107000"/>
                        </a:lnSpc>
                        <a:spcAft>
                          <a:spcPts val="800"/>
                        </a:spcAft>
                      </a:pPr>
                      <a:r>
                        <a:rPr lang="tr-TR" sz="1400" b="1" dirty="0">
                          <a:effectLst/>
                        </a:rPr>
                        <a:t>Türkçe ve Sosyal Bilgiler Eğitimi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Coğrafya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a:effectLst/>
                        </a:rPr>
                        <a:t>Prof.Dr.Ayşegül ŞEYİHOĞLU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2071016882"/>
                  </a:ext>
                </a:extLst>
              </a:tr>
              <a:tr h="465448">
                <a:tc vMerge="1">
                  <a:txBody>
                    <a:bodyPr/>
                    <a:lstStyle/>
                    <a:p>
                      <a:pPr>
                        <a:lnSpc>
                          <a:spcPct val="107000"/>
                        </a:lnSpc>
                      </a:pPr>
                      <a:endParaRPr lang="tr-TR" sz="1200" b="1"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Sosyal Bilgiler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dirty="0">
                          <a:effectLst/>
                        </a:rPr>
                        <a:t>Prof. Dr. Yavuz AKBAŞ</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1996210111"/>
                  </a:ext>
                </a:extLst>
              </a:tr>
              <a:tr h="418185">
                <a:tc vMerge="1">
                  <a:txBody>
                    <a:bodyPr/>
                    <a:lstStyle/>
                    <a:p>
                      <a:pPr>
                        <a:lnSpc>
                          <a:spcPct val="107000"/>
                        </a:lnSpc>
                      </a:pPr>
                      <a:endParaRPr lang="tr-TR" sz="1200" b="1"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Tarih Eğitimi ABD. </a:t>
                      </a:r>
                      <a:r>
                        <a:rPr lang="tr-TR" sz="1200" b="1" dirty="0" err="1">
                          <a:effectLst/>
                        </a:rPr>
                        <a:t>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a:effectLst/>
                        </a:rPr>
                        <a:t> Prof. Dr. Ebru DEMİRCİOĞLU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2127482735"/>
                  </a:ext>
                </a:extLst>
              </a:tr>
              <a:tr h="418185">
                <a:tc vMerge="1">
                  <a:txBody>
                    <a:bodyPr/>
                    <a:lstStyle/>
                    <a:p>
                      <a:pPr>
                        <a:lnSpc>
                          <a:spcPct val="107000"/>
                        </a:lnSpc>
                      </a:pPr>
                      <a:endParaRPr lang="tr-TR" sz="1200" b="1">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Türkçe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a:effectLst/>
                        </a:rPr>
                        <a:t>Prof. Dr. Erhan DURUKAN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1062439806"/>
                  </a:ext>
                </a:extLst>
              </a:tr>
              <a:tr h="418185">
                <a:tc vMerge="1">
                  <a:txBody>
                    <a:bodyPr/>
                    <a:lstStyle/>
                    <a:p>
                      <a:pPr>
                        <a:lnSpc>
                          <a:spcPct val="107000"/>
                        </a:lnSpc>
                      </a:pPr>
                      <a:endParaRPr lang="tr-TR" sz="1200" b="1"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Türk Dili ve Ed. </a:t>
                      </a:r>
                      <a:r>
                        <a:rPr lang="tr-TR" sz="1200" b="1" dirty="0" err="1">
                          <a:effectLst/>
                        </a:rPr>
                        <a:t>Eğt</a:t>
                      </a:r>
                      <a:r>
                        <a:rPr lang="tr-TR" sz="1200" b="1" dirty="0">
                          <a:effectLst/>
                        </a:rPr>
                        <a:t>.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a:effectLst/>
                        </a:rPr>
                        <a:t>Prof.Dr. M.Muhsin KALKIŞIM</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256891500"/>
                  </a:ext>
                </a:extLst>
              </a:tr>
              <a:tr h="418185">
                <a:tc rowSpan="2">
                  <a:txBody>
                    <a:bodyPr/>
                    <a:lstStyle/>
                    <a:p>
                      <a:pPr>
                        <a:lnSpc>
                          <a:spcPct val="107000"/>
                        </a:lnSpc>
                        <a:spcAft>
                          <a:spcPts val="800"/>
                        </a:spcAft>
                      </a:pPr>
                      <a:r>
                        <a:rPr lang="tr-TR" sz="1400" b="1" dirty="0">
                          <a:effectLst/>
                        </a:rPr>
                        <a:t> Temel Eğitim Bölümü</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Okul Öncesi Eğitim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a:effectLst/>
                        </a:rPr>
                        <a:t>Dr. Öğr. Üyesi Merve GANGAL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1629879960"/>
                  </a:ext>
                </a:extLst>
              </a:tr>
              <a:tr h="418185">
                <a:tc vMerge="1">
                  <a:txBody>
                    <a:bodyPr/>
                    <a:lstStyle/>
                    <a:p>
                      <a:pPr>
                        <a:lnSpc>
                          <a:spcPct val="107000"/>
                        </a:lnSpc>
                      </a:pPr>
                      <a:endParaRPr lang="tr-TR" sz="1200" b="1"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l">
                        <a:lnSpc>
                          <a:spcPct val="107000"/>
                        </a:lnSpc>
                        <a:spcAft>
                          <a:spcPts val="800"/>
                        </a:spcAft>
                      </a:pPr>
                      <a:r>
                        <a:rPr lang="tr-TR" sz="1200" b="1" dirty="0">
                          <a:effectLst/>
                        </a:rPr>
                        <a:t>  Sınıf Eğitimi ABD Bşk.</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tc>
                  <a:txBody>
                    <a:bodyPr/>
                    <a:lstStyle/>
                    <a:p>
                      <a:pPr>
                        <a:lnSpc>
                          <a:spcPct val="107000"/>
                        </a:lnSpc>
                        <a:spcAft>
                          <a:spcPts val="800"/>
                        </a:spcAft>
                      </a:pPr>
                      <a:r>
                        <a:rPr lang="tr-TR" sz="1200" dirty="0">
                          <a:effectLst/>
                        </a:rPr>
                        <a:t>Prof.  Dr. Lale CERRAH ÖZSEVGEÇ</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1440" marB="91440"/>
                </a:tc>
                <a:extLst>
                  <a:ext uri="{0D108BD9-81ED-4DB2-BD59-A6C34878D82A}">
                    <a16:rowId xmlns:a16="http://schemas.microsoft.com/office/drawing/2014/main" val="1453254641"/>
                  </a:ext>
                </a:extLst>
              </a:tr>
            </a:tbl>
          </a:graphicData>
        </a:graphic>
      </p:graphicFrame>
    </p:spTree>
    <p:extLst>
      <p:ext uri="{BB962C8B-B14F-4D97-AF65-F5344CB8AC3E}">
        <p14:creationId xmlns:p14="http://schemas.microsoft.com/office/powerpoint/2010/main" val="22530724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3b6b78beede_28_207"/>
          <p:cNvSpPr txBox="1">
            <a:spLocks noGrp="1"/>
          </p:cNvSpPr>
          <p:nvPr>
            <p:ph type="title"/>
          </p:nvPr>
        </p:nvSpPr>
        <p:spPr>
          <a:xfrm>
            <a:off x="548637" y="795347"/>
            <a:ext cx="10176000" cy="7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Öğretim Programları Haftalık Ders Saati </a:t>
            </a:r>
            <a:br>
              <a:rPr lang="tr-TR" sz="2800" b="1">
                <a:solidFill>
                  <a:srgbClr val="FF0000"/>
                </a:solidFill>
              </a:rPr>
            </a:br>
            <a:r>
              <a:rPr lang="tr-TR" sz="2800" b="1">
                <a:solidFill>
                  <a:srgbClr val="3333FF"/>
                </a:solidFill>
              </a:rPr>
              <a:t>(Teorik-T ve Uygulama-U) </a:t>
            </a:r>
            <a:r>
              <a:rPr lang="tr-TR" sz="2800" b="1">
                <a:solidFill>
                  <a:srgbClr val="FF0000"/>
                </a:solidFill>
              </a:rPr>
              <a:t>Analizi</a:t>
            </a:r>
            <a:endParaRPr sz="1200" b="1" i="1">
              <a:solidFill>
                <a:srgbClr val="0000CC"/>
              </a:solidFill>
            </a:endParaRPr>
          </a:p>
        </p:txBody>
      </p:sp>
      <p:sp>
        <p:nvSpPr>
          <p:cNvPr id="640" name="Google Shape;640;g3b6b78beede_28_2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41" name="Google Shape;641;g3b6b78beede_28_2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70</a:t>
            </a:fld>
            <a:endParaRPr/>
          </a:p>
        </p:txBody>
      </p:sp>
      <p:graphicFrame>
        <p:nvGraphicFramePr>
          <p:cNvPr id="642" name="Google Shape;642;g3b6b78beede_28_207"/>
          <p:cNvGraphicFramePr/>
          <p:nvPr/>
        </p:nvGraphicFramePr>
        <p:xfrm>
          <a:off x="388121" y="1943099"/>
          <a:ext cx="11407675" cy="3920550"/>
        </p:xfrm>
        <a:graphic>
          <a:graphicData uri="http://schemas.openxmlformats.org/drawingml/2006/table">
            <a:tbl>
              <a:tblPr firstRow="1" firstCol="1" lastRow="1" lastCol="1" bandRow="1" bandCol="1">
                <a:noFill/>
                <a:tableStyleId>{6B96FA0C-A23B-4D2F-B4F0-ADE644EF4475}</a:tableStyleId>
              </a:tblPr>
              <a:tblGrid>
                <a:gridCol w="1838250">
                  <a:extLst>
                    <a:ext uri="{9D8B030D-6E8A-4147-A177-3AD203B41FA5}">
                      <a16:colId xmlns:a16="http://schemas.microsoft.com/office/drawing/2014/main" val="20000"/>
                    </a:ext>
                  </a:extLst>
                </a:gridCol>
                <a:gridCol w="2381425">
                  <a:extLst>
                    <a:ext uri="{9D8B030D-6E8A-4147-A177-3AD203B41FA5}">
                      <a16:colId xmlns:a16="http://schemas.microsoft.com/office/drawing/2014/main" val="20001"/>
                    </a:ext>
                  </a:extLst>
                </a:gridCol>
                <a:gridCol w="592525">
                  <a:extLst>
                    <a:ext uri="{9D8B030D-6E8A-4147-A177-3AD203B41FA5}">
                      <a16:colId xmlns:a16="http://schemas.microsoft.com/office/drawing/2014/main" val="20002"/>
                    </a:ext>
                  </a:extLst>
                </a:gridCol>
                <a:gridCol w="599800">
                  <a:extLst>
                    <a:ext uri="{9D8B030D-6E8A-4147-A177-3AD203B41FA5}">
                      <a16:colId xmlns:a16="http://schemas.microsoft.com/office/drawing/2014/main" val="20003"/>
                    </a:ext>
                  </a:extLst>
                </a:gridCol>
                <a:gridCol w="599800">
                  <a:extLst>
                    <a:ext uri="{9D8B030D-6E8A-4147-A177-3AD203B41FA5}">
                      <a16:colId xmlns:a16="http://schemas.microsoft.com/office/drawing/2014/main" val="20004"/>
                    </a:ext>
                  </a:extLst>
                </a:gridCol>
                <a:gridCol w="578800">
                  <a:extLst>
                    <a:ext uri="{9D8B030D-6E8A-4147-A177-3AD203B41FA5}">
                      <a16:colId xmlns:a16="http://schemas.microsoft.com/office/drawing/2014/main" val="20005"/>
                    </a:ext>
                  </a:extLst>
                </a:gridCol>
                <a:gridCol w="607900">
                  <a:extLst>
                    <a:ext uri="{9D8B030D-6E8A-4147-A177-3AD203B41FA5}">
                      <a16:colId xmlns:a16="http://schemas.microsoft.com/office/drawing/2014/main" val="20006"/>
                    </a:ext>
                  </a:extLst>
                </a:gridCol>
                <a:gridCol w="607900">
                  <a:extLst>
                    <a:ext uri="{9D8B030D-6E8A-4147-A177-3AD203B41FA5}">
                      <a16:colId xmlns:a16="http://schemas.microsoft.com/office/drawing/2014/main" val="20007"/>
                    </a:ext>
                  </a:extLst>
                </a:gridCol>
                <a:gridCol w="593350">
                  <a:extLst>
                    <a:ext uri="{9D8B030D-6E8A-4147-A177-3AD203B41FA5}">
                      <a16:colId xmlns:a16="http://schemas.microsoft.com/office/drawing/2014/main" val="20008"/>
                    </a:ext>
                  </a:extLst>
                </a:gridCol>
                <a:gridCol w="599800">
                  <a:extLst>
                    <a:ext uri="{9D8B030D-6E8A-4147-A177-3AD203B41FA5}">
                      <a16:colId xmlns:a16="http://schemas.microsoft.com/office/drawing/2014/main" val="20009"/>
                    </a:ext>
                  </a:extLst>
                </a:gridCol>
                <a:gridCol w="599800">
                  <a:extLst>
                    <a:ext uri="{9D8B030D-6E8A-4147-A177-3AD203B41FA5}">
                      <a16:colId xmlns:a16="http://schemas.microsoft.com/office/drawing/2014/main" val="20010"/>
                    </a:ext>
                  </a:extLst>
                </a:gridCol>
                <a:gridCol w="592525">
                  <a:extLst>
                    <a:ext uri="{9D8B030D-6E8A-4147-A177-3AD203B41FA5}">
                      <a16:colId xmlns:a16="http://schemas.microsoft.com/office/drawing/2014/main" val="20011"/>
                    </a:ext>
                  </a:extLst>
                </a:gridCol>
                <a:gridCol w="607900">
                  <a:extLst>
                    <a:ext uri="{9D8B030D-6E8A-4147-A177-3AD203B41FA5}">
                      <a16:colId xmlns:a16="http://schemas.microsoft.com/office/drawing/2014/main" val="20012"/>
                    </a:ext>
                  </a:extLst>
                </a:gridCol>
                <a:gridCol w="607900">
                  <a:extLst>
                    <a:ext uri="{9D8B030D-6E8A-4147-A177-3AD203B41FA5}">
                      <a16:colId xmlns:a16="http://schemas.microsoft.com/office/drawing/2014/main" val="20013"/>
                    </a:ext>
                  </a:extLst>
                </a:gridCol>
              </a:tblGrid>
              <a:tr h="315775">
                <a:tc rowSpan="2">
                  <a:txBody>
                    <a:bodyPr/>
                    <a:lstStyle/>
                    <a:p>
                      <a:pPr marL="0" marR="0" lvl="0" indent="0" algn="ctr" rtl="0">
                        <a:lnSpc>
                          <a:spcPct val="107000"/>
                        </a:lnSpc>
                        <a:spcBef>
                          <a:spcPts val="0"/>
                        </a:spcBef>
                        <a:spcAft>
                          <a:spcPts val="0"/>
                        </a:spcAft>
                        <a:buNone/>
                      </a:pPr>
                      <a:r>
                        <a:rPr lang="tr-TR" sz="1400" b="1">
                          <a:solidFill>
                            <a:srgbClr val="FF0000"/>
                          </a:solidFill>
                        </a:rPr>
                        <a:t>Program Adı</a:t>
                      </a:r>
                      <a:endParaRPr sz="1400" b="1">
                        <a:solidFill>
                          <a:srgbClr val="FF0000"/>
                        </a:solidFill>
                        <a:latin typeface="Calibri"/>
                        <a:ea typeface="Calibri"/>
                        <a:cs typeface="Calibri"/>
                        <a:sym typeface="Calibri"/>
                      </a:endParaRPr>
                    </a:p>
                  </a:txBody>
                  <a:tcPr marL="9525" marR="9525" marT="9525" marB="0" anchor="ctr">
                    <a:noFill/>
                  </a:tcPr>
                </a:tc>
                <a:tc rowSpan="2">
                  <a:txBody>
                    <a:bodyPr/>
                    <a:lstStyle/>
                    <a:p>
                      <a:pPr marL="0" marR="0" lvl="0" indent="0" algn="ctr" rtl="0">
                        <a:lnSpc>
                          <a:spcPct val="107000"/>
                        </a:lnSpc>
                        <a:spcBef>
                          <a:spcPts val="0"/>
                        </a:spcBef>
                        <a:spcAft>
                          <a:spcPts val="0"/>
                        </a:spcAft>
                        <a:buNone/>
                      </a:pPr>
                      <a:r>
                        <a:rPr lang="tr-TR" sz="1400" b="1">
                          <a:solidFill>
                            <a:srgbClr val="FF0000"/>
                          </a:solidFill>
                        </a:rPr>
                        <a:t>Sınıf</a:t>
                      </a:r>
                      <a:endParaRPr sz="1400" b="1">
                        <a:solidFill>
                          <a:srgbClr val="FF0000"/>
                        </a:solidFill>
                        <a:latin typeface="Calibri"/>
                        <a:ea typeface="Calibri"/>
                        <a:cs typeface="Calibri"/>
                        <a:sym typeface="Calibri"/>
                      </a:endParaRPr>
                    </a:p>
                  </a:txBody>
                  <a:tcPr marL="7625" marR="7625" marT="7625" marB="0" anchor="ctr">
                    <a:noFill/>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Bahar</a:t>
                      </a:r>
                      <a:endParaRPr sz="1400" b="1">
                        <a:solidFill>
                          <a:srgbClr val="FF0000"/>
                        </a:solidFill>
                        <a:latin typeface="Calibri"/>
                        <a:ea typeface="Calibri"/>
                        <a:cs typeface="Calibri"/>
                        <a:sym typeface="Calibri"/>
                      </a:endParaRPr>
                    </a:p>
                  </a:txBody>
                  <a:tcPr marL="7625" marR="7625" marT="7625" marB="0" anchor="ctr">
                    <a:noFill/>
                  </a:tcP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Güz</a:t>
                      </a:r>
                      <a:endParaRPr sz="1400" b="1">
                        <a:solidFill>
                          <a:srgbClr val="FF0000"/>
                        </a:solidFill>
                        <a:latin typeface="Calibri"/>
                        <a:ea typeface="Calibri"/>
                        <a:cs typeface="Calibri"/>
                        <a:sym typeface="Calibri"/>
                      </a:endParaRPr>
                    </a:p>
                  </a:txBody>
                  <a:tcPr marL="0" marR="0" marT="0"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15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1"/>
                  </a:ext>
                </a:extLst>
              </a:tr>
              <a:tr h="318325">
                <a:tc rowSpan="5">
                  <a:txBody>
                    <a:bodyPr/>
                    <a:lstStyle/>
                    <a:p>
                      <a:pPr marL="0" marR="0" lvl="0" indent="0" algn="l" rtl="0">
                        <a:lnSpc>
                          <a:spcPct val="107000"/>
                        </a:lnSpc>
                        <a:spcBef>
                          <a:spcPts val="0"/>
                        </a:spcBef>
                        <a:spcAft>
                          <a:spcPts val="0"/>
                        </a:spcAft>
                        <a:buNone/>
                      </a:pPr>
                      <a:r>
                        <a:rPr lang="tr-TR" sz="1400" b="0"/>
                        <a:t> Sınıf Eğitimi</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 </a:t>
                      </a:r>
                      <a:endParaRPr sz="1400" b="1">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18</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0"/>
                        <a:t> 18</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18</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2"/>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 </a:t>
                      </a:r>
                      <a:endParaRPr sz="1400" b="1">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a:t>4</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20</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0"/>
                        <a:t> 14</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6</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20</a:t>
                      </a:r>
                      <a:r>
                        <a:rPr lang="tr-TR" sz="1400" b="0"/>
                        <a:t> </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400" b="0"/>
                        <a:t> 14</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6</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20</a:t>
                      </a:r>
                      <a:r>
                        <a:rPr lang="tr-TR" sz="1400" b="0"/>
                        <a:t> </a:t>
                      </a:r>
                      <a:endParaRPr sz="1400" b="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0"/>
                        <a:t> 16</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4</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20</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3"/>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 </a:t>
                      </a:r>
                      <a:endParaRPr sz="1400" b="1">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19</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19</a:t>
                      </a:r>
                      <a:r>
                        <a:rPr lang="tr-TR" sz="1400" b="0"/>
                        <a:t> </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19</a:t>
                      </a:r>
                      <a:r>
                        <a:rPr lang="tr-TR" sz="1400" b="0"/>
                        <a:t> </a:t>
                      </a:r>
                      <a:endParaRPr sz="1400" b="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0"/>
                        <a:t> 19</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0</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19</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508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 </a:t>
                      </a:r>
                      <a:endParaRPr sz="1400" b="1">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sz="1400" b="0"/>
                        <a:t> 14</a:t>
                      </a:r>
                      <a:endParaRPr sz="1400" b="0">
                        <a:latin typeface="Calibri"/>
                        <a:ea typeface="Calibri"/>
                        <a:cs typeface="Calibri"/>
                        <a:sym typeface="Calibri"/>
                      </a:endParaRPr>
                    </a:p>
                  </a:txBody>
                  <a:tcPr marL="7625" marR="7625" marT="7625" marB="0" anchor="ctr">
                    <a:noFill/>
                  </a:tcPr>
                </a:tc>
                <a:tc>
                  <a:txBody>
                    <a:bodyPr/>
                    <a:lstStyle/>
                    <a:p>
                      <a:pPr marL="0" marR="0" lvl="0" indent="0" algn="ctr" rtl="0">
                        <a:lnSpc>
                          <a:spcPct val="107000"/>
                        </a:lnSpc>
                        <a:spcBef>
                          <a:spcPts val="0"/>
                        </a:spcBef>
                        <a:spcAft>
                          <a:spcPts val="0"/>
                        </a:spcAft>
                        <a:buNone/>
                      </a:pPr>
                      <a:r>
                        <a:rPr lang="tr-TR"/>
                        <a:t>6</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20</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400" b="0"/>
                        <a:t> 13</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6</a:t>
                      </a: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a:t>19</a:t>
                      </a:r>
                      <a:r>
                        <a:rPr lang="tr-TR" sz="1400" b="0"/>
                        <a:t> </a:t>
                      </a:r>
                      <a:endParaRPr sz="1400" b="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noFill/>
                  </a:tcPr>
                </a:tc>
                <a:tc>
                  <a:txBody>
                    <a:bodyPr/>
                    <a:lstStyle/>
                    <a:p>
                      <a:pPr marL="0" marR="0" lvl="0" indent="0" algn="ctr" rtl="0">
                        <a:lnSpc>
                          <a:spcPct val="107000"/>
                        </a:lnSpc>
                        <a:spcBef>
                          <a:spcPts val="0"/>
                        </a:spcBef>
                        <a:spcAft>
                          <a:spcPts val="0"/>
                        </a:spcAft>
                        <a:buNone/>
                      </a:pPr>
                      <a:r>
                        <a:rPr lang="tr-TR" sz="1400" b="0"/>
                        <a:t> 13</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6</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19</a:t>
                      </a:r>
                      <a:r>
                        <a:rPr lang="tr-TR" sz="1400" b="0"/>
                        <a:t> </a:t>
                      </a:r>
                      <a:endParaRPr sz="1400" b="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400" b="0"/>
                        <a:t> 14</a:t>
                      </a:r>
                      <a:endParaRPr sz="1400" b="0">
                        <a:latin typeface="Calibri"/>
                        <a:ea typeface="Calibri"/>
                        <a:cs typeface="Calibri"/>
                        <a:sym typeface="Calibri"/>
                      </a:endParaRPr>
                    </a:p>
                  </a:txBody>
                  <a:tcPr marL="7625" marR="7625" marT="76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6</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a:t>20</a:t>
                      </a:r>
                      <a:r>
                        <a:rPr lang="tr-TR" sz="1400" b="0"/>
                        <a:t> </a:t>
                      </a:r>
                      <a:endParaRPr sz="1400" b="0">
                        <a:latin typeface="Calibri"/>
                        <a:ea typeface="Calibri"/>
                        <a:cs typeface="Calibri"/>
                        <a:sym typeface="Calibri"/>
                      </a:endParaRPr>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508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5"/>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lnT w="12700" cap="flat" cmpd="sng">
                      <a:solidFill>
                        <a:schemeClr val="accent5"/>
                      </a:solidFill>
                      <a:prstDash val="solid"/>
                      <a:round/>
                      <a:headEnd type="none" w="sm" len="sm"/>
                      <a:tailEnd type="none" w="sm" len="sm"/>
                    </a:lnT>
                    <a:noFill/>
                  </a:tcPr>
                </a:tc>
                <a:extLst>
                  <a:ext uri="{0D108BD9-81ED-4DB2-BD59-A6C34878D82A}">
                    <a16:rowId xmlns:a16="http://schemas.microsoft.com/office/drawing/2014/main" val="10006"/>
                  </a:ext>
                </a:extLst>
              </a:tr>
              <a:tr h="318325">
                <a:tc rowSpan="5">
                  <a:txBody>
                    <a:bodyPr/>
                    <a:lstStyle/>
                    <a:p>
                      <a:pPr marL="0" marR="0" lvl="0" indent="0" algn="l" rtl="0">
                        <a:lnSpc>
                          <a:spcPct val="107000"/>
                        </a:lnSpc>
                        <a:spcBef>
                          <a:spcPts val="0"/>
                        </a:spcBef>
                        <a:spcAft>
                          <a:spcPts val="0"/>
                        </a:spcAft>
                        <a:buNone/>
                      </a:pPr>
                      <a:r>
                        <a:rPr lang="tr-TR" sz="1400" b="0" dirty="0"/>
                        <a:t> </a:t>
                      </a:r>
                      <a:endParaRPr sz="1400" b="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1"/>
                        <a:t>Birinci Sınıf</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7"/>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8"/>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9"/>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a:t>
                      </a:r>
                      <a:endParaRPr sz="1400" b="1">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0"/>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noFill/>
                  </a:tcPr>
                </a:tc>
                <a:tc>
                  <a:txBody>
                    <a:bodyPr/>
                    <a:lstStyle/>
                    <a:p>
                      <a:pPr marL="0" marR="0" lvl="0" indent="0" algn="l" rtl="0">
                        <a:lnSpc>
                          <a:spcPct val="107000"/>
                        </a:lnSpc>
                        <a:spcBef>
                          <a:spcPts val="0"/>
                        </a:spcBef>
                        <a:spcAft>
                          <a:spcPts val="0"/>
                        </a:spcAft>
                        <a:buNone/>
                      </a:pPr>
                      <a:r>
                        <a:rPr lang="tr-TR" sz="1400" b="0" dirty="0"/>
                        <a:t> </a:t>
                      </a:r>
                      <a:endParaRPr sz="1400" b="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9"/>
          <p:cNvSpPr txBox="1">
            <a:spLocks noGrp="1"/>
          </p:cNvSpPr>
          <p:nvPr>
            <p:ph type="title"/>
          </p:nvPr>
        </p:nvSpPr>
        <p:spPr>
          <a:xfrm>
            <a:off x="683490" y="775855"/>
            <a:ext cx="9959110" cy="7296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Çift Anadal Programı Sayısı </a:t>
            </a:r>
            <a:endParaRPr/>
          </a:p>
        </p:txBody>
      </p:sp>
      <p:sp>
        <p:nvSpPr>
          <p:cNvPr id="648" name="Google Shape;64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49" name="Google Shape;64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71</a:t>
            </a:fld>
            <a:endParaRPr/>
          </a:p>
        </p:txBody>
      </p:sp>
      <p:graphicFrame>
        <p:nvGraphicFramePr>
          <p:cNvPr id="650" name="Google Shape;650;p39"/>
          <p:cNvGraphicFramePr/>
          <p:nvPr>
            <p:extLst>
              <p:ext uri="{D42A27DB-BD31-4B8C-83A1-F6EECF244321}">
                <p14:modId xmlns:p14="http://schemas.microsoft.com/office/powerpoint/2010/main" val="29047025"/>
              </p:ext>
            </p:extLst>
          </p:nvPr>
        </p:nvGraphicFramePr>
        <p:xfrm>
          <a:off x="173237" y="1769914"/>
          <a:ext cx="11653003" cy="4803538"/>
        </p:xfrm>
        <a:graphic>
          <a:graphicData uri="http://schemas.openxmlformats.org/drawingml/2006/table">
            <a:tbl>
              <a:tblPr>
                <a:noFill/>
                <a:tableStyleId>{6B96FA0C-A23B-4D2F-B4F0-ADE644EF4475}</a:tableStyleId>
              </a:tblPr>
              <a:tblGrid>
                <a:gridCol w="3088123">
                  <a:extLst>
                    <a:ext uri="{9D8B030D-6E8A-4147-A177-3AD203B41FA5}">
                      <a16:colId xmlns:a16="http://schemas.microsoft.com/office/drawing/2014/main" val="20000"/>
                    </a:ext>
                  </a:extLst>
                </a:gridCol>
                <a:gridCol w="2957790">
                  <a:extLst>
                    <a:ext uri="{9D8B030D-6E8A-4147-A177-3AD203B41FA5}">
                      <a16:colId xmlns:a16="http://schemas.microsoft.com/office/drawing/2014/main" val="20001"/>
                    </a:ext>
                  </a:extLst>
                </a:gridCol>
                <a:gridCol w="2642640">
                  <a:extLst>
                    <a:ext uri="{9D8B030D-6E8A-4147-A177-3AD203B41FA5}">
                      <a16:colId xmlns:a16="http://schemas.microsoft.com/office/drawing/2014/main" val="20002"/>
                    </a:ext>
                  </a:extLst>
                </a:gridCol>
                <a:gridCol w="2964450">
                  <a:extLst>
                    <a:ext uri="{9D8B030D-6E8A-4147-A177-3AD203B41FA5}">
                      <a16:colId xmlns:a16="http://schemas.microsoft.com/office/drawing/2014/main" val="20003"/>
                    </a:ext>
                  </a:extLst>
                </a:gridCol>
              </a:tblGrid>
              <a:tr h="321800">
                <a:tc gridSpan="2">
                  <a:txBody>
                    <a:bodyPr/>
                    <a:lstStyle/>
                    <a:p>
                      <a:pPr marL="0" marR="0" lvl="0" indent="0" algn="r" rtl="0">
                        <a:lnSpc>
                          <a:spcPct val="107000"/>
                        </a:lnSpc>
                        <a:spcBef>
                          <a:spcPts val="0"/>
                        </a:spcBef>
                        <a:spcAft>
                          <a:spcPts val="0"/>
                        </a:spcAft>
                        <a:buNone/>
                      </a:pPr>
                      <a:r>
                        <a:rPr lang="tr-TR" sz="2000" b="1" dirty="0">
                          <a:solidFill>
                            <a:srgbClr val="FF0000"/>
                          </a:solidFill>
                          <a:latin typeface="Calibri"/>
                          <a:ea typeface="Calibri"/>
                          <a:cs typeface="Calibri"/>
                          <a:sym typeface="Calibri"/>
                        </a:rPr>
                        <a:t>Çift Anadal Programı Sayısı </a:t>
                      </a:r>
                      <a:endParaRPr sz="2000" b="1" dirty="0">
                        <a:solidFill>
                          <a:srgbClr val="FF0000"/>
                        </a:solidFill>
                        <a:latin typeface="Calibri"/>
                        <a:ea typeface="Calibri"/>
                        <a:cs typeface="Calibri"/>
                        <a:sym typeface="Calibri"/>
                      </a:endParaRPr>
                    </a:p>
                  </a:txBody>
                  <a:tcPr marL="3800" marR="3800" marT="3800" marB="0" anchor="ctr">
                    <a:noFill/>
                  </a:tcPr>
                </a:tc>
                <a:tc hMerge="1">
                  <a:txBody>
                    <a:bodyPr/>
                    <a:lstStyle/>
                    <a:p>
                      <a:endParaRPr lang="tr-TR"/>
                    </a:p>
                  </a:txBody>
                  <a:tcPr/>
                </a:tc>
                <a:tc gridSpan="2">
                  <a:txBody>
                    <a:bodyPr/>
                    <a:lstStyle/>
                    <a:p>
                      <a:pPr marL="0" marR="0" lvl="0" indent="0" algn="l" rtl="0">
                        <a:lnSpc>
                          <a:spcPct val="107000"/>
                        </a:lnSpc>
                        <a:spcBef>
                          <a:spcPts val="0"/>
                        </a:spcBef>
                        <a:spcAft>
                          <a:spcPts val="0"/>
                        </a:spcAft>
                        <a:buNone/>
                      </a:pPr>
                      <a:endParaRPr sz="2000" dirty="0">
                        <a:latin typeface="Calibri"/>
                        <a:ea typeface="Calibri"/>
                        <a:cs typeface="Calibri"/>
                        <a:sym typeface="Calibri"/>
                      </a:endParaRPr>
                    </a:p>
                  </a:txBody>
                  <a:tcPr marL="9525" marR="9525" marT="9525" marB="0" anchor="ctr">
                    <a:noFill/>
                  </a:tcPr>
                </a:tc>
                <a:tc hMerge="1">
                  <a:txBody>
                    <a:bodyPr/>
                    <a:lstStyle/>
                    <a:p>
                      <a:endParaRPr lang="tr-TR"/>
                    </a:p>
                  </a:txBody>
                  <a:tcPr/>
                </a:tc>
                <a:extLst>
                  <a:ext uri="{0D108BD9-81ED-4DB2-BD59-A6C34878D82A}">
                    <a16:rowId xmlns:a16="http://schemas.microsoft.com/office/drawing/2014/main" val="10000"/>
                  </a:ext>
                </a:extLst>
              </a:tr>
              <a:tr h="434729">
                <a:tc gridSpan="2">
                  <a:txBody>
                    <a:bodyPr/>
                    <a:lstStyle/>
                    <a:p>
                      <a:pPr marL="0" marR="0" lvl="0" indent="0" algn="ctr" rtl="0">
                        <a:lnSpc>
                          <a:spcPct val="107000"/>
                        </a:lnSpc>
                        <a:spcBef>
                          <a:spcPts val="0"/>
                        </a:spcBef>
                        <a:spcAft>
                          <a:spcPts val="0"/>
                        </a:spcAft>
                        <a:buNone/>
                      </a:pPr>
                      <a:r>
                        <a:rPr lang="tr-TR" sz="2000" b="1" dirty="0">
                          <a:solidFill>
                            <a:srgbClr val="3333FF"/>
                          </a:solidFill>
                          <a:latin typeface="Calibri"/>
                          <a:ea typeface="Calibri"/>
                          <a:cs typeface="Calibri"/>
                          <a:sym typeface="Calibri"/>
                        </a:rPr>
                        <a:t>Anadal Program </a:t>
                      </a:r>
                      <a:endParaRPr sz="1200" b="1" i="1" dirty="0">
                        <a:solidFill>
                          <a:srgbClr val="FF0000"/>
                        </a:solidFill>
                        <a:latin typeface="Calibri"/>
                        <a:ea typeface="Calibri"/>
                        <a:cs typeface="Calibri"/>
                        <a:sym typeface="Calibri"/>
                      </a:endParaRPr>
                    </a:p>
                  </a:txBody>
                  <a:tcPr marL="3800" marR="3800" marT="3800" marB="0" anchor="ctr">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Clr>
                          <a:srgbClr val="3333FF"/>
                        </a:buClr>
                        <a:buSzPts val="2000"/>
                        <a:buFont typeface="Calibri"/>
                        <a:buNone/>
                      </a:pPr>
                      <a:r>
                        <a:rPr lang="tr-TR" sz="2000" b="1" dirty="0">
                          <a:solidFill>
                            <a:srgbClr val="3333FF"/>
                          </a:solidFill>
                          <a:latin typeface="Calibri"/>
                          <a:ea typeface="Calibri"/>
                          <a:cs typeface="Calibri"/>
                          <a:sym typeface="Calibri"/>
                        </a:rPr>
                        <a:t>Çift Anadal Programı </a:t>
                      </a:r>
                      <a:r>
                        <a:rPr lang="tr-TR" sz="1200" b="1" i="1" dirty="0">
                          <a:solidFill>
                            <a:srgbClr val="FF0000"/>
                          </a:solidFill>
                          <a:latin typeface="Calibri"/>
                          <a:ea typeface="Calibri"/>
                          <a:cs typeface="Calibri"/>
                          <a:sym typeface="Calibri"/>
                        </a:rPr>
                        <a:t> </a:t>
                      </a:r>
                      <a:endParaRPr sz="1200" b="1" i="1" dirty="0">
                        <a:solidFill>
                          <a:srgbClr val="FF0000"/>
                        </a:solidFill>
                        <a:latin typeface="Calibri"/>
                        <a:ea typeface="Calibri"/>
                        <a:cs typeface="Calibri"/>
                        <a:sym typeface="Calibri"/>
                      </a:endParaRPr>
                    </a:p>
                  </a:txBody>
                  <a:tcPr marL="9525" marR="9525" marT="9525" marB="0" anchor="ctr">
                    <a:noFill/>
                  </a:tcPr>
                </a:tc>
                <a:tc hMerge="1">
                  <a:txBody>
                    <a:bodyPr/>
                    <a:lstStyle/>
                    <a:p>
                      <a:endParaRPr lang="tr-TR"/>
                    </a:p>
                  </a:txBody>
                  <a:tcPr/>
                </a:tc>
                <a:extLst>
                  <a:ext uri="{0D108BD9-81ED-4DB2-BD59-A6C34878D82A}">
                    <a16:rowId xmlns:a16="http://schemas.microsoft.com/office/drawing/2014/main" val="10001"/>
                  </a:ext>
                </a:extLst>
              </a:tr>
              <a:tr h="541423">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Birim / Bölüm Adı</a:t>
                      </a:r>
                      <a:endParaRPr sz="2000">
                        <a:solidFill>
                          <a:srgbClr val="FF0000"/>
                        </a:solidFill>
                        <a:latin typeface="Calibri"/>
                        <a:ea typeface="Calibri"/>
                        <a:cs typeface="Calibri"/>
                        <a:sym typeface="Calibri"/>
                      </a:endParaRPr>
                    </a:p>
                  </a:txBody>
                  <a:tcPr marL="3800" marR="3800" marT="3800" marB="0" anchor="ctr">
                    <a:noFill/>
                  </a:tcP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Ana Bilim - Sanat Dalı/ Program Adı</a:t>
                      </a:r>
                      <a:endParaRPr sz="2000">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Birim / Bölüm Adı</a:t>
                      </a:r>
                      <a:endParaRPr sz="2000">
                        <a:solidFill>
                          <a:srgbClr val="3333FF"/>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Ana Bilim - Sanat Dalı/ Program Adı</a:t>
                      </a:r>
                      <a:endParaRPr sz="2000">
                        <a:solidFill>
                          <a:srgbClr val="3333FF"/>
                        </a:solidFill>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2"/>
                  </a:ext>
                </a:extLst>
              </a:tr>
              <a:tr h="524531">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Tür</a:t>
                      </a:r>
                      <a:r>
                        <a:rPr lang="tr-TR" sz="2000"/>
                        <a:t>kçe ve Sosyal Bilimler Eğitimi</a:t>
                      </a:r>
                      <a:endParaRPr sz="2000">
                        <a:latin typeface="Calibri"/>
                        <a:ea typeface="Calibri"/>
                        <a:cs typeface="Calibri"/>
                        <a:sym typeface="Calibri"/>
                      </a:endParaRPr>
                    </a:p>
                  </a:txBody>
                  <a:tcPr marL="3800" marR="3800" marT="3800" marB="0" anchor="ctr">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r>
                        <a:rPr lang="tr-TR" sz="2000"/>
                        <a:t>Türkçe Eğitimi</a:t>
                      </a:r>
                      <a:endParaRPr sz="200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Temel Eğitim</a:t>
                      </a:r>
                      <a:endParaRPr sz="2000">
                        <a:latin typeface="Calibri"/>
                        <a:ea typeface="Calibri"/>
                        <a:cs typeface="Calibri"/>
                        <a:sym typeface="Calibri"/>
                      </a:endParaRPr>
                    </a:p>
                  </a:txBody>
                  <a:tcPr marL="9525" marR="9525" marT="9525" marB="0" anchor="ctr">
                    <a:noFill/>
                  </a:tcPr>
                </a:tc>
                <a:tc>
                  <a:txBody>
                    <a:bodyPr/>
                    <a:lstStyle/>
                    <a:p>
                      <a:pPr marL="0" lvl="0" indent="0" algn="l" rtl="0">
                        <a:lnSpc>
                          <a:spcPct val="107000"/>
                        </a:lnSpc>
                        <a:spcBef>
                          <a:spcPts val="0"/>
                        </a:spcBef>
                        <a:spcAft>
                          <a:spcPts val="0"/>
                        </a:spcAft>
                        <a:buNone/>
                      </a:pPr>
                      <a:r>
                        <a:rPr lang="tr-TR" sz="2000" dirty="0">
                          <a:latin typeface="Calibri"/>
                          <a:ea typeface="Calibri"/>
                          <a:cs typeface="Calibri"/>
                          <a:sym typeface="Calibri"/>
                        </a:rPr>
                        <a:t>Sınıf Eğitimi</a:t>
                      </a:r>
                      <a:endParaRPr sz="2000" dirty="0">
                        <a:latin typeface="Calibri"/>
                        <a:ea typeface="Calibri"/>
                        <a:cs typeface="Calibri"/>
                        <a:sym typeface="Calibri"/>
                      </a:endParaRPr>
                    </a:p>
                  </a:txBody>
                  <a:tcPr marL="91425" marR="91425" marT="91425" marB="91425" anchor="ctr">
                    <a:noFill/>
                  </a:tcPr>
                </a:tc>
                <a:extLst>
                  <a:ext uri="{0D108BD9-81ED-4DB2-BD59-A6C34878D82A}">
                    <a16:rowId xmlns:a16="http://schemas.microsoft.com/office/drawing/2014/main" val="10003"/>
                  </a:ext>
                </a:extLst>
              </a:tr>
              <a:tr h="529108">
                <a:tc>
                  <a:txBody>
                    <a:bodyPr/>
                    <a:lstStyle/>
                    <a:p>
                      <a:pPr marL="0" marR="0" lvl="0" indent="0" algn="l" rtl="0">
                        <a:lnSpc>
                          <a:spcPct val="107000"/>
                        </a:lnSpc>
                        <a:spcBef>
                          <a:spcPts val="0"/>
                        </a:spcBef>
                        <a:spcAft>
                          <a:spcPts val="0"/>
                        </a:spcAft>
                        <a:buNone/>
                      </a:pPr>
                      <a:r>
                        <a:rPr lang="tr-TR" sz="2000"/>
                        <a:t>Türkçe ve Sosyal Bilimler Eğitimi</a:t>
                      </a:r>
                      <a:endParaRPr sz="2000">
                        <a:latin typeface="Calibri"/>
                        <a:ea typeface="Calibri"/>
                        <a:cs typeface="Calibri"/>
                        <a:sym typeface="Calibri"/>
                      </a:endParaRPr>
                    </a:p>
                  </a:txBody>
                  <a:tcPr marL="3800" marR="3800" marT="3800" marB="0" anchor="ctr">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r>
                        <a:rPr lang="tr-TR" sz="2000"/>
                        <a:t>Türkçe Eğitimi</a:t>
                      </a:r>
                      <a:endParaRPr sz="2000">
                        <a:latin typeface="Calibri"/>
                        <a:ea typeface="Calibri"/>
                        <a:cs typeface="Calibri"/>
                        <a:sym typeface="Calibri"/>
                      </a:endParaRPr>
                    </a:p>
                  </a:txBody>
                  <a:tcPr marL="9525" marR="9525" marT="9525" marB="0" anchor="ctr">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dirty="0"/>
                        <a:t>Türkçe ve Sosyal Bilimler Eğitimi</a:t>
                      </a:r>
                      <a:endParaRPr sz="2000" dirty="0">
                        <a:latin typeface="Calibri"/>
                        <a:ea typeface="Calibri"/>
                        <a:cs typeface="Calibri"/>
                        <a:sym typeface="Calibri"/>
                      </a:endParaRPr>
                    </a:p>
                  </a:txBody>
                  <a:tcPr marL="9525" marR="9525" marT="9525" marB="0" anchor="ctr">
                    <a:noFill/>
                  </a:tcPr>
                </a:tc>
                <a:tc>
                  <a:txBody>
                    <a:bodyPr/>
                    <a:lstStyle/>
                    <a:p>
                      <a:pPr marL="0" lvl="0" indent="0" algn="l" rtl="0">
                        <a:lnSpc>
                          <a:spcPct val="107000"/>
                        </a:lnSpc>
                        <a:spcBef>
                          <a:spcPts val="0"/>
                        </a:spcBef>
                        <a:spcAft>
                          <a:spcPts val="0"/>
                        </a:spcAft>
                        <a:buNone/>
                      </a:pPr>
                      <a:r>
                        <a:rPr lang="tr-TR" sz="2000" dirty="0">
                          <a:latin typeface="Calibri"/>
                          <a:ea typeface="Calibri"/>
                          <a:cs typeface="Calibri"/>
                          <a:sym typeface="Calibri"/>
                        </a:rPr>
                        <a:t>Sosyal Bilgiler Eğitimi</a:t>
                      </a:r>
                      <a:endParaRPr sz="2000" dirty="0">
                        <a:latin typeface="Calibri"/>
                        <a:ea typeface="Calibri"/>
                        <a:cs typeface="Calibri"/>
                        <a:sym typeface="Calibri"/>
                      </a:endParaRPr>
                    </a:p>
                  </a:txBody>
                  <a:tcPr marL="91425" marR="91425" marT="91425" marB="91425" anchor="ctr">
                    <a:noFill/>
                  </a:tcPr>
                </a:tc>
                <a:extLst>
                  <a:ext uri="{0D108BD9-81ED-4DB2-BD59-A6C34878D82A}">
                    <a16:rowId xmlns:a16="http://schemas.microsoft.com/office/drawing/2014/main" val="10004"/>
                  </a:ext>
                </a:extLst>
              </a:tr>
              <a:tr h="524531">
                <a:tc>
                  <a:txBody>
                    <a:bodyPr/>
                    <a:lstStyle/>
                    <a:p>
                      <a:pPr marL="0" marR="0" lvl="0" indent="0" algn="l" rtl="0">
                        <a:lnSpc>
                          <a:spcPct val="107000"/>
                        </a:lnSpc>
                        <a:spcBef>
                          <a:spcPts val="0"/>
                        </a:spcBef>
                        <a:spcAft>
                          <a:spcPts val="0"/>
                        </a:spcAft>
                        <a:buNone/>
                      </a:pPr>
                      <a:r>
                        <a:rPr lang="tr-TR" sz="2000"/>
                        <a:t>Türkçe ve Sosyal Bilimler Eğitimi</a:t>
                      </a:r>
                      <a:endParaRPr sz="2000">
                        <a:latin typeface="Calibri"/>
                        <a:ea typeface="Calibri"/>
                        <a:cs typeface="Calibri"/>
                        <a:sym typeface="Calibri"/>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r>
                        <a:rPr lang="tr-TR" sz="2000"/>
                        <a:t>Türkçe Eğitimi</a:t>
                      </a:r>
                      <a:endParaRPr sz="20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Temel Eğitim</a:t>
                      </a:r>
                      <a:endParaRPr sz="20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Okul Öncesi Eğitimi</a:t>
                      </a:r>
                      <a:endParaRPr sz="2000">
                        <a:latin typeface="Calibri"/>
                        <a:ea typeface="Calibri"/>
                        <a:cs typeface="Calibri"/>
                        <a:sym typeface="Calibri"/>
                      </a:endParaRPr>
                    </a:p>
                  </a:txBody>
                  <a:tcPr marL="9525" marR="9525" marT="9525" marB="0" anchor="ctr">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5"/>
                  </a:ext>
                </a:extLst>
              </a:tr>
              <a:tr h="406936">
                <a:tc>
                  <a:txBody>
                    <a:bodyPr/>
                    <a:lstStyle/>
                    <a:p>
                      <a:pPr marL="0" marR="0" lvl="0" indent="0" algn="l" rtl="0">
                        <a:lnSpc>
                          <a:spcPct val="107000"/>
                        </a:lnSpc>
                        <a:spcBef>
                          <a:spcPts val="0"/>
                        </a:spcBef>
                        <a:spcAft>
                          <a:spcPts val="0"/>
                        </a:spcAft>
                        <a:buNone/>
                      </a:pPr>
                      <a:r>
                        <a:rPr lang="tr-TR" sz="2000"/>
                        <a:t>Özel Eğitim</a:t>
                      </a:r>
                      <a:endParaRPr sz="2000">
                        <a:latin typeface="Calibri"/>
                        <a:ea typeface="Calibri"/>
                        <a:cs typeface="Calibri"/>
                        <a:sym typeface="Calibri"/>
                      </a:endParaRPr>
                    </a:p>
                  </a:txBody>
                  <a:tcPr marL="3800" marR="3800" marT="3800" marB="0" anchor="ct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r>
                        <a:rPr lang="tr-TR" sz="2000"/>
                        <a:t>Özel Eğitim</a:t>
                      </a:r>
                      <a:endParaRPr sz="200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Temel Eğitim</a:t>
                      </a:r>
                      <a:endParaRPr sz="20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2000">
                          <a:latin typeface="Calibri"/>
                          <a:ea typeface="Calibri"/>
                          <a:cs typeface="Calibri"/>
                          <a:sym typeface="Calibri"/>
                        </a:rPr>
                        <a:t>Sınıf Eğitimi</a:t>
                      </a:r>
                      <a:endParaRPr sz="2000">
                        <a:latin typeface="Calibri"/>
                        <a:ea typeface="Calibri"/>
                        <a:cs typeface="Calibri"/>
                        <a:sym typeface="Calibri"/>
                      </a:endParaRPr>
                    </a:p>
                  </a:txBody>
                  <a:tcPr marL="91425" marR="91425" marT="91425" marB="914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6"/>
                  </a:ext>
                </a:extLst>
              </a:tr>
              <a:tr h="327356">
                <a:tc>
                  <a:txBody>
                    <a:bodyPr/>
                    <a:lstStyle/>
                    <a:p>
                      <a:pPr marL="0" marR="0" lvl="0" indent="0" algn="l" rtl="0">
                        <a:lnSpc>
                          <a:spcPct val="107000"/>
                        </a:lnSpc>
                        <a:spcBef>
                          <a:spcPts val="0"/>
                        </a:spcBef>
                        <a:spcAft>
                          <a:spcPts val="0"/>
                        </a:spcAft>
                        <a:buNone/>
                      </a:pPr>
                      <a:r>
                        <a:rPr lang="tr-TR" sz="2000"/>
                        <a:t>Özel Eğitim</a:t>
                      </a:r>
                      <a:endParaRPr sz="2000">
                        <a:latin typeface="Calibri"/>
                        <a:ea typeface="Calibri"/>
                        <a:cs typeface="Calibri"/>
                        <a:sym typeface="Calibri"/>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r>
                        <a:rPr lang="tr-TR" sz="2000"/>
                        <a:t>Özel Eğitim</a:t>
                      </a:r>
                      <a:endParaRPr sz="20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Temel Eğitim</a:t>
                      </a:r>
                      <a:endParaRPr sz="20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Okul Öncesi Eğitimi</a:t>
                      </a:r>
                      <a:endParaRPr sz="20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7"/>
                  </a:ext>
                </a:extLst>
              </a:tr>
              <a:tr h="327356">
                <a:tc>
                  <a:txBody>
                    <a:bodyPr/>
                    <a:lstStyle/>
                    <a:p>
                      <a:pPr marL="0" marR="0" lvl="0" indent="0" algn="l" rtl="0">
                        <a:lnSpc>
                          <a:spcPct val="107000"/>
                        </a:lnSpc>
                        <a:spcBef>
                          <a:spcPts val="0"/>
                        </a:spcBef>
                        <a:spcAft>
                          <a:spcPts val="0"/>
                        </a:spcAft>
                        <a:buNone/>
                      </a:pPr>
                      <a:r>
                        <a:rPr lang="tr-TR" sz="2000"/>
                        <a:t>Özel Eğitim</a:t>
                      </a:r>
                      <a:endParaRPr sz="2000">
                        <a:latin typeface="Calibri"/>
                        <a:ea typeface="Calibri"/>
                        <a:cs typeface="Calibri"/>
                        <a:sym typeface="Calibri"/>
                      </a:endParaRPr>
                    </a:p>
                  </a:txBody>
                  <a:tcPr marL="3800" marR="3800" marT="3800" marB="0" anchor="ct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 </a:t>
                      </a:r>
                      <a:r>
                        <a:rPr lang="tr-TR" sz="2000" dirty="0"/>
                        <a:t>Özel Eğitim</a:t>
                      </a:r>
                      <a:endParaRPr sz="2000" dirty="0">
                        <a:latin typeface="Calibri"/>
                        <a:ea typeface="Calibri"/>
                        <a:cs typeface="Calibri"/>
                        <a:sym typeface="Calibri"/>
                      </a:endParaRPr>
                    </a:p>
                  </a:txBody>
                  <a:tcPr marL="9525" marR="9525" marT="9525" marB="0" anchor="ctr">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noFill/>
                  </a:tcPr>
                </a:tc>
                <a:tc>
                  <a:txBody>
                    <a:bodyPr/>
                    <a:lstStyle/>
                    <a:p>
                      <a:pPr marL="0" marR="0" lvl="0" indent="0" algn="l" rtl="0">
                        <a:lnSpc>
                          <a:spcPct val="107000"/>
                        </a:lnSpc>
                        <a:spcBef>
                          <a:spcPts val="0"/>
                        </a:spcBef>
                        <a:spcAft>
                          <a:spcPts val="0"/>
                        </a:spcAft>
                        <a:buNone/>
                      </a:pPr>
                      <a:r>
                        <a:rPr lang="tr-TR" sz="2000"/>
                        <a:t>Eğitim Bilimleri</a:t>
                      </a:r>
                      <a:endParaRPr sz="20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2000" dirty="0"/>
                        <a:t>Rehberlik ve Psikolojik Danışmanlık</a:t>
                      </a:r>
                      <a:endParaRPr lang="tr-TR" sz="1400" dirty="0"/>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8"/>
                  </a:ext>
                </a:extLst>
              </a:tr>
            </a:tbl>
          </a:graphicData>
        </a:graphic>
      </p:graphicFrame>
      <p:pic>
        <p:nvPicPr>
          <p:cNvPr id="651" name="Google Shape;651;p39"/>
          <p:cNvPicPr preferRelativeResize="0"/>
          <p:nvPr/>
        </p:nvPicPr>
        <p:blipFill rotWithShape="1">
          <a:blip r:embed="rId3">
            <a:alphaModFix/>
          </a:blip>
          <a:srcRect/>
          <a:stretch/>
        </p:blipFill>
        <p:spPr>
          <a:xfrm>
            <a:off x="11727271" y="6309753"/>
            <a:ext cx="388992" cy="3943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3b6b78beede_85_0"/>
          <p:cNvSpPr txBox="1">
            <a:spLocks noGrp="1"/>
          </p:cNvSpPr>
          <p:nvPr>
            <p:ph type="title"/>
          </p:nvPr>
        </p:nvSpPr>
        <p:spPr>
          <a:xfrm>
            <a:off x="683490" y="775855"/>
            <a:ext cx="9959100" cy="72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Çift Anadal Programı Sayısı </a:t>
            </a:r>
            <a:endParaRPr/>
          </a:p>
        </p:txBody>
      </p:sp>
      <p:sp>
        <p:nvSpPr>
          <p:cNvPr id="657" name="Google Shape;657;g3b6b78beede_85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sz="1500"/>
              <a:t>12.01.2026</a:t>
            </a:r>
            <a:endParaRPr sz="1500"/>
          </a:p>
        </p:txBody>
      </p:sp>
      <p:sp>
        <p:nvSpPr>
          <p:cNvPr id="658" name="Google Shape;658;g3b6b78beede_85_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72</a:t>
            </a:fld>
            <a:endParaRPr/>
          </a:p>
        </p:txBody>
      </p:sp>
      <p:graphicFrame>
        <p:nvGraphicFramePr>
          <p:cNvPr id="659" name="Google Shape;659;g3b6b78beede_85_0"/>
          <p:cNvGraphicFramePr/>
          <p:nvPr>
            <p:extLst>
              <p:ext uri="{D42A27DB-BD31-4B8C-83A1-F6EECF244321}">
                <p14:modId xmlns:p14="http://schemas.microsoft.com/office/powerpoint/2010/main" val="28804638"/>
              </p:ext>
            </p:extLst>
          </p:nvPr>
        </p:nvGraphicFramePr>
        <p:xfrm>
          <a:off x="291840" y="1976580"/>
          <a:ext cx="11630875" cy="4087481"/>
        </p:xfrm>
        <a:graphic>
          <a:graphicData uri="http://schemas.openxmlformats.org/drawingml/2006/table">
            <a:tbl>
              <a:tblPr>
                <a:noFill/>
                <a:tableStyleId>{6B96FA0C-A23B-4D2F-B4F0-ADE644EF4475}</a:tableStyleId>
              </a:tblPr>
              <a:tblGrid>
                <a:gridCol w="3113050">
                  <a:extLst>
                    <a:ext uri="{9D8B030D-6E8A-4147-A177-3AD203B41FA5}">
                      <a16:colId xmlns:a16="http://schemas.microsoft.com/office/drawing/2014/main" val="20000"/>
                    </a:ext>
                  </a:extLst>
                </a:gridCol>
                <a:gridCol w="3111925">
                  <a:extLst>
                    <a:ext uri="{9D8B030D-6E8A-4147-A177-3AD203B41FA5}">
                      <a16:colId xmlns:a16="http://schemas.microsoft.com/office/drawing/2014/main" val="20001"/>
                    </a:ext>
                  </a:extLst>
                </a:gridCol>
                <a:gridCol w="2547800">
                  <a:extLst>
                    <a:ext uri="{9D8B030D-6E8A-4147-A177-3AD203B41FA5}">
                      <a16:colId xmlns:a16="http://schemas.microsoft.com/office/drawing/2014/main" val="20002"/>
                    </a:ext>
                  </a:extLst>
                </a:gridCol>
                <a:gridCol w="2858100">
                  <a:extLst>
                    <a:ext uri="{9D8B030D-6E8A-4147-A177-3AD203B41FA5}">
                      <a16:colId xmlns:a16="http://schemas.microsoft.com/office/drawing/2014/main" val="20003"/>
                    </a:ext>
                  </a:extLst>
                </a:gridCol>
              </a:tblGrid>
              <a:tr h="328675">
                <a:tc gridSpan="2">
                  <a:txBody>
                    <a:bodyPr/>
                    <a:lstStyle/>
                    <a:p>
                      <a:pPr marL="0" marR="0" lvl="0" indent="0" algn="r" rtl="0">
                        <a:lnSpc>
                          <a:spcPct val="107000"/>
                        </a:lnSpc>
                        <a:spcBef>
                          <a:spcPts val="0"/>
                        </a:spcBef>
                        <a:spcAft>
                          <a:spcPts val="0"/>
                        </a:spcAft>
                        <a:buNone/>
                      </a:pPr>
                      <a:r>
                        <a:rPr lang="tr-TR" sz="1800" b="1" dirty="0">
                          <a:solidFill>
                            <a:srgbClr val="FF0000"/>
                          </a:solidFill>
                          <a:latin typeface="Calibri"/>
                          <a:ea typeface="Calibri"/>
                          <a:cs typeface="Calibri"/>
                          <a:sym typeface="Calibri"/>
                        </a:rPr>
                        <a:t>Çift Anadal Programı Sayısı </a:t>
                      </a: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tc gridSpan="2">
                  <a:txBody>
                    <a:bodyPr/>
                    <a:lstStyle/>
                    <a:p>
                      <a:pPr marL="0" marR="0" lvl="0" indent="0" algn="l" rtl="0">
                        <a:lnSpc>
                          <a:spcPct val="107000"/>
                        </a:lnSpc>
                        <a:spcBef>
                          <a:spcPts val="0"/>
                        </a:spcBef>
                        <a:spcAft>
                          <a:spcPts val="0"/>
                        </a:spcAft>
                        <a:buNone/>
                      </a:pPr>
                      <a:r>
                        <a:rPr lang="tr-TR" sz="1800" dirty="0">
                          <a:latin typeface="Calibri"/>
                          <a:ea typeface="Calibri"/>
                          <a:cs typeface="Calibri"/>
                          <a:sym typeface="Calibri"/>
                        </a:rPr>
                        <a:t> </a:t>
                      </a:r>
                      <a:endParaRPr sz="1800" dirty="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extLst>
                  <a:ext uri="{0D108BD9-81ED-4DB2-BD59-A6C34878D82A}">
                    <a16:rowId xmlns:a16="http://schemas.microsoft.com/office/drawing/2014/main" val="10000"/>
                  </a:ext>
                </a:extLst>
              </a:tr>
              <a:tr h="444050">
                <a:tc gridSpan="2">
                  <a:txBody>
                    <a:bodyPr/>
                    <a:lstStyle/>
                    <a:p>
                      <a:pPr marL="0" marR="0" lvl="0" indent="0" algn="ctr" rtl="0">
                        <a:lnSpc>
                          <a:spcPct val="107000"/>
                        </a:lnSpc>
                        <a:spcBef>
                          <a:spcPts val="0"/>
                        </a:spcBef>
                        <a:spcAft>
                          <a:spcPts val="0"/>
                        </a:spcAft>
                        <a:buNone/>
                      </a:pPr>
                      <a:r>
                        <a:rPr lang="tr-TR" sz="1800" b="1" dirty="0">
                          <a:solidFill>
                            <a:srgbClr val="3333FF"/>
                          </a:solidFill>
                          <a:latin typeface="Calibri"/>
                          <a:ea typeface="Calibri"/>
                          <a:cs typeface="Calibri"/>
                          <a:sym typeface="Calibri"/>
                        </a:rPr>
                        <a:t>Anadal Program</a:t>
                      </a:r>
                      <a:endParaRPr sz="1000" b="1" i="1" dirty="0">
                        <a:solidFill>
                          <a:srgbClr val="FF0000"/>
                        </a:solidFill>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Clr>
                          <a:srgbClr val="3333FF"/>
                        </a:buClr>
                        <a:buSzPts val="2000"/>
                        <a:buFont typeface="Calibri"/>
                        <a:buNone/>
                      </a:pPr>
                      <a:r>
                        <a:rPr lang="tr-TR" sz="1800" b="1" dirty="0">
                          <a:solidFill>
                            <a:srgbClr val="3333FF"/>
                          </a:solidFill>
                          <a:latin typeface="Calibri"/>
                          <a:ea typeface="Calibri"/>
                          <a:cs typeface="Calibri"/>
                          <a:sym typeface="Calibri"/>
                        </a:rPr>
                        <a:t>Çift Anadal Programı</a:t>
                      </a:r>
                      <a:endParaRPr sz="1000" b="1" i="1" dirty="0">
                        <a:solidFill>
                          <a:srgbClr val="FF0000"/>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extLst>
                  <a:ext uri="{0D108BD9-81ED-4DB2-BD59-A6C34878D82A}">
                    <a16:rowId xmlns:a16="http://schemas.microsoft.com/office/drawing/2014/main" val="10001"/>
                  </a:ext>
                </a:extLst>
              </a:tr>
              <a:tr h="553000">
                <a:tc>
                  <a:txBody>
                    <a:bodyPr/>
                    <a:lstStyle/>
                    <a:p>
                      <a:pPr marL="0" marR="0" lvl="0" indent="0" algn="ctr" rtl="0">
                        <a:lnSpc>
                          <a:spcPct val="107000"/>
                        </a:lnSpc>
                        <a:spcBef>
                          <a:spcPts val="0"/>
                        </a:spcBef>
                        <a:spcAft>
                          <a:spcPts val="0"/>
                        </a:spcAft>
                        <a:buNone/>
                      </a:pPr>
                      <a:r>
                        <a:rPr lang="tr-TR" sz="1800">
                          <a:solidFill>
                            <a:srgbClr val="FF0000"/>
                          </a:solidFill>
                          <a:latin typeface="Calibri"/>
                          <a:ea typeface="Calibri"/>
                          <a:cs typeface="Calibri"/>
                          <a:sym typeface="Calibri"/>
                        </a:rPr>
                        <a:t>Birim / Bölüm Adı</a:t>
                      </a:r>
                      <a:endParaRPr sz="1800">
                        <a:solidFill>
                          <a:srgbClr val="FF0000"/>
                        </a:solidFill>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800">
                          <a:solidFill>
                            <a:srgbClr val="FF0000"/>
                          </a:solidFill>
                          <a:latin typeface="Calibri"/>
                          <a:ea typeface="Calibri"/>
                          <a:cs typeface="Calibri"/>
                          <a:sym typeface="Calibri"/>
                        </a:rPr>
                        <a:t>Ana Bilim - Sanat Dalı/ Program Adı</a:t>
                      </a:r>
                      <a:endParaRPr sz="1800">
                        <a:solidFill>
                          <a:srgbClr val="FF0000"/>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800">
                          <a:solidFill>
                            <a:srgbClr val="3333FF"/>
                          </a:solidFill>
                          <a:latin typeface="Calibri"/>
                          <a:ea typeface="Calibri"/>
                          <a:cs typeface="Calibri"/>
                          <a:sym typeface="Calibri"/>
                        </a:rPr>
                        <a:t>Birim / Bölüm Adı</a:t>
                      </a:r>
                      <a:endParaRPr sz="1800">
                        <a:solidFill>
                          <a:srgbClr val="3333FF"/>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1800">
                          <a:solidFill>
                            <a:srgbClr val="3333FF"/>
                          </a:solidFill>
                          <a:latin typeface="Calibri"/>
                          <a:ea typeface="Calibri"/>
                          <a:cs typeface="Calibri"/>
                          <a:sym typeface="Calibri"/>
                        </a:rPr>
                        <a:t>Ana Bilim - Sanat Dalı/ Program Adı</a:t>
                      </a:r>
                      <a:endParaRPr sz="1800">
                        <a:solidFill>
                          <a:srgbClr val="3333FF"/>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522975">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Mat. ve Fen Bilimleri Eğt</a:t>
                      </a:r>
                      <a:r>
                        <a:rPr lang="tr-TR" sz="1800"/>
                        <a:t>.</a:t>
                      </a:r>
                      <a:endParaRPr sz="1800">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Fen Bilgisi Öğretmenliği</a:t>
                      </a:r>
                      <a:endParaRPr sz="18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t>Mat. ve Fen Bilimleri Eğt.</a:t>
                      </a:r>
                      <a:endParaRPr sz="1800"/>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İlk. Matema</a:t>
                      </a:r>
                      <a:r>
                        <a:rPr lang="tr-TR" sz="1800"/>
                        <a:t>tik Öğr.</a:t>
                      </a:r>
                      <a:endParaRPr sz="18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522975">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r>
                        <a:rPr lang="tr-TR" sz="1800"/>
                        <a:t>Mat. ve Fen Bilimleri Eğt.</a:t>
                      </a:r>
                      <a:endParaRPr sz="1800">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İlk. M</a:t>
                      </a:r>
                      <a:r>
                        <a:rPr lang="tr-TR" sz="1800"/>
                        <a:t>atematik Öğr.</a:t>
                      </a:r>
                      <a:endParaRPr sz="18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t>Mat. ve Fen Bilimleri Eğt.</a:t>
                      </a:r>
                      <a:endParaRPr sz="18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Matematik Öğr.</a:t>
                      </a:r>
                      <a:endParaRPr sz="18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4"/>
                  </a:ext>
                </a:extLst>
              </a:tr>
              <a:tr h="518300">
                <a:tc>
                  <a:txBody>
                    <a:bodyPr/>
                    <a:lstStyle/>
                    <a:p>
                      <a:pPr marL="0" marR="0" lvl="0" indent="0" algn="l" rtl="0">
                        <a:lnSpc>
                          <a:spcPct val="107000"/>
                        </a:lnSpc>
                        <a:spcBef>
                          <a:spcPts val="0"/>
                        </a:spcBef>
                        <a:spcAft>
                          <a:spcPts val="0"/>
                        </a:spcAft>
                        <a:buNone/>
                      </a:pPr>
                      <a:r>
                        <a:rPr lang="tr-TR" sz="1800" dirty="0"/>
                        <a:t>Mat. ve Fen Bilimleri </a:t>
                      </a:r>
                      <a:r>
                        <a:rPr lang="tr-TR" sz="1800" dirty="0" err="1"/>
                        <a:t>Eğt</a:t>
                      </a:r>
                      <a:r>
                        <a:rPr lang="tr-TR" sz="1800" dirty="0"/>
                        <a:t>.</a:t>
                      </a:r>
                      <a:endParaRPr sz="1800" dirty="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Matematik Öğr.</a:t>
                      </a:r>
                      <a:endParaRPr sz="18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t>Mat. ve Fen Bilimleri Eğt.</a:t>
                      </a:r>
                      <a:endParaRPr sz="1800">
                        <a:latin typeface="Calibri"/>
                        <a:ea typeface="Calibri"/>
                        <a:cs typeface="Calibri"/>
                        <a:sym typeface="Calibri"/>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İlk. M</a:t>
                      </a:r>
                      <a:r>
                        <a:rPr lang="tr-TR" sz="1800"/>
                        <a:t>atematik Öğr.</a:t>
                      </a:r>
                      <a:endParaRPr sz="18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5"/>
                  </a:ext>
                </a:extLst>
              </a:tr>
              <a:tr h="522975">
                <a:tc>
                  <a:txBody>
                    <a:bodyPr/>
                    <a:lstStyle/>
                    <a:p>
                      <a:pPr marL="0" marR="0" lvl="0" indent="0" algn="l" rtl="0">
                        <a:lnSpc>
                          <a:spcPct val="107000"/>
                        </a:lnSpc>
                        <a:spcBef>
                          <a:spcPts val="0"/>
                        </a:spcBef>
                        <a:spcAft>
                          <a:spcPts val="0"/>
                        </a:spcAft>
                        <a:buNone/>
                      </a:pPr>
                      <a:r>
                        <a:rPr lang="tr-TR" sz="1800"/>
                        <a:t>Eğitim Bilimleri</a:t>
                      </a:r>
                      <a:endParaRPr sz="1800">
                        <a:latin typeface="Calibri"/>
                        <a:ea typeface="Calibri"/>
                        <a:cs typeface="Calibri"/>
                        <a:sym typeface="Calibri"/>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800"/>
                        <a:t>Rehberlik ve Psikolojik Danışmanlık</a:t>
                      </a:r>
                      <a:endParaRPr sz="18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a:t>Özel Eğitim</a:t>
                      </a:r>
                      <a:endParaRPr sz="1800"/>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1800" dirty="0"/>
                        <a:t>Özel Eğitim</a:t>
                      </a:r>
                      <a:endParaRPr sz="1800" dirty="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6"/>
                  </a:ext>
                </a:extLst>
              </a:tr>
              <a:tr h="522975">
                <a:tc>
                  <a:txBody>
                    <a:bodyPr/>
                    <a:lstStyle/>
                    <a:p>
                      <a:pPr marL="0" marR="0" lvl="0" indent="0" algn="l" rtl="0">
                        <a:lnSpc>
                          <a:spcPct val="107000"/>
                        </a:lnSpc>
                        <a:spcBef>
                          <a:spcPts val="0"/>
                        </a:spcBef>
                        <a:spcAft>
                          <a:spcPts val="0"/>
                        </a:spcAft>
                        <a:buNone/>
                      </a:pPr>
                      <a:r>
                        <a:rPr lang="tr-TR" sz="1800"/>
                        <a:t>Eğitim Bilimleri</a:t>
                      </a:r>
                      <a:endParaRPr sz="1800">
                        <a:latin typeface="Calibri"/>
                        <a:ea typeface="Calibri"/>
                        <a:cs typeface="Calibri"/>
                        <a:sym typeface="Calibri"/>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800" dirty="0"/>
                        <a:t>Rehberlik ve Psikolojik Danışmanlık</a:t>
                      </a:r>
                      <a:endParaRPr sz="1200" dirty="0"/>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l" rtl="0">
                        <a:lnSpc>
                          <a:spcPct val="107000"/>
                        </a:lnSpc>
                        <a:spcBef>
                          <a:spcPts val="0"/>
                        </a:spcBef>
                        <a:spcAft>
                          <a:spcPts val="0"/>
                        </a:spcAft>
                        <a:buNone/>
                      </a:pPr>
                      <a:r>
                        <a:rPr lang="tr-TR" sz="1800"/>
                        <a:t>Temel Eğitim</a:t>
                      </a:r>
                      <a:endParaRPr sz="1200"/>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tc>
                  <a:txBody>
                    <a:bodyPr/>
                    <a:lstStyle/>
                    <a:p>
                      <a:pPr marL="0" lvl="0" indent="0" algn="l" rtl="0">
                        <a:spcBef>
                          <a:spcPts val="0"/>
                        </a:spcBef>
                        <a:spcAft>
                          <a:spcPts val="0"/>
                        </a:spcAft>
                        <a:buNone/>
                      </a:pPr>
                      <a:r>
                        <a:rPr lang="tr-TR" sz="1800" dirty="0"/>
                        <a:t>Okul Öncesi Eğitimi</a:t>
                      </a:r>
                      <a:endParaRPr sz="1800" dirty="0"/>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07"/>
                  </a:ext>
                </a:extLst>
              </a:tr>
            </a:tbl>
          </a:graphicData>
        </a:graphic>
      </p:graphicFrame>
      <p:pic>
        <p:nvPicPr>
          <p:cNvPr id="660" name="Google Shape;660;g3b6b78beede_85_0"/>
          <p:cNvPicPr preferRelativeResize="0"/>
          <p:nvPr/>
        </p:nvPicPr>
        <p:blipFill rotWithShape="1">
          <a:blip r:embed="rId3">
            <a:alphaModFix/>
          </a:blip>
          <a:srcRect/>
          <a:stretch/>
        </p:blipFill>
        <p:spPr>
          <a:xfrm>
            <a:off x="11727271" y="6309753"/>
            <a:ext cx="388992" cy="3943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3b6b78beede_70_3"/>
          <p:cNvSpPr txBox="1">
            <a:spLocks noGrp="1"/>
          </p:cNvSpPr>
          <p:nvPr>
            <p:ph type="title"/>
          </p:nvPr>
        </p:nvSpPr>
        <p:spPr>
          <a:xfrm>
            <a:off x="683490" y="775855"/>
            <a:ext cx="9959100" cy="72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Çift Anadal Programı Sayısı </a:t>
            </a:r>
            <a:endParaRPr/>
          </a:p>
        </p:txBody>
      </p:sp>
      <p:sp>
        <p:nvSpPr>
          <p:cNvPr id="666" name="Google Shape;666;g3b6b78beede_70_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sz="1500"/>
              <a:t>12.01.2026</a:t>
            </a:r>
            <a:endParaRPr sz="1500"/>
          </a:p>
        </p:txBody>
      </p:sp>
      <p:sp>
        <p:nvSpPr>
          <p:cNvPr id="667" name="Google Shape;667;g3b6b78beede_70_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73</a:t>
            </a:fld>
            <a:endParaRPr/>
          </a:p>
        </p:txBody>
      </p:sp>
      <p:graphicFrame>
        <p:nvGraphicFramePr>
          <p:cNvPr id="668" name="Google Shape;668;g3b6b78beede_70_3"/>
          <p:cNvGraphicFramePr/>
          <p:nvPr>
            <p:extLst>
              <p:ext uri="{D42A27DB-BD31-4B8C-83A1-F6EECF244321}">
                <p14:modId xmlns:p14="http://schemas.microsoft.com/office/powerpoint/2010/main" val="839625124"/>
              </p:ext>
            </p:extLst>
          </p:nvPr>
        </p:nvGraphicFramePr>
        <p:xfrm>
          <a:off x="235890" y="1749017"/>
          <a:ext cx="11846675" cy="4346707"/>
        </p:xfrm>
        <a:graphic>
          <a:graphicData uri="http://schemas.openxmlformats.org/drawingml/2006/table">
            <a:tbl>
              <a:tblPr>
                <a:noFill/>
                <a:tableStyleId>{6B96FA0C-A23B-4D2F-B4F0-ADE644EF4475}</a:tableStyleId>
              </a:tblPr>
              <a:tblGrid>
                <a:gridCol w="2865000">
                  <a:extLst>
                    <a:ext uri="{9D8B030D-6E8A-4147-A177-3AD203B41FA5}">
                      <a16:colId xmlns:a16="http://schemas.microsoft.com/office/drawing/2014/main" val="20000"/>
                    </a:ext>
                  </a:extLst>
                </a:gridCol>
                <a:gridCol w="3281375">
                  <a:extLst>
                    <a:ext uri="{9D8B030D-6E8A-4147-A177-3AD203B41FA5}">
                      <a16:colId xmlns:a16="http://schemas.microsoft.com/office/drawing/2014/main" val="20001"/>
                    </a:ext>
                  </a:extLst>
                </a:gridCol>
                <a:gridCol w="2686550">
                  <a:extLst>
                    <a:ext uri="{9D8B030D-6E8A-4147-A177-3AD203B41FA5}">
                      <a16:colId xmlns:a16="http://schemas.microsoft.com/office/drawing/2014/main" val="20002"/>
                    </a:ext>
                  </a:extLst>
                </a:gridCol>
                <a:gridCol w="3013750">
                  <a:extLst>
                    <a:ext uri="{9D8B030D-6E8A-4147-A177-3AD203B41FA5}">
                      <a16:colId xmlns:a16="http://schemas.microsoft.com/office/drawing/2014/main" val="20003"/>
                    </a:ext>
                  </a:extLst>
                </a:gridCol>
              </a:tblGrid>
              <a:tr h="396300">
                <a:tc gridSpan="2">
                  <a:txBody>
                    <a:bodyPr/>
                    <a:lstStyle/>
                    <a:p>
                      <a:pPr marL="0" marR="0" lvl="0" indent="0" algn="r" rtl="0">
                        <a:lnSpc>
                          <a:spcPct val="107000"/>
                        </a:lnSpc>
                        <a:spcBef>
                          <a:spcPts val="0"/>
                        </a:spcBef>
                        <a:spcAft>
                          <a:spcPts val="0"/>
                        </a:spcAft>
                        <a:buNone/>
                      </a:pPr>
                      <a:r>
                        <a:rPr lang="tr-TR" sz="2000" b="1" dirty="0">
                          <a:solidFill>
                            <a:srgbClr val="FF0000"/>
                          </a:solidFill>
                          <a:latin typeface="Calibri"/>
                          <a:ea typeface="Calibri"/>
                          <a:cs typeface="Calibri"/>
                          <a:sym typeface="Calibri"/>
                        </a:rPr>
                        <a:t>Çift Anadal Programı Sayısı </a:t>
                      </a:r>
                      <a:endParaRPr sz="2000" b="1" dirty="0">
                        <a:solidFill>
                          <a:srgbClr val="FF0000"/>
                        </a:solidFill>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tc gridSpan="2">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extLst>
                  <a:ext uri="{0D108BD9-81ED-4DB2-BD59-A6C34878D82A}">
                    <a16:rowId xmlns:a16="http://schemas.microsoft.com/office/drawing/2014/main" val="10000"/>
                  </a:ext>
                </a:extLst>
              </a:tr>
              <a:tr h="535400">
                <a:tc gridSpan="2">
                  <a:txBody>
                    <a:bodyPr/>
                    <a:lstStyle/>
                    <a:p>
                      <a:pPr marL="0" marR="0" lvl="0" indent="0" algn="ctr" rtl="0">
                        <a:lnSpc>
                          <a:spcPct val="107000"/>
                        </a:lnSpc>
                        <a:spcBef>
                          <a:spcPts val="0"/>
                        </a:spcBef>
                        <a:spcAft>
                          <a:spcPts val="0"/>
                        </a:spcAft>
                        <a:buNone/>
                      </a:pPr>
                      <a:r>
                        <a:rPr lang="tr-TR" sz="2000" b="1" dirty="0">
                          <a:solidFill>
                            <a:srgbClr val="3333FF"/>
                          </a:solidFill>
                          <a:latin typeface="Calibri"/>
                          <a:ea typeface="Calibri"/>
                          <a:cs typeface="Calibri"/>
                          <a:sym typeface="Calibri"/>
                        </a:rPr>
                        <a:t>Anadal Program </a:t>
                      </a:r>
                      <a:endParaRPr sz="1200" b="1" i="1" dirty="0">
                        <a:solidFill>
                          <a:srgbClr val="FF0000"/>
                        </a:solidFill>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tc gridSpan="2">
                  <a:txBody>
                    <a:bodyPr/>
                    <a:lstStyle/>
                    <a:p>
                      <a:pPr marL="0" marR="0" lvl="0" indent="0" algn="ctr" rtl="0">
                        <a:lnSpc>
                          <a:spcPct val="107000"/>
                        </a:lnSpc>
                        <a:spcBef>
                          <a:spcPts val="0"/>
                        </a:spcBef>
                        <a:spcAft>
                          <a:spcPts val="0"/>
                        </a:spcAft>
                        <a:buClr>
                          <a:srgbClr val="3333FF"/>
                        </a:buClr>
                        <a:buSzPts val="2000"/>
                        <a:buFont typeface="Calibri"/>
                        <a:buNone/>
                      </a:pPr>
                      <a:r>
                        <a:rPr lang="tr-TR" sz="2000" b="1" dirty="0">
                          <a:solidFill>
                            <a:srgbClr val="3333FF"/>
                          </a:solidFill>
                          <a:latin typeface="Calibri"/>
                          <a:ea typeface="Calibri"/>
                          <a:cs typeface="Calibri"/>
                          <a:sym typeface="Calibri"/>
                        </a:rPr>
                        <a:t>Çift Anadal Programı</a:t>
                      </a:r>
                      <a:endParaRPr sz="1200" b="1" i="1" dirty="0">
                        <a:solidFill>
                          <a:srgbClr val="FF0000"/>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hMerge="1">
                  <a:txBody>
                    <a:bodyPr/>
                    <a:lstStyle/>
                    <a:p>
                      <a:endParaRPr lang="tr-TR"/>
                    </a:p>
                  </a:txBody>
                  <a:tcPr/>
                </a:tc>
                <a:extLst>
                  <a:ext uri="{0D108BD9-81ED-4DB2-BD59-A6C34878D82A}">
                    <a16:rowId xmlns:a16="http://schemas.microsoft.com/office/drawing/2014/main" val="10001"/>
                  </a:ext>
                </a:extLst>
              </a:tr>
              <a:tr h="666750">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Birim / Bölüm Adı</a:t>
                      </a:r>
                      <a:endParaRPr sz="2000">
                        <a:solidFill>
                          <a:srgbClr val="FF0000"/>
                        </a:solidFill>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Ana Bilim - Sanat Dalı/ Program Adı</a:t>
                      </a:r>
                      <a:endParaRPr sz="2000">
                        <a:solidFill>
                          <a:srgbClr val="FF0000"/>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Birim / Bölüm Adı</a:t>
                      </a:r>
                      <a:endParaRPr sz="2000">
                        <a:solidFill>
                          <a:srgbClr val="3333FF"/>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Ana Bilim - Sanat Dalı/ Program Adı</a:t>
                      </a:r>
                      <a:endParaRPr sz="2000">
                        <a:solidFill>
                          <a:srgbClr val="3333FF"/>
                        </a:solidFill>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403150">
                <a:tc>
                  <a:txBody>
                    <a:bodyPr/>
                    <a:lstStyle/>
                    <a:p>
                      <a:pPr marL="0" marR="0" lvl="0" indent="0" algn="l" rtl="0">
                        <a:lnSpc>
                          <a:spcPct val="107000"/>
                        </a:lnSpc>
                        <a:spcBef>
                          <a:spcPts val="0"/>
                        </a:spcBef>
                        <a:spcAft>
                          <a:spcPts val="0"/>
                        </a:spcAft>
                        <a:buNone/>
                      </a:pPr>
                      <a:r>
                        <a:rPr lang="tr-TR" sz="2000"/>
                        <a:t>Temel Eğitim</a:t>
                      </a:r>
                      <a:endParaRPr sz="2000">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O</a:t>
                      </a:r>
                      <a:r>
                        <a:rPr lang="tr-TR" sz="2000"/>
                        <a:t>kul Öncesi Öğretmenliği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r>
                        <a:rPr lang="tr-TR" sz="2000"/>
                        <a:t>Temel Eğitim</a:t>
                      </a:r>
                      <a:endParaRPr sz="2000"/>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Sınıf Öğretmenliği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630575">
                <a:tc>
                  <a:txBody>
                    <a:bodyPr/>
                    <a:lstStyle/>
                    <a:p>
                      <a:pPr marL="0" marR="0" lvl="0" indent="0" algn="l" rtl="0">
                        <a:lnSpc>
                          <a:spcPct val="107000"/>
                        </a:lnSpc>
                        <a:spcBef>
                          <a:spcPts val="0"/>
                        </a:spcBef>
                        <a:spcAft>
                          <a:spcPts val="0"/>
                        </a:spcAft>
                        <a:buNone/>
                      </a:pPr>
                      <a:r>
                        <a:rPr lang="tr-TR" sz="2000"/>
                        <a:t>Temel Eğitim</a:t>
                      </a:r>
                      <a:endParaRPr sz="2000">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O</a:t>
                      </a:r>
                      <a:r>
                        <a:rPr lang="tr-TR" sz="2000"/>
                        <a:t>kul Öncesi Öğretmenliği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lnSpc>
                          <a:spcPct val="107000"/>
                        </a:lnSpc>
                        <a:spcBef>
                          <a:spcPts val="0"/>
                        </a:spcBef>
                        <a:spcAft>
                          <a:spcPts val="0"/>
                        </a:spcAft>
                        <a:buClr>
                          <a:schemeClr val="dk1"/>
                        </a:buClr>
                        <a:buFont typeface="Arial"/>
                        <a:buNone/>
                      </a:pPr>
                      <a:r>
                        <a:rPr lang="tr-TR" sz="2000"/>
                        <a:t>Eğitim Bilimleri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t>Rehberlik ve Psikolojik Danışmanlık</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03150">
                <a:tc>
                  <a:txBody>
                    <a:bodyPr/>
                    <a:lstStyle/>
                    <a:p>
                      <a:pPr marL="0" marR="0" lvl="0" indent="0" algn="l" rtl="0">
                        <a:lnSpc>
                          <a:spcPct val="107000"/>
                        </a:lnSpc>
                        <a:spcBef>
                          <a:spcPts val="0"/>
                        </a:spcBef>
                        <a:spcAft>
                          <a:spcPts val="0"/>
                        </a:spcAft>
                        <a:buNone/>
                      </a:pPr>
                      <a:r>
                        <a:rPr lang="tr-TR" sz="2000"/>
                        <a:t>Temel Eğitim</a:t>
                      </a:r>
                      <a:endParaRPr sz="2000">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O</a:t>
                      </a:r>
                      <a:r>
                        <a:rPr lang="tr-TR" sz="2000"/>
                        <a:t>kul Öncesi Öğretmenliği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t>Özel Eğitim</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t>Özel Eğitim Öğretmenliği </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630575">
                <a:tc>
                  <a:txBody>
                    <a:bodyPr/>
                    <a:lstStyle/>
                    <a:p>
                      <a:pPr marL="0" marR="0" lvl="0" indent="0" algn="l" rtl="0">
                        <a:lnSpc>
                          <a:spcPct val="107000"/>
                        </a:lnSpc>
                        <a:spcBef>
                          <a:spcPts val="0"/>
                        </a:spcBef>
                        <a:spcAft>
                          <a:spcPts val="0"/>
                        </a:spcAft>
                        <a:buNone/>
                      </a:pPr>
                      <a:r>
                        <a:rPr lang="tr-TR" sz="2000"/>
                        <a:t>Temel Eğitim</a:t>
                      </a:r>
                      <a:endParaRPr sz="2000">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O</a:t>
                      </a:r>
                      <a:r>
                        <a:rPr lang="tr-TR" sz="2000"/>
                        <a:t>kul Öncesi Öğretmenliği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lnSpc>
                          <a:spcPct val="107000"/>
                        </a:lnSpc>
                        <a:spcBef>
                          <a:spcPts val="0"/>
                        </a:spcBef>
                        <a:spcAft>
                          <a:spcPts val="0"/>
                        </a:spcAft>
                        <a:buClr>
                          <a:schemeClr val="dk1"/>
                        </a:buClr>
                        <a:buFont typeface="Arial"/>
                        <a:buNone/>
                      </a:pPr>
                      <a:r>
                        <a:rPr lang="tr-TR" sz="2000"/>
                        <a:t>Türkçe ve Sosyal Bilimler Eğitimi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t>Sosyal Bilgiler Öğretmenliği </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630575">
                <a:tc>
                  <a:txBody>
                    <a:bodyPr/>
                    <a:lstStyle/>
                    <a:p>
                      <a:pPr marL="0" marR="0" lvl="0" indent="0" algn="l" rtl="0">
                        <a:lnSpc>
                          <a:spcPct val="107000"/>
                        </a:lnSpc>
                        <a:spcBef>
                          <a:spcPts val="0"/>
                        </a:spcBef>
                        <a:spcAft>
                          <a:spcPts val="0"/>
                        </a:spcAft>
                        <a:buNone/>
                      </a:pPr>
                      <a:r>
                        <a:rPr lang="tr-TR" sz="2000"/>
                        <a:t>Temel Eğitim</a:t>
                      </a:r>
                      <a:endParaRPr sz="2000">
                        <a:latin typeface="Calibri"/>
                        <a:ea typeface="Calibri"/>
                        <a:cs typeface="Calibri"/>
                        <a:sym typeface="Calibri"/>
                      </a:endParaRPr>
                    </a:p>
                  </a:txBody>
                  <a:tcPr marL="3800" marR="3800" marT="380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O</a:t>
                      </a:r>
                      <a:r>
                        <a:rPr lang="tr-TR" sz="2000"/>
                        <a:t>kul Öncesi Öğretmenliği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lvl="0" indent="0" algn="l" rtl="0">
                        <a:lnSpc>
                          <a:spcPct val="107000"/>
                        </a:lnSpc>
                        <a:spcBef>
                          <a:spcPts val="0"/>
                        </a:spcBef>
                        <a:spcAft>
                          <a:spcPts val="0"/>
                        </a:spcAft>
                        <a:buClr>
                          <a:schemeClr val="dk1"/>
                        </a:buClr>
                        <a:buFont typeface="Arial"/>
                        <a:buNone/>
                      </a:pPr>
                      <a:r>
                        <a:rPr lang="tr-TR" sz="2000"/>
                        <a:t>Türkçe ve Sosyal Bilimler Eğitimi</a:t>
                      </a:r>
                      <a:endParaRPr sz="200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tr-TR" sz="2000" dirty="0"/>
                        <a:t>Türkçe Öğretmenliği </a:t>
                      </a:r>
                      <a:endParaRPr sz="2000" dirty="0">
                        <a:latin typeface="Calibri"/>
                        <a:ea typeface="Calibri"/>
                        <a:cs typeface="Calibri"/>
                        <a:sym typeface="Calibri"/>
                      </a:endParaRPr>
                    </a:p>
                  </a:txBody>
                  <a:tcPr marL="9525" marR="9525"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7"/>
                  </a:ext>
                </a:extLst>
              </a:tr>
            </a:tbl>
          </a:graphicData>
        </a:graphic>
      </p:graphicFrame>
      <p:pic>
        <p:nvPicPr>
          <p:cNvPr id="669" name="Google Shape;669;g3b6b78beede_70_3"/>
          <p:cNvPicPr preferRelativeResize="0"/>
          <p:nvPr/>
        </p:nvPicPr>
        <p:blipFill rotWithShape="1">
          <a:blip r:embed="rId3">
            <a:alphaModFix/>
          </a:blip>
          <a:srcRect/>
          <a:stretch/>
        </p:blipFill>
        <p:spPr>
          <a:xfrm>
            <a:off x="11727271" y="6309753"/>
            <a:ext cx="388992" cy="3943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0"/>
          <p:cNvSpPr txBox="1">
            <a:spLocks noGrp="1"/>
          </p:cNvSpPr>
          <p:nvPr>
            <p:ph type="subTitle" idx="1"/>
          </p:nvPr>
        </p:nvSpPr>
        <p:spPr>
          <a:xfrm>
            <a:off x="1524000" y="2521384"/>
            <a:ext cx="9254836" cy="245701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FF0000"/>
              </a:buClr>
              <a:buSzPct val="100000"/>
              <a:buNone/>
            </a:pPr>
            <a:r>
              <a:rPr lang="tr-TR" sz="9600" b="1">
                <a:solidFill>
                  <a:srgbClr val="FF0000"/>
                </a:solidFill>
              </a:rPr>
              <a:t>Fiziksel Altyapı ve Tesisler</a:t>
            </a:r>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p:txBody>
      </p:sp>
      <p:sp>
        <p:nvSpPr>
          <p:cNvPr id="675" name="Google Shape;6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76" name="Google Shape;67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74</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680"/>
        <p:cNvGrpSpPr/>
        <p:nvPr/>
      </p:nvGrpSpPr>
      <p:grpSpPr>
        <a:xfrm>
          <a:off x="0" y="0"/>
          <a:ext cx="0" cy="0"/>
          <a:chOff x="0" y="0"/>
          <a:chExt cx="0" cy="0"/>
        </a:xfrm>
      </p:grpSpPr>
      <p:sp>
        <p:nvSpPr>
          <p:cNvPr id="681" name="Google Shape;681;p41"/>
          <p:cNvSpPr txBox="1">
            <a:spLocks noGrp="1"/>
          </p:cNvSpPr>
          <p:nvPr>
            <p:ph type="title"/>
          </p:nvPr>
        </p:nvSpPr>
        <p:spPr>
          <a:xfrm>
            <a:off x="298174" y="827949"/>
            <a:ext cx="10680402" cy="641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Yapı: </a:t>
            </a:r>
            <a:r>
              <a:rPr lang="tr-TR" sz="2800" b="1">
                <a:solidFill>
                  <a:srgbClr val="3333FF"/>
                </a:solidFill>
                <a:latin typeface="Calibri"/>
                <a:ea typeface="Calibri"/>
                <a:cs typeface="Calibri"/>
                <a:sym typeface="Calibri"/>
              </a:rPr>
              <a:t>Eğitim Alanları (Derslikler)</a:t>
            </a:r>
            <a:endParaRPr sz="2800">
              <a:solidFill>
                <a:srgbClr val="3333FF"/>
              </a:solidFill>
            </a:endParaRPr>
          </a:p>
        </p:txBody>
      </p:sp>
      <p:sp>
        <p:nvSpPr>
          <p:cNvPr id="682" name="Google Shape;6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83" name="Google Shape;6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75</a:t>
            </a:fld>
            <a:endParaRPr/>
          </a:p>
        </p:txBody>
      </p:sp>
      <p:graphicFrame>
        <p:nvGraphicFramePr>
          <p:cNvPr id="684" name="Google Shape;684;p41"/>
          <p:cNvGraphicFramePr/>
          <p:nvPr>
            <p:extLst>
              <p:ext uri="{D42A27DB-BD31-4B8C-83A1-F6EECF244321}">
                <p14:modId xmlns:p14="http://schemas.microsoft.com/office/powerpoint/2010/main" val="2870245214"/>
              </p:ext>
            </p:extLst>
          </p:nvPr>
        </p:nvGraphicFramePr>
        <p:xfrm>
          <a:off x="221647" y="1783598"/>
          <a:ext cx="11637850" cy="4353042"/>
        </p:xfrm>
        <a:graphic>
          <a:graphicData uri="http://schemas.openxmlformats.org/drawingml/2006/table">
            <a:tbl>
              <a:tblPr firstRow="1" firstCol="1" bandRow="1">
                <a:noFill/>
                <a:tableStyleId>{6B96FA0C-A23B-4D2F-B4F0-ADE644EF4475}</a:tableStyleId>
              </a:tblPr>
              <a:tblGrid>
                <a:gridCol w="2445900">
                  <a:extLst>
                    <a:ext uri="{9D8B030D-6E8A-4147-A177-3AD203B41FA5}">
                      <a16:colId xmlns:a16="http://schemas.microsoft.com/office/drawing/2014/main" val="20000"/>
                    </a:ext>
                  </a:extLst>
                </a:gridCol>
                <a:gridCol w="596625">
                  <a:extLst>
                    <a:ext uri="{9D8B030D-6E8A-4147-A177-3AD203B41FA5}">
                      <a16:colId xmlns:a16="http://schemas.microsoft.com/office/drawing/2014/main" val="20001"/>
                    </a:ext>
                  </a:extLst>
                </a:gridCol>
                <a:gridCol w="556550">
                  <a:extLst>
                    <a:ext uri="{9D8B030D-6E8A-4147-A177-3AD203B41FA5}">
                      <a16:colId xmlns:a16="http://schemas.microsoft.com/office/drawing/2014/main" val="20002"/>
                    </a:ext>
                  </a:extLst>
                </a:gridCol>
                <a:gridCol w="1020350">
                  <a:extLst>
                    <a:ext uri="{9D8B030D-6E8A-4147-A177-3AD203B41FA5}">
                      <a16:colId xmlns:a16="http://schemas.microsoft.com/office/drawing/2014/main" val="20003"/>
                    </a:ext>
                  </a:extLst>
                </a:gridCol>
                <a:gridCol w="890475">
                  <a:extLst>
                    <a:ext uri="{9D8B030D-6E8A-4147-A177-3AD203B41FA5}">
                      <a16:colId xmlns:a16="http://schemas.microsoft.com/office/drawing/2014/main" val="20004"/>
                    </a:ext>
                  </a:extLst>
                </a:gridCol>
                <a:gridCol w="1011075">
                  <a:extLst>
                    <a:ext uri="{9D8B030D-6E8A-4147-A177-3AD203B41FA5}">
                      <a16:colId xmlns:a16="http://schemas.microsoft.com/office/drawing/2014/main" val="20005"/>
                    </a:ext>
                  </a:extLst>
                </a:gridCol>
                <a:gridCol w="1113100">
                  <a:extLst>
                    <a:ext uri="{9D8B030D-6E8A-4147-A177-3AD203B41FA5}">
                      <a16:colId xmlns:a16="http://schemas.microsoft.com/office/drawing/2014/main" val="20006"/>
                    </a:ext>
                  </a:extLst>
                </a:gridCol>
                <a:gridCol w="1210050">
                  <a:extLst>
                    <a:ext uri="{9D8B030D-6E8A-4147-A177-3AD203B41FA5}">
                      <a16:colId xmlns:a16="http://schemas.microsoft.com/office/drawing/2014/main" val="20007"/>
                    </a:ext>
                  </a:extLst>
                </a:gridCol>
                <a:gridCol w="867750">
                  <a:extLst>
                    <a:ext uri="{9D8B030D-6E8A-4147-A177-3AD203B41FA5}">
                      <a16:colId xmlns:a16="http://schemas.microsoft.com/office/drawing/2014/main" val="20008"/>
                    </a:ext>
                  </a:extLst>
                </a:gridCol>
                <a:gridCol w="1030750">
                  <a:extLst>
                    <a:ext uri="{9D8B030D-6E8A-4147-A177-3AD203B41FA5}">
                      <a16:colId xmlns:a16="http://schemas.microsoft.com/office/drawing/2014/main" val="20009"/>
                    </a:ext>
                  </a:extLst>
                </a:gridCol>
                <a:gridCol w="895225">
                  <a:extLst>
                    <a:ext uri="{9D8B030D-6E8A-4147-A177-3AD203B41FA5}">
                      <a16:colId xmlns:a16="http://schemas.microsoft.com/office/drawing/2014/main" val="20010"/>
                    </a:ext>
                  </a:extLst>
                </a:gridCol>
              </a:tblGrid>
              <a:tr h="902272">
                <a:tc>
                  <a:txBody>
                    <a:bodyPr/>
                    <a:lstStyle/>
                    <a:p>
                      <a:pPr marL="0" marR="0" lvl="0" indent="0" algn="ctr" rtl="0">
                        <a:lnSpc>
                          <a:spcPct val="107000"/>
                        </a:lnSpc>
                        <a:spcBef>
                          <a:spcPts val="0"/>
                        </a:spcBef>
                        <a:spcAft>
                          <a:spcPts val="0"/>
                        </a:spcAft>
                        <a:buNone/>
                      </a:pPr>
                      <a:r>
                        <a:rPr lang="tr-TR" sz="1200">
                          <a:solidFill>
                            <a:srgbClr val="FF0000"/>
                          </a:solidFill>
                        </a:rPr>
                        <a:t>EĞİTİM ALANI</a:t>
                      </a:r>
                      <a:endParaRPr sz="1200">
                        <a:solidFill>
                          <a:srgbClr val="FF0000"/>
                        </a:solidFill>
                        <a:latin typeface="Times New Roman"/>
                        <a:ea typeface="Times New Roman"/>
                        <a:cs typeface="Times New Roman"/>
                        <a:sym typeface="Times New Roman"/>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Sayısı</a:t>
                      </a:r>
                      <a:endParaRPr/>
                    </a:p>
                    <a:p>
                      <a:pPr marL="0" marR="0" lvl="0" indent="0" algn="ctr" rtl="0">
                        <a:lnSpc>
                          <a:spcPct val="107000"/>
                        </a:lnSpc>
                        <a:spcBef>
                          <a:spcPts val="0"/>
                        </a:spcBef>
                        <a:spcAft>
                          <a:spcPts val="0"/>
                        </a:spcAft>
                        <a:buNone/>
                      </a:pPr>
                      <a:r>
                        <a:rPr lang="tr-TR" sz="1200">
                          <a:solidFill>
                            <a:srgbClr val="FF0000"/>
                          </a:solidFill>
                        </a:rPr>
                        <a:t>(Adet )</a:t>
                      </a:r>
                      <a:endParaRPr sz="1200">
                        <a:solidFill>
                          <a:srgbClr val="FF0000"/>
                        </a:solidFill>
                        <a:latin typeface="Times New Roman"/>
                        <a:ea typeface="Times New Roman"/>
                        <a:cs typeface="Times New Roman"/>
                        <a:sym typeface="Times New Roman"/>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Alanı (m</a:t>
                      </a:r>
                      <a:r>
                        <a:rPr lang="tr-TR" sz="1200" baseline="30000">
                          <a:solidFill>
                            <a:srgbClr val="FF0000"/>
                          </a:solidFill>
                        </a:rPr>
                        <a:t>2</a:t>
                      </a:r>
                      <a:r>
                        <a:rPr lang="tr-TR" sz="1200">
                          <a:solidFill>
                            <a:srgbClr val="FF0000"/>
                          </a:solidFill>
                        </a:rPr>
                        <a:t>)</a:t>
                      </a:r>
                      <a:endParaRPr sz="1200">
                        <a:solidFill>
                          <a:srgbClr val="FF0000"/>
                        </a:solidFill>
                        <a:latin typeface="Times New Roman"/>
                        <a:ea typeface="Times New Roman"/>
                        <a:cs typeface="Times New Roman"/>
                        <a:sym typeface="Times New Roman"/>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Kapasitesi </a:t>
                      </a:r>
                      <a:endParaRPr/>
                    </a:p>
                    <a:p>
                      <a:pPr marL="0" marR="0" lvl="0" indent="0" algn="ctr" rtl="0">
                        <a:lnSpc>
                          <a:spcPct val="107000"/>
                        </a:lnSpc>
                        <a:spcBef>
                          <a:spcPts val="0"/>
                        </a:spcBef>
                        <a:spcAft>
                          <a:spcPts val="0"/>
                        </a:spcAft>
                        <a:buNone/>
                      </a:pPr>
                      <a:r>
                        <a:rPr lang="tr-TR" sz="1200">
                          <a:solidFill>
                            <a:srgbClr val="FF0000"/>
                          </a:solidFill>
                        </a:rPr>
                        <a:t>(Kişi Sayısı)</a:t>
                      </a:r>
                      <a:endParaRPr sz="12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Haftalık Kullanım Süresi (Saat)</a:t>
                      </a:r>
                      <a:endParaRPr sz="12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Bilgisayar Bulunan Eğitim Alanı* Sayısı</a:t>
                      </a:r>
                      <a:endParaRPr sz="12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Projeksiyon Cihazı Bulunan Eğitim Alanı* Sayısı</a:t>
                      </a:r>
                      <a:endParaRPr sz="12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Bilgisayar ve Projeksiyon Cihazı Bulunan Eğitim Alanı* Sayısı</a:t>
                      </a:r>
                      <a:endParaRPr sz="12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Akılla Tahta Bulunan Eğitim Alanı Sayısı*</a:t>
                      </a:r>
                      <a:endParaRPr sz="12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Kablolu İnternet Bulunan Eğitim Alanı* Sayısı</a:t>
                      </a:r>
                      <a:endParaRPr sz="1200">
                        <a:solidFill>
                          <a:srgbClr val="FF0000"/>
                        </a:solidFill>
                        <a:latin typeface="Times New Roman"/>
                        <a:ea typeface="Times New Roman"/>
                        <a:cs typeface="Times New Roman"/>
                        <a:sym typeface="Times New Roman"/>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200">
                          <a:solidFill>
                            <a:srgbClr val="FF0000"/>
                          </a:solidFill>
                        </a:rPr>
                        <a:t>Wi-Fi Bulunan Eğitim Alanı* Sayısı</a:t>
                      </a:r>
                      <a:endParaRPr sz="1200">
                        <a:solidFill>
                          <a:srgbClr val="FF0000"/>
                        </a:solidFill>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0"/>
                  </a:ext>
                </a:extLst>
              </a:tr>
              <a:tr h="246991">
                <a:tc>
                  <a:txBody>
                    <a:bodyPr/>
                    <a:lstStyle/>
                    <a:p>
                      <a:pPr marL="36000" marR="0" lvl="0" indent="0" algn="l" rtl="0">
                        <a:lnSpc>
                          <a:spcPct val="100000"/>
                        </a:lnSpc>
                        <a:spcBef>
                          <a:spcPts val="0"/>
                        </a:spcBef>
                        <a:spcAft>
                          <a:spcPts val="0"/>
                        </a:spcAft>
                        <a:buNone/>
                      </a:pPr>
                      <a:r>
                        <a:rPr lang="tr-TR" sz="1400" b="1"/>
                        <a:t>Amfi</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5</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530,9</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5</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5</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1"/>
                  </a:ext>
                </a:extLst>
              </a:tr>
              <a:tr h="246991">
                <a:tc>
                  <a:txBody>
                    <a:bodyPr/>
                    <a:lstStyle/>
                    <a:p>
                      <a:pPr marL="36000" marR="0" lvl="0" indent="0" algn="l" rtl="0">
                        <a:lnSpc>
                          <a:spcPct val="100000"/>
                        </a:lnSpc>
                        <a:spcBef>
                          <a:spcPts val="0"/>
                        </a:spcBef>
                        <a:spcAft>
                          <a:spcPts val="0"/>
                        </a:spcAft>
                        <a:buNone/>
                      </a:pPr>
                      <a:r>
                        <a:rPr lang="tr-TR" sz="1400" b="1"/>
                        <a:t>Sınıf</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36</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2626,86</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23</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10</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33</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2"/>
                  </a:ext>
                </a:extLst>
              </a:tr>
              <a:tr h="246991">
                <a:tc>
                  <a:txBody>
                    <a:bodyPr/>
                    <a:lstStyle/>
                    <a:p>
                      <a:pPr marL="36000" marR="0" lvl="0" indent="0" algn="l" rtl="0">
                        <a:lnSpc>
                          <a:spcPct val="100000"/>
                        </a:lnSpc>
                        <a:spcBef>
                          <a:spcPts val="0"/>
                        </a:spcBef>
                        <a:spcAft>
                          <a:spcPts val="0"/>
                        </a:spcAft>
                        <a:buNone/>
                      </a:pPr>
                      <a:r>
                        <a:rPr lang="tr-TR" sz="1400" b="1"/>
                        <a:t>Atölye</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7</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770</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3</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7</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3"/>
                  </a:ext>
                </a:extLst>
              </a:tr>
              <a:tr h="246991">
                <a:tc>
                  <a:txBody>
                    <a:bodyPr/>
                    <a:lstStyle/>
                    <a:p>
                      <a:pPr marL="36000" marR="0" lvl="0" indent="0" algn="l" rtl="0">
                        <a:lnSpc>
                          <a:spcPct val="100000"/>
                        </a:lnSpc>
                        <a:spcBef>
                          <a:spcPts val="0"/>
                        </a:spcBef>
                        <a:spcAft>
                          <a:spcPts val="0"/>
                        </a:spcAft>
                        <a:buNone/>
                      </a:pPr>
                      <a:r>
                        <a:rPr lang="tr-TR" sz="1400" b="1"/>
                        <a:t>Seminer Salonu</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6</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299</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3</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2</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5</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4"/>
                  </a:ext>
                </a:extLst>
              </a:tr>
              <a:tr h="246991">
                <a:tc>
                  <a:txBody>
                    <a:bodyPr/>
                    <a:lstStyle/>
                    <a:p>
                      <a:pPr marL="36000" marR="0" lvl="0" indent="0" algn="l" rtl="0">
                        <a:lnSpc>
                          <a:spcPct val="100000"/>
                        </a:lnSpc>
                        <a:spcBef>
                          <a:spcPts val="0"/>
                        </a:spcBef>
                        <a:spcAft>
                          <a:spcPts val="0"/>
                        </a:spcAft>
                        <a:buClr>
                          <a:schemeClr val="dk1"/>
                        </a:buClr>
                        <a:buSzPts val="1400"/>
                        <a:buFont typeface="Calibri"/>
                        <a:buNone/>
                      </a:pPr>
                      <a:r>
                        <a:rPr lang="tr-TR" sz="1400" b="1">
                          <a:latin typeface="Calibri"/>
                          <a:ea typeface="Calibri"/>
                          <a:cs typeface="Calibri"/>
                          <a:sym typeface="Calibri"/>
                        </a:rPr>
                        <a:t>Toplantı Salonu</a:t>
                      </a:r>
                      <a:endParaRPr sz="1400" b="1">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3</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140</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2</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3</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5"/>
                  </a:ext>
                </a:extLst>
              </a:tr>
              <a:tr h="246991">
                <a:tc>
                  <a:txBody>
                    <a:bodyPr/>
                    <a:lstStyle/>
                    <a:p>
                      <a:pPr marL="36000" marR="0" lvl="0" indent="0" algn="l" rtl="0">
                        <a:lnSpc>
                          <a:spcPct val="100000"/>
                        </a:lnSpc>
                        <a:spcBef>
                          <a:spcPts val="0"/>
                        </a:spcBef>
                        <a:spcAft>
                          <a:spcPts val="0"/>
                        </a:spcAft>
                        <a:buNone/>
                      </a:pPr>
                      <a:r>
                        <a:rPr lang="tr-TR" sz="1400" b="1"/>
                        <a:t>Orkestra Dersliği</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1</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37</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6"/>
                  </a:ext>
                </a:extLst>
              </a:tr>
              <a:tr h="246991">
                <a:tc>
                  <a:txBody>
                    <a:bodyPr/>
                    <a:lstStyle/>
                    <a:p>
                      <a:pPr marL="36000" marR="0" lvl="0" indent="0" algn="l" rtl="0">
                        <a:lnSpc>
                          <a:spcPct val="100000"/>
                        </a:lnSpc>
                        <a:spcBef>
                          <a:spcPts val="0"/>
                        </a:spcBef>
                        <a:spcAft>
                          <a:spcPts val="0"/>
                        </a:spcAft>
                        <a:buNone/>
                      </a:pPr>
                      <a:r>
                        <a:rPr lang="tr-TR" sz="1400" b="1"/>
                        <a:t>Drama Odası</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1</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79</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7"/>
                  </a:ext>
                </a:extLst>
              </a:tr>
              <a:tr h="246991">
                <a:tc>
                  <a:txBody>
                    <a:bodyPr/>
                    <a:lstStyle/>
                    <a:p>
                      <a:pPr marL="36000" marR="0" lvl="0" indent="0" algn="l" rtl="0">
                        <a:lnSpc>
                          <a:spcPct val="100000"/>
                        </a:lnSpc>
                        <a:spcBef>
                          <a:spcPts val="0"/>
                        </a:spcBef>
                        <a:spcAft>
                          <a:spcPts val="0"/>
                        </a:spcAft>
                        <a:buNone/>
                      </a:pPr>
                      <a:r>
                        <a:rPr lang="tr-TR" sz="1400" b="1"/>
                        <a:t>Öğrenci Çalışma Odası</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6</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133</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6</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8"/>
                  </a:ext>
                </a:extLst>
              </a:tr>
              <a:tr h="246991">
                <a:tc>
                  <a:txBody>
                    <a:bodyPr/>
                    <a:lstStyle/>
                    <a:p>
                      <a:pPr marL="36000" marR="0" lvl="0" indent="0" algn="l" rtl="0">
                        <a:lnSpc>
                          <a:spcPct val="100000"/>
                        </a:lnSpc>
                        <a:spcBef>
                          <a:spcPts val="0"/>
                        </a:spcBef>
                        <a:spcAft>
                          <a:spcPts val="0"/>
                        </a:spcAft>
                        <a:buNone/>
                      </a:pPr>
                      <a:r>
                        <a:rPr lang="tr-TR" sz="1400" b="1"/>
                        <a:t>Proje Odası</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2</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42,98</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2</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09"/>
                  </a:ext>
                </a:extLst>
              </a:tr>
              <a:tr h="486878">
                <a:tc>
                  <a:txBody>
                    <a:bodyPr/>
                    <a:lstStyle/>
                    <a:p>
                      <a:pPr marL="36000" marR="0" lvl="0" indent="0" algn="l" rtl="0">
                        <a:lnSpc>
                          <a:spcPct val="100000"/>
                        </a:lnSpc>
                        <a:spcBef>
                          <a:spcPts val="0"/>
                        </a:spcBef>
                        <a:spcAft>
                          <a:spcPts val="0"/>
                        </a:spcAft>
                        <a:buNone/>
                      </a:pPr>
                      <a:r>
                        <a:rPr lang="tr-TR" sz="1400" b="1"/>
                        <a:t>Eğitim Laboratuvarı (Ders Uygulaması)</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4</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465</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4</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4</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10"/>
                  </a:ext>
                </a:extLst>
              </a:tr>
              <a:tr h="246991">
                <a:tc>
                  <a:txBody>
                    <a:bodyPr/>
                    <a:lstStyle/>
                    <a:p>
                      <a:pPr marL="36000" marR="0" lvl="0" indent="0" algn="l" rtl="0">
                        <a:lnSpc>
                          <a:spcPct val="100000"/>
                        </a:lnSpc>
                        <a:spcBef>
                          <a:spcPts val="0"/>
                        </a:spcBef>
                        <a:spcAft>
                          <a:spcPts val="0"/>
                        </a:spcAft>
                        <a:buNone/>
                      </a:pPr>
                      <a:r>
                        <a:rPr lang="tr-TR" sz="1400" b="1"/>
                        <a:t>Teknoloji Laboratuvarı</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1</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63,29</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11"/>
                  </a:ext>
                </a:extLst>
              </a:tr>
              <a:tr h="246991">
                <a:tc>
                  <a:txBody>
                    <a:bodyPr/>
                    <a:lstStyle/>
                    <a:p>
                      <a:pPr marL="36000" marR="0" lvl="0" indent="0" algn="l" rtl="0">
                        <a:lnSpc>
                          <a:spcPct val="100000"/>
                        </a:lnSpc>
                        <a:spcBef>
                          <a:spcPts val="0"/>
                        </a:spcBef>
                        <a:spcAft>
                          <a:spcPts val="0"/>
                        </a:spcAft>
                        <a:buNone/>
                      </a:pPr>
                      <a:r>
                        <a:rPr lang="tr-TR" sz="1400" b="1"/>
                        <a:t>Bilgisayar Laboratuvarı</a:t>
                      </a:r>
                      <a:endParaRPr sz="14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3</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232,68</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3</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3</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3</a:t>
                      </a:r>
                      <a:endParaRPr sz="1300" b="1">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12"/>
                  </a:ext>
                </a:extLst>
              </a:tr>
              <a:tr h="246991">
                <a:tc>
                  <a:txBody>
                    <a:bodyPr/>
                    <a:lstStyle/>
                    <a:p>
                      <a:pPr marL="36000" marR="0" lvl="0" indent="0" algn="r" rtl="0">
                        <a:lnSpc>
                          <a:spcPct val="100000"/>
                        </a:lnSpc>
                        <a:spcBef>
                          <a:spcPts val="0"/>
                        </a:spcBef>
                        <a:spcAft>
                          <a:spcPts val="0"/>
                        </a:spcAft>
                        <a:buNone/>
                      </a:pPr>
                      <a:r>
                        <a:rPr lang="tr-TR" sz="1100"/>
                        <a:t>                                </a:t>
                      </a:r>
                      <a:r>
                        <a:rPr lang="tr-TR" sz="1400">
                          <a:solidFill>
                            <a:srgbClr val="FF0000"/>
                          </a:solidFill>
                        </a:rPr>
                        <a:t>TOPLAM</a:t>
                      </a:r>
                      <a:endParaRPr sz="1400">
                        <a:solidFill>
                          <a:srgbClr val="FF0000"/>
                        </a:solidFill>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69</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latin typeface="Times New Roman"/>
                          <a:ea typeface="Times New Roman"/>
                          <a:cs typeface="Times New Roman"/>
                          <a:sym typeface="Times New Roman"/>
                        </a:rPr>
                        <a:t>5169,85</a:t>
                      </a:r>
                      <a:endParaRPr sz="1300" b="1">
                        <a:latin typeface="Times New Roman"/>
                        <a:ea typeface="Times New Roman"/>
                        <a:cs typeface="Times New Roman"/>
                        <a:sym typeface="Times New Roman"/>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9</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28</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14</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a:t> -</a:t>
                      </a:r>
                      <a:endParaRPr sz="1300" b="1">
                        <a:latin typeface="Times New Roman"/>
                        <a:ea typeface="Times New Roman"/>
                        <a:cs typeface="Times New Roman"/>
                        <a:sym typeface="Times New Roman"/>
                      </a:endParaRPr>
                    </a:p>
                  </a:txBody>
                  <a:tcPr marL="0" marR="0" marT="0" marB="0" anchor="ctr">
                    <a:noFill/>
                  </a:tcPr>
                </a:tc>
                <a:tc>
                  <a:txBody>
                    <a:bodyPr/>
                    <a:lstStyle/>
                    <a:p>
                      <a:pPr marL="0" marR="0" lvl="0" indent="0" algn="l" rtl="0">
                        <a:lnSpc>
                          <a:spcPct val="107000"/>
                        </a:lnSpc>
                        <a:spcBef>
                          <a:spcPts val="0"/>
                        </a:spcBef>
                        <a:spcAft>
                          <a:spcPts val="0"/>
                        </a:spcAft>
                        <a:buNone/>
                      </a:pPr>
                      <a:r>
                        <a:rPr lang="tr-TR" sz="1300" b="1" dirty="0"/>
                        <a:t> 69</a:t>
                      </a:r>
                      <a:endParaRPr sz="1300" b="1" dirty="0">
                        <a:latin typeface="Times New Roman"/>
                        <a:ea typeface="Times New Roman"/>
                        <a:cs typeface="Times New Roman"/>
                        <a:sym typeface="Times New Roman"/>
                      </a:endParaRPr>
                    </a:p>
                  </a:txBody>
                  <a:tcPr marL="0" marR="0" marT="0" marB="0" anchor="ctr">
                    <a:no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689"/>
        <p:cNvGrpSpPr/>
        <p:nvPr/>
      </p:nvGrpSpPr>
      <p:grpSpPr>
        <a:xfrm>
          <a:off x="0" y="0"/>
          <a:ext cx="0" cy="0"/>
          <a:chOff x="0" y="0"/>
          <a:chExt cx="0" cy="0"/>
        </a:xfrm>
      </p:grpSpPr>
      <p:sp>
        <p:nvSpPr>
          <p:cNvPr id="690" name="Google Shape;690;p42"/>
          <p:cNvSpPr txBox="1">
            <a:spLocks noGrp="1"/>
          </p:cNvSpPr>
          <p:nvPr>
            <p:ph type="title"/>
          </p:nvPr>
        </p:nvSpPr>
        <p:spPr>
          <a:xfrm>
            <a:off x="561535" y="856084"/>
            <a:ext cx="10140376" cy="641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Altyapı ve Tesisler: </a:t>
            </a:r>
            <a:r>
              <a:rPr lang="tr-TR" sz="2800" b="1">
                <a:solidFill>
                  <a:srgbClr val="485793"/>
                </a:solidFill>
                <a:latin typeface="Calibri"/>
                <a:ea typeface="Calibri"/>
                <a:cs typeface="Calibri"/>
                <a:sym typeface="Calibri"/>
              </a:rPr>
              <a:t>Sağlık, Sosyal, Kültürel ve Sportif Alanlar</a:t>
            </a:r>
            <a:endParaRPr sz="2800">
              <a:solidFill>
                <a:srgbClr val="485793"/>
              </a:solidFill>
            </a:endParaRPr>
          </a:p>
        </p:txBody>
      </p:sp>
      <p:sp>
        <p:nvSpPr>
          <p:cNvPr id="691" name="Google Shape;69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692" name="Google Shape;69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76</a:t>
            </a:fld>
            <a:endParaRPr/>
          </a:p>
        </p:txBody>
      </p:sp>
      <p:graphicFrame>
        <p:nvGraphicFramePr>
          <p:cNvPr id="693" name="Google Shape;693;p42"/>
          <p:cNvGraphicFramePr/>
          <p:nvPr>
            <p:extLst>
              <p:ext uri="{D42A27DB-BD31-4B8C-83A1-F6EECF244321}">
                <p14:modId xmlns:p14="http://schemas.microsoft.com/office/powerpoint/2010/main" val="3350712768"/>
              </p:ext>
            </p:extLst>
          </p:nvPr>
        </p:nvGraphicFramePr>
        <p:xfrm>
          <a:off x="416285" y="2039839"/>
          <a:ext cx="11406250" cy="3812300"/>
        </p:xfrm>
        <a:graphic>
          <a:graphicData uri="http://schemas.openxmlformats.org/drawingml/2006/table">
            <a:tbl>
              <a:tblPr firstRow="1" firstCol="1" bandRow="1">
                <a:noFill/>
                <a:tableStyleId>{0D959B07-CC43-40B5-915E-03206A15D3F9}</a:tableStyleId>
              </a:tblPr>
              <a:tblGrid>
                <a:gridCol w="5245600">
                  <a:extLst>
                    <a:ext uri="{9D8B030D-6E8A-4147-A177-3AD203B41FA5}">
                      <a16:colId xmlns:a16="http://schemas.microsoft.com/office/drawing/2014/main" val="20000"/>
                    </a:ext>
                  </a:extLst>
                </a:gridCol>
                <a:gridCol w="1847275">
                  <a:extLst>
                    <a:ext uri="{9D8B030D-6E8A-4147-A177-3AD203B41FA5}">
                      <a16:colId xmlns:a16="http://schemas.microsoft.com/office/drawing/2014/main" val="20001"/>
                    </a:ext>
                  </a:extLst>
                </a:gridCol>
                <a:gridCol w="1551700">
                  <a:extLst>
                    <a:ext uri="{9D8B030D-6E8A-4147-A177-3AD203B41FA5}">
                      <a16:colId xmlns:a16="http://schemas.microsoft.com/office/drawing/2014/main" val="20002"/>
                    </a:ext>
                  </a:extLst>
                </a:gridCol>
                <a:gridCol w="2761675">
                  <a:extLst>
                    <a:ext uri="{9D8B030D-6E8A-4147-A177-3AD203B41FA5}">
                      <a16:colId xmlns:a16="http://schemas.microsoft.com/office/drawing/2014/main" val="20003"/>
                    </a:ext>
                  </a:extLst>
                </a:gridCol>
              </a:tblGrid>
              <a:tr h="652150">
                <a:tc>
                  <a:txBody>
                    <a:bodyPr/>
                    <a:lstStyle/>
                    <a:p>
                      <a:pPr marL="0" marR="0" lvl="0" indent="0" algn="ctr" rtl="0">
                        <a:lnSpc>
                          <a:spcPct val="107000"/>
                        </a:lnSpc>
                        <a:spcBef>
                          <a:spcPts val="0"/>
                        </a:spcBef>
                        <a:spcAft>
                          <a:spcPts val="0"/>
                        </a:spcAft>
                        <a:buNone/>
                      </a:pPr>
                      <a:r>
                        <a:rPr lang="tr-TR" sz="2400" b="1">
                          <a:solidFill>
                            <a:srgbClr val="FF0000"/>
                          </a:solidFill>
                          <a:latin typeface="Calibri"/>
                          <a:ea typeface="Calibri"/>
                          <a:cs typeface="Calibri"/>
                          <a:sym typeface="Calibri"/>
                        </a:rPr>
                        <a:t>Sağlık, Sosyal, Kültürel ve Sportif Alanlar</a:t>
                      </a:r>
                      <a:endParaRPr sz="24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Sayısı (Adet )</a:t>
                      </a:r>
                      <a:endParaRPr sz="20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Alanı (m</a:t>
                      </a:r>
                      <a:r>
                        <a:rPr lang="tr-TR" sz="2000" b="1" baseline="30000">
                          <a:solidFill>
                            <a:srgbClr val="FF0000"/>
                          </a:solidFill>
                          <a:latin typeface="Calibri"/>
                          <a:ea typeface="Calibri"/>
                          <a:cs typeface="Calibri"/>
                          <a:sym typeface="Calibri"/>
                        </a:rPr>
                        <a:t>2</a:t>
                      </a:r>
                      <a:r>
                        <a:rPr lang="tr-TR" sz="2000" b="1">
                          <a:solidFill>
                            <a:srgbClr val="FF0000"/>
                          </a:solidFill>
                          <a:latin typeface="Calibri"/>
                          <a:ea typeface="Calibri"/>
                          <a:cs typeface="Calibri"/>
                          <a:sym typeface="Calibri"/>
                        </a:rPr>
                        <a:t>)</a:t>
                      </a:r>
                      <a:endParaRPr sz="20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Kapasitesi (Kişi Sayısı)</a:t>
                      </a:r>
                      <a:endParaRPr sz="2000" b="1">
                        <a:solidFill>
                          <a:srgbClr val="FF0000"/>
                        </a:solidFill>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0"/>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Açık Spor Sahası</a:t>
                      </a:r>
                      <a:endParaRPr sz="2400" b="1">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1"/>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Kapalı Spor Sahası</a:t>
                      </a:r>
                      <a:endParaRPr sz="2400" b="1">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2"/>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Kantin/Kafeterya</a:t>
                      </a:r>
                      <a:endParaRPr sz="2400" b="1">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3"/>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Yemekhane</a:t>
                      </a:r>
                      <a:endParaRPr sz="2400" b="1">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4"/>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Mescit</a:t>
                      </a:r>
                      <a:endParaRPr sz="2400" b="1">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400" dirty="0"/>
                        <a:t>2</a:t>
                      </a:r>
                      <a:endParaRPr sz="2400" dirty="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400"/>
                        <a:t>40</a:t>
                      </a:r>
                      <a:endParaRPr sz="24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400"/>
                        <a:t>40</a:t>
                      </a:r>
                      <a:endParaRPr sz="24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5"/>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Öğrenci Kulüp Odası</a:t>
                      </a:r>
                      <a:endParaRPr sz="2400" b="1">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6"/>
                  </a:ext>
                </a:extLst>
              </a:tr>
              <a:tr h="451450">
                <a:tc>
                  <a:txBody>
                    <a:bodyPr/>
                    <a:lstStyle/>
                    <a:p>
                      <a:pPr marL="0" marR="0" lvl="0" indent="0" algn="r" rtl="0">
                        <a:lnSpc>
                          <a:spcPct val="107000"/>
                        </a:lnSpc>
                        <a:spcBef>
                          <a:spcPts val="0"/>
                        </a:spcBef>
                        <a:spcAft>
                          <a:spcPts val="0"/>
                        </a:spcAft>
                        <a:buNone/>
                      </a:pPr>
                      <a:r>
                        <a:rPr lang="tr-TR" sz="2400" b="1">
                          <a:solidFill>
                            <a:srgbClr val="FF0000"/>
                          </a:solidFill>
                          <a:latin typeface="Calibri"/>
                          <a:ea typeface="Calibri"/>
                          <a:cs typeface="Calibri"/>
                          <a:sym typeface="Calibri"/>
                        </a:rPr>
                        <a:t>                                TOPLAM</a:t>
                      </a:r>
                      <a:endParaRPr sz="24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400">
                          <a:solidFill>
                            <a:srgbClr val="FF0000"/>
                          </a:solidFill>
                        </a:rPr>
                        <a:t>2</a:t>
                      </a:r>
                      <a:endParaRPr sz="2400">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400"/>
                        <a:t>40</a:t>
                      </a:r>
                      <a:endParaRPr sz="24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400" dirty="0">
                          <a:latin typeface="Calibri"/>
                          <a:ea typeface="Calibri"/>
                          <a:cs typeface="Calibri"/>
                          <a:sym typeface="Calibri"/>
                        </a:rPr>
                        <a:t> 40</a:t>
                      </a:r>
                      <a:endParaRPr sz="24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697"/>
        <p:cNvGrpSpPr/>
        <p:nvPr/>
      </p:nvGrpSpPr>
      <p:grpSpPr>
        <a:xfrm>
          <a:off x="0" y="0"/>
          <a:ext cx="0" cy="0"/>
          <a:chOff x="0" y="0"/>
          <a:chExt cx="0" cy="0"/>
        </a:xfrm>
      </p:grpSpPr>
      <p:sp>
        <p:nvSpPr>
          <p:cNvPr id="698" name="Google Shape;698;p43"/>
          <p:cNvSpPr txBox="1">
            <a:spLocks noGrp="1"/>
          </p:cNvSpPr>
          <p:nvPr>
            <p:ph type="title"/>
          </p:nvPr>
        </p:nvSpPr>
        <p:spPr>
          <a:xfrm>
            <a:off x="838200" y="924960"/>
            <a:ext cx="10140376" cy="6162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Yapı: </a:t>
            </a:r>
            <a:r>
              <a:rPr lang="tr-TR" sz="2800" b="1">
                <a:solidFill>
                  <a:srgbClr val="3333FF"/>
                </a:solidFill>
                <a:latin typeface="Calibri"/>
                <a:ea typeface="Calibri"/>
                <a:cs typeface="Calibri"/>
                <a:sym typeface="Calibri"/>
              </a:rPr>
              <a:t>Hizmet Alanları</a:t>
            </a:r>
            <a:endParaRPr sz="2800">
              <a:solidFill>
                <a:srgbClr val="3333FF"/>
              </a:solidFill>
            </a:endParaRPr>
          </a:p>
        </p:txBody>
      </p:sp>
      <p:sp>
        <p:nvSpPr>
          <p:cNvPr id="699" name="Google Shape;69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700" name="Google Shape;70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77</a:t>
            </a:fld>
            <a:endParaRPr/>
          </a:p>
        </p:txBody>
      </p:sp>
      <p:sp>
        <p:nvSpPr>
          <p:cNvPr id="701" name="Google Shape;701;p43"/>
          <p:cNvSpPr/>
          <p:nvPr/>
        </p:nvSpPr>
        <p:spPr>
          <a:xfrm>
            <a:off x="11801284" y="6586463"/>
            <a:ext cx="234962" cy="270024"/>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702" name="Google Shape;702;p43"/>
          <p:cNvGraphicFramePr/>
          <p:nvPr>
            <p:extLst>
              <p:ext uri="{D42A27DB-BD31-4B8C-83A1-F6EECF244321}">
                <p14:modId xmlns:p14="http://schemas.microsoft.com/office/powerpoint/2010/main" val="1722104589"/>
              </p:ext>
            </p:extLst>
          </p:nvPr>
        </p:nvGraphicFramePr>
        <p:xfrm>
          <a:off x="346080" y="2068815"/>
          <a:ext cx="11572675" cy="3061238"/>
        </p:xfrm>
        <a:graphic>
          <a:graphicData uri="http://schemas.openxmlformats.org/drawingml/2006/table">
            <a:tbl>
              <a:tblPr firstRow="1" firstCol="1" bandRow="1">
                <a:noFill/>
                <a:tableStyleId>{6B96FA0C-A23B-4D2F-B4F0-ADE644EF4475}</a:tableStyleId>
              </a:tblPr>
              <a:tblGrid>
                <a:gridCol w="2436125">
                  <a:extLst>
                    <a:ext uri="{9D8B030D-6E8A-4147-A177-3AD203B41FA5}">
                      <a16:colId xmlns:a16="http://schemas.microsoft.com/office/drawing/2014/main" val="20000"/>
                    </a:ext>
                  </a:extLst>
                </a:gridCol>
                <a:gridCol w="1023175">
                  <a:extLst>
                    <a:ext uri="{9D8B030D-6E8A-4147-A177-3AD203B41FA5}">
                      <a16:colId xmlns:a16="http://schemas.microsoft.com/office/drawing/2014/main" val="20001"/>
                    </a:ext>
                  </a:extLst>
                </a:gridCol>
                <a:gridCol w="1560950">
                  <a:extLst>
                    <a:ext uri="{9D8B030D-6E8A-4147-A177-3AD203B41FA5}">
                      <a16:colId xmlns:a16="http://schemas.microsoft.com/office/drawing/2014/main" val="20002"/>
                    </a:ext>
                  </a:extLst>
                </a:gridCol>
                <a:gridCol w="1551700">
                  <a:extLst>
                    <a:ext uri="{9D8B030D-6E8A-4147-A177-3AD203B41FA5}">
                      <a16:colId xmlns:a16="http://schemas.microsoft.com/office/drawing/2014/main" val="20003"/>
                    </a:ext>
                  </a:extLst>
                </a:gridCol>
                <a:gridCol w="2493825">
                  <a:extLst>
                    <a:ext uri="{9D8B030D-6E8A-4147-A177-3AD203B41FA5}">
                      <a16:colId xmlns:a16="http://schemas.microsoft.com/office/drawing/2014/main" val="20004"/>
                    </a:ext>
                  </a:extLst>
                </a:gridCol>
                <a:gridCol w="2506900">
                  <a:extLst>
                    <a:ext uri="{9D8B030D-6E8A-4147-A177-3AD203B41FA5}">
                      <a16:colId xmlns:a16="http://schemas.microsoft.com/office/drawing/2014/main" val="20005"/>
                    </a:ext>
                  </a:extLst>
                </a:gridCol>
              </a:tblGrid>
              <a:tr h="861275">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Personel Sayısı</a:t>
                      </a:r>
                      <a:endParaRPr sz="2000">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Sayısı (Adet)</a:t>
                      </a:r>
                      <a:endParaRPr sz="2000">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Alanı (m</a:t>
                      </a:r>
                      <a:r>
                        <a:rPr lang="tr-TR" sz="2000" baseline="300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Başına Düşen Personel Sayısı</a:t>
                      </a:r>
                      <a:endParaRPr sz="2000">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Personel Başına Düşen Fiziksel Alan (m</a:t>
                      </a:r>
                      <a:r>
                        <a:rPr lang="tr-TR" sz="2000" baseline="30000">
                          <a:solidFill>
                            <a:srgbClr val="FF0000"/>
                          </a:solidFill>
                          <a:latin typeface="Calibri"/>
                          <a:ea typeface="Calibri"/>
                          <a:cs typeface="Calibri"/>
                          <a:sym typeface="Calibri"/>
                        </a:rPr>
                        <a:t>2</a:t>
                      </a:r>
                      <a:r>
                        <a:rPr lang="tr-TR" sz="20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908500">
                <a:tc>
                  <a:txBody>
                    <a:bodyPr/>
                    <a:lstStyle/>
                    <a:p>
                      <a:pPr marL="0" marR="0" lvl="0" indent="0" algn="l" rtl="0">
                        <a:lnSpc>
                          <a:spcPct val="107000"/>
                        </a:lnSpc>
                        <a:spcBef>
                          <a:spcPts val="0"/>
                        </a:spcBef>
                        <a:spcAft>
                          <a:spcPts val="0"/>
                        </a:spcAft>
                        <a:buNone/>
                      </a:pPr>
                      <a:r>
                        <a:rPr lang="tr-TR" sz="2000">
                          <a:solidFill>
                            <a:srgbClr val="3333FF"/>
                          </a:solidFill>
                          <a:latin typeface="Calibri"/>
                          <a:ea typeface="Calibri"/>
                          <a:cs typeface="Calibri"/>
                          <a:sym typeface="Calibri"/>
                        </a:rPr>
                        <a:t>Akademik Personel Hizmet Alanları</a:t>
                      </a:r>
                      <a:endParaRPr sz="2000">
                        <a:solidFill>
                          <a:srgbClr val="3333FF"/>
                        </a:solidFill>
                        <a:latin typeface="Calibri"/>
                        <a:ea typeface="Calibri"/>
                        <a:cs typeface="Calibri"/>
                        <a:sym typeface="Calibri"/>
                      </a:endParaRPr>
                    </a:p>
                  </a:txBody>
                  <a:tcPr marL="9525" marR="9525" marT="9525" marB="0" anchor="ctr">
                    <a:noFill/>
                  </a:tcPr>
                </a:tc>
                <a:tc>
                  <a:txBody>
                    <a:bodyPr/>
                    <a:lstStyle/>
                    <a:p>
                      <a:pPr marL="0" marR="0" lvl="0" indent="0" algn="r" rtl="0">
                        <a:lnSpc>
                          <a:spcPct val="107000"/>
                        </a:lnSpc>
                        <a:spcBef>
                          <a:spcPts val="0"/>
                        </a:spcBef>
                        <a:spcAft>
                          <a:spcPts val="0"/>
                        </a:spcAft>
                        <a:buNone/>
                      </a:pPr>
                      <a:r>
                        <a:rPr lang="tr-TR" sz="2000" dirty="0"/>
                        <a:t>165</a:t>
                      </a:r>
                      <a:endParaRPr sz="2000" dirty="0">
                        <a:latin typeface="Calibri"/>
                        <a:ea typeface="Calibri"/>
                        <a:cs typeface="Calibri"/>
                        <a:sym typeface="Calibri"/>
                      </a:endParaRPr>
                    </a:p>
                  </a:txBody>
                  <a:tcPr marL="9525" marR="9525" marT="9525" marB="0" anchor="ctr">
                    <a:noFill/>
                  </a:tcPr>
                </a:tc>
                <a:tc>
                  <a:txBody>
                    <a:bodyPr/>
                    <a:lstStyle/>
                    <a:p>
                      <a:pPr marL="0" marR="0" lvl="0" indent="0" algn="r" rtl="0">
                        <a:lnSpc>
                          <a:spcPct val="107000"/>
                        </a:lnSpc>
                        <a:spcBef>
                          <a:spcPts val="0"/>
                        </a:spcBef>
                        <a:spcAft>
                          <a:spcPts val="0"/>
                        </a:spcAft>
                        <a:buNone/>
                      </a:pPr>
                      <a:r>
                        <a:rPr lang="tr-TR" sz="2000"/>
                        <a:t>153</a:t>
                      </a:r>
                      <a:endParaRPr sz="2000">
                        <a:latin typeface="Calibri"/>
                        <a:ea typeface="Calibri"/>
                        <a:cs typeface="Calibri"/>
                        <a:sym typeface="Calibri"/>
                      </a:endParaRPr>
                    </a:p>
                  </a:txBody>
                  <a:tcPr marL="0" marR="0" marT="0" marB="0" anchor="ctr">
                    <a:noFill/>
                  </a:tcPr>
                </a:tc>
                <a:tc>
                  <a:txBody>
                    <a:bodyPr/>
                    <a:lstStyle/>
                    <a:p>
                      <a:pPr marL="0" marR="0" lvl="0" indent="0" algn="r" rtl="0">
                        <a:lnSpc>
                          <a:spcPct val="107000"/>
                        </a:lnSpc>
                        <a:spcBef>
                          <a:spcPts val="0"/>
                        </a:spcBef>
                        <a:spcAft>
                          <a:spcPts val="0"/>
                        </a:spcAft>
                        <a:buNone/>
                      </a:pPr>
                      <a:r>
                        <a:rPr lang="tr-TR" sz="2000"/>
                        <a:t>2893,76</a:t>
                      </a:r>
                      <a:endParaRPr sz="2000">
                        <a:latin typeface="Calibri"/>
                        <a:ea typeface="Calibri"/>
                        <a:cs typeface="Calibri"/>
                        <a:sym typeface="Calibri"/>
                      </a:endParaRPr>
                    </a:p>
                  </a:txBody>
                  <a:tcPr marL="0" marR="0" marT="0" marB="0" anchor="ctr">
                    <a:noFill/>
                  </a:tcPr>
                </a:tc>
                <a:tc>
                  <a:txBody>
                    <a:bodyPr/>
                    <a:lstStyle/>
                    <a:p>
                      <a:pPr marL="0" marR="0" lvl="0" indent="0" algn="r" rtl="0">
                        <a:lnSpc>
                          <a:spcPct val="107000"/>
                        </a:lnSpc>
                        <a:spcBef>
                          <a:spcPts val="0"/>
                        </a:spcBef>
                        <a:spcAft>
                          <a:spcPts val="0"/>
                        </a:spcAft>
                        <a:buNone/>
                      </a:pPr>
                      <a:r>
                        <a:rPr lang="tr-TR" sz="2000"/>
                        <a:t>1,078</a:t>
                      </a:r>
                      <a:endParaRPr sz="20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000">
                          <a:latin typeface="Calibri"/>
                          <a:ea typeface="Calibri"/>
                          <a:cs typeface="Calibri"/>
                          <a:sym typeface="Calibri"/>
                        </a:rPr>
                        <a:t> 17,5</a:t>
                      </a:r>
                      <a:endParaRPr sz="200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604900">
                <a:tc>
                  <a:txBody>
                    <a:bodyPr/>
                    <a:lstStyle/>
                    <a:p>
                      <a:pPr marL="0" marR="0" lvl="0" indent="0" algn="l" rtl="0">
                        <a:lnSpc>
                          <a:spcPct val="107000"/>
                        </a:lnSpc>
                        <a:spcBef>
                          <a:spcPts val="0"/>
                        </a:spcBef>
                        <a:spcAft>
                          <a:spcPts val="0"/>
                        </a:spcAft>
                        <a:buNone/>
                      </a:pPr>
                      <a:r>
                        <a:rPr lang="tr-TR" sz="2000">
                          <a:solidFill>
                            <a:srgbClr val="3333FF"/>
                          </a:solidFill>
                          <a:latin typeface="Calibri"/>
                          <a:ea typeface="Calibri"/>
                          <a:cs typeface="Calibri"/>
                          <a:sym typeface="Calibri"/>
                        </a:rPr>
                        <a:t>İdari Personel Hizmet Alanları</a:t>
                      </a:r>
                      <a:endParaRPr sz="2000">
                        <a:solidFill>
                          <a:srgbClr val="3333FF"/>
                        </a:solidFill>
                        <a:latin typeface="Calibri"/>
                        <a:ea typeface="Calibri"/>
                        <a:cs typeface="Calibri"/>
                        <a:sym typeface="Calibri"/>
                      </a:endParaRPr>
                    </a:p>
                  </a:txBody>
                  <a:tcPr marL="9525" marR="9525" marT="9525" marB="0" anchor="ctr">
                    <a:noFill/>
                  </a:tcPr>
                </a:tc>
                <a:tc>
                  <a:txBody>
                    <a:bodyPr/>
                    <a:lstStyle/>
                    <a:p>
                      <a:pPr marL="0" marR="0" lvl="0" indent="0" algn="r" rtl="0">
                        <a:lnSpc>
                          <a:spcPct val="107000"/>
                        </a:lnSpc>
                        <a:spcBef>
                          <a:spcPts val="0"/>
                        </a:spcBef>
                        <a:spcAft>
                          <a:spcPts val="0"/>
                        </a:spcAft>
                        <a:buNone/>
                      </a:pPr>
                      <a:r>
                        <a:rPr lang="tr-TR" sz="2000"/>
                        <a:t>31</a:t>
                      </a:r>
                      <a:endParaRPr sz="2000">
                        <a:latin typeface="Calibri"/>
                        <a:ea typeface="Calibri"/>
                        <a:cs typeface="Calibri"/>
                        <a:sym typeface="Calibri"/>
                      </a:endParaRPr>
                    </a:p>
                  </a:txBody>
                  <a:tcPr marL="9525" marR="9525" marT="9525" marB="0" anchor="ctr">
                    <a:noFill/>
                  </a:tcPr>
                </a:tc>
                <a:tc>
                  <a:txBody>
                    <a:bodyPr/>
                    <a:lstStyle/>
                    <a:p>
                      <a:pPr marL="0" marR="0" lvl="0" indent="0" algn="r" rtl="0">
                        <a:lnSpc>
                          <a:spcPct val="107000"/>
                        </a:lnSpc>
                        <a:spcBef>
                          <a:spcPts val="0"/>
                        </a:spcBef>
                        <a:spcAft>
                          <a:spcPts val="0"/>
                        </a:spcAft>
                        <a:buNone/>
                      </a:pPr>
                      <a:r>
                        <a:rPr lang="tr-TR" sz="2000">
                          <a:latin typeface="Calibri"/>
                          <a:ea typeface="Calibri"/>
                          <a:cs typeface="Calibri"/>
                          <a:sym typeface="Calibri"/>
                        </a:rPr>
                        <a:t> 20</a:t>
                      </a:r>
                      <a:endParaRPr sz="2000">
                        <a:latin typeface="Calibri"/>
                        <a:ea typeface="Calibri"/>
                        <a:cs typeface="Calibri"/>
                        <a:sym typeface="Calibri"/>
                      </a:endParaRPr>
                    </a:p>
                  </a:txBody>
                  <a:tcPr marL="0" marR="0" marT="0" marB="0" anchor="ctr">
                    <a:noFill/>
                  </a:tcPr>
                </a:tc>
                <a:tc>
                  <a:txBody>
                    <a:bodyPr/>
                    <a:lstStyle/>
                    <a:p>
                      <a:pPr marL="0" marR="0" lvl="0" indent="0" algn="r" rtl="0">
                        <a:lnSpc>
                          <a:spcPct val="107000"/>
                        </a:lnSpc>
                        <a:spcBef>
                          <a:spcPts val="0"/>
                        </a:spcBef>
                        <a:spcAft>
                          <a:spcPts val="0"/>
                        </a:spcAft>
                        <a:buNone/>
                      </a:pPr>
                      <a:r>
                        <a:rPr lang="tr-TR" sz="2000">
                          <a:latin typeface="Calibri"/>
                          <a:ea typeface="Calibri"/>
                          <a:cs typeface="Calibri"/>
                          <a:sym typeface="Calibri"/>
                        </a:rPr>
                        <a:t> 297</a:t>
                      </a:r>
                      <a:endParaRPr sz="2000">
                        <a:latin typeface="Calibri"/>
                        <a:ea typeface="Calibri"/>
                        <a:cs typeface="Calibri"/>
                        <a:sym typeface="Calibri"/>
                      </a:endParaRPr>
                    </a:p>
                  </a:txBody>
                  <a:tcPr marL="0" marR="0" marT="0" marB="0" anchor="ctr">
                    <a:noFill/>
                  </a:tcPr>
                </a:tc>
                <a:tc>
                  <a:txBody>
                    <a:bodyPr/>
                    <a:lstStyle/>
                    <a:p>
                      <a:pPr marL="0" marR="0" lvl="0" indent="0" algn="r" rtl="0">
                        <a:lnSpc>
                          <a:spcPct val="107000"/>
                        </a:lnSpc>
                        <a:spcBef>
                          <a:spcPts val="0"/>
                        </a:spcBef>
                        <a:spcAft>
                          <a:spcPts val="0"/>
                        </a:spcAft>
                        <a:buNone/>
                      </a:pPr>
                      <a:r>
                        <a:rPr lang="tr-TR" sz="2000"/>
                        <a:t>1,5</a:t>
                      </a:r>
                      <a:endParaRPr sz="20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000">
                          <a:latin typeface="Calibri"/>
                          <a:ea typeface="Calibri"/>
                          <a:cs typeface="Calibri"/>
                          <a:sym typeface="Calibri"/>
                        </a:rPr>
                        <a:t> 9,5</a:t>
                      </a:r>
                      <a:endParaRPr sz="200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2"/>
                  </a:ext>
                </a:extLst>
              </a:tr>
              <a:tr h="600675">
                <a:tc>
                  <a:txBody>
                    <a:bodyPr/>
                    <a:lstStyle/>
                    <a:p>
                      <a:pPr marL="0" marR="0" lvl="0" indent="0" algn="r" rtl="0">
                        <a:lnSpc>
                          <a:spcPct val="107000"/>
                        </a:lnSpc>
                        <a:spcBef>
                          <a:spcPts val="0"/>
                        </a:spcBef>
                        <a:spcAft>
                          <a:spcPts val="0"/>
                        </a:spcAft>
                        <a:buNone/>
                      </a:pPr>
                      <a:r>
                        <a:rPr lang="tr-TR" sz="2000">
                          <a:solidFill>
                            <a:srgbClr val="FF0000"/>
                          </a:solidFill>
                          <a:latin typeface="Calibri"/>
                          <a:ea typeface="Calibri"/>
                          <a:cs typeface="Calibri"/>
                          <a:sym typeface="Calibri"/>
                        </a:rPr>
                        <a:t>                               TOPLAM</a:t>
                      </a:r>
                      <a:endParaRPr sz="2000">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000"/>
                        <a:t>196</a:t>
                      </a:r>
                      <a:endParaRPr sz="20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000">
                          <a:latin typeface="Calibri"/>
                          <a:ea typeface="Calibri"/>
                          <a:cs typeface="Calibri"/>
                          <a:sym typeface="Calibri"/>
                        </a:rPr>
                        <a:t> 1</a:t>
                      </a:r>
                      <a:r>
                        <a:rPr lang="tr-TR" sz="2000"/>
                        <a:t>73</a:t>
                      </a:r>
                      <a:endParaRPr sz="2000">
                        <a:latin typeface="Calibri"/>
                        <a:ea typeface="Calibri"/>
                        <a:cs typeface="Calibri"/>
                        <a:sym typeface="Calibri"/>
                      </a:endParaRPr>
                    </a:p>
                  </a:txBody>
                  <a:tcPr marL="0" marR="0" marT="0" marB="0" anchor="ctr">
                    <a:noFill/>
                  </a:tcPr>
                </a:tc>
                <a:tc>
                  <a:txBody>
                    <a:bodyPr/>
                    <a:lstStyle/>
                    <a:p>
                      <a:pPr marL="0" marR="0" lvl="0" indent="0" algn="r" rtl="0">
                        <a:lnSpc>
                          <a:spcPct val="107000"/>
                        </a:lnSpc>
                        <a:spcBef>
                          <a:spcPts val="0"/>
                        </a:spcBef>
                        <a:spcAft>
                          <a:spcPts val="0"/>
                        </a:spcAft>
                        <a:buNone/>
                      </a:pPr>
                      <a:r>
                        <a:rPr lang="tr-TR" sz="2000">
                          <a:latin typeface="Calibri"/>
                          <a:ea typeface="Calibri"/>
                          <a:cs typeface="Calibri"/>
                          <a:sym typeface="Calibri"/>
                        </a:rPr>
                        <a:t> 3</a:t>
                      </a:r>
                      <a:r>
                        <a:rPr lang="tr-TR" sz="2000"/>
                        <a:t>190,76</a:t>
                      </a:r>
                      <a:endParaRPr sz="2000"/>
                    </a:p>
                  </a:txBody>
                  <a:tcPr marL="0" marR="0" marT="0" marB="0" anchor="ctr">
                    <a:noFill/>
                  </a:tcPr>
                </a:tc>
                <a:tc>
                  <a:txBody>
                    <a:bodyPr/>
                    <a:lstStyle/>
                    <a:p>
                      <a:pPr marL="0" marR="0" lvl="0" indent="0" algn="r" rtl="0">
                        <a:lnSpc>
                          <a:spcPct val="107000"/>
                        </a:lnSpc>
                        <a:spcBef>
                          <a:spcPts val="0"/>
                        </a:spcBef>
                        <a:spcAft>
                          <a:spcPts val="0"/>
                        </a:spcAft>
                        <a:buNone/>
                      </a:pPr>
                      <a:r>
                        <a:rPr lang="tr-TR" sz="2000"/>
                        <a:t>1,25</a:t>
                      </a:r>
                      <a:endParaRPr sz="2000">
                        <a:latin typeface="Calibri"/>
                        <a:ea typeface="Calibri"/>
                        <a:cs typeface="Calibri"/>
                        <a:sym typeface="Calibri"/>
                      </a:endParaRPr>
                    </a:p>
                  </a:txBody>
                  <a:tcPr marL="6350" marR="6350" marT="6350" marB="0" anchor="ctr">
                    <a:noFill/>
                  </a:tcPr>
                </a:tc>
                <a:tc>
                  <a:txBody>
                    <a:bodyPr/>
                    <a:lstStyle/>
                    <a:p>
                      <a:pPr marL="0" marR="0" lvl="0" indent="0" algn="r" rtl="0">
                        <a:lnSpc>
                          <a:spcPct val="107000"/>
                        </a:lnSpc>
                        <a:spcBef>
                          <a:spcPts val="0"/>
                        </a:spcBef>
                        <a:spcAft>
                          <a:spcPts val="0"/>
                        </a:spcAft>
                        <a:buNone/>
                      </a:pPr>
                      <a:r>
                        <a:rPr lang="tr-TR" sz="2000" dirty="0">
                          <a:latin typeface="Calibri"/>
                          <a:ea typeface="Calibri"/>
                          <a:cs typeface="Calibri"/>
                          <a:sym typeface="Calibri"/>
                        </a:rPr>
                        <a:t> </a:t>
                      </a:r>
                      <a:r>
                        <a:rPr lang="tr-TR" sz="2000" dirty="0"/>
                        <a:t>13,5</a:t>
                      </a:r>
                      <a:endParaRPr sz="20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706"/>
        <p:cNvGrpSpPr/>
        <p:nvPr/>
      </p:nvGrpSpPr>
      <p:grpSpPr>
        <a:xfrm>
          <a:off x="0" y="0"/>
          <a:ext cx="0" cy="0"/>
          <a:chOff x="0" y="0"/>
          <a:chExt cx="0" cy="0"/>
        </a:xfrm>
      </p:grpSpPr>
      <p:sp>
        <p:nvSpPr>
          <p:cNvPr id="707" name="Google Shape;707;p44"/>
          <p:cNvSpPr txBox="1">
            <a:spLocks noGrp="1"/>
          </p:cNvSpPr>
          <p:nvPr>
            <p:ph type="title"/>
          </p:nvPr>
        </p:nvSpPr>
        <p:spPr>
          <a:xfrm>
            <a:off x="268357" y="869769"/>
            <a:ext cx="11381451" cy="6645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Bilgi ve Teknoloji Kaynakları</a:t>
            </a:r>
            <a:endParaRPr sz="3200" b="1">
              <a:solidFill>
                <a:srgbClr val="FF0000"/>
              </a:solidFill>
            </a:endParaRPr>
          </a:p>
        </p:txBody>
      </p:sp>
      <p:graphicFrame>
        <p:nvGraphicFramePr>
          <p:cNvPr id="708" name="Google Shape;708;p44"/>
          <p:cNvGraphicFramePr/>
          <p:nvPr/>
        </p:nvGraphicFramePr>
        <p:xfrm>
          <a:off x="566530" y="1902691"/>
          <a:ext cx="11372900" cy="4014500"/>
        </p:xfrm>
        <a:graphic>
          <a:graphicData uri="http://schemas.openxmlformats.org/drawingml/2006/table">
            <a:tbl>
              <a:tblPr firstRow="1" firstCol="1" bandRow="1">
                <a:noFill/>
                <a:tableStyleId>{6B96FA0C-A23B-4D2F-B4F0-ADE644EF4475}</a:tableStyleId>
              </a:tblPr>
              <a:tblGrid>
                <a:gridCol w="3400600">
                  <a:extLst>
                    <a:ext uri="{9D8B030D-6E8A-4147-A177-3AD203B41FA5}">
                      <a16:colId xmlns:a16="http://schemas.microsoft.com/office/drawing/2014/main" val="20000"/>
                    </a:ext>
                  </a:extLst>
                </a:gridCol>
                <a:gridCol w="2192425">
                  <a:extLst>
                    <a:ext uri="{9D8B030D-6E8A-4147-A177-3AD203B41FA5}">
                      <a16:colId xmlns:a16="http://schemas.microsoft.com/office/drawing/2014/main" val="20001"/>
                    </a:ext>
                  </a:extLst>
                </a:gridCol>
                <a:gridCol w="3491275">
                  <a:extLst>
                    <a:ext uri="{9D8B030D-6E8A-4147-A177-3AD203B41FA5}">
                      <a16:colId xmlns:a16="http://schemas.microsoft.com/office/drawing/2014/main" val="20002"/>
                    </a:ext>
                  </a:extLst>
                </a:gridCol>
                <a:gridCol w="2288600">
                  <a:extLst>
                    <a:ext uri="{9D8B030D-6E8A-4147-A177-3AD203B41FA5}">
                      <a16:colId xmlns:a16="http://schemas.microsoft.com/office/drawing/2014/main" val="20003"/>
                    </a:ext>
                  </a:extLst>
                </a:gridCol>
              </a:tblGrid>
              <a:tr h="486950">
                <a:tc>
                  <a:txBody>
                    <a:bodyPr/>
                    <a:lstStyle/>
                    <a:p>
                      <a:pPr marL="0" marR="0" lvl="0" indent="0" algn="ctr" rtl="0">
                        <a:lnSpc>
                          <a:spcPct val="107000"/>
                        </a:lnSpc>
                        <a:spcBef>
                          <a:spcPts val="0"/>
                        </a:spcBef>
                        <a:spcAft>
                          <a:spcPts val="0"/>
                        </a:spcAft>
                        <a:buNone/>
                      </a:pPr>
                      <a:r>
                        <a:rPr lang="tr-TR" sz="2400">
                          <a:solidFill>
                            <a:srgbClr val="FF0000"/>
                          </a:solidFill>
                        </a:rPr>
                        <a:t>Cinsi*</a:t>
                      </a:r>
                      <a:endParaRPr sz="2400" b="1">
                        <a:solidFill>
                          <a:srgbClr val="FF0000"/>
                        </a:solidFill>
                        <a:latin typeface="Calibri"/>
                        <a:ea typeface="Calibri"/>
                        <a:cs typeface="Calibri"/>
                        <a:sym typeface="Calibri"/>
                      </a:endParaRPr>
                    </a:p>
                  </a:txBody>
                  <a:tcPr marL="55250" marR="55250" marT="9525" marB="0" anchor="ctr">
                    <a:noFill/>
                  </a:tcPr>
                </a:tc>
                <a:tc>
                  <a:txBody>
                    <a:bodyPr/>
                    <a:lstStyle/>
                    <a:p>
                      <a:pPr marL="0" marR="0" lvl="0" indent="0" algn="ctr" rtl="0">
                        <a:lnSpc>
                          <a:spcPct val="107000"/>
                        </a:lnSpc>
                        <a:spcBef>
                          <a:spcPts val="0"/>
                        </a:spcBef>
                        <a:spcAft>
                          <a:spcPts val="0"/>
                        </a:spcAft>
                        <a:buNone/>
                      </a:pPr>
                      <a:r>
                        <a:rPr lang="tr-TR" sz="2400">
                          <a:solidFill>
                            <a:srgbClr val="FF0000"/>
                          </a:solidFill>
                        </a:rPr>
                        <a:t>Sayısı (Adet)</a:t>
                      </a:r>
                      <a:endParaRPr sz="2400" b="1">
                        <a:solidFill>
                          <a:srgbClr val="FF0000"/>
                        </a:solidFill>
                        <a:latin typeface="Calibri"/>
                        <a:ea typeface="Calibri"/>
                        <a:cs typeface="Calibri"/>
                        <a:sym typeface="Calibri"/>
                      </a:endParaRPr>
                    </a:p>
                  </a:txBody>
                  <a:tcPr marL="55250" marR="55250" marT="9525" marB="0" anchor="ctr">
                    <a:noFill/>
                  </a:tcPr>
                </a:tc>
                <a:tc>
                  <a:txBody>
                    <a:bodyPr/>
                    <a:lstStyle/>
                    <a:p>
                      <a:pPr marL="0" marR="0" lvl="0" indent="0" algn="ctr" rtl="0">
                        <a:lnSpc>
                          <a:spcPct val="107000"/>
                        </a:lnSpc>
                        <a:spcBef>
                          <a:spcPts val="0"/>
                        </a:spcBef>
                        <a:spcAft>
                          <a:spcPts val="0"/>
                        </a:spcAft>
                        <a:buNone/>
                      </a:pPr>
                      <a:r>
                        <a:rPr lang="tr-TR" sz="2400">
                          <a:solidFill>
                            <a:srgbClr val="FF0000"/>
                          </a:solidFill>
                        </a:rPr>
                        <a:t>Cinsi*</a:t>
                      </a:r>
                      <a:endParaRPr sz="24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400">
                          <a:solidFill>
                            <a:srgbClr val="FF0000"/>
                          </a:solidFill>
                        </a:rPr>
                        <a:t>Sayısı (Adet)</a:t>
                      </a:r>
                      <a:endParaRPr sz="24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391950">
                <a:tc>
                  <a:txBody>
                    <a:bodyPr/>
                    <a:lstStyle/>
                    <a:p>
                      <a:pPr marL="36000" marR="0" lvl="0" indent="0" algn="l" rtl="0">
                        <a:lnSpc>
                          <a:spcPct val="107000"/>
                        </a:lnSpc>
                        <a:spcBef>
                          <a:spcPts val="0"/>
                        </a:spcBef>
                        <a:spcAft>
                          <a:spcPts val="0"/>
                        </a:spcAft>
                        <a:buNone/>
                      </a:pPr>
                      <a:r>
                        <a:rPr lang="tr-TR" sz="1800" b="1"/>
                        <a:t>Masaüstü Bilgisayar</a:t>
                      </a:r>
                      <a:endParaRPr sz="1800" b="1">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None/>
                      </a:pPr>
                      <a:r>
                        <a:rPr lang="tr-TR" sz="1800" b="1">
                          <a:solidFill>
                            <a:srgbClr val="C00000"/>
                          </a:solidFill>
                        </a:rPr>
                        <a:t>381</a:t>
                      </a:r>
                      <a:endParaRPr sz="1800" b="1">
                        <a:solidFill>
                          <a:srgbClr val="C00000"/>
                        </a:solidFill>
                        <a:latin typeface="Calibri"/>
                        <a:ea typeface="Calibri"/>
                        <a:cs typeface="Calibri"/>
                        <a:sym typeface="Calibri"/>
                      </a:endParaRPr>
                    </a:p>
                  </a:txBody>
                  <a:tcPr marL="55250" marR="55250" marT="9525" marB="0">
                    <a:noFill/>
                  </a:tcPr>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Faks</a:t>
                      </a:r>
                      <a:endParaRPr sz="1800" b="1">
                        <a:latin typeface="Calibri"/>
                        <a:ea typeface="Calibri"/>
                        <a:cs typeface="Calibri"/>
                        <a:sym typeface="Calibri"/>
                      </a:endParaRPr>
                    </a:p>
                  </a:txBody>
                  <a:tcPr marL="0" marR="0" marT="0"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0</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1"/>
                  </a:ext>
                </a:extLst>
              </a:tr>
              <a:tr h="391950">
                <a:tc>
                  <a:txBody>
                    <a:bodyPr/>
                    <a:lstStyle/>
                    <a:p>
                      <a:pPr marL="36000" marR="0" lvl="0" indent="0" algn="l" rtl="0">
                        <a:lnSpc>
                          <a:spcPct val="107000"/>
                        </a:lnSpc>
                        <a:spcBef>
                          <a:spcPts val="0"/>
                        </a:spcBef>
                        <a:spcAft>
                          <a:spcPts val="0"/>
                        </a:spcAft>
                        <a:buNone/>
                      </a:pPr>
                      <a:r>
                        <a:rPr lang="tr-TR" sz="1800" b="1"/>
                        <a:t>Taşınabilir Bilgisayar </a:t>
                      </a:r>
                      <a:endParaRPr sz="1800" b="1">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None/>
                      </a:pPr>
                      <a:r>
                        <a:rPr lang="tr-TR" sz="1800" b="1">
                          <a:solidFill>
                            <a:srgbClr val="C00000"/>
                          </a:solidFill>
                        </a:rPr>
                        <a:t>78</a:t>
                      </a:r>
                      <a:endParaRPr sz="1800" b="1">
                        <a:solidFill>
                          <a:srgbClr val="C00000"/>
                        </a:solidFill>
                        <a:latin typeface="Calibri"/>
                        <a:ea typeface="Calibri"/>
                        <a:cs typeface="Calibri"/>
                        <a:sym typeface="Calibri"/>
                      </a:endParaRPr>
                    </a:p>
                  </a:txBody>
                  <a:tcPr marL="55250" marR="55250" marT="9525" marB="0">
                    <a:noFill/>
                  </a:tcPr>
                </a:tc>
                <a:tc>
                  <a:txBody>
                    <a:bodyPr/>
                    <a:lstStyle/>
                    <a:p>
                      <a:pPr marL="0" marR="0" lvl="0" indent="0" algn="l" rtl="0">
                        <a:spcBef>
                          <a:spcPts val="0"/>
                        </a:spcBef>
                        <a:spcAft>
                          <a:spcPts val="0"/>
                        </a:spcAft>
                        <a:buNone/>
                      </a:pPr>
                      <a:r>
                        <a:rPr lang="tr-TR" sz="1800" b="1">
                          <a:latin typeface="Calibri"/>
                          <a:ea typeface="Calibri"/>
                          <a:cs typeface="Calibri"/>
                          <a:sym typeface="Calibri"/>
                        </a:rPr>
                        <a:t>Telefon</a:t>
                      </a:r>
                      <a:endParaRPr sz="1800"/>
                    </a:p>
                  </a:txBody>
                  <a:tcPr marL="0" marR="0" marT="0"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100</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2"/>
                  </a:ext>
                </a:extLst>
              </a:tr>
              <a:tr h="391950">
                <a:tc>
                  <a:txBody>
                    <a:bodyPr/>
                    <a:lstStyle/>
                    <a:p>
                      <a:pPr marL="36000" marR="0" lvl="0" indent="0" algn="l" rtl="0">
                        <a:lnSpc>
                          <a:spcPct val="107000"/>
                        </a:lnSpc>
                        <a:spcBef>
                          <a:spcPts val="0"/>
                        </a:spcBef>
                        <a:spcAft>
                          <a:spcPts val="0"/>
                        </a:spcAft>
                        <a:buNone/>
                      </a:pPr>
                      <a:r>
                        <a:rPr lang="tr-TR" sz="1800" b="1"/>
                        <a:t>Projeksiyon</a:t>
                      </a:r>
                      <a:endParaRPr sz="1800" b="1">
                        <a:latin typeface="Calibri"/>
                        <a:ea typeface="Calibri"/>
                        <a:cs typeface="Calibri"/>
                        <a:sym typeface="Calibri"/>
                      </a:endParaRPr>
                    </a:p>
                  </a:txBody>
                  <a:tcPr marL="55250" marR="55250" marT="9525" marB="0">
                    <a:noFill/>
                  </a:tcPr>
                </a:tc>
                <a:tc>
                  <a:txBody>
                    <a:bodyPr/>
                    <a:lstStyle/>
                    <a:p>
                      <a:pPr marL="35999" marR="0" lvl="0" indent="0" algn="ctr" rtl="0">
                        <a:lnSpc>
                          <a:spcPct val="107000"/>
                        </a:lnSpc>
                        <a:spcBef>
                          <a:spcPts val="0"/>
                        </a:spcBef>
                        <a:spcAft>
                          <a:spcPts val="0"/>
                        </a:spcAft>
                        <a:buNone/>
                      </a:pPr>
                      <a:r>
                        <a:rPr lang="tr-TR" sz="1800" b="1">
                          <a:solidFill>
                            <a:srgbClr val="C00000"/>
                          </a:solidFill>
                        </a:rPr>
                        <a:t>35</a:t>
                      </a:r>
                      <a:endParaRPr sz="1800" b="1">
                        <a:solidFill>
                          <a:srgbClr val="C00000"/>
                        </a:solidFill>
                      </a:endParaRPr>
                    </a:p>
                  </a:txBody>
                  <a:tcPr marL="55250" marR="55250" marT="9525" marB="0">
                    <a:noFill/>
                  </a:tcPr>
                </a:tc>
                <a:tc>
                  <a:txBody>
                    <a:bodyPr/>
                    <a:lstStyle/>
                    <a:p>
                      <a:pPr marL="36000" marR="0" lvl="0" indent="0" algn="l" rtl="0">
                        <a:lnSpc>
                          <a:spcPct val="107000"/>
                        </a:lnSpc>
                        <a:spcBef>
                          <a:spcPts val="0"/>
                        </a:spcBef>
                        <a:spcAft>
                          <a:spcPts val="0"/>
                        </a:spcAft>
                        <a:buNone/>
                      </a:pPr>
                      <a:r>
                        <a:rPr lang="tr-TR" sz="1800" b="1"/>
                        <a:t>Kamera</a:t>
                      </a:r>
                      <a:endParaRPr sz="1800" b="1">
                        <a:latin typeface="Calibri"/>
                        <a:ea typeface="Calibri"/>
                        <a:cs typeface="Calibri"/>
                        <a:sym typeface="Calibri"/>
                      </a:endParaRPr>
                    </a:p>
                  </a:txBody>
                  <a:tcPr marL="0" marR="0" marT="0"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7</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3"/>
                  </a:ext>
                </a:extLst>
              </a:tr>
              <a:tr h="391950">
                <a:tc>
                  <a:txBody>
                    <a:bodyPr/>
                    <a:lstStyle/>
                    <a:p>
                      <a:pPr marL="36000" marR="0" lvl="0" indent="0" algn="l" rtl="0">
                        <a:lnSpc>
                          <a:spcPct val="100000"/>
                        </a:lnSpc>
                        <a:spcBef>
                          <a:spcPts val="0"/>
                        </a:spcBef>
                        <a:spcAft>
                          <a:spcPts val="0"/>
                        </a:spcAft>
                        <a:buClr>
                          <a:schemeClr val="dk1"/>
                        </a:buClr>
                        <a:buSzPts val="1800"/>
                        <a:buFont typeface="Calibri"/>
                        <a:buNone/>
                      </a:pPr>
                      <a:r>
                        <a:rPr lang="tr-TR" sz="1800" b="1" dirty="0"/>
                        <a:t>Akıllı Tahta</a:t>
                      </a:r>
                      <a:endParaRPr sz="1800" b="1" dirty="0">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20</a:t>
                      </a:r>
                      <a:endParaRPr sz="1800" b="1" dirty="0">
                        <a:solidFill>
                          <a:srgbClr val="C00000"/>
                        </a:solidFill>
                        <a:latin typeface="Calibri"/>
                        <a:ea typeface="Calibri"/>
                        <a:cs typeface="Calibri"/>
                        <a:sym typeface="Calibri"/>
                      </a:endParaRPr>
                    </a:p>
                  </a:txBody>
                  <a:tcPr marL="55250" marR="55250" marT="9525" marB="0">
                    <a:noFill/>
                  </a:tcPr>
                </a:tc>
                <a:tc>
                  <a:txBody>
                    <a:bodyPr/>
                    <a:lstStyle/>
                    <a:p>
                      <a:pPr marL="36000" marR="0" lvl="0" indent="0" algn="l" rtl="0">
                        <a:lnSpc>
                          <a:spcPct val="107000"/>
                        </a:lnSpc>
                        <a:spcBef>
                          <a:spcPts val="0"/>
                        </a:spcBef>
                        <a:spcAft>
                          <a:spcPts val="0"/>
                        </a:spcAft>
                        <a:buNone/>
                      </a:pPr>
                      <a:r>
                        <a:rPr lang="tr-TR" sz="1800" b="1" dirty="0"/>
                        <a:t>Televizyon</a:t>
                      </a:r>
                      <a:endParaRPr sz="1800" b="1" dirty="0">
                        <a:latin typeface="Calibri"/>
                        <a:ea typeface="Calibri"/>
                        <a:cs typeface="Calibri"/>
                        <a:sym typeface="Calibri"/>
                      </a:endParaRPr>
                    </a:p>
                  </a:txBody>
                  <a:tcPr marL="0" marR="0" marT="0"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9</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4"/>
                  </a:ext>
                </a:extLst>
              </a:tr>
              <a:tr h="391950">
                <a:tc>
                  <a:txBody>
                    <a:bodyPr/>
                    <a:lstStyle/>
                    <a:p>
                      <a:pPr marL="36000" marR="0" lvl="0" indent="0" algn="l" rtl="0">
                        <a:lnSpc>
                          <a:spcPct val="107000"/>
                        </a:lnSpc>
                        <a:spcBef>
                          <a:spcPts val="0"/>
                        </a:spcBef>
                        <a:spcAft>
                          <a:spcPts val="0"/>
                        </a:spcAft>
                        <a:buNone/>
                      </a:pPr>
                      <a:r>
                        <a:rPr lang="tr-TR" sz="1800" b="1" dirty="0"/>
                        <a:t>Baskı Makinesi</a:t>
                      </a:r>
                      <a:endParaRPr sz="1800" b="1" dirty="0">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1</a:t>
                      </a:r>
                      <a:endParaRPr sz="1800" b="1" dirty="0">
                        <a:solidFill>
                          <a:srgbClr val="C00000"/>
                        </a:solidFill>
                        <a:latin typeface="Calibri"/>
                        <a:ea typeface="Calibri"/>
                        <a:cs typeface="Calibri"/>
                        <a:sym typeface="Calibri"/>
                      </a:endParaRPr>
                    </a:p>
                  </a:txBody>
                  <a:tcPr marL="55250" marR="55250" marT="9525" marB="0">
                    <a:noFill/>
                  </a:tcPr>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Fotoğraf Makinesi</a:t>
                      </a:r>
                      <a:endParaRPr sz="1800" b="1" dirty="0">
                        <a:latin typeface="Calibri"/>
                        <a:ea typeface="Calibri"/>
                        <a:cs typeface="Calibri"/>
                        <a:sym typeface="Calibri"/>
                      </a:endParaRPr>
                    </a:p>
                  </a:txBody>
                  <a:tcPr marL="0" marR="0" marT="0" marB="0">
                    <a:noFill/>
                  </a:tcPr>
                </a:tc>
                <a:tc>
                  <a:txBody>
                    <a:bodyPr/>
                    <a:lstStyle/>
                    <a:p>
                      <a:pPr marL="36000" marR="0" lvl="0" indent="0" algn="l" rtl="0">
                        <a:lnSpc>
                          <a:spcPct val="107000"/>
                        </a:lnSpc>
                        <a:spcBef>
                          <a:spcPts val="0"/>
                        </a:spcBef>
                        <a:spcAft>
                          <a:spcPts val="0"/>
                        </a:spcAft>
                        <a:buNone/>
                      </a:pPr>
                      <a:r>
                        <a:rPr lang="tr-TR" sz="1800" b="1" dirty="0">
                          <a:solidFill>
                            <a:srgbClr val="C00000"/>
                          </a:solidFill>
                        </a:rPr>
                        <a:t>                     5</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5"/>
                  </a:ext>
                </a:extLst>
              </a:tr>
              <a:tr h="391950">
                <a:tc>
                  <a:txBody>
                    <a:bodyPr/>
                    <a:lstStyle/>
                    <a:p>
                      <a:pPr marL="36000" marR="0" lvl="0" indent="0" algn="l" rtl="0">
                        <a:lnSpc>
                          <a:spcPct val="107000"/>
                        </a:lnSpc>
                        <a:spcBef>
                          <a:spcPts val="0"/>
                        </a:spcBef>
                        <a:spcAft>
                          <a:spcPts val="0"/>
                        </a:spcAft>
                        <a:buNone/>
                      </a:pPr>
                      <a:r>
                        <a:rPr lang="tr-TR" sz="1800" b="1" dirty="0"/>
                        <a:t>Fotokopi Makinesi</a:t>
                      </a:r>
                      <a:endParaRPr sz="1800" b="1" dirty="0">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5</a:t>
                      </a:r>
                      <a:endParaRPr sz="1800" b="1" dirty="0">
                        <a:solidFill>
                          <a:srgbClr val="C00000"/>
                        </a:solidFill>
                        <a:latin typeface="Calibri"/>
                        <a:ea typeface="Calibri"/>
                        <a:cs typeface="Calibri"/>
                        <a:sym typeface="Calibri"/>
                      </a:endParaRPr>
                    </a:p>
                  </a:txBody>
                  <a:tcPr marL="55250" marR="55250" marT="9525" marB="0">
                    <a:noFill/>
                  </a:tcPr>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Kulaklık</a:t>
                      </a:r>
                      <a:endParaRPr sz="1800" b="1" dirty="0">
                        <a:latin typeface="Calibri"/>
                        <a:ea typeface="Calibri"/>
                        <a:cs typeface="Calibri"/>
                        <a:sym typeface="Calibri"/>
                      </a:endParaRPr>
                    </a:p>
                  </a:txBody>
                  <a:tcPr marL="0" marR="0" marT="0" marB="0">
                    <a:noFill/>
                  </a:tcPr>
                </a:tc>
                <a:tc>
                  <a:txBody>
                    <a:bodyPr/>
                    <a:lstStyle/>
                    <a:p>
                      <a:pPr marL="36000" marR="0" lvl="0" indent="0" algn="ctr" rtl="0">
                        <a:lnSpc>
                          <a:spcPct val="107000"/>
                        </a:lnSpc>
                        <a:spcBef>
                          <a:spcPts val="0"/>
                        </a:spcBef>
                        <a:spcAft>
                          <a:spcPts val="0"/>
                        </a:spcAft>
                        <a:buNone/>
                      </a:pP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6"/>
                  </a:ext>
                </a:extLst>
              </a:tr>
              <a:tr h="391950">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Yazıcı</a:t>
                      </a:r>
                      <a:endParaRPr sz="1800" b="1" dirty="0">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57</a:t>
                      </a:r>
                      <a:endParaRPr sz="1800" b="1" dirty="0">
                        <a:solidFill>
                          <a:srgbClr val="C00000"/>
                        </a:solidFill>
                        <a:latin typeface="Calibri"/>
                        <a:ea typeface="Calibri"/>
                        <a:cs typeface="Calibri"/>
                        <a:sym typeface="Calibri"/>
                      </a:endParaRPr>
                    </a:p>
                  </a:txBody>
                  <a:tcPr marL="55250" marR="55250" marT="9525" marB="0">
                    <a:noFill/>
                  </a:tcPr>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Hoparlör</a:t>
                      </a:r>
                      <a:endParaRPr sz="1800" b="1" dirty="0">
                        <a:latin typeface="Calibri"/>
                        <a:ea typeface="Calibri"/>
                        <a:cs typeface="Calibri"/>
                        <a:sym typeface="Calibri"/>
                      </a:endParaRPr>
                    </a:p>
                  </a:txBody>
                  <a:tcPr marL="0" marR="0" marT="0"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12</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7"/>
                  </a:ext>
                </a:extLst>
              </a:tr>
              <a:tr h="391950">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Tarayıcı</a:t>
                      </a:r>
                      <a:endParaRPr sz="1800" b="1" dirty="0">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Clr>
                          <a:schemeClr val="dk1"/>
                        </a:buClr>
                        <a:buSzPts val="1800"/>
                        <a:buFont typeface="Calibri"/>
                        <a:buNone/>
                      </a:pPr>
                      <a:endParaRPr sz="1800" b="1" dirty="0">
                        <a:latin typeface="Calibri"/>
                        <a:ea typeface="Calibri"/>
                        <a:cs typeface="Calibri"/>
                        <a:sym typeface="Calibri"/>
                      </a:endParaRPr>
                    </a:p>
                  </a:txBody>
                  <a:tcPr marL="55250" marR="55250" marT="9525" marB="0">
                    <a:noFill/>
                  </a:tcPr>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Mikroskop</a:t>
                      </a:r>
                      <a:endParaRPr sz="1800" b="1" dirty="0">
                        <a:latin typeface="Calibri"/>
                        <a:ea typeface="Calibri"/>
                        <a:cs typeface="Calibri"/>
                        <a:sym typeface="Calibri"/>
                      </a:endParaRPr>
                    </a:p>
                  </a:txBody>
                  <a:tcPr marL="0" marR="0" marT="0"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12</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8"/>
                  </a:ext>
                </a:extLst>
              </a:tr>
              <a:tr h="391950">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Optik Okuyucu</a:t>
                      </a:r>
                      <a:endParaRPr sz="1800" b="1" dirty="0">
                        <a:latin typeface="Calibri"/>
                        <a:ea typeface="Calibri"/>
                        <a:cs typeface="Calibri"/>
                        <a:sym typeface="Calibri"/>
                      </a:endParaRPr>
                    </a:p>
                  </a:txBody>
                  <a:tcPr marL="55250" marR="55250" marT="9525" marB="0">
                    <a:noFill/>
                  </a:tcPr>
                </a:tc>
                <a:tc>
                  <a:txBody>
                    <a:bodyPr/>
                    <a:lstStyle/>
                    <a:p>
                      <a:pPr marL="36000" marR="0" lvl="0" indent="0" algn="ctr" rtl="0">
                        <a:lnSpc>
                          <a:spcPct val="107000"/>
                        </a:lnSpc>
                        <a:spcBef>
                          <a:spcPts val="0"/>
                        </a:spcBef>
                        <a:spcAft>
                          <a:spcPts val="0"/>
                        </a:spcAft>
                        <a:buClr>
                          <a:schemeClr val="dk1"/>
                        </a:buClr>
                        <a:buSzPts val="1800"/>
                        <a:buFont typeface="Calibri"/>
                        <a:buNone/>
                      </a:pPr>
                      <a:r>
                        <a:rPr lang="tr-TR" sz="1800" b="1" dirty="0"/>
                        <a:t> 0</a:t>
                      </a:r>
                      <a:endParaRPr sz="1800" b="1" dirty="0">
                        <a:latin typeface="Calibri"/>
                        <a:ea typeface="Calibri"/>
                        <a:cs typeface="Calibri"/>
                        <a:sym typeface="Calibri"/>
                      </a:endParaRPr>
                    </a:p>
                  </a:txBody>
                  <a:tcPr marL="55250" marR="55250" marT="9525" marB="0">
                    <a:noFill/>
                  </a:tcPr>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dirty="0"/>
                        <a:t>Barkod Yazıcı</a:t>
                      </a:r>
                      <a:endParaRPr sz="1800" b="1" dirty="0">
                        <a:latin typeface="Calibri"/>
                        <a:ea typeface="Calibri"/>
                        <a:cs typeface="Calibri"/>
                        <a:sym typeface="Calibri"/>
                      </a:endParaRPr>
                    </a:p>
                  </a:txBody>
                  <a:tcPr marL="0" marR="0" marT="0" marB="0">
                    <a:noFill/>
                  </a:tcPr>
                </a:tc>
                <a:tc>
                  <a:txBody>
                    <a:bodyPr/>
                    <a:lstStyle/>
                    <a:p>
                      <a:pPr marL="36000" marR="0" lvl="0" indent="0" algn="ctr" rtl="0">
                        <a:lnSpc>
                          <a:spcPct val="107000"/>
                        </a:lnSpc>
                        <a:spcBef>
                          <a:spcPts val="0"/>
                        </a:spcBef>
                        <a:spcAft>
                          <a:spcPts val="0"/>
                        </a:spcAft>
                        <a:buNone/>
                      </a:pPr>
                      <a:r>
                        <a:rPr lang="tr-TR" sz="1800" b="1" dirty="0">
                          <a:solidFill>
                            <a:srgbClr val="C00000"/>
                          </a:solidFill>
                        </a:rPr>
                        <a:t>1</a:t>
                      </a:r>
                      <a:endParaRPr sz="1800" b="1" dirty="0">
                        <a:solidFill>
                          <a:srgbClr val="C0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9"/>
                  </a:ext>
                </a:extLst>
              </a:tr>
            </a:tbl>
          </a:graphicData>
        </a:graphic>
      </p:graphicFrame>
      <p:sp>
        <p:nvSpPr>
          <p:cNvPr id="709" name="Google Shape;70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710" name="Google Shape;71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78</a:t>
            </a:fld>
            <a:endParaRPr dirty="0"/>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5"/>
          <p:cNvSpPr txBox="1">
            <a:spLocks noGrp="1"/>
          </p:cNvSpPr>
          <p:nvPr>
            <p:ph type="subTitle" idx="1"/>
          </p:nvPr>
        </p:nvSpPr>
        <p:spPr>
          <a:xfrm>
            <a:off x="951345" y="2521383"/>
            <a:ext cx="10402455" cy="3177453"/>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90000"/>
              </a:lnSpc>
              <a:spcBef>
                <a:spcPts val="0"/>
              </a:spcBef>
              <a:spcAft>
                <a:spcPts val="0"/>
              </a:spcAft>
              <a:buClr>
                <a:srgbClr val="3333FF"/>
              </a:buClr>
              <a:buSzPct val="100000"/>
              <a:buNone/>
            </a:pPr>
            <a:r>
              <a:rPr lang="tr-TR" sz="18500" b="1" dirty="0">
                <a:solidFill>
                  <a:srgbClr val="3333FF"/>
                </a:solidFill>
              </a:rPr>
              <a:t>Araştırma ve Geliştirme</a:t>
            </a:r>
            <a:endParaRPr dirty="0"/>
          </a:p>
          <a:p>
            <a:pPr marL="0" lvl="0" indent="0" algn="ctr" rtl="0">
              <a:lnSpc>
                <a:spcPct val="90000"/>
              </a:lnSpc>
              <a:spcBef>
                <a:spcPts val="1000"/>
              </a:spcBef>
              <a:spcAft>
                <a:spcPts val="0"/>
              </a:spcAft>
              <a:buClr>
                <a:schemeClr val="dk1"/>
              </a:buClr>
              <a:buSzPct val="100000"/>
              <a:buNone/>
            </a:pPr>
            <a:endParaRPr sz="9600" b="1" dirty="0">
              <a:solidFill>
                <a:srgbClr val="FF0000"/>
              </a:solidFill>
            </a:endParaRPr>
          </a:p>
          <a:p>
            <a:pPr marL="0" lvl="0" indent="0" algn="ctr" rtl="0">
              <a:lnSpc>
                <a:spcPct val="90000"/>
              </a:lnSpc>
              <a:spcBef>
                <a:spcPts val="1000"/>
              </a:spcBef>
              <a:spcAft>
                <a:spcPts val="0"/>
              </a:spcAft>
              <a:buClr>
                <a:schemeClr val="dk1"/>
              </a:buClr>
              <a:buSzPct val="100000"/>
              <a:buNone/>
            </a:pPr>
            <a:endParaRPr sz="9600" b="1" dirty="0">
              <a:solidFill>
                <a:srgbClr val="FF0000"/>
              </a:solidFill>
            </a:endParaRPr>
          </a:p>
          <a:p>
            <a:pPr marL="0" lvl="0" indent="0" algn="ctr" rtl="0">
              <a:lnSpc>
                <a:spcPct val="90000"/>
              </a:lnSpc>
              <a:spcBef>
                <a:spcPts val="1000"/>
              </a:spcBef>
              <a:spcAft>
                <a:spcPts val="0"/>
              </a:spcAft>
              <a:buClr>
                <a:srgbClr val="FF0000"/>
              </a:buClr>
              <a:buSzPct val="100000"/>
              <a:buNone/>
            </a:pPr>
            <a:r>
              <a:rPr lang="tr-TR" sz="9600" b="1" dirty="0">
                <a:solidFill>
                  <a:srgbClr val="FF0000"/>
                </a:solidFill>
              </a:rPr>
              <a:t>Bilimsel, Sosyal, Kültürel ve Sportif Faaliyetler</a:t>
            </a:r>
            <a:endParaRPr sz="6000" b="1" dirty="0">
              <a:solidFill>
                <a:srgbClr val="FF0000"/>
              </a:solidFill>
            </a:endParaRPr>
          </a:p>
        </p:txBody>
      </p:sp>
      <p:sp>
        <p:nvSpPr>
          <p:cNvPr id="717" name="Google Shape;71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718" name="Google Shape;71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79</a:t>
            </a:fld>
            <a:endParaRPr dirty="0"/>
          </a:p>
        </p:txBody>
      </p:sp>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640079" y="717768"/>
            <a:ext cx="10212647" cy="73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Kurullar / Komisyonlar</a:t>
            </a:r>
            <a:endParaRPr sz="3200">
              <a:solidFill>
                <a:srgbClr val="FF0000"/>
              </a:solidFill>
            </a:endParaRPr>
          </a:p>
        </p:txBody>
      </p:sp>
      <p:sp>
        <p:nvSpPr>
          <p:cNvPr id="144" name="Google Shape;1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45" name="Google Shape;1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a:t>
            </a:fld>
            <a:endParaRPr/>
          </a:p>
        </p:txBody>
      </p:sp>
      <p:graphicFrame>
        <p:nvGraphicFramePr>
          <p:cNvPr id="146" name="Google Shape;146;p7"/>
          <p:cNvGraphicFramePr/>
          <p:nvPr>
            <p:extLst>
              <p:ext uri="{D42A27DB-BD31-4B8C-83A1-F6EECF244321}">
                <p14:modId xmlns:p14="http://schemas.microsoft.com/office/powerpoint/2010/main" val="3829057641"/>
              </p:ext>
            </p:extLst>
          </p:nvPr>
        </p:nvGraphicFramePr>
        <p:xfrm>
          <a:off x="175846" y="1761815"/>
          <a:ext cx="11729833" cy="4378418"/>
        </p:xfrm>
        <a:graphic>
          <a:graphicData uri="http://schemas.openxmlformats.org/drawingml/2006/table">
            <a:tbl>
              <a:tblPr firstRow="1" firstCol="1" bandRow="1">
                <a:noFill/>
                <a:tableStyleId>{6B96FA0C-A23B-4D2F-B4F0-ADE644EF4475}</a:tableStyleId>
              </a:tblPr>
              <a:tblGrid>
                <a:gridCol w="5256539">
                  <a:extLst>
                    <a:ext uri="{9D8B030D-6E8A-4147-A177-3AD203B41FA5}">
                      <a16:colId xmlns:a16="http://schemas.microsoft.com/office/drawing/2014/main" val="20000"/>
                    </a:ext>
                  </a:extLst>
                </a:gridCol>
                <a:gridCol w="2157773">
                  <a:extLst>
                    <a:ext uri="{9D8B030D-6E8A-4147-A177-3AD203B41FA5}">
                      <a16:colId xmlns:a16="http://schemas.microsoft.com/office/drawing/2014/main" val="20001"/>
                    </a:ext>
                  </a:extLst>
                </a:gridCol>
                <a:gridCol w="2157748">
                  <a:extLst>
                    <a:ext uri="{9D8B030D-6E8A-4147-A177-3AD203B41FA5}">
                      <a16:colId xmlns:a16="http://schemas.microsoft.com/office/drawing/2014/main" val="20002"/>
                    </a:ext>
                  </a:extLst>
                </a:gridCol>
                <a:gridCol w="2157773">
                  <a:extLst>
                    <a:ext uri="{9D8B030D-6E8A-4147-A177-3AD203B41FA5}">
                      <a16:colId xmlns:a16="http://schemas.microsoft.com/office/drawing/2014/main" val="20003"/>
                    </a:ext>
                  </a:extLst>
                </a:gridCol>
              </a:tblGrid>
              <a:tr h="469058">
                <a:tc>
                  <a:txBody>
                    <a:bodyPr/>
                    <a:lstStyle/>
                    <a:p>
                      <a:pPr marL="0" marR="0" lvl="0" indent="0" algn="ctr" rtl="0">
                        <a:lnSpc>
                          <a:spcPct val="107000"/>
                        </a:lnSpc>
                        <a:spcBef>
                          <a:spcPts val="0"/>
                        </a:spcBef>
                        <a:spcAft>
                          <a:spcPts val="0"/>
                        </a:spcAft>
                        <a:buNone/>
                      </a:pPr>
                      <a:r>
                        <a:rPr lang="tr-TR" sz="1400">
                          <a:solidFill>
                            <a:srgbClr val="FF0000"/>
                          </a:solidFill>
                        </a:rPr>
                        <a:t>Kurul / Komisyon Adı</a:t>
                      </a:r>
                      <a:endParaRPr sz="1400" b="1">
                        <a:solidFill>
                          <a:srgbClr val="FF0000"/>
                        </a:solidFill>
                        <a:latin typeface="Calibri"/>
                        <a:ea typeface="Calibri"/>
                        <a:cs typeface="Calibri"/>
                        <a:sym typeface="Calibri"/>
                      </a:endParaRPr>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400">
                          <a:solidFill>
                            <a:srgbClr val="FF0000"/>
                          </a:solidFill>
                        </a:rPr>
                        <a:t>Üye Akademik Personel Sayısı </a:t>
                      </a:r>
                      <a:endParaRPr sz="1400" b="1">
                        <a:solidFill>
                          <a:srgbClr val="FF0000"/>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Clr>
                          <a:srgbClr val="FF0000"/>
                        </a:buClr>
                        <a:buSzPts val="1800"/>
                        <a:buFont typeface="Calibri"/>
                        <a:buNone/>
                      </a:pPr>
                      <a:r>
                        <a:rPr lang="tr-TR" sz="1400">
                          <a:solidFill>
                            <a:srgbClr val="FF0000"/>
                          </a:solidFill>
                        </a:rPr>
                        <a:t>Üye İdari Personel Sayısı </a:t>
                      </a:r>
                      <a:r>
                        <a:rPr lang="tr-TR" sz="1400" i="1">
                          <a:solidFill>
                            <a:srgbClr val="0000CC"/>
                          </a:solidFill>
                        </a:rPr>
                        <a:t>(Varsa) </a:t>
                      </a:r>
                      <a:endParaRPr sz="1400" b="1" i="1">
                        <a:solidFill>
                          <a:srgbClr val="0000CC"/>
                        </a:solidFill>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Clr>
                          <a:srgbClr val="FF0000"/>
                        </a:buClr>
                        <a:buSzPts val="1800"/>
                        <a:buFont typeface="Calibri"/>
                        <a:buNone/>
                      </a:pPr>
                      <a:r>
                        <a:rPr lang="tr-TR" sz="1400">
                          <a:solidFill>
                            <a:srgbClr val="FF0000"/>
                          </a:solidFill>
                        </a:rPr>
                        <a:t>Üye Öğrenci Sayısı </a:t>
                      </a:r>
                      <a:r>
                        <a:rPr lang="tr-TR" sz="1400" i="1">
                          <a:solidFill>
                            <a:srgbClr val="0000CC"/>
                          </a:solidFill>
                        </a:rPr>
                        <a:t>(Varsa) </a:t>
                      </a:r>
                      <a:endParaRPr sz="1400" b="1" i="1">
                        <a:solidFill>
                          <a:srgbClr val="0000CC"/>
                        </a:solidFill>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0"/>
                  </a:ext>
                </a:extLst>
              </a:tr>
              <a:tr h="186160">
                <a:tc>
                  <a:txBody>
                    <a:bodyPr/>
                    <a:lstStyle/>
                    <a:p>
                      <a:pPr marL="0" lvl="0" indent="0" algn="l" rtl="0">
                        <a:lnSpc>
                          <a:spcPct val="107000"/>
                        </a:lnSpc>
                        <a:spcBef>
                          <a:spcPts val="0"/>
                        </a:spcBef>
                        <a:spcAft>
                          <a:spcPts val="0"/>
                        </a:spcAft>
                        <a:buSzPts val="1100"/>
                        <a:buNone/>
                      </a:pPr>
                      <a:r>
                        <a:rPr lang="tr-TR" sz="1050" b="0">
                          <a:solidFill>
                            <a:srgbClr val="212529"/>
                          </a:solidFill>
                          <a:latin typeface="Arial"/>
                          <a:ea typeface="Arial"/>
                          <a:cs typeface="Arial"/>
                          <a:sym typeface="Arial"/>
                        </a:rPr>
                        <a:t>Mezun Takip ve İzleme Komisyonu</a:t>
                      </a:r>
                      <a:endParaRPr sz="100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dirty="0"/>
                        <a:t>12</a:t>
                      </a:r>
                      <a:endParaRPr sz="1100" dirty="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1"/>
                  </a:ext>
                </a:extLst>
              </a:tr>
              <a:tr h="186160">
                <a:tc>
                  <a:txBody>
                    <a:bodyPr/>
                    <a:lstStyle/>
                    <a:p>
                      <a:pPr marL="0" lvl="0" indent="0" algn="l" rtl="0">
                        <a:lnSpc>
                          <a:spcPct val="107000"/>
                        </a:lnSpc>
                        <a:spcBef>
                          <a:spcPts val="0"/>
                        </a:spcBef>
                        <a:spcAft>
                          <a:spcPts val="0"/>
                        </a:spcAft>
                        <a:buSzPts val="1100"/>
                        <a:buNone/>
                      </a:pPr>
                      <a:r>
                        <a:rPr lang="tr-TR" sz="1050" b="0">
                          <a:solidFill>
                            <a:srgbClr val="212529"/>
                          </a:solidFill>
                          <a:latin typeface="Arial"/>
                          <a:ea typeface="Arial"/>
                          <a:cs typeface="Arial"/>
                          <a:sym typeface="Arial"/>
                        </a:rPr>
                        <a:t>Arşiv Ayıklama ve İmha Komisyonu</a:t>
                      </a:r>
                      <a:endParaRPr sz="100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dirty="0"/>
                        <a:t>1</a:t>
                      </a:r>
                      <a:endParaRPr sz="1100" dirty="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5</a:t>
                      </a:r>
                      <a:endParaRPr sz="110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2"/>
                  </a:ext>
                </a:extLst>
              </a:tr>
              <a:tr h="186160">
                <a:tc>
                  <a:txBody>
                    <a:bodyPr/>
                    <a:lstStyle/>
                    <a:p>
                      <a:pPr marL="0" marR="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Bilimsel, Sosyal, Kültürel ve Sportif Etkinlikler Düzenleme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dirty="0"/>
                        <a:t> 9</a:t>
                      </a:r>
                      <a:endParaRPr sz="1100" dirty="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1</a:t>
                      </a:r>
                      <a:endParaRPr sz="110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3"/>
                  </a:ext>
                </a:extLst>
              </a:tr>
              <a:tr h="186160">
                <a:tc>
                  <a:txBody>
                    <a:bodyPr/>
                    <a:lstStyle/>
                    <a:p>
                      <a:pPr marL="0" marR="0" lvl="0" indent="0" algn="l" rtl="0">
                        <a:lnSpc>
                          <a:spcPct val="107000"/>
                        </a:lnSpc>
                        <a:spcBef>
                          <a:spcPts val="0"/>
                        </a:spcBef>
                        <a:spcAft>
                          <a:spcPts val="0"/>
                        </a:spcAft>
                        <a:buNone/>
                      </a:pPr>
                      <a:r>
                        <a:rPr lang="tr-TR" sz="1050" b="0" dirty="0">
                          <a:solidFill>
                            <a:srgbClr val="212529"/>
                          </a:solidFill>
                          <a:latin typeface="Arial"/>
                          <a:ea typeface="Arial"/>
                          <a:cs typeface="Arial"/>
                          <a:sym typeface="Arial"/>
                        </a:rPr>
                        <a:t>Birim Akademik Teşvik Başvuru ve İnceleme Komisyonu</a:t>
                      </a:r>
                      <a:endParaRPr sz="1050" dirty="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dirty="0"/>
                        <a:t> 22</a:t>
                      </a:r>
                      <a:endParaRPr sz="1100" dirty="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4"/>
                  </a:ext>
                </a:extLst>
              </a:tr>
              <a:tr h="186160">
                <a:tc>
                  <a:txBody>
                    <a:bodyPr/>
                    <a:lstStyle/>
                    <a:p>
                      <a:pPr marL="0" lvl="0" indent="0" algn="l" rtl="0">
                        <a:lnSpc>
                          <a:spcPct val="107000"/>
                        </a:lnSpc>
                        <a:spcBef>
                          <a:spcPts val="0"/>
                        </a:spcBef>
                        <a:spcAft>
                          <a:spcPts val="0"/>
                        </a:spcAft>
                        <a:buSzPts val="1100"/>
                        <a:buNone/>
                      </a:pPr>
                      <a:r>
                        <a:rPr lang="tr-TR" sz="1050" b="0">
                          <a:solidFill>
                            <a:srgbClr val="212529"/>
                          </a:solidFill>
                          <a:latin typeface="Arial"/>
                          <a:ea typeface="Arial"/>
                          <a:cs typeface="Arial"/>
                          <a:sym typeface="Arial"/>
                        </a:rPr>
                        <a:t>Kalite Komisyonu</a:t>
                      </a:r>
                      <a:r>
                        <a:rPr lang="tr-TR" sz="1050"/>
                        <a:t> </a:t>
                      </a:r>
                      <a:endParaRPr sz="1000">
                        <a:latin typeface="Calibri"/>
                        <a:ea typeface="Calibri"/>
                        <a:cs typeface="Calibri"/>
                        <a:sym typeface="Calibri"/>
                      </a:endParaRPr>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dirty="0"/>
                        <a:t> 12</a:t>
                      </a:r>
                      <a:endParaRPr sz="1100" dirty="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1</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1</a:t>
                      </a: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5"/>
                  </a:ext>
                </a:extLst>
              </a:tr>
              <a:tr h="186160">
                <a:tc>
                  <a:txBody>
                    <a:bodyPr/>
                    <a:lstStyle/>
                    <a:p>
                      <a:pPr marL="0" lvl="0" indent="0" algn="l" rtl="0">
                        <a:lnSpc>
                          <a:spcPct val="107000"/>
                        </a:lnSpc>
                        <a:spcBef>
                          <a:spcPts val="0"/>
                        </a:spcBef>
                        <a:spcAft>
                          <a:spcPts val="0"/>
                        </a:spcAft>
                        <a:buSzPts val="1100"/>
                        <a:buNone/>
                      </a:pPr>
                      <a:r>
                        <a:rPr lang="tr-TR" sz="1050" b="0">
                          <a:solidFill>
                            <a:srgbClr val="212529"/>
                          </a:solidFill>
                          <a:latin typeface="Arial"/>
                          <a:ea typeface="Arial"/>
                          <a:cs typeface="Arial"/>
                          <a:sym typeface="Arial"/>
                        </a:rPr>
                        <a:t>Burs (TEV, YLSY vb.) Komisyonu</a:t>
                      </a:r>
                      <a:endParaRPr sz="100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5</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1</a:t>
                      </a:r>
                      <a:endParaRPr sz="110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6"/>
                  </a:ext>
                </a:extLst>
              </a:tr>
              <a:tr h="186160">
                <a:tc>
                  <a:txBody>
                    <a:bodyPr/>
                    <a:lstStyle/>
                    <a:p>
                      <a:pPr marL="0" lvl="0" indent="0" algn="l" rtl="0">
                        <a:lnSpc>
                          <a:spcPct val="107000"/>
                        </a:lnSpc>
                        <a:spcBef>
                          <a:spcPts val="0"/>
                        </a:spcBef>
                        <a:spcAft>
                          <a:spcPts val="0"/>
                        </a:spcAft>
                        <a:buSzPts val="1100"/>
                        <a:buNone/>
                      </a:pPr>
                      <a:r>
                        <a:rPr lang="tr-TR" sz="1050" b="0">
                          <a:solidFill>
                            <a:srgbClr val="212529"/>
                          </a:solidFill>
                          <a:latin typeface="Arial"/>
                          <a:ea typeface="Arial"/>
                          <a:cs typeface="Arial"/>
                          <a:sym typeface="Arial"/>
                        </a:rPr>
                        <a:t>Depo Sayım Komisyonu</a:t>
                      </a:r>
                      <a:endParaRPr sz="100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1</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3</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7"/>
                  </a:ext>
                </a:extLst>
              </a:tr>
              <a:tr h="186160">
                <a:tc>
                  <a:txBody>
                    <a:bodyPr/>
                    <a:lstStyle/>
                    <a:p>
                      <a:pPr marL="0" marR="0" lvl="0" indent="0" algn="l" rtl="0">
                        <a:lnSpc>
                          <a:spcPct val="107000"/>
                        </a:lnSpc>
                        <a:spcBef>
                          <a:spcPts val="0"/>
                        </a:spcBef>
                        <a:spcAft>
                          <a:spcPts val="0"/>
                        </a:spcAft>
                        <a:buNone/>
                      </a:pPr>
                      <a:r>
                        <a:rPr lang="tr-TR" sz="1050"/>
                        <a:t> </a:t>
                      </a:r>
                      <a:r>
                        <a:rPr lang="tr-TR" sz="1050" b="0">
                          <a:solidFill>
                            <a:srgbClr val="212529"/>
                          </a:solidFill>
                          <a:latin typeface="Arial"/>
                          <a:ea typeface="Arial"/>
                          <a:cs typeface="Arial"/>
                          <a:sym typeface="Arial"/>
                        </a:rPr>
                        <a:t>Ders Muafiyeti ve İntibak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 8</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1</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8"/>
                  </a:ext>
                </a:extLst>
              </a:tr>
              <a:tr h="186160">
                <a:tc>
                  <a:txBody>
                    <a:bodyPr/>
                    <a:lstStyle/>
                    <a:p>
                      <a:pPr marL="0" marR="0" lvl="0" indent="0" algn="l" rtl="0">
                        <a:lnSpc>
                          <a:spcPct val="107000"/>
                        </a:lnSpc>
                        <a:spcBef>
                          <a:spcPts val="0"/>
                        </a:spcBef>
                        <a:spcAft>
                          <a:spcPts val="0"/>
                        </a:spcAft>
                        <a:buNone/>
                      </a:pPr>
                      <a:r>
                        <a:rPr lang="tr-TR" sz="1050"/>
                        <a:t> </a:t>
                      </a:r>
                      <a:r>
                        <a:rPr lang="tr-TR" sz="1050" b="0">
                          <a:solidFill>
                            <a:srgbClr val="212529"/>
                          </a:solidFill>
                          <a:latin typeface="Arial"/>
                          <a:ea typeface="Arial"/>
                          <a:cs typeface="Arial"/>
                          <a:sym typeface="Arial"/>
                        </a:rPr>
                        <a:t>Ders ve Sınav Programı Hazırlama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 8</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1</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09"/>
                  </a:ext>
                </a:extLst>
              </a:tr>
              <a:tr h="186160">
                <a:tc>
                  <a:txBody>
                    <a:bodyPr/>
                    <a:lstStyle/>
                    <a:p>
                      <a:pPr marL="0" marR="0" lvl="0" indent="0" algn="l" rtl="0">
                        <a:lnSpc>
                          <a:spcPct val="107000"/>
                        </a:lnSpc>
                        <a:spcBef>
                          <a:spcPts val="0"/>
                        </a:spcBef>
                        <a:spcAft>
                          <a:spcPts val="0"/>
                        </a:spcAft>
                        <a:buNone/>
                      </a:pPr>
                      <a:r>
                        <a:rPr lang="tr-TR" sz="1050"/>
                        <a:t> </a:t>
                      </a:r>
                      <a:r>
                        <a:rPr lang="tr-TR" sz="1050" b="0">
                          <a:solidFill>
                            <a:srgbClr val="212529"/>
                          </a:solidFill>
                          <a:latin typeface="Arial"/>
                          <a:ea typeface="Arial"/>
                          <a:cs typeface="Arial"/>
                          <a:sym typeface="Arial"/>
                        </a:rPr>
                        <a:t>Eğitim Mekanları Yönetim ve Denetimi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 8</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0"/>
                  </a:ext>
                </a:extLst>
              </a:tr>
              <a:tr h="186160">
                <a:tc>
                  <a:txBody>
                    <a:bodyPr/>
                    <a:lstStyle/>
                    <a:p>
                      <a:pPr marL="0" marR="0" lvl="0" indent="0" algn="l" rtl="0">
                        <a:lnSpc>
                          <a:spcPct val="107000"/>
                        </a:lnSpc>
                        <a:spcBef>
                          <a:spcPts val="0"/>
                        </a:spcBef>
                        <a:spcAft>
                          <a:spcPts val="0"/>
                        </a:spcAft>
                        <a:buNone/>
                      </a:pPr>
                      <a:r>
                        <a:rPr lang="tr-TR" sz="1050"/>
                        <a:t> </a:t>
                      </a:r>
                      <a:r>
                        <a:rPr lang="tr-TR" sz="1050" b="0">
                          <a:solidFill>
                            <a:srgbClr val="212529"/>
                          </a:solidFill>
                          <a:latin typeface="Arial"/>
                          <a:ea typeface="Arial"/>
                          <a:cs typeface="Arial"/>
                          <a:sym typeface="Arial"/>
                        </a:rPr>
                        <a:t>Fakülte -Okul İşbirliği ve Öğretmenlik Uygulaması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 8</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1</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1"/>
                  </a:ext>
                </a:extLst>
              </a:tr>
              <a:tr h="186160">
                <a:tc>
                  <a:txBody>
                    <a:bodyPr/>
                    <a:lstStyle/>
                    <a:p>
                      <a:pPr marL="0" marR="0" lvl="0" indent="0" algn="l" rtl="0">
                        <a:lnSpc>
                          <a:spcPct val="107000"/>
                        </a:lnSpc>
                        <a:spcBef>
                          <a:spcPts val="0"/>
                        </a:spcBef>
                        <a:spcAft>
                          <a:spcPts val="0"/>
                        </a:spcAft>
                        <a:buNone/>
                      </a:pPr>
                      <a:r>
                        <a:rPr lang="tr-TR" sz="1050"/>
                        <a:t> </a:t>
                      </a:r>
                      <a:r>
                        <a:rPr lang="tr-TR" sz="1050" b="0">
                          <a:solidFill>
                            <a:srgbClr val="212529"/>
                          </a:solidFill>
                          <a:latin typeface="Arial"/>
                          <a:ea typeface="Arial"/>
                          <a:cs typeface="Arial"/>
                          <a:sym typeface="Arial"/>
                        </a:rPr>
                        <a:t>Hurdaya Ayırma İşlemleri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 2</a:t>
                      </a:r>
                      <a:endParaRPr sz="1100">
                        <a:latin typeface="Calibri"/>
                        <a:ea typeface="Calibri"/>
                        <a:cs typeface="Calibri"/>
                        <a:sym typeface="Calibri"/>
                      </a:endParaRPr>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3</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2"/>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Muayene ve Kabul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3</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3"/>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Öğrenci Hareketliliği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28</a:t>
                      </a: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1</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4"/>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Piyasa Fiyat Araştırması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3</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5"/>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Proje ve AR-GE Komisyonu</a:t>
                      </a:r>
                      <a:endParaRPr sz="1050"/>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8</a:t>
                      </a: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dirty="0"/>
                        <a:t>1</a:t>
                      </a:r>
                      <a:endParaRPr sz="1100" dirty="0">
                        <a:latin typeface="Calibri"/>
                        <a:ea typeface="Calibri"/>
                        <a:cs typeface="Calibri"/>
                        <a:sym typeface="Calibri"/>
                      </a:endParaRPr>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6"/>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Satın Alma Komisyonu</a:t>
                      </a:r>
                      <a:endParaRPr sz="1050" b="0">
                        <a:solidFill>
                          <a:srgbClr val="212529"/>
                        </a:solidFill>
                        <a:latin typeface="Arial"/>
                        <a:ea typeface="Arial"/>
                        <a:cs typeface="Arial"/>
                        <a:sym typeface="Arial"/>
                      </a:endParaRPr>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1</a:t>
                      </a: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3</a:t>
                      </a:r>
                      <a:endParaRPr sz="1100"/>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7"/>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Stratejik Plan Birim Çalışma Komisyonu</a:t>
                      </a:r>
                      <a:endParaRPr sz="1050" b="0">
                        <a:solidFill>
                          <a:srgbClr val="212529"/>
                        </a:solidFill>
                        <a:latin typeface="Arial"/>
                        <a:ea typeface="Arial"/>
                        <a:cs typeface="Arial"/>
                        <a:sym typeface="Arial"/>
                      </a:endParaRPr>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8</a:t>
                      </a: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1</a:t>
                      </a:r>
                      <a:endParaRPr sz="1100"/>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8"/>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Taşınır Değer Tespit Komisyonu</a:t>
                      </a:r>
                      <a:endParaRPr sz="1050" b="0">
                        <a:solidFill>
                          <a:srgbClr val="212529"/>
                        </a:solidFill>
                        <a:latin typeface="Arial"/>
                        <a:ea typeface="Arial"/>
                        <a:cs typeface="Arial"/>
                        <a:sym typeface="Arial"/>
                      </a:endParaRPr>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2</a:t>
                      </a: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2</a:t>
                      </a:r>
                      <a:endParaRPr sz="1100"/>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19"/>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Topluma Hizmet Uygulamaları Komisyonu</a:t>
                      </a:r>
                      <a:endParaRPr sz="1050" b="0">
                        <a:solidFill>
                          <a:srgbClr val="212529"/>
                        </a:solidFill>
                        <a:latin typeface="Arial"/>
                        <a:ea typeface="Arial"/>
                        <a:cs typeface="Arial"/>
                        <a:sym typeface="Arial"/>
                      </a:endParaRPr>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9</a:t>
                      </a: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1</a:t>
                      </a:r>
                      <a:endParaRPr sz="1100"/>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20"/>
                  </a:ext>
                </a:extLst>
              </a:tr>
              <a:tr h="186160">
                <a:tc>
                  <a:txBody>
                    <a:bodyPr/>
                    <a:lstStyle/>
                    <a:p>
                      <a:pPr marL="0" lvl="0" indent="0" algn="l" rtl="0">
                        <a:lnSpc>
                          <a:spcPct val="107000"/>
                        </a:lnSpc>
                        <a:spcBef>
                          <a:spcPts val="0"/>
                        </a:spcBef>
                        <a:spcAft>
                          <a:spcPts val="0"/>
                        </a:spcAft>
                        <a:buNone/>
                      </a:pPr>
                      <a:r>
                        <a:rPr lang="tr-TR" sz="1050" b="0">
                          <a:solidFill>
                            <a:srgbClr val="212529"/>
                          </a:solidFill>
                          <a:latin typeface="Arial"/>
                          <a:ea typeface="Arial"/>
                          <a:cs typeface="Arial"/>
                          <a:sym typeface="Arial"/>
                        </a:rPr>
                        <a:t>Web Sayfaları ve Sosyal Medya Komisyonu</a:t>
                      </a:r>
                      <a:endParaRPr sz="1050" b="0">
                        <a:solidFill>
                          <a:srgbClr val="212529"/>
                        </a:solidFill>
                        <a:latin typeface="Arial"/>
                        <a:ea typeface="Arial"/>
                        <a:cs typeface="Arial"/>
                        <a:sym typeface="Arial"/>
                      </a:endParaRPr>
                    </a:p>
                  </a:txBody>
                  <a:tcPr marL="47000" marR="47000" marT="6350" marB="0" anchor="ctr">
                    <a:noFill/>
                  </a:tcPr>
                </a:tc>
                <a:tc>
                  <a:txBody>
                    <a:bodyPr/>
                    <a:lstStyle/>
                    <a:p>
                      <a:pPr marL="0" marR="0" lvl="0" indent="0" algn="ctr" rtl="0">
                        <a:lnSpc>
                          <a:spcPct val="107000"/>
                        </a:lnSpc>
                        <a:spcBef>
                          <a:spcPts val="0"/>
                        </a:spcBef>
                        <a:spcAft>
                          <a:spcPts val="0"/>
                        </a:spcAft>
                        <a:buNone/>
                      </a:pPr>
                      <a:r>
                        <a:rPr lang="tr-TR" sz="1100"/>
                        <a:t>11</a:t>
                      </a:r>
                      <a:endParaRPr sz="1100"/>
                    </a:p>
                  </a:txBody>
                  <a:tcPr marL="9525" marR="9525" marT="9525" marB="0" anchor="ctr">
                    <a:noFill/>
                  </a:tcPr>
                </a:tc>
                <a:tc>
                  <a:txBody>
                    <a:bodyPr/>
                    <a:lstStyle/>
                    <a:p>
                      <a:pPr marL="0" marR="0" lvl="0" indent="0" algn="ctr" rtl="0">
                        <a:lnSpc>
                          <a:spcPct val="107000"/>
                        </a:lnSpc>
                        <a:spcBef>
                          <a:spcPts val="0"/>
                        </a:spcBef>
                        <a:spcAft>
                          <a:spcPts val="0"/>
                        </a:spcAft>
                        <a:buNone/>
                      </a:pPr>
                      <a:r>
                        <a:rPr lang="tr-TR" sz="1100"/>
                        <a:t>1</a:t>
                      </a:r>
                      <a:endParaRPr sz="1100"/>
                    </a:p>
                  </a:txBody>
                  <a:tcPr marL="9525" marR="9525" marT="9525" marB="0" anchor="ctr">
                    <a:noFill/>
                  </a:tcP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noFill/>
                  </a:tcPr>
                </a:tc>
                <a:extLst>
                  <a:ext uri="{0D108BD9-81ED-4DB2-BD59-A6C34878D82A}">
                    <a16:rowId xmlns:a16="http://schemas.microsoft.com/office/drawing/2014/main" val="10021"/>
                  </a:ext>
                </a:extLst>
              </a:tr>
            </a:tbl>
          </a:graphicData>
        </a:graphic>
      </p:graphicFrame>
      <p:pic>
        <p:nvPicPr>
          <p:cNvPr id="147" name="Google Shape;147;p7"/>
          <p:cNvPicPr preferRelativeResize="0"/>
          <p:nvPr/>
        </p:nvPicPr>
        <p:blipFill rotWithShape="1">
          <a:blip r:embed="rId3">
            <a:alphaModFix/>
          </a:blip>
          <a:srcRect/>
          <a:stretch/>
        </p:blipFill>
        <p:spPr>
          <a:xfrm>
            <a:off x="11831877" y="6356350"/>
            <a:ext cx="360123" cy="365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6"/>
          <p:cNvSpPr txBox="1">
            <a:spLocks noGrp="1"/>
          </p:cNvSpPr>
          <p:nvPr>
            <p:ph type="title"/>
          </p:nvPr>
        </p:nvSpPr>
        <p:spPr>
          <a:xfrm>
            <a:off x="241378" y="822035"/>
            <a:ext cx="10352730" cy="5870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dirty="0">
                <a:solidFill>
                  <a:srgbClr val="FF0000"/>
                </a:solidFill>
              </a:rPr>
              <a:t>Araştırma ve Geliştirme Faaliyetleri: </a:t>
            </a:r>
            <a:r>
              <a:rPr lang="tr-TR" sz="2400" b="1" dirty="0">
                <a:solidFill>
                  <a:srgbClr val="3333FF"/>
                </a:solidFill>
              </a:rPr>
              <a:t>Yıllara Göre Makale  Bilgileri</a:t>
            </a:r>
            <a:endParaRPr sz="2400" dirty="0">
              <a:solidFill>
                <a:srgbClr val="3333FF"/>
              </a:solidFill>
            </a:endParaRPr>
          </a:p>
        </p:txBody>
      </p:sp>
      <p:sp>
        <p:nvSpPr>
          <p:cNvPr id="724" name="Google Shape;7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725" name="Google Shape;72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80</a:t>
            </a:fld>
            <a:endParaRPr dirty="0"/>
          </a:p>
        </p:txBody>
      </p:sp>
      <p:graphicFrame>
        <p:nvGraphicFramePr>
          <p:cNvPr id="726" name="Google Shape;726;p46"/>
          <p:cNvGraphicFramePr/>
          <p:nvPr>
            <p:extLst>
              <p:ext uri="{D42A27DB-BD31-4B8C-83A1-F6EECF244321}">
                <p14:modId xmlns:p14="http://schemas.microsoft.com/office/powerpoint/2010/main" val="1434831120"/>
              </p:ext>
            </p:extLst>
          </p:nvPr>
        </p:nvGraphicFramePr>
        <p:xfrm>
          <a:off x="241378" y="1999595"/>
          <a:ext cx="11370519" cy="4235391"/>
        </p:xfrm>
        <a:graphic>
          <a:graphicData uri="http://schemas.openxmlformats.org/drawingml/2006/table">
            <a:tbl>
              <a:tblPr firstRow="1" firstCol="1" lastRow="1" lastCol="1" bandRow="1" bandCol="1">
                <a:noFill/>
                <a:tableStyleId>{0D959B07-CC43-40B5-915E-03206A15D3F9}</a:tableStyleId>
              </a:tblPr>
              <a:tblGrid>
                <a:gridCol w="9803481">
                  <a:extLst>
                    <a:ext uri="{9D8B030D-6E8A-4147-A177-3AD203B41FA5}">
                      <a16:colId xmlns:a16="http://schemas.microsoft.com/office/drawing/2014/main" val="20000"/>
                    </a:ext>
                  </a:extLst>
                </a:gridCol>
                <a:gridCol w="862335">
                  <a:extLst>
                    <a:ext uri="{9D8B030D-6E8A-4147-A177-3AD203B41FA5}">
                      <a16:colId xmlns:a16="http://schemas.microsoft.com/office/drawing/2014/main" val="20001"/>
                    </a:ext>
                  </a:extLst>
                </a:gridCol>
                <a:gridCol w="704703">
                  <a:extLst>
                    <a:ext uri="{9D8B030D-6E8A-4147-A177-3AD203B41FA5}">
                      <a16:colId xmlns:a16="http://schemas.microsoft.com/office/drawing/2014/main" val="20002"/>
                    </a:ext>
                  </a:extLst>
                </a:gridCol>
              </a:tblGrid>
              <a:tr h="267035">
                <a:tc>
                  <a:txBody>
                    <a:bodyPr/>
                    <a:lstStyle/>
                    <a:p>
                      <a:pPr marL="0" marR="0" lvl="0" indent="0" algn="ctr" rtl="0">
                        <a:lnSpc>
                          <a:spcPct val="107000"/>
                        </a:lnSpc>
                        <a:spcBef>
                          <a:spcPts val="0"/>
                        </a:spcBef>
                        <a:spcAft>
                          <a:spcPts val="0"/>
                        </a:spcAft>
                        <a:buNone/>
                      </a:pPr>
                      <a:r>
                        <a:rPr lang="tr-TR" sz="1600" b="1" dirty="0">
                          <a:solidFill>
                            <a:srgbClr val="FF0000"/>
                          </a:solidFill>
                        </a:rPr>
                        <a:t>MAKALELER</a:t>
                      </a:r>
                      <a:endParaRPr sz="1600" b="1" dirty="0">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2024</a:t>
                      </a:r>
                      <a:endParaRPr sz="1600" b="1" dirty="0">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2025</a:t>
                      </a:r>
                      <a:endParaRPr sz="1600" b="1" dirty="0">
                        <a:solidFill>
                          <a:srgbClr val="FF0000"/>
                        </a:solidFill>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0"/>
                  </a:ext>
                </a:extLst>
              </a:tr>
              <a:tr h="491166">
                <a:tc>
                  <a:txBody>
                    <a:bodyPr/>
                    <a:lstStyle/>
                    <a:p>
                      <a:pPr marL="36195" marR="36195" lvl="0" indent="0" algn="l" rtl="0">
                        <a:spcBef>
                          <a:spcPts val="0"/>
                        </a:spcBef>
                        <a:spcAft>
                          <a:spcPts val="0"/>
                        </a:spcAft>
                        <a:buNone/>
                      </a:pPr>
                      <a:r>
                        <a:rPr lang="tr-TR" sz="1400" b="1" dirty="0">
                          <a:solidFill>
                            <a:srgbClr val="FF0000"/>
                          </a:solidFill>
                        </a:rPr>
                        <a:t>SCI, SCI-E, SSCI veya AHCI </a:t>
                      </a:r>
                      <a:r>
                        <a:rPr lang="tr-TR" sz="1400" dirty="0"/>
                        <a:t>kapsamındaki dergilerde yayımlanmış makale (Q1 olarak taranan dergide)</a:t>
                      </a:r>
                      <a:endParaRPr sz="1400" dirty="0">
                        <a:latin typeface="Times New Roman"/>
                        <a:ea typeface="Times New Roman"/>
                        <a:cs typeface="Times New Roman"/>
                        <a:sym typeface="Times New Roman"/>
                      </a:endParaRP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sym typeface="Calibri"/>
                        </a:rPr>
                        <a:t>10</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10001"/>
                  </a:ext>
                </a:extLst>
              </a:tr>
              <a:tr h="512062">
                <a:tc>
                  <a:txBody>
                    <a:bodyPr/>
                    <a:lstStyle/>
                    <a:p>
                      <a:r>
                        <a:rPr lang="tr-TR" sz="1400" b="1">
                          <a:solidFill>
                            <a:srgbClr val="FF0000"/>
                          </a:solidFill>
                        </a:rPr>
                        <a:t>SCI, SCI-E, SSCI veya AHCI </a:t>
                      </a:r>
                      <a:r>
                        <a:rPr lang="tr-TR" sz="1400"/>
                        <a:t>kapsamındaki dergilerde yayımlanmış makale (Q2 olarak taranan dergide)</a:t>
                      </a:r>
                      <a:endParaRPr lang="tr-T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sym typeface="Calibri"/>
                        </a:rPr>
                        <a:t>8</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1239589260"/>
                  </a:ext>
                </a:extLst>
              </a:tr>
              <a:tr h="491167">
                <a:tc>
                  <a:txBody>
                    <a:bodyPr/>
                    <a:lstStyle/>
                    <a:p>
                      <a:r>
                        <a:rPr lang="tr-TR" sz="1400" b="1">
                          <a:solidFill>
                            <a:srgbClr val="FF0000"/>
                          </a:solidFill>
                        </a:rPr>
                        <a:t>SCI, SCI-E, SSCI veya AHCI </a:t>
                      </a:r>
                      <a:r>
                        <a:rPr lang="tr-TR" sz="1400"/>
                        <a:t>kapsamındaki dergilerde yayımlanmış makale (Q3  olarak taranan dergide)</a:t>
                      </a:r>
                      <a:endParaRPr lang="tr-T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sym typeface="Calibri"/>
                        </a:rPr>
                        <a:t>2</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3356665288"/>
                  </a:ext>
                </a:extLst>
              </a:tr>
              <a:tr h="491166">
                <a:tc>
                  <a:txBody>
                    <a:bodyPr/>
                    <a:lstStyle/>
                    <a:p>
                      <a:r>
                        <a:rPr lang="tr-TR" sz="1400" b="1">
                          <a:solidFill>
                            <a:srgbClr val="FF0000"/>
                          </a:solidFill>
                        </a:rPr>
                        <a:t>ESCI, SCI-E, SSCI veya AHCI </a:t>
                      </a:r>
                      <a:r>
                        <a:rPr lang="tr-TR" sz="1400"/>
                        <a:t>kapsamındaki dergilerde yayımlanmış makale (Q4* olarak taranan dergide)</a:t>
                      </a:r>
                      <a:endParaRPr lang="tr-T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sym typeface="Calibri"/>
                        </a:rPr>
                        <a:t>10</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4281549504"/>
                  </a:ext>
                </a:extLst>
              </a:tr>
              <a:tr h="383365">
                <a:tc>
                  <a:txBody>
                    <a:bodyPr/>
                    <a:lstStyle/>
                    <a:p>
                      <a:pPr marL="36195" marR="36195" lvl="0" indent="0" algn="l" rtl="0">
                        <a:spcBef>
                          <a:spcPts val="0"/>
                        </a:spcBef>
                        <a:spcAft>
                          <a:spcPts val="0"/>
                        </a:spcAft>
                        <a:buNone/>
                      </a:pPr>
                      <a:r>
                        <a:rPr lang="tr-TR" sz="1400" b="1" dirty="0">
                          <a:solidFill>
                            <a:srgbClr val="FF0000"/>
                          </a:solidFill>
                        </a:rPr>
                        <a:t>ÜAK ve Trabzon Üniversitesi senatosu </a:t>
                      </a:r>
                      <a:r>
                        <a:rPr lang="tr-TR" sz="1400" dirty="0"/>
                        <a:t>tarafından belirlenen uluslararası alan endekslerinde taranan dergilerde yayımlanmış makale</a:t>
                      </a:r>
                      <a:endParaRPr sz="1400" dirty="0">
                        <a:latin typeface="Times New Roman"/>
                        <a:ea typeface="Times New Roman"/>
                        <a:cs typeface="Times New Roman"/>
                        <a:sym typeface="Times New Roman"/>
                      </a:endParaRP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sym typeface="Calibri"/>
                        </a:rPr>
                        <a:t>28</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10005"/>
                  </a:ext>
                </a:extLst>
              </a:tr>
              <a:tr h="321858">
                <a:tc>
                  <a:txBody>
                    <a:bodyPr/>
                    <a:lstStyle/>
                    <a:p>
                      <a:pPr marL="36195" marR="36195" lvl="0" indent="0" algn="l" rtl="0">
                        <a:spcBef>
                          <a:spcPts val="0"/>
                        </a:spcBef>
                        <a:spcAft>
                          <a:spcPts val="0"/>
                        </a:spcAft>
                        <a:buNone/>
                      </a:pPr>
                      <a:r>
                        <a:rPr lang="tr-TR" sz="1400" dirty="0"/>
                        <a:t>Diğer uluslararası hakemli dergilerde yayınlanmış araştırma makalesi</a:t>
                      </a:r>
                      <a:endParaRPr sz="1400" dirty="0">
                        <a:latin typeface="Times New Roman"/>
                        <a:ea typeface="Times New Roman"/>
                        <a:cs typeface="Times New Roman"/>
                        <a:sym typeface="Times New Roman"/>
                      </a:endParaRP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sym typeface="Calibri"/>
                        </a:rPr>
                        <a:t>28</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10006"/>
                  </a:ext>
                </a:extLst>
              </a:tr>
              <a:tr h="327639">
                <a:tc>
                  <a:txBody>
                    <a:bodyPr/>
                    <a:lstStyle/>
                    <a:p>
                      <a:pPr marL="36195" marR="36195" lvl="0" indent="0" algn="l" rtl="0">
                        <a:spcBef>
                          <a:spcPts val="0"/>
                        </a:spcBef>
                        <a:spcAft>
                          <a:spcPts val="0"/>
                        </a:spcAft>
                        <a:buNone/>
                      </a:pPr>
                      <a:r>
                        <a:rPr lang="tr-TR" sz="1400" b="1" dirty="0">
                          <a:solidFill>
                            <a:srgbClr val="FF0000"/>
                          </a:solidFill>
                        </a:rPr>
                        <a:t>TR Dizin tarafından taranan </a:t>
                      </a:r>
                      <a:r>
                        <a:rPr lang="tr-TR" sz="1400" dirty="0"/>
                        <a:t>ulusal hakemli dergilerde yayınlanmış makale </a:t>
                      </a:r>
                      <a:endParaRPr sz="1400" dirty="0">
                        <a:latin typeface="Times New Roman"/>
                        <a:ea typeface="Times New Roman"/>
                        <a:cs typeface="Times New Roman"/>
                        <a:sym typeface="Times New Roman"/>
                      </a:endParaRP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sym typeface="Calibri"/>
                        </a:rPr>
                        <a:t>43</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10007"/>
                  </a:ext>
                </a:extLst>
              </a:tr>
              <a:tr h="365671">
                <a:tc>
                  <a:txBody>
                    <a:bodyPr/>
                    <a:lstStyle/>
                    <a:p>
                      <a:pPr marL="36195" marR="36195" lvl="0" indent="0" algn="l" rtl="0">
                        <a:lnSpc>
                          <a:spcPct val="107000"/>
                        </a:lnSpc>
                        <a:spcBef>
                          <a:spcPts val="0"/>
                        </a:spcBef>
                        <a:spcAft>
                          <a:spcPts val="0"/>
                        </a:spcAft>
                        <a:buNone/>
                      </a:pPr>
                      <a:r>
                        <a:rPr lang="tr-TR" sz="1400" dirty="0"/>
                        <a:t>TR Dizin tarafından taranan ulusal hakemli dergiler dışındaki ulusal hakemli dergilerde yayımlanmış makale</a:t>
                      </a:r>
                      <a:endParaRPr sz="1400" dirty="0">
                        <a:latin typeface="Calibri"/>
                        <a:ea typeface="Calibri"/>
                        <a:cs typeface="Calibri"/>
                        <a:sym typeface="Calibri"/>
                      </a:endParaRP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rPr>
                        <a:t> 1</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10008"/>
                  </a:ext>
                </a:extLst>
              </a:tr>
              <a:tr h="350555">
                <a:tc>
                  <a:txBody>
                    <a:bodyPr/>
                    <a:lstStyle/>
                    <a:p>
                      <a:pPr marL="36195" marR="36195" lvl="0" indent="0" algn="l" rtl="0">
                        <a:lnSpc>
                          <a:spcPct val="107000"/>
                        </a:lnSpc>
                        <a:spcBef>
                          <a:spcPts val="0"/>
                        </a:spcBef>
                        <a:spcAft>
                          <a:spcPts val="0"/>
                        </a:spcAft>
                        <a:buNone/>
                      </a:pPr>
                      <a:r>
                        <a:rPr lang="tr-TR" sz="1400" dirty="0"/>
                        <a:t>Diğer hakemli dergide yayımlanmış editöre mektup, araştırma notu, özet veya kitap kritiği</a:t>
                      </a:r>
                      <a:endParaRPr sz="1400" dirty="0">
                        <a:latin typeface="Calibri"/>
                        <a:ea typeface="Calibri"/>
                        <a:cs typeface="Calibri"/>
                        <a:sym typeface="Calibri"/>
                      </a:endParaRPr>
                    </a:p>
                  </a:txBody>
                  <a:tcPr marL="68575" marR="68575" marT="0" marB="0" anchor="ctr">
                    <a:noFill/>
                  </a:tcPr>
                </a:tc>
                <a:tc>
                  <a:txBody>
                    <a:bodyPr/>
                    <a:lstStyle/>
                    <a:p>
                      <a:pPr rtl="0" fontAlgn="t">
                        <a:buNone/>
                      </a:pPr>
                      <a:r>
                        <a:rPr lang="tr-TR"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a:noFill/>
                  </a:tcPr>
                </a:tc>
                <a:tc>
                  <a:txBody>
                    <a:bodyPr/>
                    <a:lstStyle/>
                    <a:p>
                      <a:pPr marL="0" marR="0" lvl="0" indent="0" algn="l" rtl="0">
                        <a:lnSpc>
                          <a:spcPct val="107000"/>
                        </a:lnSpc>
                        <a:spcBef>
                          <a:spcPts val="0"/>
                        </a:spcBef>
                        <a:spcAft>
                          <a:spcPts val="0"/>
                        </a:spcAft>
                        <a:buNone/>
                      </a:pPr>
                      <a:r>
                        <a:rPr lang="tr-TR" sz="1400" b="1" dirty="0">
                          <a:latin typeface="Calibri" panose="020F0502020204030204" pitchFamily="34" charset="0"/>
                          <a:ea typeface="Calibri" panose="020F0502020204030204" pitchFamily="34" charset="0"/>
                          <a:cs typeface="Calibri" panose="020F0502020204030204" pitchFamily="34" charset="0"/>
                        </a:rPr>
                        <a:t> 1</a:t>
                      </a:r>
                      <a:endParaRPr sz="1400" b="1" dirty="0">
                        <a:latin typeface="Calibri" panose="020F0502020204030204" pitchFamily="34" charset="0"/>
                        <a:ea typeface="Calibri" panose="020F0502020204030204" pitchFamily="34" charset="0"/>
                        <a:cs typeface="Calibri" panose="020F0502020204030204" pitchFamily="34" charset="0"/>
                        <a:sym typeface="Calibri"/>
                      </a:endParaRPr>
                    </a:p>
                  </a:txBody>
                  <a:tcPr marL="68575" marR="68575" marT="0" marB="0" anchor="ctr">
                    <a:noFill/>
                  </a:tcPr>
                </a:tc>
                <a:extLst>
                  <a:ext uri="{0D108BD9-81ED-4DB2-BD59-A6C34878D82A}">
                    <a16:rowId xmlns:a16="http://schemas.microsoft.com/office/drawing/2014/main" val="10009"/>
                  </a:ext>
                </a:extLst>
              </a:tr>
              <a:tr h="233707">
                <a:tc>
                  <a:txBody>
                    <a:bodyPr/>
                    <a:lstStyle/>
                    <a:p>
                      <a:pPr marL="0" marR="0" lvl="0" indent="0" algn="r" rtl="0">
                        <a:lnSpc>
                          <a:spcPct val="107000"/>
                        </a:lnSpc>
                        <a:spcBef>
                          <a:spcPts val="0"/>
                        </a:spcBef>
                        <a:spcAft>
                          <a:spcPts val="0"/>
                        </a:spcAft>
                        <a:buNone/>
                      </a:pPr>
                      <a:r>
                        <a:rPr lang="tr-TR" sz="1400" b="1" dirty="0">
                          <a:solidFill>
                            <a:srgbClr val="FF0000"/>
                          </a:solidFill>
                        </a:rPr>
                        <a:t>TOPLAM</a:t>
                      </a:r>
                      <a:endParaRPr sz="1400" b="1" dirty="0">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200" b="1" dirty="0"/>
                        <a:t>97</a:t>
                      </a:r>
                      <a:endParaRPr sz="1200" b="1" dirty="0"/>
                    </a:p>
                  </a:txBody>
                  <a:tcPr marL="68575" marR="68575" marT="0" marB="0" anchor="ctr">
                    <a:noFill/>
                  </a:tcPr>
                </a:tc>
                <a:tc>
                  <a:txBody>
                    <a:bodyPr/>
                    <a:lstStyle/>
                    <a:p>
                      <a:pPr marL="0" marR="0" lvl="0" indent="0" algn="l" rtl="0">
                        <a:lnSpc>
                          <a:spcPct val="107000"/>
                        </a:lnSpc>
                        <a:spcBef>
                          <a:spcPts val="0"/>
                        </a:spcBef>
                        <a:spcAft>
                          <a:spcPts val="0"/>
                        </a:spcAft>
                        <a:buNone/>
                      </a:pPr>
                      <a:r>
                        <a:rPr lang="tr-TR" sz="1200" b="1" dirty="0"/>
                        <a:t> 131</a:t>
                      </a:r>
                      <a:endParaRPr sz="1200" b="1"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7"/>
          <p:cNvSpPr txBox="1">
            <a:spLocks noGrp="1"/>
          </p:cNvSpPr>
          <p:nvPr>
            <p:ph type="title"/>
          </p:nvPr>
        </p:nvSpPr>
        <p:spPr>
          <a:xfrm>
            <a:off x="241378" y="822035"/>
            <a:ext cx="10352730" cy="452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dirty="0">
                <a:solidFill>
                  <a:srgbClr val="FF0000"/>
                </a:solidFill>
              </a:rPr>
              <a:t>Araştırma ve Geliştirme Faaliyetleri : </a:t>
            </a:r>
            <a:r>
              <a:rPr lang="tr-TR" sz="2400" b="1" dirty="0">
                <a:solidFill>
                  <a:srgbClr val="3333FF"/>
                </a:solidFill>
              </a:rPr>
              <a:t>Yıllara Göre Makale  Bilgileri</a:t>
            </a:r>
            <a:endParaRPr sz="2400" dirty="0">
              <a:solidFill>
                <a:srgbClr val="3333FF"/>
              </a:solidFill>
            </a:endParaRPr>
          </a:p>
        </p:txBody>
      </p:sp>
      <p:sp>
        <p:nvSpPr>
          <p:cNvPr id="732" name="Google Shape;7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733" name="Google Shape;73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81</a:t>
            </a:fld>
            <a:endParaRPr dirty="0"/>
          </a:p>
        </p:txBody>
      </p:sp>
      <p:graphicFrame>
        <p:nvGraphicFramePr>
          <p:cNvPr id="734" name="Google Shape;734;p47"/>
          <p:cNvGraphicFramePr/>
          <p:nvPr/>
        </p:nvGraphicFramePr>
        <p:xfrm>
          <a:off x="361450" y="2051551"/>
          <a:ext cx="11466925" cy="3367932"/>
        </p:xfrm>
        <a:graphic>
          <a:graphicData uri="http://schemas.openxmlformats.org/drawingml/2006/table">
            <a:tbl>
              <a:tblPr firstRow="1" firstCol="1" lastRow="1" lastCol="1" bandRow="1" bandCol="1">
                <a:noFill/>
                <a:tableStyleId>{0D959B07-CC43-40B5-915E-03206A15D3F9}</a:tableStyleId>
              </a:tblPr>
              <a:tblGrid>
                <a:gridCol w="9886600">
                  <a:extLst>
                    <a:ext uri="{9D8B030D-6E8A-4147-A177-3AD203B41FA5}">
                      <a16:colId xmlns:a16="http://schemas.microsoft.com/office/drawing/2014/main" val="20000"/>
                    </a:ext>
                  </a:extLst>
                </a:gridCol>
                <a:gridCol w="884575">
                  <a:extLst>
                    <a:ext uri="{9D8B030D-6E8A-4147-A177-3AD203B41FA5}">
                      <a16:colId xmlns:a16="http://schemas.microsoft.com/office/drawing/2014/main" val="20001"/>
                    </a:ext>
                  </a:extLst>
                </a:gridCol>
                <a:gridCol w="695750">
                  <a:extLst>
                    <a:ext uri="{9D8B030D-6E8A-4147-A177-3AD203B41FA5}">
                      <a16:colId xmlns:a16="http://schemas.microsoft.com/office/drawing/2014/main" val="20002"/>
                    </a:ext>
                  </a:extLst>
                </a:gridCol>
              </a:tblGrid>
              <a:tr h="257950">
                <a:tc>
                  <a:txBody>
                    <a:bodyPr/>
                    <a:lstStyle/>
                    <a:p>
                      <a:pPr marL="0" marR="0" lvl="0" indent="0" algn="ctr" rtl="0">
                        <a:lnSpc>
                          <a:spcPct val="107000"/>
                        </a:lnSpc>
                        <a:spcBef>
                          <a:spcPts val="0"/>
                        </a:spcBef>
                        <a:spcAft>
                          <a:spcPts val="0"/>
                        </a:spcAft>
                        <a:buNone/>
                      </a:pPr>
                      <a:r>
                        <a:rPr lang="tr-TR" sz="1600" b="1" dirty="0">
                          <a:solidFill>
                            <a:srgbClr val="FF0000"/>
                          </a:solidFill>
                        </a:rPr>
                        <a:t>MAKALELER</a:t>
                      </a:r>
                      <a:endParaRPr sz="1600" b="1" dirty="0">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2024</a:t>
                      </a:r>
                      <a:endParaRPr sz="1600" b="1" dirty="0">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2025</a:t>
                      </a:r>
                      <a:endParaRPr sz="1600" b="1" dirty="0">
                        <a:solidFill>
                          <a:srgbClr val="FF0000"/>
                        </a:solidFill>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0"/>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SCI, SCI-E, SSCI veya AHCI </a:t>
                      </a:r>
                      <a:r>
                        <a:rPr lang="tr-TR" sz="1400" dirty="0"/>
                        <a:t>kapsamındaki dergilerde </a:t>
                      </a:r>
                      <a:r>
                        <a:rPr lang="tr-TR" sz="1400" dirty="0">
                          <a:solidFill>
                            <a:srgbClr val="3333FF"/>
                          </a:solidFill>
                        </a:rPr>
                        <a:t>(Q1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üyesi </a:t>
                      </a:r>
                      <a:r>
                        <a:rPr lang="tr-TR" sz="1400" dirty="0">
                          <a:latin typeface="Calibri"/>
                          <a:ea typeface="Calibri"/>
                          <a:cs typeface="Calibri"/>
                          <a:sym typeface="Calibri"/>
                        </a:rPr>
                        <a:t>başına düşen yayın sayısı</a:t>
                      </a:r>
                      <a:endParaRPr dirty="0"/>
                    </a:p>
                  </a:txBody>
                  <a:tcPr marL="68575" marR="68575" marT="0" marB="0" anchor="ctr">
                    <a:noFill/>
                  </a:tcPr>
                </a:tc>
                <a:tc rowSpan="8">
                  <a:txBody>
                    <a:bodyPr/>
                    <a:lstStyle/>
                    <a:p>
                      <a:pPr marL="0" lvl="0" indent="0" algn="l" rtl="0">
                        <a:lnSpc>
                          <a:spcPct val="150000"/>
                        </a:lnSpc>
                        <a:spcBef>
                          <a:spcPts val="0"/>
                        </a:spcBef>
                        <a:spcAft>
                          <a:spcPts val="0"/>
                        </a:spcAft>
                        <a:buNone/>
                      </a:pPr>
                      <a:r>
                        <a:rPr lang="tr-TR"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tr-TR"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tr-TR"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tr-TR"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tr-TR" sz="1900" b="1" dirty="0">
                          <a:solidFill>
                            <a:schemeClr val="dk1"/>
                          </a:solidFill>
                        </a:rPr>
                        <a:t> 0,43</a:t>
                      </a:r>
                      <a:endParaRPr sz="1900" b="1" dirty="0">
                        <a:solidFill>
                          <a:schemeClr val="dk1"/>
                        </a:solidFill>
                      </a:endParaRPr>
                    </a:p>
                    <a:p>
                      <a:pPr marL="0" lvl="0" indent="0" algn="l" rtl="0">
                        <a:lnSpc>
                          <a:spcPct val="150000"/>
                        </a:lnSpc>
                        <a:spcBef>
                          <a:spcPts val="0"/>
                        </a:spcBef>
                        <a:spcAft>
                          <a:spcPts val="0"/>
                        </a:spcAft>
                        <a:buNone/>
                      </a:pPr>
                      <a:r>
                        <a:rPr lang="tr-TR"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tr-TR"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tr-TR"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txBody>
                  <a:tcPr marL="68575" marR="68575" marT="0" marB="0" anchor="ctr">
                    <a:noFill/>
                  </a:tcPr>
                </a:tc>
                <a:tc rowSpan="8">
                  <a:txBody>
                    <a:bodyPr/>
                    <a:lstStyle/>
                    <a:p>
                      <a:pPr marL="0" marR="0" lvl="0" indent="0" algn="l" rtl="0">
                        <a:lnSpc>
                          <a:spcPct val="150000"/>
                        </a:lnSpc>
                        <a:spcBef>
                          <a:spcPts val="0"/>
                        </a:spcBef>
                        <a:spcAft>
                          <a:spcPts val="0"/>
                        </a:spcAft>
                        <a:buNone/>
                      </a:pPr>
                      <a:r>
                        <a:rPr lang="tr-TR" sz="1600" dirty="0"/>
                        <a:t> </a:t>
                      </a:r>
                    </a:p>
                    <a:p>
                      <a:pPr marL="0" marR="0" lvl="0" indent="0" algn="l" rtl="0">
                        <a:lnSpc>
                          <a:spcPct val="150000"/>
                        </a:lnSpc>
                        <a:spcBef>
                          <a:spcPts val="0"/>
                        </a:spcBef>
                        <a:spcAft>
                          <a:spcPts val="0"/>
                        </a:spcAft>
                        <a:buNone/>
                      </a:pPr>
                      <a:r>
                        <a:rPr lang="tr-TR" sz="1600" dirty="0"/>
                        <a:t> </a:t>
                      </a:r>
                    </a:p>
                    <a:p>
                      <a:pPr marL="0" marR="0" lvl="0" indent="0" algn="l" rtl="0">
                        <a:lnSpc>
                          <a:spcPct val="150000"/>
                        </a:lnSpc>
                        <a:spcBef>
                          <a:spcPts val="0"/>
                        </a:spcBef>
                        <a:spcAft>
                          <a:spcPts val="0"/>
                        </a:spcAft>
                        <a:buNone/>
                      </a:pPr>
                      <a:r>
                        <a:rPr lang="tr-TR" sz="1600" dirty="0"/>
                        <a:t> </a:t>
                      </a:r>
                    </a:p>
                    <a:p>
                      <a:pPr marL="0" marR="0" lvl="0" indent="0" algn="l" rtl="0">
                        <a:lnSpc>
                          <a:spcPct val="150000"/>
                        </a:lnSpc>
                        <a:spcBef>
                          <a:spcPts val="0"/>
                        </a:spcBef>
                        <a:spcAft>
                          <a:spcPts val="0"/>
                        </a:spcAft>
                        <a:buNone/>
                      </a:pPr>
                      <a:r>
                        <a:rPr lang="tr-TR" sz="1600" dirty="0"/>
                        <a:t> </a:t>
                      </a:r>
                    </a:p>
                    <a:p>
                      <a:pPr marL="0" marR="0" lvl="0" indent="0" algn="l" rtl="0">
                        <a:lnSpc>
                          <a:spcPct val="150000"/>
                        </a:lnSpc>
                        <a:spcBef>
                          <a:spcPts val="0"/>
                        </a:spcBef>
                        <a:spcAft>
                          <a:spcPts val="0"/>
                        </a:spcAft>
                        <a:buNone/>
                      </a:pPr>
                      <a:r>
                        <a:rPr lang="tr-TR" sz="1600" dirty="0"/>
                        <a:t> </a:t>
                      </a:r>
                      <a:r>
                        <a:rPr lang="tr-TR" sz="1600" b="1" dirty="0"/>
                        <a:t>0,52</a:t>
                      </a:r>
                    </a:p>
                    <a:p>
                      <a:pPr marL="0" marR="0" lvl="0" indent="0" algn="l" rtl="0">
                        <a:lnSpc>
                          <a:spcPct val="150000"/>
                        </a:lnSpc>
                        <a:spcBef>
                          <a:spcPts val="0"/>
                        </a:spcBef>
                        <a:spcAft>
                          <a:spcPts val="0"/>
                        </a:spcAft>
                        <a:buNone/>
                      </a:pPr>
                      <a:r>
                        <a:rPr lang="tr-TR" sz="1600" dirty="0"/>
                        <a:t> </a:t>
                      </a:r>
                    </a:p>
                    <a:p>
                      <a:pPr marL="0" marR="0" lvl="0" indent="0" algn="l" rtl="0">
                        <a:lnSpc>
                          <a:spcPct val="150000"/>
                        </a:lnSpc>
                        <a:spcBef>
                          <a:spcPts val="0"/>
                        </a:spcBef>
                        <a:spcAft>
                          <a:spcPts val="0"/>
                        </a:spcAft>
                        <a:buNone/>
                      </a:pPr>
                      <a:r>
                        <a:rPr lang="tr-TR" sz="1600" dirty="0"/>
                        <a:t> </a:t>
                      </a:r>
                    </a:p>
                    <a:p>
                      <a:pPr marL="0" marR="0" lvl="0" indent="0" algn="l" rtl="0">
                        <a:lnSpc>
                          <a:spcPct val="15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1"/>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SCI, SCI-E, SSCI veya AHCI </a:t>
                      </a:r>
                      <a:r>
                        <a:rPr lang="tr-TR" sz="1400" dirty="0"/>
                        <a:t>kapsamındaki dergilerde </a:t>
                      </a:r>
                      <a:r>
                        <a:rPr lang="tr-TR" sz="1400" dirty="0">
                          <a:solidFill>
                            <a:srgbClr val="3333FF"/>
                          </a:solidFill>
                        </a:rPr>
                        <a:t>(Q1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elemanı </a:t>
                      </a:r>
                      <a:r>
                        <a:rPr lang="tr-TR" sz="1400" dirty="0">
                          <a:latin typeface="Calibri"/>
                          <a:ea typeface="Calibri"/>
                          <a:cs typeface="Calibri"/>
                          <a:sym typeface="Calibri"/>
                        </a:rPr>
                        <a:t>başına düşen yayın sayısı</a:t>
                      </a:r>
                      <a:endParaRPr dirty="0"/>
                    </a:p>
                  </a:txBody>
                  <a:tcPr marL="68575" marR="68575" marT="0" marB="0" anchor="ctr">
                    <a:noFill/>
                  </a:tcPr>
                </a:tc>
                <a:tc vMerge="1">
                  <a:txBody>
                    <a:bodyPr/>
                    <a:lstStyle/>
                    <a:p>
                      <a:endParaRPr lang="tr-TR"/>
                    </a:p>
                  </a:txBody>
                  <a:tcPr/>
                </a:tc>
                <a:tc vMerge="1">
                  <a:txBody>
                    <a:bodyPr/>
                    <a:lstStyle/>
                    <a:p>
                      <a:endParaRPr/>
                    </a:p>
                  </a:txBody>
                  <a:tcPr marL="68575" marR="68575" marT="0" marB="0" anchor="ctr">
                    <a:noFill/>
                  </a:tcPr>
                </a:tc>
                <a:extLst>
                  <a:ext uri="{0D108BD9-81ED-4DB2-BD59-A6C34878D82A}">
                    <a16:rowId xmlns:a16="http://schemas.microsoft.com/office/drawing/2014/main" val="10002"/>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SCI, SCI-E, SSCI veya AHCI </a:t>
                      </a:r>
                      <a:r>
                        <a:rPr lang="tr-TR" sz="1400" dirty="0"/>
                        <a:t>kapsamındaki dergilerde </a:t>
                      </a:r>
                      <a:r>
                        <a:rPr lang="tr-TR" sz="1400" dirty="0">
                          <a:solidFill>
                            <a:srgbClr val="3333FF"/>
                          </a:solidFill>
                        </a:rPr>
                        <a:t>(Q2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üyesi </a:t>
                      </a:r>
                      <a:r>
                        <a:rPr lang="tr-TR" sz="1400" dirty="0">
                          <a:latin typeface="Calibri"/>
                          <a:ea typeface="Calibri"/>
                          <a:cs typeface="Calibri"/>
                          <a:sym typeface="Calibri"/>
                        </a:rPr>
                        <a:t>başına düşen yayın sayısı</a:t>
                      </a:r>
                      <a:endParaRPr dirty="0"/>
                    </a:p>
                  </a:txBody>
                  <a:tcPr marL="68575" marR="68575" marT="0" marB="0" anchor="ctr">
                    <a:noFill/>
                  </a:tcPr>
                </a:tc>
                <a:tc vMerge="1">
                  <a:txBody>
                    <a:bodyPr/>
                    <a:lstStyle/>
                    <a:p>
                      <a:endParaRPr lang="tr-TR"/>
                    </a:p>
                  </a:txBody>
                  <a:tcPr/>
                </a:tc>
                <a:tc vMerge="1">
                  <a:txBody>
                    <a:bodyPr/>
                    <a:lstStyle/>
                    <a:p>
                      <a:endParaRPr/>
                    </a:p>
                  </a:txBody>
                  <a:tcPr marL="68575" marR="68575" marT="0" marB="0" anchor="ctr">
                    <a:noFill/>
                  </a:tcPr>
                </a:tc>
                <a:extLst>
                  <a:ext uri="{0D108BD9-81ED-4DB2-BD59-A6C34878D82A}">
                    <a16:rowId xmlns:a16="http://schemas.microsoft.com/office/drawing/2014/main" val="10003"/>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SCI, SCI-E, SSCI veya AHCI </a:t>
                      </a:r>
                      <a:r>
                        <a:rPr lang="tr-TR" sz="1400" dirty="0"/>
                        <a:t>kapsamındaki dergilerde (</a:t>
                      </a:r>
                      <a:r>
                        <a:rPr lang="tr-TR" sz="1400" dirty="0">
                          <a:solidFill>
                            <a:srgbClr val="3333FF"/>
                          </a:solidFill>
                        </a:rPr>
                        <a:t>Q2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elemanı </a:t>
                      </a:r>
                      <a:r>
                        <a:rPr lang="tr-TR" sz="1400" dirty="0">
                          <a:latin typeface="Calibri"/>
                          <a:ea typeface="Calibri"/>
                          <a:cs typeface="Calibri"/>
                          <a:sym typeface="Calibri"/>
                        </a:rPr>
                        <a:t>başına düşen yayın sayısı</a:t>
                      </a:r>
                      <a:endParaRPr dirty="0"/>
                    </a:p>
                  </a:txBody>
                  <a:tcPr marL="68575" marR="68575" marT="0" marB="0" anchor="ctr">
                    <a:noFill/>
                  </a:tcPr>
                </a:tc>
                <a:tc vMerge="1">
                  <a:txBody>
                    <a:bodyPr/>
                    <a:lstStyle/>
                    <a:p>
                      <a:endParaRPr lang="tr-TR"/>
                    </a:p>
                  </a:txBody>
                  <a:tcPr/>
                </a:tc>
                <a:tc vMerge="1">
                  <a:txBody>
                    <a:bodyPr/>
                    <a:lstStyle/>
                    <a:p>
                      <a:endParaRPr/>
                    </a:p>
                  </a:txBody>
                  <a:tcPr marL="68575" marR="68575" marT="0" marB="0" anchor="ctr">
                    <a:noFill/>
                  </a:tcPr>
                </a:tc>
                <a:extLst>
                  <a:ext uri="{0D108BD9-81ED-4DB2-BD59-A6C34878D82A}">
                    <a16:rowId xmlns:a16="http://schemas.microsoft.com/office/drawing/2014/main" val="10004"/>
                  </a:ext>
                </a:extLst>
              </a:tr>
              <a:tr h="453350">
                <a:tc>
                  <a:txBody>
                    <a:bodyPr/>
                    <a:lstStyle/>
                    <a:p>
                      <a:pPr marL="0" marR="0"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SCI, SCI-E, SSCI veya AHCI </a:t>
                      </a:r>
                      <a:r>
                        <a:rPr lang="tr-TR" sz="1400" dirty="0"/>
                        <a:t>kapsamındaki dergilerde </a:t>
                      </a:r>
                      <a:r>
                        <a:rPr lang="tr-TR" sz="1400" dirty="0">
                          <a:solidFill>
                            <a:srgbClr val="3333FF"/>
                          </a:solidFill>
                        </a:rPr>
                        <a:t>(Q3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üyesi </a:t>
                      </a:r>
                      <a:r>
                        <a:rPr lang="tr-TR" sz="1400" dirty="0">
                          <a:latin typeface="Calibri"/>
                          <a:ea typeface="Calibri"/>
                          <a:cs typeface="Calibri"/>
                          <a:sym typeface="Calibri"/>
                        </a:rPr>
                        <a:t>başına düşen yayın sayısı</a:t>
                      </a:r>
                      <a:endParaRPr dirty="0"/>
                    </a:p>
                  </a:txBody>
                  <a:tcPr marL="68575" marR="68575" marT="0" marB="0" anchor="ctr">
                    <a:noFill/>
                  </a:tcPr>
                </a:tc>
                <a:tc vMerge="1">
                  <a:txBody>
                    <a:bodyPr/>
                    <a:lstStyle/>
                    <a:p>
                      <a:endParaRPr lang="tr-TR"/>
                    </a:p>
                  </a:txBody>
                  <a:tcPr/>
                </a:tc>
                <a:tc vMerge="1">
                  <a:txBody>
                    <a:bodyPr/>
                    <a:lstStyle/>
                    <a:p>
                      <a:endParaRPr/>
                    </a:p>
                  </a:txBody>
                  <a:tcPr marL="68575" marR="68575" marT="0" marB="0" anchor="ctr">
                    <a:noFill/>
                  </a:tcPr>
                </a:tc>
                <a:extLst>
                  <a:ext uri="{0D108BD9-81ED-4DB2-BD59-A6C34878D82A}">
                    <a16:rowId xmlns:a16="http://schemas.microsoft.com/office/drawing/2014/main" val="10005"/>
                  </a:ext>
                </a:extLst>
              </a:tr>
              <a:tr h="204275">
                <a:tc>
                  <a:txBody>
                    <a:bodyPr/>
                    <a:lstStyle/>
                    <a:p>
                      <a:pPr marL="0" marR="0"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SCI, SCI-E, SSCI veya AHCI </a:t>
                      </a:r>
                      <a:r>
                        <a:rPr lang="tr-TR" sz="1400" dirty="0"/>
                        <a:t>kapsamındaki dergilerde (</a:t>
                      </a:r>
                      <a:r>
                        <a:rPr lang="tr-TR" sz="1400" dirty="0">
                          <a:solidFill>
                            <a:srgbClr val="3333FF"/>
                          </a:solidFill>
                        </a:rPr>
                        <a:t>Q3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elemanı </a:t>
                      </a:r>
                      <a:r>
                        <a:rPr lang="tr-TR" sz="1400" dirty="0">
                          <a:latin typeface="Calibri"/>
                          <a:ea typeface="Calibri"/>
                          <a:cs typeface="Calibri"/>
                          <a:sym typeface="Calibri"/>
                        </a:rPr>
                        <a:t>başına düşen yayın sayısı</a:t>
                      </a:r>
                      <a:endParaRPr dirty="0"/>
                    </a:p>
                  </a:txBody>
                  <a:tcPr marL="68575" marR="68575" marT="0" marB="0" anchor="ctr">
                    <a:noFill/>
                  </a:tcPr>
                </a:tc>
                <a:tc vMerge="1">
                  <a:txBody>
                    <a:bodyPr/>
                    <a:lstStyle/>
                    <a:p>
                      <a:endParaRPr lang="tr-TR"/>
                    </a:p>
                  </a:txBody>
                  <a:tcPr/>
                </a:tc>
                <a:tc vMerge="1">
                  <a:txBody>
                    <a:bodyPr/>
                    <a:lstStyle/>
                    <a:p>
                      <a:endParaRPr/>
                    </a:p>
                  </a:txBody>
                  <a:tcPr marL="68575" marR="68575" marT="0" marB="0" anchor="ctr">
                    <a:noFill/>
                  </a:tcPr>
                </a:tc>
                <a:extLst>
                  <a:ext uri="{0D108BD9-81ED-4DB2-BD59-A6C34878D82A}">
                    <a16:rowId xmlns:a16="http://schemas.microsoft.com/office/drawing/2014/main" val="10006"/>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ESCI, SCI-E, SSCI veya AHCI </a:t>
                      </a:r>
                      <a:r>
                        <a:rPr lang="tr-TR" sz="1400" dirty="0"/>
                        <a:t>kapsamındaki dergilerde (</a:t>
                      </a:r>
                      <a:r>
                        <a:rPr lang="tr-TR" sz="1400" dirty="0">
                          <a:solidFill>
                            <a:srgbClr val="3333FF"/>
                          </a:solidFill>
                        </a:rPr>
                        <a:t>Q4*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üyesi </a:t>
                      </a:r>
                      <a:r>
                        <a:rPr lang="tr-TR" sz="1400" dirty="0">
                          <a:latin typeface="Calibri"/>
                          <a:ea typeface="Calibri"/>
                          <a:cs typeface="Calibri"/>
                          <a:sym typeface="Calibri"/>
                        </a:rPr>
                        <a:t>başına düşen yayın sayısı</a:t>
                      </a:r>
                      <a:endParaRPr dirty="0"/>
                    </a:p>
                  </a:txBody>
                  <a:tcPr marL="68575" marR="68575" marT="0" marB="0" anchor="ctr">
                    <a:noFill/>
                  </a:tcPr>
                </a:tc>
                <a:tc vMerge="1">
                  <a:txBody>
                    <a:bodyPr/>
                    <a:lstStyle/>
                    <a:p>
                      <a:endParaRPr lang="tr-TR"/>
                    </a:p>
                  </a:txBody>
                  <a:tcPr/>
                </a:tc>
                <a:tc vMerge="1">
                  <a:txBody>
                    <a:bodyPr/>
                    <a:lstStyle/>
                    <a:p>
                      <a:endParaRPr/>
                    </a:p>
                  </a:txBody>
                  <a:tcPr marL="68575" marR="68575" marT="0" marB="0" anchor="ctr">
                    <a:noFill/>
                  </a:tcPr>
                </a:tc>
                <a:extLst>
                  <a:ext uri="{0D108BD9-81ED-4DB2-BD59-A6C34878D82A}">
                    <a16:rowId xmlns:a16="http://schemas.microsoft.com/office/drawing/2014/main" val="10007"/>
                  </a:ext>
                </a:extLst>
              </a:tr>
              <a:tr h="432425">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dirty="0">
                          <a:solidFill>
                            <a:srgbClr val="FF0000"/>
                          </a:solidFill>
                        </a:rPr>
                        <a:t>ESCI, SCI-E, SSCI veya AHCI </a:t>
                      </a:r>
                      <a:r>
                        <a:rPr lang="tr-TR" sz="1400" dirty="0"/>
                        <a:t>kapsamındaki dergilerde (</a:t>
                      </a:r>
                      <a:r>
                        <a:rPr lang="tr-TR" sz="1400" dirty="0">
                          <a:solidFill>
                            <a:srgbClr val="3333FF"/>
                          </a:solidFill>
                        </a:rPr>
                        <a:t>Q4* olarak taranan dergide</a:t>
                      </a:r>
                      <a:r>
                        <a:rPr lang="tr-TR" sz="1400" dirty="0"/>
                        <a:t>)</a:t>
                      </a:r>
                      <a:r>
                        <a:rPr lang="tr-TR" sz="1400" dirty="0">
                          <a:latin typeface="Calibri"/>
                          <a:ea typeface="Calibri"/>
                          <a:cs typeface="Calibri"/>
                          <a:sym typeface="Calibri"/>
                        </a:rPr>
                        <a:t> </a:t>
                      </a:r>
                      <a:r>
                        <a:rPr lang="tr-TR" sz="1400" u="sng" dirty="0">
                          <a:latin typeface="Calibri"/>
                          <a:ea typeface="Calibri"/>
                          <a:cs typeface="Calibri"/>
                          <a:sym typeface="Calibri"/>
                        </a:rPr>
                        <a:t>öğretim elemanı </a:t>
                      </a:r>
                      <a:r>
                        <a:rPr lang="tr-TR" sz="1400" dirty="0">
                          <a:latin typeface="Calibri"/>
                          <a:ea typeface="Calibri"/>
                          <a:cs typeface="Calibri"/>
                          <a:sym typeface="Calibri"/>
                        </a:rPr>
                        <a:t>başına düşen yayın sayısı</a:t>
                      </a:r>
                      <a:endParaRPr dirty="0"/>
                    </a:p>
                  </a:txBody>
                  <a:tcPr marL="68575" marR="68575" marT="0" marB="0" anchor="ctr">
                    <a:noFill/>
                  </a:tcPr>
                </a:tc>
                <a:tc vMerge="1">
                  <a:txBody>
                    <a:bodyPr/>
                    <a:lstStyle/>
                    <a:p>
                      <a:endParaRPr lang="tr-TR"/>
                    </a:p>
                  </a:txBody>
                  <a:tcPr/>
                </a:tc>
                <a:tc vMerge="1">
                  <a:txBody>
                    <a:bodyPr/>
                    <a:lstStyle/>
                    <a:p>
                      <a:endParaRPr dirty="0"/>
                    </a:p>
                  </a:txBody>
                  <a:tcPr marL="68575" marR="68575" marT="0" marB="0" anchor="ctr">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8"/>
          <p:cNvSpPr txBox="1">
            <a:spLocks noGrp="1"/>
          </p:cNvSpPr>
          <p:nvPr>
            <p:ph type="title"/>
          </p:nvPr>
        </p:nvSpPr>
        <p:spPr>
          <a:xfrm>
            <a:off x="258418" y="820987"/>
            <a:ext cx="10446528" cy="6008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dirty="0">
                <a:solidFill>
                  <a:srgbClr val="FF0000"/>
                </a:solidFill>
              </a:rPr>
              <a:t>Araştırma ve Geliştirme Faaliyetleri : </a:t>
            </a:r>
            <a:r>
              <a:rPr lang="tr-TR" sz="2400" b="1" dirty="0">
                <a:solidFill>
                  <a:srgbClr val="3333FF"/>
                </a:solidFill>
              </a:rPr>
              <a:t>Yıllara Göre Kitap Bilgileri</a:t>
            </a:r>
            <a:endParaRPr sz="2400" dirty="0">
              <a:solidFill>
                <a:srgbClr val="3333FF"/>
              </a:solidFill>
            </a:endParaRPr>
          </a:p>
        </p:txBody>
      </p:sp>
      <p:sp>
        <p:nvSpPr>
          <p:cNvPr id="740" name="Google Shape;74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741" name="Google Shape;7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82</a:t>
            </a:fld>
            <a:endParaRPr dirty="0"/>
          </a:p>
        </p:txBody>
      </p:sp>
      <p:graphicFrame>
        <p:nvGraphicFramePr>
          <p:cNvPr id="742" name="Google Shape;742;p48"/>
          <p:cNvGraphicFramePr/>
          <p:nvPr>
            <p:extLst>
              <p:ext uri="{D42A27DB-BD31-4B8C-83A1-F6EECF244321}">
                <p14:modId xmlns:p14="http://schemas.microsoft.com/office/powerpoint/2010/main" val="2528828375"/>
              </p:ext>
            </p:extLst>
          </p:nvPr>
        </p:nvGraphicFramePr>
        <p:xfrm>
          <a:off x="457201" y="1992512"/>
          <a:ext cx="11374575" cy="3795225"/>
        </p:xfrm>
        <a:graphic>
          <a:graphicData uri="http://schemas.openxmlformats.org/drawingml/2006/table">
            <a:tbl>
              <a:tblPr firstRow="1" firstCol="1" lastRow="1" lastCol="1" bandRow="1" bandCol="1">
                <a:noFill/>
                <a:tableStyleId>{0D959B07-CC43-40B5-915E-03206A15D3F9}</a:tableStyleId>
              </a:tblPr>
              <a:tblGrid>
                <a:gridCol w="9789275">
                  <a:extLst>
                    <a:ext uri="{9D8B030D-6E8A-4147-A177-3AD203B41FA5}">
                      <a16:colId xmlns:a16="http://schemas.microsoft.com/office/drawing/2014/main" val="20000"/>
                    </a:ext>
                  </a:extLst>
                </a:gridCol>
                <a:gridCol w="790975">
                  <a:extLst>
                    <a:ext uri="{9D8B030D-6E8A-4147-A177-3AD203B41FA5}">
                      <a16:colId xmlns:a16="http://schemas.microsoft.com/office/drawing/2014/main" val="20001"/>
                    </a:ext>
                  </a:extLst>
                </a:gridCol>
                <a:gridCol w="794325">
                  <a:extLst>
                    <a:ext uri="{9D8B030D-6E8A-4147-A177-3AD203B41FA5}">
                      <a16:colId xmlns:a16="http://schemas.microsoft.com/office/drawing/2014/main" val="20002"/>
                    </a:ext>
                  </a:extLst>
                </a:gridCol>
              </a:tblGrid>
              <a:tr h="335050">
                <a:tc>
                  <a:txBody>
                    <a:bodyPr/>
                    <a:lstStyle/>
                    <a:p>
                      <a:pPr marL="36000" marR="0" lvl="0" indent="0" algn="ctr" rtl="0">
                        <a:lnSpc>
                          <a:spcPct val="100000"/>
                        </a:lnSpc>
                        <a:spcBef>
                          <a:spcPts val="0"/>
                        </a:spcBef>
                        <a:spcAft>
                          <a:spcPts val="0"/>
                        </a:spcAft>
                        <a:buNone/>
                      </a:pPr>
                      <a:r>
                        <a:rPr lang="tr-TR" sz="1600" b="1" dirty="0">
                          <a:solidFill>
                            <a:srgbClr val="FF0000"/>
                          </a:solidFill>
                        </a:rPr>
                        <a:t>KİTAPLAR</a:t>
                      </a:r>
                      <a:endParaRPr sz="1600" b="1" dirty="0">
                        <a:solidFill>
                          <a:srgbClr val="FF0000"/>
                        </a:solidFill>
                        <a:latin typeface="Calibri"/>
                        <a:ea typeface="Calibri"/>
                        <a:cs typeface="Calibri"/>
                        <a:sym typeface="Calibri"/>
                      </a:endParaRPr>
                    </a:p>
                  </a:txBody>
                  <a:tcPr marL="68575" marR="68575" marT="0" marB="0" anchor="ctr">
                    <a:noFill/>
                  </a:tcPr>
                </a:tc>
                <a:tc>
                  <a:txBody>
                    <a:bodyPr/>
                    <a:lstStyle/>
                    <a:p>
                      <a:pPr marL="36000" marR="0" lvl="0" indent="0" algn="ctr" rtl="0">
                        <a:lnSpc>
                          <a:spcPct val="100000"/>
                        </a:lnSpc>
                        <a:spcBef>
                          <a:spcPts val="0"/>
                        </a:spcBef>
                        <a:spcAft>
                          <a:spcPts val="0"/>
                        </a:spcAft>
                        <a:buNone/>
                      </a:pPr>
                      <a:r>
                        <a:rPr lang="tr-TR" sz="1600" b="1" dirty="0">
                          <a:solidFill>
                            <a:srgbClr val="FF0000"/>
                          </a:solidFill>
                        </a:rPr>
                        <a:t>2024</a:t>
                      </a:r>
                      <a:endParaRPr sz="1600" b="1" dirty="0">
                        <a:solidFill>
                          <a:srgbClr val="FF0000"/>
                        </a:solidFill>
                        <a:latin typeface="Calibri"/>
                        <a:ea typeface="Calibri"/>
                        <a:cs typeface="Calibri"/>
                        <a:sym typeface="Calibri"/>
                      </a:endParaRPr>
                    </a:p>
                  </a:txBody>
                  <a:tcPr marL="68575" marR="68575" marT="0" marB="0" anchor="ctr">
                    <a:noFill/>
                  </a:tcPr>
                </a:tc>
                <a:tc>
                  <a:txBody>
                    <a:bodyPr/>
                    <a:lstStyle/>
                    <a:p>
                      <a:pPr marL="36000" marR="0" lvl="0" indent="0" algn="ctr" rtl="0">
                        <a:lnSpc>
                          <a:spcPct val="100000"/>
                        </a:lnSpc>
                        <a:spcBef>
                          <a:spcPts val="0"/>
                        </a:spcBef>
                        <a:spcAft>
                          <a:spcPts val="0"/>
                        </a:spcAft>
                        <a:buNone/>
                      </a:pPr>
                      <a:r>
                        <a:rPr lang="tr-TR" sz="1600" b="1" dirty="0">
                          <a:solidFill>
                            <a:srgbClr val="FF0000"/>
                          </a:solidFill>
                        </a:rPr>
                        <a:t>2025</a:t>
                      </a:r>
                      <a:endParaRPr sz="1600" b="1" dirty="0">
                        <a:solidFill>
                          <a:srgbClr val="FF0000"/>
                        </a:solidFill>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0"/>
                  </a:ext>
                </a:extLst>
              </a:tr>
              <a:tr h="283775">
                <a:tc>
                  <a:txBody>
                    <a:bodyPr/>
                    <a:lstStyle/>
                    <a:p>
                      <a:pPr marL="36000" marR="36195" lvl="0" indent="0" algn="l" rtl="0">
                        <a:lnSpc>
                          <a:spcPct val="100000"/>
                        </a:lnSpc>
                        <a:spcBef>
                          <a:spcPts val="0"/>
                        </a:spcBef>
                        <a:spcAft>
                          <a:spcPts val="0"/>
                        </a:spcAft>
                        <a:buNone/>
                      </a:pPr>
                      <a:r>
                        <a:rPr lang="tr-TR" sz="1600" b="1" dirty="0"/>
                        <a:t>Tanınmış </a:t>
                      </a:r>
                      <a:r>
                        <a:rPr lang="tr-TR" sz="1600" b="1" dirty="0">
                          <a:solidFill>
                            <a:srgbClr val="FF0000"/>
                          </a:solidFill>
                        </a:rPr>
                        <a:t>uluslararası </a:t>
                      </a:r>
                      <a:r>
                        <a:rPr lang="tr-TR" sz="1600" b="1" dirty="0"/>
                        <a:t>yayınevleri tarafından yayınlanmış özgün bilimsel kitap</a:t>
                      </a:r>
                      <a:endParaRPr sz="1600" b="1" dirty="0">
                        <a:latin typeface="Times New Roman"/>
                        <a:ea typeface="Times New Roman"/>
                        <a:cs typeface="Times New Roman"/>
                        <a:sym typeface="Times New Roman"/>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latin typeface="Calibri"/>
                          <a:ea typeface="Calibri"/>
                          <a:cs typeface="Calibri"/>
                          <a:sym typeface="Calibri"/>
                        </a:rPr>
                        <a:t>3</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14</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1"/>
                  </a:ext>
                </a:extLst>
              </a:tr>
              <a:tr h="251075">
                <a:tc>
                  <a:txBody>
                    <a:bodyPr/>
                    <a:lstStyle/>
                    <a:p>
                      <a:pPr marL="36000" marR="36195" lvl="0" indent="0" algn="l" rtl="0">
                        <a:lnSpc>
                          <a:spcPct val="100000"/>
                        </a:lnSpc>
                        <a:spcBef>
                          <a:spcPts val="0"/>
                        </a:spcBef>
                        <a:spcAft>
                          <a:spcPts val="0"/>
                        </a:spcAft>
                        <a:buNone/>
                      </a:pPr>
                      <a:r>
                        <a:rPr lang="tr-TR" sz="1600" b="1" dirty="0"/>
                        <a:t>Tanınmış </a:t>
                      </a:r>
                      <a:r>
                        <a:rPr lang="tr-TR" sz="1600" b="1" dirty="0">
                          <a:solidFill>
                            <a:srgbClr val="FF0000"/>
                          </a:solidFill>
                        </a:rPr>
                        <a:t>uluslararası</a:t>
                      </a:r>
                      <a:r>
                        <a:rPr lang="tr-TR" sz="1600" b="1" dirty="0"/>
                        <a:t> yayınevleri tarafından yayınlanmış özgün bilimsel kitap editörlüğü, bölüm yazarlığı </a:t>
                      </a:r>
                      <a:endParaRPr sz="1600" b="1" dirty="0">
                        <a:latin typeface="Times New Roman"/>
                        <a:ea typeface="Times New Roman"/>
                        <a:cs typeface="Times New Roman"/>
                        <a:sym typeface="Times New Roman"/>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latin typeface="Calibri"/>
                          <a:ea typeface="Calibri"/>
                          <a:cs typeface="Calibri"/>
                          <a:sym typeface="Calibri"/>
                        </a:rPr>
                        <a:t>21</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latin typeface="Calibri"/>
                          <a:ea typeface="Calibri"/>
                          <a:cs typeface="Calibri"/>
                          <a:sym typeface="Calibri"/>
                        </a:rPr>
                        <a:t>78</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2"/>
                  </a:ext>
                </a:extLst>
              </a:tr>
              <a:tr h="283775">
                <a:tc>
                  <a:txBody>
                    <a:bodyPr/>
                    <a:lstStyle/>
                    <a:p>
                      <a:pPr marL="36000" marR="36195" lvl="0" indent="0" algn="l" rtl="0">
                        <a:lnSpc>
                          <a:spcPct val="100000"/>
                        </a:lnSpc>
                        <a:spcBef>
                          <a:spcPts val="0"/>
                        </a:spcBef>
                        <a:spcAft>
                          <a:spcPts val="0"/>
                        </a:spcAft>
                        <a:buNone/>
                      </a:pPr>
                      <a:r>
                        <a:rPr lang="tr-TR" sz="1600" b="1" dirty="0"/>
                        <a:t>Tanınmış </a:t>
                      </a:r>
                      <a:r>
                        <a:rPr lang="tr-TR" sz="1600" b="1" dirty="0">
                          <a:solidFill>
                            <a:srgbClr val="FF0000"/>
                          </a:solidFill>
                        </a:rPr>
                        <a:t>ulusal</a:t>
                      </a:r>
                      <a:r>
                        <a:rPr lang="tr-TR" sz="1600" b="1" dirty="0"/>
                        <a:t> yayınevleri tarafından yayınlanmış özgün bilimsel kitap</a:t>
                      </a:r>
                      <a:endParaRPr sz="1600" b="1" dirty="0">
                        <a:latin typeface="Times New Roman"/>
                        <a:ea typeface="Times New Roman"/>
                        <a:cs typeface="Times New Roman"/>
                        <a:sym typeface="Times New Roman"/>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0</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1</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3"/>
                  </a:ext>
                </a:extLst>
              </a:tr>
              <a:tr h="251075">
                <a:tc>
                  <a:txBody>
                    <a:bodyPr/>
                    <a:lstStyle/>
                    <a:p>
                      <a:pPr marL="36000" marR="36195" lvl="0" indent="0" algn="l" rtl="0">
                        <a:lnSpc>
                          <a:spcPct val="100000"/>
                        </a:lnSpc>
                        <a:spcBef>
                          <a:spcPts val="0"/>
                        </a:spcBef>
                        <a:spcAft>
                          <a:spcPts val="0"/>
                        </a:spcAft>
                        <a:buNone/>
                      </a:pPr>
                      <a:r>
                        <a:rPr lang="tr-TR" sz="1600" b="1" dirty="0"/>
                        <a:t>Tanınmış </a:t>
                      </a:r>
                      <a:r>
                        <a:rPr lang="tr-TR" sz="1600" b="1" dirty="0">
                          <a:solidFill>
                            <a:srgbClr val="FF0000"/>
                          </a:solidFill>
                        </a:rPr>
                        <a:t>ulusal</a:t>
                      </a:r>
                      <a:r>
                        <a:rPr lang="tr-TR" sz="1600" b="1" dirty="0"/>
                        <a:t> yayınevleri tarafından yayınlanmış özgün bilimsel kitap editörlüğü, bölüm yazarlığı </a:t>
                      </a:r>
                      <a:endParaRPr sz="1600" b="1" dirty="0">
                        <a:latin typeface="Times New Roman"/>
                        <a:ea typeface="Times New Roman"/>
                        <a:cs typeface="Times New Roman"/>
                        <a:sym typeface="Times New Roman"/>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1</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3 </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4"/>
                  </a:ext>
                </a:extLst>
              </a:tr>
              <a:tr h="504850">
                <a:tc>
                  <a:txBody>
                    <a:bodyPr/>
                    <a:lstStyle/>
                    <a:p>
                      <a:pPr marL="36000" marR="36195" lvl="0" indent="0" algn="l" rtl="0">
                        <a:lnSpc>
                          <a:spcPct val="100000"/>
                        </a:lnSpc>
                        <a:spcBef>
                          <a:spcPts val="0"/>
                        </a:spcBef>
                        <a:spcAft>
                          <a:spcPts val="0"/>
                        </a:spcAft>
                        <a:buNone/>
                      </a:pPr>
                      <a:r>
                        <a:rPr lang="tr-TR" sz="1600" b="1" dirty="0"/>
                        <a:t>Alanında çeviri kitap editörlüğü, kitap bölümü çevirisi, tam kitap çevirisi (Yabancı dil alanındaki adaylar kendi dil alanlarında çeviri yaparsa, puanın yarısı)</a:t>
                      </a:r>
                      <a:endParaRPr sz="1600" b="1"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1</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0 </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5"/>
                  </a:ext>
                </a:extLst>
              </a:tr>
              <a:tr h="504500">
                <a:tc>
                  <a:txBody>
                    <a:bodyPr/>
                    <a:lstStyle/>
                    <a:p>
                      <a:pPr marL="36000" marR="36195" lvl="0" indent="0" algn="l" rtl="0">
                        <a:lnSpc>
                          <a:spcPct val="100000"/>
                        </a:lnSpc>
                        <a:spcBef>
                          <a:spcPts val="0"/>
                        </a:spcBef>
                        <a:spcAft>
                          <a:spcPts val="0"/>
                        </a:spcAft>
                        <a:buNone/>
                      </a:pPr>
                      <a:r>
                        <a:rPr lang="tr-TR" sz="1600" b="1" dirty="0"/>
                        <a:t>Üniversite tarafından hakem incelemesi yaptırıldıktan sonra yayınlanan ders kitabı (Hakemsiz ders kitapları puanlandırmaya tabi tutulmaz)</a:t>
                      </a:r>
                      <a:endParaRPr sz="1600" b="1" dirty="0">
                        <a:latin typeface="Times New Roman"/>
                        <a:ea typeface="Times New Roman"/>
                        <a:cs typeface="Times New Roman"/>
                        <a:sym typeface="Times New Roman"/>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6"/>
                  </a:ext>
                </a:extLst>
              </a:tr>
              <a:tr h="504500">
                <a:tc>
                  <a:txBody>
                    <a:bodyPr/>
                    <a:lstStyle/>
                    <a:p>
                      <a:pPr marL="36000" marR="36195" lvl="0" indent="0" algn="l" rtl="0">
                        <a:lnSpc>
                          <a:spcPct val="100000"/>
                        </a:lnSpc>
                        <a:spcBef>
                          <a:spcPts val="0"/>
                        </a:spcBef>
                        <a:spcAft>
                          <a:spcPts val="0"/>
                        </a:spcAft>
                        <a:buNone/>
                      </a:pPr>
                      <a:r>
                        <a:rPr lang="tr-TR" sz="1600" b="1" dirty="0">
                          <a:solidFill>
                            <a:srgbClr val="FF0000"/>
                          </a:solidFill>
                        </a:rPr>
                        <a:t>Uluslararası</a:t>
                      </a:r>
                      <a:r>
                        <a:rPr lang="tr-TR" sz="1600" b="1" dirty="0"/>
                        <a:t> yayınevleri tarafından yayınlanan ansiklopedilerde madde (en fazla dört madde hesaplamada dikkate alınır)</a:t>
                      </a:r>
                      <a:endParaRPr sz="1600" b="1" dirty="0">
                        <a:latin typeface="Times New Roman"/>
                        <a:ea typeface="Times New Roman"/>
                        <a:cs typeface="Times New Roman"/>
                        <a:sym typeface="Times New Roman"/>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7"/>
                  </a:ext>
                </a:extLst>
              </a:tr>
              <a:tr h="504500">
                <a:tc>
                  <a:txBody>
                    <a:bodyPr/>
                    <a:lstStyle/>
                    <a:p>
                      <a:pPr marL="36000" marR="36195" lvl="0" indent="0" algn="l" rtl="0">
                        <a:lnSpc>
                          <a:spcPct val="100000"/>
                        </a:lnSpc>
                        <a:spcBef>
                          <a:spcPts val="0"/>
                        </a:spcBef>
                        <a:spcAft>
                          <a:spcPts val="0"/>
                        </a:spcAft>
                        <a:buNone/>
                      </a:pPr>
                      <a:r>
                        <a:rPr lang="tr-TR" sz="1600" b="1" dirty="0">
                          <a:solidFill>
                            <a:srgbClr val="FF0000"/>
                          </a:solidFill>
                        </a:rPr>
                        <a:t>Ulusal</a:t>
                      </a:r>
                      <a:r>
                        <a:rPr lang="tr-TR" sz="1600" b="1" dirty="0"/>
                        <a:t> yayınevleri tarafından yayınlanan ansiklopedilerde madde (en fazla dört madde hesaplamada dikkate alınır)</a:t>
                      </a:r>
                      <a:endParaRPr sz="1600" b="1" dirty="0">
                        <a:latin typeface="Times New Roman"/>
                        <a:ea typeface="Times New Roman"/>
                        <a:cs typeface="Times New Roman"/>
                        <a:sym typeface="Times New Roman"/>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8"/>
                  </a:ext>
                </a:extLst>
              </a:tr>
              <a:tr h="372125">
                <a:tc>
                  <a:txBody>
                    <a:bodyPr/>
                    <a:lstStyle/>
                    <a:p>
                      <a:pPr marL="36000" marR="0" lvl="0" indent="0" algn="r" rtl="0">
                        <a:lnSpc>
                          <a:spcPct val="100000"/>
                        </a:lnSpc>
                        <a:spcBef>
                          <a:spcPts val="0"/>
                        </a:spcBef>
                        <a:spcAft>
                          <a:spcPts val="0"/>
                        </a:spcAft>
                        <a:buNone/>
                      </a:pPr>
                      <a:r>
                        <a:rPr lang="tr-TR" sz="1600" b="1" dirty="0">
                          <a:solidFill>
                            <a:srgbClr val="FF0000"/>
                          </a:solidFill>
                        </a:rPr>
                        <a:t>TOPLAM</a:t>
                      </a:r>
                      <a:endParaRPr sz="1600" b="1" dirty="0">
                        <a:solidFill>
                          <a:srgbClr val="FF0000"/>
                        </a:solidFill>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26</a:t>
                      </a:r>
                      <a:endParaRPr sz="1600" dirty="0">
                        <a:latin typeface="Calibri"/>
                        <a:ea typeface="Calibri"/>
                        <a:cs typeface="Calibri"/>
                        <a:sym typeface="Calibri"/>
                      </a:endParaRPr>
                    </a:p>
                  </a:txBody>
                  <a:tcPr marL="68575" marR="68575" marT="0" marB="0" anchor="ctr">
                    <a:noFill/>
                  </a:tcPr>
                </a:tc>
                <a:tc>
                  <a:txBody>
                    <a:bodyPr/>
                    <a:lstStyle/>
                    <a:p>
                      <a:pPr marL="36000" marR="0" lvl="0" indent="0" algn="l" rtl="0">
                        <a:lnSpc>
                          <a:spcPct val="100000"/>
                        </a:lnSpc>
                        <a:spcBef>
                          <a:spcPts val="0"/>
                        </a:spcBef>
                        <a:spcAft>
                          <a:spcPts val="0"/>
                        </a:spcAft>
                        <a:buNone/>
                      </a:pPr>
                      <a:r>
                        <a:rPr lang="tr-TR" sz="1600" dirty="0"/>
                        <a:t> 96</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9"/>
          <p:cNvSpPr txBox="1">
            <a:spLocks noGrp="1"/>
          </p:cNvSpPr>
          <p:nvPr>
            <p:ph type="title"/>
          </p:nvPr>
        </p:nvSpPr>
        <p:spPr>
          <a:xfrm>
            <a:off x="369455" y="810763"/>
            <a:ext cx="10381672" cy="5839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dirty="0">
                <a:solidFill>
                  <a:srgbClr val="FF0000"/>
                </a:solidFill>
              </a:rPr>
              <a:t>Araştırma ve Geliştirme Faaliyetleri </a:t>
            </a:r>
            <a:r>
              <a:rPr lang="tr-TR" sz="2400" b="1" dirty="0">
                <a:solidFill>
                  <a:srgbClr val="962E2E"/>
                </a:solidFill>
                <a:latin typeface="Calibri"/>
                <a:ea typeface="Calibri"/>
                <a:cs typeface="Calibri"/>
                <a:sym typeface="Calibri"/>
              </a:rPr>
              <a:t>: </a:t>
            </a:r>
            <a:r>
              <a:rPr lang="tr-TR" sz="2400" b="1" dirty="0">
                <a:solidFill>
                  <a:srgbClr val="3333FF"/>
                </a:solidFill>
                <a:latin typeface="Calibri"/>
                <a:ea typeface="Calibri"/>
                <a:cs typeface="Calibri"/>
                <a:sym typeface="Calibri"/>
              </a:rPr>
              <a:t>Yıllara Göre Proje Bilgileri</a:t>
            </a:r>
            <a:endParaRPr sz="2400" b="1" dirty="0">
              <a:solidFill>
                <a:srgbClr val="3333FF"/>
              </a:solidFill>
            </a:endParaRPr>
          </a:p>
        </p:txBody>
      </p:sp>
      <p:sp>
        <p:nvSpPr>
          <p:cNvPr id="748" name="Google Shape;74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dirty="0"/>
              <a:t>12.01.2026</a:t>
            </a:r>
            <a:endParaRPr dirty="0"/>
          </a:p>
        </p:txBody>
      </p:sp>
      <p:sp>
        <p:nvSpPr>
          <p:cNvPr id="749" name="Google Shape;74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83</a:t>
            </a:fld>
            <a:endParaRPr dirty="0"/>
          </a:p>
        </p:txBody>
      </p:sp>
      <p:graphicFrame>
        <p:nvGraphicFramePr>
          <p:cNvPr id="750" name="Google Shape;750;p49"/>
          <p:cNvGraphicFramePr/>
          <p:nvPr>
            <p:extLst>
              <p:ext uri="{D42A27DB-BD31-4B8C-83A1-F6EECF244321}">
                <p14:modId xmlns:p14="http://schemas.microsoft.com/office/powerpoint/2010/main" val="1083305936"/>
              </p:ext>
            </p:extLst>
          </p:nvPr>
        </p:nvGraphicFramePr>
        <p:xfrm>
          <a:off x="274321" y="1820174"/>
          <a:ext cx="11575950" cy="4227785"/>
        </p:xfrm>
        <a:graphic>
          <a:graphicData uri="http://schemas.openxmlformats.org/drawingml/2006/table">
            <a:tbl>
              <a:tblPr firstRow="1" firstCol="1" lastRow="1" lastCol="1" bandRow="1" bandCol="1">
                <a:noFill/>
                <a:tableStyleId>{0D959B07-CC43-40B5-915E-03206A15D3F9}</a:tableStyleId>
              </a:tblPr>
              <a:tblGrid>
                <a:gridCol w="10187300">
                  <a:extLst>
                    <a:ext uri="{9D8B030D-6E8A-4147-A177-3AD203B41FA5}">
                      <a16:colId xmlns:a16="http://schemas.microsoft.com/office/drawing/2014/main" val="20000"/>
                    </a:ext>
                  </a:extLst>
                </a:gridCol>
                <a:gridCol w="754700">
                  <a:extLst>
                    <a:ext uri="{9D8B030D-6E8A-4147-A177-3AD203B41FA5}">
                      <a16:colId xmlns:a16="http://schemas.microsoft.com/office/drawing/2014/main" val="20001"/>
                    </a:ext>
                  </a:extLst>
                </a:gridCol>
                <a:gridCol w="633950">
                  <a:extLst>
                    <a:ext uri="{9D8B030D-6E8A-4147-A177-3AD203B41FA5}">
                      <a16:colId xmlns:a16="http://schemas.microsoft.com/office/drawing/2014/main" val="20002"/>
                    </a:ext>
                  </a:extLst>
                </a:gridCol>
              </a:tblGrid>
              <a:tr h="486425">
                <a:tc>
                  <a:txBody>
                    <a:bodyPr/>
                    <a:lstStyle/>
                    <a:p>
                      <a:pPr marL="0" marR="0" lvl="0" indent="0" algn="ctr" rtl="0">
                        <a:lnSpc>
                          <a:spcPct val="100000"/>
                        </a:lnSpc>
                        <a:spcBef>
                          <a:spcPts val="0"/>
                        </a:spcBef>
                        <a:spcAft>
                          <a:spcPts val="0"/>
                        </a:spcAft>
                        <a:buNone/>
                      </a:pPr>
                      <a:r>
                        <a:rPr lang="tr-TR" sz="1600" b="1" dirty="0">
                          <a:solidFill>
                            <a:srgbClr val="FF0000"/>
                          </a:solidFill>
                        </a:rPr>
                        <a:t>ARAŞTIRMA PROJELERİ</a:t>
                      </a:r>
                      <a:endParaRPr sz="1600" b="1" dirty="0">
                        <a:solidFill>
                          <a:srgbClr val="FF0000"/>
                        </a:solidFill>
                        <a:latin typeface="Calibri"/>
                        <a:ea typeface="Calibri"/>
                        <a:cs typeface="Calibri"/>
                        <a:sym typeface="Calibri"/>
                      </a:endParaRPr>
                    </a:p>
                  </a:txBody>
                  <a:tcPr marL="9075" marR="9075" marT="9075" marB="0" anchor="ctr">
                    <a:noFill/>
                  </a:tcPr>
                </a:tc>
                <a:tc>
                  <a:txBody>
                    <a:bodyPr/>
                    <a:lstStyle/>
                    <a:p>
                      <a:pPr marL="0" marR="0" lvl="0" indent="0" algn="ctr" rtl="0">
                        <a:lnSpc>
                          <a:spcPct val="100000"/>
                        </a:lnSpc>
                        <a:spcBef>
                          <a:spcPts val="0"/>
                        </a:spcBef>
                        <a:spcAft>
                          <a:spcPts val="0"/>
                        </a:spcAft>
                        <a:buNone/>
                      </a:pPr>
                      <a:r>
                        <a:rPr lang="tr-TR" sz="1600" b="1" dirty="0">
                          <a:solidFill>
                            <a:srgbClr val="FF0000"/>
                          </a:solidFill>
                        </a:rPr>
                        <a:t>2024</a:t>
                      </a:r>
                      <a:endParaRPr sz="1600" b="1" dirty="0">
                        <a:solidFill>
                          <a:srgbClr val="FF0000"/>
                        </a:solidFill>
                        <a:latin typeface="Calibri"/>
                        <a:ea typeface="Calibri"/>
                        <a:cs typeface="Calibri"/>
                        <a:sym typeface="Calibri"/>
                      </a:endParaRPr>
                    </a:p>
                  </a:txBody>
                  <a:tcPr marL="9075" marR="9075" marT="9075" marB="0" anchor="ctr">
                    <a:noFill/>
                  </a:tcPr>
                </a:tc>
                <a:tc>
                  <a:txBody>
                    <a:bodyPr/>
                    <a:lstStyle/>
                    <a:p>
                      <a:pPr marL="0" marR="0" lvl="0" indent="0" algn="ctr" rtl="0">
                        <a:lnSpc>
                          <a:spcPct val="100000"/>
                        </a:lnSpc>
                        <a:spcBef>
                          <a:spcPts val="0"/>
                        </a:spcBef>
                        <a:spcAft>
                          <a:spcPts val="0"/>
                        </a:spcAft>
                        <a:buNone/>
                      </a:pPr>
                      <a:r>
                        <a:rPr lang="tr-TR" sz="1600" b="1" dirty="0">
                          <a:solidFill>
                            <a:srgbClr val="FF0000"/>
                          </a:solidFill>
                        </a:rPr>
                        <a:t>2025</a:t>
                      </a:r>
                      <a:endParaRPr sz="1600" b="1" dirty="0">
                        <a:solidFill>
                          <a:srgbClr val="FF0000"/>
                        </a:solidFill>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0"/>
                  </a:ext>
                </a:extLst>
              </a:tr>
              <a:tr h="477500">
                <a:tc>
                  <a:txBody>
                    <a:bodyPr/>
                    <a:lstStyle/>
                    <a:p>
                      <a:pPr marL="0" marR="0" lvl="0" indent="0" algn="l" rtl="0">
                        <a:lnSpc>
                          <a:spcPct val="100000"/>
                        </a:lnSpc>
                        <a:spcBef>
                          <a:spcPts val="0"/>
                        </a:spcBef>
                        <a:spcAft>
                          <a:spcPts val="0"/>
                        </a:spcAft>
                        <a:buNone/>
                      </a:pPr>
                      <a:r>
                        <a:rPr lang="tr-TR" sz="1600" dirty="0"/>
                        <a:t>(1) Başarı ile tamamlanmış AB çerçeve programı bilimsel araştırma proje sayısı (Koordinatör/ alt koordinatör/yürütücü olmak)</a:t>
                      </a:r>
                      <a:endParaRPr sz="1600" dirty="0">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r>
                        <a:rPr lang="tr-TR" sz="1700" b="1" dirty="0"/>
                        <a:t>1</a:t>
                      </a:r>
                      <a:endParaRPr sz="17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dirty="0"/>
                        <a:t> 1</a:t>
                      </a:r>
                      <a:endParaRPr sz="1600" dirty="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1"/>
                  </a:ext>
                </a:extLst>
              </a:tr>
              <a:tr h="635775">
                <a:tc>
                  <a:txBody>
                    <a:bodyPr/>
                    <a:lstStyle/>
                    <a:p>
                      <a:pPr marL="0" marR="0" lvl="0" indent="0" algn="l" rtl="0">
                        <a:lnSpc>
                          <a:spcPct val="100000"/>
                        </a:lnSpc>
                        <a:spcBef>
                          <a:spcPts val="0"/>
                        </a:spcBef>
                        <a:spcAft>
                          <a:spcPts val="0"/>
                        </a:spcAft>
                        <a:buNone/>
                      </a:pPr>
                      <a:r>
                        <a:rPr lang="tr-TR" sz="1600" dirty="0"/>
                        <a:t>Başarı ile tamamlanmış 1. Madde dışındaki uluslararası destekli bilimsel araştırma proje (Derleme ve rapor hazırlama çalışmaları hariç) sayısı  (Yürütücü olmak)</a:t>
                      </a:r>
                      <a:endParaRPr sz="1600" dirty="0">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endParaRPr sz="17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2"/>
                  </a:ext>
                </a:extLst>
              </a:tr>
              <a:tr h="335375">
                <a:tc>
                  <a:txBody>
                    <a:bodyPr/>
                    <a:lstStyle/>
                    <a:p>
                      <a:pPr marL="0" marR="0" lvl="0" indent="0" algn="l" rtl="0">
                        <a:lnSpc>
                          <a:spcPct val="100000"/>
                        </a:lnSpc>
                        <a:spcBef>
                          <a:spcPts val="0"/>
                        </a:spcBef>
                        <a:spcAft>
                          <a:spcPts val="0"/>
                        </a:spcAft>
                        <a:buNone/>
                      </a:pPr>
                      <a:r>
                        <a:rPr lang="tr-TR" sz="1600" dirty="0"/>
                        <a:t>TÜBİTAK Ar-</a:t>
                      </a:r>
                      <a:r>
                        <a:rPr lang="tr-TR" sz="1600" dirty="0" err="1"/>
                        <a:t>Ge</a:t>
                      </a:r>
                      <a:r>
                        <a:rPr lang="tr-TR" sz="1600" dirty="0"/>
                        <a:t> proje (ARDEB, TEYDEB, KAMAG, vb.) sayısı (Yürütücü olmak)</a:t>
                      </a:r>
                      <a:endParaRPr sz="1600" dirty="0">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r>
                        <a:rPr lang="tr-TR" sz="1700" b="1" dirty="0"/>
                        <a:t>1</a:t>
                      </a:r>
                      <a:endParaRPr sz="17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dirty="0"/>
                        <a:t> 7</a:t>
                      </a:r>
                      <a:endParaRPr sz="1600" dirty="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3"/>
                  </a:ext>
                </a:extLst>
              </a:tr>
              <a:tr h="243100">
                <a:tc>
                  <a:txBody>
                    <a:bodyPr/>
                    <a:lstStyle/>
                    <a:p>
                      <a:pPr marL="0" marR="0" lvl="0" indent="0" algn="l" rtl="0">
                        <a:lnSpc>
                          <a:spcPct val="100000"/>
                        </a:lnSpc>
                        <a:spcBef>
                          <a:spcPts val="0"/>
                        </a:spcBef>
                        <a:spcAft>
                          <a:spcPts val="0"/>
                        </a:spcAft>
                        <a:buNone/>
                      </a:pPr>
                      <a:r>
                        <a:rPr lang="tr-TR" sz="1600"/>
                        <a:t>Diğer TÜBİTAK proje sayısı (Yürütücü olmak)</a:t>
                      </a:r>
                      <a:endParaRPr sz="1600">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endParaRPr sz="17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4"/>
                  </a:ext>
                </a:extLst>
              </a:tr>
              <a:tr h="426625">
                <a:tc>
                  <a:txBody>
                    <a:bodyPr/>
                    <a:lstStyle/>
                    <a:p>
                      <a:pPr marL="0" marR="0" lvl="0" indent="0" algn="l" rtl="0">
                        <a:lnSpc>
                          <a:spcPct val="100000"/>
                        </a:lnSpc>
                        <a:spcBef>
                          <a:spcPts val="0"/>
                        </a:spcBef>
                        <a:spcAft>
                          <a:spcPts val="0"/>
                        </a:spcAft>
                        <a:buNone/>
                      </a:pPr>
                      <a:r>
                        <a:rPr lang="tr-TR" sz="1600"/>
                        <a:t>Üniversite dışındaki kamu kurumlarıyla yapılan başarıyla tamamlanmış bilimsel araştırma proje sayısı (Yürütücü olmak)</a:t>
                      </a:r>
                      <a:endParaRPr sz="1600">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endParaRPr sz="17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5"/>
                  </a:ext>
                </a:extLst>
              </a:tr>
              <a:tr h="635775">
                <a:tc>
                  <a:txBody>
                    <a:bodyPr/>
                    <a:lstStyle/>
                    <a:p>
                      <a:pPr marL="0" marR="0" lvl="0" indent="0" algn="l" rtl="0">
                        <a:lnSpc>
                          <a:spcPct val="100000"/>
                        </a:lnSpc>
                        <a:spcBef>
                          <a:spcPts val="0"/>
                        </a:spcBef>
                        <a:spcAft>
                          <a:spcPts val="0"/>
                        </a:spcAft>
                        <a:buNone/>
                      </a:pPr>
                      <a:r>
                        <a:rPr lang="tr-TR" sz="1600"/>
                        <a:t>Başarıyla tamamlanmış Üniversite Bilimsel Araştırma Projeleri (BAP) Koordinatörlüğü destekli araştırma projesi (derleme ve rapor hazırlama çalışmaları hariç) sayısı (Yürütücü olmak)</a:t>
                      </a:r>
                      <a:endParaRPr sz="1600">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r>
                        <a:rPr lang="tr-TR" sz="1700" b="1" dirty="0"/>
                        <a:t>1</a:t>
                      </a:r>
                      <a:endParaRPr sz="17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dirty="0"/>
                        <a:t> 3</a:t>
                      </a:r>
                      <a:endParaRPr sz="1600" dirty="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6"/>
                  </a:ext>
                </a:extLst>
              </a:tr>
              <a:tr h="635775">
                <a:tc>
                  <a:txBody>
                    <a:bodyPr/>
                    <a:lstStyle/>
                    <a:p>
                      <a:pPr marL="0" marR="0" lvl="0" indent="0" algn="l" rtl="0">
                        <a:lnSpc>
                          <a:spcPct val="100000"/>
                        </a:lnSpc>
                        <a:spcBef>
                          <a:spcPts val="0"/>
                        </a:spcBef>
                        <a:spcAft>
                          <a:spcPts val="0"/>
                        </a:spcAft>
                        <a:buNone/>
                      </a:pPr>
                      <a:r>
                        <a:rPr lang="tr-TR" sz="1600" dirty="0"/>
                        <a:t>Başarıyla tamamlanmış diğer ulusal bilimsel araştırma projesi (TTO ve sanayi kuruluşları ile yapılan Ar-</a:t>
                      </a:r>
                      <a:r>
                        <a:rPr lang="tr-TR" sz="1600" dirty="0" err="1"/>
                        <a:t>Ge</a:t>
                      </a:r>
                      <a:r>
                        <a:rPr lang="tr-TR" sz="1600" dirty="0"/>
                        <a:t> projeleri, vb.) (derleme ve rapor hazırlama çalışmaları hariç) sayısı (Yürütücü olmak)</a:t>
                      </a:r>
                      <a:endParaRPr sz="1600" dirty="0">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endParaRPr sz="18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7"/>
                  </a:ext>
                </a:extLst>
              </a:tr>
              <a:tr h="307125">
                <a:tc>
                  <a:txBody>
                    <a:bodyPr/>
                    <a:lstStyle/>
                    <a:p>
                      <a:pPr marL="0" marR="0" lvl="0" indent="0" algn="r" rtl="0">
                        <a:lnSpc>
                          <a:spcPct val="100000"/>
                        </a:lnSpc>
                        <a:spcBef>
                          <a:spcPts val="0"/>
                        </a:spcBef>
                        <a:spcAft>
                          <a:spcPts val="0"/>
                        </a:spcAft>
                        <a:buNone/>
                      </a:pPr>
                      <a:r>
                        <a:rPr lang="tr-TR" sz="1600" b="1" dirty="0">
                          <a:solidFill>
                            <a:srgbClr val="FF0000"/>
                          </a:solidFill>
                        </a:rPr>
                        <a:t>TOPLAM</a:t>
                      </a:r>
                      <a:endParaRPr sz="1600" b="1" dirty="0">
                        <a:solidFill>
                          <a:srgbClr val="FF0000"/>
                        </a:solidFill>
                        <a:latin typeface="Calibri"/>
                        <a:ea typeface="Calibri"/>
                        <a:cs typeface="Calibri"/>
                        <a:sym typeface="Calibri"/>
                      </a:endParaRPr>
                    </a:p>
                  </a:txBody>
                  <a:tcPr marL="9075" marR="9075" marT="9075" marB="0" anchor="ctr">
                    <a:noFill/>
                  </a:tcPr>
                </a:tc>
                <a:tc>
                  <a:txBody>
                    <a:bodyPr/>
                    <a:lstStyle/>
                    <a:p>
                      <a:pPr marL="0" marR="0" lvl="0" indent="0" algn="l" rtl="0">
                        <a:lnSpc>
                          <a:spcPct val="100000"/>
                        </a:lnSpc>
                        <a:spcBef>
                          <a:spcPts val="0"/>
                        </a:spcBef>
                        <a:spcAft>
                          <a:spcPts val="0"/>
                        </a:spcAft>
                        <a:buNone/>
                      </a:pPr>
                      <a:r>
                        <a:rPr lang="tr-TR" sz="1800" b="1" dirty="0"/>
                        <a:t>3</a:t>
                      </a:r>
                      <a:endParaRPr sz="1800" b="1" dirty="0"/>
                    </a:p>
                  </a:txBody>
                  <a:tcPr marL="9075" marR="9075" marT="9075" marB="0" anchor="ctr">
                    <a:noFill/>
                  </a:tcPr>
                </a:tc>
                <a:tc>
                  <a:txBody>
                    <a:bodyPr/>
                    <a:lstStyle/>
                    <a:p>
                      <a:pPr marL="0" marR="0" lvl="0" indent="0" algn="l" rtl="0">
                        <a:lnSpc>
                          <a:spcPct val="100000"/>
                        </a:lnSpc>
                        <a:spcBef>
                          <a:spcPts val="0"/>
                        </a:spcBef>
                        <a:spcAft>
                          <a:spcPts val="0"/>
                        </a:spcAft>
                        <a:buNone/>
                      </a:pPr>
                      <a:r>
                        <a:rPr lang="tr-TR" sz="1600" dirty="0"/>
                        <a:t> 11</a:t>
                      </a:r>
                      <a:endParaRPr sz="1600" dirty="0">
                        <a:latin typeface="Calibri"/>
                        <a:ea typeface="Calibri"/>
                        <a:cs typeface="Calibri"/>
                        <a:sym typeface="Calibri"/>
                      </a:endParaRPr>
                    </a:p>
                  </a:txBody>
                  <a:tcPr marL="9075" marR="9075" marT="9075" marB="0" anchor="ctr">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0"/>
          <p:cNvSpPr txBox="1">
            <a:spLocks noGrp="1"/>
          </p:cNvSpPr>
          <p:nvPr>
            <p:ph type="title"/>
          </p:nvPr>
        </p:nvSpPr>
        <p:spPr>
          <a:xfrm>
            <a:off x="228600" y="752656"/>
            <a:ext cx="10457873" cy="623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a:t>
            </a:r>
            <a:r>
              <a:rPr lang="tr-TR" sz="2800" b="1">
                <a:solidFill>
                  <a:srgbClr val="962E2E"/>
                </a:solidFill>
              </a:rPr>
              <a:t>: </a:t>
            </a:r>
            <a:r>
              <a:rPr lang="tr-TR" sz="1800" b="1">
                <a:solidFill>
                  <a:srgbClr val="0000CC"/>
                </a:solidFill>
              </a:rPr>
              <a:t>Yıllara Göre Bilimsel Toplantı Faaliyetleri </a:t>
            </a:r>
            <a:endParaRPr/>
          </a:p>
        </p:txBody>
      </p:sp>
      <p:sp>
        <p:nvSpPr>
          <p:cNvPr id="756" name="Google Shape;75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757" name="Google Shape;75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84</a:t>
            </a:fld>
            <a:endParaRPr/>
          </a:p>
        </p:txBody>
      </p:sp>
      <p:graphicFrame>
        <p:nvGraphicFramePr>
          <p:cNvPr id="758" name="Google Shape;758;p50"/>
          <p:cNvGraphicFramePr/>
          <p:nvPr>
            <p:extLst>
              <p:ext uri="{D42A27DB-BD31-4B8C-83A1-F6EECF244321}">
                <p14:modId xmlns:p14="http://schemas.microsoft.com/office/powerpoint/2010/main" val="2054329025"/>
              </p:ext>
            </p:extLst>
          </p:nvPr>
        </p:nvGraphicFramePr>
        <p:xfrm>
          <a:off x="553164" y="1834962"/>
          <a:ext cx="11161675" cy="4134750"/>
        </p:xfrm>
        <a:graphic>
          <a:graphicData uri="http://schemas.openxmlformats.org/drawingml/2006/table">
            <a:tbl>
              <a:tblPr firstRow="1" firstCol="1" lastRow="1" lastCol="1" bandRow="1" bandCol="1">
                <a:noFill/>
                <a:tableStyleId>{0D959B07-CC43-40B5-915E-03206A15D3F9}</a:tableStyleId>
              </a:tblPr>
              <a:tblGrid>
                <a:gridCol w="9708825">
                  <a:extLst>
                    <a:ext uri="{9D8B030D-6E8A-4147-A177-3AD203B41FA5}">
                      <a16:colId xmlns:a16="http://schemas.microsoft.com/office/drawing/2014/main" val="20000"/>
                    </a:ext>
                  </a:extLst>
                </a:gridCol>
                <a:gridCol w="778650">
                  <a:extLst>
                    <a:ext uri="{9D8B030D-6E8A-4147-A177-3AD203B41FA5}">
                      <a16:colId xmlns:a16="http://schemas.microsoft.com/office/drawing/2014/main" val="20001"/>
                    </a:ext>
                  </a:extLst>
                </a:gridCol>
                <a:gridCol w="674200">
                  <a:extLst>
                    <a:ext uri="{9D8B030D-6E8A-4147-A177-3AD203B41FA5}">
                      <a16:colId xmlns:a16="http://schemas.microsoft.com/office/drawing/2014/main" val="20002"/>
                    </a:ext>
                  </a:extLst>
                </a:gridCol>
              </a:tblGrid>
              <a:tr h="442025">
                <a:tc>
                  <a:txBody>
                    <a:bodyPr/>
                    <a:lstStyle/>
                    <a:p>
                      <a:pPr marL="72000" marR="0" lvl="0" indent="0" algn="ctr" rtl="0">
                        <a:lnSpc>
                          <a:spcPct val="100000"/>
                        </a:lnSpc>
                        <a:spcBef>
                          <a:spcPts val="0"/>
                        </a:spcBef>
                        <a:spcAft>
                          <a:spcPts val="0"/>
                        </a:spcAft>
                        <a:buNone/>
                      </a:pPr>
                      <a:r>
                        <a:rPr lang="tr-TR" sz="1600" b="1">
                          <a:solidFill>
                            <a:srgbClr val="FF0000"/>
                          </a:solidFill>
                        </a:rPr>
                        <a:t>BİLİMSEL TOPLANTI FAALİYETLERİ</a:t>
                      </a:r>
                      <a:endParaRPr sz="1600" b="1">
                        <a:solidFill>
                          <a:srgbClr val="FF0000"/>
                        </a:solidFill>
                        <a:latin typeface="Calibri"/>
                        <a:ea typeface="Calibri"/>
                        <a:cs typeface="Calibri"/>
                        <a:sym typeface="Calibri"/>
                      </a:endParaRPr>
                    </a:p>
                  </a:txBody>
                  <a:tcPr marL="7575" marR="7575" marT="7575" marB="0" anchor="ctr">
                    <a:noFill/>
                  </a:tcPr>
                </a:tc>
                <a:tc>
                  <a:txBody>
                    <a:bodyPr/>
                    <a:lstStyle/>
                    <a:p>
                      <a:pPr marL="7200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7575" marR="7575" marT="7575" marB="0" anchor="ctr">
                    <a:noFill/>
                  </a:tcPr>
                </a:tc>
                <a:tc>
                  <a:txBody>
                    <a:bodyPr/>
                    <a:lstStyle/>
                    <a:p>
                      <a:pPr marL="7200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7575" marR="7575" marT="7575" marB="0" anchor="ctr">
                    <a:noFill/>
                  </a:tcPr>
                </a:tc>
                <a:extLst>
                  <a:ext uri="{0D108BD9-81ED-4DB2-BD59-A6C34878D82A}">
                    <a16:rowId xmlns:a16="http://schemas.microsoft.com/office/drawing/2014/main" val="10000"/>
                  </a:ext>
                </a:extLst>
              </a:tr>
              <a:tr h="74147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sunulan, tam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noFill/>
                  </a:tcPr>
                </a:tc>
                <a:tc>
                  <a:txBody>
                    <a:bodyPr/>
                    <a:lstStyle/>
                    <a:p>
                      <a:pPr marL="72000" marR="0" lvl="0" indent="0" algn="l" rtl="0">
                        <a:lnSpc>
                          <a:spcPct val="100000"/>
                        </a:lnSpc>
                        <a:spcBef>
                          <a:spcPts val="0"/>
                        </a:spcBef>
                        <a:spcAft>
                          <a:spcPts val="0"/>
                        </a:spcAft>
                        <a:buNone/>
                      </a:pPr>
                      <a:r>
                        <a:rPr lang="tr-TR" sz="1500" b="1" dirty="0"/>
                        <a:t> 40</a:t>
                      </a:r>
                      <a:endParaRPr sz="1500" b="1" dirty="0"/>
                    </a:p>
                  </a:txBody>
                  <a:tcPr marL="7575" marR="7575" marT="7575" marB="0">
                    <a:noFill/>
                  </a:tcPr>
                </a:tc>
                <a:tc>
                  <a:txBody>
                    <a:bodyPr/>
                    <a:lstStyle/>
                    <a:p>
                      <a:pPr marL="72000" marR="0" lvl="0" indent="0" algn="l" rtl="0">
                        <a:lnSpc>
                          <a:spcPct val="100000"/>
                        </a:lnSpc>
                        <a:spcBef>
                          <a:spcPts val="0"/>
                        </a:spcBef>
                        <a:spcAft>
                          <a:spcPts val="0"/>
                        </a:spcAft>
                        <a:buNone/>
                      </a:pPr>
                      <a:r>
                        <a:rPr lang="tr-TR" sz="1600" b="1" dirty="0">
                          <a:latin typeface="Calibri"/>
                          <a:ea typeface="Calibri"/>
                          <a:cs typeface="Calibri"/>
                          <a:sym typeface="Calibri"/>
                        </a:rPr>
                        <a:t>47</a:t>
                      </a:r>
                      <a:endParaRPr sz="1600" b="1" dirty="0">
                        <a:latin typeface="Calibri"/>
                        <a:ea typeface="Calibri"/>
                        <a:cs typeface="Calibri"/>
                        <a:sym typeface="Calibri"/>
                      </a:endParaRPr>
                    </a:p>
                  </a:txBody>
                  <a:tcPr marL="7575" marR="7575" marT="7575" marB="0">
                    <a:noFill/>
                  </a:tcPr>
                </a:tc>
                <a:extLst>
                  <a:ext uri="{0D108BD9-81ED-4DB2-BD59-A6C34878D82A}">
                    <a16:rowId xmlns:a16="http://schemas.microsoft.com/office/drawing/2014/main" val="10001"/>
                  </a:ext>
                </a:extLst>
              </a:tr>
              <a:tr h="74147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sunulan, özet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noFill/>
                  </a:tcPr>
                </a:tc>
                <a:tc>
                  <a:txBody>
                    <a:bodyPr/>
                    <a:lstStyle/>
                    <a:p>
                      <a:pPr marL="72000" marR="0" lvl="0" indent="0" algn="l" rtl="0">
                        <a:lnSpc>
                          <a:spcPct val="100000"/>
                        </a:lnSpc>
                        <a:spcBef>
                          <a:spcPts val="0"/>
                        </a:spcBef>
                        <a:spcAft>
                          <a:spcPts val="0"/>
                        </a:spcAft>
                        <a:buNone/>
                      </a:pPr>
                      <a:r>
                        <a:rPr lang="tr-TR" sz="1500" b="1" dirty="0"/>
                        <a:t>19</a:t>
                      </a:r>
                      <a:endParaRPr sz="1500" b="1" dirty="0"/>
                    </a:p>
                  </a:txBody>
                  <a:tcPr marL="7575" marR="7575" marT="7575" marB="0">
                    <a:noFill/>
                  </a:tcPr>
                </a:tc>
                <a:tc>
                  <a:txBody>
                    <a:bodyPr/>
                    <a:lstStyle/>
                    <a:p>
                      <a:pPr marL="72000" marR="0" lvl="0" indent="0" algn="l" rtl="0">
                        <a:lnSpc>
                          <a:spcPct val="100000"/>
                        </a:lnSpc>
                        <a:spcBef>
                          <a:spcPts val="0"/>
                        </a:spcBef>
                        <a:spcAft>
                          <a:spcPts val="0"/>
                        </a:spcAft>
                        <a:buNone/>
                      </a:pPr>
                      <a:r>
                        <a:rPr lang="tr-TR" sz="1600" b="1" dirty="0">
                          <a:latin typeface="Calibri"/>
                          <a:ea typeface="Calibri"/>
                          <a:cs typeface="Calibri"/>
                          <a:sym typeface="Calibri"/>
                        </a:rPr>
                        <a:t>90</a:t>
                      </a:r>
                      <a:endParaRPr sz="1600" b="1" dirty="0">
                        <a:latin typeface="Calibri"/>
                        <a:ea typeface="Calibri"/>
                        <a:cs typeface="Calibri"/>
                        <a:sym typeface="Calibri"/>
                      </a:endParaRPr>
                    </a:p>
                  </a:txBody>
                  <a:tcPr marL="7575" marR="7575" marT="7575" marB="0">
                    <a:noFill/>
                  </a:tcPr>
                </a:tc>
                <a:extLst>
                  <a:ext uri="{0D108BD9-81ED-4DB2-BD59-A6C34878D82A}">
                    <a16:rowId xmlns:a16="http://schemas.microsoft.com/office/drawing/2014/main" val="10002"/>
                  </a:ext>
                </a:extLst>
              </a:tr>
              <a:tr h="49642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poster olarak sunulan çalışma sayısı </a:t>
                      </a:r>
                      <a:endParaRPr sz="1800">
                        <a:solidFill>
                          <a:schemeClr val="dk1"/>
                        </a:solidFill>
                        <a:latin typeface="Calibri"/>
                        <a:ea typeface="Calibri"/>
                        <a:cs typeface="Calibri"/>
                        <a:sym typeface="Calibri"/>
                      </a:endParaRPr>
                    </a:p>
                  </a:txBody>
                  <a:tcPr marL="7575" marR="7575" marT="7575" marB="0" anchor="ctr">
                    <a:noFill/>
                  </a:tcPr>
                </a:tc>
                <a:tc>
                  <a:txBody>
                    <a:bodyPr/>
                    <a:lstStyle/>
                    <a:p>
                      <a:pPr marL="72000" marR="0" lvl="0" indent="0" algn="l" rtl="0">
                        <a:lnSpc>
                          <a:spcPct val="100000"/>
                        </a:lnSpc>
                        <a:spcBef>
                          <a:spcPts val="0"/>
                        </a:spcBef>
                        <a:spcAft>
                          <a:spcPts val="0"/>
                        </a:spcAft>
                        <a:buNone/>
                      </a:pPr>
                      <a:endParaRPr sz="1500" b="1"/>
                    </a:p>
                  </a:txBody>
                  <a:tcPr marL="7575" marR="7575" marT="7575" marB="0">
                    <a:noFill/>
                  </a:tcPr>
                </a:tc>
                <a:tc>
                  <a:txBody>
                    <a:bodyPr/>
                    <a:lstStyle/>
                    <a:p>
                      <a:pPr marL="72000" marR="0" lvl="0" indent="0" algn="l" rtl="0">
                        <a:lnSpc>
                          <a:spcPct val="100000"/>
                        </a:lnSpc>
                        <a:spcBef>
                          <a:spcPts val="0"/>
                        </a:spcBef>
                        <a:spcAft>
                          <a:spcPts val="0"/>
                        </a:spcAft>
                        <a:buNone/>
                      </a:pPr>
                      <a:r>
                        <a:rPr lang="tr-TR" sz="900" dirty="0"/>
                        <a:t> </a:t>
                      </a:r>
                      <a:endParaRPr sz="900" dirty="0">
                        <a:latin typeface="Calibri"/>
                        <a:ea typeface="Calibri"/>
                        <a:cs typeface="Calibri"/>
                        <a:sym typeface="Calibri"/>
                      </a:endParaRPr>
                    </a:p>
                  </a:txBody>
                  <a:tcPr marL="7575" marR="7575" marT="7575" marB="0">
                    <a:noFill/>
                  </a:tcPr>
                </a:tc>
                <a:extLst>
                  <a:ext uri="{0D108BD9-81ED-4DB2-BD59-A6C34878D82A}">
                    <a16:rowId xmlns:a16="http://schemas.microsoft.com/office/drawing/2014/main" val="10003"/>
                  </a:ext>
                </a:extLst>
              </a:tr>
              <a:tr h="568700">
                <a:tc>
                  <a:txBody>
                    <a:bodyPr/>
                    <a:lstStyle/>
                    <a:p>
                      <a:pPr marL="72000" marR="0" lvl="0" indent="0" algn="l" rtl="0">
                        <a:lnSpc>
                          <a:spcPct val="100000"/>
                        </a:lnSpc>
                        <a:spcBef>
                          <a:spcPts val="0"/>
                        </a:spcBef>
                        <a:spcAft>
                          <a:spcPts val="0"/>
                        </a:spcAft>
                        <a:buClr>
                          <a:schemeClr val="dk1"/>
                        </a:buClr>
                        <a:buSzPts val="1800"/>
                        <a:buFont typeface="Calibri"/>
                        <a:buNone/>
                      </a:pPr>
                      <a:r>
                        <a:rPr lang="tr-TR" sz="1800">
                          <a:solidFill>
                            <a:schemeClr val="dk1"/>
                          </a:solidFill>
                        </a:rPr>
                        <a:t>Ulusal bilimsel toplantılarda sunulan tam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noFill/>
                  </a:tcPr>
                </a:tc>
                <a:tc>
                  <a:txBody>
                    <a:bodyPr/>
                    <a:lstStyle/>
                    <a:p>
                      <a:pPr marL="72000" marR="0" lvl="0" indent="0" algn="l" rtl="0">
                        <a:lnSpc>
                          <a:spcPct val="100000"/>
                        </a:lnSpc>
                        <a:spcBef>
                          <a:spcPts val="0"/>
                        </a:spcBef>
                        <a:spcAft>
                          <a:spcPts val="0"/>
                        </a:spcAft>
                        <a:buNone/>
                      </a:pPr>
                      <a:r>
                        <a:rPr lang="tr-TR" sz="1500" b="1" dirty="0"/>
                        <a:t>2</a:t>
                      </a:r>
                      <a:endParaRPr sz="1500" b="1" dirty="0"/>
                    </a:p>
                  </a:txBody>
                  <a:tcPr marL="7575" marR="7575" marT="7575" marB="0">
                    <a:noFill/>
                  </a:tcPr>
                </a:tc>
                <a:tc>
                  <a:txBody>
                    <a:bodyPr/>
                    <a:lstStyle/>
                    <a:p>
                      <a:pPr marL="72000" marR="0" lvl="0" indent="0" algn="l" rtl="0">
                        <a:lnSpc>
                          <a:spcPct val="100000"/>
                        </a:lnSpc>
                        <a:spcBef>
                          <a:spcPts val="0"/>
                        </a:spcBef>
                        <a:spcAft>
                          <a:spcPts val="0"/>
                        </a:spcAft>
                        <a:buNone/>
                      </a:pPr>
                      <a:r>
                        <a:rPr lang="tr-TR" sz="1600" b="1" dirty="0">
                          <a:latin typeface="Calibri"/>
                          <a:ea typeface="Calibri"/>
                          <a:cs typeface="Calibri"/>
                          <a:sym typeface="Calibri"/>
                        </a:rPr>
                        <a:t>4</a:t>
                      </a:r>
                      <a:endParaRPr sz="1600" b="1" dirty="0">
                        <a:latin typeface="Calibri"/>
                        <a:ea typeface="Calibri"/>
                        <a:cs typeface="Calibri"/>
                        <a:sym typeface="Calibri"/>
                      </a:endParaRPr>
                    </a:p>
                  </a:txBody>
                  <a:tcPr marL="7575" marR="7575" marT="7575" marB="0">
                    <a:noFill/>
                  </a:tcPr>
                </a:tc>
                <a:extLst>
                  <a:ext uri="{0D108BD9-81ED-4DB2-BD59-A6C34878D82A}">
                    <a16:rowId xmlns:a16="http://schemas.microsoft.com/office/drawing/2014/main" val="10004"/>
                  </a:ext>
                </a:extLst>
              </a:tr>
              <a:tr h="568700">
                <a:tc>
                  <a:txBody>
                    <a:bodyPr/>
                    <a:lstStyle/>
                    <a:p>
                      <a:pPr marL="72000" marR="0" lvl="0" indent="0" algn="l" rtl="0">
                        <a:lnSpc>
                          <a:spcPct val="100000"/>
                        </a:lnSpc>
                        <a:spcBef>
                          <a:spcPts val="0"/>
                        </a:spcBef>
                        <a:spcAft>
                          <a:spcPts val="0"/>
                        </a:spcAft>
                        <a:buNone/>
                      </a:pPr>
                      <a:r>
                        <a:rPr lang="tr-TR" sz="1800">
                          <a:solidFill>
                            <a:schemeClr val="dk1"/>
                          </a:solidFill>
                        </a:rPr>
                        <a:t>Ulusal bilimsel toplantılarda sunulan, özet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noFill/>
                  </a:tcPr>
                </a:tc>
                <a:tc>
                  <a:txBody>
                    <a:bodyPr/>
                    <a:lstStyle/>
                    <a:p>
                      <a:pPr marL="72000" marR="0" lvl="0" indent="0" algn="l" rtl="0">
                        <a:lnSpc>
                          <a:spcPct val="100000"/>
                        </a:lnSpc>
                        <a:spcBef>
                          <a:spcPts val="0"/>
                        </a:spcBef>
                        <a:spcAft>
                          <a:spcPts val="0"/>
                        </a:spcAft>
                        <a:buNone/>
                      </a:pPr>
                      <a:r>
                        <a:rPr lang="tr-TR" sz="1500" b="1" dirty="0"/>
                        <a:t>6</a:t>
                      </a:r>
                      <a:endParaRPr sz="1500" b="1" dirty="0"/>
                    </a:p>
                  </a:txBody>
                  <a:tcPr marL="7575" marR="7575" marT="7575" marB="0">
                    <a:noFill/>
                  </a:tcPr>
                </a:tc>
                <a:tc>
                  <a:txBody>
                    <a:bodyPr/>
                    <a:lstStyle/>
                    <a:p>
                      <a:pPr marL="72000" marR="0" lvl="0" indent="0" algn="l" rtl="0">
                        <a:lnSpc>
                          <a:spcPct val="100000"/>
                        </a:lnSpc>
                        <a:spcBef>
                          <a:spcPts val="0"/>
                        </a:spcBef>
                        <a:spcAft>
                          <a:spcPts val="0"/>
                        </a:spcAft>
                        <a:buNone/>
                      </a:pPr>
                      <a:r>
                        <a:rPr lang="tr-TR" sz="1400" b="1" dirty="0"/>
                        <a:t> 9</a:t>
                      </a:r>
                      <a:endParaRPr sz="1400" b="1" dirty="0">
                        <a:latin typeface="Calibri"/>
                        <a:ea typeface="Calibri"/>
                        <a:cs typeface="Calibri"/>
                        <a:sym typeface="Calibri"/>
                      </a:endParaRPr>
                    </a:p>
                  </a:txBody>
                  <a:tcPr marL="7575" marR="7575" marT="7575" marB="0">
                    <a:noFill/>
                  </a:tcPr>
                </a:tc>
                <a:extLst>
                  <a:ext uri="{0D108BD9-81ED-4DB2-BD59-A6C34878D82A}">
                    <a16:rowId xmlns:a16="http://schemas.microsoft.com/office/drawing/2014/main" val="10005"/>
                  </a:ext>
                </a:extLst>
              </a:tr>
              <a:tr h="287975">
                <a:tc>
                  <a:txBody>
                    <a:bodyPr/>
                    <a:lstStyle/>
                    <a:p>
                      <a:pPr marL="72000" marR="0" lvl="0" indent="0" algn="l" rtl="0">
                        <a:lnSpc>
                          <a:spcPct val="100000"/>
                        </a:lnSpc>
                        <a:spcBef>
                          <a:spcPts val="0"/>
                        </a:spcBef>
                        <a:spcAft>
                          <a:spcPts val="0"/>
                        </a:spcAft>
                        <a:buNone/>
                      </a:pPr>
                      <a:r>
                        <a:rPr lang="tr-TR" sz="1800">
                          <a:solidFill>
                            <a:schemeClr val="dk1"/>
                          </a:solidFill>
                        </a:rPr>
                        <a:t>Ulusal bilimsel toplantılarda poster olarak sunulan çalışma sayısı </a:t>
                      </a:r>
                      <a:endParaRPr sz="1800">
                        <a:solidFill>
                          <a:schemeClr val="dk1"/>
                        </a:solidFill>
                        <a:latin typeface="Calibri"/>
                        <a:ea typeface="Calibri"/>
                        <a:cs typeface="Calibri"/>
                        <a:sym typeface="Calibri"/>
                      </a:endParaRPr>
                    </a:p>
                  </a:txBody>
                  <a:tcPr marL="7575" marR="7575" marT="7575" marB="0" anchor="ctr">
                    <a:noFill/>
                  </a:tcPr>
                </a:tc>
                <a:tc>
                  <a:txBody>
                    <a:bodyPr/>
                    <a:lstStyle/>
                    <a:p>
                      <a:pPr marL="72000" marR="0" lvl="0" indent="0" algn="l" rtl="0">
                        <a:lnSpc>
                          <a:spcPct val="100000"/>
                        </a:lnSpc>
                        <a:spcBef>
                          <a:spcPts val="0"/>
                        </a:spcBef>
                        <a:spcAft>
                          <a:spcPts val="0"/>
                        </a:spcAft>
                        <a:buNone/>
                      </a:pPr>
                      <a:r>
                        <a:rPr lang="tr-TR" sz="900" dirty="0"/>
                        <a:t> </a:t>
                      </a:r>
                      <a:endParaRPr sz="900" dirty="0">
                        <a:latin typeface="Calibri"/>
                        <a:ea typeface="Calibri"/>
                        <a:cs typeface="Calibri"/>
                        <a:sym typeface="Calibri"/>
                      </a:endParaRPr>
                    </a:p>
                  </a:txBody>
                  <a:tcPr marL="7575" marR="7575" marT="7575" marB="0">
                    <a:noFill/>
                  </a:tcPr>
                </a:tc>
                <a:tc>
                  <a:txBody>
                    <a:bodyPr/>
                    <a:lstStyle/>
                    <a:p>
                      <a:pPr marL="72000" marR="0" lvl="0" indent="0" algn="l" rtl="0">
                        <a:lnSpc>
                          <a:spcPct val="100000"/>
                        </a:lnSpc>
                        <a:spcBef>
                          <a:spcPts val="0"/>
                        </a:spcBef>
                        <a:spcAft>
                          <a:spcPts val="0"/>
                        </a:spcAft>
                        <a:buNone/>
                      </a:pPr>
                      <a:r>
                        <a:rPr lang="tr-TR" sz="900" dirty="0"/>
                        <a:t> </a:t>
                      </a:r>
                      <a:endParaRPr sz="900" dirty="0">
                        <a:latin typeface="Calibri"/>
                        <a:ea typeface="Calibri"/>
                        <a:cs typeface="Calibri"/>
                        <a:sym typeface="Calibri"/>
                      </a:endParaRPr>
                    </a:p>
                  </a:txBody>
                  <a:tcPr marL="7575" marR="7575" marT="7575" marB="0">
                    <a:noFill/>
                  </a:tcPr>
                </a:tc>
                <a:extLst>
                  <a:ext uri="{0D108BD9-81ED-4DB2-BD59-A6C34878D82A}">
                    <a16:rowId xmlns:a16="http://schemas.microsoft.com/office/drawing/2014/main" val="10006"/>
                  </a:ext>
                </a:extLst>
              </a:tr>
              <a:tr h="287975">
                <a:tc>
                  <a:txBody>
                    <a:bodyPr/>
                    <a:lstStyle/>
                    <a:p>
                      <a:pPr marL="72000" marR="0" lvl="0" indent="0" algn="r" rtl="0">
                        <a:lnSpc>
                          <a:spcPct val="100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7575" marR="7575" marT="7575" marB="0" anchor="ctr">
                    <a:noFill/>
                  </a:tcPr>
                </a:tc>
                <a:tc>
                  <a:txBody>
                    <a:bodyPr/>
                    <a:lstStyle/>
                    <a:p>
                      <a:pPr marL="72000" marR="0" lvl="0" indent="0" algn="l" rtl="0">
                        <a:lnSpc>
                          <a:spcPct val="100000"/>
                        </a:lnSpc>
                        <a:spcBef>
                          <a:spcPts val="0"/>
                        </a:spcBef>
                        <a:spcAft>
                          <a:spcPts val="0"/>
                        </a:spcAft>
                        <a:buNone/>
                      </a:pPr>
                      <a:r>
                        <a:rPr lang="tr-TR" sz="1600" b="1" dirty="0"/>
                        <a:t> 63</a:t>
                      </a:r>
                      <a:endParaRPr sz="1600" b="1" dirty="0">
                        <a:latin typeface="Calibri"/>
                        <a:ea typeface="Calibri"/>
                        <a:cs typeface="Calibri"/>
                        <a:sym typeface="Calibri"/>
                      </a:endParaRPr>
                    </a:p>
                  </a:txBody>
                  <a:tcPr marL="7575" marR="7575" marT="7575" marB="0">
                    <a:noFill/>
                  </a:tcPr>
                </a:tc>
                <a:tc>
                  <a:txBody>
                    <a:bodyPr/>
                    <a:lstStyle/>
                    <a:p>
                      <a:pPr marL="72000" marR="0" lvl="0" indent="0" algn="l" rtl="0">
                        <a:lnSpc>
                          <a:spcPct val="100000"/>
                        </a:lnSpc>
                        <a:spcBef>
                          <a:spcPts val="0"/>
                        </a:spcBef>
                        <a:spcAft>
                          <a:spcPts val="0"/>
                        </a:spcAft>
                        <a:buNone/>
                      </a:pPr>
                      <a:r>
                        <a:rPr lang="tr-TR" sz="1600" b="1" dirty="0"/>
                        <a:t> 102</a:t>
                      </a:r>
                      <a:endParaRPr sz="1600" b="1" dirty="0">
                        <a:latin typeface="Calibri"/>
                        <a:ea typeface="Calibri"/>
                        <a:cs typeface="Calibri"/>
                        <a:sym typeface="Calibri"/>
                      </a:endParaRPr>
                    </a:p>
                  </a:txBody>
                  <a:tcPr marL="7575" marR="7575" marT="7575" marB="0">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1"/>
          <p:cNvSpPr txBox="1">
            <a:spLocks noGrp="1"/>
          </p:cNvSpPr>
          <p:nvPr>
            <p:ph type="title"/>
          </p:nvPr>
        </p:nvSpPr>
        <p:spPr>
          <a:xfrm>
            <a:off x="461819" y="705017"/>
            <a:ext cx="10279506" cy="744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a:t>
            </a:r>
            <a:r>
              <a:rPr lang="tr-TR" sz="2800" b="1">
                <a:solidFill>
                  <a:srgbClr val="962E2E"/>
                </a:solidFill>
              </a:rPr>
              <a:t>: </a:t>
            </a:r>
            <a:r>
              <a:rPr lang="tr-TR" sz="1800" b="1">
                <a:solidFill>
                  <a:srgbClr val="0000CC"/>
                </a:solidFill>
              </a:rPr>
              <a:t>Yıllara Göre Editörlük ve Hakemlik Faaliyetleri</a:t>
            </a:r>
            <a:endParaRPr sz="1800">
              <a:solidFill>
                <a:srgbClr val="0000CC"/>
              </a:solidFill>
            </a:endParaRPr>
          </a:p>
        </p:txBody>
      </p:sp>
      <p:sp>
        <p:nvSpPr>
          <p:cNvPr id="764" name="Google Shape;76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765" name="Google Shape;76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85</a:t>
            </a:fld>
            <a:endParaRPr/>
          </a:p>
        </p:txBody>
      </p:sp>
      <p:graphicFrame>
        <p:nvGraphicFramePr>
          <p:cNvPr id="766" name="Google Shape;766;p51"/>
          <p:cNvGraphicFramePr/>
          <p:nvPr>
            <p:extLst>
              <p:ext uri="{D42A27DB-BD31-4B8C-83A1-F6EECF244321}">
                <p14:modId xmlns:p14="http://schemas.microsoft.com/office/powerpoint/2010/main" val="746873730"/>
              </p:ext>
            </p:extLst>
          </p:nvPr>
        </p:nvGraphicFramePr>
        <p:xfrm>
          <a:off x="365757" y="1870989"/>
          <a:ext cx="11342525" cy="3943400"/>
        </p:xfrm>
        <a:graphic>
          <a:graphicData uri="http://schemas.openxmlformats.org/drawingml/2006/table">
            <a:tbl>
              <a:tblPr firstRow="1" firstCol="1" lastRow="1" lastCol="1" bandRow="1" bandCol="1">
                <a:noFill/>
                <a:tableStyleId>{0D959B07-CC43-40B5-915E-03206A15D3F9}</a:tableStyleId>
              </a:tblPr>
              <a:tblGrid>
                <a:gridCol w="8990675">
                  <a:extLst>
                    <a:ext uri="{9D8B030D-6E8A-4147-A177-3AD203B41FA5}">
                      <a16:colId xmlns:a16="http://schemas.microsoft.com/office/drawing/2014/main" val="20000"/>
                    </a:ext>
                  </a:extLst>
                </a:gridCol>
                <a:gridCol w="1182250">
                  <a:extLst>
                    <a:ext uri="{9D8B030D-6E8A-4147-A177-3AD203B41FA5}">
                      <a16:colId xmlns:a16="http://schemas.microsoft.com/office/drawing/2014/main" val="20001"/>
                    </a:ext>
                  </a:extLst>
                </a:gridCol>
                <a:gridCol w="1169600">
                  <a:extLst>
                    <a:ext uri="{9D8B030D-6E8A-4147-A177-3AD203B41FA5}">
                      <a16:colId xmlns:a16="http://schemas.microsoft.com/office/drawing/2014/main" val="20002"/>
                    </a:ext>
                  </a:extLst>
                </a:gridCol>
              </a:tblGrid>
              <a:tr h="692075">
                <a:tc>
                  <a:txBody>
                    <a:bodyPr/>
                    <a:lstStyle/>
                    <a:p>
                      <a:pPr marL="36195" marR="36195" lvl="0" indent="0" algn="ctr" rtl="0">
                        <a:lnSpc>
                          <a:spcPct val="100000"/>
                        </a:lnSpc>
                        <a:spcBef>
                          <a:spcPts val="0"/>
                        </a:spcBef>
                        <a:spcAft>
                          <a:spcPts val="0"/>
                        </a:spcAft>
                        <a:buNone/>
                      </a:pPr>
                      <a:r>
                        <a:rPr lang="tr-TR" sz="1600" b="1">
                          <a:solidFill>
                            <a:srgbClr val="FF0000"/>
                          </a:solidFill>
                        </a:rPr>
                        <a:t>EDİTÖRLÜK ve HAKEMLİK FAALİYETLERİ</a:t>
                      </a:r>
                      <a:endParaRPr sz="1600" b="1">
                        <a:solidFill>
                          <a:srgbClr val="FF0000"/>
                        </a:solidFill>
                        <a:latin typeface="Times New Roman"/>
                        <a:ea typeface="Times New Roman"/>
                        <a:cs typeface="Times New Roman"/>
                        <a:sym typeface="Times New Roman"/>
                      </a:endParaRPr>
                    </a:p>
                  </a:txBody>
                  <a:tcPr marL="68575" marR="68575" marT="0" marB="0" anchor="ctr">
                    <a:noFill/>
                  </a:tcPr>
                </a:tc>
                <a:tc>
                  <a:txBody>
                    <a:bodyPr/>
                    <a:lstStyle/>
                    <a:p>
                      <a:pPr marL="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0"/>
                  </a:ext>
                </a:extLst>
              </a:tr>
              <a:tr h="527925">
                <a:tc>
                  <a:txBody>
                    <a:bodyPr/>
                    <a:lstStyle/>
                    <a:p>
                      <a:pPr marL="36195" marR="36195" lvl="0" indent="0" algn="l" rtl="0">
                        <a:lnSpc>
                          <a:spcPct val="100000"/>
                        </a:lnSpc>
                        <a:spcBef>
                          <a:spcPts val="0"/>
                        </a:spcBef>
                        <a:spcAft>
                          <a:spcPts val="0"/>
                        </a:spcAft>
                        <a:buNone/>
                      </a:pPr>
                      <a:r>
                        <a:rPr lang="tr-TR" sz="1600"/>
                        <a:t>SCI, SCI-E, SSCI veya AHCI kapsamındaki dergilerde baş editörlük görevi</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1"/>
                  </a:ext>
                </a:extLst>
              </a:tr>
              <a:tr h="309350">
                <a:tc>
                  <a:txBody>
                    <a:bodyPr/>
                    <a:lstStyle/>
                    <a:p>
                      <a:pPr marL="36195" marR="36195" lvl="0" indent="0" algn="l" rtl="0">
                        <a:lnSpc>
                          <a:spcPct val="100000"/>
                        </a:lnSpc>
                        <a:spcBef>
                          <a:spcPts val="0"/>
                        </a:spcBef>
                        <a:spcAft>
                          <a:spcPts val="0"/>
                        </a:spcAft>
                        <a:buNone/>
                      </a:pPr>
                      <a:r>
                        <a:rPr lang="tr-TR" sz="1600"/>
                        <a:t>SCI, SCI-E, SSCI veya AHCI kapsamındaki dergilerde associate editörlük görevi</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2"/>
                  </a:ext>
                </a:extLst>
              </a:tr>
              <a:tr h="346325">
                <a:tc>
                  <a:txBody>
                    <a:bodyPr/>
                    <a:lstStyle/>
                    <a:p>
                      <a:pPr marL="36195" marR="36195" lvl="0" indent="0" algn="l" rtl="0">
                        <a:lnSpc>
                          <a:spcPct val="100000"/>
                        </a:lnSpc>
                        <a:spcBef>
                          <a:spcPts val="0"/>
                        </a:spcBef>
                        <a:spcAft>
                          <a:spcPts val="0"/>
                        </a:spcAft>
                        <a:buNone/>
                      </a:pPr>
                      <a:r>
                        <a:rPr lang="tr-TR" sz="1600"/>
                        <a:t>SCI, SCI-E, SSCI veya AHCI kapsamındaki dergilerde asistan editörlük görevi</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3"/>
                  </a:ext>
                </a:extLst>
              </a:tr>
              <a:tr h="309350">
                <a:tc>
                  <a:txBody>
                    <a:bodyPr/>
                    <a:lstStyle/>
                    <a:p>
                      <a:pPr marL="36195" marR="36195" lvl="0" indent="0" algn="l" rtl="0">
                        <a:lnSpc>
                          <a:spcPct val="100000"/>
                        </a:lnSpc>
                        <a:spcBef>
                          <a:spcPts val="0"/>
                        </a:spcBef>
                        <a:spcAft>
                          <a:spcPts val="0"/>
                        </a:spcAft>
                        <a:buNone/>
                      </a:pPr>
                      <a:r>
                        <a:rPr lang="tr-TR" sz="1600"/>
                        <a:t>SCI, SCI-E, SSCI veya AHCI kapsamındaki dergilerde yayın kurulu üyeliği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4"/>
                  </a:ext>
                </a:extLst>
              </a:tr>
              <a:tr h="351675">
                <a:tc>
                  <a:txBody>
                    <a:bodyPr/>
                    <a:lstStyle/>
                    <a:p>
                      <a:pPr marL="36195" marR="36195" lvl="0" indent="0" algn="l" rtl="0">
                        <a:lnSpc>
                          <a:spcPct val="100000"/>
                        </a:lnSpc>
                        <a:spcBef>
                          <a:spcPts val="0"/>
                        </a:spcBef>
                        <a:spcAft>
                          <a:spcPts val="0"/>
                        </a:spcAft>
                        <a:buNone/>
                      </a:pPr>
                      <a:r>
                        <a:rPr lang="tr-TR" sz="1600"/>
                        <a:t>TR Dizin kapsamındaki dergilerde baş editörlük görevi</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5"/>
                  </a:ext>
                </a:extLst>
              </a:tr>
              <a:tr h="351675">
                <a:tc>
                  <a:txBody>
                    <a:bodyPr/>
                    <a:lstStyle/>
                    <a:p>
                      <a:pPr marL="36195" marR="36195" lvl="0" indent="0" algn="l" rtl="0">
                        <a:lnSpc>
                          <a:spcPct val="100000"/>
                        </a:lnSpc>
                        <a:spcBef>
                          <a:spcPts val="0"/>
                        </a:spcBef>
                        <a:spcAft>
                          <a:spcPts val="0"/>
                        </a:spcAft>
                        <a:buNone/>
                      </a:pPr>
                      <a:r>
                        <a:rPr lang="tr-TR" sz="1600"/>
                        <a:t>TR Dizin kapsamındaki dergilerde yayın kurulu üyeliği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6"/>
                  </a:ext>
                </a:extLst>
              </a:tr>
              <a:tr h="351675">
                <a:tc>
                  <a:txBody>
                    <a:bodyPr/>
                    <a:lstStyle/>
                    <a:p>
                      <a:pPr marL="36195" marR="36195" lvl="0" indent="0" algn="l" rtl="0">
                        <a:lnSpc>
                          <a:spcPct val="100000"/>
                        </a:lnSpc>
                        <a:spcBef>
                          <a:spcPts val="0"/>
                        </a:spcBef>
                        <a:spcAft>
                          <a:spcPts val="0"/>
                        </a:spcAft>
                        <a:buNone/>
                      </a:pPr>
                      <a:r>
                        <a:rPr lang="tr-TR" sz="1600"/>
                        <a:t>SCI, SCI-E, SSCI veya AHCI kapsamındaki dergilerde hakemlik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dirty="0"/>
                        <a:t> 12</a:t>
                      </a:r>
                      <a:endParaRPr sz="1600" dirty="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dirty="0">
                          <a:latin typeface="Calibri"/>
                          <a:ea typeface="Calibri"/>
                          <a:cs typeface="Calibri"/>
                          <a:sym typeface="Calibri"/>
                        </a:rPr>
                        <a:t>12</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7"/>
                  </a:ext>
                </a:extLst>
              </a:tr>
              <a:tr h="351675">
                <a:tc>
                  <a:txBody>
                    <a:bodyPr/>
                    <a:lstStyle/>
                    <a:p>
                      <a:pPr marL="36195" marR="36195" lvl="0" indent="0" algn="l" rtl="0">
                        <a:lnSpc>
                          <a:spcPct val="100000"/>
                        </a:lnSpc>
                        <a:spcBef>
                          <a:spcPts val="0"/>
                        </a:spcBef>
                        <a:spcAft>
                          <a:spcPts val="0"/>
                        </a:spcAft>
                        <a:buNone/>
                      </a:pPr>
                      <a:r>
                        <a:rPr lang="tr-TR" sz="1600"/>
                        <a:t>TR Dizin kapsamındaki dergilerde hakemlik </a:t>
                      </a:r>
                      <a:endParaRPr sz="160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dirty="0"/>
                        <a:t> 38</a:t>
                      </a:r>
                      <a:endParaRPr sz="1600" dirty="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dirty="0">
                          <a:latin typeface="Calibri"/>
                          <a:ea typeface="Calibri"/>
                          <a:cs typeface="Calibri"/>
                          <a:sym typeface="Calibri"/>
                        </a:rPr>
                        <a:t>42</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8"/>
                  </a:ext>
                </a:extLst>
              </a:tr>
              <a:tr h="351675">
                <a:tc>
                  <a:txBody>
                    <a:bodyPr/>
                    <a:lstStyle/>
                    <a:p>
                      <a:pPr marL="0" marR="0" lvl="0" indent="0" algn="r" rtl="0">
                        <a:lnSpc>
                          <a:spcPct val="100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dirty="0"/>
                        <a:t> 58</a:t>
                      </a:r>
                      <a:endParaRPr sz="1600" dirty="0">
                        <a:latin typeface="Calibri"/>
                        <a:ea typeface="Calibri"/>
                        <a:cs typeface="Calibri"/>
                        <a:sym typeface="Calibri"/>
                      </a:endParaRPr>
                    </a:p>
                  </a:txBody>
                  <a:tcPr marL="68575" marR="68575" marT="0" marB="0" anchor="ctr">
                    <a:noFill/>
                  </a:tcPr>
                </a:tc>
                <a:tc>
                  <a:txBody>
                    <a:bodyPr/>
                    <a:lstStyle/>
                    <a:p>
                      <a:pPr marL="0" marR="0" lvl="0" indent="0" algn="l" rtl="0">
                        <a:lnSpc>
                          <a:spcPct val="100000"/>
                        </a:lnSpc>
                        <a:spcBef>
                          <a:spcPts val="0"/>
                        </a:spcBef>
                        <a:spcAft>
                          <a:spcPts val="0"/>
                        </a:spcAft>
                        <a:buNone/>
                      </a:pPr>
                      <a:r>
                        <a:rPr lang="tr-TR" sz="1600" dirty="0"/>
                        <a:t> 64</a:t>
                      </a:r>
                      <a:endParaRPr sz="16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52"/>
          <p:cNvSpPr txBox="1">
            <a:spLocks noGrp="1"/>
          </p:cNvSpPr>
          <p:nvPr>
            <p:ph type="title"/>
          </p:nvPr>
        </p:nvSpPr>
        <p:spPr>
          <a:xfrm>
            <a:off x="175491" y="811869"/>
            <a:ext cx="10566400" cy="6008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 </a:t>
            </a:r>
            <a:r>
              <a:rPr lang="tr-TR" sz="2400" b="1">
                <a:solidFill>
                  <a:srgbClr val="3333FF"/>
                </a:solidFill>
              </a:rPr>
              <a:t>Atıflar</a:t>
            </a:r>
            <a:r>
              <a:rPr lang="tr-TR" sz="2400" b="1">
                <a:solidFill>
                  <a:srgbClr val="FF0000"/>
                </a:solidFill>
              </a:rPr>
              <a:t> </a:t>
            </a:r>
            <a:r>
              <a:rPr lang="tr-TR" sz="1200" b="1" i="1">
                <a:solidFill>
                  <a:srgbClr val="0000CC"/>
                </a:solidFill>
              </a:rPr>
              <a:t>(Yazarın kendi yayınlarına yaptığı atıflar hariç)</a:t>
            </a:r>
            <a:endParaRPr/>
          </a:p>
        </p:txBody>
      </p:sp>
      <p:sp>
        <p:nvSpPr>
          <p:cNvPr id="772" name="Google Shape;77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773" name="Google Shape;77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86</a:t>
            </a:fld>
            <a:endParaRPr/>
          </a:p>
        </p:txBody>
      </p:sp>
      <p:graphicFrame>
        <p:nvGraphicFramePr>
          <p:cNvPr id="774" name="Google Shape;774;p52"/>
          <p:cNvGraphicFramePr/>
          <p:nvPr>
            <p:extLst>
              <p:ext uri="{D42A27DB-BD31-4B8C-83A1-F6EECF244321}">
                <p14:modId xmlns:p14="http://schemas.microsoft.com/office/powerpoint/2010/main" val="3603834190"/>
              </p:ext>
            </p:extLst>
          </p:nvPr>
        </p:nvGraphicFramePr>
        <p:xfrm>
          <a:off x="470262" y="1943069"/>
          <a:ext cx="11121971" cy="4264880"/>
        </p:xfrm>
        <a:graphic>
          <a:graphicData uri="http://schemas.openxmlformats.org/drawingml/2006/table">
            <a:tbl>
              <a:tblPr firstRow="1" firstCol="1" lastRow="1" lastCol="1" bandRow="1" bandCol="1">
                <a:noFill/>
                <a:tableStyleId>{0D959B07-CC43-40B5-915E-03206A15D3F9}</a:tableStyleId>
              </a:tblPr>
              <a:tblGrid>
                <a:gridCol w="9764104">
                  <a:extLst>
                    <a:ext uri="{9D8B030D-6E8A-4147-A177-3AD203B41FA5}">
                      <a16:colId xmlns:a16="http://schemas.microsoft.com/office/drawing/2014/main" val="20000"/>
                    </a:ext>
                  </a:extLst>
                </a:gridCol>
                <a:gridCol w="804832">
                  <a:extLst>
                    <a:ext uri="{9D8B030D-6E8A-4147-A177-3AD203B41FA5}">
                      <a16:colId xmlns:a16="http://schemas.microsoft.com/office/drawing/2014/main" val="20001"/>
                    </a:ext>
                  </a:extLst>
                </a:gridCol>
                <a:gridCol w="553035">
                  <a:extLst>
                    <a:ext uri="{9D8B030D-6E8A-4147-A177-3AD203B41FA5}">
                      <a16:colId xmlns:a16="http://schemas.microsoft.com/office/drawing/2014/main" val="20002"/>
                    </a:ext>
                  </a:extLst>
                </a:gridCol>
              </a:tblGrid>
              <a:tr h="553725">
                <a:tc>
                  <a:txBody>
                    <a:bodyPr/>
                    <a:lstStyle/>
                    <a:p>
                      <a:pPr marL="0" marR="0" lvl="0" indent="0" algn="ctr" rtl="0">
                        <a:lnSpc>
                          <a:spcPct val="107000"/>
                        </a:lnSpc>
                        <a:spcBef>
                          <a:spcPts val="0"/>
                        </a:spcBef>
                        <a:spcAft>
                          <a:spcPts val="0"/>
                        </a:spcAft>
                        <a:buNone/>
                      </a:pPr>
                      <a:r>
                        <a:rPr lang="tr-TR" sz="2000" b="1">
                          <a:solidFill>
                            <a:srgbClr val="FF0000"/>
                          </a:solidFill>
                        </a:rPr>
                        <a:t>ATIFLAR  </a:t>
                      </a:r>
                      <a:r>
                        <a:rPr lang="tr-TR" sz="1400" b="1" i="1">
                          <a:solidFill>
                            <a:srgbClr val="0000CC"/>
                          </a:solidFill>
                        </a:rPr>
                        <a:t>(Yazarın kendi yayınlarına yaptığı atıflar hariç)</a:t>
                      </a:r>
                      <a:endParaRPr sz="1400" b="1" i="1">
                        <a:solidFill>
                          <a:srgbClr val="0000CC"/>
                        </a:solidFill>
                        <a:latin typeface="Calibri"/>
                        <a:ea typeface="Calibri"/>
                        <a:cs typeface="Calibri"/>
                        <a:sym typeface="Calibri"/>
                      </a:endParaRPr>
                    </a:p>
                  </a:txBody>
                  <a:tcPr marL="8450" marR="8450" marT="8450" marB="0" anchor="ctr">
                    <a:noFill/>
                  </a:tcPr>
                </a:tc>
                <a:tc>
                  <a:txBody>
                    <a:bodyPr/>
                    <a:lstStyle/>
                    <a:p>
                      <a:pPr marL="0" marR="0" lvl="0" indent="0" algn="ctr" rtl="0">
                        <a:lnSpc>
                          <a:spcPct val="107000"/>
                        </a:lnSpc>
                        <a:spcBef>
                          <a:spcPts val="0"/>
                        </a:spcBef>
                        <a:spcAft>
                          <a:spcPts val="0"/>
                        </a:spcAft>
                        <a:buNone/>
                      </a:pPr>
                      <a:r>
                        <a:rPr lang="tr-TR" sz="1400" b="1" dirty="0">
                          <a:solidFill>
                            <a:srgbClr val="FF0000"/>
                          </a:solidFill>
                        </a:rPr>
                        <a:t>2024</a:t>
                      </a:r>
                      <a:endParaRPr sz="1000" b="1" dirty="0">
                        <a:solidFill>
                          <a:srgbClr val="FF0000"/>
                        </a:solidFill>
                        <a:latin typeface="Calibri"/>
                        <a:ea typeface="Calibri"/>
                        <a:cs typeface="Calibri"/>
                        <a:sym typeface="Calibri"/>
                      </a:endParaRPr>
                    </a:p>
                  </a:txBody>
                  <a:tcPr marL="8450" marR="8450" marT="8450" marB="0" anchor="ctr">
                    <a:noFill/>
                  </a:tcPr>
                </a:tc>
                <a:tc>
                  <a:txBody>
                    <a:bodyPr/>
                    <a:lstStyle/>
                    <a:p>
                      <a:pPr marL="0" marR="0" lvl="0" indent="0" algn="ctr" rtl="0">
                        <a:lnSpc>
                          <a:spcPct val="107000"/>
                        </a:lnSpc>
                        <a:spcBef>
                          <a:spcPts val="0"/>
                        </a:spcBef>
                        <a:spcAft>
                          <a:spcPts val="0"/>
                        </a:spcAft>
                        <a:buNone/>
                      </a:pPr>
                      <a:r>
                        <a:rPr lang="tr-TR" sz="1400" b="1" dirty="0">
                          <a:solidFill>
                            <a:srgbClr val="FF0000"/>
                          </a:solidFill>
                        </a:rPr>
                        <a:t>2025</a:t>
                      </a:r>
                      <a:endParaRPr sz="1000" b="1" dirty="0">
                        <a:solidFill>
                          <a:srgbClr val="FF0000"/>
                        </a:solidFill>
                        <a:latin typeface="Calibri"/>
                        <a:ea typeface="Calibri"/>
                        <a:cs typeface="Calibri"/>
                        <a:sym typeface="Calibri"/>
                      </a:endParaRPr>
                    </a:p>
                  </a:txBody>
                  <a:tcPr marL="8450" marR="8450" marT="8450" marB="0" anchor="ctr">
                    <a:noFill/>
                  </a:tcPr>
                </a:tc>
                <a:extLst>
                  <a:ext uri="{0D108BD9-81ED-4DB2-BD59-A6C34878D82A}">
                    <a16:rowId xmlns:a16="http://schemas.microsoft.com/office/drawing/2014/main" val="10000"/>
                  </a:ext>
                </a:extLst>
              </a:tr>
              <a:tr h="693222">
                <a:tc rowSpan="2">
                  <a:txBody>
                    <a:bodyPr/>
                    <a:lstStyle/>
                    <a:p>
                      <a:pPr marL="72000" marR="0" lvl="0" indent="0" algn="l" rtl="0">
                        <a:lnSpc>
                          <a:spcPct val="100000"/>
                        </a:lnSpc>
                        <a:spcBef>
                          <a:spcPts val="0"/>
                        </a:spcBef>
                        <a:spcAft>
                          <a:spcPts val="0"/>
                        </a:spcAft>
                        <a:buNone/>
                      </a:pPr>
                      <a:r>
                        <a:rPr lang="tr-TR" sz="1400" b="1" dirty="0">
                          <a:solidFill>
                            <a:srgbClr val="0000CC"/>
                          </a:solidFill>
                        </a:rPr>
                        <a:t>SCI, SCI-E, SSCI ve AHCI tarafından taranan dergilerde; (</a:t>
                      </a:r>
                      <a:r>
                        <a:rPr lang="tr-TR" sz="1400" b="0" dirty="0">
                          <a:solidFill>
                            <a:schemeClr val="dk1"/>
                          </a:solidFill>
                        </a:rPr>
                        <a:t>Uluslararası yayınevleri tarafından yayımlanmış kitaplarda yayımlanan ve adayın yazar olarak yer almadığı yayınlardan her birinde, metin içindeki atıf sayısına bakılmaksızın adayın atıf yapılan her eseri için bir atıf sayısı dikkate alınır)</a:t>
                      </a:r>
                      <a:endParaRPr sz="1400" b="0" dirty="0">
                        <a:solidFill>
                          <a:schemeClr val="dk1"/>
                        </a:solidFill>
                        <a:latin typeface="Calibri"/>
                        <a:ea typeface="Calibri"/>
                        <a:cs typeface="Calibri"/>
                        <a:sym typeface="Calibri"/>
                      </a:endParaRPr>
                    </a:p>
                  </a:txBody>
                  <a:tcPr marL="8450" marR="8450" marT="8450" marB="0" anchor="ctr">
                    <a:noFill/>
                  </a:tcPr>
                </a:tc>
                <a:tc>
                  <a:txBody>
                    <a:bodyPr/>
                    <a:lstStyle/>
                    <a:p>
                      <a:pPr marL="0" marR="0" lvl="0" indent="0" algn="l" rtl="0">
                        <a:lnSpc>
                          <a:spcPct val="107000"/>
                        </a:lnSpc>
                        <a:spcBef>
                          <a:spcPts val="0"/>
                        </a:spcBef>
                        <a:spcAft>
                          <a:spcPts val="0"/>
                        </a:spcAft>
                        <a:buNone/>
                      </a:pPr>
                      <a:r>
                        <a:rPr lang="tr-TR" sz="2000" b="1" dirty="0">
                          <a:latin typeface="Calibri"/>
                          <a:ea typeface="Calibri"/>
                          <a:cs typeface="Calibri"/>
                          <a:sym typeface="Calibri"/>
                        </a:rPr>
                        <a:t>334</a:t>
                      </a:r>
                      <a:endParaRPr sz="2000" b="1" dirty="0">
                        <a:latin typeface="Calibri"/>
                        <a:ea typeface="Calibri"/>
                        <a:cs typeface="Calibri"/>
                        <a:sym typeface="Calibri"/>
                      </a:endParaRPr>
                    </a:p>
                  </a:txBody>
                  <a:tcPr marL="8450" marR="8450" marT="8450" marB="0" anchor="ctr">
                    <a:noFill/>
                  </a:tcPr>
                </a:tc>
                <a:tc>
                  <a:txBody>
                    <a:bodyPr/>
                    <a:lstStyle/>
                    <a:p>
                      <a:pPr marL="0" marR="0" lvl="0" indent="0" algn="l" rtl="0">
                        <a:lnSpc>
                          <a:spcPct val="107000"/>
                        </a:lnSpc>
                        <a:spcBef>
                          <a:spcPts val="0"/>
                        </a:spcBef>
                        <a:spcAft>
                          <a:spcPts val="0"/>
                        </a:spcAft>
                        <a:buNone/>
                      </a:pPr>
                      <a:r>
                        <a:rPr lang="tr-TR" sz="2000" b="1" dirty="0">
                          <a:latin typeface="Calibri"/>
                          <a:ea typeface="Calibri"/>
                          <a:cs typeface="Calibri"/>
                          <a:sym typeface="Calibri"/>
                        </a:rPr>
                        <a:t>541</a:t>
                      </a:r>
                      <a:endParaRPr sz="2000" b="1" dirty="0">
                        <a:latin typeface="Calibri"/>
                        <a:ea typeface="Calibri"/>
                        <a:cs typeface="Calibri"/>
                        <a:sym typeface="Calibri"/>
                      </a:endParaRPr>
                    </a:p>
                  </a:txBody>
                  <a:tcPr marL="8450" marR="8450" marT="8450" marB="0" anchor="ctr">
                    <a:noFill/>
                  </a:tcPr>
                </a:tc>
                <a:extLst>
                  <a:ext uri="{0D108BD9-81ED-4DB2-BD59-A6C34878D82A}">
                    <a16:rowId xmlns:a16="http://schemas.microsoft.com/office/drawing/2014/main" val="10001"/>
                  </a:ext>
                </a:extLst>
              </a:tr>
              <a:tr h="0">
                <a:tc vMerge="1">
                  <a:txBody>
                    <a:bodyPr/>
                    <a:lstStyle/>
                    <a:p>
                      <a:endParaRPr lang="tr-TR"/>
                    </a:p>
                  </a:txBody>
                  <a:tcPr/>
                </a:tc>
                <a:tc rowSpan="2">
                  <a:txBody>
                    <a:bodyPr/>
                    <a:lstStyle/>
                    <a:p>
                      <a:pPr marL="0" marR="0" lvl="0" indent="0" algn="l" rtl="0">
                        <a:lnSpc>
                          <a:spcPct val="107000"/>
                        </a:lnSpc>
                        <a:spcBef>
                          <a:spcPts val="0"/>
                        </a:spcBef>
                        <a:spcAft>
                          <a:spcPts val="0"/>
                        </a:spcAft>
                        <a:buNone/>
                      </a:pPr>
                      <a:r>
                        <a:rPr lang="tr-TR" sz="2000" b="1" dirty="0">
                          <a:latin typeface="Calibri"/>
                          <a:ea typeface="Calibri"/>
                          <a:cs typeface="Calibri"/>
                          <a:sym typeface="Calibri"/>
                        </a:rPr>
                        <a:t>809</a:t>
                      </a:r>
                      <a:endParaRPr sz="2000" b="1" dirty="0">
                        <a:latin typeface="Calibri"/>
                        <a:ea typeface="Calibri"/>
                        <a:cs typeface="Calibri"/>
                        <a:sym typeface="Calibri"/>
                      </a:endParaRPr>
                    </a:p>
                  </a:txBody>
                  <a:tcPr marL="8450" marR="8450" marT="8450" marB="0" anchor="ctr"/>
                </a:tc>
                <a:tc rowSpan="2">
                  <a:txBody>
                    <a:bodyPr/>
                    <a:lstStyle/>
                    <a:p>
                      <a:pPr marL="0" marR="0" lvl="0" indent="0" algn="l" rtl="0">
                        <a:lnSpc>
                          <a:spcPct val="107000"/>
                        </a:lnSpc>
                        <a:spcBef>
                          <a:spcPts val="0"/>
                        </a:spcBef>
                        <a:spcAft>
                          <a:spcPts val="0"/>
                        </a:spcAft>
                        <a:buNone/>
                      </a:pPr>
                      <a:r>
                        <a:rPr lang="tr-TR" sz="2000" b="1" dirty="0">
                          <a:latin typeface="Calibri"/>
                          <a:ea typeface="Calibri"/>
                          <a:cs typeface="Calibri"/>
                          <a:sym typeface="Calibri"/>
                        </a:rPr>
                        <a:t>1054</a:t>
                      </a:r>
                      <a:endParaRPr sz="2000" b="1" dirty="0">
                        <a:latin typeface="Calibri"/>
                        <a:ea typeface="Calibri"/>
                        <a:cs typeface="Calibri"/>
                        <a:sym typeface="Calibri"/>
                      </a:endParaRPr>
                    </a:p>
                  </a:txBody>
                  <a:tcPr marL="8450" marR="8450" marT="8450" marB="0" anchor="ctr"/>
                </a:tc>
                <a:extLst>
                  <a:ext uri="{0D108BD9-81ED-4DB2-BD59-A6C34878D82A}">
                    <a16:rowId xmlns:a16="http://schemas.microsoft.com/office/drawing/2014/main" val="2083700417"/>
                  </a:ext>
                </a:extLst>
              </a:tr>
              <a:tr h="684244">
                <a:tc rowSpan="2">
                  <a:txBody>
                    <a:bodyPr/>
                    <a:lstStyle/>
                    <a:p>
                      <a:pPr marL="72000" marR="0" lvl="0" indent="0" algn="l" rtl="0">
                        <a:lnSpc>
                          <a:spcPct val="100000"/>
                        </a:lnSpc>
                        <a:spcBef>
                          <a:spcPts val="0"/>
                        </a:spcBef>
                        <a:spcAft>
                          <a:spcPts val="0"/>
                        </a:spcAft>
                        <a:buNone/>
                      </a:pPr>
                      <a:r>
                        <a:rPr lang="tr-TR" sz="1400" b="1" dirty="0">
                          <a:solidFill>
                            <a:srgbClr val="0000CC"/>
                          </a:solidFill>
                        </a:rPr>
                        <a:t>SCI, SCI-E, SSCI ve AHCI dışındaki endeksler tarafından taranan dergilerde; (</a:t>
                      </a:r>
                      <a:r>
                        <a:rPr lang="tr-TR" sz="1400" b="0" dirty="0">
                          <a:solidFill>
                            <a:schemeClr val="dk1"/>
                          </a:solidFill>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 dikkate alınır)</a:t>
                      </a:r>
                      <a:endParaRPr sz="1400" b="0" dirty="0">
                        <a:solidFill>
                          <a:schemeClr val="dk1"/>
                        </a:solidFill>
                        <a:latin typeface="Calibri"/>
                        <a:ea typeface="Calibri"/>
                        <a:cs typeface="Calibri"/>
                        <a:sym typeface="Calibri"/>
                      </a:endParaRPr>
                    </a:p>
                  </a:txBody>
                  <a:tcPr marL="8450" marR="8450" marT="8450" marB="0" anchor="ctr">
                    <a:noFill/>
                  </a:tcPr>
                </a:tc>
                <a:tc vMerge="1">
                  <a:txBody>
                    <a:bodyPr/>
                    <a:lstStyle/>
                    <a:p>
                      <a:endParaRPr lang="tr-TR"/>
                    </a:p>
                  </a:txBody>
                  <a:tcPr/>
                </a:tc>
                <a:tc vMerge="1">
                  <a:txBody>
                    <a:bodyPr/>
                    <a:lstStyle/>
                    <a:p>
                      <a:endParaRPr lang="tr-TR"/>
                    </a:p>
                  </a:txBody>
                  <a:tcPr>
                    <a:noFill/>
                  </a:tcPr>
                </a:tc>
                <a:extLst>
                  <a:ext uri="{0D108BD9-81ED-4DB2-BD59-A6C34878D82A}">
                    <a16:rowId xmlns:a16="http://schemas.microsoft.com/office/drawing/2014/main" val="10002"/>
                  </a:ext>
                </a:extLst>
              </a:tr>
              <a:tr h="0">
                <a:tc vMerge="1">
                  <a:txBody>
                    <a:bodyPr/>
                    <a:lstStyle/>
                    <a:p>
                      <a:endParaRPr lang="tr-TR"/>
                    </a:p>
                  </a:txBody>
                  <a:tcPr/>
                </a:tc>
                <a:tc rowSpan="2">
                  <a:txBody>
                    <a:bodyPr/>
                    <a:lstStyle/>
                    <a:p>
                      <a:pPr marL="0" marR="0" lvl="0" indent="0" algn="l" rtl="0">
                        <a:lnSpc>
                          <a:spcPct val="107000"/>
                        </a:lnSpc>
                        <a:spcBef>
                          <a:spcPts val="0"/>
                        </a:spcBef>
                        <a:spcAft>
                          <a:spcPts val="0"/>
                        </a:spcAft>
                        <a:buNone/>
                      </a:pPr>
                      <a:r>
                        <a:rPr lang="tr-TR" sz="2000" b="1" dirty="0">
                          <a:latin typeface="Calibri"/>
                          <a:ea typeface="Calibri"/>
                          <a:cs typeface="Calibri"/>
                          <a:sym typeface="Calibri"/>
                        </a:rPr>
                        <a:t>1603</a:t>
                      </a:r>
                      <a:endParaRPr sz="2000" b="1" dirty="0">
                        <a:latin typeface="Calibri"/>
                        <a:ea typeface="Calibri"/>
                        <a:cs typeface="Calibri"/>
                        <a:sym typeface="Calibri"/>
                      </a:endParaRPr>
                    </a:p>
                  </a:txBody>
                  <a:tcPr marL="8450" marR="8450" marT="8450" marB="0" anchor="ctr"/>
                </a:tc>
                <a:tc rowSpan="2">
                  <a:txBody>
                    <a:bodyPr/>
                    <a:lstStyle/>
                    <a:p>
                      <a:pPr marL="0" marR="0" lvl="0" indent="0" algn="l" rtl="0">
                        <a:lnSpc>
                          <a:spcPct val="107000"/>
                        </a:lnSpc>
                        <a:spcBef>
                          <a:spcPts val="0"/>
                        </a:spcBef>
                        <a:spcAft>
                          <a:spcPts val="0"/>
                        </a:spcAft>
                        <a:buNone/>
                      </a:pPr>
                      <a:r>
                        <a:rPr lang="tr-TR" sz="2000" b="1" dirty="0">
                          <a:latin typeface="Calibri"/>
                          <a:ea typeface="Calibri"/>
                          <a:cs typeface="Calibri"/>
                          <a:sym typeface="Calibri"/>
                        </a:rPr>
                        <a:t>1313</a:t>
                      </a:r>
                      <a:endParaRPr sz="2000" b="1" dirty="0">
                        <a:latin typeface="Calibri"/>
                        <a:ea typeface="Calibri"/>
                        <a:cs typeface="Calibri"/>
                        <a:sym typeface="Calibri"/>
                      </a:endParaRPr>
                    </a:p>
                  </a:txBody>
                  <a:tcPr marL="8450" marR="8450" marT="8450" marB="0" anchor="ctr"/>
                </a:tc>
                <a:extLst>
                  <a:ext uri="{0D108BD9-81ED-4DB2-BD59-A6C34878D82A}">
                    <a16:rowId xmlns:a16="http://schemas.microsoft.com/office/drawing/2014/main" val="3861753860"/>
                  </a:ext>
                </a:extLst>
              </a:tr>
              <a:tr h="599041">
                <a:tc rowSpan="2">
                  <a:txBody>
                    <a:bodyPr/>
                    <a:lstStyle/>
                    <a:p>
                      <a:pPr marL="72000" marR="0" lvl="0" indent="0" algn="l" rtl="0">
                        <a:lnSpc>
                          <a:spcPct val="100000"/>
                        </a:lnSpc>
                        <a:spcBef>
                          <a:spcPts val="0"/>
                        </a:spcBef>
                        <a:spcAft>
                          <a:spcPts val="0"/>
                        </a:spcAft>
                        <a:buNone/>
                      </a:pPr>
                      <a:r>
                        <a:rPr lang="tr-TR" sz="1400" b="1">
                          <a:solidFill>
                            <a:srgbClr val="0000CC"/>
                          </a:solidFill>
                        </a:rPr>
                        <a:t>Ulusal hakemli dergilerde; (</a:t>
                      </a:r>
                      <a:r>
                        <a:rPr lang="tr-TR" sz="1400" b="0">
                          <a:solidFill>
                            <a:schemeClr val="dk1"/>
                          </a:solidFill>
                        </a:rPr>
                        <a:t>Ulusal yayınevleri tarafından yayımlanmış kitaplarda yayımlanan ve adayın yazar olarak yer almadığı yayınlardan her birinde, metin içindeki atıf sayısına bakılmaksızın adayın atıf yapılan her eseri için bir atıf sayısı dikkate alınır)</a:t>
                      </a:r>
                      <a:endParaRPr sz="1400" b="0">
                        <a:solidFill>
                          <a:schemeClr val="dk1"/>
                        </a:solidFill>
                        <a:latin typeface="Calibri"/>
                        <a:ea typeface="Calibri"/>
                        <a:cs typeface="Calibri"/>
                        <a:sym typeface="Calibri"/>
                      </a:endParaRPr>
                    </a:p>
                  </a:txBody>
                  <a:tcPr marL="8450" marR="8450" marT="8450" marB="0" anchor="ctr">
                    <a:noFill/>
                  </a:tcPr>
                </a:tc>
                <a:tc vMerge="1">
                  <a:txBody>
                    <a:bodyPr/>
                    <a:lstStyle/>
                    <a:p>
                      <a:endParaRPr lang="tr-TR"/>
                    </a:p>
                  </a:txBody>
                  <a:tcPr/>
                </a:tc>
                <a:tc vMerge="1">
                  <a:txBody>
                    <a:bodyPr/>
                    <a:lstStyle/>
                    <a:p>
                      <a:endParaRPr lang="tr-TR"/>
                    </a:p>
                  </a:txBody>
                  <a:tcPr>
                    <a:noFill/>
                  </a:tcPr>
                </a:tc>
                <a:extLst>
                  <a:ext uri="{0D108BD9-81ED-4DB2-BD59-A6C34878D82A}">
                    <a16:rowId xmlns:a16="http://schemas.microsoft.com/office/drawing/2014/main" val="10003"/>
                  </a:ext>
                </a:extLst>
              </a:tr>
              <a:tr h="0">
                <a:tc vMerge="1">
                  <a:txBody>
                    <a:bodyPr/>
                    <a:lstStyle/>
                    <a:p>
                      <a:endParaRPr lang="tr-TR"/>
                    </a:p>
                  </a:txBody>
                  <a:tcPr/>
                </a:tc>
                <a:tc rowSpan="2">
                  <a:txBody>
                    <a:bodyPr/>
                    <a:lstStyle/>
                    <a:p>
                      <a:pPr marL="0" marR="0" lvl="0" indent="0" algn="l" rtl="0">
                        <a:lnSpc>
                          <a:spcPct val="107000"/>
                        </a:lnSpc>
                        <a:spcBef>
                          <a:spcPts val="0"/>
                        </a:spcBef>
                        <a:spcAft>
                          <a:spcPts val="0"/>
                        </a:spcAft>
                        <a:buNone/>
                      </a:pPr>
                      <a:endParaRPr sz="2000" b="1" dirty="0">
                        <a:latin typeface="Calibri"/>
                        <a:ea typeface="Calibri"/>
                        <a:cs typeface="Calibri"/>
                        <a:sym typeface="Calibri"/>
                      </a:endParaRPr>
                    </a:p>
                  </a:txBody>
                  <a:tcPr marL="8450" marR="8450" marT="8450" marB="0" anchor="ctr"/>
                </a:tc>
                <a:tc rowSpan="2">
                  <a:txBody>
                    <a:bodyPr/>
                    <a:lstStyle/>
                    <a:p>
                      <a:pPr marL="0" marR="0" lvl="0" indent="0" algn="l" rtl="0">
                        <a:lnSpc>
                          <a:spcPct val="107000"/>
                        </a:lnSpc>
                        <a:spcBef>
                          <a:spcPts val="0"/>
                        </a:spcBef>
                        <a:spcAft>
                          <a:spcPts val="0"/>
                        </a:spcAft>
                        <a:buNone/>
                      </a:pPr>
                      <a:endParaRPr sz="2000" b="1" dirty="0">
                        <a:latin typeface="Calibri"/>
                        <a:ea typeface="Calibri"/>
                        <a:cs typeface="Calibri"/>
                        <a:sym typeface="Calibri"/>
                      </a:endParaRPr>
                    </a:p>
                  </a:txBody>
                  <a:tcPr marL="8450" marR="8450" marT="8450" marB="0" anchor="ctr"/>
                </a:tc>
                <a:extLst>
                  <a:ext uri="{0D108BD9-81ED-4DB2-BD59-A6C34878D82A}">
                    <a16:rowId xmlns:a16="http://schemas.microsoft.com/office/drawing/2014/main" val="435180261"/>
                  </a:ext>
                </a:extLst>
              </a:tr>
              <a:tr h="643733">
                <a:tc rowSpan="2">
                  <a:txBody>
                    <a:bodyPr/>
                    <a:lstStyle/>
                    <a:p>
                      <a:pPr marL="72000" marR="0" lvl="0" indent="0" algn="l" rtl="0">
                        <a:lnSpc>
                          <a:spcPct val="100000"/>
                        </a:lnSpc>
                        <a:spcBef>
                          <a:spcPts val="0"/>
                        </a:spcBef>
                        <a:spcAft>
                          <a:spcPts val="0"/>
                        </a:spcAft>
                        <a:buNone/>
                      </a:pPr>
                      <a:r>
                        <a:rPr lang="tr-TR" sz="1400" b="1">
                          <a:solidFill>
                            <a:srgbClr val="0000CC"/>
                          </a:solidFill>
                        </a:rPr>
                        <a:t>Güzel Sanatlardaki </a:t>
                      </a:r>
                      <a:r>
                        <a:rPr lang="tr-TR" sz="1400" b="0">
                          <a:solidFill>
                            <a:schemeClr val="dk1"/>
                          </a:solidFill>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sz="1400" b="0">
                        <a:solidFill>
                          <a:schemeClr val="dk1"/>
                        </a:solidFill>
                        <a:latin typeface="Calibri"/>
                        <a:ea typeface="Calibri"/>
                        <a:cs typeface="Calibri"/>
                        <a:sym typeface="Calibri"/>
                      </a:endParaRPr>
                    </a:p>
                  </a:txBody>
                  <a:tcPr marL="8450" marR="8450" marT="8450" marB="0" anchor="ctr">
                    <a:noFill/>
                  </a:tcPr>
                </a:tc>
                <a:tc vMerge="1">
                  <a:txBody>
                    <a:bodyPr/>
                    <a:lstStyle/>
                    <a:p>
                      <a:endParaRPr lang="tr-TR"/>
                    </a:p>
                  </a:txBody>
                  <a:tcPr/>
                </a:tc>
                <a:tc vMerge="1">
                  <a:txBody>
                    <a:bodyPr/>
                    <a:lstStyle/>
                    <a:p>
                      <a:endParaRPr lang="tr-TR"/>
                    </a:p>
                  </a:txBody>
                  <a:tcPr>
                    <a:noFill/>
                  </a:tcPr>
                </a:tc>
                <a:extLst>
                  <a:ext uri="{0D108BD9-81ED-4DB2-BD59-A6C34878D82A}">
                    <a16:rowId xmlns:a16="http://schemas.microsoft.com/office/drawing/2014/main" val="10004"/>
                  </a:ext>
                </a:extLst>
              </a:tr>
              <a:tr h="0">
                <a:tc vMerge="1">
                  <a:txBody>
                    <a:bodyPr/>
                    <a:lstStyle/>
                    <a:p>
                      <a:endParaRPr lang="tr-TR"/>
                    </a:p>
                  </a:txBody>
                  <a:tcPr/>
                </a:tc>
                <a:tc rowSpan="2">
                  <a:txBody>
                    <a:bodyPr/>
                    <a:lstStyle/>
                    <a:p>
                      <a:pPr marL="0" marR="0" lvl="0" indent="0" algn="l" rtl="0">
                        <a:lnSpc>
                          <a:spcPct val="107000"/>
                        </a:lnSpc>
                        <a:spcBef>
                          <a:spcPts val="0"/>
                        </a:spcBef>
                        <a:spcAft>
                          <a:spcPts val="0"/>
                        </a:spcAft>
                        <a:buNone/>
                      </a:pPr>
                      <a:endParaRPr sz="2000" b="1" dirty="0">
                        <a:latin typeface="Calibri"/>
                        <a:ea typeface="Calibri"/>
                        <a:cs typeface="Calibri"/>
                        <a:sym typeface="Calibri"/>
                      </a:endParaRPr>
                    </a:p>
                  </a:txBody>
                  <a:tcPr marL="8450" marR="8450" marT="8450" marB="0" anchor="ctr"/>
                </a:tc>
                <a:tc rowSpan="2">
                  <a:txBody>
                    <a:bodyPr/>
                    <a:lstStyle/>
                    <a:p>
                      <a:pPr marL="0" marR="0" lvl="0" indent="0" algn="l" rtl="0">
                        <a:lnSpc>
                          <a:spcPct val="107000"/>
                        </a:lnSpc>
                        <a:spcBef>
                          <a:spcPts val="0"/>
                        </a:spcBef>
                        <a:spcAft>
                          <a:spcPts val="0"/>
                        </a:spcAft>
                        <a:buNone/>
                      </a:pPr>
                      <a:endParaRPr sz="2000" b="1" dirty="0">
                        <a:latin typeface="Calibri"/>
                        <a:ea typeface="Calibri"/>
                        <a:cs typeface="Calibri"/>
                        <a:sym typeface="Calibri"/>
                      </a:endParaRPr>
                    </a:p>
                  </a:txBody>
                  <a:tcPr marL="8450" marR="8450" marT="8450" marB="0" anchor="ctr"/>
                </a:tc>
                <a:extLst>
                  <a:ext uri="{0D108BD9-81ED-4DB2-BD59-A6C34878D82A}">
                    <a16:rowId xmlns:a16="http://schemas.microsoft.com/office/drawing/2014/main" val="1784593084"/>
                  </a:ext>
                </a:extLst>
              </a:tr>
              <a:tr h="666585">
                <a:tc>
                  <a:txBody>
                    <a:bodyPr/>
                    <a:lstStyle/>
                    <a:p>
                      <a:pPr marL="72000" marR="0" lvl="0" indent="0" algn="l" rtl="0">
                        <a:lnSpc>
                          <a:spcPct val="100000"/>
                        </a:lnSpc>
                        <a:spcBef>
                          <a:spcPts val="0"/>
                        </a:spcBef>
                        <a:spcAft>
                          <a:spcPts val="0"/>
                        </a:spcAft>
                        <a:buNone/>
                      </a:pPr>
                      <a:r>
                        <a:rPr lang="tr-TR" sz="1400" b="1">
                          <a:solidFill>
                            <a:srgbClr val="0000CC"/>
                          </a:solidFill>
                        </a:rPr>
                        <a:t>Güzel Sanatlardaki </a:t>
                      </a:r>
                      <a:r>
                        <a:rPr lang="tr-TR" sz="1400" b="0">
                          <a:solidFill>
                            <a:schemeClr val="dk1"/>
                          </a:solidFill>
                        </a:rPr>
                        <a:t>eserlerin ulusal kaynak veya yayın organlarında yer alması (kitap, ansiklopedi, katalog, periyodik sanat dergileri, belgesel nitelikli TV yayınları, film) veya gösterime ya da dinletime girmesi. (Ancak duyuru niteliğindeki yayınlar geçerli değildir.)</a:t>
                      </a:r>
                      <a:endParaRPr sz="1400" b="0">
                        <a:solidFill>
                          <a:schemeClr val="dk1"/>
                        </a:solidFill>
                        <a:latin typeface="Calibri"/>
                        <a:ea typeface="Calibri"/>
                        <a:cs typeface="Calibri"/>
                        <a:sym typeface="Calibri"/>
                      </a:endParaRPr>
                    </a:p>
                  </a:txBody>
                  <a:tcPr marL="8450" marR="8450" marT="8450" marB="0" anchor="ctr">
                    <a:noFill/>
                  </a:tcPr>
                </a:tc>
                <a:tc vMerge="1">
                  <a:txBody>
                    <a:bodyPr/>
                    <a:lstStyle/>
                    <a:p>
                      <a:endParaRPr lang="tr-TR"/>
                    </a:p>
                  </a:txBody>
                  <a:tcPr/>
                </a:tc>
                <a:tc vMerge="1">
                  <a:txBody>
                    <a:bodyPr/>
                    <a:lstStyle/>
                    <a:p>
                      <a:endParaRPr lang="tr-TR"/>
                    </a:p>
                  </a:txBody>
                  <a:tcPr>
                    <a:noFill/>
                  </a:tcPr>
                </a:tc>
                <a:extLst>
                  <a:ext uri="{0D108BD9-81ED-4DB2-BD59-A6C34878D82A}">
                    <a16:rowId xmlns:a16="http://schemas.microsoft.com/office/drawing/2014/main" val="10005"/>
                  </a:ext>
                </a:extLst>
              </a:tr>
              <a:tr h="265000">
                <a:tc>
                  <a:txBody>
                    <a:bodyPr/>
                    <a:lstStyle/>
                    <a:p>
                      <a:pPr marL="0" marR="0" lvl="0" indent="0" algn="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8450" marR="8450" marT="8450" marB="0" anchor="ctr">
                    <a:noFill/>
                  </a:tcPr>
                </a:tc>
                <a:tc>
                  <a:txBody>
                    <a:bodyPr/>
                    <a:lstStyle/>
                    <a:p>
                      <a:pPr marL="0" marR="0" lvl="0" indent="0" algn="l" rtl="0">
                        <a:lnSpc>
                          <a:spcPct val="107000"/>
                        </a:lnSpc>
                        <a:spcBef>
                          <a:spcPts val="0"/>
                        </a:spcBef>
                        <a:spcAft>
                          <a:spcPts val="0"/>
                        </a:spcAft>
                        <a:buNone/>
                      </a:pPr>
                      <a:r>
                        <a:rPr lang="tr-TR" sz="1800" b="1" dirty="0"/>
                        <a:t> 2746</a:t>
                      </a:r>
                      <a:endParaRPr sz="1800" b="1" dirty="0">
                        <a:latin typeface="Calibri"/>
                        <a:ea typeface="Calibri"/>
                        <a:cs typeface="Calibri"/>
                        <a:sym typeface="Calibri"/>
                      </a:endParaRPr>
                    </a:p>
                  </a:txBody>
                  <a:tcPr marL="8450" marR="8450" marT="8450" marB="0" anchor="ctr">
                    <a:noFill/>
                  </a:tcPr>
                </a:tc>
                <a:tc>
                  <a:txBody>
                    <a:bodyPr/>
                    <a:lstStyle/>
                    <a:p>
                      <a:pPr marL="0" marR="0" lvl="0" indent="0" algn="l" rtl="0">
                        <a:lnSpc>
                          <a:spcPct val="107000"/>
                        </a:lnSpc>
                        <a:spcBef>
                          <a:spcPts val="0"/>
                        </a:spcBef>
                        <a:spcAft>
                          <a:spcPts val="0"/>
                        </a:spcAft>
                        <a:buNone/>
                      </a:pPr>
                      <a:r>
                        <a:rPr lang="tr-TR" sz="1800" b="1"/>
                        <a:t> 2908</a:t>
                      </a:r>
                      <a:endParaRPr sz="1800" b="1" dirty="0">
                        <a:latin typeface="Calibri"/>
                        <a:ea typeface="Calibri"/>
                        <a:cs typeface="Calibri"/>
                        <a:sym typeface="Calibri"/>
                      </a:endParaRPr>
                    </a:p>
                  </a:txBody>
                  <a:tcPr marL="8450" marR="8450" marT="8450" marB="0" anchor="ctr">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3"/>
          <p:cNvSpPr txBox="1">
            <a:spLocks noGrp="1"/>
          </p:cNvSpPr>
          <p:nvPr>
            <p:ph type="title"/>
          </p:nvPr>
        </p:nvSpPr>
        <p:spPr>
          <a:xfrm>
            <a:off x="325209" y="806758"/>
            <a:ext cx="9941769" cy="6443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Bilimsel, Sosyal, Kültürel ve Sportif Faaliyetler</a:t>
            </a:r>
            <a:endParaRPr sz="2800">
              <a:solidFill>
                <a:srgbClr val="FF0000"/>
              </a:solidFill>
            </a:endParaRPr>
          </a:p>
        </p:txBody>
      </p:sp>
      <p:sp>
        <p:nvSpPr>
          <p:cNvPr id="780" name="Google Shape;78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781" name="Google Shape;78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87</a:t>
            </a:fld>
            <a:endParaRPr/>
          </a:p>
        </p:txBody>
      </p:sp>
      <p:sp>
        <p:nvSpPr>
          <p:cNvPr id="782" name="Google Shape;782;p53"/>
          <p:cNvSpPr txBox="1"/>
          <p:nvPr/>
        </p:nvSpPr>
        <p:spPr>
          <a:xfrm>
            <a:off x="341075" y="6079351"/>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*Bu etkinliklerin dışında varsa lütfen tabloya ekleyiniz. </a:t>
            </a:r>
            <a:endParaRPr/>
          </a:p>
        </p:txBody>
      </p:sp>
      <p:graphicFrame>
        <p:nvGraphicFramePr>
          <p:cNvPr id="783" name="Google Shape;783;p53"/>
          <p:cNvGraphicFramePr/>
          <p:nvPr/>
        </p:nvGraphicFramePr>
        <p:xfrm>
          <a:off x="457201" y="1848680"/>
          <a:ext cx="11390250" cy="4030985"/>
        </p:xfrm>
        <a:graphic>
          <a:graphicData uri="http://schemas.openxmlformats.org/drawingml/2006/table">
            <a:tbl>
              <a:tblPr>
                <a:noFill/>
                <a:tableStyleId>{6B96FA0C-A23B-4D2F-B4F0-ADE644EF4475}</a:tableStyleId>
              </a:tblPr>
              <a:tblGrid>
                <a:gridCol w="2603500">
                  <a:extLst>
                    <a:ext uri="{9D8B030D-6E8A-4147-A177-3AD203B41FA5}">
                      <a16:colId xmlns:a16="http://schemas.microsoft.com/office/drawing/2014/main" val="20000"/>
                    </a:ext>
                  </a:extLst>
                </a:gridCol>
                <a:gridCol w="1214875">
                  <a:extLst>
                    <a:ext uri="{9D8B030D-6E8A-4147-A177-3AD203B41FA5}">
                      <a16:colId xmlns:a16="http://schemas.microsoft.com/office/drawing/2014/main" val="20001"/>
                    </a:ext>
                  </a:extLst>
                </a:gridCol>
                <a:gridCol w="1214875">
                  <a:extLst>
                    <a:ext uri="{9D8B030D-6E8A-4147-A177-3AD203B41FA5}">
                      <a16:colId xmlns:a16="http://schemas.microsoft.com/office/drawing/2014/main" val="20002"/>
                    </a:ext>
                  </a:extLst>
                </a:gridCol>
                <a:gridCol w="4399000">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83975">
                  <a:extLst>
                    <a:ext uri="{9D8B030D-6E8A-4147-A177-3AD203B41FA5}">
                      <a16:colId xmlns:a16="http://schemas.microsoft.com/office/drawing/2014/main" val="20005"/>
                    </a:ext>
                  </a:extLst>
                </a:gridCol>
              </a:tblGrid>
              <a:tr h="303525">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Clr>
                          <a:srgbClr val="FF0000"/>
                        </a:buClr>
                        <a:buSzPts val="1600"/>
                        <a:buFont typeface="Calibri"/>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Sempozyum ve Kongre</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0</a:t>
                      </a: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1</a:t>
                      </a:r>
                      <a:endParaRPr sz="1600" b="1"/>
                    </a:p>
                  </a:txBody>
                  <a:tcPr marL="3175" marR="3175" marT="3175" marB="0" anchor="ctr">
                    <a:noFill/>
                  </a:tcPr>
                </a:tc>
                <a:tc>
                  <a:txBody>
                    <a:bodyPr/>
                    <a:lstStyle/>
                    <a:p>
                      <a:pPr marL="72000" marR="0" lvl="0" indent="0" algn="l" rtl="0">
                        <a:lnSpc>
                          <a:spcPct val="100000"/>
                        </a:lnSpc>
                        <a:spcBef>
                          <a:spcPts val="0"/>
                        </a:spcBef>
                        <a:spcAft>
                          <a:spcPts val="0"/>
                        </a:spcAft>
                        <a:buClr>
                          <a:schemeClr val="dk1"/>
                        </a:buClr>
                        <a:buSzPts val="1600"/>
                        <a:buFont typeface="Calibri"/>
                        <a:buNone/>
                      </a:pPr>
                      <a:r>
                        <a:rPr lang="tr-TR" sz="1600" b="0">
                          <a:solidFill>
                            <a:schemeClr val="dk1"/>
                          </a:solidFill>
                          <a:latin typeface="Calibri"/>
                          <a:ea typeface="Calibri"/>
                          <a:cs typeface="Calibri"/>
                          <a:sym typeface="Calibri"/>
                        </a:rPr>
                        <a:t>Teknik Gezi</a:t>
                      </a:r>
                      <a:endParaRPr sz="1600" b="0">
                        <a:solidFill>
                          <a:schemeClr val="dk1"/>
                        </a:solidFill>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5</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12 </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1"/>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Konferans</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5</a:t>
                      </a: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7</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Eğitim Seminerleri</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15</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17</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2"/>
                  </a:ext>
                </a:extLst>
              </a:tr>
              <a:tr h="50237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Panel</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4</a:t>
                      </a: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6</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Ulusal Toplantı</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3"/>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Seminer</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23</a:t>
                      </a:r>
                      <a:endParaRPr sz="1600" b="1" dirty="0"/>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28</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Diğer (Açıkhava Etkinlikleri, Ziyaretler, Geziler v.b.)</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21</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13</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4"/>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Açık Oturum</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Çalıştay</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12 </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0</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5"/>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Söyleşi</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3</a:t>
                      </a: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5</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Film Gösterimi</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3</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0</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6"/>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Tiyatro</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2</a:t>
                      </a: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2</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Bağış ve Yardım Kampanyası</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1</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7"/>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Konser</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15</a:t>
                      </a: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13</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Bilgilendirme ve Tanıtım Toplantısı</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9</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1</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8"/>
                  </a:ext>
                </a:extLst>
              </a:tr>
              <a:tr h="350550">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Sergi</a:t>
                      </a:r>
                      <a:endParaRPr sz="1600">
                        <a:latin typeface="Calibri"/>
                        <a:ea typeface="Calibri"/>
                        <a:cs typeface="Calibri"/>
                        <a:sym typeface="Calibri"/>
                      </a:endParaRPr>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a:t>18</a:t>
                      </a:r>
                      <a:endParaRPr sz="1600" b="1"/>
                    </a:p>
                  </a:txBody>
                  <a:tcPr marL="3175" marR="3175" marT="3175" marB="0" anchor="ctr">
                    <a:noFill/>
                  </a:tcPr>
                </a:tc>
                <a:tc>
                  <a:txBody>
                    <a:bodyPr/>
                    <a:lstStyle/>
                    <a:p>
                      <a:pPr marL="72000" marR="0" lvl="0" indent="0" algn="ctr" rtl="0">
                        <a:lnSpc>
                          <a:spcPct val="100000"/>
                        </a:lnSpc>
                        <a:spcBef>
                          <a:spcPts val="0"/>
                        </a:spcBef>
                        <a:spcAft>
                          <a:spcPts val="0"/>
                        </a:spcAft>
                        <a:buNone/>
                      </a:pPr>
                      <a:r>
                        <a:rPr lang="tr-TR" sz="1600" b="1" dirty="0"/>
                        <a:t>17</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Anma Törenleri</a:t>
                      </a:r>
                      <a:endParaRPr sz="1600">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a:t> 1</a:t>
                      </a:r>
                      <a:endParaRPr sz="16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 3</a:t>
                      </a:r>
                      <a:endParaRPr sz="1600" dirty="0">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9"/>
                  </a:ext>
                </a:extLst>
              </a:tr>
              <a:tr h="266625">
                <a:tc rowSpan="2">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Spor Turnuvası</a:t>
                      </a:r>
                      <a:endParaRPr sz="1600">
                        <a:latin typeface="Calibri"/>
                        <a:ea typeface="Calibri"/>
                        <a:cs typeface="Calibri"/>
                        <a:sym typeface="Calibri"/>
                      </a:endParaRPr>
                    </a:p>
                  </a:txBody>
                  <a:tcPr marL="3175" marR="3175" marT="3175" marB="0" anchor="ctr">
                    <a:noFill/>
                  </a:tcPr>
                </a:tc>
                <a:tc rowSpan="2">
                  <a:txBody>
                    <a:bodyPr/>
                    <a:lstStyle/>
                    <a:p>
                      <a:pPr marL="72000" marR="0" lvl="0" indent="0" algn="ctr" rtl="0">
                        <a:lnSpc>
                          <a:spcPct val="100000"/>
                        </a:lnSpc>
                        <a:spcBef>
                          <a:spcPts val="0"/>
                        </a:spcBef>
                        <a:spcAft>
                          <a:spcPts val="0"/>
                        </a:spcAft>
                        <a:buNone/>
                      </a:pPr>
                      <a:r>
                        <a:rPr lang="tr-TR" sz="1600" b="1"/>
                        <a:t>1</a:t>
                      </a:r>
                      <a:endParaRPr sz="1600" b="1"/>
                    </a:p>
                  </a:txBody>
                  <a:tcPr marL="3175" marR="3175" marT="3175" marB="0" anchor="ctr">
                    <a:noFill/>
                  </a:tcPr>
                </a:tc>
                <a:tc rowSpan="2">
                  <a:txBody>
                    <a:bodyPr/>
                    <a:lstStyle/>
                    <a:p>
                      <a:pPr marL="72000" marR="0" lvl="0" indent="0" algn="ctr" rtl="0">
                        <a:lnSpc>
                          <a:spcPct val="100000"/>
                        </a:lnSpc>
                        <a:spcBef>
                          <a:spcPts val="0"/>
                        </a:spcBef>
                        <a:spcAft>
                          <a:spcPts val="0"/>
                        </a:spcAft>
                        <a:buNone/>
                      </a:pPr>
                      <a:r>
                        <a:rPr lang="tr-TR" sz="1600" b="1" dirty="0"/>
                        <a:t>0</a:t>
                      </a:r>
                      <a:endParaRPr sz="1600" b="1" dirty="0"/>
                    </a:p>
                  </a:txBody>
                  <a:tcPr marL="3175" marR="3175" marT="3175" marB="0" anchor="ctr">
                    <a:noFill/>
                  </a:tcPr>
                </a:tc>
                <a:tc>
                  <a:txBody>
                    <a:bodyPr/>
                    <a:lstStyle/>
                    <a:p>
                      <a:pPr marL="72000" marR="0" lvl="0" indent="0" algn="l" rtl="0">
                        <a:lnSpc>
                          <a:spcPct val="100000"/>
                        </a:lnSpc>
                        <a:spcBef>
                          <a:spcPts val="0"/>
                        </a:spcBef>
                        <a:spcAft>
                          <a:spcPts val="0"/>
                        </a:spcAft>
                        <a:buNone/>
                      </a:pPr>
                      <a:r>
                        <a:rPr lang="tr-TR" sz="1600" dirty="0">
                          <a:latin typeface="Calibri"/>
                          <a:ea typeface="Calibri"/>
                          <a:cs typeface="Calibri"/>
                          <a:sym typeface="Calibri"/>
                        </a:rPr>
                        <a:t>Öğrenci Oryantasyon Semineri</a:t>
                      </a:r>
                      <a:endParaRPr sz="1600" dirty="0">
                        <a:latin typeface="Calibri"/>
                        <a:ea typeface="Calibri"/>
                        <a:cs typeface="Calibri"/>
                        <a:sym typeface="Calibri"/>
                      </a:endParaRPr>
                    </a:p>
                  </a:txBody>
                  <a:tcPr marL="0" marR="0" marT="0" marB="0" anchor="ctr">
                    <a:noFill/>
                  </a:tcPr>
                </a:tc>
                <a:tc>
                  <a:txBody>
                    <a:bodyPr/>
                    <a:lstStyle/>
                    <a:p>
                      <a:pPr marL="72000" marR="0" lvl="0" indent="0" algn="ctr" rtl="0">
                        <a:spcBef>
                          <a:spcPts val="0"/>
                        </a:spcBef>
                        <a:spcAft>
                          <a:spcPts val="0"/>
                        </a:spcAft>
                        <a:buNone/>
                      </a:pPr>
                      <a:r>
                        <a:rPr lang="tr-TR" sz="1800" b="1"/>
                        <a:t>11</a:t>
                      </a:r>
                      <a:endParaRPr sz="1800" b="1"/>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dirty="0">
                          <a:solidFill>
                            <a:schemeClr val="tx1"/>
                          </a:solidFill>
                          <a:latin typeface="Calibri"/>
                          <a:ea typeface="Calibri"/>
                          <a:cs typeface="Calibri"/>
                          <a:sym typeface="Calibri"/>
                        </a:rPr>
                        <a:t>12 </a:t>
                      </a:r>
                      <a:endParaRPr sz="1600" b="1" dirty="0">
                        <a:solidFill>
                          <a:schemeClr val="tx1"/>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10"/>
                  </a:ext>
                </a:extLst>
              </a:tr>
              <a:tr h="2370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marR="0" lvl="0" indent="0" algn="r" rtl="0">
                        <a:lnSpc>
                          <a:spcPct val="100000"/>
                        </a:lnSpc>
                        <a:spcBef>
                          <a:spcPts val="0"/>
                        </a:spcBef>
                        <a:spcAft>
                          <a:spcPts val="0"/>
                        </a:spcAft>
                        <a:buNone/>
                      </a:pPr>
                      <a:r>
                        <a:rPr lang="tr-TR" sz="1600" b="1" dirty="0">
                          <a:solidFill>
                            <a:srgbClr val="FF0000"/>
                          </a:solidFill>
                          <a:latin typeface="Calibri"/>
                          <a:ea typeface="Calibri"/>
                          <a:cs typeface="Calibri"/>
                          <a:sym typeface="Calibri"/>
                        </a:rPr>
                        <a:t>TOPLAM</a:t>
                      </a:r>
                      <a:endParaRPr sz="1600" b="1" dirty="0">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dirty="0">
                          <a:solidFill>
                            <a:srgbClr val="FF0000"/>
                          </a:solidFill>
                          <a:latin typeface="Calibri"/>
                          <a:ea typeface="Calibri"/>
                          <a:cs typeface="Calibri"/>
                          <a:sym typeface="Calibri"/>
                        </a:rPr>
                        <a:t> 78</a:t>
                      </a:r>
                      <a:endParaRPr sz="1600" b="1" dirty="0">
                        <a:solidFill>
                          <a:srgbClr val="FF0000"/>
                        </a:solidFill>
                        <a:latin typeface="Calibri"/>
                        <a:ea typeface="Calibri"/>
                        <a:cs typeface="Calibri"/>
                        <a:sym typeface="Calibri"/>
                      </a:endParaRPr>
                    </a:p>
                  </a:txBody>
                  <a:tcPr marL="0" marR="0" marT="0" marB="0" anchor="ctr">
                    <a:noFill/>
                  </a:tcPr>
                </a:tc>
                <a:tc>
                  <a:txBody>
                    <a:bodyPr/>
                    <a:lstStyle/>
                    <a:p>
                      <a:pPr marL="72000" marR="0" lvl="0" indent="0" algn="ctr" rtl="0">
                        <a:lnSpc>
                          <a:spcPct val="100000"/>
                        </a:lnSpc>
                        <a:spcBef>
                          <a:spcPts val="0"/>
                        </a:spcBef>
                        <a:spcAft>
                          <a:spcPts val="0"/>
                        </a:spcAft>
                        <a:buNone/>
                      </a:pPr>
                      <a:r>
                        <a:rPr lang="tr-TR" sz="1600" b="1" dirty="0">
                          <a:solidFill>
                            <a:srgbClr val="FF0000"/>
                          </a:solidFill>
                          <a:latin typeface="Calibri"/>
                          <a:ea typeface="Calibri"/>
                          <a:cs typeface="Calibri"/>
                          <a:sym typeface="Calibri"/>
                        </a:rPr>
                        <a:t>58</a:t>
                      </a:r>
                      <a:endParaRPr sz="1600" b="1" dirty="0">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4"/>
          <p:cNvSpPr txBox="1">
            <a:spLocks noGrp="1"/>
          </p:cNvSpPr>
          <p:nvPr>
            <p:ph type="title"/>
          </p:nvPr>
        </p:nvSpPr>
        <p:spPr>
          <a:xfrm>
            <a:off x="532060" y="885809"/>
            <a:ext cx="10295957" cy="5617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600"/>
              <a:buFont typeface="Calibri"/>
              <a:buNone/>
            </a:pPr>
            <a:r>
              <a:rPr lang="tr-TR" sz="2600" b="1">
                <a:solidFill>
                  <a:srgbClr val="FF0000"/>
                </a:solidFill>
              </a:rPr>
              <a:t>Bilimsel, Sosyal, Kültürel ve Sportif Ödüller ile Başarılar</a:t>
            </a:r>
            <a:endParaRPr sz="2600">
              <a:solidFill>
                <a:srgbClr val="FF0000"/>
              </a:solidFill>
            </a:endParaRPr>
          </a:p>
        </p:txBody>
      </p:sp>
      <p:sp>
        <p:nvSpPr>
          <p:cNvPr id="789" name="Google Shape;78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790" name="Google Shape;79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88</a:t>
            </a:fld>
            <a:endParaRPr/>
          </a:p>
        </p:txBody>
      </p:sp>
      <p:graphicFrame>
        <p:nvGraphicFramePr>
          <p:cNvPr id="791" name="Google Shape;791;p54"/>
          <p:cNvGraphicFramePr/>
          <p:nvPr/>
        </p:nvGraphicFramePr>
        <p:xfrm>
          <a:off x="532060" y="1932315"/>
          <a:ext cx="11096725" cy="3623725"/>
        </p:xfrm>
        <a:graphic>
          <a:graphicData uri="http://schemas.openxmlformats.org/drawingml/2006/table">
            <a:tbl>
              <a:tblPr firstRow="1" firstCol="1" lastRow="1" lastCol="1" bandRow="1" bandCol="1">
                <a:noFill/>
                <a:tableStyleId>{0D959B07-CC43-40B5-915E-03206A15D3F9}</a:tableStyleId>
              </a:tblPr>
              <a:tblGrid>
                <a:gridCol w="8944625">
                  <a:extLst>
                    <a:ext uri="{9D8B030D-6E8A-4147-A177-3AD203B41FA5}">
                      <a16:colId xmlns:a16="http://schemas.microsoft.com/office/drawing/2014/main" val="20000"/>
                    </a:ext>
                  </a:extLst>
                </a:gridCol>
                <a:gridCol w="1022100">
                  <a:extLst>
                    <a:ext uri="{9D8B030D-6E8A-4147-A177-3AD203B41FA5}">
                      <a16:colId xmlns:a16="http://schemas.microsoft.com/office/drawing/2014/main" val="20001"/>
                    </a:ext>
                  </a:extLst>
                </a:gridCol>
                <a:gridCol w="1130000">
                  <a:extLst>
                    <a:ext uri="{9D8B030D-6E8A-4147-A177-3AD203B41FA5}">
                      <a16:colId xmlns:a16="http://schemas.microsoft.com/office/drawing/2014/main" val="20002"/>
                    </a:ext>
                  </a:extLst>
                </a:gridCol>
              </a:tblGrid>
              <a:tr h="569100">
                <a:tc>
                  <a:txBody>
                    <a:bodyPr/>
                    <a:lstStyle/>
                    <a:p>
                      <a:pPr marL="36195" marR="36195" lvl="0" indent="0" algn="ctr" rtl="0">
                        <a:spcBef>
                          <a:spcPts val="0"/>
                        </a:spcBef>
                        <a:spcAft>
                          <a:spcPts val="0"/>
                        </a:spcAft>
                        <a:buNone/>
                      </a:pPr>
                      <a:r>
                        <a:rPr lang="tr-TR" sz="1800" b="1">
                          <a:solidFill>
                            <a:srgbClr val="FF0000"/>
                          </a:solidFill>
                        </a:rPr>
                        <a:t>Bilimsel, Sosyal, Kültürel ve Sportif Ödül ve/veya Başarı </a:t>
                      </a:r>
                      <a:endParaRPr/>
                    </a:p>
                    <a:p>
                      <a:pPr marL="36195" marR="36195" lvl="0" indent="0" algn="ctr" rtl="0">
                        <a:spcBef>
                          <a:spcPts val="0"/>
                        </a:spcBef>
                        <a:spcAft>
                          <a:spcPts val="0"/>
                        </a:spcAft>
                        <a:buNone/>
                      </a:pPr>
                      <a:r>
                        <a:rPr lang="tr-TR" sz="1800" b="1">
                          <a:solidFill>
                            <a:srgbClr val="0066FF"/>
                          </a:solidFill>
                        </a:rPr>
                        <a:t>(Ödülün Adı ve Derecesi</a:t>
                      </a:r>
                      <a:r>
                        <a:rPr lang="tr-TR" sz="1800" b="1">
                          <a:solidFill>
                            <a:srgbClr val="FF0000"/>
                          </a:solidFill>
                        </a:rPr>
                        <a:t>) *</a:t>
                      </a:r>
                      <a:endParaRPr sz="1800" b="1">
                        <a:solidFill>
                          <a:srgbClr val="FF0000"/>
                        </a:solidFill>
                        <a:latin typeface="Times New Roman"/>
                        <a:ea typeface="Times New Roman"/>
                        <a:cs typeface="Times New Roman"/>
                        <a:sym typeface="Times New Roman"/>
                      </a:endParaRPr>
                    </a:p>
                  </a:txBody>
                  <a:tcPr marL="68575" marR="68575" marT="0" marB="0" anchor="ctr">
                    <a:noFill/>
                  </a:tcP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ctr" rtl="0">
                        <a:lnSpc>
                          <a:spcPct val="107000"/>
                        </a:lnSpc>
                        <a:spcBef>
                          <a:spcPts val="0"/>
                        </a:spcBef>
                        <a:spcAft>
                          <a:spcPts val="0"/>
                        </a:spcAft>
                        <a:buNone/>
                      </a:pPr>
                      <a:r>
                        <a:rPr lang="tr-TR" sz="1600" b="1" dirty="0">
                          <a:solidFill>
                            <a:srgbClr val="FF0000"/>
                          </a:solidFill>
                        </a:rPr>
                        <a:t>2025</a:t>
                      </a:r>
                      <a:endParaRPr sz="1600" b="1" dirty="0">
                        <a:solidFill>
                          <a:srgbClr val="FF0000"/>
                        </a:solidFill>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0"/>
                  </a:ext>
                </a:extLst>
              </a:tr>
              <a:tr h="436375">
                <a:tc>
                  <a:txBody>
                    <a:bodyPr/>
                    <a:lstStyle/>
                    <a:p>
                      <a:pPr marL="36195" marR="36195" lvl="0" indent="0" algn="l" rtl="0">
                        <a:lnSpc>
                          <a:spcPct val="107000"/>
                        </a:lnSpc>
                        <a:spcBef>
                          <a:spcPts val="0"/>
                        </a:spcBef>
                        <a:spcAft>
                          <a:spcPts val="0"/>
                        </a:spcAft>
                        <a:buNone/>
                      </a:pPr>
                      <a:r>
                        <a:rPr lang="tr-TR" sz="1800" b="1" dirty="0"/>
                        <a:t> Stanford Üniversitesi En Etkili Bilim İnsanı (Yıllık etki kategorisi)</a:t>
                      </a:r>
                      <a:endParaRPr sz="1800" b="1"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b="1" dirty="0"/>
                        <a:t>1</a:t>
                      </a:r>
                      <a:endParaRPr sz="1800" b="1"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b="1" dirty="0"/>
                        <a:t>1</a:t>
                      </a:r>
                      <a:endParaRPr sz="1800" b="1"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1"/>
                  </a:ext>
                </a:extLst>
              </a:tr>
              <a:tr h="436375">
                <a:tc>
                  <a:txBody>
                    <a:bodyPr/>
                    <a:lstStyle/>
                    <a:p>
                      <a:pPr marL="36195" marR="36195" lvl="0" indent="0" algn="l" rtl="0">
                        <a:lnSpc>
                          <a:spcPct val="107000"/>
                        </a:lnSpc>
                        <a:spcBef>
                          <a:spcPts val="0"/>
                        </a:spcBef>
                        <a:spcAft>
                          <a:spcPts val="0"/>
                        </a:spcAft>
                        <a:buNone/>
                      </a:pPr>
                      <a:r>
                        <a:rPr lang="tr-TR" sz="1800" b="1" dirty="0"/>
                        <a:t> Stanford Üniversitesi En Etkili Bilim İnsanı (Kariyer Boyu Etki)</a:t>
                      </a:r>
                      <a:endParaRPr sz="1800" b="1"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b="1" dirty="0"/>
                        <a:t>1</a:t>
                      </a:r>
                      <a:endParaRPr sz="1800" b="1"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800" b="1" dirty="0"/>
                        <a:t>1</a:t>
                      </a:r>
                      <a:endParaRPr sz="1800" b="1"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2"/>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3"/>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4"/>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5"/>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6"/>
                  </a:ext>
                </a:extLst>
              </a:tr>
              <a:tr h="436375">
                <a:tc>
                  <a:txBody>
                    <a:bodyPr/>
                    <a:lstStyle/>
                    <a:p>
                      <a:pPr marL="36195" marR="36195" lvl="0" indent="0" algn="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noFill/>
                  </a:tcP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noFill/>
                  </a:tcPr>
                </a:tc>
                <a:extLst>
                  <a:ext uri="{0D108BD9-81ED-4DB2-BD59-A6C34878D82A}">
                    <a16:rowId xmlns:a16="http://schemas.microsoft.com/office/drawing/2014/main" val="10007"/>
                  </a:ext>
                </a:extLst>
              </a:tr>
            </a:tbl>
          </a:graphicData>
        </a:graphic>
      </p:graphicFrame>
      <p:sp>
        <p:nvSpPr>
          <p:cNvPr id="792" name="Google Shape;792;p54"/>
          <p:cNvSpPr txBox="1"/>
          <p:nvPr/>
        </p:nvSpPr>
        <p:spPr>
          <a:xfrm>
            <a:off x="532061" y="5879344"/>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satır ekleyiniz. </a:t>
            </a:r>
            <a:endParaRPr/>
          </a:p>
        </p:txBody>
      </p:sp>
      <p:pic>
        <p:nvPicPr>
          <p:cNvPr id="793" name="Google Shape;793;p54"/>
          <p:cNvPicPr preferRelativeResize="0"/>
          <p:nvPr/>
        </p:nvPicPr>
        <p:blipFill rotWithShape="1">
          <a:blip r:embed="rId3">
            <a:alphaModFix/>
          </a:blip>
          <a:srcRect/>
          <a:stretch/>
        </p:blipFill>
        <p:spPr>
          <a:xfrm>
            <a:off x="11628784" y="6330031"/>
            <a:ext cx="386082" cy="3914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55"/>
          <p:cNvSpPr txBox="1">
            <a:spLocks noGrp="1"/>
          </p:cNvSpPr>
          <p:nvPr>
            <p:ph type="subTitle" idx="1"/>
          </p:nvPr>
        </p:nvSpPr>
        <p:spPr>
          <a:xfrm>
            <a:off x="951345" y="2521383"/>
            <a:ext cx="10402455" cy="317745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333FF"/>
              </a:buClr>
              <a:buSzPts val="7200"/>
              <a:buNone/>
            </a:pPr>
            <a:r>
              <a:rPr lang="tr-TR" sz="7200" b="1">
                <a:solidFill>
                  <a:srgbClr val="3333FF"/>
                </a:solidFill>
              </a:rPr>
              <a:t>ULUSLARARASILAŞMA</a:t>
            </a:r>
            <a:endParaRPr sz="7200" b="1">
              <a:solidFill>
                <a:srgbClr val="FF0000"/>
              </a:solidFill>
            </a:endParaRPr>
          </a:p>
        </p:txBody>
      </p:sp>
      <p:sp>
        <p:nvSpPr>
          <p:cNvPr id="799" name="Google Shape;79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00" name="Google Shape;8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89</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subTitle" idx="1"/>
          </p:nvPr>
        </p:nvSpPr>
        <p:spPr>
          <a:xfrm>
            <a:off x="1524000" y="2521384"/>
            <a:ext cx="9144000" cy="1655762"/>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rgbClr val="FF0000"/>
              </a:buClr>
              <a:buSzPct val="100000"/>
              <a:buNone/>
            </a:pPr>
            <a:r>
              <a:rPr lang="tr-TR" sz="9600" b="1">
                <a:solidFill>
                  <a:srgbClr val="FF0000"/>
                </a:solidFill>
              </a:rPr>
              <a:t>PERSONEL</a:t>
            </a:r>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a:p>
            <a:pPr marL="0" lvl="0" indent="0" algn="ctr" rtl="0">
              <a:lnSpc>
                <a:spcPct val="90000"/>
              </a:lnSpc>
              <a:spcBef>
                <a:spcPts val="1000"/>
              </a:spcBef>
              <a:spcAft>
                <a:spcPts val="0"/>
              </a:spcAft>
              <a:buClr>
                <a:srgbClr val="3333FF"/>
              </a:buClr>
              <a:buSzPct val="100000"/>
              <a:buNone/>
            </a:pPr>
            <a:r>
              <a:rPr lang="tr-TR" sz="4400" b="1">
                <a:solidFill>
                  <a:srgbClr val="3333FF"/>
                </a:solidFill>
              </a:rPr>
              <a:t>AKADEMİK PERSONEL VE İDARİ PERSONEL</a:t>
            </a:r>
            <a:endParaRPr sz="4400">
              <a:solidFill>
                <a:srgbClr val="3333FF"/>
              </a:solidFill>
            </a:endParaRPr>
          </a:p>
        </p:txBody>
      </p:sp>
      <p:sp>
        <p:nvSpPr>
          <p:cNvPr id="153" name="Google Shape;1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154" name="Google Shape;1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a:t>
            </a:fld>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804"/>
        <p:cNvGrpSpPr/>
        <p:nvPr/>
      </p:nvGrpSpPr>
      <p:grpSpPr>
        <a:xfrm>
          <a:off x="0" y="0"/>
          <a:ext cx="0" cy="0"/>
          <a:chOff x="0" y="0"/>
          <a:chExt cx="0" cy="0"/>
        </a:xfrm>
      </p:grpSpPr>
      <p:sp>
        <p:nvSpPr>
          <p:cNvPr id="805" name="Google Shape;805;g3b6b78beede_21_49"/>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806" name="Google Shape;806;g3b6b78beede_21_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07" name="Google Shape;807;g3b6b78beede_21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90</a:t>
            </a:fld>
            <a:endParaRPr/>
          </a:p>
        </p:txBody>
      </p:sp>
      <p:graphicFrame>
        <p:nvGraphicFramePr>
          <p:cNvPr id="808" name="Google Shape;808;g3b6b78beede_21_49"/>
          <p:cNvGraphicFramePr/>
          <p:nvPr>
            <p:extLst>
              <p:ext uri="{D42A27DB-BD31-4B8C-83A1-F6EECF244321}">
                <p14:modId xmlns:p14="http://schemas.microsoft.com/office/powerpoint/2010/main" val="1988974557"/>
              </p:ext>
            </p:extLst>
          </p:nvPr>
        </p:nvGraphicFramePr>
        <p:xfrm>
          <a:off x="357809" y="2067433"/>
          <a:ext cx="11310050" cy="4233932"/>
        </p:xfrm>
        <a:graphic>
          <a:graphicData uri="http://schemas.openxmlformats.org/drawingml/2006/table">
            <a:tbl>
              <a:tblPr>
                <a:noFill/>
                <a:tableStyleId>{6B96FA0C-A23B-4D2F-B4F0-ADE644EF4475}</a:tableStyleId>
              </a:tblPr>
              <a:tblGrid>
                <a:gridCol w="1186750">
                  <a:extLst>
                    <a:ext uri="{9D8B030D-6E8A-4147-A177-3AD203B41FA5}">
                      <a16:colId xmlns:a16="http://schemas.microsoft.com/office/drawing/2014/main" val="20000"/>
                    </a:ext>
                  </a:extLst>
                </a:gridCol>
                <a:gridCol w="2036850">
                  <a:extLst>
                    <a:ext uri="{9D8B030D-6E8A-4147-A177-3AD203B41FA5}">
                      <a16:colId xmlns:a16="http://schemas.microsoft.com/office/drawing/2014/main" val="20001"/>
                    </a:ext>
                  </a:extLst>
                </a:gridCol>
                <a:gridCol w="1851225">
                  <a:extLst>
                    <a:ext uri="{9D8B030D-6E8A-4147-A177-3AD203B41FA5}">
                      <a16:colId xmlns:a16="http://schemas.microsoft.com/office/drawing/2014/main" val="20002"/>
                    </a:ext>
                  </a:extLst>
                </a:gridCol>
                <a:gridCol w="1207300">
                  <a:extLst>
                    <a:ext uri="{9D8B030D-6E8A-4147-A177-3AD203B41FA5}">
                      <a16:colId xmlns:a16="http://schemas.microsoft.com/office/drawing/2014/main" val="20003"/>
                    </a:ext>
                  </a:extLst>
                </a:gridCol>
                <a:gridCol w="5027925">
                  <a:extLst>
                    <a:ext uri="{9D8B030D-6E8A-4147-A177-3AD203B41FA5}">
                      <a16:colId xmlns:a16="http://schemas.microsoft.com/office/drawing/2014/main" val="20004"/>
                    </a:ext>
                  </a:extLst>
                </a:gridCol>
              </a:tblGrid>
              <a:tr h="518750">
                <a:tc>
                  <a:txBody>
                    <a:bodyPr/>
                    <a:lstStyle/>
                    <a:p>
                      <a:pPr marL="0" marR="0" lvl="0" indent="0" algn="ctr" rtl="0">
                        <a:lnSpc>
                          <a:spcPct val="107000"/>
                        </a:lnSpc>
                        <a:spcBef>
                          <a:spcPts val="0"/>
                        </a:spcBef>
                        <a:spcAft>
                          <a:spcPts val="0"/>
                        </a:spcAft>
                        <a:buNone/>
                      </a:pPr>
                      <a:r>
                        <a:rPr lang="tr-TR" sz="1800" b="1">
                          <a:solidFill>
                            <a:srgbClr val="FF0000"/>
                          </a:solidFill>
                        </a:rPr>
                        <a:t>Süresi</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Bölüm/ Program</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Hareketlilik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Ülke</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Anlaşma Yapılan Kurum</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29075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dirty="0"/>
                        <a:t>Öğretim Teknolojileri</a:t>
                      </a:r>
                      <a:endParaRPr b="1" dirty="0">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Bulgaristan</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1"/>
                  </a:ext>
                </a:extLst>
              </a:tr>
              <a:tr h="2783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tr-TR" sz="1000" b="0" i="0" u="none" strike="noStrike" kern="0" cap="none" spc="0" normalizeH="0" baseline="0" noProof="0">
                          <a:ln>
                            <a:noFill/>
                          </a:ln>
                          <a:solidFill>
                            <a:srgbClr val="000000"/>
                          </a:solidFill>
                          <a:effectLst/>
                          <a:uLnTx/>
                          <a:uFillTx/>
                          <a:latin typeface="Calibri"/>
                          <a:ea typeface="Calibri"/>
                          <a:cs typeface="Calibri"/>
                          <a:sym typeface="Arial"/>
                        </a:rPr>
                        <a:t>Öğretim Teknolojileri</a:t>
                      </a:r>
                      <a:endParaRPr kumimoji="0" lang="tr-TR" sz="1400" b="1"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Kuzey Makedonya</a:t>
                      </a:r>
                      <a:endParaRPr sz="1000"/>
                    </a:p>
                  </a:txBody>
                  <a:tcPr marL="91425" marR="91425" marT="91425" marB="91425">
                    <a:noFill/>
                  </a:tcPr>
                </a:tc>
                <a:tc>
                  <a:txBody>
                    <a:bodyPr/>
                    <a:lstStyle/>
                    <a:p>
                      <a:pPr marL="0" lvl="0" indent="0" algn="l" rtl="0">
                        <a:spcBef>
                          <a:spcPts val="0"/>
                        </a:spcBef>
                        <a:spcAft>
                          <a:spcPts val="0"/>
                        </a:spcAft>
                        <a:buNone/>
                      </a:pPr>
                      <a:r>
                        <a:rPr lang="tr-TR" sz="1000"/>
                        <a:t>University St Kliment Ohridski Bitola</a:t>
                      </a:r>
                      <a:endParaRPr sz="1000"/>
                    </a:p>
                  </a:txBody>
                  <a:tcPr marL="91425" marR="91425" marT="91425" marB="91425">
                    <a:noFill/>
                  </a:tcPr>
                </a:tc>
                <a:extLst>
                  <a:ext uri="{0D108BD9-81ED-4DB2-BD59-A6C34878D82A}">
                    <a16:rowId xmlns:a16="http://schemas.microsoft.com/office/drawing/2014/main" val="10002"/>
                  </a:ext>
                </a:extLst>
              </a:tr>
              <a:tr h="2783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tr-TR" sz="1000" b="0" i="0" u="none" strike="noStrike" kern="0" cap="none" spc="0" normalizeH="0" baseline="0" noProof="0">
                          <a:ln>
                            <a:noFill/>
                          </a:ln>
                          <a:solidFill>
                            <a:srgbClr val="000000"/>
                          </a:solidFill>
                          <a:effectLst/>
                          <a:uLnTx/>
                          <a:uFillTx/>
                          <a:latin typeface="Calibri"/>
                          <a:ea typeface="Calibri"/>
                          <a:cs typeface="Calibri"/>
                          <a:sym typeface="Arial"/>
                        </a:rPr>
                        <a:t>Öğretim Teknolojileri</a:t>
                      </a:r>
                      <a:endParaRPr kumimoji="0" lang="tr-TR" sz="1400" b="1"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Portekiz</a:t>
                      </a:r>
                      <a:endParaRPr sz="1000"/>
                    </a:p>
                  </a:txBody>
                  <a:tcPr marL="91425" marR="91425" marT="91425" marB="91425">
                    <a:noFill/>
                  </a:tcPr>
                </a:tc>
                <a:tc>
                  <a:txBody>
                    <a:bodyPr/>
                    <a:lstStyle/>
                    <a:p>
                      <a:pPr marL="0" lvl="0" indent="0" algn="l" rtl="0">
                        <a:spcBef>
                          <a:spcPts val="0"/>
                        </a:spcBef>
                        <a:spcAft>
                          <a:spcPts val="0"/>
                        </a:spcAft>
                        <a:buNone/>
                      </a:pPr>
                      <a:r>
                        <a:rPr lang="tr-TR" sz="1000"/>
                        <a:t>Universidade Aberta</a:t>
                      </a:r>
                      <a:endParaRPr sz="1000"/>
                    </a:p>
                  </a:txBody>
                  <a:tcPr marL="91425" marR="91425" marT="91425" marB="91425">
                    <a:noFill/>
                  </a:tcPr>
                </a:tc>
                <a:extLst>
                  <a:ext uri="{0D108BD9-81ED-4DB2-BD59-A6C34878D82A}">
                    <a16:rowId xmlns:a16="http://schemas.microsoft.com/office/drawing/2014/main" val="10003"/>
                  </a:ext>
                </a:extLst>
              </a:tr>
              <a:tr h="2783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tr-TR" sz="1000" b="0" i="0" u="none" strike="noStrike" kern="0" cap="none" spc="0" normalizeH="0" baseline="0" noProof="0">
                          <a:ln>
                            <a:noFill/>
                          </a:ln>
                          <a:solidFill>
                            <a:srgbClr val="000000"/>
                          </a:solidFill>
                          <a:effectLst/>
                          <a:uLnTx/>
                          <a:uFillTx/>
                          <a:latin typeface="Calibri"/>
                          <a:ea typeface="Calibri"/>
                          <a:cs typeface="Calibri"/>
                          <a:sym typeface="Arial"/>
                        </a:rPr>
                        <a:t>Öğretim Teknolojileri</a:t>
                      </a:r>
                      <a:endParaRPr kumimoji="0" lang="tr-TR" sz="1400" b="1"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Polonya</a:t>
                      </a:r>
                      <a:endParaRPr sz="1000"/>
                    </a:p>
                  </a:txBody>
                  <a:tcPr marL="91425" marR="91425" marT="91425" marB="91425">
                    <a:noFill/>
                  </a:tcPr>
                </a:tc>
                <a:tc>
                  <a:txBody>
                    <a:bodyPr/>
                    <a:lstStyle/>
                    <a:p>
                      <a:pPr marL="0" lvl="0" indent="0" algn="l" rtl="0">
                        <a:spcBef>
                          <a:spcPts val="0"/>
                        </a:spcBef>
                        <a:spcAft>
                          <a:spcPts val="0"/>
                        </a:spcAft>
                        <a:buNone/>
                      </a:pPr>
                      <a:r>
                        <a:rPr lang="tr-TR" sz="1000"/>
                        <a:t>Państwowa Akademia Nauk Stosowanych ve Włocławku</a:t>
                      </a:r>
                      <a:endParaRPr sz="1000"/>
                    </a:p>
                  </a:txBody>
                  <a:tcPr marL="91425" marR="91425" marT="91425" marB="91425">
                    <a:noFill/>
                  </a:tcPr>
                </a:tc>
                <a:extLst>
                  <a:ext uri="{0D108BD9-81ED-4DB2-BD59-A6C34878D82A}">
                    <a16:rowId xmlns:a16="http://schemas.microsoft.com/office/drawing/2014/main" val="10004"/>
                  </a:ext>
                </a:extLst>
              </a:tr>
              <a:tr h="2957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tr-TR" sz="1000" b="0" i="0" u="none" strike="noStrike" kern="0" cap="none" spc="0" normalizeH="0" baseline="0" noProof="0">
                          <a:ln>
                            <a:noFill/>
                          </a:ln>
                          <a:solidFill>
                            <a:srgbClr val="000000"/>
                          </a:solidFill>
                          <a:effectLst/>
                          <a:uLnTx/>
                          <a:uFillTx/>
                          <a:latin typeface="Calibri"/>
                          <a:ea typeface="Calibri"/>
                          <a:cs typeface="Calibri"/>
                          <a:sym typeface="Arial"/>
                        </a:rPr>
                        <a:t>Öğretim Teknolojileri</a:t>
                      </a:r>
                      <a:endParaRPr kumimoji="0" lang="tr-TR" sz="1400" b="1"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Collegium Witelona Uczelnia Panstwowa</a:t>
                      </a:r>
                      <a:endParaRPr sz="1000"/>
                    </a:p>
                  </a:txBody>
                  <a:tcPr marL="91425" marR="91425" marT="91425" marB="91425">
                    <a:noFill/>
                  </a:tcPr>
                </a:tc>
                <a:extLst>
                  <a:ext uri="{0D108BD9-81ED-4DB2-BD59-A6C34878D82A}">
                    <a16:rowId xmlns:a16="http://schemas.microsoft.com/office/drawing/2014/main" val="10005"/>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tr-TR" sz="1000" b="0" i="0" u="none" strike="noStrike" kern="0" cap="none" spc="0" normalizeH="0" baseline="0" noProof="0">
                          <a:ln>
                            <a:noFill/>
                          </a:ln>
                          <a:solidFill>
                            <a:srgbClr val="000000"/>
                          </a:solidFill>
                          <a:effectLst/>
                          <a:uLnTx/>
                          <a:uFillTx/>
                          <a:latin typeface="Calibri"/>
                          <a:ea typeface="Calibri"/>
                          <a:cs typeface="Calibri"/>
                          <a:sym typeface="Arial"/>
                        </a:rPr>
                        <a:t>Öğretim Teknolojileri</a:t>
                      </a:r>
                      <a:endParaRPr kumimoji="0" lang="tr-TR" sz="1400" b="1"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Kuzey Makedonya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Goce Delcev University</a:t>
                      </a:r>
                      <a:endParaRPr sz="1000"/>
                    </a:p>
                  </a:txBody>
                  <a:tcPr marL="91425" marR="91425" marT="91425" marB="91425">
                    <a:noFill/>
                  </a:tcPr>
                </a:tc>
                <a:extLst>
                  <a:ext uri="{0D108BD9-81ED-4DB2-BD59-A6C34878D82A}">
                    <a16:rowId xmlns:a16="http://schemas.microsoft.com/office/drawing/2014/main" val="10006"/>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tr-TR" sz="1000" b="0" i="0" u="none" strike="noStrike" kern="0" cap="none" spc="0" normalizeH="0" baseline="0" noProof="0" dirty="0">
                          <a:ln>
                            <a:noFill/>
                          </a:ln>
                          <a:solidFill>
                            <a:srgbClr val="000000"/>
                          </a:solidFill>
                          <a:effectLst/>
                          <a:uLnTx/>
                          <a:uFillTx/>
                          <a:latin typeface="Calibri"/>
                          <a:ea typeface="Calibri"/>
                          <a:cs typeface="Calibri"/>
                          <a:sym typeface="Arial"/>
                        </a:rPr>
                        <a:t>Öğretim Teknolojileri</a:t>
                      </a:r>
                      <a:endParaRPr kumimoji="0" lang="tr-TR" sz="1400" b="1" i="0" u="none" strike="noStrike" kern="0" cap="none" spc="0" normalizeH="0" baseline="0" noProof="0" dirty="0">
                        <a:ln>
                          <a:noFill/>
                        </a:ln>
                        <a:solidFill>
                          <a:srgbClr val="FF0000"/>
                        </a:solidFill>
                        <a:effectLst/>
                        <a:uLnTx/>
                        <a:uFillTx/>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dirty="0"/>
                        <a:t>Öğrenci ve Personel</a:t>
                      </a:r>
                      <a:endParaRPr sz="1000" dirty="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Bulgaristan</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"Angel Kanchev" University of Ruse</a:t>
                      </a:r>
                      <a:endParaRPr sz="1000"/>
                    </a:p>
                  </a:txBody>
                  <a:tcPr marL="91425" marR="91425" marT="91425" marB="91425">
                    <a:noFill/>
                  </a:tcPr>
                </a:tc>
                <a:extLst>
                  <a:ext uri="{0D108BD9-81ED-4DB2-BD59-A6C34878D82A}">
                    <a16:rowId xmlns:a16="http://schemas.microsoft.com/office/drawing/2014/main" val="10007"/>
                  </a:ext>
                </a:extLst>
              </a:tr>
              <a:tr h="283300">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lvl="0" indent="0" algn="l" rtl="0">
                        <a:spcBef>
                          <a:spcPts val="0"/>
                        </a:spcBef>
                        <a:spcAft>
                          <a:spcPts val="0"/>
                        </a:spcAft>
                        <a:buNone/>
                      </a:pPr>
                      <a:r>
                        <a:rPr lang="tr-TR" sz="1000"/>
                        <a:t>Coğrafya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Polonya</a:t>
                      </a:r>
                      <a:endParaRPr sz="1000"/>
                    </a:p>
                  </a:txBody>
                  <a:tcPr marL="91425" marR="91425" marT="91425" marB="91425">
                    <a:noFill/>
                  </a:tcPr>
                </a:tc>
                <a:tc>
                  <a:txBody>
                    <a:bodyPr/>
                    <a:lstStyle/>
                    <a:p>
                      <a:pPr marL="0" lvl="0" indent="0" algn="l" rtl="0">
                        <a:spcBef>
                          <a:spcPts val="0"/>
                        </a:spcBef>
                        <a:spcAft>
                          <a:spcPts val="0"/>
                        </a:spcAft>
                        <a:buNone/>
                      </a:pPr>
                      <a:r>
                        <a:rPr lang="tr-TR" sz="1000"/>
                        <a:t>Uniwersytet Wroclawski</a:t>
                      </a:r>
                      <a:endParaRPr sz="1000"/>
                    </a:p>
                  </a:txBody>
                  <a:tcPr marL="91425" marR="91425" marT="91425" marB="91425">
                    <a:noFill/>
                  </a:tcPr>
                </a:tc>
                <a:extLst>
                  <a:ext uri="{0D108BD9-81ED-4DB2-BD59-A6C34878D82A}">
                    <a16:rowId xmlns:a16="http://schemas.microsoft.com/office/drawing/2014/main" val="10008"/>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Eğitim Bilimleri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Bulgaristan</a:t>
                      </a:r>
                      <a:endParaRPr sz="1000"/>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9"/>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Eğitim Bilimleri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Litvanya</a:t>
                      </a:r>
                      <a:endParaRPr sz="1000"/>
                    </a:p>
                  </a:txBody>
                  <a:tcPr marL="91425" marR="91425" marT="91425" marB="91425">
                    <a:noFill/>
                  </a:tcPr>
                </a:tc>
                <a:tc>
                  <a:txBody>
                    <a:bodyPr/>
                    <a:lstStyle/>
                    <a:p>
                      <a:pPr marL="0" lvl="0" indent="0" algn="l" rtl="0">
                        <a:spcBef>
                          <a:spcPts val="0"/>
                        </a:spcBef>
                        <a:spcAft>
                          <a:spcPts val="0"/>
                        </a:spcAft>
                        <a:buNone/>
                      </a:pPr>
                      <a:r>
                        <a:rPr lang="tr-TR" sz="1000"/>
                        <a:t>Vytautas Magnus University</a:t>
                      </a:r>
                      <a:endParaRPr sz="1000"/>
                    </a:p>
                  </a:txBody>
                  <a:tcPr marL="91425" marR="91425" marT="91425" marB="91425">
                    <a:no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Eğitim Bilimleri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Çekya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dirty="0" err="1"/>
                        <a:t>Palacký</a:t>
                      </a:r>
                      <a:r>
                        <a:rPr lang="tr-TR" sz="1000" dirty="0"/>
                        <a:t> </a:t>
                      </a:r>
                      <a:r>
                        <a:rPr lang="tr-TR" sz="1000" dirty="0" err="1"/>
                        <a:t>University</a:t>
                      </a:r>
                      <a:r>
                        <a:rPr lang="tr-TR" sz="1000" dirty="0"/>
                        <a:t> </a:t>
                      </a:r>
                      <a:r>
                        <a:rPr lang="tr-TR" sz="1000" dirty="0" err="1"/>
                        <a:t>Olomouc</a:t>
                      </a:r>
                      <a:endParaRPr sz="1000" dirty="0"/>
                    </a:p>
                  </a:txBody>
                  <a:tcPr marL="91425" marR="91425" marT="91425" marB="91425">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812"/>
        <p:cNvGrpSpPr/>
        <p:nvPr/>
      </p:nvGrpSpPr>
      <p:grpSpPr>
        <a:xfrm>
          <a:off x="0" y="0"/>
          <a:ext cx="0" cy="0"/>
          <a:chOff x="0" y="0"/>
          <a:chExt cx="0" cy="0"/>
        </a:xfrm>
      </p:grpSpPr>
      <p:sp>
        <p:nvSpPr>
          <p:cNvPr id="813" name="Google Shape;813;g3b6b78beede_21_56"/>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814" name="Google Shape;814;g3b6b78beede_21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15" name="Google Shape;815;g3b6b78beede_21_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91</a:t>
            </a:fld>
            <a:endParaRPr/>
          </a:p>
        </p:txBody>
      </p:sp>
      <p:graphicFrame>
        <p:nvGraphicFramePr>
          <p:cNvPr id="816" name="Google Shape;816;g3b6b78beede_21_56"/>
          <p:cNvGraphicFramePr/>
          <p:nvPr/>
        </p:nvGraphicFramePr>
        <p:xfrm>
          <a:off x="357809" y="2067433"/>
          <a:ext cx="11310050" cy="4223645"/>
        </p:xfrm>
        <a:graphic>
          <a:graphicData uri="http://schemas.openxmlformats.org/drawingml/2006/table">
            <a:tbl>
              <a:tblPr>
                <a:noFill/>
                <a:tableStyleId>{6B96FA0C-A23B-4D2F-B4F0-ADE644EF4475}</a:tableStyleId>
              </a:tblPr>
              <a:tblGrid>
                <a:gridCol w="1186750">
                  <a:extLst>
                    <a:ext uri="{9D8B030D-6E8A-4147-A177-3AD203B41FA5}">
                      <a16:colId xmlns:a16="http://schemas.microsoft.com/office/drawing/2014/main" val="20000"/>
                    </a:ext>
                  </a:extLst>
                </a:gridCol>
                <a:gridCol w="2036850">
                  <a:extLst>
                    <a:ext uri="{9D8B030D-6E8A-4147-A177-3AD203B41FA5}">
                      <a16:colId xmlns:a16="http://schemas.microsoft.com/office/drawing/2014/main" val="20001"/>
                    </a:ext>
                  </a:extLst>
                </a:gridCol>
                <a:gridCol w="1851225">
                  <a:extLst>
                    <a:ext uri="{9D8B030D-6E8A-4147-A177-3AD203B41FA5}">
                      <a16:colId xmlns:a16="http://schemas.microsoft.com/office/drawing/2014/main" val="20002"/>
                    </a:ext>
                  </a:extLst>
                </a:gridCol>
                <a:gridCol w="1207300">
                  <a:extLst>
                    <a:ext uri="{9D8B030D-6E8A-4147-A177-3AD203B41FA5}">
                      <a16:colId xmlns:a16="http://schemas.microsoft.com/office/drawing/2014/main" val="20003"/>
                    </a:ext>
                  </a:extLst>
                </a:gridCol>
                <a:gridCol w="5027925">
                  <a:extLst>
                    <a:ext uri="{9D8B030D-6E8A-4147-A177-3AD203B41FA5}">
                      <a16:colId xmlns:a16="http://schemas.microsoft.com/office/drawing/2014/main" val="20004"/>
                    </a:ext>
                  </a:extLst>
                </a:gridCol>
              </a:tblGrid>
              <a:tr h="518750">
                <a:tc>
                  <a:txBody>
                    <a:bodyPr/>
                    <a:lstStyle/>
                    <a:p>
                      <a:pPr marL="0" marR="0" lvl="0" indent="0" algn="ctr" rtl="0">
                        <a:lnSpc>
                          <a:spcPct val="107000"/>
                        </a:lnSpc>
                        <a:spcBef>
                          <a:spcPts val="0"/>
                        </a:spcBef>
                        <a:spcAft>
                          <a:spcPts val="0"/>
                        </a:spcAft>
                        <a:buNone/>
                      </a:pPr>
                      <a:r>
                        <a:rPr lang="tr-TR" sz="1800" b="1">
                          <a:solidFill>
                            <a:srgbClr val="FF0000"/>
                          </a:solidFill>
                        </a:rPr>
                        <a:t>Süresi</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Bölüm/ Program</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Hareketlilik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Ülke</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Anlaşma Yapılan Kurum</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290750">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Eğitim Bilimleri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Kuzey Makedonya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University St Kliment Ohridski Bitola</a:t>
                      </a:r>
                      <a:endParaRPr sz="1000"/>
                    </a:p>
                  </a:txBody>
                  <a:tcPr marL="91425" marR="91425" marT="91425" marB="91425">
                    <a:noFill/>
                  </a:tcPr>
                </a:tc>
                <a:extLst>
                  <a:ext uri="{0D108BD9-81ED-4DB2-BD59-A6C34878D82A}">
                    <a16:rowId xmlns:a16="http://schemas.microsoft.com/office/drawing/2014/main" val="10001"/>
                  </a:ext>
                </a:extLst>
              </a:tr>
              <a:tr h="2783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lvl="0" indent="0" algn="l" rtl="0">
                        <a:spcBef>
                          <a:spcPts val="0"/>
                        </a:spcBef>
                        <a:spcAft>
                          <a:spcPts val="0"/>
                        </a:spcAft>
                        <a:buNone/>
                      </a:pPr>
                      <a:r>
                        <a:rPr lang="tr-TR" sz="1000"/>
                        <a:t>Eğitim Bilimleri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Polonya</a:t>
                      </a:r>
                      <a:endParaRPr sz="1000"/>
                    </a:p>
                  </a:txBody>
                  <a:tcPr marL="91425" marR="91425" marT="91425" marB="91425">
                    <a:noFill/>
                  </a:tcPr>
                </a:tc>
                <a:tc>
                  <a:txBody>
                    <a:bodyPr/>
                    <a:lstStyle/>
                    <a:p>
                      <a:pPr marL="0" lvl="0" indent="0" algn="l" rtl="0">
                        <a:spcBef>
                          <a:spcPts val="0"/>
                        </a:spcBef>
                        <a:spcAft>
                          <a:spcPts val="0"/>
                        </a:spcAft>
                        <a:buNone/>
                      </a:pPr>
                      <a:r>
                        <a:rPr lang="tr-TR" sz="1000"/>
                        <a:t>Państwowa Akademia Nauk Stosowanych ve Włocławku</a:t>
                      </a:r>
                      <a:endParaRPr sz="1000"/>
                    </a:p>
                  </a:txBody>
                  <a:tcPr marL="91425" marR="91425" marT="91425" marB="91425">
                    <a:noFill/>
                  </a:tcPr>
                </a:tc>
                <a:extLst>
                  <a:ext uri="{0D108BD9-81ED-4DB2-BD59-A6C34878D82A}">
                    <a16:rowId xmlns:a16="http://schemas.microsoft.com/office/drawing/2014/main" val="10002"/>
                  </a:ext>
                </a:extLst>
              </a:tr>
              <a:tr h="2783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lvl="0" indent="0" algn="l" rtl="0">
                        <a:spcBef>
                          <a:spcPts val="0"/>
                        </a:spcBef>
                        <a:spcAft>
                          <a:spcPts val="0"/>
                        </a:spcAft>
                        <a:buNone/>
                      </a:pPr>
                      <a:r>
                        <a:rPr lang="tr-TR" sz="1000"/>
                        <a:t>Eğitim Bilimleri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Polonya</a:t>
                      </a:r>
                      <a:endParaRPr sz="1000"/>
                    </a:p>
                  </a:txBody>
                  <a:tcPr marL="91425" marR="91425" marT="91425" marB="91425">
                    <a:noFill/>
                  </a:tcPr>
                </a:tc>
                <a:tc>
                  <a:txBody>
                    <a:bodyPr/>
                    <a:lstStyle/>
                    <a:p>
                      <a:pPr marL="0" lvl="0" indent="0" algn="l" rtl="0">
                        <a:spcBef>
                          <a:spcPts val="0"/>
                        </a:spcBef>
                        <a:spcAft>
                          <a:spcPts val="0"/>
                        </a:spcAft>
                        <a:buNone/>
                      </a:pPr>
                      <a:r>
                        <a:rPr lang="tr-TR" sz="1000"/>
                        <a:t>Stanislaw Staszic State University of Applied Sciences in Pila</a:t>
                      </a:r>
                      <a:endParaRPr sz="1000"/>
                    </a:p>
                  </a:txBody>
                  <a:tcPr marL="91425" marR="91425" marT="91425" marB="91425">
                    <a:noFill/>
                  </a:tcPr>
                </a:tc>
                <a:extLst>
                  <a:ext uri="{0D108BD9-81ED-4DB2-BD59-A6C34878D82A}">
                    <a16:rowId xmlns:a16="http://schemas.microsoft.com/office/drawing/2014/main" val="10003"/>
                  </a:ext>
                </a:extLst>
              </a:tr>
              <a:tr h="278325">
                <a:tc>
                  <a:txBody>
                    <a:bodyPr/>
                    <a:lstStyle/>
                    <a:p>
                      <a:pPr marL="0" lvl="0" indent="0" algn="l" rtl="0">
                        <a:spcBef>
                          <a:spcPts val="0"/>
                        </a:spcBef>
                        <a:spcAft>
                          <a:spcPts val="0"/>
                        </a:spcAft>
                        <a:buNone/>
                      </a:pPr>
                      <a:r>
                        <a:rPr lang="tr-TR" sz="1000"/>
                        <a:t>2021-2028</a:t>
                      </a:r>
                      <a:endParaRPr sz="1000"/>
                    </a:p>
                  </a:txBody>
                  <a:tcPr marL="91425" marR="91425" marT="91425" marB="91425">
                    <a:noFill/>
                  </a:tcPr>
                </a:tc>
                <a:tc>
                  <a:txBody>
                    <a:bodyPr/>
                    <a:lstStyle/>
                    <a:p>
                      <a:pPr marL="0" lvl="0" indent="0" algn="l" rtl="0">
                        <a:spcBef>
                          <a:spcPts val="0"/>
                        </a:spcBef>
                        <a:spcAft>
                          <a:spcPts val="0"/>
                        </a:spcAft>
                        <a:buNone/>
                      </a:pPr>
                      <a:r>
                        <a:rPr lang="tr-TR" sz="1000"/>
                        <a:t>Eğitim Bilimleri ***</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 Letonya</a:t>
                      </a:r>
                      <a:endParaRPr sz="1000"/>
                    </a:p>
                  </a:txBody>
                  <a:tcPr marL="91425" marR="91425" marT="91425" marB="91425">
                    <a:noFill/>
                  </a:tcPr>
                </a:tc>
                <a:tc>
                  <a:txBody>
                    <a:bodyPr/>
                    <a:lstStyle/>
                    <a:p>
                      <a:pPr marL="0" lvl="0" indent="0" algn="l" rtl="0">
                        <a:spcBef>
                          <a:spcPts val="0"/>
                        </a:spcBef>
                        <a:spcAft>
                          <a:spcPts val="0"/>
                        </a:spcAft>
                        <a:buNone/>
                      </a:pPr>
                      <a:r>
                        <a:rPr lang="tr-TR" sz="1000"/>
                        <a:t>Latvijas Universitate</a:t>
                      </a:r>
                      <a:endParaRPr sz="1000"/>
                    </a:p>
                  </a:txBody>
                  <a:tcPr marL="91425" marR="91425" marT="91425" marB="91425">
                    <a:noFill/>
                  </a:tcPr>
                </a:tc>
                <a:extLst>
                  <a:ext uri="{0D108BD9-81ED-4DB2-BD59-A6C34878D82A}">
                    <a16:rowId xmlns:a16="http://schemas.microsoft.com/office/drawing/2014/main" val="10004"/>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Fen Bilgisi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Bulgaristan</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5"/>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Fen Bilgisi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Portekiz</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Instituto Politecnico da Guarda</a:t>
                      </a:r>
                      <a:endParaRPr sz="1000"/>
                    </a:p>
                  </a:txBody>
                  <a:tcPr marL="91425" marR="91425" marT="91425" marB="91425">
                    <a:noFill/>
                  </a:tcPr>
                </a:tc>
                <a:extLst>
                  <a:ext uri="{0D108BD9-81ED-4DB2-BD59-A6C34878D82A}">
                    <a16:rowId xmlns:a16="http://schemas.microsoft.com/office/drawing/2014/main" val="10006"/>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Fen Bilgisi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Çekya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Univerzita Jana Evangelisty Purkyne V Usti Nad Labem</a:t>
                      </a:r>
                      <a:endParaRPr sz="1000"/>
                    </a:p>
                  </a:txBody>
                  <a:tcPr marL="91425" marR="91425" marT="91425" marB="91425">
                    <a:noFill/>
                  </a:tcPr>
                </a:tc>
                <a:extLst>
                  <a:ext uri="{0D108BD9-81ED-4DB2-BD59-A6C34878D82A}">
                    <a16:rowId xmlns:a16="http://schemas.microsoft.com/office/drawing/2014/main" val="10007"/>
                  </a:ext>
                </a:extLst>
              </a:tr>
              <a:tr h="283300">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Fen Bilgisi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08"/>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İngilizce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Bulgaristan</a:t>
                      </a:r>
                      <a:endParaRPr sz="1000"/>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9"/>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İngilizce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Litvanya</a:t>
                      </a:r>
                      <a:endParaRPr sz="1000"/>
                    </a:p>
                  </a:txBody>
                  <a:tcPr marL="91425" marR="91425" marT="91425" marB="91425">
                    <a:noFill/>
                  </a:tcPr>
                </a:tc>
                <a:tc>
                  <a:txBody>
                    <a:bodyPr/>
                    <a:lstStyle/>
                    <a:p>
                      <a:pPr marL="0" lvl="0" indent="0" algn="l" rtl="0">
                        <a:spcBef>
                          <a:spcPts val="0"/>
                        </a:spcBef>
                        <a:spcAft>
                          <a:spcPts val="0"/>
                        </a:spcAft>
                        <a:buNone/>
                      </a:pPr>
                      <a:r>
                        <a:rPr lang="tr-TR" sz="1000"/>
                        <a:t>Vytautas Magnus University</a:t>
                      </a:r>
                      <a:endParaRPr sz="1000"/>
                    </a:p>
                  </a:txBody>
                  <a:tcPr marL="91425" marR="91425" marT="91425" marB="91425">
                    <a:noFill/>
                  </a:tcPr>
                </a:tc>
                <a:extLst>
                  <a:ext uri="{0D108BD9-81ED-4DB2-BD59-A6C34878D82A}">
                    <a16:rowId xmlns:a16="http://schemas.microsoft.com/office/drawing/2014/main" val="10010"/>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İngilizce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 Letonya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Rezekne Academy of Technologies</a:t>
                      </a:r>
                      <a:endParaRPr sz="1000"/>
                    </a:p>
                  </a:txBody>
                  <a:tcPr marL="91425" marR="91425" marT="91425" marB="91425">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820"/>
        <p:cNvGrpSpPr/>
        <p:nvPr/>
      </p:nvGrpSpPr>
      <p:grpSpPr>
        <a:xfrm>
          <a:off x="0" y="0"/>
          <a:ext cx="0" cy="0"/>
          <a:chOff x="0" y="0"/>
          <a:chExt cx="0" cy="0"/>
        </a:xfrm>
      </p:grpSpPr>
      <p:sp>
        <p:nvSpPr>
          <p:cNvPr id="821" name="Google Shape;821;g3b6b78beede_21_63"/>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822" name="Google Shape;822;g3b6b78beede_21_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23" name="Google Shape;823;g3b6b78beede_21_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92</a:t>
            </a:fld>
            <a:endParaRPr/>
          </a:p>
        </p:txBody>
      </p:sp>
      <p:graphicFrame>
        <p:nvGraphicFramePr>
          <p:cNvPr id="824" name="Google Shape;824;g3b6b78beede_21_63"/>
          <p:cNvGraphicFramePr/>
          <p:nvPr/>
        </p:nvGraphicFramePr>
        <p:xfrm>
          <a:off x="357809" y="2067433"/>
          <a:ext cx="11310050" cy="4223645"/>
        </p:xfrm>
        <a:graphic>
          <a:graphicData uri="http://schemas.openxmlformats.org/drawingml/2006/table">
            <a:tbl>
              <a:tblPr>
                <a:noFill/>
                <a:tableStyleId>{6B96FA0C-A23B-4D2F-B4F0-ADE644EF4475}</a:tableStyleId>
              </a:tblPr>
              <a:tblGrid>
                <a:gridCol w="1186750">
                  <a:extLst>
                    <a:ext uri="{9D8B030D-6E8A-4147-A177-3AD203B41FA5}">
                      <a16:colId xmlns:a16="http://schemas.microsoft.com/office/drawing/2014/main" val="20000"/>
                    </a:ext>
                  </a:extLst>
                </a:gridCol>
                <a:gridCol w="2036850">
                  <a:extLst>
                    <a:ext uri="{9D8B030D-6E8A-4147-A177-3AD203B41FA5}">
                      <a16:colId xmlns:a16="http://schemas.microsoft.com/office/drawing/2014/main" val="20001"/>
                    </a:ext>
                  </a:extLst>
                </a:gridCol>
                <a:gridCol w="1851225">
                  <a:extLst>
                    <a:ext uri="{9D8B030D-6E8A-4147-A177-3AD203B41FA5}">
                      <a16:colId xmlns:a16="http://schemas.microsoft.com/office/drawing/2014/main" val="20002"/>
                    </a:ext>
                  </a:extLst>
                </a:gridCol>
                <a:gridCol w="1207300">
                  <a:extLst>
                    <a:ext uri="{9D8B030D-6E8A-4147-A177-3AD203B41FA5}">
                      <a16:colId xmlns:a16="http://schemas.microsoft.com/office/drawing/2014/main" val="20003"/>
                    </a:ext>
                  </a:extLst>
                </a:gridCol>
                <a:gridCol w="5027925">
                  <a:extLst>
                    <a:ext uri="{9D8B030D-6E8A-4147-A177-3AD203B41FA5}">
                      <a16:colId xmlns:a16="http://schemas.microsoft.com/office/drawing/2014/main" val="20004"/>
                    </a:ext>
                  </a:extLst>
                </a:gridCol>
              </a:tblGrid>
              <a:tr h="518750">
                <a:tc>
                  <a:txBody>
                    <a:bodyPr/>
                    <a:lstStyle/>
                    <a:p>
                      <a:pPr marL="0" marR="0" lvl="0" indent="0" algn="ctr" rtl="0">
                        <a:lnSpc>
                          <a:spcPct val="107000"/>
                        </a:lnSpc>
                        <a:spcBef>
                          <a:spcPts val="0"/>
                        </a:spcBef>
                        <a:spcAft>
                          <a:spcPts val="0"/>
                        </a:spcAft>
                        <a:buNone/>
                      </a:pPr>
                      <a:r>
                        <a:rPr lang="tr-TR" sz="1800" b="1">
                          <a:solidFill>
                            <a:srgbClr val="FF0000"/>
                          </a:solidFill>
                        </a:rPr>
                        <a:t>Süresi</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Bölüm/ Program</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Hareketlilik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Ülke</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Anlaşma Yapılan Kurum</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29075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İngilizce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İspanya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Universidad de Castilla-La Mancha</a:t>
                      </a:r>
                      <a:endParaRPr sz="1000"/>
                    </a:p>
                  </a:txBody>
                  <a:tcPr marL="91425" marR="91425" marT="91425" marB="91425">
                    <a:noFill/>
                  </a:tcPr>
                </a:tc>
                <a:extLst>
                  <a:ext uri="{0D108BD9-81ED-4DB2-BD59-A6C34878D82A}">
                    <a16:rowId xmlns:a16="http://schemas.microsoft.com/office/drawing/2014/main" val="10001"/>
                  </a:ext>
                </a:extLst>
              </a:tr>
              <a:tr h="278325">
                <a:tc>
                  <a:txBody>
                    <a:bodyPr/>
                    <a:lstStyle/>
                    <a:p>
                      <a:pPr marL="0" lvl="0" indent="0" algn="l" rtl="0">
                        <a:spcBef>
                          <a:spcPts val="0"/>
                        </a:spcBef>
                        <a:spcAft>
                          <a:spcPts val="0"/>
                        </a:spcAft>
                        <a:buNone/>
                      </a:pPr>
                      <a:r>
                        <a:rPr lang="tr-TR" sz="1000"/>
                        <a:t>2021-2028</a:t>
                      </a:r>
                      <a:endParaRPr sz="1000"/>
                    </a:p>
                  </a:txBody>
                  <a:tcPr marL="91425" marR="91425" marT="91425" marB="91425">
                    <a:noFill/>
                  </a:tcPr>
                </a:tc>
                <a:tc>
                  <a:txBody>
                    <a:bodyPr/>
                    <a:lstStyle/>
                    <a:p>
                      <a:pPr marL="0" lvl="0" indent="0" algn="l" rtl="0">
                        <a:spcBef>
                          <a:spcPts val="0"/>
                        </a:spcBef>
                        <a:spcAft>
                          <a:spcPts val="0"/>
                        </a:spcAft>
                        <a:buNone/>
                      </a:pPr>
                      <a:r>
                        <a:rPr lang="tr-TR" sz="1000"/>
                        <a:t>İngilizce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 Letonya</a:t>
                      </a:r>
                      <a:endParaRPr sz="1000"/>
                    </a:p>
                  </a:txBody>
                  <a:tcPr marL="91425" marR="91425" marT="91425" marB="91425">
                    <a:noFill/>
                  </a:tcPr>
                </a:tc>
                <a:tc>
                  <a:txBody>
                    <a:bodyPr/>
                    <a:lstStyle/>
                    <a:p>
                      <a:pPr marL="0" lvl="0" indent="0" algn="l" rtl="0">
                        <a:spcBef>
                          <a:spcPts val="0"/>
                        </a:spcBef>
                        <a:spcAft>
                          <a:spcPts val="0"/>
                        </a:spcAft>
                        <a:buNone/>
                      </a:pPr>
                      <a:r>
                        <a:rPr lang="tr-TR" sz="1000"/>
                        <a:t>Latvijas Universitate</a:t>
                      </a:r>
                      <a:endParaRPr sz="1000"/>
                    </a:p>
                  </a:txBody>
                  <a:tcPr marL="91425" marR="91425" marT="91425" marB="91425">
                    <a:noFill/>
                  </a:tcPr>
                </a:tc>
                <a:extLst>
                  <a:ext uri="{0D108BD9-81ED-4DB2-BD59-A6C34878D82A}">
                    <a16:rowId xmlns:a16="http://schemas.microsoft.com/office/drawing/2014/main" val="10002"/>
                  </a:ext>
                </a:extLst>
              </a:tr>
              <a:tr h="278325">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İngilizce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Yunanistan</a:t>
                      </a:r>
                      <a:endParaRPr sz="1000"/>
                    </a:p>
                  </a:txBody>
                  <a:tcPr marL="91425" marR="91425" marT="91425" marB="91425">
                    <a:noFill/>
                  </a:tcPr>
                </a:tc>
                <a:tc>
                  <a:txBody>
                    <a:bodyPr/>
                    <a:lstStyle/>
                    <a:p>
                      <a:pPr marL="0" lvl="0" indent="0" algn="l" rtl="0">
                        <a:spcBef>
                          <a:spcPts val="0"/>
                        </a:spcBef>
                        <a:spcAft>
                          <a:spcPts val="0"/>
                        </a:spcAft>
                        <a:buNone/>
                      </a:pPr>
                      <a:r>
                        <a:rPr lang="tr-TR" sz="1000"/>
                        <a:t>Dimokritio Panepistimio Thrakis</a:t>
                      </a:r>
                      <a:endParaRPr sz="1000"/>
                    </a:p>
                  </a:txBody>
                  <a:tcPr marL="91425" marR="91425" marT="91425" marB="91425">
                    <a:noFill/>
                  </a:tcPr>
                </a:tc>
                <a:extLst>
                  <a:ext uri="{0D108BD9-81ED-4DB2-BD59-A6C34878D82A}">
                    <a16:rowId xmlns:a16="http://schemas.microsoft.com/office/drawing/2014/main" val="10003"/>
                  </a:ext>
                </a:extLst>
              </a:tr>
              <a:tr h="278325">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İngilizce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04"/>
                  </a:ext>
                </a:extLst>
              </a:tr>
              <a:tr h="295725">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İngilizce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University of Applied Sciences in Tarnow</a:t>
                      </a:r>
                      <a:endParaRPr sz="1000"/>
                    </a:p>
                  </a:txBody>
                  <a:tcPr marL="91425" marR="91425" marT="91425" marB="91425">
                    <a:noFill/>
                  </a:tcPr>
                </a:tc>
                <a:extLst>
                  <a:ext uri="{0D108BD9-81ED-4DB2-BD59-A6C34878D82A}">
                    <a16:rowId xmlns:a16="http://schemas.microsoft.com/office/drawing/2014/main" val="10005"/>
                  </a:ext>
                </a:extLst>
              </a:tr>
              <a:tr h="2957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İngilizce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Kuzey Makedonya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University St Kliment Ohridski Bitola</a:t>
                      </a:r>
                      <a:endParaRPr sz="1000"/>
                    </a:p>
                  </a:txBody>
                  <a:tcPr marL="91425" marR="91425" marT="91425" marB="91425">
                    <a:noFill/>
                  </a:tcPr>
                </a:tc>
                <a:extLst>
                  <a:ext uri="{0D108BD9-81ED-4DB2-BD59-A6C34878D82A}">
                    <a16:rowId xmlns:a16="http://schemas.microsoft.com/office/drawing/2014/main" val="10006"/>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Kimya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Personel </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Çekya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Charles University</a:t>
                      </a:r>
                      <a:endParaRPr sz="1000"/>
                    </a:p>
                  </a:txBody>
                  <a:tcPr marL="91425" marR="91425" marT="91425" marB="91425">
                    <a:noFill/>
                  </a:tcPr>
                </a:tc>
                <a:extLst>
                  <a:ext uri="{0D108BD9-81ED-4DB2-BD59-A6C34878D82A}">
                    <a16:rowId xmlns:a16="http://schemas.microsoft.com/office/drawing/2014/main" val="10007"/>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Matematik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Bulgaristan</a:t>
                      </a:r>
                      <a:endParaRPr sz="1000"/>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8"/>
                  </a:ext>
                </a:extLst>
              </a:tr>
              <a:tr h="283300">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Matematik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09"/>
                  </a:ext>
                </a:extLst>
              </a:tr>
              <a:tr h="283300">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lvl="0" indent="0" algn="l" rtl="0">
                        <a:spcBef>
                          <a:spcPts val="0"/>
                        </a:spcBef>
                        <a:spcAft>
                          <a:spcPts val="0"/>
                        </a:spcAft>
                        <a:buNone/>
                      </a:pPr>
                      <a:r>
                        <a:rPr lang="tr-TR" sz="1000"/>
                        <a:t>Matematik Eğitimi</a:t>
                      </a:r>
                      <a:endParaRPr sz="1000"/>
                    </a:p>
                  </a:txBody>
                  <a:tcPr marL="91425" marR="91425" marT="91425" marB="91425">
                    <a:noFill/>
                  </a:tcPr>
                </a:tc>
                <a:tc>
                  <a:txBody>
                    <a:bodyPr/>
                    <a:lstStyle/>
                    <a:p>
                      <a:pPr marL="0" lvl="0" indent="0" algn="l" rtl="0">
                        <a:spcBef>
                          <a:spcPts val="0"/>
                        </a:spcBef>
                        <a:spcAft>
                          <a:spcPts val="0"/>
                        </a:spcAft>
                        <a:buNone/>
                      </a:pPr>
                      <a:r>
                        <a:rPr lang="tr-TR" sz="1000"/>
                        <a:t>Personel</a:t>
                      </a:r>
                      <a:endParaRPr sz="1000"/>
                    </a:p>
                  </a:txBody>
                  <a:tcPr marL="91425" marR="91425" marT="91425" marB="91425">
                    <a:noFill/>
                  </a:tcPr>
                </a:tc>
                <a:tc>
                  <a:txBody>
                    <a:bodyPr/>
                    <a:lstStyle/>
                    <a:p>
                      <a:pPr marL="0" lvl="0" indent="0" algn="l" rtl="0">
                        <a:spcBef>
                          <a:spcPts val="0"/>
                        </a:spcBef>
                        <a:spcAft>
                          <a:spcPts val="0"/>
                        </a:spcAft>
                        <a:buNone/>
                      </a:pPr>
                      <a:r>
                        <a:rPr lang="tr-TR" sz="1000"/>
                        <a:t>Almanya</a:t>
                      </a:r>
                      <a:endParaRPr sz="1000"/>
                    </a:p>
                  </a:txBody>
                  <a:tcPr marL="91425" marR="91425" marT="91425" marB="91425">
                    <a:noFill/>
                  </a:tcPr>
                </a:tc>
                <a:tc>
                  <a:txBody>
                    <a:bodyPr/>
                    <a:lstStyle/>
                    <a:p>
                      <a:pPr marL="0" lvl="0" indent="0" algn="l" rtl="0">
                        <a:spcBef>
                          <a:spcPts val="0"/>
                        </a:spcBef>
                        <a:spcAft>
                          <a:spcPts val="0"/>
                        </a:spcAft>
                        <a:buNone/>
                      </a:pPr>
                      <a:r>
                        <a:rPr lang="tr-TR" sz="1000"/>
                        <a:t>Padagogische Hochschule Schwabisch Gmund</a:t>
                      </a:r>
                      <a:endParaRPr sz="1000"/>
                    </a:p>
                  </a:txBody>
                  <a:tcPr marL="91425" marR="91425" marT="91425" marB="91425">
                    <a:noFill/>
                  </a:tcPr>
                </a:tc>
                <a:extLst>
                  <a:ext uri="{0D108BD9-81ED-4DB2-BD59-A6C34878D82A}">
                    <a16:rowId xmlns:a16="http://schemas.microsoft.com/office/drawing/2014/main" val="10010"/>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Matematik Eğitimi (1)*</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Portekiz</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Instituto Politecnico da Guarda</a:t>
                      </a:r>
                      <a:endParaRPr sz="1000"/>
                    </a:p>
                  </a:txBody>
                  <a:tcPr marL="91425" marR="91425" marT="91425" marB="91425">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828"/>
        <p:cNvGrpSpPr/>
        <p:nvPr/>
      </p:nvGrpSpPr>
      <p:grpSpPr>
        <a:xfrm>
          <a:off x="0" y="0"/>
          <a:ext cx="0" cy="0"/>
          <a:chOff x="0" y="0"/>
          <a:chExt cx="0" cy="0"/>
        </a:xfrm>
      </p:grpSpPr>
      <p:sp>
        <p:nvSpPr>
          <p:cNvPr id="829" name="Google Shape;829;g3b6b78beede_21_70"/>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830" name="Google Shape;830;g3b6b78beede_21_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31" name="Google Shape;831;g3b6b78beede_21_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93</a:t>
            </a:fld>
            <a:endParaRPr/>
          </a:p>
        </p:txBody>
      </p:sp>
      <p:graphicFrame>
        <p:nvGraphicFramePr>
          <p:cNvPr id="832" name="Google Shape;832;g3b6b78beede_21_70"/>
          <p:cNvGraphicFramePr/>
          <p:nvPr/>
        </p:nvGraphicFramePr>
        <p:xfrm>
          <a:off x="357809" y="2067433"/>
          <a:ext cx="11310050" cy="4223645"/>
        </p:xfrm>
        <a:graphic>
          <a:graphicData uri="http://schemas.openxmlformats.org/drawingml/2006/table">
            <a:tbl>
              <a:tblPr>
                <a:noFill/>
                <a:tableStyleId>{6B96FA0C-A23B-4D2F-B4F0-ADE644EF4475}</a:tableStyleId>
              </a:tblPr>
              <a:tblGrid>
                <a:gridCol w="1186750">
                  <a:extLst>
                    <a:ext uri="{9D8B030D-6E8A-4147-A177-3AD203B41FA5}">
                      <a16:colId xmlns:a16="http://schemas.microsoft.com/office/drawing/2014/main" val="20000"/>
                    </a:ext>
                  </a:extLst>
                </a:gridCol>
                <a:gridCol w="2036850">
                  <a:extLst>
                    <a:ext uri="{9D8B030D-6E8A-4147-A177-3AD203B41FA5}">
                      <a16:colId xmlns:a16="http://schemas.microsoft.com/office/drawing/2014/main" val="20001"/>
                    </a:ext>
                  </a:extLst>
                </a:gridCol>
                <a:gridCol w="1851225">
                  <a:extLst>
                    <a:ext uri="{9D8B030D-6E8A-4147-A177-3AD203B41FA5}">
                      <a16:colId xmlns:a16="http://schemas.microsoft.com/office/drawing/2014/main" val="20002"/>
                    </a:ext>
                  </a:extLst>
                </a:gridCol>
                <a:gridCol w="1207300">
                  <a:extLst>
                    <a:ext uri="{9D8B030D-6E8A-4147-A177-3AD203B41FA5}">
                      <a16:colId xmlns:a16="http://schemas.microsoft.com/office/drawing/2014/main" val="20003"/>
                    </a:ext>
                  </a:extLst>
                </a:gridCol>
                <a:gridCol w="5027925">
                  <a:extLst>
                    <a:ext uri="{9D8B030D-6E8A-4147-A177-3AD203B41FA5}">
                      <a16:colId xmlns:a16="http://schemas.microsoft.com/office/drawing/2014/main" val="20004"/>
                    </a:ext>
                  </a:extLst>
                </a:gridCol>
              </a:tblGrid>
              <a:tr h="518750">
                <a:tc>
                  <a:txBody>
                    <a:bodyPr/>
                    <a:lstStyle/>
                    <a:p>
                      <a:pPr marL="0" marR="0" lvl="0" indent="0" algn="ctr" rtl="0">
                        <a:lnSpc>
                          <a:spcPct val="107000"/>
                        </a:lnSpc>
                        <a:spcBef>
                          <a:spcPts val="0"/>
                        </a:spcBef>
                        <a:spcAft>
                          <a:spcPts val="0"/>
                        </a:spcAft>
                        <a:buNone/>
                      </a:pPr>
                      <a:r>
                        <a:rPr lang="tr-TR" sz="1800" b="1">
                          <a:solidFill>
                            <a:srgbClr val="FF0000"/>
                          </a:solidFill>
                        </a:rPr>
                        <a:t>Süresi</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Bölüm/ Program</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Hareketlilik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Ülke</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Anlaşma Yapılan Kurum</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290750">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Matematik Eğitimi (1)*</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Çekya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Univerzita Jana Evangelisty Purkyne V Usti Nad Labem</a:t>
                      </a:r>
                      <a:endParaRPr sz="1000"/>
                    </a:p>
                  </a:txBody>
                  <a:tcPr marL="91425" marR="91425" marT="91425" marB="91425">
                    <a:noFill/>
                  </a:tcPr>
                </a:tc>
                <a:extLst>
                  <a:ext uri="{0D108BD9-81ED-4DB2-BD59-A6C34878D82A}">
                    <a16:rowId xmlns:a16="http://schemas.microsoft.com/office/drawing/2014/main" val="10001"/>
                  </a:ext>
                </a:extLst>
              </a:tr>
              <a:tr h="2783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Müzik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Bulgaristan</a:t>
                      </a:r>
                      <a:endParaRPr sz="1000"/>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2"/>
                  </a:ext>
                </a:extLst>
              </a:tr>
              <a:tr h="278325">
                <a:tc>
                  <a:txBody>
                    <a:bodyPr/>
                    <a:lstStyle/>
                    <a:p>
                      <a:pPr marL="0" lvl="0" indent="0" algn="l" rtl="0">
                        <a:spcBef>
                          <a:spcPts val="0"/>
                        </a:spcBef>
                        <a:spcAft>
                          <a:spcPts val="0"/>
                        </a:spcAft>
                        <a:buNone/>
                      </a:pPr>
                      <a:r>
                        <a:rPr lang="tr-TR" sz="1000"/>
                        <a:t>2019-2021</a:t>
                      </a:r>
                      <a:endParaRPr sz="1000"/>
                    </a:p>
                  </a:txBody>
                  <a:tcPr marL="91425" marR="91425" marT="91425" marB="91425">
                    <a:noFill/>
                  </a:tcPr>
                </a:tc>
                <a:tc>
                  <a:txBody>
                    <a:bodyPr/>
                    <a:lstStyle/>
                    <a:p>
                      <a:pPr marL="0" lvl="0" indent="0" algn="l" rtl="0">
                        <a:spcBef>
                          <a:spcPts val="0"/>
                        </a:spcBef>
                        <a:spcAft>
                          <a:spcPts val="0"/>
                        </a:spcAft>
                        <a:buNone/>
                      </a:pPr>
                      <a:r>
                        <a:rPr lang="tr-TR" sz="1000"/>
                        <a:t>Müzik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Romanya</a:t>
                      </a:r>
                      <a:endParaRPr sz="1000"/>
                    </a:p>
                  </a:txBody>
                  <a:tcPr marL="91425" marR="91425" marT="91425" marB="91425">
                    <a:noFill/>
                  </a:tcPr>
                </a:tc>
                <a:tc>
                  <a:txBody>
                    <a:bodyPr/>
                    <a:lstStyle/>
                    <a:p>
                      <a:pPr marL="0" lvl="0" indent="0" algn="l" rtl="0">
                        <a:spcBef>
                          <a:spcPts val="0"/>
                        </a:spcBef>
                        <a:spcAft>
                          <a:spcPts val="0"/>
                        </a:spcAft>
                        <a:buNone/>
                      </a:pPr>
                      <a:r>
                        <a:rPr lang="tr-TR" sz="1000"/>
                        <a:t>West University of Timisoara</a:t>
                      </a:r>
                      <a:endParaRPr sz="1000"/>
                    </a:p>
                  </a:txBody>
                  <a:tcPr marL="91425" marR="91425" marT="91425" marB="91425">
                    <a:noFill/>
                  </a:tcPr>
                </a:tc>
                <a:extLst>
                  <a:ext uri="{0D108BD9-81ED-4DB2-BD59-A6C34878D82A}">
                    <a16:rowId xmlns:a16="http://schemas.microsoft.com/office/drawing/2014/main" val="10003"/>
                  </a:ext>
                </a:extLst>
              </a:tr>
              <a:tr h="278325">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Müzik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04"/>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Müzik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Kuzey Makedonya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Goce Delcev University</a:t>
                      </a:r>
                      <a:endParaRPr sz="1000"/>
                    </a:p>
                  </a:txBody>
                  <a:tcPr marL="91425" marR="91425" marT="91425" marB="91425">
                    <a:noFill/>
                  </a:tcPr>
                </a:tc>
                <a:extLst>
                  <a:ext uri="{0D108BD9-81ED-4DB2-BD59-A6C34878D82A}">
                    <a16:rowId xmlns:a16="http://schemas.microsoft.com/office/drawing/2014/main" val="10005"/>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Okul Öncesi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Bulgaristan</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6"/>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Okul Öncesi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Yunanistan</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University of Patras</a:t>
                      </a:r>
                      <a:endParaRPr sz="1000"/>
                    </a:p>
                  </a:txBody>
                  <a:tcPr marL="91425" marR="91425" marT="91425" marB="91425">
                    <a:noFill/>
                  </a:tcPr>
                </a:tc>
                <a:extLst>
                  <a:ext uri="{0D108BD9-81ED-4DB2-BD59-A6C34878D82A}">
                    <a16:rowId xmlns:a16="http://schemas.microsoft.com/office/drawing/2014/main" val="10007"/>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Okul Öncesi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Litvanya</a:t>
                      </a:r>
                      <a:endParaRPr sz="1000"/>
                    </a:p>
                  </a:txBody>
                  <a:tcPr marL="91425" marR="91425" marT="91425" marB="91425">
                    <a:noFill/>
                  </a:tcPr>
                </a:tc>
                <a:tc>
                  <a:txBody>
                    <a:bodyPr/>
                    <a:lstStyle/>
                    <a:p>
                      <a:pPr marL="0" lvl="0" indent="0" algn="l" rtl="0">
                        <a:spcBef>
                          <a:spcPts val="0"/>
                        </a:spcBef>
                        <a:spcAft>
                          <a:spcPts val="0"/>
                        </a:spcAft>
                        <a:buNone/>
                      </a:pPr>
                      <a:r>
                        <a:rPr lang="tr-TR" sz="1000"/>
                        <a:t>Marijampole College -&gt; Sudovian Academy at Mykolas Romeris University</a:t>
                      </a:r>
                      <a:endParaRPr sz="1000"/>
                    </a:p>
                  </a:txBody>
                  <a:tcPr marL="91425" marR="91425" marT="91425" marB="91425">
                    <a:noFill/>
                  </a:tcPr>
                </a:tc>
                <a:extLst>
                  <a:ext uri="{0D108BD9-81ED-4DB2-BD59-A6C34878D82A}">
                    <a16:rowId xmlns:a16="http://schemas.microsoft.com/office/drawing/2014/main" val="10008"/>
                  </a:ext>
                </a:extLst>
              </a:tr>
              <a:tr h="283300">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Okul Öncesi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09"/>
                  </a:ext>
                </a:extLst>
              </a:tr>
              <a:tr h="283300">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Okul Öncesi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Polonya</a:t>
                      </a:r>
                      <a:endParaRPr sz="1000"/>
                    </a:p>
                  </a:txBody>
                  <a:tcPr marL="91425" marR="91425" marT="91425" marB="91425">
                    <a:noFill/>
                  </a:tcPr>
                </a:tc>
                <a:tc>
                  <a:txBody>
                    <a:bodyPr/>
                    <a:lstStyle/>
                    <a:p>
                      <a:pPr marL="0" lvl="0" indent="0" algn="l" rtl="0">
                        <a:spcBef>
                          <a:spcPts val="0"/>
                        </a:spcBef>
                        <a:spcAft>
                          <a:spcPts val="0"/>
                        </a:spcAft>
                        <a:buNone/>
                      </a:pPr>
                      <a:r>
                        <a:rPr lang="tr-TR" sz="1000"/>
                        <a:t>University of Applied Sciences in Tarnow</a:t>
                      </a:r>
                      <a:endParaRPr sz="1000"/>
                    </a:p>
                  </a:txBody>
                  <a:tcPr marL="91425" marR="91425" marT="91425" marB="91425">
                    <a:noFill/>
                  </a:tcPr>
                </a:tc>
                <a:extLst>
                  <a:ext uri="{0D108BD9-81ED-4DB2-BD59-A6C34878D82A}">
                    <a16:rowId xmlns:a16="http://schemas.microsoft.com/office/drawing/2014/main" val="10010"/>
                  </a:ext>
                </a:extLst>
              </a:tr>
              <a:tr h="2957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Okul Öncesi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Kuzey Makedonya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University St Kliment Ohridski Bitola</a:t>
                      </a:r>
                      <a:endParaRPr sz="1000"/>
                    </a:p>
                  </a:txBody>
                  <a:tcPr marL="91425" marR="91425" marT="91425" marB="91425">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836"/>
        <p:cNvGrpSpPr/>
        <p:nvPr/>
      </p:nvGrpSpPr>
      <p:grpSpPr>
        <a:xfrm>
          <a:off x="0" y="0"/>
          <a:ext cx="0" cy="0"/>
          <a:chOff x="0" y="0"/>
          <a:chExt cx="0" cy="0"/>
        </a:xfrm>
      </p:grpSpPr>
      <p:sp>
        <p:nvSpPr>
          <p:cNvPr id="837" name="Google Shape;837;g3b6b78beede_21_77"/>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838" name="Google Shape;838;g3b6b78beede_21_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39" name="Google Shape;839;g3b6b78beede_21_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94</a:t>
            </a:fld>
            <a:endParaRPr/>
          </a:p>
        </p:txBody>
      </p:sp>
      <p:graphicFrame>
        <p:nvGraphicFramePr>
          <p:cNvPr id="840" name="Google Shape;840;g3b6b78beede_21_77"/>
          <p:cNvGraphicFramePr/>
          <p:nvPr/>
        </p:nvGraphicFramePr>
        <p:xfrm>
          <a:off x="357809" y="2067433"/>
          <a:ext cx="11310050" cy="4223645"/>
        </p:xfrm>
        <a:graphic>
          <a:graphicData uri="http://schemas.openxmlformats.org/drawingml/2006/table">
            <a:tbl>
              <a:tblPr>
                <a:noFill/>
                <a:tableStyleId>{6B96FA0C-A23B-4D2F-B4F0-ADE644EF4475}</a:tableStyleId>
              </a:tblPr>
              <a:tblGrid>
                <a:gridCol w="1186750">
                  <a:extLst>
                    <a:ext uri="{9D8B030D-6E8A-4147-A177-3AD203B41FA5}">
                      <a16:colId xmlns:a16="http://schemas.microsoft.com/office/drawing/2014/main" val="20000"/>
                    </a:ext>
                  </a:extLst>
                </a:gridCol>
                <a:gridCol w="2036850">
                  <a:extLst>
                    <a:ext uri="{9D8B030D-6E8A-4147-A177-3AD203B41FA5}">
                      <a16:colId xmlns:a16="http://schemas.microsoft.com/office/drawing/2014/main" val="20001"/>
                    </a:ext>
                  </a:extLst>
                </a:gridCol>
                <a:gridCol w="1851225">
                  <a:extLst>
                    <a:ext uri="{9D8B030D-6E8A-4147-A177-3AD203B41FA5}">
                      <a16:colId xmlns:a16="http://schemas.microsoft.com/office/drawing/2014/main" val="20002"/>
                    </a:ext>
                  </a:extLst>
                </a:gridCol>
                <a:gridCol w="1207300">
                  <a:extLst>
                    <a:ext uri="{9D8B030D-6E8A-4147-A177-3AD203B41FA5}">
                      <a16:colId xmlns:a16="http://schemas.microsoft.com/office/drawing/2014/main" val="20003"/>
                    </a:ext>
                  </a:extLst>
                </a:gridCol>
                <a:gridCol w="5027925">
                  <a:extLst>
                    <a:ext uri="{9D8B030D-6E8A-4147-A177-3AD203B41FA5}">
                      <a16:colId xmlns:a16="http://schemas.microsoft.com/office/drawing/2014/main" val="20004"/>
                    </a:ext>
                  </a:extLst>
                </a:gridCol>
              </a:tblGrid>
              <a:tr h="518750">
                <a:tc>
                  <a:txBody>
                    <a:bodyPr/>
                    <a:lstStyle/>
                    <a:p>
                      <a:pPr marL="0" marR="0" lvl="0" indent="0" algn="ctr" rtl="0">
                        <a:lnSpc>
                          <a:spcPct val="107000"/>
                        </a:lnSpc>
                        <a:spcBef>
                          <a:spcPts val="0"/>
                        </a:spcBef>
                        <a:spcAft>
                          <a:spcPts val="0"/>
                        </a:spcAft>
                        <a:buNone/>
                      </a:pPr>
                      <a:r>
                        <a:rPr lang="tr-TR" sz="1800" b="1">
                          <a:solidFill>
                            <a:srgbClr val="FF0000"/>
                          </a:solidFill>
                        </a:rPr>
                        <a:t>Süresi</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Bölüm/ Program</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Hareketlilik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Ülke</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Anlaşma Yapılan Kurum</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290750">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Okul Öncesi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Państwowa Akademia Nauk Stosowanych ve Włocławku</a:t>
                      </a:r>
                      <a:endParaRPr sz="1000"/>
                    </a:p>
                  </a:txBody>
                  <a:tcPr marL="91425" marR="91425" marT="91425" marB="91425">
                    <a:noFill/>
                  </a:tcPr>
                </a:tc>
                <a:extLst>
                  <a:ext uri="{0D108BD9-81ED-4DB2-BD59-A6C34878D82A}">
                    <a16:rowId xmlns:a16="http://schemas.microsoft.com/office/drawing/2014/main" val="10001"/>
                  </a:ext>
                </a:extLst>
              </a:tr>
              <a:tr h="2783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lvl="0" indent="0" algn="l" rtl="0">
                        <a:spcBef>
                          <a:spcPts val="0"/>
                        </a:spcBef>
                        <a:spcAft>
                          <a:spcPts val="0"/>
                        </a:spcAft>
                        <a:buNone/>
                      </a:pPr>
                      <a:r>
                        <a:rPr lang="tr-TR" sz="1000"/>
                        <a:t>Okul Öncesi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Polonya</a:t>
                      </a:r>
                      <a:endParaRPr sz="1000"/>
                    </a:p>
                  </a:txBody>
                  <a:tcPr marL="91425" marR="91425" marT="91425" marB="91425">
                    <a:noFill/>
                  </a:tcPr>
                </a:tc>
                <a:tc>
                  <a:txBody>
                    <a:bodyPr/>
                    <a:lstStyle/>
                    <a:p>
                      <a:pPr marL="0" lvl="0" indent="0" algn="l" rtl="0">
                        <a:spcBef>
                          <a:spcPts val="0"/>
                        </a:spcBef>
                        <a:spcAft>
                          <a:spcPts val="0"/>
                        </a:spcAft>
                        <a:buNone/>
                      </a:pPr>
                      <a:r>
                        <a:rPr lang="tr-TR" sz="1000"/>
                        <a:t>Collegium Witelona Uczelnia Panstwowa</a:t>
                      </a:r>
                      <a:endParaRPr sz="1000"/>
                    </a:p>
                  </a:txBody>
                  <a:tcPr marL="91425" marR="91425" marT="91425" marB="91425">
                    <a:noFill/>
                  </a:tcPr>
                </a:tc>
                <a:extLst>
                  <a:ext uri="{0D108BD9-81ED-4DB2-BD59-A6C34878D82A}">
                    <a16:rowId xmlns:a16="http://schemas.microsoft.com/office/drawing/2014/main" val="10002"/>
                  </a:ext>
                </a:extLst>
              </a:tr>
              <a:tr h="2783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lvl="0" indent="0" algn="l" rtl="0">
                        <a:spcBef>
                          <a:spcPts val="0"/>
                        </a:spcBef>
                        <a:spcAft>
                          <a:spcPts val="0"/>
                        </a:spcAft>
                        <a:buNone/>
                      </a:pPr>
                      <a:r>
                        <a:rPr lang="tr-TR" sz="1000"/>
                        <a:t>Okul Öncesi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Kuzey Makedonya</a:t>
                      </a:r>
                      <a:endParaRPr sz="1000"/>
                    </a:p>
                  </a:txBody>
                  <a:tcPr marL="91425" marR="91425" marT="91425" marB="91425">
                    <a:noFill/>
                  </a:tcPr>
                </a:tc>
                <a:tc>
                  <a:txBody>
                    <a:bodyPr/>
                    <a:lstStyle/>
                    <a:p>
                      <a:pPr marL="0" lvl="0" indent="0" algn="l" rtl="0">
                        <a:spcBef>
                          <a:spcPts val="0"/>
                        </a:spcBef>
                        <a:spcAft>
                          <a:spcPts val="0"/>
                        </a:spcAft>
                        <a:buNone/>
                      </a:pPr>
                      <a:r>
                        <a:rPr lang="tr-TR" sz="1000"/>
                        <a:t>Goce Delcev University</a:t>
                      </a:r>
                      <a:endParaRPr sz="1000"/>
                    </a:p>
                  </a:txBody>
                  <a:tcPr marL="91425" marR="91425" marT="91425" marB="91425">
                    <a:noFill/>
                  </a:tcPr>
                </a:tc>
                <a:extLst>
                  <a:ext uri="{0D108BD9-81ED-4DB2-BD59-A6C34878D82A}">
                    <a16:rowId xmlns:a16="http://schemas.microsoft.com/office/drawing/2014/main" val="10003"/>
                  </a:ext>
                </a:extLst>
              </a:tr>
              <a:tr h="2783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Okul Öncesi Eğitimi </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Yunanistan</a:t>
                      </a:r>
                      <a:endParaRPr sz="1000"/>
                    </a:p>
                  </a:txBody>
                  <a:tcPr marL="91425" marR="91425" marT="91425" marB="91425">
                    <a:noFill/>
                  </a:tcPr>
                </a:tc>
                <a:tc>
                  <a:txBody>
                    <a:bodyPr/>
                    <a:lstStyle/>
                    <a:p>
                      <a:pPr marL="0" lvl="0" indent="0" algn="l" rtl="0">
                        <a:spcBef>
                          <a:spcPts val="0"/>
                        </a:spcBef>
                        <a:spcAft>
                          <a:spcPts val="0"/>
                        </a:spcAft>
                        <a:buNone/>
                      </a:pPr>
                      <a:r>
                        <a:rPr lang="tr-TR" sz="1000"/>
                        <a:t>University of Western Macedonia</a:t>
                      </a:r>
                      <a:endParaRPr sz="1000"/>
                    </a:p>
                  </a:txBody>
                  <a:tcPr marL="91425" marR="91425" marT="91425" marB="91425">
                    <a:noFill/>
                  </a:tcPr>
                </a:tc>
                <a:extLst>
                  <a:ext uri="{0D108BD9-81ED-4DB2-BD59-A6C34878D82A}">
                    <a16:rowId xmlns:a16="http://schemas.microsoft.com/office/drawing/2014/main" val="10004"/>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Okul Öncesi Eğitimi </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Litvanya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Vytautas Magnus University</a:t>
                      </a:r>
                      <a:endParaRPr sz="1000"/>
                    </a:p>
                  </a:txBody>
                  <a:tcPr marL="91425" marR="91425" marT="91425" marB="91425">
                    <a:noFill/>
                  </a:tcPr>
                </a:tc>
                <a:extLst>
                  <a:ext uri="{0D108BD9-81ED-4DB2-BD59-A6C34878D82A}">
                    <a16:rowId xmlns:a16="http://schemas.microsoft.com/office/drawing/2014/main" val="10005"/>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Okul Öncesi Eğitimi </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Litvanya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Klaipėdos valstybinė kolegija</a:t>
                      </a:r>
                      <a:endParaRPr sz="1000"/>
                    </a:p>
                  </a:txBody>
                  <a:tcPr marL="91425" marR="91425" marT="91425" marB="91425">
                    <a:noFill/>
                  </a:tcPr>
                </a:tc>
                <a:extLst>
                  <a:ext uri="{0D108BD9-81ED-4DB2-BD59-A6C34878D82A}">
                    <a16:rowId xmlns:a16="http://schemas.microsoft.com/office/drawing/2014/main" val="10006"/>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Okul Öncesi Eğitimi </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Litvanya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Panevezys University of Applied Sciences</a:t>
                      </a:r>
                      <a:endParaRPr sz="1000"/>
                    </a:p>
                  </a:txBody>
                  <a:tcPr marL="91425" marR="91425" marT="91425" marB="91425">
                    <a:noFill/>
                  </a:tcPr>
                </a:tc>
                <a:extLst>
                  <a:ext uri="{0D108BD9-81ED-4DB2-BD59-A6C34878D82A}">
                    <a16:rowId xmlns:a16="http://schemas.microsoft.com/office/drawing/2014/main" val="10007"/>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Okul Öncesi Eğitimi </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İspanya</a:t>
                      </a:r>
                      <a:endParaRPr sz="1000"/>
                    </a:p>
                  </a:txBody>
                  <a:tcPr marL="91425" marR="91425" marT="91425" marB="91425">
                    <a:noFill/>
                  </a:tcPr>
                </a:tc>
                <a:tc>
                  <a:txBody>
                    <a:bodyPr/>
                    <a:lstStyle/>
                    <a:p>
                      <a:pPr marL="0" lvl="0" indent="0" algn="l" rtl="0">
                        <a:spcBef>
                          <a:spcPts val="0"/>
                        </a:spcBef>
                        <a:spcAft>
                          <a:spcPts val="0"/>
                        </a:spcAft>
                        <a:buNone/>
                      </a:pPr>
                      <a:r>
                        <a:rPr lang="tr-TR" sz="1000"/>
                        <a:t>Universidad de Castilla-La Mancha</a:t>
                      </a:r>
                      <a:endParaRPr sz="1000"/>
                    </a:p>
                  </a:txBody>
                  <a:tcPr marL="91425" marR="91425" marT="91425" marB="91425">
                    <a:noFill/>
                  </a:tcPr>
                </a:tc>
                <a:extLst>
                  <a:ext uri="{0D108BD9-81ED-4DB2-BD59-A6C34878D82A}">
                    <a16:rowId xmlns:a16="http://schemas.microsoft.com/office/drawing/2014/main" val="10008"/>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Özel Eğitim</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Bulgaristan</a:t>
                      </a:r>
                      <a:endParaRPr sz="1000"/>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9"/>
                  </a:ext>
                </a:extLst>
              </a:tr>
              <a:tr h="283300">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Özel Eğitim</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10"/>
                  </a:ext>
                </a:extLst>
              </a:tr>
              <a:tr h="2957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Özel Eğitim</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Państwowa Akademia Nauk Stosowanych ve Włocławku</a:t>
                      </a:r>
                      <a:endParaRPr sz="1000"/>
                    </a:p>
                  </a:txBody>
                  <a:tcPr marL="91425" marR="91425" marT="91425" marB="91425">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844"/>
        <p:cNvGrpSpPr/>
        <p:nvPr/>
      </p:nvGrpSpPr>
      <p:grpSpPr>
        <a:xfrm>
          <a:off x="0" y="0"/>
          <a:ext cx="0" cy="0"/>
          <a:chOff x="0" y="0"/>
          <a:chExt cx="0" cy="0"/>
        </a:xfrm>
      </p:grpSpPr>
      <p:sp>
        <p:nvSpPr>
          <p:cNvPr id="845" name="Google Shape;845;g3b6b78beede_21_42"/>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846" name="Google Shape;846;g3b6b78beede_21_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47" name="Google Shape;847;g3b6b78beede_21_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95</a:t>
            </a:fld>
            <a:endParaRPr/>
          </a:p>
        </p:txBody>
      </p:sp>
      <p:graphicFrame>
        <p:nvGraphicFramePr>
          <p:cNvPr id="848" name="Google Shape;848;g3b6b78beede_21_42"/>
          <p:cNvGraphicFramePr/>
          <p:nvPr/>
        </p:nvGraphicFramePr>
        <p:xfrm>
          <a:off x="357809" y="2067433"/>
          <a:ext cx="11310050" cy="4223645"/>
        </p:xfrm>
        <a:graphic>
          <a:graphicData uri="http://schemas.openxmlformats.org/drawingml/2006/table">
            <a:tbl>
              <a:tblPr>
                <a:noFill/>
                <a:tableStyleId>{6B96FA0C-A23B-4D2F-B4F0-ADE644EF4475}</a:tableStyleId>
              </a:tblPr>
              <a:tblGrid>
                <a:gridCol w="1186750">
                  <a:extLst>
                    <a:ext uri="{9D8B030D-6E8A-4147-A177-3AD203B41FA5}">
                      <a16:colId xmlns:a16="http://schemas.microsoft.com/office/drawing/2014/main" val="20000"/>
                    </a:ext>
                  </a:extLst>
                </a:gridCol>
                <a:gridCol w="2036850">
                  <a:extLst>
                    <a:ext uri="{9D8B030D-6E8A-4147-A177-3AD203B41FA5}">
                      <a16:colId xmlns:a16="http://schemas.microsoft.com/office/drawing/2014/main" val="20001"/>
                    </a:ext>
                  </a:extLst>
                </a:gridCol>
                <a:gridCol w="1851225">
                  <a:extLst>
                    <a:ext uri="{9D8B030D-6E8A-4147-A177-3AD203B41FA5}">
                      <a16:colId xmlns:a16="http://schemas.microsoft.com/office/drawing/2014/main" val="20002"/>
                    </a:ext>
                  </a:extLst>
                </a:gridCol>
                <a:gridCol w="1207300">
                  <a:extLst>
                    <a:ext uri="{9D8B030D-6E8A-4147-A177-3AD203B41FA5}">
                      <a16:colId xmlns:a16="http://schemas.microsoft.com/office/drawing/2014/main" val="20003"/>
                    </a:ext>
                  </a:extLst>
                </a:gridCol>
                <a:gridCol w="5027925">
                  <a:extLst>
                    <a:ext uri="{9D8B030D-6E8A-4147-A177-3AD203B41FA5}">
                      <a16:colId xmlns:a16="http://schemas.microsoft.com/office/drawing/2014/main" val="20004"/>
                    </a:ext>
                  </a:extLst>
                </a:gridCol>
              </a:tblGrid>
              <a:tr h="518750">
                <a:tc>
                  <a:txBody>
                    <a:bodyPr/>
                    <a:lstStyle/>
                    <a:p>
                      <a:pPr marL="0" marR="0" lvl="0" indent="0" algn="ctr" rtl="0">
                        <a:lnSpc>
                          <a:spcPct val="107000"/>
                        </a:lnSpc>
                        <a:spcBef>
                          <a:spcPts val="0"/>
                        </a:spcBef>
                        <a:spcAft>
                          <a:spcPts val="0"/>
                        </a:spcAft>
                        <a:buNone/>
                      </a:pPr>
                      <a:r>
                        <a:rPr lang="tr-TR" sz="1800" b="1">
                          <a:solidFill>
                            <a:srgbClr val="FF0000"/>
                          </a:solidFill>
                        </a:rPr>
                        <a:t>Süresi</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Bölüm/ Program</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Hareketlilik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Ülke</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Anlaşma Yapılan Kurum</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290750">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Özel Eğitim</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Collegium Witelona Uczelnia Panstwowa</a:t>
                      </a:r>
                      <a:endParaRPr sz="1000"/>
                    </a:p>
                  </a:txBody>
                  <a:tcPr marL="91425" marR="91425" marT="91425" marB="91425">
                    <a:noFill/>
                  </a:tcPr>
                </a:tc>
                <a:extLst>
                  <a:ext uri="{0D108BD9-81ED-4DB2-BD59-A6C34878D82A}">
                    <a16:rowId xmlns:a16="http://schemas.microsoft.com/office/drawing/2014/main" val="10001"/>
                  </a:ext>
                </a:extLst>
              </a:tr>
              <a:tr h="2783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Resim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Bulgaristan</a:t>
                      </a:r>
                      <a:endParaRPr sz="1000"/>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2"/>
                  </a:ext>
                </a:extLst>
              </a:tr>
              <a:tr h="278325">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Resim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İtalya</a:t>
                      </a:r>
                      <a:endParaRPr sz="1000"/>
                    </a:p>
                  </a:txBody>
                  <a:tcPr marL="91425" marR="91425" marT="91425" marB="91425">
                    <a:noFill/>
                  </a:tcPr>
                </a:tc>
                <a:tc>
                  <a:txBody>
                    <a:bodyPr/>
                    <a:lstStyle/>
                    <a:p>
                      <a:pPr marL="0" lvl="0" indent="0" algn="l" rtl="0">
                        <a:spcBef>
                          <a:spcPts val="0"/>
                        </a:spcBef>
                        <a:spcAft>
                          <a:spcPts val="0"/>
                        </a:spcAft>
                        <a:buNone/>
                      </a:pPr>
                      <a:r>
                        <a:rPr lang="tr-TR" sz="1000"/>
                        <a:t>Accademia di Belle Arti di Palermo</a:t>
                      </a:r>
                      <a:endParaRPr sz="1000"/>
                    </a:p>
                  </a:txBody>
                  <a:tcPr marL="91425" marR="91425" marT="91425" marB="91425">
                    <a:noFill/>
                  </a:tcPr>
                </a:tc>
                <a:extLst>
                  <a:ext uri="{0D108BD9-81ED-4DB2-BD59-A6C34878D82A}">
                    <a16:rowId xmlns:a16="http://schemas.microsoft.com/office/drawing/2014/main" val="10003"/>
                  </a:ext>
                </a:extLst>
              </a:tr>
              <a:tr h="2783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Resim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İspanya</a:t>
                      </a:r>
                      <a:endParaRPr sz="1000"/>
                    </a:p>
                  </a:txBody>
                  <a:tcPr marL="91425" marR="91425" marT="91425" marB="91425">
                    <a:noFill/>
                  </a:tcPr>
                </a:tc>
                <a:tc>
                  <a:txBody>
                    <a:bodyPr/>
                    <a:lstStyle/>
                    <a:p>
                      <a:pPr marL="0" lvl="0" indent="0" algn="l" rtl="0">
                        <a:spcBef>
                          <a:spcPts val="0"/>
                        </a:spcBef>
                        <a:spcAft>
                          <a:spcPts val="0"/>
                        </a:spcAft>
                        <a:buNone/>
                      </a:pPr>
                      <a:r>
                        <a:rPr lang="tr-TR" sz="1000"/>
                        <a:t>Universidad de Castilla-La Mancha</a:t>
                      </a:r>
                      <a:endParaRPr sz="1000"/>
                    </a:p>
                  </a:txBody>
                  <a:tcPr marL="91425" marR="91425" marT="91425" marB="91425">
                    <a:noFill/>
                  </a:tcPr>
                </a:tc>
                <a:extLst>
                  <a:ext uri="{0D108BD9-81ED-4DB2-BD59-A6C34878D82A}">
                    <a16:rowId xmlns:a16="http://schemas.microsoft.com/office/drawing/2014/main" val="10004"/>
                  </a:ext>
                </a:extLst>
              </a:tr>
              <a:tr h="295725">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Resim Öğretmenliği ****</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University of Applied Sciences in Tarnow</a:t>
                      </a:r>
                      <a:endParaRPr sz="1000"/>
                    </a:p>
                  </a:txBody>
                  <a:tcPr marL="91425" marR="91425" marT="91425" marB="91425">
                    <a:noFill/>
                  </a:tcPr>
                </a:tc>
                <a:extLst>
                  <a:ext uri="{0D108BD9-81ED-4DB2-BD59-A6C34878D82A}">
                    <a16:rowId xmlns:a16="http://schemas.microsoft.com/office/drawing/2014/main" val="10005"/>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Resim-İş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Kuzey Makedonya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Goce Delcev University</a:t>
                      </a:r>
                      <a:endParaRPr sz="1000"/>
                    </a:p>
                  </a:txBody>
                  <a:tcPr marL="91425" marR="91425" marT="91425" marB="91425">
                    <a:noFill/>
                  </a:tcPr>
                </a:tc>
                <a:extLst>
                  <a:ext uri="{0D108BD9-81ED-4DB2-BD59-A6C34878D82A}">
                    <a16:rowId xmlns:a16="http://schemas.microsoft.com/office/drawing/2014/main" val="10006"/>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Sınıf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Kuzey Makedonya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Goce Delcev University</a:t>
                      </a:r>
                      <a:endParaRPr sz="1000"/>
                    </a:p>
                  </a:txBody>
                  <a:tcPr marL="91425" marR="91425" marT="91425" marB="91425">
                    <a:noFill/>
                  </a:tcPr>
                </a:tc>
                <a:extLst>
                  <a:ext uri="{0D108BD9-81ED-4DB2-BD59-A6C34878D82A}">
                    <a16:rowId xmlns:a16="http://schemas.microsoft.com/office/drawing/2014/main" val="10007"/>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Sınıf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Bulgaristan</a:t>
                      </a:r>
                      <a:endParaRPr sz="1000"/>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8"/>
                  </a:ext>
                </a:extLst>
              </a:tr>
              <a:tr h="28330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Sınıf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Yunanistan</a:t>
                      </a:r>
                      <a:endParaRPr sz="1000"/>
                    </a:p>
                  </a:txBody>
                  <a:tcPr marL="91425" marR="91425" marT="91425" marB="91425">
                    <a:noFill/>
                  </a:tcPr>
                </a:tc>
                <a:tc>
                  <a:txBody>
                    <a:bodyPr/>
                    <a:lstStyle/>
                    <a:p>
                      <a:pPr marL="0" lvl="0" indent="0" algn="l" rtl="0">
                        <a:spcBef>
                          <a:spcPts val="0"/>
                        </a:spcBef>
                        <a:spcAft>
                          <a:spcPts val="0"/>
                        </a:spcAft>
                        <a:buNone/>
                      </a:pPr>
                      <a:r>
                        <a:rPr lang="tr-TR" sz="1000"/>
                        <a:t>University of Western Macedonia</a:t>
                      </a:r>
                      <a:endParaRPr sz="1000"/>
                    </a:p>
                  </a:txBody>
                  <a:tcPr marL="91425" marR="91425" marT="91425" marB="91425">
                    <a:noFill/>
                  </a:tcPr>
                </a:tc>
                <a:extLst>
                  <a:ext uri="{0D108BD9-81ED-4DB2-BD59-A6C34878D82A}">
                    <a16:rowId xmlns:a16="http://schemas.microsoft.com/office/drawing/2014/main" val="10009"/>
                  </a:ext>
                </a:extLst>
              </a:tr>
              <a:tr h="283300">
                <a:tc>
                  <a:txBody>
                    <a:bodyPr/>
                    <a:lstStyle/>
                    <a:p>
                      <a:pPr marL="0" lvl="0" indent="0" algn="l" rtl="0">
                        <a:spcBef>
                          <a:spcPts val="0"/>
                        </a:spcBef>
                        <a:spcAft>
                          <a:spcPts val="0"/>
                        </a:spcAft>
                        <a:buNone/>
                      </a:pPr>
                      <a:r>
                        <a:rPr lang="tr-TR" sz="1000"/>
                        <a:t>2020-2021</a:t>
                      </a:r>
                      <a:endParaRPr sz="1000"/>
                    </a:p>
                  </a:txBody>
                  <a:tcPr marL="91425" marR="91425" marT="91425" marB="91425">
                    <a:noFill/>
                  </a:tcPr>
                </a:tc>
                <a:tc>
                  <a:txBody>
                    <a:bodyPr/>
                    <a:lstStyle/>
                    <a:p>
                      <a:pPr marL="0" lvl="0" indent="0" algn="l" rtl="0">
                        <a:spcBef>
                          <a:spcPts val="0"/>
                        </a:spcBef>
                        <a:spcAft>
                          <a:spcPts val="0"/>
                        </a:spcAft>
                        <a:buNone/>
                      </a:pPr>
                      <a:r>
                        <a:rPr lang="tr-TR" sz="1000"/>
                        <a:t>Sınıf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Yunanistan</a:t>
                      </a:r>
                      <a:endParaRPr sz="1000"/>
                    </a:p>
                  </a:txBody>
                  <a:tcPr marL="91425" marR="91425" marT="91425" marB="91425">
                    <a:noFill/>
                  </a:tcPr>
                </a:tc>
                <a:tc>
                  <a:txBody>
                    <a:bodyPr/>
                    <a:lstStyle/>
                    <a:p>
                      <a:pPr marL="0" lvl="0" indent="0" algn="l" rtl="0">
                        <a:spcBef>
                          <a:spcPts val="0"/>
                        </a:spcBef>
                        <a:spcAft>
                          <a:spcPts val="0"/>
                        </a:spcAft>
                        <a:buNone/>
                      </a:pPr>
                      <a:r>
                        <a:rPr lang="tr-TR" sz="1000"/>
                        <a:t>Aristotle University of Thessaloniki</a:t>
                      </a:r>
                      <a:endParaRPr sz="1000"/>
                    </a:p>
                  </a:txBody>
                  <a:tcPr marL="91425" marR="91425" marT="91425" marB="91425">
                    <a:noFill/>
                  </a:tcPr>
                </a:tc>
                <a:extLst>
                  <a:ext uri="{0D108BD9-81ED-4DB2-BD59-A6C34878D82A}">
                    <a16:rowId xmlns:a16="http://schemas.microsoft.com/office/drawing/2014/main" val="10010"/>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Sınıf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Litvanya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Vytautas Magnus University</a:t>
                      </a:r>
                      <a:endParaRPr sz="1000"/>
                    </a:p>
                  </a:txBody>
                  <a:tcPr marL="91425" marR="91425" marT="91425" marB="91425">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852"/>
        <p:cNvGrpSpPr/>
        <p:nvPr/>
      </p:nvGrpSpPr>
      <p:grpSpPr>
        <a:xfrm>
          <a:off x="0" y="0"/>
          <a:ext cx="0" cy="0"/>
          <a:chOff x="0" y="0"/>
          <a:chExt cx="0" cy="0"/>
        </a:xfrm>
      </p:grpSpPr>
      <p:sp>
        <p:nvSpPr>
          <p:cNvPr id="853" name="Google Shape;853;g3b6b78beede_21_89"/>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854" name="Google Shape;854;g3b6b78beede_21_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55" name="Google Shape;855;g3b6b78beede_21_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96</a:t>
            </a:fld>
            <a:endParaRPr/>
          </a:p>
        </p:txBody>
      </p:sp>
      <p:graphicFrame>
        <p:nvGraphicFramePr>
          <p:cNvPr id="856" name="Google Shape;856;g3b6b78beede_21_89"/>
          <p:cNvGraphicFramePr/>
          <p:nvPr/>
        </p:nvGraphicFramePr>
        <p:xfrm>
          <a:off x="357809" y="2067433"/>
          <a:ext cx="11310050" cy="4223645"/>
        </p:xfrm>
        <a:graphic>
          <a:graphicData uri="http://schemas.openxmlformats.org/drawingml/2006/table">
            <a:tbl>
              <a:tblPr>
                <a:noFill/>
                <a:tableStyleId>{6B96FA0C-A23B-4D2F-B4F0-ADE644EF4475}</a:tableStyleId>
              </a:tblPr>
              <a:tblGrid>
                <a:gridCol w="1186750">
                  <a:extLst>
                    <a:ext uri="{9D8B030D-6E8A-4147-A177-3AD203B41FA5}">
                      <a16:colId xmlns:a16="http://schemas.microsoft.com/office/drawing/2014/main" val="20000"/>
                    </a:ext>
                  </a:extLst>
                </a:gridCol>
                <a:gridCol w="2036850">
                  <a:extLst>
                    <a:ext uri="{9D8B030D-6E8A-4147-A177-3AD203B41FA5}">
                      <a16:colId xmlns:a16="http://schemas.microsoft.com/office/drawing/2014/main" val="20001"/>
                    </a:ext>
                  </a:extLst>
                </a:gridCol>
                <a:gridCol w="1851225">
                  <a:extLst>
                    <a:ext uri="{9D8B030D-6E8A-4147-A177-3AD203B41FA5}">
                      <a16:colId xmlns:a16="http://schemas.microsoft.com/office/drawing/2014/main" val="20002"/>
                    </a:ext>
                  </a:extLst>
                </a:gridCol>
                <a:gridCol w="1207300">
                  <a:extLst>
                    <a:ext uri="{9D8B030D-6E8A-4147-A177-3AD203B41FA5}">
                      <a16:colId xmlns:a16="http://schemas.microsoft.com/office/drawing/2014/main" val="20003"/>
                    </a:ext>
                  </a:extLst>
                </a:gridCol>
                <a:gridCol w="5027925">
                  <a:extLst>
                    <a:ext uri="{9D8B030D-6E8A-4147-A177-3AD203B41FA5}">
                      <a16:colId xmlns:a16="http://schemas.microsoft.com/office/drawing/2014/main" val="20004"/>
                    </a:ext>
                  </a:extLst>
                </a:gridCol>
              </a:tblGrid>
              <a:tr h="518750">
                <a:tc>
                  <a:txBody>
                    <a:bodyPr/>
                    <a:lstStyle/>
                    <a:p>
                      <a:pPr marL="0" marR="0" lvl="0" indent="0" algn="ctr" rtl="0">
                        <a:lnSpc>
                          <a:spcPct val="107000"/>
                        </a:lnSpc>
                        <a:spcBef>
                          <a:spcPts val="0"/>
                        </a:spcBef>
                        <a:spcAft>
                          <a:spcPts val="0"/>
                        </a:spcAft>
                        <a:buNone/>
                      </a:pPr>
                      <a:r>
                        <a:rPr lang="tr-TR" sz="1800" b="1">
                          <a:solidFill>
                            <a:srgbClr val="FF0000"/>
                          </a:solidFill>
                        </a:rPr>
                        <a:t>Süresi</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Bölüm/ Program</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Hareketlilik Türü</a:t>
                      </a:r>
                      <a:endParaRPr sz="18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Ülke</a:t>
                      </a:r>
                      <a:endParaRPr sz="1800" b="1">
                        <a:solidFill>
                          <a:srgbClr val="FF0000"/>
                        </a:solidFill>
                        <a:latin typeface="Calibri"/>
                        <a:ea typeface="Calibri"/>
                        <a:cs typeface="Calibri"/>
                        <a:sym typeface="Calibri"/>
                      </a:endParaRPr>
                    </a:p>
                  </a:txBody>
                  <a:tcPr marL="6350" marR="6350" marT="6350" marB="0" anchor="ctr">
                    <a:noFill/>
                  </a:tcPr>
                </a:tc>
                <a:tc>
                  <a:txBody>
                    <a:bodyPr/>
                    <a:lstStyle/>
                    <a:p>
                      <a:pPr marL="0" marR="0" lvl="0" indent="0" algn="ctr" rtl="0">
                        <a:lnSpc>
                          <a:spcPct val="107000"/>
                        </a:lnSpc>
                        <a:spcBef>
                          <a:spcPts val="0"/>
                        </a:spcBef>
                        <a:spcAft>
                          <a:spcPts val="0"/>
                        </a:spcAft>
                        <a:buNone/>
                      </a:pPr>
                      <a:r>
                        <a:rPr lang="tr-TR" sz="1800" b="1">
                          <a:solidFill>
                            <a:srgbClr val="FF0000"/>
                          </a:solidFill>
                        </a:rPr>
                        <a:t>Anlaşma Yapılan Kurum</a:t>
                      </a:r>
                      <a:endParaRPr sz="18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290750">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Sınıf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Litvanya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Klaipėdos valstybinė kolegija</a:t>
                      </a:r>
                      <a:endParaRPr sz="1000"/>
                    </a:p>
                  </a:txBody>
                  <a:tcPr marL="91425" marR="91425" marT="91425" marB="91425">
                    <a:noFill/>
                  </a:tcPr>
                </a:tc>
                <a:extLst>
                  <a:ext uri="{0D108BD9-81ED-4DB2-BD59-A6C34878D82A}">
                    <a16:rowId xmlns:a16="http://schemas.microsoft.com/office/drawing/2014/main" val="10001"/>
                  </a:ext>
                </a:extLst>
              </a:tr>
              <a:tr h="2783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Sınıf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 Letonya</a:t>
                      </a:r>
                      <a:endParaRPr sz="1000"/>
                    </a:p>
                  </a:txBody>
                  <a:tcPr marL="91425" marR="91425" marT="91425" marB="91425">
                    <a:noFill/>
                  </a:tcPr>
                </a:tc>
                <a:tc>
                  <a:txBody>
                    <a:bodyPr/>
                    <a:lstStyle/>
                    <a:p>
                      <a:pPr marL="0" lvl="0" indent="0" algn="l" rtl="0">
                        <a:spcBef>
                          <a:spcPts val="0"/>
                        </a:spcBef>
                        <a:spcAft>
                          <a:spcPts val="0"/>
                        </a:spcAft>
                        <a:buNone/>
                      </a:pPr>
                      <a:r>
                        <a:rPr lang="tr-TR" sz="1000"/>
                        <a:t>Rezekne Academy of Technologies</a:t>
                      </a:r>
                      <a:endParaRPr sz="1000"/>
                    </a:p>
                  </a:txBody>
                  <a:tcPr marL="91425" marR="91425" marT="91425" marB="91425">
                    <a:noFill/>
                  </a:tcPr>
                </a:tc>
                <a:extLst>
                  <a:ext uri="{0D108BD9-81ED-4DB2-BD59-A6C34878D82A}">
                    <a16:rowId xmlns:a16="http://schemas.microsoft.com/office/drawing/2014/main" val="10002"/>
                  </a:ext>
                </a:extLst>
              </a:tr>
              <a:tr h="2783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lvl="0" indent="0" algn="l" rtl="0">
                        <a:spcBef>
                          <a:spcPts val="0"/>
                        </a:spcBef>
                        <a:spcAft>
                          <a:spcPts val="0"/>
                        </a:spcAft>
                        <a:buNone/>
                      </a:pPr>
                      <a:r>
                        <a:rPr lang="tr-TR" sz="1000"/>
                        <a:t>Sınıf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İspanya</a:t>
                      </a:r>
                      <a:endParaRPr sz="1000"/>
                    </a:p>
                  </a:txBody>
                  <a:tcPr marL="91425" marR="91425" marT="91425" marB="91425">
                    <a:noFill/>
                  </a:tcPr>
                </a:tc>
                <a:tc>
                  <a:txBody>
                    <a:bodyPr/>
                    <a:lstStyle/>
                    <a:p>
                      <a:pPr marL="0" lvl="0" indent="0" algn="l" rtl="0">
                        <a:spcBef>
                          <a:spcPts val="0"/>
                        </a:spcBef>
                        <a:spcAft>
                          <a:spcPts val="0"/>
                        </a:spcAft>
                        <a:buNone/>
                      </a:pPr>
                      <a:r>
                        <a:rPr lang="tr-TR" sz="1000"/>
                        <a:t>Universidad de Castilla-La Mancha</a:t>
                      </a:r>
                      <a:endParaRPr sz="1000"/>
                    </a:p>
                  </a:txBody>
                  <a:tcPr marL="91425" marR="91425" marT="91425" marB="91425">
                    <a:noFill/>
                  </a:tcPr>
                </a:tc>
                <a:extLst>
                  <a:ext uri="{0D108BD9-81ED-4DB2-BD59-A6C34878D82A}">
                    <a16:rowId xmlns:a16="http://schemas.microsoft.com/office/drawing/2014/main" val="10003"/>
                  </a:ext>
                </a:extLst>
              </a:tr>
              <a:tr h="278325">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Sınıf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04"/>
                  </a:ext>
                </a:extLst>
              </a:tr>
              <a:tr h="2957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Sınıf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Państwowa Akademia Nauk Stosowanych ve Włocławku</a:t>
                      </a:r>
                      <a:endParaRPr sz="1000"/>
                    </a:p>
                  </a:txBody>
                  <a:tcPr marL="91425" marR="91425" marT="91425" marB="91425">
                    <a:noFill/>
                  </a:tcPr>
                </a:tc>
                <a:extLst>
                  <a:ext uri="{0D108BD9-81ED-4DB2-BD59-A6C34878D82A}">
                    <a16:rowId xmlns:a16="http://schemas.microsoft.com/office/drawing/2014/main" val="10005"/>
                  </a:ext>
                </a:extLst>
              </a:tr>
              <a:tr h="295725">
                <a:tc>
                  <a:txBody>
                    <a:bodyPr/>
                    <a:lstStyle/>
                    <a:p>
                      <a:pPr marL="0" lvl="0" indent="0" algn="l" rtl="0">
                        <a:spcBef>
                          <a:spcPts val="0"/>
                        </a:spcBef>
                        <a:spcAft>
                          <a:spcPts val="0"/>
                        </a:spcAft>
                        <a:buNone/>
                      </a:pPr>
                      <a:r>
                        <a:rPr lang="tr-TR" sz="1000"/>
                        <a:t>2023-2029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Sınıf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Collegium Witelona Uczelnia Panstwowa</a:t>
                      </a:r>
                      <a:endParaRPr sz="1000"/>
                    </a:p>
                  </a:txBody>
                  <a:tcPr marL="91425" marR="91425" marT="91425" marB="91425">
                    <a:noFill/>
                  </a:tcPr>
                </a:tc>
                <a:extLst>
                  <a:ext uri="{0D108BD9-81ED-4DB2-BD59-A6C34878D82A}">
                    <a16:rowId xmlns:a16="http://schemas.microsoft.com/office/drawing/2014/main" val="10006"/>
                  </a:ext>
                </a:extLst>
              </a:tr>
              <a:tr h="295725">
                <a:tc>
                  <a:txBody>
                    <a:bodyPr/>
                    <a:lstStyle/>
                    <a:p>
                      <a:pPr marL="0" lvl="0" indent="0" algn="l" rtl="0">
                        <a:spcBef>
                          <a:spcPts val="0"/>
                        </a:spcBef>
                        <a:spcAft>
                          <a:spcPts val="0"/>
                        </a:spcAft>
                        <a:buNone/>
                      </a:pPr>
                      <a:r>
                        <a:rPr lang="tr-TR" sz="1000"/>
                        <a:t>2021-2029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Sosyal Bilgiler Öğretmenliği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Bulgaristan</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South West University "Neofit Rilski"</a:t>
                      </a:r>
                      <a:endParaRPr sz="1000"/>
                    </a:p>
                  </a:txBody>
                  <a:tcPr marL="91425" marR="91425" marT="91425" marB="91425">
                    <a:noFill/>
                  </a:tcPr>
                </a:tc>
                <a:extLst>
                  <a:ext uri="{0D108BD9-81ED-4DB2-BD59-A6C34878D82A}">
                    <a16:rowId xmlns:a16="http://schemas.microsoft.com/office/drawing/2014/main" val="10007"/>
                  </a:ext>
                </a:extLst>
              </a:tr>
              <a:tr h="283300">
                <a:tc>
                  <a:txBody>
                    <a:bodyPr/>
                    <a:lstStyle/>
                    <a:p>
                      <a:pPr marL="0" lvl="0" indent="0" algn="l" rtl="0">
                        <a:spcBef>
                          <a:spcPts val="0"/>
                        </a:spcBef>
                        <a:spcAft>
                          <a:spcPts val="0"/>
                        </a:spcAft>
                        <a:buNone/>
                      </a:pPr>
                      <a:r>
                        <a:rPr lang="tr-TR" sz="1000"/>
                        <a:t>2022-2029</a:t>
                      </a:r>
                      <a:endParaRPr sz="1000"/>
                    </a:p>
                  </a:txBody>
                  <a:tcPr marL="91425" marR="91425" marT="91425" marB="91425">
                    <a:noFill/>
                  </a:tcPr>
                </a:tc>
                <a:tc>
                  <a:txBody>
                    <a:bodyPr/>
                    <a:lstStyle/>
                    <a:p>
                      <a:pPr marL="0" lvl="0" indent="0" algn="l" rtl="0">
                        <a:spcBef>
                          <a:spcPts val="0"/>
                        </a:spcBef>
                        <a:spcAft>
                          <a:spcPts val="0"/>
                        </a:spcAft>
                        <a:buNone/>
                      </a:pPr>
                      <a:r>
                        <a:rPr lang="tr-TR" sz="1000"/>
                        <a:t>Sosyal Bilgiler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Palacký University Olomouc</a:t>
                      </a:r>
                      <a:endParaRPr sz="1000"/>
                    </a:p>
                  </a:txBody>
                  <a:tcPr marL="91425" marR="91425" marT="91425" marB="91425">
                    <a:noFill/>
                  </a:tcPr>
                </a:tc>
                <a:extLst>
                  <a:ext uri="{0D108BD9-81ED-4DB2-BD59-A6C34878D82A}">
                    <a16:rowId xmlns:a16="http://schemas.microsoft.com/office/drawing/2014/main" val="10008"/>
                  </a:ext>
                </a:extLst>
              </a:tr>
              <a:tr h="283300">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lvl="0" indent="0" algn="l" rtl="0">
                        <a:spcBef>
                          <a:spcPts val="0"/>
                        </a:spcBef>
                        <a:spcAft>
                          <a:spcPts val="0"/>
                        </a:spcAft>
                        <a:buNone/>
                      </a:pPr>
                      <a:r>
                        <a:rPr lang="tr-TR" sz="1000"/>
                        <a:t>Sosyal Bilgiler Öğretmenliği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Çekya</a:t>
                      </a:r>
                      <a:endParaRPr sz="1000"/>
                    </a:p>
                  </a:txBody>
                  <a:tcPr marL="91425" marR="91425" marT="91425" marB="91425">
                    <a:noFill/>
                  </a:tcPr>
                </a:tc>
                <a:tc>
                  <a:txBody>
                    <a:bodyPr/>
                    <a:lstStyle/>
                    <a:p>
                      <a:pPr marL="0" lvl="0" indent="0" algn="l" rtl="0">
                        <a:spcBef>
                          <a:spcPts val="0"/>
                        </a:spcBef>
                        <a:spcAft>
                          <a:spcPts val="0"/>
                        </a:spcAft>
                        <a:buNone/>
                      </a:pPr>
                      <a:r>
                        <a:rPr lang="tr-TR" sz="1000"/>
                        <a:t>Zapadoceska Univerzita V Plzni</a:t>
                      </a:r>
                      <a:endParaRPr sz="1000"/>
                    </a:p>
                  </a:txBody>
                  <a:tcPr marL="91425" marR="91425" marT="91425" marB="91425">
                    <a:noFill/>
                  </a:tcPr>
                </a:tc>
                <a:extLst>
                  <a:ext uri="{0D108BD9-81ED-4DB2-BD59-A6C34878D82A}">
                    <a16:rowId xmlns:a16="http://schemas.microsoft.com/office/drawing/2014/main" val="10009"/>
                  </a:ext>
                </a:extLst>
              </a:tr>
              <a:tr h="283300">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lvl="0" indent="0" algn="l" rtl="0">
                        <a:spcBef>
                          <a:spcPts val="0"/>
                        </a:spcBef>
                        <a:spcAft>
                          <a:spcPts val="0"/>
                        </a:spcAft>
                        <a:buNone/>
                      </a:pPr>
                      <a:r>
                        <a:rPr lang="tr-TR" sz="1000"/>
                        <a:t>Yabancı Diller Eğitimi</a:t>
                      </a:r>
                      <a:endParaRPr sz="1000"/>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lvl="0" indent="0" algn="l" rtl="0">
                        <a:spcBef>
                          <a:spcPts val="0"/>
                        </a:spcBef>
                        <a:spcAft>
                          <a:spcPts val="0"/>
                        </a:spcAft>
                        <a:buNone/>
                      </a:pPr>
                      <a:r>
                        <a:rPr lang="tr-TR" sz="1000"/>
                        <a:t>Kuzey Makedonya</a:t>
                      </a:r>
                      <a:endParaRPr sz="1000"/>
                    </a:p>
                  </a:txBody>
                  <a:tcPr marL="91425" marR="91425" marT="91425" marB="91425">
                    <a:noFill/>
                  </a:tcPr>
                </a:tc>
                <a:tc>
                  <a:txBody>
                    <a:bodyPr/>
                    <a:lstStyle/>
                    <a:p>
                      <a:pPr marL="0" lvl="0" indent="0" algn="l" rtl="0">
                        <a:spcBef>
                          <a:spcPts val="0"/>
                        </a:spcBef>
                        <a:spcAft>
                          <a:spcPts val="0"/>
                        </a:spcAft>
                        <a:buNone/>
                      </a:pPr>
                      <a:r>
                        <a:rPr lang="tr-TR" sz="1000"/>
                        <a:t>Goce Delcev University</a:t>
                      </a:r>
                      <a:endParaRPr sz="1000"/>
                    </a:p>
                  </a:txBody>
                  <a:tcPr marL="91425" marR="91425" marT="91425" marB="91425">
                    <a:noFill/>
                  </a:tcPr>
                </a:tc>
                <a:extLst>
                  <a:ext uri="{0D108BD9-81ED-4DB2-BD59-A6C34878D82A}">
                    <a16:rowId xmlns:a16="http://schemas.microsoft.com/office/drawing/2014/main" val="10010"/>
                  </a:ext>
                </a:extLst>
              </a:tr>
              <a:tr h="295725">
                <a:tc>
                  <a:txBody>
                    <a:bodyPr/>
                    <a:lstStyle/>
                    <a:p>
                      <a:pPr marL="0" lvl="0" indent="0" algn="l" rtl="0">
                        <a:spcBef>
                          <a:spcPts val="0"/>
                        </a:spcBef>
                        <a:spcAft>
                          <a:spcPts val="0"/>
                        </a:spcAft>
                        <a:buNone/>
                      </a:pPr>
                      <a:r>
                        <a:rPr lang="tr-TR" sz="1000"/>
                        <a:t>2025-2029</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Yabancı Diller Eğitimi</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Öğrenci ve Personel</a:t>
                      </a:r>
                      <a:endParaRPr sz="1000"/>
                    </a:p>
                  </a:txBody>
                  <a:tcPr marL="91425" marR="91425" marT="91425" marB="91425">
                    <a:noFill/>
                  </a:tcPr>
                </a:tc>
                <a:tc>
                  <a:txBody>
                    <a:bodyPr/>
                    <a:lstStyle/>
                    <a:p>
                      <a:pPr marL="0" marR="0" lvl="0" indent="0" algn="l" rtl="0">
                        <a:lnSpc>
                          <a:spcPct val="107000"/>
                        </a:lnSpc>
                        <a:spcBef>
                          <a:spcPts val="0"/>
                        </a:spcBef>
                        <a:spcAft>
                          <a:spcPts val="0"/>
                        </a:spcAft>
                        <a:buNone/>
                      </a:pPr>
                      <a:r>
                        <a:rPr lang="tr-TR" sz="1000"/>
                        <a:t>Polonya</a:t>
                      </a:r>
                      <a:endParaRPr b="1">
                        <a:solidFill>
                          <a:srgbClr val="FF0000"/>
                        </a:solidFill>
                        <a:latin typeface="Calibri"/>
                        <a:ea typeface="Calibri"/>
                        <a:cs typeface="Calibri"/>
                        <a:sym typeface="Calibri"/>
                      </a:endParaRPr>
                    </a:p>
                  </a:txBody>
                  <a:tcPr marL="91425" marR="91425" marT="91425" marB="91425">
                    <a:noFill/>
                  </a:tcPr>
                </a:tc>
                <a:tc>
                  <a:txBody>
                    <a:bodyPr/>
                    <a:lstStyle/>
                    <a:p>
                      <a:pPr marL="0" lvl="0" indent="0" algn="l" rtl="0">
                        <a:spcBef>
                          <a:spcPts val="0"/>
                        </a:spcBef>
                        <a:spcAft>
                          <a:spcPts val="0"/>
                        </a:spcAft>
                        <a:buNone/>
                      </a:pPr>
                      <a:r>
                        <a:rPr lang="tr-TR" sz="1000"/>
                        <a:t>Stanislaw Staszic State University of Applied Sciences in Pila</a:t>
                      </a:r>
                      <a:endParaRPr sz="1000"/>
                    </a:p>
                  </a:txBody>
                  <a:tcPr marL="91425" marR="91425" marT="91425" marB="91425">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860"/>
        <p:cNvGrpSpPr/>
        <p:nvPr/>
      </p:nvGrpSpPr>
      <p:grpSpPr>
        <a:xfrm>
          <a:off x="0" y="0"/>
          <a:ext cx="0" cy="0"/>
          <a:chOff x="0" y="0"/>
          <a:chExt cx="0" cy="0"/>
        </a:xfrm>
      </p:grpSpPr>
      <p:sp>
        <p:nvSpPr>
          <p:cNvPr id="861" name="Google Shape;861;p58"/>
          <p:cNvSpPr txBox="1">
            <a:spLocks noGrp="1"/>
          </p:cNvSpPr>
          <p:nvPr>
            <p:ph type="title"/>
          </p:nvPr>
        </p:nvSpPr>
        <p:spPr>
          <a:xfrm>
            <a:off x="838200" y="790673"/>
            <a:ext cx="10254343" cy="7184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ERASMUS+ </a:t>
            </a:r>
            <a:r>
              <a:rPr lang="tr-TR" sz="3200" b="1">
                <a:solidFill>
                  <a:srgbClr val="0000CC"/>
                </a:solidFill>
              </a:rPr>
              <a:t>Hareketlilik Durumu</a:t>
            </a:r>
            <a:endParaRPr sz="3200">
              <a:solidFill>
                <a:srgbClr val="0000CC"/>
              </a:solidFill>
            </a:endParaRPr>
          </a:p>
        </p:txBody>
      </p:sp>
      <p:sp>
        <p:nvSpPr>
          <p:cNvPr id="862" name="Google Shape;86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63" name="Google Shape;86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97</a:t>
            </a:fld>
            <a:endParaRPr/>
          </a:p>
        </p:txBody>
      </p:sp>
      <p:graphicFrame>
        <p:nvGraphicFramePr>
          <p:cNvPr id="864" name="Google Shape;864;p58"/>
          <p:cNvGraphicFramePr/>
          <p:nvPr>
            <p:extLst>
              <p:ext uri="{D42A27DB-BD31-4B8C-83A1-F6EECF244321}">
                <p14:modId xmlns:p14="http://schemas.microsoft.com/office/powerpoint/2010/main" val="457154561"/>
              </p:ext>
            </p:extLst>
          </p:nvPr>
        </p:nvGraphicFramePr>
        <p:xfrm>
          <a:off x="235132" y="1958195"/>
          <a:ext cx="11443375" cy="3955550"/>
        </p:xfrm>
        <a:graphic>
          <a:graphicData uri="http://schemas.openxmlformats.org/drawingml/2006/table">
            <a:tbl>
              <a:tblPr>
                <a:noFill/>
                <a:tableStyleId>{6B96FA0C-A23B-4D2F-B4F0-ADE644EF4475}</a:tableStyleId>
              </a:tblPr>
              <a:tblGrid>
                <a:gridCol w="9001550">
                  <a:extLst>
                    <a:ext uri="{9D8B030D-6E8A-4147-A177-3AD203B41FA5}">
                      <a16:colId xmlns:a16="http://schemas.microsoft.com/office/drawing/2014/main" val="20000"/>
                    </a:ext>
                  </a:extLst>
                </a:gridCol>
                <a:gridCol w="1201200">
                  <a:extLst>
                    <a:ext uri="{9D8B030D-6E8A-4147-A177-3AD203B41FA5}">
                      <a16:colId xmlns:a16="http://schemas.microsoft.com/office/drawing/2014/main" val="20001"/>
                    </a:ext>
                  </a:extLst>
                </a:gridCol>
                <a:gridCol w="1240625">
                  <a:extLst>
                    <a:ext uri="{9D8B030D-6E8A-4147-A177-3AD203B41FA5}">
                      <a16:colId xmlns:a16="http://schemas.microsoft.com/office/drawing/2014/main" val="20002"/>
                    </a:ext>
                  </a:extLst>
                </a:gridCol>
              </a:tblGrid>
              <a:tr h="560250">
                <a:tc>
                  <a:txBody>
                    <a:bodyPr/>
                    <a:lstStyle/>
                    <a:p>
                      <a:pPr marL="0" marR="0" lvl="0" indent="0" algn="ctr" rtl="0">
                        <a:lnSpc>
                          <a:spcPct val="107000"/>
                        </a:lnSpc>
                        <a:spcBef>
                          <a:spcPts val="0"/>
                        </a:spcBef>
                        <a:spcAft>
                          <a:spcPts val="0"/>
                        </a:spcAft>
                        <a:buNone/>
                      </a:pPr>
                      <a:r>
                        <a:rPr lang="tr-TR" sz="2400" b="1">
                          <a:solidFill>
                            <a:srgbClr val="FF0000"/>
                          </a:solidFill>
                        </a:rPr>
                        <a:t>ERASMUS+ HAREKETLİLİLK DURUMU</a:t>
                      </a:r>
                      <a:endParaRPr sz="2400" b="1">
                        <a:solidFill>
                          <a:srgbClr val="FF0000"/>
                        </a:solidFill>
                        <a:latin typeface="Calibri"/>
                        <a:ea typeface="Calibri"/>
                        <a:cs typeface="Calibri"/>
                        <a:sym typeface="Calibri"/>
                      </a:endParaRPr>
                    </a:p>
                  </a:txBody>
                  <a:tcPr marL="0" marR="0" marT="0" marB="0" anchor="ctr">
                    <a:noFill/>
                  </a:tcPr>
                </a:tc>
                <a:tc>
                  <a:txBody>
                    <a:bodyPr/>
                    <a:lstStyle/>
                    <a:p>
                      <a:pPr marL="36830" marR="36830" lvl="0" indent="0" algn="ctr" rtl="0">
                        <a:lnSpc>
                          <a:spcPct val="106000"/>
                        </a:lnSpc>
                        <a:spcBef>
                          <a:spcPts val="0"/>
                        </a:spcBef>
                        <a:spcAft>
                          <a:spcPts val="0"/>
                        </a:spcAft>
                        <a:buNone/>
                      </a:pPr>
                      <a:r>
                        <a:rPr lang="tr-TR" sz="2400" b="1">
                          <a:solidFill>
                            <a:srgbClr val="FF0000"/>
                          </a:solidFill>
                        </a:rPr>
                        <a:t>2024</a:t>
                      </a:r>
                      <a:endParaRPr sz="2400" b="1">
                        <a:solidFill>
                          <a:srgbClr val="FF0000"/>
                        </a:solidFill>
                        <a:latin typeface="Calibri"/>
                        <a:ea typeface="Calibri"/>
                        <a:cs typeface="Calibri"/>
                        <a:sym typeface="Calibri"/>
                      </a:endParaRPr>
                    </a:p>
                  </a:txBody>
                  <a:tcPr marL="0" marR="0" marT="0" marB="0" anchor="ctr">
                    <a:noFill/>
                  </a:tcPr>
                </a:tc>
                <a:tc>
                  <a:txBody>
                    <a:bodyPr/>
                    <a:lstStyle/>
                    <a:p>
                      <a:pPr marL="36830" marR="36830" lvl="0" indent="0" algn="ctr" rtl="0">
                        <a:lnSpc>
                          <a:spcPct val="106000"/>
                        </a:lnSpc>
                        <a:spcBef>
                          <a:spcPts val="0"/>
                        </a:spcBef>
                        <a:spcAft>
                          <a:spcPts val="0"/>
                        </a:spcAft>
                        <a:buNone/>
                      </a:pPr>
                      <a:r>
                        <a:rPr lang="tr-TR" sz="2400" b="1">
                          <a:solidFill>
                            <a:srgbClr val="FF0000"/>
                          </a:solidFill>
                        </a:rPr>
                        <a:t>2025</a:t>
                      </a:r>
                      <a:endParaRPr sz="2400" b="1">
                        <a:solidFill>
                          <a:srgbClr val="FF0000"/>
                        </a:solidFill>
                        <a:latin typeface="Calibri"/>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Öğrenci Sayısı</a:t>
                      </a:r>
                      <a:endParaRPr sz="2000" b="1">
                        <a:solidFill>
                          <a:srgbClr val="0000CC"/>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t> 12</a:t>
                      </a:r>
                      <a:endParaRPr sz="2000" b="1"/>
                    </a:p>
                  </a:txBody>
                  <a:tcPr marL="0" marR="0" marT="0" marB="0">
                    <a:noFill/>
                  </a:tcPr>
                </a:tc>
                <a:tc>
                  <a:txBody>
                    <a:bodyPr/>
                    <a:lstStyle/>
                    <a:p>
                      <a:pPr marL="0" marR="0" lvl="0" indent="0" algn="ctr" rtl="0">
                        <a:lnSpc>
                          <a:spcPct val="107000"/>
                        </a:lnSpc>
                        <a:spcBef>
                          <a:spcPts val="0"/>
                        </a:spcBef>
                        <a:spcAft>
                          <a:spcPts val="0"/>
                        </a:spcAft>
                        <a:buNone/>
                      </a:pPr>
                      <a:r>
                        <a:rPr lang="tr-TR" sz="2000" b="1"/>
                        <a:t> 22</a:t>
                      </a:r>
                      <a:endParaRPr sz="2000" b="1"/>
                    </a:p>
                  </a:txBody>
                  <a:tcPr marL="0" marR="0" marT="0" marB="0">
                    <a:noFill/>
                  </a:tcPr>
                </a:tc>
                <a:extLst>
                  <a:ext uri="{0D108BD9-81ED-4DB2-BD59-A6C34878D82A}">
                    <a16:rowId xmlns:a16="http://schemas.microsoft.com/office/drawing/2014/main" val="10001"/>
                  </a:ext>
                </a:extLst>
              </a:tr>
              <a:tr h="564325">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Öğretim Elemanı Sayısı</a:t>
                      </a:r>
                      <a:endParaRPr sz="2000" b="1">
                        <a:solidFill>
                          <a:srgbClr val="0000CC"/>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t> 2</a:t>
                      </a:r>
                      <a:endParaRPr sz="2000" b="1"/>
                    </a:p>
                  </a:txBody>
                  <a:tcPr marL="0" marR="0" marT="0" marB="0">
                    <a:noFill/>
                  </a:tcPr>
                </a:tc>
                <a:tc>
                  <a:txBody>
                    <a:bodyPr/>
                    <a:lstStyle/>
                    <a:p>
                      <a:pPr marL="0" marR="0" lvl="0" indent="0" algn="ctr" rtl="0">
                        <a:lnSpc>
                          <a:spcPct val="107000"/>
                        </a:lnSpc>
                        <a:spcBef>
                          <a:spcPts val="0"/>
                        </a:spcBef>
                        <a:spcAft>
                          <a:spcPts val="0"/>
                        </a:spcAft>
                        <a:buNone/>
                      </a:pPr>
                      <a:r>
                        <a:rPr lang="tr-TR" sz="2000" b="1"/>
                        <a:t> 10</a:t>
                      </a:r>
                      <a:endParaRPr sz="2000" b="1"/>
                    </a:p>
                  </a:txBody>
                  <a:tcPr marL="0" marR="0" marT="0" marB="0">
                    <a:noFill/>
                  </a:tcPr>
                </a:tc>
                <a:extLst>
                  <a:ext uri="{0D108BD9-81ED-4DB2-BD59-A6C34878D82A}">
                    <a16:rowId xmlns:a16="http://schemas.microsoft.com/office/drawing/2014/main" val="10002"/>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İdari Personel Sayısı</a:t>
                      </a:r>
                      <a:endParaRPr sz="2000" b="1">
                        <a:solidFill>
                          <a:srgbClr val="0000CC"/>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t> 0</a:t>
                      </a:r>
                      <a:endParaRPr sz="2000" b="1"/>
                    </a:p>
                  </a:txBody>
                  <a:tcPr marL="0" marR="0" marT="0" marB="0">
                    <a:noFill/>
                  </a:tcPr>
                </a:tc>
                <a:tc>
                  <a:txBody>
                    <a:bodyPr/>
                    <a:lstStyle/>
                    <a:p>
                      <a:pPr marL="0" marR="0" lvl="0" indent="0" algn="ctr" rtl="0">
                        <a:lnSpc>
                          <a:spcPct val="107000"/>
                        </a:lnSpc>
                        <a:spcBef>
                          <a:spcPts val="0"/>
                        </a:spcBef>
                        <a:spcAft>
                          <a:spcPts val="0"/>
                        </a:spcAft>
                        <a:buNone/>
                      </a:pPr>
                      <a:r>
                        <a:rPr lang="tr-TR" sz="2000" b="1"/>
                        <a:t> 0</a:t>
                      </a:r>
                      <a:endParaRPr sz="2000" b="1"/>
                    </a:p>
                  </a:txBody>
                  <a:tcPr marL="0" marR="0" marT="0" marB="0">
                    <a:noFill/>
                  </a:tcPr>
                </a:tc>
                <a:extLst>
                  <a:ext uri="{0D108BD9-81ED-4DB2-BD59-A6C34878D82A}">
                    <a16:rowId xmlns:a16="http://schemas.microsoft.com/office/drawing/2014/main" val="10003"/>
                  </a:ext>
                </a:extLst>
              </a:tr>
              <a:tr h="368500">
                <a:tc>
                  <a:txBody>
                    <a:bodyPr/>
                    <a:lstStyle/>
                    <a:p>
                      <a:pPr marL="72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dirty="0">
                          <a:solidFill>
                            <a:srgbClr val="FF0000"/>
                          </a:solidFill>
                        </a:rPr>
                        <a:t>14 </a:t>
                      </a:r>
                      <a:endParaRPr sz="2000" b="1" dirty="0">
                        <a:solidFill>
                          <a:srgbClr val="FF0000"/>
                        </a:solidFill>
                      </a:endParaRPr>
                    </a:p>
                  </a:txBody>
                  <a:tcPr marL="0" marR="0" marT="0" marB="0">
                    <a:noFill/>
                  </a:tcPr>
                </a:tc>
                <a:tc>
                  <a:txBody>
                    <a:bodyPr/>
                    <a:lstStyle/>
                    <a:p>
                      <a:pPr marL="0" marR="0" lvl="0" indent="0" algn="ctr" rtl="0">
                        <a:lnSpc>
                          <a:spcPct val="107000"/>
                        </a:lnSpc>
                        <a:spcBef>
                          <a:spcPts val="0"/>
                        </a:spcBef>
                        <a:spcAft>
                          <a:spcPts val="0"/>
                        </a:spcAft>
                        <a:buNone/>
                      </a:pPr>
                      <a:r>
                        <a:rPr lang="tr-TR" sz="2000" b="1" dirty="0">
                          <a:solidFill>
                            <a:srgbClr val="FF0000"/>
                          </a:solidFill>
                        </a:rPr>
                        <a:t>32 </a:t>
                      </a:r>
                      <a:endParaRPr sz="2000" b="1" dirty="0">
                        <a:solidFill>
                          <a:srgbClr val="FF0000"/>
                        </a:solidFill>
                      </a:endParaRPr>
                    </a:p>
                  </a:txBody>
                  <a:tcPr marL="0" marR="0" marT="0" marB="0">
                    <a:noFill/>
                  </a:tcPr>
                </a:tc>
                <a:extLst>
                  <a:ext uri="{0D108BD9-81ED-4DB2-BD59-A6C34878D82A}">
                    <a16:rowId xmlns:a16="http://schemas.microsoft.com/office/drawing/2014/main" val="10004"/>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Öğrenci Sayısı</a:t>
                      </a:r>
                      <a:endParaRPr sz="2000" b="1">
                        <a:solidFill>
                          <a:srgbClr val="0000CC"/>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t> 0</a:t>
                      </a:r>
                      <a:endParaRPr sz="2000" b="1"/>
                    </a:p>
                  </a:txBody>
                  <a:tcPr marL="0" marR="0" marT="0" marB="0">
                    <a:noFill/>
                  </a:tcPr>
                </a:tc>
                <a:tc>
                  <a:txBody>
                    <a:bodyPr/>
                    <a:lstStyle/>
                    <a:p>
                      <a:pPr marL="0" marR="0" lvl="0" indent="0" algn="ctr" rtl="0">
                        <a:lnSpc>
                          <a:spcPct val="107000"/>
                        </a:lnSpc>
                        <a:spcBef>
                          <a:spcPts val="0"/>
                        </a:spcBef>
                        <a:spcAft>
                          <a:spcPts val="0"/>
                        </a:spcAft>
                        <a:buNone/>
                      </a:pPr>
                      <a:r>
                        <a:rPr lang="tr-TR" sz="2000" b="1"/>
                        <a:t> 0</a:t>
                      </a:r>
                      <a:endParaRPr sz="2000" b="1"/>
                    </a:p>
                  </a:txBody>
                  <a:tcPr marL="0" marR="0" marT="0" marB="0">
                    <a:noFill/>
                  </a:tcPr>
                </a:tc>
                <a:extLst>
                  <a:ext uri="{0D108BD9-81ED-4DB2-BD59-A6C34878D82A}">
                    <a16:rowId xmlns:a16="http://schemas.microsoft.com/office/drawing/2014/main" val="10005"/>
                  </a:ext>
                </a:extLst>
              </a:tr>
              <a:tr h="619975">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Öğretim Elemanı Sayısı</a:t>
                      </a:r>
                      <a:endParaRPr sz="2000" b="1">
                        <a:solidFill>
                          <a:srgbClr val="0000CC"/>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t>   2 </a:t>
                      </a:r>
                      <a:endParaRPr sz="2000" b="1"/>
                    </a:p>
                  </a:txBody>
                  <a:tcPr marL="0" marR="0" marT="0" marB="0">
                    <a:noFill/>
                  </a:tcPr>
                </a:tc>
                <a:tc>
                  <a:txBody>
                    <a:bodyPr/>
                    <a:lstStyle/>
                    <a:p>
                      <a:pPr marL="0" marR="0" lvl="0" indent="0" algn="ctr" rtl="0">
                        <a:lnSpc>
                          <a:spcPct val="107000"/>
                        </a:lnSpc>
                        <a:spcBef>
                          <a:spcPts val="0"/>
                        </a:spcBef>
                        <a:spcAft>
                          <a:spcPts val="0"/>
                        </a:spcAft>
                        <a:buNone/>
                      </a:pPr>
                      <a:r>
                        <a:rPr lang="tr-TR" sz="2000" b="1"/>
                        <a:t>2 </a:t>
                      </a:r>
                      <a:endParaRPr sz="2000" b="1"/>
                    </a:p>
                  </a:txBody>
                  <a:tcPr marL="0" marR="0" marT="0" marB="0">
                    <a:noFill/>
                  </a:tcPr>
                </a:tc>
                <a:extLst>
                  <a:ext uri="{0D108BD9-81ED-4DB2-BD59-A6C34878D82A}">
                    <a16:rowId xmlns:a16="http://schemas.microsoft.com/office/drawing/2014/main" val="10006"/>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İdari Personel Sayısı</a:t>
                      </a:r>
                      <a:endParaRPr sz="2000" b="1">
                        <a:solidFill>
                          <a:srgbClr val="0000CC"/>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2000" b="1"/>
                        <a:t> 0</a:t>
                      </a:r>
                      <a:endParaRPr sz="2000" b="1"/>
                    </a:p>
                  </a:txBody>
                  <a:tcPr marL="0" marR="0" marT="0" marB="0">
                    <a:noFill/>
                  </a:tcPr>
                </a:tc>
                <a:tc>
                  <a:txBody>
                    <a:bodyPr/>
                    <a:lstStyle/>
                    <a:p>
                      <a:pPr marL="0" marR="0" lvl="0" indent="0" algn="ctr" rtl="0">
                        <a:lnSpc>
                          <a:spcPct val="107000"/>
                        </a:lnSpc>
                        <a:spcBef>
                          <a:spcPts val="0"/>
                        </a:spcBef>
                        <a:spcAft>
                          <a:spcPts val="0"/>
                        </a:spcAft>
                        <a:buNone/>
                      </a:pPr>
                      <a:r>
                        <a:rPr lang="tr-TR" sz="2000" b="1"/>
                        <a:t> 0</a:t>
                      </a:r>
                      <a:endParaRPr sz="2000" b="1"/>
                    </a:p>
                  </a:txBody>
                  <a:tcPr marL="0" marR="0" marT="0" marB="0">
                    <a:noFill/>
                  </a:tcPr>
                </a:tc>
                <a:extLst>
                  <a:ext uri="{0D108BD9-81ED-4DB2-BD59-A6C34878D82A}">
                    <a16:rowId xmlns:a16="http://schemas.microsoft.com/office/drawing/2014/main" val="10007"/>
                  </a:ext>
                </a:extLst>
              </a:tr>
              <a:tr h="368500">
                <a:tc>
                  <a:txBody>
                    <a:bodyPr/>
                    <a:lstStyle/>
                    <a:p>
                      <a:pPr marL="0" marR="0" lvl="0" indent="0" algn="r" rtl="0">
                        <a:lnSpc>
                          <a:spcPct val="107000"/>
                        </a:lnSpc>
                        <a:spcBef>
                          <a:spcPts val="0"/>
                        </a:spcBef>
                        <a:spcAft>
                          <a:spcPts val="0"/>
                        </a:spcAft>
                        <a:buNone/>
                      </a:pPr>
                      <a:r>
                        <a:rPr lang="tr-TR" sz="2000" b="1" dirty="0">
                          <a:solidFill>
                            <a:srgbClr val="FF0000"/>
                          </a:solidFill>
                        </a:rPr>
                        <a:t>TOPLAM</a:t>
                      </a:r>
                      <a:endParaRPr sz="2000" b="1" dirty="0">
                        <a:solidFill>
                          <a:srgbClr val="FF0000"/>
                        </a:solidFill>
                        <a:latin typeface="Calibri"/>
                        <a:ea typeface="Calibri"/>
                        <a:cs typeface="Calibri"/>
                        <a:sym typeface="Calibri"/>
                      </a:endParaRPr>
                    </a:p>
                  </a:txBody>
                  <a:tcPr marL="0" marR="0" marT="0" marB="0" anchor="ctr">
                    <a:noFill/>
                  </a:tcPr>
                </a:tc>
                <a:tc>
                  <a:txBody>
                    <a:bodyPr/>
                    <a:lstStyle/>
                    <a:p>
                      <a:pPr marL="0" marR="0" lvl="0" indent="0" algn="ctr" rtl="0">
                        <a:lnSpc>
                          <a:spcPct val="107000"/>
                        </a:lnSpc>
                        <a:spcBef>
                          <a:spcPts val="0"/>
                        </a:spcBef>
                        <a:spcAft>
                          <a:spcPts val="0"/>
                        </a:spcAft>
                        <a:buNone/>
                      </a:pPr>
                      <a:r>
                        <a:rPr lang="tr-TR" sz="1800" b="1" dirty="0">
                          <a:solidFill>
                            <a:srgbClr val="FF0000"/>
                          </a:solidFill>
                        </a:rPr>
                        <a:t> 2</a:t>
                      </a:r>
                      <a:endParaRPr sz="1800" b="1" dirty="0">
                        <a:solidFill>
                          <a:srgbClr val="FF0000"/>
                        </a:solidFill>
                        <a:latin typeface="Calibri"/>
                        <a:ea typeface="Calibri"/>
                        <a:cs typeface="Calibri"/>
                        <a:sym typeface="Calibri"/>
                      </a:endParaRPr>
                    </a:p>
                  </a:txBody>
                  <a:tcPr marL="0" marR="0" marT="0" marB="0">
                    <a:noFill/>
                  </a:tcPr>
                </a:tc>
                <a:tc>
                  <a:txBody>
                    <a:bodyPr/>
                    <a:lstStyle/>
                    <a:p>
                      <a:pPr marL="0" marR="0" lvl="0" indent="0" algn="ctr" rtl="0">
                        <a:lnSpc>
                          <a:spcPct val="107000"/>
                        </a:lnSpc>
                        <a:spcBef>
                          <a:spcPts val="0"/>
                        </a:spcBef>
                        <a:spcAft>
                          <a:spcPts val="0"/>
                        </a:spcAft>
                        <a:buNone/>
                      </a:pPr>
                      <a:r>
                        <a:rPr lang="tr-TR" sz="1800" b="1" dirty="0">
                          <a:solidFill>
                            <a:srgbClr val="FF0000"/>
                          </a:solidFill>
                        </a:rPr>
                        <a:t> 2</a:t>
                      </a:r>
                      <a:endParaRPr sz="1800" b="1" dirty="0">
                        <a:solidFill>
                          <a:srgbClr val="FF0000"/>
                        </a:solidFill>
                        <a:latin typeface="Calibri"/>
                        <a:ea typeface="Calibri"/>
                        <a:cs typeface="Calibri"/>
                        <a:sym typeface="Calibri"/>
                      </a:endParaRPr>
                    </a:p>
                  </a:txBody>
                  <a:tcPr marL="0" marR="0" marT="0" marB="0">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868"/>
        <p:cNvGrpSpPr/>
        <p:nvPr/>
      </p:nvGrpSpPr>
      <p:grpSpPr>
        <a:xfrm>
          <a:off x="0" y="0"/>
          <a:ext cx="0" cy="0"/>
          <a:chOff x="0" y="0"/>
          <a:chExt cx="0" cy="0"/>
        </a:xfrm>
      </p:grpSpPr>
      <p:sp>
        <p:nvSpPr>
          <p:cNvPr id="869" name="Google Shape;869;p59"/>
          <p:cNvSpPr txBox="1">
            <a:spLocks noGrp="1"/>
          </p:cNvSpPr>
          <p:nvPr>
            <p:ph type="title"/>
          </p:nvPr>
        </p:nvSpPr>
        <p:spPr>
          <a:xfrm>
            <a:off x="360219" y="774666"/>
            <a:ext cx="10197854" cy="596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Bilgi Paketi Hazırlanma Durumu</a:t>
            </a:r>
            <a:endParaRPr/>
          </a:p>
        </p:txBody>
      </p:sp>
      <p:graphicFrame>
        <p:nvGraphicFramePr>
          <p:cNvPr id="870" name="Google Shape;870;p59"/>
          <p:cNvGraphicFramePr/>
          <p:nvPr/>
        </p:nvGraphicFramePr>
        <p:xfrm>
          <a:off x="429720" y="1976580"/>
          <a:ext cx="11272750" cy="4186300"/>
        </p:xfrm>
        <a:graphic>
          <a:graphicData uri="http://schemas.openxmlformats.org/drawingml/2006/table">
            <a:tbl>
              <a:tblPr firstRow="1" firstCol="1" bandRow="1">
                <a:noFill/>
                <a:tableStyleId>{6B96FA0C-A23B-4D2F-B4F0-ADE644EF4475}</a:tableStyleId>
              </a:tblPr>
              <a:tblGrid>
                <a:gridCol w="5459250">
                  <a:extLst>
                    <a:ext uri="{9D8B030D-6E8A-4147-A177-3AD203B41FA5}">
                      <a16:colId xmlns:a16="http://schemas.microsoft.com/office/drawing/2014/main" val="20000"/>
                    </a:ext>
                  </a:extLst>
                </a:gridCol>
                <a:gridCol w="1840950">
                  <a:extLst>
                    <a:ext uri="{9D8B030D-6E8A-4147-A177-3AD203B41FA5}">
                      <a16:colId xmlns:a16="http://schemas.microsoft.com/office/drawing/2014/main" val="20001"/>
                    </a:ext>
                  </a:extLst>
                </a:gridCol>
                <a:gridCol w="2135750">
                  <a:extLst>
                    <a:ext uri="{9D8B030D-6E8A-4147-A177-3AD203B41FA5}">
                      <a16:colId xmlns:a16="http://schemas.microsoft.com/office/drawing/2014/main" val="20002"/>
                    </a:ext>
                  </a:extLst>
                </a:gridCol>
                <a:gridCol w="1836800">
                  <a:extLst>
                    <a:ext uri="{9D8B030D-6E8A-4147-A177-3AD203B41FA5}">
                      <a16:colId xmlns:a16="http://schemas.microsoft.com/office/drawing/2014/main" val="20003"/>
                    </a:ext>
                  </a:extLst>
                </a:gridCol>
              </a:tblGrid>
              <a:tr h="313700">
                <a:tc rowSpan="2">
                  <a:txBody>
                    <a:bodyPr/>
                    <a:lstStyle/>
                    <a:p>
                      <a:pPr marL="0" marR="0" lvl="0" indent="0" algn="ctr" rtl="0">
                        <a:lnSpc>
                          <a:spcPct val="100000"/>
                        </a:lnSpc>
                        <a:spcBef>
                          <a:spcPts val="0"/>
                        </a:spcBef>
                        <a:spcAft>
                          <a:spcPts val="0"/>
                        </a:spcAft>
                        <a:buNone/>
                      </a:pPr>
                      <a:r>
                        <a:rPr lang="tr-TR" sz="2000" b="1" u="none" strike="noStrike">
                          <a:solidFill>
                            <a:srgbClr val="FF0000"/>
                          </a:solidFill>
                        </a:rPr>
                        <a:t>Program Adı</a:t>
                      </a:r>
                      <a:endParaRPr sz="2000" b="1" u="none" strike="noStrike">
                        <a:solidFill>
                          <a:srgbClr val="FF0000"/>
                        </a:solidFill>
                        <a:latin typeface="Calibri"/>
                        <a:ea typeface="Calibri"/>
                        <a:cs typeface="Calibri"/>
                        <a:sym typeface="Calibri"/>
                      </a:endParaRPr>
                    </a:p>
                  </a:txBody>
                  <a:tcPr marL="44450" marR="44450" marT="0" marB="0" anchor="ctr">
                    <a:noFill/>
                  </a:tcPr>
                </a:tc>
                <a:tc gridSpan="3">
                  <a:txBody>
                    <a:bodyPr/>
                    <a:lstStyle/>
                    <a:p>
                      <a:pPr marL="0" marR="0" lvl="0" indent="0" algn="ctr" rtl="0">
                        <a:lnSpc>
                          <a:spcPct val="100000"/>
                        </a:lnSpc>
                        <a:spcBef>
                          <a:spcPts val="0"/>
                        </a:spcBef>
                        <a:spcAft>
                          <a:spcPts val="0"/>
                        </a:spcAft>
                        <a:buNone/>
                      </a:pPr>
                      <a:r>
                        <a:rPr lang="tr-TR" sz="2000" u="none" strike="noStrike">
                          <a:solidFill>
                            <a:srgbClr val="FF0000"/>
                          </a:solidFill>
                        </a:rPr>
                        <a:t>2025</a:t>
                      </a:r>
                      <a:endParaRPr sz="2000" b="1" u="none" strike="noStrike">
                        <a:solidFill>
                          <a:srgbClr val="FF0000"/>
                        </a:solidFill>
                        <a:latin typeface="Calibri"/>
                        <a:ea typeface="Calibri"/>
                        <a:cs typeface="Calibri"/>
                        <a:sym typeface="Calibri"/>
                      </a:endParaRPr>
                    </a:p>
                  </a:txBody>
                  <a:tcPr marL="44450" marR="44450" marT="0" marB="0" anchor="c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57050">
                <a:tc vMerge="1">
                  <a:txBody>
                    <a:bodyPr/>
                    <a:lstStyle/>
                    <a:p>
                      <a:endParaRPr lang="tr-TR"/>
                    </a:p>
                  </a:txBody>
                  <a:tcP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Toplam ders sayısı</a:t>
                      </a:r>
                      <a:endParaRPr sz="2000" b="1" u="none" strike="noStrike">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Girişi tamamlanan ders sayısı</a:t>
                      </a:r>
                      <a:endParaRPr sz="2000" b="1" u="none" strike="noStrike">
                        <a:solidFill>
                          <a:srgbClr val="FF0000"/>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Eksik</a:t>
                      </a:r>
                      <a:endParaRPr sz="2000" b="1" u="none" strike="noStrike">
                        <a:solidFill>
                          <a:srgbClr val="FF0000"/>
                        </a:solidFill>
                        <a:latin typeface="Calibri"/>
                        <a:ea typeface="Calibri"/>
                        <a:cs typeface="Calibri"/>
                        <a:sym typeface="Calibri"/>
                      </a:endParaRPr>
                    </a:p>
                  </a:txBody>
                  <a:tcPr marL="44450" marR="44450" marT="0" marB="0" anchor="ctr">
                    <a:noFill/>
                  </a:tcPr>
                </a:tc>
                <a:extLst>
                  <a:ext uri="{0D108BD9-81ED-4DB2-BD59-A6C34878D82A}">
                    <a16:rowId xmlns:a16="http://schemas.microsoft.com/office/drawing/2014/main" val="10001"/>
                  </a:ext>
                </a:extLst>
              </a:tr>
              <a:tr h="274975">
                <a:tc>
                  <a:txBody>
                    <a:bodyPr/>
                    <a:lstStyle/>
                    <a:p>
                      <a:pPr marL="72000" marR="0" lvl="0" indent="0" algn="l" rtl="0">
                        <a:lnSpc>
                          <a:spcPct val="100000"/>
                        </a:lnSpc>
                        <a:spcBef>
                          <a:spcPts val="0"/>
                        </a:spcBef>
                        <a:spcAft>
                          <a:spcPts val="0"/>
                        </a:spcAft>
                        <a:buNone/>
                      </a:pPr>
                      <a:r>
                        <a:rPr lang="tr-TR" sz="1600">
                          <a:solidFill>
                            <a:srgbClr val="485793"/>
                          </a:solidFill>
                        </a:rPr>
                        <a:t>İngilizce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68</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68</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0</a:t>
                      </a:r>
                      <a:endParaRPr sz="1600"/>
                    </a:p>
                  </a:txBody>
                  <a:tcPr marL="44450" marR="44450" marT="0" marB="0" anchor="ctr">
                    <a:noFill/>
                  </a:tcPr>
                </a:tc>
                <a:extLst>
                  <a:ext uri="{0D108BD9-81ED-4DB2-BD59-A6C34878D82A}">
                    <a16:rowId xmlns:a16="http://schemas.microsoft.com/office/drawing/2014/main" val="10002"/>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Rehberlik ve Psikolojik Danışmanlık</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75</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74</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1</a:t>
                      </a:r>
                      <a:endParaRPr sz="1600"/>
                    </a:p>
                  </a:txBody>
                  <a:tcPr marL="44450" marR="44450" marT="0" marB="0" anchor="ctr">
                    <a:noFill/>
                  </a:tcPr>
                </a:tc>
                <a:extLst>
                  <a:ext uri="{0D108BD9-81ED-4DB2-BD59-A6C34878D82A}">
                    <a16:rowId xmlns:a16="http://schemas.microsoft.com/office/drawing/2014/main" val="10003"/>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Müzik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79</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77</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2</a:t>
                      </a:r>
                      <a:endParaRPr sz="1600"/>
                    </a:p>
                  </a:txBody>
                  <a:tcPr marL="44450" marR="44450" marT="0" marB="0" anchor="ctr">
                    <a:noFill/>
                  </a:tcPr>
                </a:tc>
                <a:extLst>
                  <a:ext uri="{0D108BD9-81ED-4DB2-BD59-A6C34878D82A}">
                    <a16:rowId xmlns:a16="http://schemas.microsoft.com/office/drawing/2014/main" val="10004"/>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Resim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69</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69</a:t>
                      </a:r>
                      <a:endParaRPr sz="1600" b="1">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0</a:t>
                      </a:r>
                      <a:endParaRPr sz="1600"/>
                    </a:p>
                  </a:txBody>
                  <a:tcPr marL="44450" marR="44450" marT="0" marB="0" anchor="ctr">
                    <a:noFill/>
                  </a:tcPr>
                </a:tc>
                <a:extLst>
                  <a:ext uri="{0D108BD9-81ED-4DB2-BD59-A6C34878D82A}">
                    <a16:rowId xmlns:a16="http://schemas.microsoft.com/office/drawing/2014/main" val="10005"/>
                  </a:ext>
                </a:extLst>
              </a:tr>
              <a:tr h="278800">
                <a:tc>
                  <a:txBody>
                    <a:bodyPr/>
                    <a:lstStyle/>
                    <a:p>
                      <a:pPr marL="72000" marR="0" lvl="0" indent="0" algn="l" rtl="0">
                        <a:lnSpc>
                          <a:spcPct val="100000"/>
                        </a:lnSpc>
                        <a:spcBef>
                          <a:spcPts val="0"/>
                        </a:spcBef>
                        <a:spcAft>
                          <a:spcPts val="0"/>
                        </a:spcAft>
                        <a:buNone/>
                      </a:pPr>
                      <a:r>
                        <a:rPr lang="tr-TR" sz="1600">
                          <a:solidFill>
                            <a:srgbClr val="485793"/>
                          </a:solidFill>
                        </a:rPr>
                        <a:t>Özel Eğitim</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65</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65</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0</a:t>
                      </a:r>
                      <a:endParaRPr sz="1600"/>
                    </a:p>
                  </a:txBody>
                  <a:tcPr marL="44450" marR="44450" marT="0" marB="0" anchor="ctr">
                    <a:noFill/>
                  </a:tcPr>
                </a:tc>
                <a:extLst>
                  <a:ext uri="{0D108BD9-81ED-4DB2-BD59-A6C34878D82A}">
                    <a16:rowId xmlns:a16="http://schemas.microsoft.com/office/drawing/2014/main" val="10006"/>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Fen Bilgisi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66</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65</a:t>
                      </a:r>
                      <a:endParaRPr sz="1600" b="1">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1</a:t>
                      </a:r>
                      <a:endParaRPr sz="1600"/>
                    </a:p>
                  </a:txBody>
                  <a:tcPr marL="44450" marR="44450" marT="0" marB="0" anchor="ctr">
                    <a:noFill/>
                  </a:tcPr>
                </a:tc>
                <a:extLst>
                  <a:ext uri="{0D108BD9-81ED-4DB2-BD59-A6C34878D82A}">
                    <a16:rowId xmlns:a16="http://schemas.microsoft.com/office/drawing/2014/main" val="10007"/>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Matematik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74</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72</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2</a:t>
                      </a:r>
                      <a:endParaRPr sz="1600"/>
                    </a:p>
                  </a:txBody>
                  <a:tcPr marL="44450" marR="44450" marT="0" marB="0" anchor="ctr">
                    <a:noFill/>
                  </a:tcPr>
                </a:tc>
                <a:extLst>
                  <a:ext uri="{0D108BD9-81ED-4DB2-BD59-A6C34878D82A}">
                    <a16:rowId xmlns:a16="http://schemas.microsoft.com/office/drawing/2014/main" val="10008"/>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Türkçe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0" marR="0" lvl="0" indent="0" algn="ctr" rtl="0">
                        <a:lnSpc>
                          <a:spcPct val="100000"/>
                        </a:lnSpc>
                        <a:spcBef>
                          <a:spcPts val="0"/>
                        </a:spcBef>
                        <a:spcAft>
                          <a:spcPts val="0"/>
                        </a:spcAft>
                        <a:buNone/>
                      </a:pPr>
                      <a:r>
                        <a:rPr lang="tr-TR" sz="1600" b="1"/>
                        <a:t> 74</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68</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6</a:t>
                      </a:r>
                      <a:endParaRPr sz="1600"/>
                    </a:p>
                  </a:txBody>
                  <a:tcPr marL="44450" marR="44450" marT="0" marB="0" anchor="ctr">
                    <a:noFill/>
                  </a:tcPr>
                </a:tc>
                <a:extLst>
                  <a:ext uri="{0D108BD9-81ED-4DB2-BD59-A6C34878D82A}">
                    <a16:rowId xmlns:a16="http://schemas.microsoft.com/office/drawing/2014/main" val="10009"/>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Sosyal Bilgiler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70</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b="1"/>
                        <a:t>68</a:t>
                      </a:r>
                      <a:endParaRPr sz="1600" b="1"/>
                    </a:p>
                  </a:txBody>
                  <a:tcPr marL="44450" marR="44450" marT="0" marB="0" anchor="ctr">
                    <a:noFill/>
                  </a:tcPr>
                </a:tc>
                <a:tc>
                  <a:txBody>
                    <a:bodyPr/>
                    <a:lstStyle/>
                    <a:p>
                      <a:pPr marL="72000" marR="0" lvl="0" indent="0" algn="ctr" rtl="0">
                        <a:lnSpc>
                          <a:spcPct val="100000"/>
                        </a:lnSpc>
                        <a:spcBef>
                          <a:spcPts val="0"/>
                        </a:spcBef>
                        <a:spcAft>
                          <a:spcPts val="0"/>
                        </a:spcAft>
                        <a:buNone/>
                      </a:pPr>
                      <a:r>
                        <a:rPr lang="tr-TR" sz="1600"/>
                        <a:t>2</a:t>
                      </a:r>
                      <a:endParaRPr sz="1600"/>
                    </a:p>
                  </a:txBody>
                  <a:tcPr marL="44450" marR="44450" marT="0" marB="0" anchor="ctr">
                    <a:noFill/>
                  </a:tcPr>
                </a:tc>
                <a:extLst>
                  <a:ext uri="{0D108BD9-81ED-4DB2-BD59-A6C34878D82A}">
                    <a16:rowId xmlns:a16="http://schemas.microsoft.com/office/drawing/2014/main" val="10010"/>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Sınıf Öğretmenliği</a:t>
                      </a:r>
                      <a:endParaRPr sz="1600" b="1">
                        <a:solidFill>
                          <a:srgbClr val="485793"/>
                        </a:solidFill>
                        <a:latin typeface="Calibri"/>
                        <a:ea typeface="Calibri"/>
                        <a:cs typeface="Calibri"/>
                        <a:sym typeface="Calibri"/>
                      </a:endParaRPr>
                    </a:p>
                  </a:txBody>
                  <a:tcPr marL="44450" marR="44450" marT="0" marB="0" anchor="ctr">
                    <a:noFill/>
                  </a:tcPr>
                </a:tc>
                <a:tc>
                  <a:txBody>
                    <a:bodyPr/>
                    <a:lstStyle/>
                    <a:p>
                      <a:pPr marL="0" lvl="0" indent="0" algn="ctr" rtl="0">
                        <a:spcBef>
                          <a:spcPts val="0"/>
                        </a:spcBef>
                        <a:spcAft>
                          <a:spcPts val="0"/>
                        </a:spcAft>
                        <a:buNone/>
                      </a:pPr>
                      <a:r>
                        <a:rPr lang="tr-TR" b="1"/>
                        <a:t> 60</a:t>
                      </a:r>
                      <a:endParaRPr b="1"/>
                    </a:p>
                  </a:txBody>
                  <a:tcPr marL="44450" marR="44450" marT="0" marB="0" anchor="ctr">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r>
                        <a:rPr lang="tr-TR" b="1"/>
                        <a:t>58</a:t>
                      </a:r>
                      <a:endParaRPr b="1"/>
                    </a:p>
                  </a:txBody>
                  <a:tcPr marL="44450" marR="44450" marT="0" marB="0" anchor="ctr">
                    <a:lnB w="12700" cap="flat" cmpd="sng">
                      <a:solidFill>
                        <a:schemeClr val="accent5"/>
                      </a:solidFill>
                      <a:prstDash val="solid"/>
                      <a:round/>
                      <a:headEnd type="none" w="sm" len="sm"/>
                      <a:tailEnd type="none" w="sm" len="sm"/>
                    </a:lnB>
                    <a:noFill/>
                  </a:tcPr>
                </a:tc>
                <a:tc>
                  <a:txBody>
                    <a:bodyPr/>
                    <a:lstStyle/>
                    <a:p>
                      <a:pPr marL="0" lvl="0" indent="0" algn="ctr" rtl="0">
                        <a:spcBef>
                          <a:spcPts val="0"/>
                        </a:spcBef>
                        <a:spcAft>
                          <a:spcPts val="0"/>
                        </a:spcAft>
                        <a:buNone/>
                      </a:pPr>
                      <a:r>
                        <a:rPr lang="tr-TR"/>
                        <a:t>2</a:t>
                      </a:r>
                      <a:endParaRPr/>
                    </a:p>
                  </a:txBody>
                  <a:tcPr marL="44450" marR="44450" marT="0" marB="0" anchor="ctr">
                    <a:lnB w="127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1"/>
                  </a:ext>
                </a:extLst>
              </a:tr>
              <a:tr h="301025">
                <a:tc>
                  <a:txBody>
                    <a:bodyPr/>
                    <a:lstStyle/>
                    <a:p>
                      <a:pPr marL="72000" marR="0" lvl="0" indent="0" algn="l" rtl="0">
                        <a:lnSpc>
                          <a:spcPct val="100000"/>
                        </a:lnSpc>
                        <a:spcBef>
                          <a:spcPts val="0"/>
                        </a:spcBef>
                        <a:spcAft>
                          <a:spcPts val="0"/>
                        </a:spcAft>
                        <a:buNone/>
                      </a:pPr>
                      <a:r>
                        <a:rPr lang="tr-TR" sz="1600">
                          <a:solidFill>
                            <a:srgbClr val="485793"/>
                          </a:solidFill>
                        </a:rPr>
                        <a:t>Okul Öncesi Öğretmenliği</a:t>
                      </a:r>
                      <a:endParaRPr sz="1600" b="1">
                        <a:solidFill>
                          <a:srgbClr val="485793"/>
                        </a:solidFill>
                        <a:latin typeface="Calibri"/>
                        <a:ea typeface="Calibri"/>
                        <a:cs typeface="Calibri"/>
                        <a:sym typeface="Calibri"/>
                      </a:endParaRPr>
                    </a:p>
                  </a:txBody>
                  <a:tcPr marL="44450" marR="44450" marT="0" marB="0" anchor="ctr">
                    <a:lnR w="12700" cap="flat" cmpd="sng">
                      <a:solidFill>
                        <a:schemeClr val="accent5"/>
                      </a:solidFill>
                      <a:prstDash val="solid"/>
                      <a:round/>
                      <a:headEnd type="none" w="sm" len="sm"/>
                      <a:tailEnd type="none" w="sm" len="sm"/>
                    </a:lnR>
                    <a:noFill/>
                  </a:tcPr>
                </a:tc>
                <a:tc>
                  <a:txBody>
                    <a:bodyPr/>
                    <a:lstStyle/>
                    <a:p>
                      <a:pPr marL="72000" marR="0" lvl="0" indent="0" algn="ctr" rtl="0">
                        <a:lnSpc>
                          <a:spcPct val="100000"/>
                        </a:lnSpc>
                        <a:spcBef>
                          <a:spcPts val="0"/>
                        </a:spcBef>
                        <a:spcAft>
                          <a:spcPts val="0"/>
                        </a:spcAft>
                        <a:buNone/>
                      </a:pPr>
                      <a:r>
                        <a:rPr lang="tr-TR" sz="1600" b="1"/>
                        <a:t>69</a:t>
                      </a:r>
                      <a:endParaRPr sz="1600" b="1"/>
                    </a:p>
                  </a:txBody>
                  <a:tcPr marL="44450" marR="4445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72000" marR="0" lvl="0" indent="0" algn="ctr" rtl="0">
                        <a:lnSpc>
                          <a:spcPct val="100000"/>
                        </a:lnSpc>
                        <a:spcBef>
                          <a:spcPts val="0"/>
                        </a:spcBef>
                        <a:spcAft>
                          <a:spcPts val="0"/>
                        </a:spcAft>
                        <a:buNone/>
                      </a:pPr>
                      <a:r>
                        <a:rPr lang="tr-TR" sz="1600" b="1"/>
                        <a:t>69</a:t>
                      </a:r>
                      <a:endParaRPr sz="1600" b="1"/>
                    </a:p>
                  </a:txBody>
                  <a:tcPr marL="44450" marR="4445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tc>
                  <a:txBody>
                    <a:bodyPr/>
                    <a:lstStyle/>
                    <a:p>
                      <a:pPr marL="72000" marR="0" lvl="0" indent="0" algn="l" rtl="0">
                        <a:lnSpc>
                          <a:spcPct val="100000"/>
                        </a:lnSpc>
                        <a:spcBef>
                          <a:spcPts val="0"/>
                        </a:spcBef>
                        <a:spcAft>
                          <a:spcPts val="0"/>
                        </a:spcAft>
                        <a:buNone/>
                      </a:pPr>
                      <a:r>
                        <a:rPr lang="tr-TR" sz="1600"/>
                        <a:t>                0</a:t>
                      </a:r>
                      <a:endParaRPr sz="1600"/>
                    </a:p>
                  </a:txBody>
                  <a:tcPr marL="44450" marR="4445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noFill/>
                  </a:tcPr>
                </a:tc>
                <a:extLst>
                  <a:ext uri="{0D108BD9-81ED-4DB2-BD59-A6C34878D82A}">
                    <a16:rowId xmlns:a16="http://schemas.microsoft.com/office/drawing/2014/main" val="10012"/>
                  </a:ext>
                </a:extLst>
              </a:tr>
            </a:tbl>
          </a:graphicData>
        </a:graphic>
      </p:graphicFrame>
      <p:sp>
        <p:nvSpPr>
          <p:cNvPr id="871" name="Google Shape;87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72" name="Google Shape;87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98</a:t>
            </a:fld>
            <a:endParaRPr/>
          </a:p>
        </p:txBody>
      </p:sp>
      <p:sp>
        <p:nvSpPr>
          <p:cNvPr id="873" name="Google Shape;873;p59"/>
          <p:cNvSpPr/>
          <p:nvPr/>
        </p:nvSpPr>
        <p:spPr>
          <a:xfrm>
            <a:off x="11818795" y="6578095"/>
            <a:ext cx="176569" cy="238125"/>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60"/>
          <p:cNvSpPr txBox="1">
            <a:spLocks noGrp="1"/>
          </p:cNvSpPr>
          <p:nvPr>
            <p:ph type="subTitle" idx="1"/>
          </p:nvPr>
        </p:nvSpPr>
        <p:spPr>
          <a:xfrm>
            <a:off x="378691" y="2170545"/>
            <a:ext cx="11628582" cy="3131128"/>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rgbClr val="3333FF"/>
              </a:buClr>
              <a:buSzPct val="100000"/>
              <a:buNone/>
            </a:pPr>
            <a:r>
              <a:rPr lang="tr-TR" sz="9600" b="1">
                <a:solidFill>
                  <a:srgbClr val="3333FF"/>
                </a:solidFill>
              </a:rPr>
              <a:t>KALİTE VE AKREDİTASYON ÇALIŞMALARI</a:t>
            </a:r>
            <a:endParaRPr/>
          </a:p>
          <a:p>
            <a:pPr marL="0" lvl="0" indent="0" algn="ctr" rtl="0">
              <a:lnSpc>
                <a:spcPct val="90000"/>
              </a:lnSpc>
              <a:spcBef>
                <a:spcPts val="1000"/>
              </a:spcBef>
              <a:spcAft>
                <a:spcPts val="0"/>
              </a:spcAft>
              <a:buClr>
                <a:schemeClr val="dk1"/>
              </a:buClr>
              <a:buSzPct val="100000"/>
              <a:buNone/>
            </a:pPr>
            <a:endParaRPr sz="4000" b="1">
              <a:solidFill>
                <a:srgbClr val="3333FF"/>
              </a:solidFill>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YÖKAK BİRİM İÇ DEĞERLENDİRME RAPORU (BİDR)</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PROGRAM AKREDİTASYONU</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ÖZ DEĞERLENDİRME </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2026 YILI İYİLEŞTİRME PLANI</a:t>
            </a:r>
            <a:endParaRPr/>
          </a:p>
        </p:txBody>
      </p:sp>
      <p:sp>
        <p:nvSpPr>
          <p:cNvPr id="879" name="Google Shape;87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12.01.2026</a:t>
            </a:r>
            <a:endParaRPr/>
          </a:p>
        </p:txBody>
      </p:sp>
      <p:sp>
        <p:nvSpPr>
          <p:cNvPr id="880" name="Google Shape;88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99</a:t>
            </a:fld>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14153</Words>
  <Application>Microsoft Office PowerPoint</Application>
  <PresentationFormat>Geniş ekran</PresentationFormat>
  <Paragraphs>5485</Paragraphs>
  <Slides>112</Slides>
  <Notes>109</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112</vt:i4>
      </vt:variant>
    </vt:vector>
  </HeadingPairs>
  <TitlesOfParts>
    <vt:vector size="117" baseType="lpstr">
      <vt:lpstr>Aptos</vt:lpstr>
      <vt:lpstr>Arial</vt:lpstr>
      <vt:lpstr>Calibri</vt:lpstr>
      <vt:lpstr>Times New Roman</vt:lpstr>
      <vt:lpstr>Office Teması</vt:lpstr>
      <vt:lpstr>PowerPoint Sunusu</vt:lpstr>
      <vt:lpstr>SUNUM PLANI</vt:lpstr>
      <vt:lpstr>PowerPoint Sunusu</vt:lpstr>
      <vt:lpstr>YÖNETİM: Dekanlık/ Müdürlük</vt:lpstr>
      <vt:lpstr>PowerPoint Sunusu</vt:lpstr>
      <vt:lpstr>YÖNETİM: Ana Bilim/Program Başkanlıkları</vt:lpstr>
      <vt:lpstr>YÖNETİM: Ana Bilim/Program Başkanlıkları</vt:lpstr>
      <vt:lpstr>Kurullar / Komisyonlar</vt:lpstr>
      <vt:lpstr>PowerPoint Sunusu</vt:lpstr>
      <vt:lpstr>Akademik Personel Sayısı (Birim Düzeyi)</vt:lpstr>
      <vt:lpstr>AKADEMİK PERSONEL SAYISI (BÖLÜMLERE GÖRE DAĞILIMI) </vt:lpstr>
      <vt:lpstr>AKADEMİK PERSONEL SAYISI (BÖLÜMLERE GÖRE DAĞILIMI) </vt:lpstr>
      <vt:lpstr>AKADEMİK PERSONEL SAYISI (BÖLÜMLERE GÖRE DAĞILIMI)</vt:lpstr>
      <vt:lpstr>AKADEMİK PERSONEL SAYISI (BÖLÜMLERE GÖRE DAĞILIMI)</vt:lpstr>
      <vt:lpstr>AKADEMİK PERSONEL SAYISI (BÖLÜMLERE GÖRE DAĞILIMI)</vt:lpstr>
      <vt:lpstr>AKADEMİK PERSONEL SAYISI (BÖLÜMLERE GÖRE DAĞILIMI)</vt:lpstr>
      <vt:lpstr>AKADEMİK PERSONEL SAYISI (BÖLÜMLERE GÖRE DAĞILIMI)</vt:lpstr>
      <vt:lpstr>İdari Personel Sayısı (Birim Düzeyi)</vt:lpstr>
      <vt:lpstr>Akademik Personel 2025 Yılında Yapılan Atama ve Yükseltmeler</vt:lpstr>
      <vt:lpstr>Hizmetiçi Eğitim /Eğiticilerin Eğitimi Etkinlikleri Sayısı</vt:lpstr>
      <vt:lpstr>Program Ders Görevlendirme Analizi  İNGİLİZ DİLİ EĞİTİMİ ANA BİLİM DALI</vt:lpstr>
      <vt:lpstr>Program Ders Görevlendirme Analizi  ÖZEL EĞİTİM ANA BİLİM DALI</vt:lpstr>
      <vt:lpstr>Program Ders Görevlendirme Analizi  REHBERLİK VE PSİKOLOJİK DANIŞMANLIK ANABİLİM DALI</vt:lpstr>
      <vt:lpstr>Program Ders Görevlendirme Analizi  TÜRKÇE VE SOSYAL BİLİMLER EĞİTİMİ ANABİLİM DALI</vt:lpstr>
      <vt:lpstr>Program Ders Görevlendirme Analizi  TÜRKÇE VE SOSYAL BİLİMLER EĞİTİMİ ANABİLİM DALI</vt:lpstr>
      <vt:lpstr>Program Ders Görevlendirme Analizi  MÜZİK EĞİTİMİ ANABİLİM DALI</vt:lpstr>
      <vt:lpstr>Program Ders Görevlendirme Analizi  RESİM İŞ EĞİTİMİ ANABİLİM DALI</vt:lpstr>
      <vt:lpstr>Program Ders Görevlendirme Analizi  OKUL ÖNCESİ EĞİTİMİ ANABİLİM DALI</vt:lpstr>
      <vt:lpstr>Program Ders Görevlendirme Analizi  SINIF EĞİTİMİ ANABİLİM DALI</vt:lpstr>
      <vt:lpstr>Program Ders Görevlendirme Analizi  FEN BİLGİSİ EĞİTİMİ ANABİLİM DALI</vt:lpstr>
      <vt:lpstr>Program Ders Görevlendirme Analizi  MATEMATİK EĞİTİMİ ANABİLİM DALI</vt:lpstr>
      <vt:lpstr>Program Ders Görevlendirme Analizi  MATEMATİK EĞİTİMİ ANABİLİM DALI</vt:lpstr>
      <vt:lpstr>Fakülte Ders Yükü Ortalaması (Saat)</vt:lpstr>
      <vt:lpstr>Ön Lisans / Lisans Bölüm ve Program Sayısı (Biriminize uygun olan satırları doldurunuz lütfen) </vt:lpstr>
      <vt:lpstr>PowerPoint Sunusu</vt:lpstr>
      <vt:lpstr>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Öğretim Üyesi/Elemanı Başına Düşen Öğrenci Sayısı  (Programdaki ön lisans, lisans ve lisansüstü toplam öğrenci sayısı)</vt:lpstr>
      <vt:lpstr>ÖĞRENCİ SAYISI (Engelli) </vt:lpstr>
      <vt:lpstr>ÖĞRENCİ SAYISI (Lisansüstü )</vt:lpstr>
      <vt:lpstr>Öğretim Üyesi/Elemanı Başına Düşen Lisansüstü Öğrenci Sayısı  (Programdaki lisansüstü toplam öğrenci sayısı)</vt:lpstr>
      <vt:lpstr>Öğretim Üyesi/Elemanı Başına Düşen Lisansüstü Öğrenci Sayısı  (Programdaki lisansüstü toplam öğrenci sayısı)</vt:lpstr>
      <vt:lpstr>Yabancı Uyruklu Öğrenci Sayısı</vt:lpstr>
      <vt:lpstr>Yerleşme ve Kesin Kayıt Sonuçları </vt:lpstr>
      <vt:lpstr>Tercih/ Yerleşme Durumu</vt:lpstr>
      <vt:lpstr>Tercih/ Yerleşme Durumu</vt:lpstr>
      <vt:lpstr>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PowerPoint Sunusu</vt:lpstr>
      <vt:lpstr>Program Dersleri Analizi</vt:lpstr>
      <vt:lpstr>Program Dersleri Analizi</vt:lpstr>
      <vt:lpstr>Program Dersleri Analizi</vt:lpstr>
      <vt:lpstr>Program Dersleri Analizi </vt:lpstr>
      <vt:lpstr>Program Dersleri Analizi</vt:lpstr>
      <vt:lpstr>Program Dersleri Analizi</vt:lpstr>
      <vt:lpstr>Program Dersleri Analizi</vt:lpstr>
      <vt:lpstr>Program Dersleri Analizi</vt:lpstr>
      <vt:lpstr>Birim Öğretim Programları Haftalık Ders Saati  (Teorik-T ve Uygulama-U) Analizi</vt:lpstr>
      <vt:lpstr>Birim Öğretim Programları Haftalık Ders Saati  (Teorik-T ve Uygulama-U) Analizi</vt:lpstr>
      <vt:lpstr>Birim Öğretim Programları Haftalık Ders Saati  (Teorik-T ve Uygulama-U) Analizi</vt:lpstr>
      <vt:lpstr>Birim Öğretim Programları Haftalık Ders Saati  (Teorik-T ve Uygulama-U) Analizi</vt:lpstr>
      <vt:lpstr>Birim Öğretim Programları Haftalık Ders Saati  (Teorik-T ve Uygulama-U) Analizi</vt:lpstr>
      <vt:lpstr>Çift Anadal Programı Sayısı </vt:lpstr>
      <vt:lpstr>Çift Anadal Programı Sayısı </vt:lpstr>
      <vt:lpstr>Çift Anadal Programı Sayısı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(Erasmus+)</vt:lpstr>
      <vt:lpstr>Uluslararası İşbirlikleri (Erasmus+)</vt:lpstr>
      <vt:lpstr>Uluslararası İşbirlikleri (Erasmus+)</vt:lpstr>
      <vt:lpstr>Uluslararası İşbirlikleri (Erasmus+)</vt:lpstr>
      <vt:lpstr>Uluslararası İşbirlikleri (Erasmus+)</vt:lpstr>
      <vt:lpstr>Uluslararası İşbirlikleri (Erasmus+)</vt:lpstr>
      <vt:lpstr>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Program Akreditasyon Hazırlık Çalışmaları </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Lenovo</cp:lastModifiedBy>
  <cp:revision>45</cp:revision>
  <dcterms:created xsi:type="dcterms:W3CDTF">2021-05-17T12:15:06Z</dcterms:created>
  <dcterms:modified xsi:type="dcterms:W3CDTF">2026-01-15T06:18:52Z</dcterms:modified>
</cp:coreProperties>
</file>