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37" r:id="rId2"/>
    <p:sldId id="330" r:id="rId3"/>
    <p:sldId id="493" r:id="rId4"/>
    <p:sldId id="286" r:id="rId5"/>
    <p:sldId id="464" r:id="rId6"/>
    <p:sldId id="494" r:id="rId7"/>
    <p:sldId id="354" r:id="rId8"/>
    <p:sldId id="502" r:id="rId9"/>
    <p:sldId id="432" r:id="rId10"/>
    <p:sldId id="442" r:id="rId11"/>
    <p:sldId id="496" r:id="rId12"/>
    <p:sldId id="298" r:id="rId13"/>
    <p:sldId id="462" r:id="rId14"/>
    <p:sldId id="340" r:id="rId15"/>
    <p:sldId id="299" r:id="rId16"/>
    <p:sldId id="524" r:id="rId17"/>
    <p:sldId id="525" r:id="rId18"/>
    <p:sldId id="497" r:id="rId19"/>
    <p:sldId id="450" r:id="rId20"/>
    <p:sldId id="481" r:id="rId21"/>
    <p:sldId id="451" r:id="rId22"/>
    <p:sldId id="351" r:id="rId23"/>
    <p:sldId id="437" r:id="rId24"/>
    <p:sldId id="452" r:id="rId25"/>
    <p:sldId id="438" r:id="rId26"/>
    <p:sldId id="498" r:id="rId27"/>
    <p:sldId id="501" r:id="rId28"/>
    <p:sldId id="511" r:id="rId29"/>
    <p:sldId id="512" r:id="rId30"/>
    <p:sldId id="513" r:id="rId31"/>
    <p:sldId id="514" r:id="rId32"/>
    <p:sldId id="515" r:id="rId33"/>
    <p:sldId id="516" r:id="rId34"/>
    <p:sldId id="510" r:id="rId35"/>
    <p:sldId id="499" r:id="rId36"/>
    <p:sldId id="520" r:id="rId37"/>
    <p:sldId id="521" r:id="rId38"/>
    <p:sldId id="522" r:id="rId39"/>
    <p:sldId id="523" r:id="rId40"/>
    <p:sldId id="491" r:id="rId41"/>
    <p:sldId id="453" r:id="rId42"/>
    <p:sldId id="472" r:id="rId43"/>
    <p:sldId id="454" r:id="rId44"/>
    <p:sldId id="473" r:id="rId45"/>
    <p:sldId id="455" r:id="rId46"/>
    <p:sldId id="456" r:id="rId47"/>
    <p:sldId id="342" r:id="rId48"/>
    <p:sldId id="504" r:id="rId49"/>
    <p:sldId id="505" r:id="rId50"/>
    <p:sldId id="506" r:id="rId51"/>
    <p:sldId id="507" r:id="rId52"/>
    <p:sldId id="508" r:id="rId53"/>
    <p:sldId id="509" r:id="rId54"/>
    <p:sldId id="347" r:id="rId55"/>
    <p:sldId id="503" r:id="rId56"/>
    <p:sldId id="518" r:id="rId57"/>
    <p:sldId id="411" r:id="rId58"/>
    <p:sldId id="350" r:id="rId59"/>
    <p:sldId id="427" r:id="rId60"/>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793"/>
    <a:srgbClr val="3333FF"/>
    <a:srgbClr val="0066FF"/>
    <a:srgbClr val="0000CC"/>
    <a:srgbClr val="000099"/>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96404" autoAdjust="0"/>
  </p:normalViewPr>
  <p:slideViewPr>
    <p:cSldViewPr snapToGrid="0">
      <p:cViewPr varScale="1">
        <p:scale>
          <a:sx n="83" d="100"/>
          <a:sy n="83" d="100"/>
        </p:scale>
        <p:origin x="75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Uzaktan Eğitim </a:t>
            </a: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Uygulama ve Araştırma Merkezi</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10</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804634012"/>
              </p:ext>
            </p:extLst>
          </p:nvPr>
        </p:nvGraphicFramePr>
        <p:xfrm>
          <a:off x="337931" y="1796140"/>
          <a:ext cx="11493851" cy="438062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7472">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477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337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10</a:t>
                      </a:r>
                    </a:p>
                  </a:txBody>
                  <a:tcPr marL="6709" marR="6709" marT="6709" marB="0" anchor="ctr"/>
                </a:tc>
                <a:tc>
                  <a:txBody>
                    <a:bodyPr/>
                    <a:lstStyle/>
                    <a:p>
                      <a:pPr algn="ctr">
                        <a:lnSpc>
                          <a:spcPct val="107000"/>
                        </a:lnSpc>
                        <a:spcAft>
                          <a:spcPts val="0"/>
                        </a:spcAft>
                      </a:pPr>
                      <a:r>
                        <a:rPr lang="tr-TR" sz="1200" b="1" dirty="0">
                          <a:effectLst/>
                          <a:latin typeface="+mn-lt"/>
                          <a:ea typeface="+mn-ea"/>
                          <a:cs typeface="+mn-cs"/>
                        </a:rPr>
                        <a:t>3</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smtClean="0">
                          <a:effectLst/>
                          <a:latin typeface="+mn-lt"/>
                          <a:cs typeface="Times New Roman" panose="02020603050405020304" pitchFamily="18" charset="0"/>
                        </a:rPr>
                        <a:t>10</a:t>
                      </a:r>
                      <a:endParaRPr lang="tr-TR" sz="12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006458568"/>
                  </a:ext>
                </a:extLst>
              </a:tr>
              <a:tr h="28804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40120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633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b="1">
                          <a:effectLst/>
                          <a:latin typeface="+mn-lt"/>
                        </a:rPr>
                        <a:t> </a:t>
                      </a:r>
                      <a:endParaRPr lang="tr-TR" sz="1200" b="1">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dirty="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tr-TR" sz="1200" b="1">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b="1" dirty="0">
                          <a:effectLst/>
                          <a:latin typeface="+mn-lt"/>
                        </a:rPr>
                        <a:t> 2</a:t>
                      </a:r>
                      <a:endParaRPr lang="tr-TR" sz="12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200" b="1" dirty="0">
                          <a:effectLst/>
                          <a:latin typeface="+mn-lt"/>
                          <a:cs typeface="Times New Roman" panose="02020603050405020304" pitchFamily="18" charset="0"/>
                        </a:rPr>
                        <a:t>4</a:t>
                      </a:r>
                    </a:p>
                  </a:txBody>
                  <a:tcPr marL="6709" marR="6709" marT="6709" marB="0" anchor="ctr"/>
                </a:tc>
                <a:extLst>
                  <a:ext uri="{0D108BD9-81ED-4DB2-BD59-A6C34878D82A}">
                    <a16:rowId xmlns:a16="http://schemas.microsoft.com/office/drawing/2014/main" val="1896136858"/>
                  </a:ext>
                </a:extLst>
              </a:tr>
              <a:tr h="287187">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203150">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11</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740229"/>
            <a:ext cx="10680402" cy="729220"/>
          </a:xfrm>
        </p:spPr>
        <p:txBody>
          <a:bodyPr>
            <a:normAutofit/>
          </a:bodyPr>
          <a:lstStyle/>
          <a:p>
            <a:pPr algn="ctr"/>
            <a:r>
              <a:rPr lang="tr-TR" sz="3200" b="1" dirty="0">
                <a:solidFill>
                  <a:srgbClr val="FF0000"/>
                </a:solidFill>
                <a:latin typeface="+mn-lt"/>
              </a:rPr>
              <a:t>Fiziksel Yapı: </a:t>
            </a:r>
            <a:r>
              <a:rPr lang="tr-TR" sz="3200" b="1" dirty="0">
                <a:solidFill>
                  <a:srgbClr val="3333FF"/>
                </a:solidFill>
                <a:latin typeface="+mn-lt"/>
              </a:rPr>
              <a:t>Eğitim Alanları (Derslikler)</a:t>
            </a:r>
            <a:endParaRPr lang="tr-TR" sz="32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089324818"/>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84.75</a:t>
                      </a:r>
                    </a:p>
                  </a:txBody>
                  <a:tcPr marL="6350" marR="6350" marT="6350" marB="0" anchor="ctr"/>
                </a:tc>
                <a:tc>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55</a:t>
                      </a:r>
                    </a:p>
                  </a:txBody>
                  <a:tcPr marL="0" marR="0" marT="0" marB="0" anchor="ctr"/>
                </a:tc>
                <a:tc>
                  <a:txBody>
                    <a:bodyPr/>
                    <a:lstStyle/>
                    <a:p>
                      <a:pPr algn="ctr">
                        <a:lnSpc>
                          <a:spcPct val="107000"/>
                        </a:lnSpc>
                        <a:spcAft>
                          <a:spcPts val="0"/>
                        </a:spcAft>
                      </a:pP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tc>
                  <a:txBody>
                    <a:bodyPr/>
                    <a:lstStyle/>
                    <a:p>
                      <a:pPr algn="ctr">
                        <a:lnSpc>
                          <a:spcPct val="107000"/>
                        </a:lnSpc>
                        <a:spcAft>
                          <a:spcPts val="0"/>
                        </a:spcAft>
                      </a:pPr>
                      <a:r>
                        <a:rPr lang="tr-TR" sz="1100" b="1"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1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pPr>
                      <a:endParaRPr lang="tr-TR" sz="1100" b="1">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latin typeface="+mn-lt"/>
                          <a:ea typeface="+mn-ea"/>
                          <a:cs typeface="+mn-cs"/>
                        </a:rPr>
                        <a:t>Çekim</a:t>
                      </a:r>
                      <a:r>
                        <a:rPr lang="tr-TR" sz="1400" b="1" baseline="0" dirty="0">
                          <a:effectLst/>
                          <a:latin typeface="+mn-lt"/>
                          <a:ea typeface="+mn-ea"/>
                          <a:cs typeface="+mn-cs"/>
                        </a:rPr>
                        <a:t> Stüdyosu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26.65</a:t>
                      </a:r>
                    </a:p>
                  </a:txBody>
                  <a:tcPr marL="6350" marR="6350" marT="6350" marB="0" anchor="ctr"/>
                </a:tc>
                <a:tc>
                  <a:txBody>
                    <a:bodyPr/>
                    <a:lstStyle/>
                    <a:p>
                      <a:pPr algn="ctr">
                        <a:lnSpc>
                          <a:spcPct val="107000"/>
                        </a:lnSpc>
                        <a:spcAft>
                          <a:spcPts val="0"/>
                        </a:spcAft>
                      </a:pPr>
                      <a:r>
                        <a:rPr lang="tr-TR" sz="1100" b="1" dirty="0">
                          <a:effectLst/>
                        </a:rPr>
                        <a:t> </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2</a:t>
                      </a: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111.5</a:t>
                      </a:r>
                    </a:p>
                  </a:txBody>
                  <a:tcPr marL="6350" marR="6350" marT="6350" marB="0" anchor="ctr"/>
                </a:tc>
                <a:tc>
                  <a:txBody>
                    <a:bodyPr/>
                    <a:lstStyle/>
                    <a:p>
                      <a:pPr algn="ctr">
                        <a:lnSpc>
                          <a:spcPct val="107000"/>
                        </a:lnSpc>
                        <a:spcAft>
                          <a:spcPts val="0"/>
                        </a:spcAft>
                      </a:pPr>
                      <a:r>
                        <a:rPr lang="tr-TR" sz="1100" b="1" dirty="0">
                          <a:effectLst/>
                        </a:rPr>
                        <a:t> 30</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2</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2</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2</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1</a:t>
                      </a:r>
                    </a:p>
                  </a:txBody>
                  <a:tcPr marL="6350" marR="6350" marT="6350" marB="0" anchor="ctr"/>
                </a:tc>
                <a:tc>
                  <a:txBody>
                    <a:bodyPr/>
                    <a:lstStyle/>
                    <a:p>
                      <a:pPr algn="ctr">
                        <a:lnSpc>
                          <a:spcPct val="107000"/>
                        </a:lnSpc>
                      </a:pPr>
                      <a:r>
                        <a:rPr lang="tr-TR" sz="1100" b="1" dirty="0">
                          <a:effectLst/>
                          <a:latin typeface="Times New Roman" panose="02020603050405020304" pitchFamily="18" charset="0"/>
                          <a:cs typeface="Times New Roman" panose="02020603050405020304" pitchFamily="18" charset="0"/>
                        </a:rPr>
                        <a:t>84.2</a:t>
                      </a:r>
                    </a:p>
                  </a:txBody>
                  <a:tcPr marL="6350" marR="6350" marT="6350" marB="0" anchor="ctr"/>
                </a:tc>
                <a:tc>
                  <a:txBody>
                    <a:bodyPr/>
                    <a:lstStyle/>
                    <a:p>
                      <a:pPr algn="ctr">
                        <a:lnSpc>
                          <a:spcPct val="107000"/>
                        </a:lnSpc>
                        <a:spcAft>
                          <a:spcPts val="0"/>
                        </a:spcAft>
                      </a:pPr>
                      <a:r>
                        <a:rPr lang="tr-TR" sz="1100" b="1" dirty="0">
                          <a:effectLst/>
                        </a:rPr>
                        <a:t> 11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a:effectLst/>
                        </a:rPr>
                        <a:t> </a:t>
                      </a:r>
                      <a:endParaRPr lang="tr-TR" sz="1100" b="1">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effectLst/>
                        </a:rPr>
                        <a:t> 1</a:t>
                      </a:r>
                      <a:endParaRPr lang="tr-TR" sz="11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561535" y="856084"/>
            <a:ext cx="10140376" cy="641500"/>
          </a:xfrm>
        </p:spPr>
        <p:txBody>
          <a:bodyPr>
            <a:normAutofit/>
          </a:bodyPr>
          <a:lstStyle/>
          <a:p>
            <a:pPr algn="ctr"/>
            <a:r>
              <a:rPr lang="tr-TR" sz="2800" b="1" dirty="0">
                <a:solidFill>
                  <a:srgbClr val="FF0000"/>
                </a:solidFill>
                <a:latin typeface="+mn-lt"/>
              </a:rPr>
              <a:t>Fiziksel Altyapı ve Tesisler: </a:t>
            </a:r>
            <a:r>
              <a:rPr lang="tr-TR" sz="2800" b="1" dirty="0">
                <a:solidFill>
                  <a:srgbClr val="3333FF"/>
                </a:solidFill>
                <a:latin typeface="+mn-lt"/>
              </a:rPr>
              <a:t>Sağlık, Sosyal, Kültürel ve Sportif Alanlar</a:t>
            </a:r>
            <a:endParaRPr lang="tr-TR" sz="28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13</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617902882"/>
              </p:ext>
            </p:extLst>
          </p:nvPr>
        </p:nvGraphicFramePr>
        <p:xfrm>
          <a:off x="416285" y="2039839"/>
          <a:ext cx="11406260" cy="3812323"/>
        </p:xfrm>
        <a:graphic>
          <a:graphicData uri="http://schemas.openxmlformats.org/drawingml/2006/table">
            <a:tbl>
              <a:tblPr firstRow="1" firstCol="1" bandRow="1">
                <a:tableStyleId>{5940675A-B579-460E-94D1-54222C63F5DA}</a:tableStyleId>
              </a:tblPr>
              <a:tblGrid>
                <a:gridCol w="5245606">
                  <a:extLst>
                    <a:ext uri="{9D8B030D-6E8A-4147-A177-3AD203B41FA5}">
                      <a16:colId xmlns:a16="http://schemas.microsoft.com/office/drawing/2014/main" val="2460247606"/>
                    </a:ext>
                  </a:extLst>
                </a:gridCol>
                <a:gridCol w="1847273">
                  <a:extLst>
                    <a:ext uri="{9D8B030D-6E8A-4147-A177-3AD203B41FA5}">
                      <a16:colId xmlns:a16="http://schemas.microsoft.com/office/drawing/2014/main" val="4105699901"/>
                    </a:ext>
                  </a:extLst>
                </a:gridCol>
                <a:gridCol w="1551709">
                  <a:extLst>
                    <a:ext uri="{9D8B030D-6E8A-4147-A177-3AD203B41FA5}">
                      <a16:colId xmlns:a16="http://schemas.microsoft.com/office/drawing/2014/main" val="1040123906"/>
                    </a:ext>
                  </a:extLst>
                </a:gridCol>
                <a:gridCol w="2761672">
                  <a:extLst>
                    <a:ext uri="{9D8B030D-6E8A-4147-A177-3AD203B41FA5}">
                      <a16:colId xmlns:a16="http://schemas.microsoft.com/office/drawing/2014/main" val="2265738279"/>
                    </a:ext>
                  </a:extLst>
                </a:gridCol>
              </a:tblGrid>
              <a:tr h="652159">
                <a:tc>
                  <a:txBody>
                    <a:bodyPr/>
                    <a:lstStyle/>
                    <a:p>
                      <a:pPr marL="36000" algn="ctr">
                        <a:lnSpc>
                          <a:spcPct val="107000"/>
                        </a:lnSpc>
                        <a:spcAft>
                          <a:spcPts val="0"/>
                        </a:spcAft>
                      </a:pPr>
                      <a:r>
                        <a:rPr lang="tr-TR" sz="2400" b="1" dirty="0">
                          <a:solidFill>
                            <a:srgbClr val="FF0000"/>
                          </a:solidFill>
                          <a:latin typeface="+mn-lt"/>
                        </a:rPr>
                        <a:t>Sağlık, Sosyal, Kültürel ve Sportif Alanlar</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Sayısı (Adet )</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Alanı (m</a:t>
                      </a:r>
                      <a:r>
                        <a:rPr lang="tr-TR" sz="2000" b="1" baseline="30000" dirty="0">
                          <a:solidFill>
                            <a:srgbClr val="FF0000"/>
                          </a:solidFill>
                          <a:effectLst/>
                          <a:latin typeface="+mn-lt"/>
                        </a:rPr>
                        <a:t>2</a:t>
                      </a:r>
                      <a:r>
                        <a:rPr lang="tr-TR" sz="2000" b="1" dirty="0">
                          <a:solidFill>
                            <a:srgbClr val="FF0000"/>
                          </a:solidFill>
                          <a:effectLst/>
                          <a:latin typeface="+mn-lt"/>
                        </a:rPr>
                        <a: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b="1" dirty="0">
                          <a:solidFill>
                            <a:srgbClr val="FF0000"/>
                          </a:solidFill>
                          <a:effectLst/>
                          <a:latin typeface="+mn-lt"/>
                        </a:rPr>
                        <a:t>Kapasitesi (Kişi Sayısı)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89130810"/>
                  </a:ext>
                </a:extLst>
              </a:tr>
              <a:tr h="451452">
                <a:tc>
                  <a:txBody>
                    <a:bodyPr/>
                    <a:lstStyle/>
                    <a:p>
                      <a:pPr marL="36000" algn="l">
                        <a:lnSpc>
                          <a:spcPct val="107000"/>
                        </a:lnSpc>
                        <a:spcAft>
                          <a:spcPts val="0"/>
                        </a:spcAft>
                      </a:pPr>
                      <a:r>
                        <a:rPr lang="tr-TR" sz="2400" b="1" dirty="0">
                          <a:effectLst/>
                          <a:latin typeface="+mn-lt"/>
                        </a:rPr>
                        <a:t>Açık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46568435"/>
                  </a:ext>
                </a:extLst>
              </a:tr>
              <a:tr h="451452">
                <a:tc>
                  <a:txBody>
                    <a:bodyPr/>
                    <a:lstStyle/>
                    <a:p>
                      <a:pPr marL="36000" algn="l">
                        <a:lnSpc>
                          <a:spcPct val="107000"/>
                        </a:lnSpc>
                        <a:spcAft>
                          <a:spcPts val="0"/>
                        </a:spcAft>
                      </a:pPr>
                      <a:r>
                        <a:rPr lang="tr-TR" sz="2400" b="1" dirty="0">
                          <a:effectLst/>
                          <a:latin typeface="+mn-lt"/>
                        </a:rPr>
                        <a:t>Kapalı Spor Sahası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71548376"/>
                  </a:ext>
                </a:extLst>
              </a:tr>
              <a:tr h="451452">
                <a:tc>
                  <a:txBody>
                    <a:bodyPr/>
                    <a:lstStyle/>
                    <a:p>
                      <a:pPr marL="36000" algn="l">
                        <a:lnSpc>
                          <a:spcPct val="107000"/>
                        </a:lnSpc>
                        <a:spcAft>
                          <a:spcPts val="0"/>
                        </a:spcAft>
                      </a:pPr>
                      <a:r>
                        <a:rPr lang="tr-TR" sz="2400" b="1" dirty="0">
                          <a:effectLst/>
                          <a:latin typeface="+mn-lt"/>
                        </a:rPr>
                        <a:t>Mutfak</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400" dirty="0" smtClean="0">
                          <a:effectLst/>
                          <a:latin typeface="+mn-lt"/>
                          <a:cs typeface="Times New Roman" panose="02020603050405020304" pitchFamily="18" charset="0"/>
                        </a:rPr>
                        <a:t>1</a:t>
                      </a:r>
                      <a:endParaRPr lang="tr-TR" sz="2400"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2400" dirty="0" smtClean="0">
                          <a:effectLst/>
                          <a:latin typeface="+mn-lt"/>
                          <a:cs typeface="Times New Roman" panose="02020603050405020304" pitchFamily="18" charset="0"/>
                        </a:rPr>
                        <a:t>5</a:t>
                      </a:r>
                      <a:endParaRPr lang="tr-TR" sz="24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61803737"/>
                  </a:ext>
                </a:extLst>
              </a:tr>
              <a:tr h="451452">
                <a:tc>
                  <a:txBody>
                    <a:bodyPr/>
                    <a:lstStyle/>
                    <a:p>
                      <a:pPr marL="36000" algn="l">
                        <a:lnSpc>
                          <a:spcPct val="107000"/>
                        </a:lnSpc>
                        <a:spcAft>
                          <a:spcPts val="0"/>
                        </a:spcAft>
                      </a:pPr>
                      <a:r>
                        <a:rPr lang="tr-TR" sz="2400" b="1" dirty="0">
                          <a:effectLst/>
                          <a:latin typeface="+mn-lt"/>
                        </a:rPr>
                        <a:t>Yemekhane</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462970105"/>
                  </a:ext>
                </a:extLst>
              </a:tr>
              <a:tr h="451452">
                <a:tc>
                  <a:txBody>
                    <a:bodyPr/>
                    <a:lstStyle/>
                    <a:p>
                      <a:pPr marL="36000" algn="l">
                        <a:lnSpc>
                          <a:spcPct val="107000"/>
                        </a:lnSpc>
                        <a:spcAft>
                          <a:spcPts val="0"/>
                        </a:spcAft>
                      </a:pPr>
                      <a:r>
                        <a:rPr lang="tr-TR" sz="2400" b="1" dirty="0">
                          <a:effectLst/>
                          <a:latin typeface="+mn-lt"/>
                        </a:rPr>
                        <a:t>Mescit</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94818349"/>
                  </a:ext>
                </a:extLst>
              </a:tr>
              <a:tr h="451452">
                <a:tc>
                  <a:txBody>
                    <a:bodyPr/>
                    <a:lstStyle/>
                    <a:p>
                      <a:pPr marL="36000" algn="l">
                        <a:lnSpc>
                          <a:spcPct val="107000"/>
                        </a:lnSpc>
                        <a:spcAft>
                          <a:spcPts val="0"/>
                        </a:spcAft>
                      </a:pPr>
                      <a:r>
                        <a:rPr lang="tr-TR" sz="2400" b="1" dirty="0">
                          <a:effectLst/>
                          <a:latin typeface="+mn-lt"/>
                        </a:rPr>
                        <a:t>Öğrenci Kulüp Odası</a:t>
                      </a:r>
                      <a:endParaRPr lang="tr-TR" sz="2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a:effectLst/>
                          <a:latin typeface="+mn-lt"/>
                        </a:rPr>
                        <a:t> </a:t>
                      </a:r>
                      <a:endParaRPr lang="tr-TR" sz="240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776029490"/>
                  </a:ext>
                </a:extLst>
              </a:tr>
              <a:tr h="451452">
                <a:tc>
                  <a:txBody>
                    <a:bodyPr/>
                    <a:lstStyle/>
                    <a:p>
                      <a:pPr algn="r">
                        <a:lnSpc>
                          <a:spcPct val="107000"/>
                        </a:lnSpc>
                        <a:spcAft>
                          <a:spcPts val="0"/>
                        </a:spcAft>
                      </a:pPr>
                      <a:r>
                        <a:rPr lang="tr-TR" sz="2400" b="1" dirty="0">
                          <a:solidFill>
                            <a:srgbClr val="FF0000"/>
                          </a:solidFill>
                          <a:effectLst/>
                          <a:latin typeface="+mn-lt"/>
                        </a:rPr>
                        <a:t>                                TOPLAM</a:t>
                      </a:r>
                      <a:endParaRPr lang="tr-TR" sz="24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400" dirty="0">
                        <a:solidFill>
                          <a:srgbClr val="FF0000"/>
                        </a:solidFill>
                        <a:effectLst/>
                        <a:latin typeface="+mn-lt"/>
                        <a:cs typeface="Times New Roman" panose="02020603050405020304" pitchFamily="18" charset="0"/>
                      </a:endParaRPr>
                    </a:p>
                  </a:txBody>
                  <a:tcPr marL="6350" marR="6350" marT="6350" marB="0" anchor="ctr"/>
                </a:tc>
                <a:tc>
                  <a:txBody>
                    <a:bodyPr/>
                    <a:lstStyle/>
                    <a:p>
                      <a:pPr>
                        <a:lnSpc>
                          <a:spcPct val="107000"/>
                        </a:lnSpc>
                      </a:pPr>
                      <a:endParaRPr lang="tr-TR" sz="24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400" dirty="0">
                          <a:effectLst/>
                          <a:latin typeface="+mn-lt"/>
                        </a:rPr>
                        <a:t> </a:t>
                      </a:r>
                      <a:endParaRPr lang="tr-TR" sz="2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332028048"/>
                  </a:ext>
                </a:extLst>
              </a:tr>
            </a:tbl>
          </a:graphicData>
        </a:graphic>
      </p:graphicFrame>
    </p:spTree>
    <p:extLst>
      <p:ext uri="{BB962C8B-B14F-4D97-AF65-F5344CB8AC3E}">
        <p14:creationId xmlns:p14="http://schemas.microsoft.com/office/powerpoint/2010/main" val="415663687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14</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111137535"/>
              </p:ext>
            </p:extLst>
          </p:nvPr>
        </p:nvGraphicFramePr>
        <p:xfrm>
          <a:off x="346080" y="2068815"/>
          <a:ext cx="11572685" cy="3090196"/>
        </p:xfrm>
        <a:graphic>
          <a:graphicData uri="http://schemas.openxmlformats.org/drawingml/2006/table">
            <a:tbl>
              <a:tblPr firstRow="1" firstCol="1" bandRow="1">
                <a:tableStyleId>{BDBED569-4797-4DF1-A0F4-6AAB3CD982D8}</a:tableStyleId>
              </a:tblPr>
              <a:tblGrid>
                <a:gridCol w="2436116">
                  <a:extLst>
                    <a:ext uri="{9D8B030D-6E8A-4147-A177-3AD203B41FA5}">
                      <a16:colId xmlns:a16="http://schemas.microsoft.com/office/drawing/2014/main" val="3971967903"/>
                    </a:ext>
                  </a:extLst>
                </a:gridCol>
                <a:gridCol w="1023186">
                  <a:extLst>
                    <a:ext uri="{9D8B030D-6E8A-4147-A177-3AD203B41FA5}">
                      <a16:colId xmlns:a16="http://schemas.microsoft.com/office/drawing/2014/main" val="4094087159"/>
                    </a:ext>
                  </a:extLst>
                </a:gridCol>
                <a:gridCol w="1560945">
                  <a:extLst>
                    <a:ext uri="{9D8B030D-6E8A-4147-A177-3AD203B41FA5}">
                      <a16:colId xmlns:a16="http://schemas.microsoft.com/office/drawing/2014/main" val="416363929"/>
                    </a:ext>
                  </a:extLst>
                </a:gridCol>
                <a:gridCol w="1551709">
                  <a:extLst>
                    <a:ext uri="{9D8B030D-6E8A-4147-A177-3AD203B41FA5}">
                      <a16:colId xmlns:a16="http://schemas.microsoft.com/office/drawing/2014/main" val="1810272846"/>
                    </a:ext>
                  </a:extLst>
                </a:gridCol>
                <a:gridCol w="2493819">
                  <a:extLst>
                    <a:ext uri="{9D8B030D-6E8A-4147-A177-3AD203B41FA5}">
                      <a16:colId xmlns:a16="http://schemas.microsoft.com/office/drawing/2014/main" val="2143473600"/>
                    </a:ext>
                  </a:extLst>
                </a:gridCol>
                <a:gridCol w="2506910">
                  <a:extLst>
                    <a:ext uri="{9D8B030D-6E8A-4147-A177-3AD203B41FA5}">
                      <a16:colId xmlns:a16="http://schemas.microsoft.com/office/drawing/2014/main" val="690554438"/>
                    </a:ext>
                  </a:extLst>
                </a:gridCol>
              </a:tblGrid>
              <a:tr h="861287">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Alanı (m</a:t>
                      </a:r>
                      <a:r>
                        <a:rPr lang="tr-TR" sz="2000" baseline="30000" dirty="0">
                          <a:solidFill>
                            <a:srgbClr val="FF0000"/>
                          </a:solidFill>
                          <a:effectLst/>
                          <a:latin typeface="+mn-lt"/>
                        </a:rPr>
                        <a:t>2)</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2000" dirty="0">
                          <a:solidFill>
                            <a:srgbClr val="FF0000"/>
                          </a:solidFill>
                          <a:effectLst/>
                          <a:latin typeface="+mn-lt"/>
                        </a:rPr>
                        <a:t>Personel Başına Düşen Fiziksel Alan (m</a:t>
                      </a:r>
                      <a:r>
                        <a:rPr lang="tr-TR" sz="2000" baseline="30000" dirty="0">
                          <a:solidFill>
                            <a:srgbClr val="FF0000"/>
                          </a:solidFill>
                          <a:effectLst/>
                          <a:latin typeface="+mn-lt"/>
                        </a:rPr>
                        <a:t>2</a:t>
                      </a:r>
                      <a:r>
                        <a:rPr lang="tr-TR" sz="2000" dirty="0">
                          <a:solidFill>
                            <a:srgbClr val="FF0000"/>
                          </a:solidFill>
                          <a:effectLst/>
                          <a:latin typeface="+mn-lt"/>
                        </a:rPr>
                        <a: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smtClean="0">
                          <a:effectLst/>
                          <a:latin typeface="+mn-lt"/>
                          <a:cs typeface="Times New Roman" panose="02020603050405020304" pitchFamily="18" charset="0"/>
                        </a:rPr>
                        <a:t>7</a:t>
                      </a:r>
                      <a:endParaRPr lang="tr-TR" sz="2000" b="1" dirty="0">
                        <a:effectLst/>
                        <a:latin typeface="+mn-lt"/>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b="1" dirty="0">
                          <a:effectLst/>
                          <a:latin typeface="+mn-lt"/>
                        </a:rPr>
                        <a:t> 4</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127,45</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2</a:t>
                      </a:r>
                    </a:p>
                  </a:txBody>
                  <a:tcPr marL="6350" marR="6350" marT="6350" marB="0" anchor="ctr"/>
                </a:tc>
                <a:tc>
                  <a:txBody>
                    <a:bodyPr/>
                    <a:lstStyle/>
                    <a:p>
                      <a:pPr algn="ctr">
                        <a:lnSpc>
                          <a:spcPct val="107000"/>
                        </a:lnSpc>
                        <a:spcAft>
                          <a:spcPts val="0"/>
                        </a:spcAft>
                      </a:pPr>
                      <a:r>
                        <a:rPr lang="tr-TR" sz="2000" b="1" dirty="0">
                          <a:effectLst/>
                          <a:latin typeface="+mn-lt"/>
                        </a:rPr>
                        <a:t> 15,9</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b="1" dirty="0">
                          <a:effectLst/>
                          <a:latin typeface="+mn-lt"/>
                          <a:cs typeface="Times New Roman" panose="02020603050405020304" pitchFamily="18" charset="0"/>
                        </a:rPr>
                        <a:t>2</a:t>
                      </a:r>
                    </a:p>
                  </a:txBody>
                  <a:tcPr marL="9525" marR="9525" marT="9525" marB="0" anchor="ctr"/>
                </a:tc>
                <a:tc>
                  <a:txBody>
                    <a:bodyPr/>
                    <a:lstStyle/>
                    <a:p>
                      <a:pPr algn="ctr">
                        <a:lnSpc>
                          <a:spcPct val="107000"/>
                        </a:lnSpc>
                        <a:spcAft>
                          <a:spcPts val="0"/>
                        </a:spcAft>
                      </a:pPr>
                      <a:r>
                        <a:rPr lang="tr-TR" sz="2000" b="1" dirty="0">
                          <a:effectLst/>
                          <a:latin typeface="+mn-lt"/>
                        </a:rPr>
                        <a:t> 1</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b="1" dirty="0">
                          <a:effectLst/>
                          <a:latin typeface="+mn-lt"/>
                        </a:rPr>
                        <a:t> 14,17</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b="1" dirty="0">
                          <a:effectLst/>
                          <a:latin typeface="+mn-lt"/>
                          <a:cs typeface="Times New Roman" panose="02020603050405020304" pitchFamily="18" charset="0"/>
                        </a:rPr>
                        <a:t>2</a:t>
                      </a:r>
                    </a:p>
                  </a:txBody>
                  <a:tcPr marL="6350" marR="6350" marT="6350" marB="0" anchor="ctr"/>
                </a:tc>
                <a:tc>
                  <a:txBody>
                    <a:bodyPr/>
                    <a:lstStyle/>
                    <a:p>
                      <a:pPr algn="ctr">
                        <a:lnSpc>
                          <a:spcPct val="107000"/>
                        </a:lnSpc>
                        <a:spcAft>
                          <a:spcPts val="0"/>
                        </a:spcAft>
                      </a:pPr>
                      <a:r>
                        <a:rPr lang="tr-TR" sz="2000" b="1" dirty="0">
                          <a:effectLst/>
                          <a:latin typeface="+mn-lt"/>
                        </a:rPr>
                        <a:t> 7</a:t>
                      </a:r>
                      <a:endParaRPr lang="tr-TR" sz="2000" b="1"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89105459"/>
                  </a:ext>
                </a:extLst>
              </a:tr>
              <a:tr h="600677">
                <a:tc>
                  <a:txBody>
                    <a:bodyPr/>
                    <a:lstStyle/>
                    <a:p>
                      <a:pPr algn="r">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2000" dirty="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2000">
                        <a:effectLst/>
                        <a:latin typeface="+mn-lt"/>
                        <a:cs typeface="Times New Roman" panose="02020603050405020304" pitchFamily="18" charset="0"/>
                      </a:endParaRPr>
                    </a:p>
                  </a:txBody>
                  <a:tcPr marL="6350" marR="6350" marT="6350" marB="0" anchor="ctr"/>
                </a:tc>
                <a:tc>
                  <a:txBody>
                    <a:bodyPr/>
                    <a:lstStyle/>
                    <a:p>
                      <a:pP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235397827"/>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30</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15</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10</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5</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4</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3</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12</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4</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latin typeface="+mn-lt"/>
                          <a:ea typeface="+mn-ea"/>
                          <a:cs typeface="+mn-cs"/>
                        </a:rPr>
                        <a:t>3D</a:t>
                      </a:r>
                      <a:r>
                        <a:rPr lang="tr-TR" sz="1800" b="1" baseline="0" dirty="0">
                          <a:effectLst/>
                          <a:latin typeface="+mn-lt"/>
                          <a:ea typeface="+mn-ea"/>
                          <a:cs typeface="+mn-cs"/>
                        </a:rPr>
                        <a:t> 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7</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15</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468590173"/>
              </p:ext>
            </p:extLst>
          </p:nvPr>
        </p:nvGraphicFramePr>
        <p:xfrm>
          <a:off x="566530" y="1902691"/>
          <a:ext cx="11372921" cy="4219093"/>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smtClean="0">
                          <a:effectLst/>
                        </a:rPr>
                        <a:t>Beyin Dalga Algılayıcı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Güç Kaynağı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4</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Mühendislik Kiti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8</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b="1" dirty="0" smtClean="0"/>
                        <a:t>Sıcak Hava ve Lehimleme İstasyonu</a:t>
                      </a:r>
                      <a:endParaRPr lang="tr-TR" b="1" dirty="0"/>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6</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İnsansı Eğitim Araştırma ve Uygulama Robotu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err="1" smtClean="0">
                          <a:effectLst/>
                          <a:latin typeface="+mn-lt"/>
                          <a:ea typeface="Calibri" panose="020F0502020204030204" pitchFamily="34" charset="0"/>
                          <a:cs typeface="Calibri" panose="020F0502020204030204" pitchFamily="34" charset="0"/>
                        </a:rPr>
                        <a:t>Raspery</a:t>
                      </a:r>
                      <a:r>
                        <a:rPr lang="tr-TR" sz="1800" b="1" dirty="0" smtClean="0">
                          <a:effectLst/>
                          <a:latin typeface="+mn-lt"/>
                          <a:ea typeface="Calibri" panose="020F0502020204030204" pitchFamily="34" charset="0"/>
                          <a:cs typeface="Calibri" panose="020F0502020204030204" pitchFamily="34" charset="0"/>
                        </a:rPr>
                        <a:t> Pi 4 ve IOT Eğitim Kiti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12</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Açık Kaynak Geliştirme Kiti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6</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Açık Kaynak </a:t>
                      </a:r>
                      <a:r>
                        <a:rPr lang="tr-TR" sz="1800" b="1" dirty="0" err="1" smtClean="0">
                          <a:effectLst/>
                          <a:latin typeface="+mn-lt"/>
                          <a:ea typeface="Calibri" panose="020F0502020204030204" pitchFamily="34" charset="0"/>
                          <a:cs typeface="Calibri" panose="020F0502020204030204" pitchFamily="34" charset="0"/>
                        </a:rPr>
                        <a:t>Infrared</a:t>
                      </a:r>
                      <a:r>
                        <a:rPr lang="tr-TR" sz="1800" b="1" dirty="0" smtClean="0">
                          <a:effectLst/>
                          <a:latin typeface="+mn-lt"/>
                          <a:ea typeface="Calibri" panose="020F0502020204030204" pitchFamily="34" charset="0"/>
                          <a:cs typeface="Calibri" panose="020F0502020204030204" pitchFamily="34" charset="0"/>
                        </a:rPr>
                        <a:t> 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12</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Yapay Zekâ Geliştirme Kartı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6</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err="1" smtClean="0">
                          <a:effectLst/>
                          <a:latin typeface="+mn-lt"/>
                          <a:ea typeface="Calibri" panose="020F0502020204030204" pitchFamily="34" charset="0"/>
                          <a:cs typeface="Calibri" panose="020F0502020204030204" pitchFamily="34" charset="0"/>
                        </a:rPr>
                        <a:t>Arduino</a:t>
                      </a:r>
                      <a:r>
                        <a:rPr lang="tr-TR" sz="1800" b="1" dirty="0" smtClean="0">
                          <a:effectLst/>
                          <a:latin typeface="+mn-lt"/>
                          <a:ea typeface="Calibri" panose="020F0502020204030204" pitchFamily="34" charset="0"/>
                          <a:cs typeface="Calibri" panose="020F0502020204030204" pitchFamily="34" charset="0"/>
                        </a:rPr>
                        <a:t> Tabanlı Robot Kart Seti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4</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Derinlik Kamerası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2</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Çok Tabakalı Devre Kartı Yazıcısı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Fonksiyon Jeneratörü</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STEM Eğitim Robotu</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24</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Dijital </a:t>
                      </a:r>
                      <a:r>
                        <a:rPr lang="tr-TR" sz="1800" b="1" dirty="0" err="1" smtClean="0">
                          <a:effectLst/>
                          <a:latin typeface="+mn-lt"/>
                          <a:ea typeface="Calibri" panose="020F0502020204030204" pitchFamily="34" charset="0"/>
                          <a:cs typeface="Calibri" panose="020F0502020204030204" pitchFamily="34" charset="0"/>
                        </a:rPr>
                        <a:t>Osiloskop</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1</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Tam Teşekküllü Robot Tasarım Kiti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6</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16</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0933047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911344974"/>
              </p:ext>
            </p:extLst>
          </p:nvPr>
        </p:nvGraphicFramePr>
        <p:xfrm>
          <a:off x="566530" y="1902691"/>
          <a:ext cx="11372921" cy="4219093"/>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nn-NO" sz="1800" b="1" dirty="0" smtClean="0">
                          <a:effectLst/>
                          <a:latin typeface="+mn-lt"/>
                          <a:ea typeface="Calibri" panose="020F0502020204030204" pitchFamily="34" charset="0"/>
                          <a:cs typeface="Calibri" panose="020F0502020204030204" pitchFamily="34" charset="0"/>
                        </a:rPr>
                        <a:t>Milli Açık Kaynak Kart Eğitim Kiti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12</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Otonomi </a:t>
                      </a:r>
                      <a:r>
                        <a:rPr lang="tr-TR" sz="1800" b="1" dirty="0" err="1" smtClean="0">
                          <a:effectLst/>
                          <a:latin typeface="+mn-lt"/>
                          <a:ea typeface="Calibri" panose="020F0502020204030204" pitchFamily="34" charset="0"/>
                          <a:cs typeface="Calibri" panose="020F0502020204030204" pitchFamily="34" charset="0"/>
                        </a:rPr>
                        <a:t>Sensör</a:t>
                      </a:r>
                      <a:r>
                        <a:rPr lang="tr-TR" sz="1800" b="1" dirty="0" smtClean="0">
                          <a:effectLst/>
                          <a:latin typeface="+mn-lt"/>
                          <a:ea typeface="Calibri" panose="020F0502020204030204" pitchFamily="34" charset="0"/>
                          <a:cs typeface="Calibri" panose="020F0502020204030204" pitchFamily="34" charset="0"/>
                        </a:rPr>
                        <a:t> Kiti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err="1" smtClean="0">
                          <a:effectLst/>
                          <a:latin typeface="+mn-lt"/>
                          <a:ea typeface="Calibri" panose="020F0502020204030204" pitchFamily="34" charset="0"/>
                          <a:cs typeface="Calibri" panose="020F0502020204030204" pitchFamily="34" charset="0"/>
                        </a:rPr>
                        <a:t>Arduino</a:t>
                      </a:r>
                      <a:r>
                        <a:rPr lang="tr-TR" sz="1800" b="1" dirty="0" smtClean="0">
                          <a:effectLst/>
                          <a:latin typeface="+mn-lt"/>
                          <a:ea typeface="Calibri" panose="020F0502020204030204" pitchFamily="34" charset="0"/>
                          <a:cs typeface="Calibri" panose="020F0502020204030204" pitchFamily="34" charset="0"/>
                        </a:rPr>
                        <a:t> Eğitim Kiti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6</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r>
                        <a:rPr lang="tr-TR" b="1" dirty="0" smtClean="0"/>
                        <a:t>Tablet Bilgisayar</a:t>
                      </a:r>
                      <a:endParaRPr lang="tr-TR" b="1" dirty="0"/>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err="1" smtClean="0">
                          <a:effectLst/>
                          <a:latin typeface="+mn-lt"/>
                          <a:ea typeface="Calibri" panose="020F0502020204030204" pitchFamily="34" charset="0"/>
                          <a:cs typeface="Calibri" panose="020F0502020204030204" pitchFamily="34" charset="0"/>
                        </a:rPr>
                        <a:t>Drone</a:t>
                      </a:r>
                      <a:r>
                        <a:rPr lang="tr-TR" sz="1800" b="1" dirty="0" smtClean="0">
                          <a:effectLst/>
                          <a:latin typeface="+mn-lt"/>
                          <a:ea typeface="Calibri" panose="020F0502020204030204" pitchFamily="34" charset="0"/>
                          <a:cs typeface="Calibri" panose="020F0502020204030204" pitchFamily="34" charset="0"/>
                        </a:rPr>
                        <a:t> Kiti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2</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Grafik Tablet</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4</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Programlanabilir </a:t>
                      </a:r>
                      <a:r>
                        <a:rPr lang="tr-TR" sz="1800" b="1" dirty="0" err="1" smtClean="0">
                          <a:effectLst/>
                          <a:latin typeface="+mn-lt"/>
                          <a:ea typeface="Calibri" panose="020F0502020204030204" pitchFamily="34" charset="0"/>
                          <a:cs typeface="Calibri" panose="020F0502020204030204" pitchFamily="34" charset="0"/>
                        </a:rPr>
                        <a:t>Drone</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USB Ses Kartı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2</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SLAM </a:t>
                      </a:r>
                      <a:r>
                        <a:rPr lang="tr-TR" sz="1800" b="1" dirty="0" err="1" smtClean="0">
                          <a:effectLst/>
                          <a:latin typeface="+mn-lt"/>
                          <a:ea typeface="Calibri" panose="020F0502020204030204" pitchFamily="34" charset="0"/>
                          <a:cs typeface="Calibri" panose="020F0502020204030204" pitchFamily="34" charset="0"/>
                        </a:rPr>
                        <a:t>Navigasyon</a:t>
                      </a:r>
                      <a:r>
                        <a:rPr lang="tr-TR" sz="1800" b="1" dirty="0" smtClean="0">
                          <a:effectLst/>
                          <a:latin typeface="+mn-lt"/>
                          <a:ea typeface="Calibri" panose="020F0502020204030204" pitchFamily="34" charset="0"/>
                          <a:cs typeface="Calibri" panose="020F0502020204030204" pitchFamily="34" charset="0"/>
                        </a:rPr>
                        <a:t> Robotu Geliştirme Platformu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Ev Stüdyosu Çekim Kiti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smtClean="0">
                          <a:effectLst/>
                          <a:latin typeface="+mn-lt"/>
                          <a:ea typeface="Calibri" panose="020F0502020204030204" pitchFamily="34" charset="0"/>
                          <a:cs typeface="Calibri" panose="020F0502020204030204" pitchFamily="34" charset="0"/>
                        </a:rPr>
                        <a:t>Açık kaynak Manipülatör Kol</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Sanal</a:t>
                      </a:r>
                      <a:r>
                        <a:rPr lang="tr-TR" sz="1800" b="1" baseline="0" dirty="0" smtClean="0">
                          <a:effectLst/>
                          <a:latin typeface="+mn-lt"/>
                          <a:ea typeface="Calibri" panose="020F0502020204030204" pitchFamily="34" charset="0"/>
                          <a:cs typeface="Calibri" panose="020F0502020204030204" pitchFamily="34" charset="0"/>
                        </a:rPr>
                        <a:t> Gerçeklik Gözlüğü</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Temel Otonom Araç Kiti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smtClean="0">
                          <a:solidFill>
                            <a:srgbClr val="C00000"/>
                          </a:solidFill>
                          <a:effectLst/>
                          <a:latin typeface="+mn-lt"/>
                          <a:ea typeface="Calibri" panose="020F0502020204030204" pitchFamily="34" charset="0"/>
                          <a:cs typeface="Calibri" panose="020F0502020204030204" pitchFamily="34" charset="0"/>
                        </a:rPr>
                        <a:t>4</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El tipi 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smtClean="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Otonom Araç Parkuru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smtClean="0">
                          <a:effectLst/>
                          <a:latin typeface="+mn-lt"/>
                          <a:ea typeface="Calibri" panose="020F0502020204030204" pitchFamily="34" charset="0"/>
                          <a:cs typeface="Calibri" panose="020F0502020204030204" pitchFamily="34" charset="0"/>
                        </a:rPr>
                        <a:t>1</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endPar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17</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1744428545"/>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18</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75646596"/>
              </p:ext>
            </p:extLst>
          </p:nvPr>
        </p:nvGraphicFramePr>
        <p:xfrm>
          <a:off x="241378" y="1968423"/>
          <a:ext cx="11569622" cy="4072288"/>
        </p:xfrm>
        <a:graphic>
          <a:graphicData uri="http://schemas.openxmlformats.org/drawingml/2006/table">
            <a:tbl>
              <a:tblPr firstRow="1" firstCol="1" lastRow="1" lastCol="1" bandRow="1" bandCol="1">
                <a:tableStyleId>{5940675A-B579-460E-94D1-54222C63F5DA}</a:tableStyleId>
              </a:tblPr>
              <a:tblGrid>
                <a:gridCol w="9975147">
                  <a:extLst>
                    <a:ext uri="{9D8B030D-6E8A-4147-A177-3AD203B41FA5}">
                      <a16:colId xmlns:a16="http://schemas.microsoft.com/office/drawing/2014/main" val="907143591"/>
                    </a:ext>
                  </a:extLst>
                </a:gridCol>
                <a:gridCol w="892506">
                  <a:extLst>
                    <a:ext uri="{9D8B030D-6E8A-4147-A177-3AD203B41FA5}">
                      <a16:colId xmlns:a16="http://schemas.microsoft.com/office/drawing/2014/main" val="719348450"/>
                    </a:ext>
                  </a:extLst>
                </a:gridCol>
                <a:gridCol w="701969">
                  <a:extLst>
                    <a:ext uri="{9D8B030D-6E8A-4147-A177-3AD203B41FA5}">
                      <a16:colId xmlns:a16="http://schemas.microsoft.com/office/drawing/2014/main" val="883096862"/>
                    </a:ext>
                  </a:extLst>
                </a:gridCol>
              </a:tblGrid>
              <a:tr h="269132">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r>
                        <a:rPr lang="tr-TR" sz="1400" dirty="0" smtClean="0">
                          <a:effectLst/>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r>
                        <a:rPr lang="tr-TR" sz="1400" dirty="0" smtClean="0">
                          <a:effectLst/>
                        </a:rPr>
                        <a:t>)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a:t>
                      </a:r>
                      <a:r>
                        <a:rPr lang="tr-TR" sz="1400" dirty="0" smtClean="0">
                          <a:effectLst/>
                        </a:rPr>
                        <a:t>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rPr>
                        <a:t>4</a:t>
                      </a: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a:t>
                      </a:r>
                      <a:r>
                        <a:rPr lang="tr-TR" sz="1400" dirty="0" smtClean="0">
                          <a:effectLst/>
                        </a:rPr>
                        <a:t>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a:t>
                      </a:r>
                      <a:r>
                        <a:rPr lang="tr-TR" sz="1400" dirty="0" smtClean="0">
                          <a:effectLst/>
                        </a:rPr>
                        <a:t>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rPr>
                        <a:t>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latin typeface="+mn-lt"/>
                          <a:ea typeface="+mn-ea"/>
                          <a:cs typeface="+mn-cs"/>
                        </a:rPr>
                        <a:t>5</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rPr>
                        <a:t>0</a:t>
                      </a:r>
                      <a:r>
                        <a:rPr lang="tr-TR" sz="1400" b="1" dirty="0">
                          <a:effectLst/>
                        </a:rPr>
                        <a:t>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a:effectLst/>
                        </a:rPr>
                        <a:t> </a:t>
                      </a:r>
                      <a:r>
                        <a:rPr lang="tr-TR" sz="1400" b="1" dirty="0" smtClean="0">
                          <a:effectLst/>
                        </a:rPr>
                        <a:t>8</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400" b="1" dirty="0" smtClean="0">
                          <a:effectLst/>
                        </a:rPr>
                        <a:t>17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247162195"/>
              </p:ext>
            </p:extLst>
          </p:nvPr>
        </p:nvGraphicFramePr>
        <p:xfrm>
          <a:off x="361450" y="1894114"/>
          <a:ext cx="11514864" cy="4005943"/>
        </p:xfrm>
        <a:graphic>
          <a:graphicData uri="http://schemas.openxmlformats.org/drawingml/2006/table">
            <a:tbl>
              <a:tblPr firstRow="1" firstCol="1" lastRow="1" lastCol="1" bandRow="1" bandCol="1">
                <a:tableStyleId>{5940675A-B579-460E-94D1-54222C63F5DA}</a:tableStyleId>
              </a:tblPr>
              <a:tblGrid>
                <a:gridCol w="9927935">
                  <a:extLst>
                    <a:ext uri="{9D8B030D-6E8A-4147-A177-3AD203B41FA5}">
                      <a16:colId xmlns:a16="http://schemas.microsoft.com/office/drawing/2014/main" val="907143591"/>
                    </a:ext>
                  </a:extLst>
                </a:gridCol>
                <a:gridCol w="888282">
                  <a:extLst>
                    <a:ext uri="{9D8B030D-6E8A-4147-A177-3AD203B41FA5}">
                      <a16:colId xmlns:a16="http://schemas.microsoft.com/office/drawing/2014/main" val="719348450"/>
                    </a:ext>
                  </a:extLst>
                </a:gridCol>
                <a:gridCol w="698647">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0,5</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smtClean="0">
                          <a:effectLst/>
                        </a:rPr>
                        <a:t>0,33</a:t>
                      </a: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0,14</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smtClean="0">
                          <a:effectLst/>
                        </a:rPr>
                        <a:t>0,14</a:t>
                      </a: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0,33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smtClean="0">
                          <a:effectLst/>
                        </a:rPr>
                        <a:t>0,14</a:t>
                      </a:r>
                      <a:r>
                        <a:rPr lang="tr-TR" sz="1400" dirty="0">
                          <a:effectLst/>
                        </a:rPr>
                        <a:t>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smtClean="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smtClean="0">
                          <a:effectLst/>
                        </a:rPr>
                        <a:t>0</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1</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1,33</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0,29</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400" dirty="0">
                          <a:effectLst/>
                        </a:rPr>
                        <a:t> </a:t>
                      </a:r>
                      <a:r>
                        <a:rPr lang="tr-TR" sz="1400" dirty="0" smtClean="0">
                          <a:effectLst/>
                        </a:rPr>
                        <a:t>0,57</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212111680"/>
              </p:ext>
            </p:extLst>
          </p:nvPr>
        </p:nvGraphicFramePr>
        <p:xfrm>
          <a:off x="457201" y="1992512"/>
          <a:ext cx="11440885" cy="3994631"/>
        </p:xfrm>
        <a:graphic>
          <a:graphicData uri="http://schemas.openxmlformats.org/drawingml/2006/table">
            <a:tbl>
              <a:tblPr firstRow="1" firstCol="1" lastRow="1" lastCol="1" bandRow="1" bandCol="1">
                <a:tableStyleId>{5940675A-B579-460E-94D1-54222C63F5DA}</a:tableStyleId>
              </a:tblPr>
              <a:tblGrid>
                <a:gridCol w="9846337">
                  <a:extLst>
                    <a:ext uri="{9D8B030D-6E8A-4147-A177-3AD203B41FA5}">
                      <a16:colId xmlns:a16="http://schemas.microsoft.com/office/drawing/2014/main" val="2411480335"/>
                    </a:ext>
                  </a:extLst>
                </a:gridCol>
                <a:gridCol w="795591">
                  <a:extLst>
                    <a:ext uri="{9D8B030D-6E8A-4147-A177-3AD203B41FA5}">
                      <a16:colId xmlns:a16="http://schemas.microsoft.com/office/drawing/2014/main" val="2740012930"/>
                    </a:ext>
                  </a:extLst>
                </a:gridCol>
                <a:gridCol w="798957">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0</a:t>
                      </a: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0</a:t>
                      </a: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a:t>
                      </a:r>
                      <a:r>
                        <a:rPr lang="tr-TR" sz="1600" b="1" dirty="0" smtClean="0">
                          <a:effectLst/>
                        </a:rPr>
                        <a:t>yazarlığı</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 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 19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a:t>
                      </a:r>
                      <a:r>
                        <a:rPr lang="tr-TR" sz="1600" b="1" dirty="0" smtClean="0">
                          <a:effectLst/>
                        </a:rPr>
                        <a:t>yazarlığı</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0</a:t>
                      </a: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r>
                        <a:rPr lang="tr-TR" sz="1600" b="1" dirty="0" smtClean="0">
                          <a:effectLst/>
                        </a:rPr>
                        <a:t>)</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0</a:t>
                      </a: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dirty="0">
                          <a:effectLst/>
                        </a:rPr>
                        <a:t> </a:t>
                      </a:r>
                      <a:r>
                        <a:rPr lang="tr-TR" sz="1600" dirty="0" smtClean="0">
                          <a:effectLst/>
                        </a:rPr>
                        <a:t>19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631371"/>
            <a:ext cx="10381672" cy="763320"/>
          </a:xfrm>
        </p:spPr>
        <p:txBody>
          <a:bodyPr>
            <a:noAutofit/>
          </a:bodyPr>
          <a:lstStyle/>
          <a:p>
            <a:pPr algn="ctr"/>
            <a:r>
              <a:rPr lang="tr-TR" sz="2800" b="1" dirty="0">
                <a:solidFill>
                  <a:srgbClr val="FF0000"/>
                </a:solidFill>
              </a:rPr>
              <a:t>Araştırma ve Geliştirme Faaliyetleri</a:t>
            </a:r>
            <a:r>
              <a:rPr lang="tr-TR" sz="2800" b="1" dirty="0">
                <a:solidFill>
                  <a:srgbClr val="FF0000"/>
                </a:solidFill>
                <a:latin typeface="+mn-lt"/>
              </a:rPr>
              <a:t>: </a:t>
            </a:r>
            <a:br>
              <a:rPr lang="tr-TR" sz="2800" b="1" dirty="0">
                <a:solidFill>
                  <a:srgbClr val="FF0000"/>
                </a:solidFill>
                <a:latin typeface="+mn-lt"/>
              </a:rPr>
            </a:br>
            <a:r>
              <a:rPr lang="tr-TR" sz="2800" b="1" dirty="0">
                <a:solidFill>
                  <a:srgbClr val="3333FF"/>
                </a:solidFill>
                <a:latin typeface="+mn-lt"/>
                <a:cs typeface="Calibri" panose="020F0502020204030204" pitchFamily="34" charset="0"/>
              </a:rPr>
              <a:t>Yıllara Göre Proje Bilgileri</a:t>
            </a:r>
            <a:endParaRPr lang="tr-TR" sz="28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254641065"/>
              </p:ext>
            </p:extLst>
          </p:nvPr>
        </p:nvGraphicFramePr>
        <p:xfrm>
          <a:off x="274321" y="1907802"/>
          <a:ext cx="11656422" cy="3974538"/>
        </p:xfrm>
        <a:graphic>
          <a:graphicData uri="http://schemas.openxmlformats.org/drawingml/2006/table">
            <a:tbl>
              <a:tblPr firstRow="1" firstCol="1" lastRow="1" lastCol="1" bandRow="1" bandCol="1">
                <a:tableStyleId>{5940675A-B579-460E-94D1-54222C63F5DA}</a:tableStyleId>
              </a:tblPr>
              <a:tblGrid>
                <a:gridCol w="10258138">
                  <a:extLst>
                    <a:ext uri="{9D8B030D-6E8A-4147-A177-3AD203B41FA5}">
                      <a16:colId xmlns:a16="http://schemas.microsoft.com/office/drawing/2014/main" val="163935098"/>
                    </a:ext>
                  </a:extLst>
                </a:gridCol>
                <a:gridCol w="759936">
                  <a:extLst>
                    <a:ext uri="{9D8B030D-6E8A-4147-A177-3AD203B41FA5}">
                      <a16:colId xmlns:a16="http://schemas.microsoft.com/office/drawing/2014/main" val="1347630180"/>
                    </a:ext>
                  </a:extLst>
                </a:gridCol>
                <a:gridCol w="638348">
                  <a:extLst>
                    <a:ext uri="{9D8B030D-6E8A-4147-A177-3AD203B41FA5}">
                      <a16:colId xmlns:a16="http://schemas.microsoft.com/office/drawing/2014/main" val="3262295761"/>
                    </a:ext>
                  </a:extLst>
                </a:gridCol>
              </a:tblGrid>
              <a:tr h="323769">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84178">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19684">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26894">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6508">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15822">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19684">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19684">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99345">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dirty="0">
                          <a:effectLst/>
                        </a:rPr>
                        <a:t> </a:t>
                      </a:r>
                      <a:r>
                        <a:rPr lang="tr-TR" sz="1600" dirty="0" smtClean="0">
                          <a:effectLst/>
                        </a:rPr>
                        <a:t>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44240862"/>
              </p:ext>
            </p:extLst>
          </p:nvPr>
        </p:nvGraphicFramePr>
        <p:xfrm>
          <a:off x="553164" y="1834962"/>
          <a:ext cx="11161645" cy="4134678"/>
        </p:xfrm>
        <a:graphic>
          <a:graphicData uri="http://schemas.openxmlformats.org/drawingml/2006/table">
            <a:tbl>
              <a:tblPr firstRow="1" firstCol="1" lastRow="1" lastCol="1" bandRow="1" bandCol="1">
                <a:tableStyleId>{5940675A-B579-460E-94D1-54222C63F5DA}</a:tableStyleId>
              </a:tblPr>
              <a:tblGrid>
                <a:gridCol w="9708816">
                  <a:extLst>
                    <a:ext uri="{9D8B030D-6E8A-4147-A177-3AD203B41FA5}">
                      <a16:colId xmlns:a16="http://schemas.microsoft.com/office/drawing/2014/main" val="3709928752"/>
                    </a:ext>
                  </a:extLst>
                </a:gridCol>
                <a:gridCol w="778639">
                  <a:extLst>
                    <a:ext uri="{9D8B030D-6E8A-4147-A177-3AD203B41FA5}">
                      <a16:colId xmlns:a16="http://schemas.microsoft.com/office/drawing/2014/main" val="4108230107"/>
                    </a:ext>
                  </a:extLst>
                </a:gridCol>
                <a:gridCol w="67419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800" dirty="0">
                          <a:effectLst/>
                        </a:rPr>
                        <a:t> </a:t>
                      </a:r>
                      <a:r>
                        <a:rPr lang="tr-TR" sz="1800" dirty="0" smtClean="0">
                          <a:effectLst/>
                        </a:rPr>
                        <a:t>3</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r>
                        <a:rPr lang="tr-TR" sz="1800" dirty="0">
                          <a:effectLst/>
                        </a:rPr>
                        <a:t>1</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a:effectLst/>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851517706"/>
              </p:ext>
            </p:extLst>
          </p:nvPr>
        </p:nvGraphicFramePr>
        <p:xfrm>
          <a:off x="365757" y="1870989"/>
          <a:ext cx="11342538" cy="3943403"/>
        </p:xfrm>
        <a:graphic>
          <a:graphicData uri="http://schemas.openxmlformats.org/drawingml/2006/table">
            <a:tbl>
              <a:tblPr firstRow="1" firstCol="1" lastRow="1" lastCol="1" bandRow="1" bandCol="1">
                <a:tableStyleId>{5940675A-B579-460E-94D1-54222C63F5DA}</a:tableStyleId>
              </a:tblPr>
              <a:tblGrid>
                <a:gridCol w="8990679">
                  <a:extLst>
                    <a:ext uri="{9D8B030D-6E8A-4147-A177-3AD203B41FA5}">
                      <a16:colId xmlns:a16="http://schemas.microsoft.com/office/drawing/2014/main" val="1220560926"/>
                    </a:ext>
                  </a:extLst>
                </a:gridCol>
                <a:gridCol w="1182255">
                  <a:extLst>
                    <a:ext uri="{9D8B030D-6E8A-4147-A177-3AD203B41FA5}">
                      <a16:colId xmlns:a16="http://schemas.microsoft.com/office/drawing/2014/main" val="1174520499"/>
                    </a:ext>
                  </a:extLst>
                </a:gridCol>
                <a:gridCol w="1169604">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smtClean="0">
                          <a:effectLst/>
                        </a:rPr>
                        <a:t>3</a:t>
                      </a: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smtClean="0">
                          <a:effectLst/>
                        </a:rPr>
                        <a:t>4</a:t>
                      </a: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smtClean="0">
                          <a:effectLst/>
                        </a:rPr>
                        <a:t> 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tr-TR" sz="1600" dirty="0">
                          <a:effectLst/>
                        </a:rPr>
                        <a:t> </a:t>
                      </a:r>
                      <a:r>
                        <a:rPr lang="tr-TR" sz="1600" dirty="0" smtClean="0">
                          <a:effectLst/>
                        </a:rPr>
                        <a:t>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25</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834010348"/>
              </p:ext>
            </p:extLst>
          </p:nvPr>
        </p:nvGraphicFramePr>
        <p:xfrm>
          <a:off x="470263" y="1943069"/>
          <a:ext cx="11208215" cy="4163929"/>
        </p:xfrm>
        <a:graphic>
          <a:graphicData uri="http://schemas.openxmlformats.org/drawingml/2006/table">
            <a:tbl>
              <a:tblPr firstRow="1" firstCol="1" lastRow="1" lastCol="1" bandRow="1" bandCol="1">
                <a:tableStyleId>{5940675A-B579-460E-94D1-54222C63F5DA}</a:tableStyleId>
              </a:tblPr>
              <a:tblGrid>
                <a:gridCol w="9767041">
                  <a:extLst>
                    <a:ext uri="{9D8B030D-6E8A-4147-A177-3AD203B41FA5}">
                      <a16:colId xmlns:a16="http://schemas.microsoft.com/office/drawing/2014/main" val="2526474675"/>
                    </a:ext>
                  </a:extLst>
                </a:gridCol>
                <a:gridCol w="805070">
                  <a:extLst>
                    <a:ext uri="{9D8B030D-6E8A-4147-A177-3AD203B41FA5}">
                      <a16:colId xmlns:a16="http://schemas.microsoft.com/office/drawing/2014/main" val="3884299834"/>
                    </a:ext>
                  </a:extLst>
                </a:gridCol>
                <a:gridCol w="636104">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2024</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25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28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15</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13</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6</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a:effectLst/>
                        </a:rPr>
                        <a:t>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a:effectLst/>
                        </a:rPr>
                        <a:t> </a:t>
                      </a:r>
                      <a:r>
                        <a:rPr lang="tr-TR" sz="1000" dirty="0" smtClean="0">
                          <a:effectLst/>
                        </a:rPr>
                        <a:t>48</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000" dirty="0" smtClean="0">
                          <a:effectLst/>
                        </a:rPr>
                        <a:t>47</a:t>
                      </a: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26</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4171111256"/>
              </p:ext>
            </p:extLst>
          </p:nvPr>
        </p:nvGraphicFramePr>
        <p:xfrm>
          <a:off x="457201" y="1848680"/>
          <a:ext cx="11390242" cy="3793784"/>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214863">
                  <a:extLst>
                    <a:ext uri="{9D8B030D-6E8A-4147-A177-3AD203B41FA5}">
                      <a16:colId xmlns:a16="http://schemas.microsoft.com/office/drawing/2014/main" val="2941615692"/>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2885">
                  <a:extLst>
                    <a:ext uri="{9D8B030D-6E8A-4147-A177-3AD203B41FA5}">
                      <a16:colId xmlns:a16="http://schemas.microsoft.com/office/drawing/2014/main" val="298160846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2</a:t>
                      </a:r>
                    </a:p>
                  </a:txBody>
                  <a:tcPr marL="3175" marR="3175" marT="3175" marB="0" anchor="ctr"/>
                </a:tc>
                <a:tc>
                  <a:txBody>
                    <a:bodyPr/>
                    <a:lstStyle/>
                    <a:p>
                      <a:pPr marL="72000" algn="ctr">
                        <a:lnSpc>
                          <a:spcPct val="100000"/>
                        </a:lnSpc>
                        <a:spcAft>
                          <a:spcPts val="0"/>
                        </a:spcAft>
                      </a:pPr>
                      <a:r>
                        <a:rPr lang="tr-TR" sz="1800" b="1" dirty="0">
                          <a:solidFill>
                            <a:srgbClr val="3333FF"/>
                          </a:solidFill>
                          <a:effectLst/>
                          <a:latin typeface="+mn-lt"/>
                          <a:cs typeface="Times New Roman" panose="02020603050405020304" pitchFamily="18" charset="0"/>
                        </a:rPr>
                        <a:t>3</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77 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78 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endParaRPr lang="tr-TR" sz="1800" b="1" dirty="0">
                        <a:solidFill>
                          <a:srgbClr val="3333FF"/>
                        </a:solidFill>
                        <a:effectLst/>
                        <a:latin typeface="+mn-lt"/>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r>
                        <a:rPr lang="tr-TR" sz="1400" dirty="0"/>
                        <a:t>2</a:t>
                      </a:r>
                    </a:p>
                  </a:txBody>
                  <a:tcPr marL="0" marR="0" marT="0" marB="0" anchor="ctr"/>
                </a:tc>
                <a:tc>
                  <a:txBody>
                    <a:bodyPr/>
                    <a:lstStyle/>
                    <a:p>
                      <a:pPr marL="72000" algn="ctr">
                        <a:lnSpc>
                          <a:spcPct val="100000"/>
                        </a:lnSpc>
                        <a:spcAft>
                          <a:spcPts val="0"/>
                        </a:spcAft>
                      </a:pPr>
                      <a:r>
                        <a:rPr lang="tr-TR" sz="1400" b="0" dirty="0">
                          <a:solidFill>
                            <a:schemeClr val="tx1"/>
                          </a:solidFill>
                          <a:effectLst/>
                          <a:latin typeface="+mn-lt"/>
                        </a:rPr>
                        <a:t>2 </a:t>
                      </a:r>
                      <a:endParaRPr lang="tr-TR" sz="1400" b="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endParaRPr lang="tr-TR" sz="1800" b="1" dirty="0">
                        <a:solidFill>
                          <a:srgbClr val="3333FF"/>
                        </a:solidFill>
                      </a:endParaRP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smtClean="0">
                          <a:solidFill>
                            <a:srgbClr val="FF0000"/>
                          </a:solidFill>
                          <a:effectLst/>
                          <a:latin typeface="+mn-lt"/>
                        </a:rPr>
                        <a:t>81</a:t>
                      </a:r>
                      <a:r>
                        <a:rPr lang="tr-TR" sz="1400" b="1" dirty="0">
                          <a:solidFill>
                            <a:srgbClr val="FF0000"/>
                          </a:solidFill>
                          <a:effectLst/>
                          <a:latin typeface="+mn-lt"/>
                        </a:rPr>
                        <a:t> </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smtClean="0">
                          <a:solidFill>
                            <a:srgbClr val="FF0000"/>
                          </a:solidFill>
                          <a:effectLst/>
                          <a:latin typeface="+mn-lt"/>
                          <a:ea typeface="Calibri" panose="020F0502020204030204" pitchFamily="34" charset="0"/>
                          <a:cs typeface="Times New Roman" panose="02020603050405020304" pitchFamily="18" charset="0"/>
                        </a:rPr>
                        <a:t>83</a:t>
                      </a: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074483719"/>
              </p:ext>
            </p:extLst>
          </p:nvPr>
        </p:nvGraphicFramePr>
        <p:xfrm>
          <a:off x="261258" y="1959425"/>
          <a:ext cx="11636827" cy="4073890"/>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964930">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u="none" strike="noStrike" dirty="0">
                          <a:effectLst/>
                        </a:rPr>
                        <a:t>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Eğitim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err="1">
                          <a:effectLst/>
                        </a:rPr>
                        <a:t>Webinar</a:t>
                      </a:r>
                      <a:r>
                        <a:rPr lang="tr-TR" sz="1000" u="none" strike="noStrike" dirty="0">
                          <a:effectLst/>
                        </a:rPr>
                        <a:t>, Oryantasyon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r>
                        <a:rPr lang="it-IT" sz="1000" u="none" strike="noStrike" dirty="0">
                          <a:effectLst/>
                        </a:rPr>
                        <a:t>Yeni Randevu Bilgi Sistemi Tanıtımı</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Doç.</a:t>
                      </a:r>
                      <a:r>
                        <a:rPr lang="tr-TR" sz="1000" u="none" strike="noStrike" baseline="0" dirty="0">
                          <a:effectLst/>
                        </a:rPr>
                        <a:t> Dr. Ali Kürşat ERÜMİT, </a:t>
                      </a:r>
                      <a:r>
                        <a:rPr lang="tr-TR" sz="1000" u="none" strike="noStrike" baseline="0" dirty="0" err="1">
                          <a:effectLst/>
                        </a:rPr>
                        <a:t>Öğr</a:t>
                      </a:r>
                      <a:r>
                        <a:rPr lang="tr-TR" sz="1000" u="none" strike="noStrike" baseline="0" dirty="0">
                          <a:effectLst/>
                        </a:rPr>
                        <a:t>. Gör. Dr. </a:t>
                      </a:r>
                      <a:r>
                        <a:rPr lang="tr-TR" sz="1000" u="none" strike="noStrike" baseline="0" dirty="0" err="1">
                          <a:effectLst/>
                        </a:rPr>
                        <a:t>Gübahar</a:t>
                      </a:r>
                      <a:r>
                        <a:rPr lang="tr-TR" sz="1000" u="none" strike="noStrike" baseline="0" dirty="0">
                          <a:effectLst/>
                        </a:rPr>
                        <a:t> Merve ŞILBIR</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26.02.2025 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11.00 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dirty="0">
                          <a:solidFill>
                            <a:schemeClr val="tx1"/>
                          </a:solidFill>
                          <a:effectLst/>
                          <a:latin typeface="+mn-lt"/>
                          <a:ea typeface="+mn-ea"/>
                          <a:cs typeface="+mn-cs"/>
                        </a:rPr>
                        <a:t> </a:t>
                      </a:r>
                      <a:r>
                        <a:rPr lang="tr-TR" sz="1000" u="none" strike="noStrike" kern="1200" dirty="0" err="1">
                          <a:solidFill>
                            <a:schemeClr val="tx1"/>
                          </a:solidFill>
                          <a:effectLst/>
                          <a:latin typeface="+mn-lt"/>
                          <a:ea typeface="+mn-ea"/>
                          <a:cs typeface="+mn-cs"/>
                        </a:rPr>
                        <a:t>Teams</a:t>
                      </a:r>
                      <a:r>
                        <a:rPr lang="tr-TR" sz="1000" u="none" strike="noStrike" kern="1200" dirty="0">
                          <a:solidFill>
                            <a:schemeClr val="tx1"/>
                          </a:solidFill>
                          <a:effectLst/>
                          <a:latin typeface="+mn-lt"/>
                          <a:ea typeface="+mn-ea"/>
                          <a:cs typeface="+mn-cs"/>
                        </a:rPr>
                        <a:t> platformu</a:t>
                      </a: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000" u="none" strike="noStrike" dirty="0">
                          <a:effectLst/>
                        </a:rPr>
                        <a:t>2</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dirty="0">
                          <a:solidFill>
                            <a:schemeClr val="tx1"/>
                          </a:solidFill>
                          <a:effectLst/>
                          <a:latin typeface="+mn-lt"/>
                          <a:ea typeface="+mn-ea"/>
                          <a:cs typeface="+mn-cs"/>
                        </a:rPr>
                        <a:t>Eğitim  </a:t>
                      </a:r>
                    </a:p>
                  </a:txBody>
                  <a:tcPr marL="7620" marR="7620" marT="7620" marB="0" anchor="ctr"/>
                </a:tc>
                <a:tc>
                  <a:txBody>
                    <a:bodyPr/>
                    <a:lstStyle/>
                    <a:p>
                      <a:pPr algn="ctr" rtl="0" fontAlgn="t">
                        <a:spcBef>
                          <a:spcPts val="0"/>
                        </a:spcBef>
                        <a:spcAft>
                          <a:spcPts val="0"/>
                        </a:spcAft>
                      </a:pPr>
                      <a:r>
                        <a:rPr lang="tr-TR" sz="1000" u="none" strike="noStrike" kern="1200" dirty="0">
                          <a:solidFill>
                            <a:schemeClr val="tx1"/>
                          </a:solidFill>
                          <a:effectLst/>
                          <a:latin typeface="+mn-lt"/>
                          <a:ea typeface="+mn-ea"/>
                          <a:cs typeface="+mn-cs"/>
                        </a:rPr>
                        <a:t>Seminer</a:t>
                      </a:r>
                    </a:p>
                  </a:txBody>
                  <a:tcPr marL="63500" marR="63500" marT="63500" marB="63500" anchor="ctr"/>
                </a:tc>
                <a:tc>
                  <a:txBody>
                    <a:bodyPr/>
                    <a:lstStyle/>
                    <a:p>
                      <a:pPr algn="ctr" fontAlgn="ctr"/>
                      <a:r>
                        <a:rPr lang="tr-TR" sz="1000" dirty="0" err="1"/>
                        <a:t>UZEM’den</a:t>
                      </a:r>
                      <a:r>
                        <a:rPr lang="tr-TR" sz="1000" dirty="0"/>
                        <a:t> Uzaktan Sınav Süreçlerine Yönelik Bilgilendirme Toplantısı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UZEM Müdürü Doç. Dr. Ali Kürşat </a:t>
                      </a:r>
                      <a:r>
                        <a:rPr lang="tr-TR" sz="1000" dirty="0" err="1"/>
                        <a:t>Erümit</a:t>
                      </a:r>
                      <a:r>
                        <a:rPr lang="tr-TR" sz="1000" dirty="0"/>
                        <a:t> ile UZEM akademik personeli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24-04-2025</a:t>
                      </a:r>
                    </a:p>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11.00-12.00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kern="1200" dirty="0">
                          <a:solidFill>
                            <a:schemeClr val="tx1"/>
                          </a:solidFill>
                          <a:effectLst/>
                          <a:latin typeface="+mn-lt"/>
                          <a:ea typeface="+mn-ea"/>
                          <a:cs typeface="+mn-cs"/>
                        </a:rPr>
                        <a:t>UZEM Çevrimiçi Toplantı Salonu </a:t>
                      </a: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000" u="none" strike="noStrike" dirty="0">
                          <a:effectLst/>
                        </a:rPr>
                        <a:t>3</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Bilimsel</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r>
                        <a:rPr lang="tr-TR" sz="1000" u="none" strike="noStrike" dirty="0" err="1">
                          <a:effectLst/>
                        </a:rPr>
                        <a:t>Webinar</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Yavuz Sultan Selim Sempozyumu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Prof. Dr. Mehmet Hüsrev </a:t>
                      </a:r>
                      <a:r>
                        <a:rPr lang="tr-TR" sz="1000" u="none" strike="noStrike" dirty="0" err="1">
                          <a:effectLst/>
                        </a:rPr>
                        <a:t>SUBAŞI’nın</a:t>
                      </a:r>
                      <a:r>
                        <a:rPr lang="tr-TR" sz="1000" u="none" strike="noStrike" dirty="0">
                          <a:effectLst/>
                        </a:rPr>
                        <a:t> yönetiminde “açılış </a:t>
                      </a:r>
                      <a:r>
                        <a:rPr lang="tr-TR" sz="1000" u="none" strike="noStrike" dirty="0" err="1">
                          <a:effectLst/>
                        </a:rPr>
                        <a:t>oturumu”nda</a:t>
                      </a:r>
                      <a:r>
                        <a:rPr lang="tr-TR" sz="1000" u="none" strike="noStrike" dirty="0">
                          <a:effectLst/>
                        </a:rPr>
                        <a:t> Prof. Dr. Feridun M. EMECEN ve Prof. Dr. İhsan </a:t>
                      </a:r>
                      <a:r>
                        <a:rPr lang="tr-TR" sz="1000" u="none" strike="noStrike" dirty="0" err="1">
                          <a:effectLst/>
                        </a:rPr>
                        <a:t>FAZLIOĞLU’nun</a:t>
                      </a:r>
                      <a:r>
                        <a:rPr lang="tr-TR" sz="1000" u="none" strike="noStrike" dirty="0">
                          <a:effectLst/>
                        </a:rPr>
                        <a:t> konuşmaları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8.05.2025</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09.30 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Mahmut </a:t>
                      </a:r>
                      <a:r>
                        <a:rPr lang="tr-TR" sz="1000" u="none" strike="noStrike" dirty="0" err="1">
                          <a:effectLst/>
                        </a:rPr>
                        <a:t>Goloğlu</a:t>
                      </a:r>
                      <a:r>
                        <a:rPr lang="tr-TR" sz="1000" u="none" strike="noStrike" dirty="0">
                          <a:effectLst/>
                        </a:rPr>
                        <a:t> Kültür Merkezi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310811">
                <a:tc>
                  <a:txBody>
                    <a:bodyPr/>
                    <a:lstStyle/>
                    <a:p>
                      <a:pPr algn="ctr" fontAlgn="b"/>
                      <a:r>
                        <a:rPr lang="tr-TR" sz="1000" u="none" strike="noStrike" dirty="0">
                          <a:effectLst/>
                        </a:rPr>
                        <a:t> 4</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  Bilimsel</a:t>
                      </a:r>
                      <a:endParaRPr lang="tr-TR" sz="1000" b="1" i="0" u="none" strike="noStrike" dirty="0">
                        <a:solidFill>
                          <a:srgbClr val="000000"/>
                        </a:solidFill>
                        <a:effectLst/>
                        <a:latin typeface="Times New Roman" panose="02020603050405020304" pitchFamily="18" charset="0"/>
                      </a:endParaRP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  </a:t>
                      </a:r>
                      <a:r>
                        <a:rPr lang="tr-TR" sz="1000" u="none" strike="noStrike" dirty="0" err="1">
                          <a:effectLst/>
                        </a:rPr>
                        <a:t>Webinar</a:t>
                      </a:r>
                      <a:endParaRPr lang="tr-TR" sz="1000" b="1" i="0" u="none" strike="noStrike" dirty="0">
                        <a:solidFill>
                          <a:srgbClr val="000000"/>
                        </a:solidFill>
                        <a:effectLst/>
                        <a:latin typeface="Times New Roman" panose="02020603050405020304" pitchFamily="18" charset="0"/>
                      </a:endParaRP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Uluslararası Karadeniz Eğitim Bilimleri Kongresi</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Akademisyenler</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02-05-2025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15.00-18.00</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48017327"/>
                  </a:ext>
                </a:extLst>
              </a:tr>
              <a:tr h="310811">
                <a:tc>
                  <a:txBody>
                    <a:bodyPr/>
                    <a:lstStyle/>
                    <a:p>
                      <a:pPr algn="ctr" fontAlgn="b"/>
                      <a:r>
                        <a:rPr lang="tr-TR" sz="1000" u="none" strike="noStrike" dirty="0">
                          <a:effectLst/>
                        </a:rPr>
                        <a:t> 5</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Bilimsel</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 </a:t>
                      </a:r>
                      <a:r>
                        <a:rPr lang="tr-TR" sz="1000" u="none" strike="noStrike" dirty="0" err="1">
                          <a:effectLst/>
                        </a:rPr>
                        <a:t>Webinar</a:t>
                      </a:r>
                      <a:endParaRPr lang="tr-TR" sz="1000" b="1" i="0" u="none" strike="noStrike" dirty="0">
                        <a:solidFill>
                          <a:srgbClr val="000000"/>
                        </a:solidFill>
                        <a:effectLst/>
                        <a:latin typeface="Times New Roman" panose="02020603050405020304" pitchFamily="18" charset="0"/>
                      </a:endParaRP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r>
                        <a:rPr lang="tr-TR" sz="1000" u="none" strike="noStrike" dirty="0" smtClean="0">
                          <a:effectLst/>
                        </a:rPr>
                        <a:t>»Müziğin </a:t>
                      </a:r>
                      <a:r>
                        <a:rPr lang="tr-TR" sz="1000" u="none" strike="noStrike" dirty="0">
                          <a:effectLst/>
                        </a:rPr>
                        <a:t>Fiziksel </a:t>
                      </a:r>
                      <a:r>
                        <a:rPr lang="tr-TR" sz="1000" u="none" strike="noStrike" dirty="0" smtClean="0">
                          <a:effectLst/>
                        </a:rPr>
                        <a:t>Temelleri» başlıklı </a:t>
                      </a:r>
                      <a:r>
                        <a:rPr lang="tr-TR" sz="1000" u="none" strike="noStrike" dirty="0" err="1">
                          <a:effectLst/>
                        </a:rPr>
                        <a:t>webinar</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15.10.2025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69351913"/>
                  </a:ext>
                </a:extLst>
              </a:tr>
              <a:tr h="310811">
                <a:tc>
                  <a:txBody>
                    <a:bodyPr/>
                    <a:lstStyle/>
                    <a:p>
                      <a:pPr algn="ctr" fontAlgn="b"/>
                      <a:r>
                        <a:rPr lang="tr-TR" sz="1000" u="none" strike="noStrike" dirty="0">
                          <a:effectLst/>
                        </a:rPr>
                        <a:t> 6</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Bilimsel</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err="1">
                          <a:ln>
                            <a:noFill/>
                          </a:ln>
                          <a:solidFill>
                            <a:prstClr val="black"/>
                          </a:solidFill>
                          <a:effectLst/>
                          <a:uLnTx/>
                          <a:uFillTx/>
                          <a:latin typeface="Calibri"/>
                          <a:ea typeface="+mn-ea"/>
                          <a:cs typeface="+mn-cs"/>
                        </a:rPr>
                        <a:t>Webinar</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algn="ctr" fontAlgn="b"/>
                      <a:r>
                        <a:rPr lang="tr-TR" sz="1000" u="none" strike="noStrike" dirty="0">
                          <a:effectLst/>
                        </a:rPr>
                        <a:t> </a:t>
                      </a:r>
                      <a:r>
                        <a:rPr lang="tr-TR" sz="1000" u="none" strike="noStrike" dirty="0" smtClean="0">
                          <a:effectLst/>
                        </a:rPr>
                        <a:t>»Oyun </a:t>
                      </a:r>
                      <a:r>
                        <a:rPr lang="tr-TR" sz="1000" u="none" strike="noStrike" dirty="0">
                          <a:effectLst/>
                        </a:rPr>
                        <a:t>Tasarımı </a:t>
                      </a:r>
                      <a:r>
                        <a:rPr lang="tr-TR" sz="1000" u="none" strike="noStrike" dirty="0" smtClean="0">
                          <a:effectLst/>
                        </a:rPr>
                        <a:t>Temelli» </a:t>
                      </a:r>
                      <a:r>
                        <a:rPr lang="tr-TR" sz="1000" u="none" strike="noStrike" dirty="0">
                          <a:effectLst/>
                        </a:rPr>
                        <a:t>başlıklı </a:t>
                      </a:r>
                      <a:r>
                        <a:rPr lang="tr-TR" sz="1000" u="none" strike="noStrike" dirty="0" err="1">
                          <a:effectLst/>
                        </a:rPr>
                        <a:t>webinar</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21.11.2025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73674110"/>
                  </a:ext>
                </a:extLst>
              </a:tr>
              <a:tr h="310811">
                <a:tc>
                  <a:txBody>
                    <a:bodyPr/>
                    <a:lstStyle/>
                    <a:p>
                      <a:pPr algn="ctr" fontAlgn="b"/>
                      <a:r>
                        <a:rPr lang="tr-TR" sz="1000" u="none" strike="noStrike" dirty="0">
                          <a:effectLst/>
                        </a:rPr>
                        <a:t> 7</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Bilimsel</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err="1">
                          <a:ln>
                            <a:noFill/>
                          </a:ln>
                          <a:solidFill>
                            <a:prstClr val="black"/>
                          </a:solidFill>
                          <a:effectLst/>
                          <a:uLnTx/>
                          <a:uFillTx/>
                          <a:latin typeface="Calibri"/>
                          <a:ea typeface="+mn-ea"/>
                          <a:cs typeface="+mn-cs"/>
                        </a:rPr>
                        <a:t>Webinar</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algn="ctr" rtl="0"/>
                      <a:r>
                        <a:rPr lang="tr-TR" sz="1000" u="none" strike="noStrike" dirty="0">
                          <a:effectLst/>
                        </a:rPr>
                        <a:t> </a:t>
                      </a:r>
                      <a:r>
                        <a:rPr lang="tr-TR" sz="1000" u="none" strike="noStrike" dirty="0" smtClean="0">
                          <a:effectLst/>
                        </a:rPr>
                        <a:t>»</a:t>
                      </a:r>
                      <a:r>
                        <a:rPr lang="tr-TR" sz="1000" u="none" strike="noStrike" kern="1200" dirty="0" smtClean="0">
                          <a:solidFill>
                            <a:schemeClr val="tx1"/>
                          </a:solidFill>
                          <a:effectLst/>
                          <a:latin typeface="+mn-lt"/>
                          <a:ea typeface="+mn-ea"/>
                          <a:cs typeface="+mn-cs"/>
                        </a:rPr>
                        <a:t>İyi </a:t>
                      </a:r>
                      <a:r>
                        <a:rPr lang="tr-TR" sz="1000" u="none" strike="noStrike" kern="1200" dirty="0">
                          <a:solidFill>
                            <a:schemeClr val="tx1"/>
                          </a:solidFill>
                          <a:effectLst/>
                          <a:latin typeface="+mn-lt"/>
                          <a:ea typeface="+mn-ea"/>
                          <a:cs typeface="+mn-cs"/>
                        </a:rPr>
                        <a:t>Film Nedir? Sinema Eleştirisinde Ölçütler, Yöntemler ve Yanılgılar” başlıklı webinar</a:t>
                      </a: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15.12.2025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90684589"/>
                  </a:ext>
                </a:extLst>
              </a:tr>
              <a:tr h="310811">
                <a:tc>
                  <a:txBody>
                    <a:bodyPr/>
                    <a:lstStyle/>
                    <a:p>
                      <a:pPr algn="ctr" fontAlgn="b"/>
                      <a:r>
                        <a:rPr lang="tr-TR" sz="1000" u="none" strike="noStrike" dirty="0">
                          <a:effectLst/>
                        </a:rPr>
                        <a:t> 8</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 </a:t>
                      </a:r>
                      <a:r>
                        <a:rPr kumimoji="0" lang="tr-TR" sz="1000" b="0" i="0" u="none" strike="noStrike" kern="1200" cap="none" spc="0" normalizeH="0" baseline="0" noProof="0" dirty="0">
                          <a:ln>
                            <a:noFill/>
                          </a:ln>
                          <a:solidFill>
                            <a:prstClr val="black"/>
                          </a:solidFill>
                          <a:effectLst/>
                          <a:uLnTx/>
                          <a:uFillTx/>
                          <a:latin typeface="+mn-lt"/>
                          <a:ea typeface="+mn-ea"/>
                          <a:cs typeface="+mn-cs"/>
                        </a:rPr>
                        <a:t>Bilimsel</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err="1">
                          <a:ln>
                            <a:noFill/>
                          </a:ln>
                          <a:solidFill>
                            <a:prstClr val="black"/>
                          </a:solidFill>
                          <a:effectLst/>
                          <a:uLnTx/>
                          <a:uFillTx/>
                          <a:latin typeface="Calibri"/>
                          <a:ea typeface="+mn-ea"/>
                          <a:cs typeface="+mn-cs"/>
                        </a:rPr>
                        <a:t>Webinar</a:t>
                      </a:r>
                      <a:endParaRPr kumimoji="0" lang="tr-TR"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txBody>
                  <a:tcPr marL="7620" marR="7620" marT="7620" marB="0" anchor="ctr"/>
                </a:tc>
                <a:tc>
                  <a:txBody>
                    <a:bodyPr/>
                    <a:lstStyle/>
                    <a:p>
                      <a:pPr algn="ctr" fontAlgn="b"/>
                      <a:r>
                        <a:rPr lang="tr-TR" sz="1000" u="none" strike="noStrike" dirty="0">
                          <a:effectLst/>
                        </a:rPr>
                        <a:t> Okul Öncesi Programı Kariyer Günleri Etkinliği</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17.12.2025</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a:effectLst/>
                        </a:rPr>
                        <a:t> </a:t>
                      </a:r>
                      <a:endParaRPr lang="tr-TR" sz="10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 </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13870283"/>
                  </a:ext>
                </a:extLst>
              </a:tr>
            </a:tbl>
          </a:graphicData>
        </a:graphic>
      </p:graphicFrame>
    </p:spTree>
    <p:extLst>
      <p:ext uri="{BB962C8B-B14F-4D97-AF65-F5344CB8AC3E}">
        <p14:creationId xmlns:p14="http://schemas.microsoft.com/office/powerpoint/2010/main" val="2918490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097450064"/>
              </p:ext>
            </p:extLst>
          </p:nvPr>
        </p:nvGraphicFramePr>
        <p:xfrm>
          <a:off x="261258" y="1959425"/>
          <a:ext cx="11636827" cy="4254472"/>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b="0" i="0" u="none" strike="noStrike" dirty="0">
                          <a:solidFill>
                            <a:schemeClr val="tx1"/>
                          </a:solidFill>
                          <a:effectLst/>
                          <a:latin typeface="+mn-lt"/>
                        </a:rPr>
                        <a:t>9</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Bilimsel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algn="ctr" defTabSz="914400" rtl="0" eaLnBrk="1" fontAlgn="ctr" latinLnBrk="0" hangingPunct="1"/>
                      <a:r>
                        <a:rPr lang="tr-TR" sz="1000" kern="1200" dirty="0">
                          <a:solidFill>
                            <a:schemeClr val="tx1"/>
                          </a:solidFill>
                          <a:latin typeface="+mn-lt"/>
                          <a:ea typeface="+mn-ea"/>
                          <a:cs typeface="+mn-cs"/>
                        </a:rPr>
                        <a:t>Toplantı</a:t>
                      </a:r>
                    </a:p>
                  </a:txBody>
                  <a:tcPr marL="7620" marR="7620" marT="7620" marB="0" anchor="ctr"/>
                </a:tc>
                <a:tc>
                  <a:txBody>
                    <a:bodyPr/>
                    <a:lstStyle/>
                    <a:p>
                      <a:pPr algn="ctr" fontAlgn="ctr"/>
                      <a:r>
                        <a:rPr lang="tr-TR" sz="1000" kern="1200" dirty="0">
                          <a:solidFill>
                            <a:schemeClr val="tx1"/>
                          </a:solidFill>
                          <a:latin typeface="+mn-lt"/>
                          <a:ea typeface="+mn-ea"/>
                          <a:cs typeface="+mn-cs"/>
                        </a:rPr>
                        <a:t>Proje Danışmanlık Toplantısı</a:t>
                      </a: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Trabzon Maçka Ömer Burhanoğlu Fizik Tedavi ve Rehabilitasyon Hastanesi Başhekimi Uzm. Dr. Ertan ÖZDEMİR ve hastane koordinatörü Uzm. </a:t>
                      </a:r>
                      <a:r>
                        <a:rPr lang="tr-TR" sz="1000" dirty="0" err="1"/>
                        <a:t>Fzt</a:t>
                      </a:r>
                      <a:r>
                        <a:rPr lang="tr-TR" sz="1000" dirty="0"/>
                        <a:t>. Osman TOPÇU</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algn="ctr" defTabSz="914400" rtl="0" eaLnBrk="1" fontAlgn="ctr" latinLnBrk="0" hangingPunct="1"/>
                      <a:r>
                        <a:rPr lang="tr-TR" sz="1000" kern="1200" dirty="0">
                          <a:solidFill>
                            <a:schemeClr val="tx1"/>
                          </a:solidFill>
                          <a:latin typeface="+mn-lt"/>
                          <a:ea typeface="+mn-ea"/>
                          <a:cs typeface="+mn-cs"/>
                        </a:rPr>
                        <a:t>16.01.2025</a:t>
                      </a:r>
                    </a:p>
                  </a:txBody>
                  <a:tcPr marL="7620" marR="7620" marT="7620" marB="0" anchor="ctr"/>
                </a:tc>
                <a:tc>
                  <a:txBody>
                    <a:bodyPr/>
                    <a:lstStyle/>
                    <a:p>
                      <a:pPr algn="ctr" fontAlgn="ct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marL="0" algn="ctr" defTabSz="914400" rtl="0" eaLnBrk="1" fontAlgn="ctr" latinLnBrk="0" hangingPunct="1"/>
                      <a:r>
                        <a:rPr lang="tr-TR" sz="1000" u="none" strike="noStrike" kern="1200" dirty="0">
                          <a:solidFill>
                            <a:schemeClr val="tx1"/>
                          </a:solidFill>
                          <a:effectLst/>
                          <a:latin typeface="+mn-lt"/>
                          <a:ea typeface="+mn-ea"/>
                          <a:cs typeface="+mn-cs"/>
                        </a:rPr>
                        <a:t>10</a:t>
                      </a:r>
                    </a:p>
                  </a:txBody>
                  <a:tcPr marL="7620" marR="7620" marT="7620" marB="0" anchor="ctr"/>
                </a:tc>
                <a:tc>
                  <a:txBody>
                    <a:bodyPr/>
                    <a:lstStyle/>
                    <a:p>
                      <a:pPr algn="ctr" fontAlgn="ctr"/>
                      <a:r>
                        <a:rPr lang="tr-TR" sz="1000" u="none" strike="noStrike" kern="1200" dirty="0">
                          <a:solidFill>
                            <a:schemeClr val="tx1"/>
                          </a:solidFill>
                          <a:effectLst/>
                          <a:latin typeface="+mn-lt"/>
                          <a:ea typeface="+mn-ea"/>
                          <a:cs typeface="+mn-cs"/>
                        </a:rPr>
                        <a:t>Eğitim </a:t>
                      </a:r>
                    </a:p>
                  </a:txBody>
                  <a:tcPr marL="7620" marR="7620" marT="7620" marB="0" anchor="ctr"/>
                </a:tc>
                <a:tc>
                  <a:txBody>
                    <a:bodyPr/>
                    <a:lstStyle/>
                    <a:p>
                      <a:pPr algn="ctr" rtl="0" fontAlgn="t">
                        <a:spcBef>
                          <a:spcPts val="0"/>
                        </a:spcBef>
                        <a:spcAft>
                          <a:spcPts val="0"/>
                        </a:spcAft>
                      </a:pPr>
                      <a:r>
                        <a:rPr lang="tr-TR" sz="1000" u="none" strike="noStrike" kern="1200" dirty="0">
                          <a:solidFill>
                            <a:schemeClr val="tx1"/>
                          </a:solidFill>
                          <a:effectLst/>
                          <a:latin typeface="+mn-lt"/>
                          <a:ea typeface="+mn-ea"/>
                          <a:cs typeface="+mn-cs"/>
                        </a:rPr>
                        <a:t>Eğitim</a:t>
                      </a:r>
                    </a:p>
                  </a:txBody>
                  <a:tcPr marL="63500" marR="63500" marT="63500" marB="63500" anchor="ctr"/>
                </a:tc>
                <a:tc>
                  <a:txBody>
                    <a:bodyPr/>
                    <a:lstStyle/>
                    <a:p>
                      <a:pPr algn="ctr" fontAlgn="ctr"/>
                      <a:r>
                        <a:rPr lang="tr-TR" sz="1000" dirty="0"/>
                        <a:t>C# ile Nesne Yönelimli Programlama Eğitimi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Dr. </a:t>
                      </a:r>
                      <a:r>
                        <a:rPr lang="tr-TR" sz="1000" dirty="0" err="1"/>
                        <a:t>Öğr</a:t>
                      </a:r>
                      <a:r>
                        <a:rPr lang="tr-TR" sz="1000" dirty="0"/>
                        <a:t>. Üyesi Arda </a:t>
                      </a:r>
                      <a:r>
                        <a:rPr lang="tr-TR" sz="1000" dirty="0" err="1"/>
                        <a:t>Üstübioğlu</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3-14 Şubat 2025</a:t>
                      </a:r>
                    </a:p>
                  </a:txBody>
                  <a:tcPr marL="7620" marR="7620" marT="7620" marB="0" anchor="ctr"/>
                </a:tc>
                <a:tc>
                  <a:txBody>
                    <a:bodyPr/>
                    <a:lstStyle/>
                    <a:p>
                      <a:pPr algn="ctr" fontAlgn="ct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000" b="0" i="0" u="none" strike="noStrike" dirty="0">
                          <a:solidFill>
                            <a:schemeClr val="tx1"/>
                          </a:solidFill>
                          <a:effectLst/>
                          <a:latin typeface="+mn-lt"/>
                        </a:rPr>
                        <a:t>11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Bilimsel</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algn="ctr" defTabSz="914400" rtl="0" eaLnBrk="1" fontAlgn="t" latinLnBrk="0" hangingPunct="1">
                        <a:spcBef>
                          <a:spcPts val="0"/>
                        </a:spcBef>
                        <a:spcAft>
                          <a:spcPts val="0"/>
                        </a:spcAft>
                      </a:pPr>
                      <a:r>
                        <a:rPr lang="tr-TR" sz="1000" u="none" strike="noStrike" kern="1200" dirty="0">
                          <a:solidFill>
                            <a:schemeClr val="tx1"/>
                          </a:solidFill>
                          <a:effectLst/>
                          <a:latin typeface="+mn-lt"/>
                          <a:ea typeface="+mn-ea"/>
                          <a:cs typeface="+mn-cs"/>
                        </a:rPr>
                        <a:t>Toplantı</a:t>
                      </a:r>
                    </a:p>
                  </a:txBody>
                  <a:tcPr marL="7620" marR="7620" marT="7620" marB="0" anchor="ctr"/>
                </a:tc>
                <a:tc>
                  <a:txBody>
                    <a:bodyPr/>
                    <a:lstStyle/>
                    <a:p>
                      <a:pPr algn="ctr" fontAlgn="ctr"/>
                      <a:r>
                        <a:rPr lang="tr-TR" sz="1000" dirty="0"/>
                        <a:t>“Tarımda Yapay Zeka” proje toplantısı</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Giresun Valiliği Avrupa Birliği ve Dış İlişkiler Bürosu Müdürü Cem Mutlu TÜRKSEVEN ve ekibi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algn="ctr" defTabSz="914400" rtl="0" eaLnBrk="1" fontAlgn="ctr" latinLnBrk="0" hangingPunct="1"/>
                      <a:r>
                        <a:rPr lang="tr-TR" sz="1000" kern="1200" dirty="0">
                          <a:solidFill>
                            <a:schemeClr val="tx1"/>
                          </a:solidFill>
                          <a:latin typeface="+mn-lt"/>
                          <a:ea typeface="+mn-ea"/>
                          <a:cs typeface="+mn-cs"/>
                        </a:rPr>
                        <a:t>03.03.2025</a:t>
                      </a:r>
                    </a:p>
                  </a:txBody>
                  <a:tcPr marL="7620" marR="7620" marT="7620" marB="0" anchor="ctr"/>
                </a:tc>
                <a:tc>
                  <a:txBody>
                    <a:bodyPr/>
                    <a:lstStyle/>
                    <a:p>
                      <a:pPr algn="ctr" fontAlgn="ct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r h="310811">
                <a:tc>
                  <a:txBody>
                    <a:bodyPr/>
                    <a:lstStyle/>
                    <a:p>
                      <a:pPr algn="ctr" fontAlgn="b"/>
                      <a:r>
                        <a:rPr lang="tr-TR" sz="1000" u="none" strike="noStrike" dirty="0">
                          <a:effectLst/>
                        </a:rPr>
                        <a:t> 12</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  Bilimsel</a:t>
                      </a:r>
                      <a:endParaRPr lang="tr-TR" sz="1000" b="1" i="0" u="none" strike="noStrike" dirty="0">
                        <a:solidFill>
                          <a:srgbClr val="000000"/>
                        </a:solidFill>
                        <a:effectLst/>
                        <a:latin typeface="Times New Roman" panose="02020603050405020304" pitchFamily="18" charset="0"/>
                      </a:endParaRP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Proje Açılışı</a:t>
                      </a:r>
                    </a:p>
                  </a:txBody>
                  <a:tcPr marL="7620" marR="7620" marT="7620" marB="0" anchor="ctr"/>
                </a:tc>
                <a:tc>
                  <a:txBody>
                    <a:bodyPr/>
                    <a:lstStyle/>
                    <a:p>
                      <a:pPr algn="ctr" fontAlgn="b"/>
                      <a:r>
                        <a:rPr lang="tr-TR" sz="1000" dirty="0"/>
                        <a:t>Üniversite Öğrenci Topluluklar ve Destek Programı(ÜNİDES) kapsamında düzenlenen, Gençlik ve Spor Bakanlığı tarafından desteklenen " Yapay Zeka ve Teknoloji Kullanımı" adlı proje açılışı</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dirty="0"/>
                        <a:t>Yapay zeka kulübü öğrencileri,</a:t>
                      </a:r>
                      <a:r>
                        <a:rPr lang="tr-TR" sz="1000" baseline="0" dirty="0"/>
                        <a:t> </a:t>
                      </a:r>
                      <a:r>
                        <a:rPr lang="tr-TR" sz="1000" dirty="0"/>
                        <a:t>Bilgisayar ve Bilişim Bilimleri Fakültesi Dekanı Prof. Dr. Cemal KÖSE, Dekan Yardımcısı Dr. </a:t>
                      </a:r>
                      <a:r>
                        <a:rPr lang="tr-TR" sz="1000" dirty="0" err="1"/>
                        <a:t>Öğr</a:t>
                      </a:r>
                      <a:r>
                        <a:rPr lang="tr-TR" sz="1000" dirty="0"/>
                        <a:t>. Üyesi Samet AYMAZ, Yapay Zeka Mühendisliği Bölüm Başkanı Dr. </a:t>
                      </a:r>
                      <a:r>
                        <a:rPr lang="tr-TR" sz="1000" dirty="0" err="1"/>
                        <a:t>Öğr</a:t>
                      </a:r>
                      <a:r>
                        <a:rPr lang="tr-TR" sz="1000" dirty="0"/>
                        <a:t>. Üyesi Özge AYDOĞDU , Sınıf Öğretmenliği Bölüm Başkanı Prof. Dr. Taner ALTUN, merkez müdürümüz Doç. Dr. Ali Kürşat ERÜMİT ve bölüm öğretim üyeleri</a:t>
                      </a:r>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000" b="0" i="0" u="none" strike="noStrike" dirty="0">
                          <a:solidFill>
                            <a:srgbClr val="000000"/>
                          </a:solidFill>
                          <a:effectLst/>
                          <a:latin typeface="Calibri" panose="020F0502020204030204" pitchFamily="34" charset="0"/>
                        </a:rPr>
                        <a:t>08.04.2025</a:t>
                      </a:r>
                    </a:p>
                  </a:txBody>
                  <a:tcPr marL="7620" marR="7620" marT="7620" marB="0" anchor="b"/>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 Yapay Zeka ve Robotik Kodlama Merkezi </a:t>
                      </a:r>
                      <a:endParaRPr lang="tr-TR" sz="1000" b="1" i="0" u="none" strike="noStrike" dirty="0">
                        <a:solidFill>
                          <a:srgbClr val="000000"/>
                        </a:solidFill>
                        <a:effectLst/>
                        <a:latin typeface="Times New Roman" panose="02020603050405020304" pitchFamily="18" charset="0"/>
                      </a:endParaRP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8017327"/>
                  </a:ext>
                </a:extLst>
              </a:tr>
            </a:tbl>
          </a:graphicData>
        </a:graphic>
      </p:graphicFrame>
    </p:spTree>
    <p:extLst>
      <p:ext uri="{BB962C8B-B14F-4D97-AF65-F5344CB8AC3E}">
        <p14:creationId xmlns:p14="http://schemas.microsoft.com/office/powerpoint/2010/main" val="333805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614867172"/>
              </p:ext>
            </p:extLst>
          </p:nvPr>
        </p:nvGraphicFramePr>
        <p:xfrm>
          <a:off x="261258" y="1959425"/>
          <a:ext cx="11636827" cy="4254472"/>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kern="1200" dirty="0">
                          <a:solidFill>
                            <a:schemeClr val="tx1"/>
                          </a:solidFill>
                          <a:latin typeface="+mn-lt"/>
                          <a:ea typeface="+mn-ea"/>
                          <a:cs typeface="+mn-cs"/>
                        </a:rPr>
                        <a:t>13</a:t>
                      </a:r>
                    </a:p>
                  </a:txBody>
                  <a:tcPr marL="7620" marR="7620" marT="7620" marB="0" anchor="ctr"/>
                </a:tc>
                <a:tc>
                  <a:txBody>
                    <a:bodyPr/>
                    <a:lstStyle/>
                    <a:p>
                      <a:pPr algn="ctr" fontAlgn="ctr"/>
                      <a:r>
                        <a:rPr lang="tr-TR" sz="1000" kern="1200" dirty="0">
                          <a:solidFill>
                            <a:schemeClr val="tx1"/>
                          </a:solidFill>
                          <a:latin typeface="+mn-lt"/>
                          <a:ea typeface="+mn-ea"/>
                          <a:cs typeface="+mn-cs"/>
                        </a:rPr>
                        <a:t>Bilimsel</a:t>
                      </a:r>
                    </a:p>
                  </a:txBody>
                  <a:tcPr marL="7620" marR="7620" marT="7620" marB="0" anchor="ctr"/>
                </a:tc>
                <a:tc>
                  <a:txBody>
                    <a:bodyPr/>
                    <a:lstStyle/>
                    <a:p>
                      <a:pPr algn="ctr" fontAlgn="ctr"/>
                      <a:r>
                        <a:rPr lang="tr-TR" sz="1000" kern="1200" dirty="0">
                          <a:solidFill>
                            <a:schemeClr val="tx1"/>
                          </a:solidFill>
                          <a:latin typeface="+mn-lt"/>
                          <a:ea typeface="+mn-ea"/>
                          <a:cs typeface="+mn-cs"/>
                        </a:rPr>
                        <a:t>Proje Etkinliği</a:t>
                      </a:r>
                    </a:p>
                  </a:txBody>
                  <a:tcPr marL="7620" marR="7620" marT="7620" marB="0" anchor="ctr"/>
                </a:tc>
                <a:tc>
                  <a:txBody>
                    <a:bodyPr/>
                    <a:lstStyle/>
                    <a:p>
                      <a:pPr algn="ctr" fontAlgn="ctr"/>
                      <a:r>
                        <a:rPr lang="tr-TR" sz="1000" kern="1200" dirty="0">
                          <a:solidFill>
                            <a:schemeClr val="tx1"/>
                          </a:solidFill>
                          <a:latin typeface="+mn-lt"/>
                          <a:ea typeface="+mn-ea"/>
                          <a:cs typeface="+mn-cs"/>
                        </a:rPr>
                        <a:t>ÜNİDES Projesi 2. Tanıtım Etkinliği</a:t>
                      </a:r>
                    </a:p>
                  </a:txBody>
                  <a:tcPr marL="7620" marR="7620" marT="7620" marB="0" anchor="ctr"/>
                </a:tc>
                <a:tc>
                  <a:txBody>
                    <a:bodyPr/>
                    <a:lstStyle/>
                    <a:p>
                      <a:pPr algn="ctr" fontAlgn="ctr"/>
                      <a:r>
                        <a:rPr lang="tr-TR" sz="1000" kern="1200" dirty="0">
                          <a:solidFill>
                            <a:schemeClr val="tx1"/>
                          </a:solidFill>
                          <a:latin typeface="+mn-lt"/>
                          <a:ea typeface="+mn-ea"/>
                          <a:cs typeface="+mn-cs"/>
                        </a:rPr>
                        <a:t>Merkez Müdür Yardımcısı Dr. </a:t>
                      </a:r>
                      <a:r>
                        <a:rPr lang="tr-TR" sz="1000" kern="1200" dirty="0" err="1">
                          <a:solidFill>
                            <a:schemeClr val="tx1"/>
                          </a:solidFill>
                          <a:latin typeface="+mn-lt"/>
                          <a:ea typeface="+mn-ea"/>
                          <a:cs typeface="+mn-cs"/>
                        </a:rPr>
                        <a:t>Öğr</a:t>
                      </a:r>
                      <a:r>
                        <a:rPr lang="tr-TR" sz="1000" kern="1200" dirty="0">
                          <a:solidFill>
                            <a:schemeClr val="tx1"/>
                          </a:solidFill>
                          <a:latin typeface="+mn-lt"/>
                          <a:ea typeface="+mn-ea"/>
                          <a:cs typeface="+mn-cs"/>
                        </a:rPr>
                        <a:t>. Üyesi Alper Şimşek, Matematik Eğitimi Anabilim Dalı Başkanı Doç. Dr. Erdem Çekmez ve Beden Eğitimi ve Spor Bölümü Öğretim Üyesi Doç. Dr. Tamer </a:t>
                      </a:r>
                      <a:r>
                        <a:rPr lang="tr-TR" sz="1000" kern="1200" dirty="0" err="1">
                          <a:solidFill>
                            <a:schemeClr val="tx1"/>
                          </a:solidFill>
                          <a:latin typeface="+mn-lt"/>
                          <a:ea typeface="+mn-ea"/>
                          <a:cs typeface="+mn-cs"/>
                        </a:rPr>
                        <a:t>Civil</a:t>
                      </a:r>
                      <a:endParaRPr lang="tr-TR" sz="1000" kern="1200" dirty="0">
                        <a:solidFill>
                          <a:schemeClr val="tx1"/>
                        </a:solidFill>
                        <a:latin typeface="+mn-lt"/>
                        <a:ea typeface="+mn-ea"/>
                        <a:cs typeface="+mn-cs"/>
                      </a:endParaRPr>
                    </a:p>
                  </a:txBody>
                  <a:tcPr marL="7620" marR="7620" marT="7620" marB="0" anchor="ctr"/>
                </a:tc>
                <a:tc>
                  <a:txBody>
                    <a:bodyPr/>
                    <a:lstStyle/>
                    <a:p>
                      <a:pPr algn="ctr" fontAlgn="ctr"/>
                      <a:r>
                        <a:rPr lang="tr-TR" sz="1000" kern="1200" dirty="0">
                          <a:solidFill>
                            <a:schemeClr val="tx1"/>
                          </a:solidFill>
                          <a:latin typeface="+mn-lt"/>
                          <a:ea typeface="+mn-ea"/>
                          <a:cs typeface="+mn-cs"/>
                        </a:rPr>
                        <a:t>10.04.2025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971845587"/>
                  </a:ext>
                </a:extLst>
              </a:tr>
              <a:tr h="310811">
                <a:tc>
                  <a:txBody>
                    <a:bodyPr/>
                    <a:lstStyle/>
                    <a:p>
                      <a:pPr algn="ctr" fontAlgn="ctr"/>
                      <a:r>
                        <a:rPr lang="tr-TR" sz="1000" kern="1200" dirty="0">
                          <a:solidFill>
                            <a:schemeClr val="tx1"/>
                          </a:solidFill>
                          <a:latin typeface="+mn-lt"/>
                          <a:ea typeface="+mn-ea"/>
                          <a:cs typeface="+mn-cs"/>
                        </a:rPr>
                        <a:t>14</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ctr"/>
                      <a:r>
                        <a:rPr lang="tr-TR" sz="1000" dirty="0"/>
                        <a:t>Trabzon Kanuni Anadolu Lisesi Öğrencilerine</a:t>
                      </a:r>
                      <a:r>
                        <a:rPr lang="tr-TR" sz="1000" baseline="0" dirty="0"/>
                        <a:t> Merkez Tanıtım Etkinliği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Trabzon Kanuni Anadolu Lisesi öğrencileri ve İngilizce öğretmenleri Hatice SAĞLAM, </a:t>
                      </a:r>
                      <a:r>
                        <a:rPr lang="tr-TR" sz="1000" dirty="0" err="1"/>
                        <a:t>Öğr</a:t>
                      </a:r>
                      <a:r>
                        <a:rPr lang="tr-TR" sz="1000" dirty="0"/>
                        <a:t>. Gör. Dr. Gülbahar Merve ŞILBIR ve </a:t>
                      </a:r>
                      <a:r>
                        <a:rPr lang="tr-TR" sz="1000" dirty="0" err="1"/>
                        <a:t>Öğr</a:t>
                      </a:r>
                      <a:r>
                        <a:rPr lang="tr-TR" sz="1000" dirty="0"/>
                        <a:t>. Gör. Dr. Sibel ERTÜRK BEREKETOĞLU,</a:t>
                      </a:r>
                      <a:r>
                        <a:rPr lang="tr-TR" sz="1000" baseline="0" dirty="0"/>
                        <a:t> </a:t>
                      </a:r>
                      <a:r>
                        <a:rPr lang="tr-TR" sz="1000" dirty="0"/>
                        <a:t>Doç. Dr. Gürhan BEBEK</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17.04.2025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000" kern="1200" dirty="0">
                          <a:solidFill>
                            <a:schemeClr val="tx1"/>
                          </a:solidFill>
                          <a:latin typeface="+mn-lt"/>
                          <a:ea typeface="+mn-ea"/>
                          <a:cs typeface="+mn-cs"/>
                        </a:rPr>
                        <a:t>15</a:t>
                      </a: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kern="1200" dirty="0">
                          <a:solidFill>
                            <a:schemeClr val="tx1"/>
                          </a:solidFill>
                          <a:latin typeface="+mn-lt"/>
                          <a:ea typeface="+mn-ea"/>
                          <a:cs typeface="+mn-cs"/>
                        </a:rPr>
                        <a:t>Bilimsel</a:t>
                      </a:r>
                    </a:p>
                    <a:p>
                      <a:pPr algn="ctr" fontAlgn="ctr"/>
                      <a:endParaRPr lang="tr-TR" sz="1000" u="none" strike="noStrike" kern="1200" dirty="0">
                        <a:solidFill>
                          <a:schemeClr val="tx1"/>
                        </a:solidFill>
                        <a:effectLst/>
                        <a:latin typeface="+mn-lt"/>
                        <a:ea typeface="+mn-ea"/>
                        <a:cs typeface="+mn-cs"/>
                      </a:endParaRPr>
                    </a:p>
                  </a:txBody>
                  <a:tcPr marL="7620" marR="7620" marT="7620"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000" kern="1200" dirty="0">
                          <a:solidFill>
                            <a:schemeClr val="tx1"/>
                          </a:solidFill>
                          <a:latin typeface="+mn-lt"/>
                          <a:ea typeface="+mn-ea"/>
                          <a:cs typeface="+mn-cs"/>
                        </a:rPr>
                        <a:t>Proje Etkinliği</a:t>
                      </a:r>
                    </a:p>
                    <a:p>
                      <a:pPr algn="ctr" rtl="0" fontAlgn="t">
                        <a:spcBef>
                          <a:spcPts val="0"/>
                        </a:spcBef>
                        <a:spcAft>
                          <a:spcPts val="0"/>
                        </a:spcAft>
                      </a:pPr>
                      <a:endParaRPr lang="tr-TR" sz="1000" u="none" strike="noStrike" kern="1200" dirty="0">
                        <a:solidFill>
                          <a:schemeClr val="tx1"/>
                        </a:solidFill>
                        <a:effectLst/>
                        <a:latin typeface="+mn-lt"/>
                        <a:ea typeface="+mn-ea"/>
                        <a:cs typeface="+mn-cs"/>
                      </a:endParaRPr>
                    </a:p>
                  </a:txBody>
                  <a:tcPr marL="63500" marR="63500" marT="63500" marB="63500"/>
                </a:tc>
                <a:tc>
                  <a:txBody>
                    <a:bodyPr/>
                    <a:lstStyle/>
                    <a:p>
                      <a:pPr algn="ctr" fontAlgn="ctr"/>
                      <a:r>
                        <a:rPr lang="sv-SE" sz="1000" dirty="0"/>
                        <a:t>Gençlik ve Spor Bakanlığı tarafından desteklenen ÜNİDES Projes</a:t>
                      </a:r>
                      <a:r>
                        <a:rPr lang="tr-TR" sz="1000" dirty="0"/>
                        <a:t>i</a:t>
                      </a:r>
                      <a:r>
                        <a:rPr lang="sv-SE" sz="1000" dirty="0"/>
                        <a:t> 3. eğitimi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Çarşıbaşı Meslek Yüksekokulu öğrencileri ile </a:t>
                      </a:r>
                      <a:r>
                        <a:rPr lang="tr-TR" sz="1000" dirty="0" err="1"/>
                        <a:t>Öğr</a:t>
                      </a:r>
                      <a:r>
                        <a:rPr lang="tr-TR" sz="1000" dirty="0"/>
                        <a:t>. Gör. Sefa Özmen ve </a:t>
                      </a:r>
                      <a:r>
                        <a:rPr lang="tr-TR" sz="1000" dirty="0" err="1"/>
                        <a:t>Öğr</a:t>
                      </a:r>
                      <a:r>
                        <a:rPr lang="tr-TR" sz="1000" dirty="0"/>
                        <a:t>. Gör. Furkan Kalyoncu,</a:t>
                      </a:r>
                      <a:r>
                        <a:rPr lang="tr-TR" sz="1000" baseline="0" dirty="0"/>
                        <a:t> </a:t>
                      </a:r>
                      <a:r>
                        <a:rPr lang="tr-TR" sz="1000" dirty="0"/>
                        <a:t>Doç. Dr. Ali Kürşat </a:t>
                      </a:r>
                      <a:r>
                        <a:rPr lang="tr-TR" sz="1000" dirty="0" err="1"/>
                        <a:t>Erümit</a:t>
                      </a:r>
                      <a:r>
                        <a:rPr lang="tr-TR" sz="1000" dirty="0"/>
                        <a:t>, </a:t>
                      </a:r>
                      <a:r>
                        <a:rPr lang="tr-TR" sz="1000" dirty="0" err="1"/>
                        <a:t>Öğr</a:t>
                      </a:r>
                      <a:r>
                        <a:rPr lang="tr-TR" sz="1000" dirty="0"/>
                        <a:t>. Gör. Dr. Sibel Ertürk Bereketoğlu ve </a:t>
                      </a:r>
                      <a:r>
                        <a:rPr lang="tr-TR" sz="1000" dirty="0" err="1"/>
                        <a:t>Öğr</a:t>
                      </a:r>
                      <a:r>
                        <a:rPr lang="tr-TR" sz="1000" dirty="0"/>
                        <a:t>. Gör. Hasan Yiğit Cebeci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22.04.2025</a:t>
                      </a:r>
                    </a:p>
                  </a:txBody>
                  <a:tcPr marL="7620" marR="7620" marT="7620" marB="0" anchor="ctr"/>
                </a:tc>
                <a:tc>
                  <a:txBody>
                    <a:bodyPr/>
                    <a:lstStyle/>
                    <a:p>
                      <a:pPr algn="ctr" fontAlgn="ctr"/>
                      <a:endParaRPr lang="tr-TR" sz="1000" kern="1200" dirty="0">
                        <a:solidFill>
                          <a:schemeClr val="tx1"/>
                        </a:solidFill>
                        <a:latin typeface="+mn-lt"/>
                        <a:ea typeface="+mn-ea"/>
                        <a:cs typeface="+mn-cs"/>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r h="310811">
                <a:tc>
                  <a:txBody>
                    <a:bodyPr/>
                    <a:lstStyle/>
                    <a:p>
                      <a:pPr algn="ctr" fontAlgn="ctr"/>
                      <a:r>
                        <a:rPr lang="tr-TR" sz="1000" kern="1200" dirty="0">
                          <a:solidFill>
                            <a:schemeClr val="tx1"/>
                          </a:solidFill>
                          <a:latin typeface="+mn-lt"/>
                          <a:ea typeface="+mn-ea"/>
                          <a:cs typeface="+mn-cs"/>
                        </a:rPr>
                        <a:t>16</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Ziyaret ve Teknik Gezi</a:t>
                      </a:r>
                    </a:p>
                  </a:txBody>
                  <a:tcPr marL="7620" marR="7620" marT="7620" marB="0" anchor="ctr"/>
                </a:tc>
                <a:tc>
                  <a:txBody>
                    <a:bodyPr/>
                    <a:lstStyle/>
                    <a:p>
                      <a:pPr algn="ctr" fontAlgn="ctr"/>
                      <a:r>
                        <a:rPr lang="tr-TR" sz="1000" kern="1200" dirty="0">
                          <a:solidFill>
                            <a:schemeClr val="tx1"/>
                          </a:solidFill>
                          <a:latin typeface="+mn-lt"/>
                          <a:ea typeface="+mn-ea"/>
                          <a:cs typeface="+mn-cs"/>
                        </a:rPr>
                        <a:t>Özel Trabzon Uğur Okulları - 5. Sınıflar için Merkez Tanıtımı</a:t>
                      </a:r>
                    </a:p>
                  </a:txBody>
                  <a:tcPr marL="7620" marR="7620" marT="7620" marB="0" anchor="ctr"/>
                </a:tc>
                <a:tc>
                  <a:txBody>
                    <a:bodyPr/>
                    <a:lstStyle/>
                    <a:p>
                      <a:pPr algn="ctr" fontAlgn="ctr"/>
                      <a:r>
                        <a:rPr lang="tr-TR" sz="1000" kern="1200" dirty="0" err="1">
                          <a:solidFill>
                            <a:schemeClr val="tx1"/>
                          </a:solidFill>
                          <a:latin typeface="+mn-lt"/>
                          <a:ea typeface="+mn-ea"/>
                          <a:cs typeface="+mn-cs"/>
                        </a:rPr>
                        <a:t>Öğr</a:t>
                      </a:r>
                      <a:r>
                        <a:rPr lang="tr-TR" sz="1000" kern="1200" dirty="0">
                          <a:solidFill>
                            <a:schemeClr val="tx1"/>
                          </a:solidFill>
                          <a:latin typeface="+mn-lt"/>
                          <a:ea typeface="+mn-ea"/>
                          <a:cs typeface="+mn-cs"/>
                        </a:rPr>
                        <a:t>. Gör. Dr. Sibel Ertürk Bereketoğlu</a:t>
                      </a:r>
                    </a:p>
                  </a:txBody>
                  <a:tcPr marL="7620" marR="7620" marT="7620" marB="0" anchor="ctr"/>
                </a:tc>
                <a:tc>
                  <a:txBody>
                    <a:bodyPr/>
                    <a:lstStyle/>
                    <a:p>
                      <a:pPr algn="ctr" fontAlgn="ctr"/>
                      <a:r>
                        <a:rPr lang="tr-TR" sz="1000" kern="1200" dirty="0">
                          <a:solidFill>
                            <a:schemeClr val="tx1"/>
                          </a:solidFill>
                          <a:latin typeface="+mn-lt"/>
                          <a:ea typeface="+mn-ea"/>
                          <a:cs typeface="+mn-cs"/>
                        </a:rPr>
                        <a:t>25.04.2025</a:t>
                      </a:r>
                    </a:p>
                  </a:txBody>
                  <a:tcPr marL="7620" marR="7620" marT="7620" marB="0" anchor="ctr"/>
                </a:tc>
                <a:tc>
                  <a:txBody>
                    <a:bodyPr/>
                    <a:lstStyle/>
                    <a:p>
                      <a:pPr algn="ctr" fontAlgn="ctr"/>
                      <a:endParaRPr lang="tr-TR" sz="1000" kern="1200" dirty="0">
                        <a:solidFill>
                          <a:schemeClr val="tx1"/>
                        </a:solidFill>
                        <a:latin typeface="+mn-lt"/>
                        <a:ea typeface="+mn-ea"/>
                        <a:cs typeface="+mn-cs"/>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70939734"/>
                  </a:ext>
                </a:extLst>
              </a:tr>
            </a:tbl>
          </a:graphicData>
        </a:graphic>
      </p:graphicFrame>
    </p:spTree>
    <p:extLst>
      <p:ext uri="{BB962C8B-B14F-4D97-AF65-F5344CB8AC3E}">
        <p14:creationId xmlns:p14="http://schemas.microsoft.com/office/powerpoint/2010/main" val="2389212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30</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733964230"/>
              </p:ext>
            </p:extLst>
          </p:nvPr>
        </p:nvGraphicFramePr>
        <p:xfrm>
          <a:off x="261258" y="1959425"/>
          <a:ext cx="11636827" cy="3957292"/>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b"/>
                      <a:r>
                        <a:rPr lang="tr-TR" sz="1000" b="0" i="0" u="none" strike="noStrike" dirty="0">
                          <a:solidFill>
                            <a:srgbClr val="000000"/>
                          </a:solidFill>
                          <a:effectLst/>
                          <a:latin typeface="Calibri" panose="020F0502020204030204" pitchFamily="34" charset="0"/>
                        </a:rPr>
                        <a:t>17</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Bilimsel</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Proje Etkinliği</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kern="1200" dirty="0">
                          <a:solidFill>
                            <a:schemeClr val="tx1"/>
                          </a:solidFill>
                          <a:latin typeface="+mn-lt"/>
                          <a:ea typeface="+mn-ea"/>
                          <a:cs typeface="+mn-cs"/>
                        </a:rPr>
                        <a:t>ÜNİDES Projesi 4.</a:t>
                      </a:r>
                      <a:r>
                        <a:rPr lang="tr-TR" sz="1000" kern="1200" baseline="0" dirty="0">
                          <a:solidFill>
                            <a:schemeClr val="tx1"/>
                          </a:solidFill>
                          <a:latin typeface="+mn-lt"/>
                          <a:ea typeface="+mn-ea"/>
                          <a:cs typeface="+mn-cs"/>
                        </a:rPr>
                        <a:t> Eğitim</a:t>
                      </a:r>
                      <a:r>
                        <a:rPr lang="tr-TR" sz="1000" kern="1200" dirty="0">
                          <a:solidFill>
                            <a:schemeClr val="tx1"/>
                          </a:solidFill>
                          <a:latin typeface="+mn-lt"/>
                          <a:ea typeface="+mn-ea"/>
                          <a:cs typeface="+mn-cs"/>
                        </a:rPr>
                        <a:t> Etkinliği</a:t>
                      </a: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 BİLSEM Müdürü </a:t>
                      </a:r>
                      <a:r>
                        <a:rPr lang="tr-TR" sz="1000" b="0" i="0" u="none" strike="noStrike" dirty="0" err="1">
                          <a:solidFill>
                            <a:srgbClr val="000000"/>
                          </a:solidFill>
                          <a:effectLst/>
                          <a:latin typeface="Calibri" panose="020F0502020204030204" pitchFamily="34" charset="0"/>
                        </a:rPr>
                        <a:t>Aldulvahap</a:t>
                      </a:r>
                      <a:r>
                        <a:rPr lang="tr-TR" sz="1000" b="0" i="0" u="none" strike="noStrike" dirty="0">
                          <a:solidFill>
                            <a:srgbClr val="000000"/>
                          </a:solidFill>
                          <a:effectLst/>
                          <a:latin typeface="Calibri" panose="020F0502020204030204" pitchFamily="34" charset="0"/>
                        </a:rPr>
                        <a:t> ALTIN, BİLSEM Türkçe Öğretmeni Ayşegül ULU ve BİLSEM Fen Bilimleri Öğretmeni Tahir YALÇIN</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28.04.2025</a:t>
                      </a:r>
                    </a:p>
                  </a:txBody>
                  <a:tcPr marL="7620" marR="7620" marT="7620"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 </a:t>
                      </a:r>
                      <a:endParaRPr lang="tr-TR" sz="1000" b="1" i="0" u="none" strike="noStrike" dirty="0">
                        <a:solidFill>
                          <a:srgbClr val="000000"/>
                        </a:solidFill>
                        <a:effectLst/>
                        <a:latin typeface="Times New Roman" panose="02020603050405020304" pitchFamily="18" charset="0"/>
                      </a:endParaRP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882892722"/>
                  </a:ext>
                </a:extLst>
              </a:tr>
              <a:tr h="310811">
                <a:tc>
                  <a:txBody>
                    <a:bodyPr/>
                    <a:lstStyle/>
                    <a:p>
                      <a:pPr algn="ctr" fontAlgn="b"/>
                      <a:r>
                        <a:rPr lang="tr-TR" sz="1000" b="0" i="0" u="none" strike="noStrike" dirty="0">
                          <a:solidFill>
                            <a:srgbClr val="000000"/>
                          </a:solidFill>
                          <a:effectLst/>
                          <a:latin typeface="Calibri" panose="020F0502020204030204" pitchFamily="34" charset="0"/>
                        </a:rPr>
                        <a:t>18</a:t>
                      </a: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000" b="0" i="0" u="none" strike="noStrike" dirty="0">
                          <a:solidFill>
                            <a:srgbClr val="000000"/>
                          </a:solidFill>
                          <a:effectLst/>
                          <a:latin typeface="Calibri" panose="020F0502020204030204" pitchFamily="34" charset="0"/>
                        </a:rPr>
                        <a:t>Bilimsel</a:t>
                      </a:r>
                    </a:p>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Etkinlik</a:t>
                      </a:r>
                    </a:p>
                  </a:txBody>
                  <a:tcPr marL="7620" marR="7620" marT="7620" marB="0" anchor="ctr"/>
                </a:tc>
                <a:tc>
                  <a:txBody>
                    <a:bodyPr/>
                    <a:lstStyle/>
                    <a:p>
                      <a:pPr algn="ctr" fontAlgn="b"/>
                      <a:r>
                        <a:rPr lang="tr-TR" sz="1000" dirty="0"/>
                        <a:t>Dijital Dönüşüm </a:t>
                      </a:r>
                      <a:r>
                        <a:rPr lang="tr-TR" sz="1000" dirty="0" err="1"/>
                        <a:t>Hackathonu</a:t>
                      </a:r>
                      <a:r>
                        <a:rPr lang="tr-TR" sz="1000" dirty="0"/>
                        <a:t> Seri:1 – "Sanal Gerçeklik ile Rehabilitasyonda Geleceğe Adım" </a:t>
                      </a:r>
                      <a:r>
                        <a:rPr lang="tr-TR" sz="1000" dirty="0" err="1"/>
                        <a:t>Hackathonu</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dirty="0"/>
                        <a:t>Bilgisayar Mühendisliği Bölüm Başkanı Dr. </a:t>
                      </a:r>
                      <a:r>
                        <a:rPr lang="tr-TR" sz="1000" dirty="0" err="1"/>
                        <a:t>Öğr</a:t>
                      </a:r>
                      <a:r>
                        <a:rPr lang="tr-TR" sz="1000" dirty="0"/>
                        <a:t>. Üyesi Hayati Türe ve Yapay Zekâ ve Robotik Kodlama Merkezi Müdürü Doç. Dr. Ali Kürşat </a:t>
                      </a:r>
                      <a:r>
                        <a:rPr lang="tr-TR" sz="1000" dirty="0" err="1"/>
                        <a:t>Erümit</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29-30 Nisan</a:t>
                      </a:r>
                    </a:p>
                  </a:txBody>
                  <a:tcPr marL="7620" marR="7620" marT="7620"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u="none" strike="noStrike" dirty="0">
                          <a:effectLst/>
                        </a:rPr>
                        <a:t>Yapay Zeka ve Robotik Kodlama Merkezi</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52053757"/>
                  </a:ext>
                </a:extLst>
              </a:tr>
              <a:tr h="310811">
                <a:tc>
                  <a:txBody>
                    <a:bodyPr/>
                    <a:lstStyle/>
                    <a:p>
                      <a:pPr algn="ctr" fontAlgn="ctr"/>
                      <a:r>
                        <a:rPr lang="tr-TR" sz="1000" kern="1200" dirty="0">
                          <a:solidFill>
                            <a:schemeClr val="tx1"/>
                          </a:solidFill>
                          <a:latin typeface="+mn-lt"/>
                          <a:ea typeface="+mn-ea"/>
                          <a:cs typeface="+mn-cs"/>
                        </a:rPr>
                        <a:t>19</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Bilimsel</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Proje Etkinliği</a:t>
                      </a: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kern="1200" dirty="0">
                          <a:solidFill>
                            <a:schemeClr val="tx1"/>
                          </a:solidFill>
                          <a:latin typeface="+mn-lt"/>
                          <a:ea typeface="+mn-ea"/>
                          <a:cs typeface="+mn-cs"/>
                        </a:rPr>
                        <a:t>ÜNİDES Projesi 5.</a:t>
                      </a:r>
                      <a:r>
                        <a:rPr lang="tr-TR" sz="1000" kern="1200" baseline="0" dirty="0">
                          <a:solidFill>
                            <a:schemeClr val="tx1"/>
                          </a:solidFill>
                          <a:latin typeface="+mn-lt"/>
                          <a:ea typeface="+mn-ea"/>
                          <a:cs typeface="+mn-cs"/>
                        </a:rPr>
                        <a:t> Eğitim</a:t>
                      </a:r>
                      <a:r>
                        <a:rPr lang="tr-TR" sz="1000" kern="1200" dirty="0">
                          <a:solidFill>
                            <a:schemeClr val="tx1"/>
                          </a:solidFill>
                          <a:latin typeface="+mn-lt"/>
                          <a:ea typeface="+mn-ea"/>
                          <a:cs typeface="+mn-cs"/>
                        </a:rPr>
                        <a:t> Etkinliği</a:t>
                      </a: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BİLSEM Bilgisayar Teknolojileri Öğretmeni Uğur YILMAZ ve Sınıf Öğretmeni Songül ÇELİK </a:t>
                      </a:r>
                    </a:p>
                  </a:txBody>
                  <a:tcPr marL="7620" marR="7620" marT="7620" marB="0" anchor="ctr"/>
                </a:tc>
                <a:tc>
                  <a:txBody>
                    <a:bodyPr/>
                    <a:lstStyle/>
                    <a:p>
                      <a:pPr algn="ctr" fontAlgn="ctr"/>
                      <a:r>
                        <a:rPr lang="tr-TR" sz="1000" kern="1200" dirty="0">
                          <a:solidFill>
                            <a:schemeClr val="tx1"/>
                          </a:solidFill>
                          <a:latin typeface="+mn-lt"/>
                          <a:ea typeface="+mn-ea"/>
                          <a:cs typeface="+mn-cs"/>
                        </a:rPr>
                        <a:t>09.05.2025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a:t>
                      </a:r>
                      <a:endParaRPr lang="tr-TR" sz="1000" b="0" i="0" u="none" strike="noStrike" dirty="0">
                        <a:solidFill>
                          <a:srgbClr val="000000"/>
                        </a:solidFill>
                        <a:effectLst/>
                        <a:latin typeface="Calibri" panose="020F0502020204030204" pitchFamily="34"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211735942"/>
                  </a:ext>
                </a:extLst>
              </a:tr>
              <a:tr h="310811">
                <a:tc>
                  <a:txBody>
                    <a:bodyPr/>
                    <a:lstStyle/>
                    <a:p>
                      <a:pPr algn="ctr" fontAlgn="ctr"/>
                      <a:r>
                        <a:rPr lang="tr-TR" sz="1000" b="0" i="0" u="none" strike="noStrike" kern="1200" dirty="0">
                          <a:solidFill>
                            <a:srgbClr val="000000"/>
                          </a:solidFill>
                          <a:effectLst/>
                          <a:latin typeface="Calibri" panose="020F0502020204030204" pitchFamily="34" charset="0"/>
                          <a:ea typeface="+mn-ea"/>
                          <a:cs typeface="+mn-cs"/>
                        </a:rPr>
                        <a:t>20</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ctr"/>
                      <a:r>
                        <a:rPr lang="tr-TR" sz="1000" dirty="0"/>
                        <a:t>Sinop Üniversitesi Sağlıkta Yapay Zeka Kulübü'ne</a:t>
                      </a:r>
                      <a:r>
                        <a:rPr lang="tr-TR" sz="1000" baseline="0" dirty="0"/>
                        <a:t> Merkez Tanıtımı</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err="1">
                          <a:solidFill>
                            <a:schemeClr val="tx1"/>
                          </a:solidFill>
                          <a:latin typeface="+mn-lt"/>
                          <a:ea typeface="+mn-ea"/>
                          <a:cs typeface="+mn-cs"/>
                        </a:rPr>
                        <a:t>Öğr</a:t>
                      </a:r>
                      <a:r>
                        <a:rPr lang="tr-TR" sz="1000" kern="1200" dirty="0">
                          <a:solidFill>
                            <a:schemeClr val="tx1"/>
                          </a:solidFill>
                          <a:latin typeface="+mn-lt"/>
                          <a:ea typeface="+mn-ea"/>
                          <a:cs typeface="+mn-cs"/>
                        </a:rPr>
                        <a:t>. Gör. Dr. Sibel ERTÜRK BEREKETOĞLU ve </a:t>
                      </a:r>
                      <a:r>
                        <a:rPr lang="tr-TR" sz="1000" kern="1200" dirty="0" err="1">
                          <a:solidFill>
                            <a:schemeClr val="tx1"/>
                          </a:solidFill>
                          <a:latin typeface="+mn-lt"/>
                          <a:ea typeface="+mn-ea"/>
                          <a:cs typeface="+mn-cs"/>
                        </a:rPr>
                        <a:t>Öğr</a:t>
                      </a:r>
                      <a:r>
                        <a:rPr lang="tr-TR" sz="1000" kern="1200" dirty="0">
                          <a:solidFill>
                            <a:schemeClr val="tx1"/>
                          </a:solidFill>
                          <a:latin typeface="+mn-lt"/>
                          <a:ea typeface="+mn-ea"/>
                          <a:cs typeface="+mn-cs"/>
                        </a:rPr>
                        <a:t>. Gör. Dr. Gülbahar Merve ŞILBIR, Yapay Zeka ve Robotik kulübü öğrencileri </a:t>
                      </a:r>
                    </a:p>
                  </a:txBody>
                  <a:tcPr marL="7620" marR="7620" marT="7620" marB="0" anchor="ctr"/>
                </a:tc>
                <a:tc>
                  <a:txBody>
                    <a:bodyPr/>
                    <a:lstStyle/>
                    <a:p>
                      <a:pPr algn="ctr" fontAlgn="ctr"/>
                      <a:r>
                        <a:rPr lang="tr-TR" sz="1000" kern="1200" dirty="0">
                          <a:solidFill>
                            <a:schemeClr val="tx1"/>
                          </a:solidFill>
                          <a:latin typeface="+mn-lt"/>
                          <a:ea typeface="+mn-ea"/>
                          <a:cs typeface="+mn-cs"/>
                        </a:rPr>
                        <a:t>09.05.2025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a:t>
                      </a:r>
                      <a:endParaRPr lang="tr-TR" sz="1000" b="0" i="0" u="none" strike="noStrike" dirty="0">
                        <a:solidFill>
                          <a:srgbClr val="000000"/>
                        </a:solidFill>
                        <a:effectLst/>
                        <a:latin typeface="Calibri" panose="020F0502020204030204" pitchFamily="34"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r h="310811">
                <a:tc>
                  <a:txBody>
                    <a:bodyPr/>
                    <a:lstStyle/>
                    <a:p>
                      <a:pPr algn="ctr" fontAlgn="ctr"/>
                      <a:r>
                        <a:rPr lang="tr-TR" sz="1000" b="0" i="0" u="none" strike="noStrike" kern="1200" dirty="0">
                          <a:solidFill>
                            <a:srgbClr val="000000"/>
                          </a:solidFill>
                          <a:effectLst/>
                          <a:latin typeface="Calibri" panose="020F0502020204030204" pitchFamily="34" charset="0"/>
                          <a:ea typeface="+mn-ea"/>
                          <a:cs typeface="+mn-cs"/>
                        </a:rPr>
                        <a:t>21</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ctr"/>
                      <a:r>
                        <a:rPr lang="tr-TR" sz="1000" dirty="0"/>
                        <a:t>Şehit Samet Uslu Kız Ana</a:t>
                      </a:r>
                      <a:r>
                        <a:rPr lang="tr-TR" sz="1000" kern="1200" dirty="0">
                          <a:solidFill>
                            <a:schemeClr val="tx1"/>
                          </a:solidFill>
                          <a:latin typeface="+mn-lt"/>
                          <a:ea typeface="+mn-ea"/>
                          <a:cs typeface="+mn-cs"/>
                        </a:rPr>
                        <a:t>d</a:t>
                      </a:r>
                      <a:r>
                        <a:rPr lang="tr-TR" sz="1000" dirty="0"/>
                        <a:t>olu İmam Hatip Lisesine</a:t>
                      </a:r>
                      <a:r>
                        <a:rPr lang="tr-TR" sz="1000" baseline="0" dirty="0"/>
                        <a:t> Merkez Tanıtımı</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err="1"/>
                        <a:t>Öğr</a:t>
                      </a:r>
                      <a:r>
                        <a:rPr lang="tr-TR" sz="1000" dirty="0"/>
                        <a:t>. Gör. Dr. Sibel Ertürk Bereketoğlu , </a:t>
                      </a:r>
                      <a:r>
                        <a:rPr lang="tr-TR" sz="1000" dirty="0" err="1"/>
                        <a:t>Öğr</a:t>
                      </a:r>
                      <a:r>
                        <a:rPr lang="tr-TR" sz="1000" dirty="0"/>
                        <a:t>. Gör. Dr. Gülbahar Merve </a:t>
                      </a:r>
                      <a:r>
                        <a:rPr lang="tr-TR" sz="1000" dirty="0" err="1"/>
                        <a:t>Şılbır</a:t>
                      </a:r>
                      <a:r>
                        <a:rPr lang="tr-TR" sz="1000" dirty="0"/>
                        <a:t> ve </a:t>
                      </a:r>
                      <a:r>
                        <a:rPr lang="tr-TR" sz="1000" dirty="0" err="1"/>
                        <a:t>Öğr</a:t>
                      </a:r>
                      <a:r>
                        <a:rPr lang="tr-TR" sz="1000" dirty="0"/>
                        <a:t>. Gör. Hasan Yiğit Cebeci,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14.05.2025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a:t>
                      </a:r>
                      <a:endParaRPr lang="tr-TR" sz="1000" b="0" i="0" u="none" strike="noStrike" dirty="0">
                        <a:solidFill>
                          <a:srgbClr val="000000"/>
                        </a:solidFill>
                        <a:effectLst/>
                        <a:latin typeface="Calibri" panose="020F0502020204030204" pitchFamily="34" charset="0"/>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88816453"/>
                  </a:ext>
                </a:extLst>
              </a:tr>
            </a:tbl>
          </a:graphicData>
        </a:graphic>
      </p:graphicFrame>
    </p:spTree>
    <p:extLst>
      <p:ext uri="{BB962C8B-B14F-4D97-AF65-F5344CB8AC3E}">
        <p14:creationId xmlns:p14="http://schemas.microsoft.com/office/powerpoint/2010/main" val="436519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31</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785452820"/>
              </p:ext>
            </p:extLst>
          </p:nvPr>
        </p:nvGraphicFramePr>
        <p:xfrm>
          <a:off x="261258" y="1959425"/>
          <a:ext cx="11636827" cy="3492472"/>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b="0" i="0" u="none" strike="noStrike" kern="1200" dirty="0">
                          <a:solidFill>
                            <a:srgbClr val="000000"/>
                          </a:solidFill>
                          <a:effectLst/>
                          <a:latin typeface="Calibri" panose="020F0502020204030204" pitchFamily="34" charset="0"/>
                          <a:ea typeface="+mn-ea"/>
                          <a:cs typeface="+mn-cs"/>
                        </a:rPr>
                        <a:t>22</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Bilimsel</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Proje Etkinliği</a:t>
                      </a:r>
                    </a:p>
                  </a:txBody>
                  <a:tcPr marL="7620" marR="7620" marT="7620" marB="0" anchor="ctr"/>
                </a:tc>
                <a:tc>
                  <a:txBody>
                    <a:bodyPr/>
                    <a:lstStyle/>
                    <a:p>
                      <a:pPr algn="ctr" fontAlgn="ctr"/>
                      <a:r>
                        <a:rPr lang="tr-TR" sz="1000" dirty="0"/>
                        <a:t>TEKNOLOJİ YARIŞMALARINA HAZIRLIK MENTÖRLÜK PROGRAMI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Yapay Zeka ve Robotik Kulübü öğrencileri, </a:t>
                      </a:r>
                      <a:r>
                        <a:rPr lang="tr-TR" sz="1000" dirty="0" err="1"/>
                        <a:t>Mentörler</a:t>
                      </a:r>
                      <a:r>
                        <a:rPr lang="tr-TR" sz="1000" dirty="0"/>
                        <a:t>:</a:t>
                      </a:r>
                      <a:r>
                        <a:rPr lang="tr-TR" sz="1000" baseline="0" dirty="0"/>
                        <a:t> </a:t>
                      </a:r>
                      <a:r>
                        <a:rPr lang="tr-TR" sz="1000" dirty="0"/>
                        <a:t>Yunus Emre ATALAY,</a:t>
                      </a:r>
                      <a:r>
                        <a:rPr lang="tr-TR" sz="1000" baseline="0" dirty="0"/>
                        <a:t> </a:t>
                      </a:r>
                      <a:r>
                        <a:rPr lang="tr-TR" sz="1000" dirty="0"/>
                        <a:t>Mustafa Cenk AYDIN, Metehan BULUT</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11.06.2025</a:t>
                      </a:r>
                    </a:p>
                  </a:txBody>
                  <a:tcPr marL="7620" marR="7620" marT="7620" marB="0" anchor="ctr"/>
                </a:tc>
                <a:tc>
                  <a:txBody>
                    <a:bodyPr/>
                    <a:lstStyle/>
                    <a:p>
                      <a:pPr algn="ctr" fontAlgn="ctr"/>
                      <a:endParaRPr lang="tr-TR" sz="1000" b="1" i="0" u="none" strike="noStrike">
                        <a:solidFill>
                          <a:srgbClr val="000000"/>
                        </a:solidFill>
                        <a:effectLst/>
                        <a:latin typeface="Times New Roman" panose="02020603050405020304" pitchFamily="18"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u="none" strike="noStrike" dirty="0">
                          <a:effectLst/>
                        </a:rPr>
                        <a:t>Yapay Zeka ve Robotik Kodlama Merkezi</a:t>
                      </a:r>
                      <a:endParaRPr lang="tr-TR" sz="10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39947148"/>
                  </a:ext>
                </a:extLst>
              </a:tr>
              <a:tr h="310811">
                <a:tc>
                  <a:txBody>
                    <a:bodyPr/>
                    <a:lstStyle/>
                    <a:p>
                      <a:pPr algn="ctr" fontAlgn="b"/>
                      <a:r>
                        <a:rPr lang="tr-TR" sz="1000" b="0" i="0" u="none" strike="noStrike" dirty="0">
                          <a:solidFill>
                            <a:srgbClr val="000000"/>
                          </a:solidFill>
                          <a:effectLst/>
                          <a:latin typeface="Calibri" panose="020F0502020204030204" pitchFamily="34" charset="0"/>
                        </a:rPr>
                        <a:t>23</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b"/>
                      <a:r>
                        <a:rPr lang="tr-TR" sz="1000" dirty="0"/>
                        <a:t>Araklı Bilim ve Sanat Merkezine(BİLSEM) Tanıtım Etkinliği</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dirty="0" err="1"/>
                        <a:t>Öğr</a:t>
                      </a:r>
                      <a:r>
                        <a:rPr lang="tr-TR" sz="1000" dirty="0"/>
                        <a:t>. Gör. Dr. Sibel Ertürk Bereketoğlu, Araklı Bilim ve Sanat Merkezi (BİLSEM) Müdürü Burcu ÜNCÜ, öğretmenlerimiz ve öğrencilerimiz</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13.06.2025</a:t>
                      </a:r>
                    </a:p>
                  </a:txBody>
                  <a:tcPr marL="7620" marR="7620" marT="7620"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a:ln>
                            <a:noFill/>
                          </a:ln>
                          <a:solidFill>
                            <a:prstClr val="black"/>
                          </a:solidFill>
                          <a:effectLst/>
                          <a:uLnTx/>
                          <a:uFillTx/>
                          <a:latin typeface="Calibri"/>
                          <a:ea typeface="+mn-ea"/>
                          <a:cs typeface="+mn-cs"/>
                        </a:rPr>
                        <a:t>Yapay Zeka ve Robotik Kodlama Merkezi</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2181376023"/>
                  </a:ext>
                </a:extLst>
              </a:tr>
              <a:tr h="310811">
                <a:tc>
                  <a:txBody>
                    <a:bodyPr/>
                    <a:lstStyle/>
                    <a:p>
                      <a:pPr algn="ctr" fontAlgn="b"/>
                      <a:r>
                        <a:rPr lang="tr-TR" sz="1000" b="0" i="0" u="none" strike="noStrike" dirty="0">
                          <a:solidFill>
                            <a:srgbClr val="000000"/>
                          </a:solidFill>
                          <a:effectLst/>
                          <a:latin typeface="Calibri" panose="020F0502020204030204" pitchFamily="34" charset="0"/>
                        </a:rPr>
                        <a:t>24</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Bilimsel</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Proje Etkinliği</a:t>
                      </a:r>
                    </a:p>
                  </a:txBody>
                  <a:tcPr marL="7620" marR="7620" marT="7620" marB="0" anchor="ctr"/>
                </a:tc>
                <a:tc>
                  <a:txBody>
                    <a:bodyPr/>
                    <a:lstStyle/>
                    <a:p>
                      <a:pPr algn="ctr" fontAlgn="b"/>
                      <a:r>
                        <a:rPr lang="tr-TR" sz="1000" dirty="0" err="1"/>
                        <a:t>Interreg</a:t>
                      </a:r>
                      <a:r>
                        <a:rPr lang="tr-TR" sz="1000" dirty="0"/>
                        <a:t> NEXT BSB </a:t>
                      </a:r>
                      <a:r>
                        <a:rPr lang="tr-TR" sz="1000" dirty="0" err="1"/>
                        <a:t>AirQuest</a:t>
                      </a:r>
                      <a:r>
                        <a:rPr lang="tr-TR" sz="1000" dirty="0"/>
                        <a:t> Projesi, "Soluduğun Havayı Tanı: Karadeniz Havzasındaki Hava Kalitesi İçin Toplulukları Harekete Geçirme"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dirty="0"/>
                        <a:t>Merkez Müdürümüz Doç. Dr. Ali Kürşat ERÜMİT ve Dış İlişkiler Kurum Koordinatörlüğü Koordinatör Yardımcısı Doç. Dr. Gürhan BEBEK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30.06.2025</a:t>
                      </a:r>
                    </a:p>
                  </a:txBody>
                  <a:tcPr marL="7620" marR="7620" marT="7620"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Calibri"/>
                          <a:ea typeface="+mn-ea"/>
                          <a:cs typeface="+mn-cs"/>
                        </a:rPr>
                        <a:t>Yapay Zeka ve Robotik Kodlama Merkezi</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40195962"/>
                  </a:ext>
                </a:extLst>
              </a:tr>
              <a:tr h="310811">
                <a:tc>
                  <a:txBody>
                    <a:bodyPr/>
                    <a:lstStyle/>
                    <a:p>
                      <a:pPr marL="0" algn="ctr" defTabSz="914400" rtl="0" eaLnBrk="1" fontAlgn="b" latinLnBrk="0" hangingPunct="1"/>
                      <a:r>
                        <a:rPr lang="tr-TR" sz="1000" b="0" i="0" u="none" strike="noStrike" kern="1200" dirty="0">
                          <a:solidFill>
                            <a:srgbClr val="000000"/>
                          </a:solidFill>
                          <a:effectLst/>
                          <a:latin typeface="Calibri" panose="020F0502020204030204" pitchFamily="34" charset="0"/>
                          <a:ea typeface="+mn-ea"/>
                          <a:cs typeface="+mn-cs"/>
                        </a:rPr>
                        <a:t>25</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ctr"/>
                      <a:r>
                        <a:rPr lang="tr-TR" sz="1000" dirty="0"/>
                        <a:t>KA154-You Projesi Kapsamında Uluslararası Öğrenci</a:t>
                      </a:r>
                      <a:r>
                        <a:rPr lang="tr-TR" sz="1000" baseline="0" dirty="0"/>
                        <a:t> Ziyareti</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Portekiz, Brezilya, Litvanya, Ukrayna, İspanya, Malta, Azerbaycan, Irak ve Türkiye’den gelen 30 öğrenci, Trabzon Üniversitesi Dış İlişkiler Koordinatörlüğü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23.07.2025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bl>
          </a:graphicData>
        </a:graphic>
      </p:graphicFrame>
    </p:spTree>
    <p:extLst>
      <p:ext uri="{BB962C8B-B14F-4D97-AF65-F5344CB8AC3E}">
        <p14:creationId xmlns:p14="http://schemas.microsoft.com/office/powerpoint/2010/main" val="357895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986731425"/>
              </p:ext>
            </p:extLst>
          </p:nvPr>
        </p:nvGraphicFramePr>
        <p:xfrm>
          <a:off x="261258" y="1959425"/>
          <a:ext cx="11636827" cy="4102072"/>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marL="0" algn="ctr" defTabSz="914400" rtl="0" eaLnBrk="1" fontAlgn="ctr" latinLnBrk="0" hangingPunct="1"/>
                      <a:r>
                        <a:rPr lang="tr-TR" sz="1000" kern="1200" dirty="0">
                          <a:solidFill>
                            <a:schemeClr val="tx1"/>
                          </a:solidFill>
                          <a:latin typeface="+mn-lt"/>
                          <a:ea typeface="+mn-ea"/>
                          <a:cs typeface="+mn-cs"/>
                        </a:rPr>
                        <a:t>26</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Bilimsel</a:t>
                      </a: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Proje Etkinliği</a:t>
                      </a:r>
                    </a:p>
                  </a:txBody>
                  <a:tcPr marL="7620" marR="7620" marT="7620" marB="0" anchor="ctr"/>
                </a:tc>
                <a:tc>
                  <a:txBody>
                    <a:bodyPr/>
                    <a:lstStyle/>
                    <a:p>
                      <a:pPr algn="ctr" fontAlgn="ctr"/>
                      <a:r>
                        <a:rPr lang="tr-TR" sz="1000" dirty="0"/>
                        <a:t>ÜNİDES Kapsamında Yapay Zeka Şenliği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TRÜ Rektörü Prof. Dr. Emin </a:t>
                      </a:r>
                      <a:r>
                        <a:rPr lang="tr-TR" sz="1000" dirty="0" err="1"/>
                        <a:t>Aşıkkutlu</a:t>
                      </a:r>
                      <a:r>
                        <a:rPr lang="tr-TR" sz="1000" dirty="0"/>
                        <a:t>, Rektör Yardımcıları Prof. Dr. Atilla Çimer ve Prof. Dr. Hasan Karal ile Yapay Zeka ve Robotik Kodlama Merkezi Müdürü Doç. Dr. Ali Kürşat </a:t>
                      </a:r>
                      <a:r>
                        <a:rPr lang="tr-TR" sz="1000" dirty="0" err="1"/>
                        <a:t>Erümit</a:t>
                      </a:r>
                      <a:r>
                        <a:rPr lang="tr-TR" sz="1000" dirty="0"/>
                        <a:t>, Microsoft Suudi Arabistan Projeler Koordinatörü Abdurrahman Bulut, </a:t>
                      </a:r>
                      <a:r>
                        <a:rPr lang="it-IT" sz="1000" dirty="0"/>
                        <a:t>AI &amp; Data Marketing Leader / Snowflake Nuri Cankaya</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25.09.2025</a:t>
                      </a:r>
                    </a:p>
                  </a:txBody>
                  <a:tcPr marL="7620" marR="7620" marT="7620" marB="0" anchor="ctr"/>
                </a:tc>
                <a:tc>
                  <a:txBody>
                    <a:bodyPr/>
                    <a:lstStyle/>
                    <a:p>
                      <a:pPr algn="ctr" fontAlgn="ctr"/>
                      <a:endParaRPr lang="tr-TR" sz="1000" kern="1200" dirty="0">
                        <a:solidFill>
                          <a:schemeClr val="tx1"/>
                        </a:solidFill>
                        <a:latin typeface="+mn-lt"/>
                        <a:ea typeface="+mn-ea"/>
                        <a:cs typeface="+mn-cs"/>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000" kern="1200" noProof="0" dirty="0">
                          <a:solidFill>
                            <a:schemeClr val="tx1"/>
                          </a:solidFill>
                          <a:latin typeface="+mn-lt"/>
                          <a:ea typeface="+mn-ea"/>
                          <a:cs typeface="+mn-cs"/>
                        </a:rPr>
                        <a:t>Mahmut </a:t>
                      </a:r>
                      <a:r>
                        <a:rPr lang="tr-TR" sz="1000" kern="1200" noProof="0" dirty="0" err="1">
                          <a:solidFill>
                            <a:schemeClr val="tx1"/>
                          </a:solidFill>
                          <a:latin typeface="+mn-lt"/>
                          <a:ea typeface="+mn-ea"/>
                          <a:cs typeface="+mn-cs"/>
                        </a:rPr>
                        <a:t>Goloğlu</a:t>
                      </a:r>
                      <a:r>
                        <a:rPr lang="tr-TR" sz="1000" kern="1200" noProof="0" dirty="0">
                          <a:solidFill>
                            <a:schemeClr val="tx1"/>
                          </a:solidFill>
                          <a:latin typeface="+mn-lt"/>
                          <a:ea typeface="+mn-ea"/>
                          <a:cs typeface="+mn-cs"/>
                        </a:rPr>
                        <a:t> Kültür Merkezi Fuaye Alanı</a:t>
                      </a:r>
                      <a:endParaRPr lang="tr-TR" sz="1000" kern="1200" dirty="0">
                        <a:solidFill>
                          <a:schemeClr val="tx1"/>
                        </a:solidFill>
                        <a:latin typeface="+mn-lt"/>
                        <a:ea typeface="+mn-ea"/>
                        <a:cs typeface="+mn-cs"/>
                      </a:endParaRPr>
                    </a:p>
                  </a:txBody>
                  <a:tcPr marL="7620" marR="7620" marT="7620" marB="0" anchor="ctr"/>
                </a:tc>
                <a:extLst>
                  <a:ext uri="{0D108BD9-81ED-4DB2-BD59-A6C34878D82A}">
                    <a16:rowId xmlns:a16="http://schemas.microsoft.com/office/drawing/2014/main" val="984071002"/>
                  </a:ext>
                </a:extLst>
              </a:tr>
              <a:tr h="310811">
                <a:tc>
                  <a:txBody>
                    <a:bodyPr/>
                    <a:lstStyle/>
                    <a:p>
                      <a:pPr marL="0" algn="ctr" defTabSz="914400" rtl="0" eaLnBrk="1" fontAlgn="ctr" latinLnBrk="0" hangingPunct="1"/>
                      <a:r>
                        <a:rPr lang="tr-TR" sz="1000" kern="1200" dirty="0">
                          <a:solidFill>
                            <a:schemeClr val="tx1"/>
                          </a:solidFill>
                          <a:latin typeface="+mn-lt"/>
                          <a:ea typeface="+mn-ea"/>
                          <a:cs typeface="+mn-cs"/>
                        </a:rPr>
                        <a:t>27</a:t>
                      </a:r>
                    </a:p>
                  </a:txBody>
                  <a:tcPr marL="7620" marR="7620" marT="7620" marB="0" anchor="ctr"/>
                </a:tc>
                <a:tc>
                  <a:txBody>
                    <a:bodyPr/>
                    <a:lstStyle/>
                    <a:p>
                      <a:pPr algn="ctr" fontAlgn="ctr"/>
                      <a:r>
                        <a:rPr lang="tr-TR" sz="1000" kern="1200" dirty="0">
                          <a:solidFill>
                            <a:schemeClr val="tx1"/>
                          </a:solidFill>
                          <a:latin typeface="+mn-lt"/>
                          <a:ea typeface="+mn-ea"/>
                          <a:cs typeface="+mn-cs"/>
                        </a:rPr>
                        <a:t>Bilimsel</a:t>
                      </a: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000" kern="1200" dirty="0">
                          <a:solidFill>
                            <a:schemeClr val="tx1"/>
                          </a:solidFill>
                          <a:latin typeface="+mn-lt"/>
                          <a:ea typeface="+mn-ea"/>
                          <a:cs typeface="+mn-cs"/>
                        </a:rPr>
                        <a:t>Proje Etkinliği</a:t>
                      </a:r>
                    </a:p>
                  </a:txBody>
                  <a:tcPr marL="7620" marR="7620" marT="7620" marB="0" anchor="ctr"/>
                </a:tc>
                <a:tc>
                  <a:txBody>
                    <a:bodyPr/>
                    <a:lstStyle/>
                    <a:p>
                      <a:pPr algn="ctr" fontAlgn="ctr"/>
                      <a:r>
                        <a:rPr lang="tr-TR" sz="1000" dirty="0" err="1"/>
                        <a:t>SteamFest</a:t>
                      </a:r>
                      <a:r>
                        <a:rPr lang="tr-TR" sz="1000" dirty="0"/>
                        <a:t> Etkinliği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Prof. Dr. Emin </a:t>
                      </a:r>
                      <a:r>
                        <a:rPr lang="tr-TR" sz="1000" dirty="0" err="1"/>
                        <a:t>Aşıkkutlu</a:t>
                      </a:r>
                      <a:r>
                        <a:rPr lang="tr-TR" sz="1000" dirty="0"/>
                        <a:t>, Trabzon Valisi Aziz Yıldırım</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10-12 Ekim 2025</a:t>
                      </a:r>
                    </a:p>
                  </a:txBody>
                  <a:tcPr marL="7620" marR="7620" marT="7620" marB="0" anchor="ctr"/>
                </a:tc>
                <a:tc>
                  <a:txBody>
                    <a:bodyPr/>
                    <a:lstStyle/>
                    <a:p>
                      <a:pPr algn="ctr" fontAlgn="ctr"/>
                      <a:endParaRPr lang="tr-TR" sz="1000" kern="1200" dirty="0">
                        <a:solidFill>
                          <a:schemeClr val="tx1"/>
                        </a:solidFill>
                        <a:latin typeface="+mn-lt"/>
                        <a:ea typeface="+mn-ea"/>
                        <a:cs typeface="+mn-cs"/>
                      </a:endParaRPr>
                    </a:p>
                  </a:txBody>
                  <a:tcPr marL="7620" marR="7620" marT="7620" marB="0" anchor="ctr"/>
                </a:tc>
                <a:tc>
                  <a:txBody>
                    <a:bodyPr/>
                    <a:lstStyle/>
                    <a:p>
                      <a:pPr algn="ctr" fontAlgn="ctr"/>
                      <a:r>
                        <a:rPr lang="tr-TR" sz="1000" kern="1200" dirty="0">
                          <a:solidFill>
                            <a:schemeClr val="tx1"/>
                          </a:solidFill>
                          <a:latin typeface="+mn-lt"/>
                          <a:ea typeface="+mn-ea"/>
                          <a:cs typeface="+mn-cs"/>
                        </a:rPr>
                        <a:t>Özdemir Bayraktar Bilim Merkezi</a:t>
                      </a:r>
                    </a:p>
                  </a:txBody>
                  <a:tcPr marL="7620" marR="7620" marT="7620" marB="0" anchor="ctr"/>
                </a:tc>
                <a:extLst>
                  <a:ext uri="{0D108BD9-81ED-4DB2-BD59-A6C34878D82A}">
                    <a16:rowId xmlns:a16="http://schemas.microsoft.com/office/drawing/2014/main" val="1938295599"/>
                  </a:ext>
                </a:extLst>
              </a:tr>
              <a:tr h="310811">
                <a:tc>
                  <a:txBody>
                    <a:bodyPr/>
                    <a:lstStyle/>
                    <a:p>
                      <a:pPr marL="0" algn="ctr" defTabSz="914400" rtl="0" eaLnBrk="1" fontAlgn="ctr" latinLnBrk="0" hangingPunct="1"/>
                      <a:r>
                        <a:rPr lang="tr-TR" sz="1000" kern="1200" dirty="0">
                          <a:solidFill>
                            <a:schemeClr val="tx1"/>
                          </a:solidFill>
                          <a:latin typeface="+mn-lt"/>
                          <a:ea typeface="+mn-ea"/>
                          <a:cs typeface="+mn-cs"/>
                        </a:rPr>
                        <a:t>28</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b"/>
                      <a:r>
                        <a:rPr lang="tr-TR" sz="1000" dirty="0"/>
                        <a:t>AIME Projesi Kapsamında Uluslararası Katılımcı</a:t>
                      </a:r>
                      <a:r>
                        <a:rPr lang="tr-TR" sz="1000" baseline="0" dirty="0"/>
                        <a:t> Ziyareti</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dirty="0"/>
                        <a:t>Polonya, Hırvatistan, Romanya ve Gürcistan’dan gelen araştırmacılar, Merkez Müdür Yardımcısı Dr. </a:t>
                      </a:r>
                      <a:r>
                        <a:rPr lang="tr-TR" sz="1000" dirty="0" err="1"/>
                        <a:t>Öğr</a:t>
                      </a:r>
                      <a:r>
                        <a:rPr lang="tr-TR" sz="1000" dirty="0"/>
                        <a:t>. Üyesi Alper Şimşek, </a:t>
                      </a:r>
                      <a:r>
                        <a:rPr lang="tr-TR" sz="1000" dirty="0" err="1"/>
                        <a:t>Öğr</a:t>
                      </a:r>
                      <a:r>
                        <a:rPr lang="tr-TR" sz="1000" dirty="0"/>
                        <a:t>. Gör. Hasan Yiğit Cebeci ve </a:t>
                      </a:r>
                      <a:r>
                        <a:rPr lang="tr-TR" sz="1000" dirty="0" err="1"/>
                        <a:t>Öğr</a:t>
                      </a:r>
                      <a:r>
                        <a:rPr lang="tr-TR" sz="1000" dirty="0"/>
                        <a:t>. Gör. </a:t>
                      </a:r>
                      <a:r>
                        <a:rPr lang="tr-TR" sz="1000" dirty="0" err="1"/>
                        <a:t>Dr.Sibel</a:t>
                      </a:r>
                      <a:r>
                        <a:rPr lang="tr-TR" sz="1000" dirty="0"/>
                        <a:t> Ertürk Bereketoğlu </a:t>
                      </a:r>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tr-TR" sz="1000" b="0" i="0" u="none" strike="noStrike" dirty="0">
                          <a:solidFill>
                            <a:srgbClr val="000000"/>
                          </a:solidFill>
                          <a:effectLst/>
                          <a:latin typeface="Calibri" panose="020F0502020204030204" pitchFamily="34" charset="0"/>
                        </a:rPr>
                        <a:t>16.10.2025</a:t>
                      </a:r>
                    </a:p>
                  </a:txBody>
                  <a:tcPr marL="7620" marR="7620" marT="7620" marB="0" anchor="ctr"/>
                </a:tc>
                <a:tc>
                  <a:txBody>
                    <a:bodyPr/>
                    <a:lstStyle/>
                    <a:p>
                      <a:pPr algn="ctr" fontAlgn="b"/>
                      <a:endParaRPr lang="tr-TR" sz="10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extLst>
                  <a:ext uri="{0D108BD9-81ED-4DB2-BD59-A6C34878D82A}">
                    <a16:rowId xmlns:a16="http://schemas.microsoft.com/office/drawing/2014/main" val="2827023008"/>
                  </a:ext>
                </a:extLst>
              </a:tr>
              <a:tr h="310811">
                <a:tc>
                  <a:txBody>
                    <a:bodyPr/>
                    <a:lstStyle/>
                    <a:p>
                      <a:pPr marL="0" algn="ctr" defTabSz="914400" rtl="0" eaLnBrk="1" fontAlgn="ctr" latinLnBrk="0" hangingPunct="1"/>
                      <a:r>
                        <a:rPr lang="tr-TR" sz="1000" kern="1200" dirty="0">
                          <a:solidFill>
                            <a:schemeClr val="tx1"/>
                          </a:solidFill>
                          <a:latin typeface="+mn-lt"/>
                          <a:ea typeface="+mn-ea"/>
                          <a:cs typeface="+mn-cs"/>
                        </a:rPr>
                        <a:t>29</a:t>
                      </a:r>
                    </a:p>
                  </a:txBody>
                  <a:tcPr marL="7620" marR="7620" marT="7620" marB="0" anchor="ctr"/>
                </a:tc>
                <a:tc>
                  <a:txBody>
                    <a:bodyPr/>
                    <a:lstStyle/>
                    <a:p>
                      <a:pPr algn="ctr" fontAlgn="ctr"/>
                      <a:r>
                        <a:rPr lang="tr-TR" sz="1000" kern="1200" dirty="0">
                          <a:solidFill>
                            <a:schemeClr val="tx1"/>
                          </a:solidFill>
                          <a:latin typeface="+mn-lt"/>
                          <a:ea typeface="+mn-ea"/>
                          <a:cs typeface="+mn-cs"/>
                        </a:rPr>
                        <a:t>Sosyal</a:t>
                      </a:r>
                    </a:p>
                  </a:txBody>
                  <a:tcPr marL="7620" marR="7620" marT="7620" marB="0" anchor="ctr"/>
                </a:tc>
                <a:tc>
                  <a:txBody>
                    <a:bodyPr/>
                    <a:lstStyle/>
                    <a:p>
                      <a:pPr algn="ctr" fontAlgn="ctr"/>
                      <a:r>
                        <a:rPr lang="tr-TR" sz="1000" kern="1200" dirty="0">
                          <a:solidFill>
                            <a:schemeClr val="tx1"/>
                          </a:solidFill>
                          <a:latin typeface="+mn-lt"/>
                          <a:ea typeface="+mn-ea"/>
                          <a:cs typeface="+mn-cs"/>
                        </a:rPr>
                        <a:t>Tanıtım Etkinliği</a:t>
                      </a:r>
                    </a:p>
                  </a:txBody>
                  <a:tcPr marL="7620" marR="7620" marT="7620" marB="0" anchor="ctr"/>
                </a:tc>
                <a:tc>
                  <a:txBody>
                    <a:bodyPr/>
                    <a:lstStyle/>
                    <a:p>
                      <a:pPr algn="ctr" fontAlgn="ctr"/>
                      <a:r>
                        <a:rPr lang="tr-TR" sz="1000" dirty="0"/>
                        <a:t>Ayfer Karakullukçu İlkokulundan Ziyaret</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dirty="0"/>
                        <a:t>Trabzon Ayfer Karakullukçu İlkokulu öğrencileri ve öğretmenleri,</a:t>
                      </a:r>
                      <a:r>
                        <a:rPr lang="tr-TR" sz="1000" baseline="0" dirty="0"/>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kern="1200" dirty="0">
                          <a:solidFill>
                            <a:schemeClr val="tx1"/>
                          </a:solidFill>
                          <a:latin typeface="+mn-lt"/>
                          <a:ea typeface="+mn-ea"/>
                          <a:cs typeface="+mn-cs"/>
                        </a:rPr>
                        <a:t>17.10.2025</a:t>
                      </a:r>
                    </a:p>
                  </a:txBody>
                  <a:tcPr marL="7620" marR="7620" marT="7620" marB="0" anchor="ctr"/>
                </a:tc>
                <a:tc>
                  <a:txBody>
                    <a:bodyPr/>
                    <a:lstStyle/>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algn="ctr" fontAlgn="ct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bl>
          </a:graphicData>
        </a:graphic>
      </p:graphicFrame>
    </p:spTree>
    <p:extLst>
      <p:ext uri="{BB962C8B-B14F-4D97-AF65-F5344CB8AC3E}">
        <p14:creationId xmlns:p14="http://schemas.microsoft.com/office/powerpoint/2010/main" val="2707117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80014729"/>
              </p:ext>
            </p:extLst>
          </p:nvPr>
        </p:nvGraphicFramePr>
        <p:xfrm>
          <a:off x="261258" y="1959425"/>
          <a:ext cx="11636827" cy="3583912"/>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marL="0" algn="ctr" defTabSz="914400" rtl="0" eaLnBrk="1" fontAlgn="ctr" latinLnBrk="0" hangingPunct="1"/>
                      <a:r>
                        <a:rPr lang="tr-TR" sz="1100" b="0" i="0" u="none" strike="noStrike" kern="1200" dirty="0">
                          <a:solidFill>
                            <a:srgbClr val="000000"/>
                          </a:solidFill>
                          <a:effectLst/>
                          <a:latin typeface="+mn-lt"/>
                          <a:ea typeface="+mn-ea"/>
                          <a:cs typeface="+mn-cs"/>
                        </a:rPr>
                        <a:t>30</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Sosyal</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Tanıtım Etkinliği</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Dijital Girişimci Yenilikçi Eğitim Derneği iş birliğiyle; Hollanda, Fransa, Portekiz, Romanya ve Yunanistan’dan gelen 15 kişilik katılımcı ziyareti</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Dr. </a:t>
                      </a:r>
                      <a:r>
                        <a:rPr lang="tr-TR" sz="1100" b="0" i="0" u="none" strike="noStrike" kern="1200" dirty="0" err="1">
                          <a:solidFill>
                            <a:srgbClr val="000000"/>
                          </a:solidFill>
                          <a:effectLst/>
                          <a:latin typeface="+mn-lt"/>
                          <a:ea typeface="+mn-ea"/>
                          <a:cs typeface="+mn-cs"/>
                        </a:rPr>
                        <a:t>Öğr</a:t>
                      </a:r>
                      <a:r>
                        <a:rPr lang="tr-TR" sz="1100" b="0" i="0" u="none" strike="noStrike" kern="1200" dirty="0">
                          <a:solidFill>
                            <a:srgbClr val="000000"/>
                          </a:solidFill>
                          <a:effectLst/>
                          <a:latin typeface="+mn-lt"/>
                          <a:ea typeface="+mn-ea"/>
                          <a:cs typeface="+mn-cs"/>
                        </a:rPr>
                        <a:t>. Üyesi Alper ŞİMŞEK, </a:t>
                      </a:r>
                      <a:r>
                        <a:rPr lang="tr-TR" sz="1100" b="0" i="0" u="none" strike="noStrike" kern="1200" dirty="0" err="1">
                          <a:solidFill>
                            <a:srgbClr val="000000"/>
                          </a:solidFill>
                          <a:effectLst/>
                          <a:latin typeface="+mn-lt"/>
                          <a:ea typeface="+mn-ea"/>
                          <a:cs typeface="+mn-cs"/>
                        </a:rPr>
                        <a:t>Öğr</a:t>
                      </a:r>
                      <a:r>
                        <a:rPr lang="tr-TR" sz="1100" b="0" i="0" u="none" strike="noStrike" kern="1200" dirty="0">
                          <a:solidFill>
                            <a:srgbClr val="000000"/>
                          </a:solidFill>
                          <a:effectLst/>
                          <a:latin typeface="+mn-lt"/>
                          <a:ea typeface="+mn-ea"/>
                          <a:cs typeface="+mn-cs"/>
                        </a:rPr>
                        <a:t>. Gör. Dr. Sibel ERTÜRK BEREKETOĞLU</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04.11.2025</a:t>
                      </a:r>
                    </a:p>
                  </a:txBody>
                  <a:tcPr marL="7620" marR="7620" marT="7620" marB="0" anchor="ctr"/>
                </a:tc>
                <a:tc>
                  <a:txBody>
                    <a:bodyPr/>
                    <a:lstStyle/>
                    <a:p>
                      <a:pPr algn="ctr" fontAlgn="ctr"/>
                      <a:endParaRPr lang="tr-TR" sz="1100" kern="1200" dirty="0">
                        <a:solidFill>
                          <a:schemeClr val="tx1"/>
                        </a:solidFill>
                        <a:latin typeface="+mn-lt"/>
                        <a:ea typeface="+mn-ea"/>
                        <a:cs typeface="+mn-cs"/>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10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tc>
                <a:extLst>
                  <a:ext uri="{0D108BD9-81ED-4DB2-BD59-A6C34878D82A}">
                    <a16:rowId xmlns:a16="http://schemas.microsoft.com/office/drawing/2014/main" val="984071002"/>
                  </a:ext>
                </a:extLst>
              </a:tr>
              <a:tr h="310811">
                <a:tc>
                  <a:txBody>
                    <a:bodyPr/>
                    <a:lstStyle/>
                    <a:p>
                      <a:pPr marL="0" algn="ctr" defTabSz="914400" rtl="0" eaLnBrk="1" fontAlgn="ctr" latinLnBrk="0" hangingPunct="1"/>
                      <a:r>
                        <a:rPr lang="tr-TR" sz="1100" b="0" i="0" u="none" strike="noStrike" kern="1200" dirty="0">
                          <a:solidFill>
                            <a:srgbClr val="000000"/>
                          </a:solidFill>
                          <a:effectLst/>
                          <a:latin typeface="+mn-lt"/>
                          <a:ea typeface="+mn-ea"/>
                          <a:cs typeface="+mn-cs"/>
                        </a:rPr>
                        <a:t>31</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Eğitim </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Kurs Etkinliği</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Yapay Zeka ve Robotik Kodlama Merkezinde BTK Akademi kursu</a:t>
                      </a: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Dr. </a:t>
                      </a:r>
                      <a:r>
                        <a:rPr lang="tr-TR" sz="1100" b="0" i="0" u="none" strike="noStrike" kern="1200" dirty="0" err="1">
                          <a:solidFill>
                            <a:srgbClr val="000000"/>
                          </a:solidFill>
                          <a:effectLst/>
                          <a:latin typeface="+mn-lt"/>
                          <a:ea typeface="+mn-ea"/>
                          <a:cs typeface="+mn-cs"/>
                        </a:rPr>
                        <a:t>Öğr</a:t>
                      </a:r>
                      <a:r>
                        <a:rPr lang="tr-TR" sz="1100" b="0" i="0" u="none" strike="noStrike" kern="1200" dirty="0">
                          <a:solidFill>
                            <a:srgbClr val="000000"/>
                          </a:solidFill>
                          <a:effectLst/>
                          <a:latin typeface="+mn-lt"/>
                          <a:ea typeface="+mn-ea"/>
                          <a:cs typeface="+mn-cs"/>
                        </a:rPr>
                        <a:t>. Üyesi Arda </a:t>
                      </a:r>
                      <a:r>
                        <a:rPr lang="tr-TR" sz="1100" b="0" i="0" u="none" strike="noStrike" kern="1200" dirty="0" err="1">
                          <a:solidFill>
                            <a:srgbClr val="000000"/>
                          </a:solidFill>
                          <a:effectLst/>
                          <a:latin typeface="+mn-lt"/>
                          <a:ea typeface="+mn-ea"/>
                          <a:cs typeface="+mn-cs"/>
                        </a:rPr>
                        <a:t>Üstübioğlu</a:t>
                      </a:r>
                      <a:endParaRPr lang="tr-TR" sz="1100" b="0" i="0" u="none" strike="noStrike" kern="1200" dirty="0">
                        <a:solidFill>
                          <a:srgbClr val="000000"/>
                        </a:solidFill>
                        <a:effectLst/>
                        <a:latin typeface="+mn-lt"/>
                        <a:ea typeface="+mn-ea"/>
                        <a:cs typeface="+mn-cs"/>
                      </a:endParaRPr>
                    </a:p>
                  </a:txBody>
                  <a:tcPr marL="7620" marR="7620" marT="7620" marB="0" anchor="ctr"/>
                </a:tc>
                <a:tc>
                  <a:txBody>
                    <a:bodyPr/>
                    <a:lstStyle/>
                    <a:p>
                      <a:pPr algn="ctr" fontAlgn="ctr"/>
                      <a:r>
                        <a:rPr lang="tr-TR" sz="1100" b="0" i="0" u="none" strike="noStrike" kern="1200" dirty="0">
                          <a:solidFill>
                            <a:srgbClr val="000000"/>
                          </a:solidFill>
                          <a:effectLst/>
                          <a:latin typeface="+mn-lt"/>
                          <a:ea typeface="+mn-ea"/>
                          <a:cs typeface="+mn-cs"/>
                        </a:rPr>
                        <a:t>21.11.2025</a:t>
                      </a:r>
                    </a:p>
                  </a:txBody>
                  <a:tcPr marL="7620" marR="7620" marT="7620" marB="0" anchor="ctr"/>
                </a:tc>
                <a:tc>
                  <a:txBody>
                    <a:bodyPr/>
                    <a:lstStyle/>
                    <a:p>
                      <a:pPr algn="ctr" fontAlgn="ctr"/>
                      <a:endParaRPr lang="tr-TR" sz="1100" b="1" i="0" u="none" strike="noStrike" dirty="0">
                        <a:solidFill>
                          <a:srgbClr val="000000"/>
                        </a:solidFill>
                        <a:effectLst/>
                        <a:latin typeface="+mn-lt"/>
                      </a:endParaRPr>
                    </a:p>
                  </a:txBody>
                  <a:tcPr marL="7620" marR="7620" marT="762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10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tc>
                <a:extLst>
                  <a:ext uri="{0D108BD9-81ED-4DB2-BD59-A6C34878D82A}">
                    <a16:rowId xmlns:a16="http://schemas.microsoft.com/office/drawing/2014/main" val="1938295599"/>
                  </a:ext>
                </a:extLst>
              </a:tr>
              <a:tr h="310811">
                <a:tc>
                  <a:txBody>
                    <a:bodyPr/>
                    <a:lstStyle/>
                    <a:p>
                      <a:pPr algn="ctr" fontAlgn="b"/>
                      <a:r>
                        <a:rPr lang="tr-TR" sz="1100" b="0" i="0" u="none" strike="noStrike" dirty="0">
                          <a:solidFill>
                            <a:srgbClr val="000000"/>
                          </a:solidFill>
                          <a:effectLst/>
                          <a:latin typeface="+mn-lt"/>
                        </a:rPr>
                        <a:t>32</a:t>
                      </a:r>
                    </a:p>
                  </a:txBody>
                  <a:tcPr marL="7620" marR="7620" marT="7620" marB="0" anchor="ctr"/>
                </a:tc>
                <a:tc>
                  <a:txBody>
                    <a:bodyPr/>
                    <a:lstStyle/>
                    <a:p>
                      <a:pPr algn="ctr" fontAlgn="b"/>
                      <a:r>
                        <a:rPr lang="tr-TR" sz="1100" b="0" i="0" u="none" strike="noStrike" dirty="0">
                          <a:solidFill>
                            <a:srgbClr val="000000"/>
                          </a:solidFill>
                          <a:effectLst/>
                          <a:latin typeface="+mn-lt"/>
                        </a:rPr>
                        <a:t>Sosyal </a:t>
                      </a:r>
                    </a:p>
                  </a:txBody>
                  <a:tcPr marL="7620" marR="7620" marT="7620" marB="0" anchor="ctr"/>
                </a:tc>
                <a:tc>
                  <a:txBody>
                    <a:bodyPr/>
                    <a:lstStyle/>
                    <a:p>
                      <a:pPr algn="ctr" fontAlgn="b"/>
                      <a:r>
                        <a:rPr lang="tr-TR" sz="1100" b="0" i="0" u="none" strike="noStrike" dirty="0">
                          <a:solidFill>
                            <a:srgbClr val="000000"/>
                          </a:solidFill>
                          <a:effectLst/>
                          <a:latin typeface="+mn-lt"/>
                        </a:rPr>
                        <a:t>Söyleşi</a:t>
                      </a:r>
                    </a:p>
                  </a:txBody>
                  <a:tcPr marL="7620" marR="7620" marT="7620" marB="0" anchor="ctr"/>
                </a:tc>
                <a:tc>
                  <a:txBody>
                    <a:bodyPr/>
                    <a:lstStyle/>
                    <a:p>
                      <a:pPr algn="ctr" fontAlgn="b"/>
                      <a:r>
                        <a:rPr lang="tr-TR" sz="1100" dirty="0">
                          <a:latin typeface="+mn-lt"/>
                        </a:rPr>
                        <a:t>Yapay Zeka ve Oyun Alanında Ziyaret ve Söyleşi</a:t>
                      </a:r>
                      <a:endParaRPr lang="tr-TR" sz="1100" b="0" i="0" u="none" strike="noStrike" dirty="0">
                        <a:solidFill>
                          <a:srgbClr val="000000"/>
                        </a:solidFill>
                        <a:effectLst/>
                        <a:latin typeface="+mn-lt"/>
                      </a:endParaRPr>
                    </a:p>
                  </a:txBody>
                  <a:tcPr marL="7620" marR="7620" marT="7620" marB="0" anchor="ctr"/>
                </a:tc>
                <a:tc>
                  <a:txBody>
                    <a:bodyPr/>
                    <a:lstStyle/>
                    <a:p>
                      <a:pPr algn="ctr" fontAlgn="b"/>
                      <a:r>
                        <a:rPr lang="tr-TR" sz="1100" dirty="0" err="1">
                          <a:latin typeface="+mn-lt"/>
                        </a:rPr>
                        <a:t>GamFed</a:t>
                      </a:r>
                      <a:r>
                        <a:rPr lang="tr-TR" sz="1100" dirty="0">
                          <a:latin typeface="+mn-lt"/>
                        </a:rPr>
                        <a:t> Kurucusu Ercan Altuğ Yılmaz, Bilgi </a:t>
                      </a:r>
                      <a:r>
                        <a:rPr lang="tr-TR" sz="1100" dirty="0" err="1">
                          <a:latin typeface="+mn-lt"/>
                        </a:rPr>
                        <a:t>Spark</a:t>
                      </a:r>
                      <a:r>
                        <a:rPr lang="tr-TR" sz="1100" dirty="0">
                          <a:latin typeface="+mn-lt"/>
                        </a:rPr>
                        <a:t> </a:t>
                      </a:r>
                      <a:r>
                        <a:rPr lang="tr-TR" sz="1100" dirty="0" err="1">
                          <a:latin typeface="+mn-lt"/>
                        </a:rPr>
                        <a:t>Up</a:t>
                      </a:r>
                      <a:r>
                        <a:rPr lang="tr-TR" sz="1100" dirty="0">
                          <a:latin typeface="+mn-lt"/>
                        </a:rPr>
                        <a:t> </a:t>
                      </a:r>
                      <a:r>
                        <a:rPr lang="tr-TR" sz="1100" dirty="0" err="1">
                          <a:latin typeface="+mn-lt"/>
                        </a:rPr>
                        <a:t>Tekmer</a:t>
                      </a:r>
                      <a:r>
                        <a:rPr lang="tr-TR" sz="1100" dirty="0">
                          <a:latin typeface="+mn-lt"/>
                        </a:rPr>
                        <a:t> Müdürü Betül Aras Bayır, Bağımsız Oyun Geliştirici Tunahan Bayır ve EA Sistem Yazılım’dan Emre Selim</a:t>
                      </a:r>
                      <a:endParaRPr lang="tr-TR" sz="1100" b="0" i="0" u="none" strike="noStrike" dirty="0">
                        <a:solidFill>
                          <a:srgbClr val="000000"/>
                        </a:solidFill>
                        <a:effectLst/>
                        <a:latin typeface="+mn-lt"/>
                      </a:endParaRPr>
                    </a:p>
                  </a:txBody>
                  <a:tcPr marL="7620" marR="7620" marT="7620" marB="0" anchor="ctr"/>
                </a:tc>
                <a:tc>
                  <a:txBody>
                    <a:bodyPr/>
                    <a:lstStyle/>
                    <a:p>
                      <a:pPr algn="ctr" fontAlgn="b"/>
                      <a:r>
                        <a:rPr lang="tr-TR" sz="1100" b="0" i="0" u="none" strike="noStrike" dirty="0">
                          <a:solidFill>
                            <a:srgbClr val="000000"/>
                          </a:solidFill>
                          <a:effectLst/>
                          <a:latin typeface="+mn-lt"/>
                        </a:rPr>
                        <a:t>04.12.2025</a:t>
                      </a:r>
                    </a:p>
                  </a:txBody>
                  <a:tcPr marL="7620" marR="7620" marT="7620" marB="0" anchor="ctr"/>
                </a:tc>
                <a:tc>
                  <a:txBody>
                    <a:bodyPr/>
                    <a:lstStyle/>
                    <a:p>
                      <a:pPr algn="ctr" fontAlgn="b"/>
                      <a:endParaRPr lang="tr-TR" sz="1100" b="0" i="0" u="none" strike="noStrike" dirty="0">
                        <a:solidFill>
                          <a:srgbClr val="000000"/>
                        </a:solidFill>
                        <a:effectLst/>
                        <a:latin typeface="+mn-lt"/>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10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tc>
                <a:extLst>
                  <a:ext uri="{0D108BD9-81ED-4DB2-BD59-A6C34878D82A}">
                    <a16:rowId xmlns:a16="http://schemas.microsoft.com/office/drawing/2014/main" val="2827023008"/>
                  </a:ext>
                </a:extLst>
              </a:tr>
              <a:tr h="310811">
                <a:tc>
                  <a:txBody>
                    <a:bodyPr/>
                    <a:lstStyle/>
                    <a:p>
                      <a:pPr algn="ctr" fontAlgn="b"/>
                      <a:r>
                        <a:rPr lang="tr-TR" sz="1100" b="0" i="0" u="none" strike="noStrike" dirty="0">
                          <a:solidFill>
                            <a:srgbClr val="000000"/>
                          </a:solidFill>
                          <a:effectLst/>
                          <a:latin typeface="+mn-lt"/>
                        </a:rPr>
                        <a:t>33</a:t>
                      </a:r>
                    </a:p>
                  </a:txBody>
                  <a:tcPr marL="7620" marR="7620" marT="7620" marB="0" anchor="ctr"/>
                </a:tc>
                <a:tc>
                  <a:txBody>
                    <a:bodyPr/>
                    <a:lstStyle/>
                    <a:p>
                      <a:pPr algn="ctr" fontAlgn="ctr"/>
                      <a:r>
                        <a:rPr lang="tr-TR" sz="1100" kern="1200" dirty="0">
                          <a:solidFill>
                            <a:schemeClr val="tx1"/>
                          </a:solidFill>
                          <a:latin typeface="+mn-lt"/>
                          <a:ea typeface="+mn-ea"/>
                          <a:cs typeface="+mn-cs"/>
                        </a:rPr>
                        <a:t>Sosyal</a:t>
                      </a:r>
                    </a:p>
                  </a:txBody>
                  <a:tcPr marL="7620" marR="7620" marT="7620" marB="0" anchor="ctr"/>
                </a:tc>
                <a:tc>
                  <a:txBody>
                    <a:bodyPr/>
                    <a:lstStyle/>
                    <a:p>
                      <a:pPr algn="ctr" fontAlgn="ctr"/>
                      <a:r>
                        <a:rPr lang="tr-TR" sz="1100" kern="1200" dirty="0">
                          <a:solidFill>
                            <a:schemeClr val="tx1"/>
                          </a:solidFill>
                          <a:latin typeface="+mn-lt"/>
                          <a:ea typeface="+mn-ea"/>
                          <a:cs typeface="+mn-cs"/>
                        </a:rPr>
                        <a:t>Tanıtım Etkinliği</a:t>
                      </a:r>
                    </a:p>
                  </a:txBody>
                  <a:tcPr marL="7620" marR="7620" marT="7620" marB="0" anchor="ctr"/>
                </a:tc>
                <a:tc>
                  <a:txBody>
                    <a:bodyPr/>
                    <a:lstStyle/>
                    <a:p>
                      <a:pPr algn="ctr" fontAlgn="b"/>
                      <a:r>
                        <a:rPr lang="tr-TR" sz="1100" dirty="0">
                          <a:latin typeface="+mn-lt"/>
                        </a:rPr>
                        <a:t>Ordu Çatalpınar Hacı Ali Eriş İmam Hatip Lisesinden</a:t>
                      </a:r>
                      <a:r>
                        <a:rPr lang="tr-TR" sz="1100" baseline="0" dirty="0">
                          <a:latin typeface="+mn-lt"/>
                        </a:rPr>
                        <a:t> Ziyaret</a:t>
                      </a:r>
                      <a:endParaRPr lang="tr-TR" sz="1100" b="0" i="0" u="none" strike="noStrike" dirty="0">
                        <a:solidFill>
                          <a:srgbClr val="000000"/>
                        </a:solidFill>
                        <a:effectLst/>
                        <a:latin typeface="+mn-lt"/>
                      </a:endParaRPr>
                    </a:p>
                  </a:txBody>
                  <a:tcPr marL="7620" marR="7620" marT="762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tr-TR" sz="1100" dirty="0">
                          <a:latin typeface="+mn-lt"/>
                        </a:rPr>
                        <a:t>Ordu Çatalpınar Hacı Ali Eriş İmam Hatip Lisesi son sınıf öğrencileri ve öğretmenleri,</a:t>
                      </a:r>
                      <a:endParaRPr lang="tr-TR" sz="1100" b="0" i="0" u="none" strike="noStrike" dirty="0">
                        <a:solidFill>
                          <a:srgbClr val="000000"/>
                        </a:solidFill>
                        <a:effectLst/>
                        <a:latin typeface="+mn-lt"/>
                      </a:endParaRPr>
                    </a:p>
                  </a:txBody>
                  <a:tcPr marL="7620" marR="7620" marT="7620" marB="0" anchor="ctr"/>
                </a:tc>
                <a:tc>
                  <a:txBody>
                    <a:bodyPr/>
                    <a:lstStyle/>
                    <a:p>
                      <a:pPr algn="ctr" fontAlgn="b"/>
                      <a:r>
                        <a:rPr lang="tr-TR" sz="1100" b="0" i="0" u="none" strike="noStrike" dirty="0">
                          <a:solidFill>
                            <a:srgbClr val="000000"/>
                          </a:solidFill>
                          <a:effectLst/>
                          <a:latin typeface="+mn-lt"/>
                        </a:rPr>
                        <a:t>11.12.2025</a:t>
                      </a:r>
                    </a:p>
                  </a:txBody>
                  <a:tcPr marL="7620" marR="7620" marT="7620" marB="0" anchor="ctr"/>
                </a:tc>
                <a:tc>
                  <a:txBody>
                    <a:bodyPr/>
                    <a:lstStyle/>
                    <a:p>
                      <a:pPr algn="ctr" fontAlgn="b"/>
                      <a:endParaRPr lang="tr-TR" sz="1100" b="0" i="0" u="none" strike="noStrike" dirty="0">
                        <a:solidFill>
                          <a:srgbClr val="000000"/>
                        </a:solidFill>
                        <a:effectLst/>
                        <a:latin typeface="+mn-lt"/>
                      </a:endParaRPr>
                    </a:p>
                  </a:txBody>
                  <a:tcPr marL="7620" marR="7620" marT="762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a:ln>
                            <a:noFill/>
                          </a:ln>
                          <a:solidFill>
                            <a:prstClr val="black"/>
                          </a:solidFill>
                          <a:effectLst/>
                          <a:uLnTx/>
                          <a:uFillTx/>
                          <a:latin typeface="+mn-lt"/>
                          <a:ea typeface="+mn-ea"/>
                          <a:cs typeface="+mn-cs"/>
                        </a:rPr>
                        <a:t>Yapay Zeka ve Robotik Kodlama Merkezi</a:t>
                      </a:r>
                      <a:endParaRPr kumimoji="0" lang="tr-TR" sz="1100" b="0" i="0" u="none" strike="noStrike" kern="1200" cap="none" spc="0" normalizeH="0" baseline="0" noProof="0" dirty="0">
                        <a:ln>
                          <a:noFill/>
                        </a:ln>
                        <a:solidFill>
                          <a:srgbClr val="000000"/>
                        </a:solidFill>
                        <a:effectLst/>
                        <a:uLnTx/>
                        <a:uFillTx/>
                        <a:latin typeface="+mn-lt"/>
                        <a:ea typeface="+mn-ea"/>
                        <a:cs typeface="+mn-cs"/>
                      </a:endParaRPr>
                    </a:p>
                  </a:txBody>
                  <a:tcPr marL="7620" marR="7620" marT="7620" marB="0" anchor="ctr"/>
                </a:tc>
                <a:extLst>
                  <a:ext uri="{0D108BD9-81ED-4DB2-BD59-A6C34878D82A}">
                    <a16:rowId xmlns:a16="http://schemas.microsoft.com/office/drawing/2014/main" val="2493554729"/>
                  </a:ext>
                </a:extLst>
              </a:tr>
            </a:tbl>
          </a:graphicData>
        </a:graphic>
      </p:graphicFrame>
    </p:spTree>
    <p:extLst>
      <p:ext uri="{BB962C8B-B14F-4D97-AF65-F5344CB8AC3E}">
        <p14:creationId xmlns:p14="http://schemas.microsoft.com/office/powerpoint/2010/main" val="2046312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88320B-9400-8752-5852-B43078EE5421}"/>
              </a:ext>
            </a:extLst>
          </p:cNvPr>
          <p:cNvSpPr>
            <a:spLocks noGrp="1"/>
          </p:cNvSpPr>
          <p:nvPr>
            <p:ph type="title"/>
          </p:nvPr>
        </p:nvSpPr>
        <p:spPr>
          <a:xfrm>
            <a:off x="315686" y="772887"/>
            <a:ext cx="10512331" cy="674626"/>
          </a:xfrm>
        </p:spPr>
        <p:txBody>
          <a:bodyPr>
            <a:noAutofit/>
          </a:bodyPr>
          <a:lstStyle/>
          <a:p>
            <a:pPr algn="ctr"/>
            <a:r>
              <a:rPr lang="tr-TR" sz="2800" b="1" dirty="0">
                <a:solidFill>
                  <a:srgbClr val="FF0000"/>
                </a:solidFill>
                <a:cs typeface="Calibri" panose="020F0502020204030204" pitchFamily="34" charset="0"/>
              </a:rPr>
              <a:t>Bilimsel, Sosyal, Kültürel ve Sportif Ödüller ile Başarılar</a:t>
            </a:r>
            <a:endParaRPr lang="tr-TR" sz="2800" dirty="0">
              <a:solidFill>
                <a:srgbClr val="FF0000"/>
              </a:solidFill>
            </a:endParaRPr>
          </a:p>
        </p:txBody>
      </p:sp>
      <p:sp>
        <p:nvSpPr>
          <p:cNvPr id="5" name="Veri Yer Tutucusu 4"/>
          <p:cNvSpPr>
            <a:spLocks noGrp="1"/>
          </p:cNvSpPr>
          <p:nvPr>
            <p:ph type="dt" sz="half" idx="10"/>
          </p:nvPr>
        </p:nvSpPr>
        <p:spPr/>
        <p:txBody>
          <a:bodyPr/>
          <a:lstStyle/>
          <a:p>
            <a:fld id="{CDB560BE-1799-43F5-B7C9-D9654B7B934C}"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34</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211430995"/>
              </p:ext>
            </p:extLst>
          </p:nvPr>
        </p:nvGraphicFramePr>
        <p:xfrm>
          <a:off x="402771" y="1932315"/>
          <a:ext cx="11226013" cy="3747025"/>
        </p:xfrm>
        <a:graphic>
          <a:graphicData uri="http://schemas.openxmlformats.org/drawingml/2006/table">
            <a:tbl>
              <a:tblPr firstRow="1" firstCol="1" lastRow="1" lastCol="1" bandRow="1" bandCol="1">
                <a:tableStyleId>{5940675A-B579-460E-94D1-54222C63F5DA}</a:tableStyleId>
              </a:tblPr>
              <a:tblGrid>
                <a:gridCol w="9048842">
                  <a:extLst>
                    <a:ext uri="{9D8B030D-6E8A-4147-A177-3AD203B41FA5}">
                      <a16:colId xmlns:a16="http://schemas.microsoft.com/office/drawing/2014/main" val="2633809722"/>
                    </a:ext>
                  </a:extLst>
                </a:gridCol>
                <a:gridCol w="1033998">
                  <a:extLst>
                    <a:ext uri="{9D8B030D-6E8A-4147-A177-3AD203B41FA5}">
                      <a16:colId xmlns:a16="http://schemas.microsoft.com/office/drawing/2014/main" val="518810373"/>
                    </a:ext>
                  </a:extLst>
                </a:gridCol>
                <a:gridCol w="1143173">
                  <a:extLst>
                    <a:ext uri="{9D8B030D-6E8A-4147-A177-3AD203B41FA5}">
                      <a16:colId xmlns:a16="http://schemas.microsoft.com/office/drawing/2014/main" val="2738585799"/>
                    </a:ext>
                  </a:extLst>
                </a:gridCol>
              </a:tblGrid>
              <a:tr h="588464">
                <a:tc>
                  <a:txBody>
                    <a:bodyPr/>
                    <a:lstStyle/>
                    <a:p>
                      <a:pPr marL="36195" marR="36195" algn="ctr">
                        <a:spcAft>
                          <a:spcPts val="0"/>
                        </a:spcAft>
                        <a:tabLst>
                          <a:tab pos="5450840" algn="l"/>
                        </a:tabLst>
                      </a:pPr>
                      <a:r>
                        <a:rPr lang="tr-TR" sz="1800" b="1" dirty="0">
                          <a:solidFill>
                            <a:srgbClr val="FF0000"/>
                          </a:solidFill>
                          <a:effectLst/>
                        </a:rPr>
                        <a:t>Bilimsel, Sosyal, Kültürel ve Sportif Ödül ve/veya Başarı </a:t>
                      </a:r>
                    </a:p>
                    <a:p>
                      <a:pPr marL="36195" marR="36195" algn="ctr">
                        <a:spcAft>
                          <a:spcPts val="0"/>
                        </a:spcAft>
                        <a:tabLst>
                          <a:tab pos="5450840" algn="l"/>
                        </a:tabLst>
                      </a:pPr>
                      <a:r>
                        <a:rPr lang="tr-TR" sz="1800" b="1" dirty="0">
                          <a:solidFill>
                            <a:srgbClr val="0066FF"/>
                          </a:solidFill>
                          <a:effectLst/>
                        </a:rPr>
                        <a:t>(Ödülün Adı ve Derecesi</a:t>
                      </a:r>
                      <a:r>
                        <a:rPr lang="tr-TR" sz="1800" b="1" dirty="0">
                          <a:solidFill>
                            <a:srgbClr val="FF0000"/>
                          </a:solidFill>
                          <a:effectLst/>
                        </a:rPr>
                        <a:t>) *</a:t>
                      </a:r>
                      <a:endParaRPr lang="tr-T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2024</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9130183"/>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366268"/>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7867515"/>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16105766"/>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2439625"/>
                  </a:ext>
                </a:extLst>
              </a:tr>
              <a:tr h="451223">
                <a:tc>
                  <a:txBody>
                    <a:bodyPr/>
                    <a:lstStyle/>
                    <a:p>
                      <a:pPr marL="36195" marR="36195">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886732"/>
                  </a:ext>
                </a:extLst>
              </a:tr>
              <a:tr h="451223">
                <a:tc>
                  <a:txBody>
                    <a:bodyPr/>
                    <a:lstStyle/>
                    <a:p>
                      <a:pPr marL="36195" marR="36195">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3557649"/>
                  </a:ext>
                </a:extLst>
              </a:tr>
              <a:tr h="451223">
                <a:tc>
                  <a:txBody>
                    <a:bodyPr/>
                    <a:lstStyle/>
                    <a:p>
                      <a:pPr marL="36195" marR="36195"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0861125"/>
                  </a:ext>
                </a:extLst>
              </a:tr>
            </a:tbl>
          </a:graphicData>
        </a:graphic>
      </p:graphicFrame>
      <p:sp>
        <p:nvSpPr>
          <p:cNvPr id="9" name="Metin kutusu 8"/>
          <p:cNvSpPr txBox="1"/>
          <p:nvPr/>
        </p:nvSpPr>
        <p:spPr>
          <a:xfrm>
            <a:off x="532061" y="5879344"/>
            <a:ext cx="4572000" cy="276999"/>
          </a:xfrm>
          <a:prstGeom prst="rect">
            <a:avLst/>
          </a:prstGeom>
          <a:noFill/>
        </p:spPr>
        <p:txBody>
          <a:bodyPr wrap="square" rtlCol="0">
            <a:spAutoFit/>
          </a:bodyPr>
          <a:lstStyle/>
          <a:p>
            <a:r>
              <a:rPr lang="tr-TR" sz="1200" b="1" i="1" dirty="0">
                <a:solidFill>
                  <a:srgbClr val="C00000"/>
                </a:solidFill>
              </a:rPr>
              <a:t>*Gerektiğinde satır ekleyiniz. </a:t>
            </a: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28784" y="6330031"/>
            <a:ext cx="386082" cy="391444"/>
          </a:xfrm>
          <a:prstGeom prst="rect">
            <a:avLst/>
          </a:prstGeom>
        </p:spPr>
      </p:pic>
    </p:spTree>
    <p:extLst>
      <p:ext uri="{BB962C8B-B14F-4D97-AF65-F5344CB8AC3E}">
        <p14:creationId xmlns:p14="http://schemas.microsoft.com/office/powerpoint/2010/main" val="43536445"/>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35</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3333FF"/>
                </a:solidFill>
                <a:latin typeface="+mn-lt"/>
              </a:rPr>
              <a:t>(Ortak Programlar ve Projeler)</a:t>
            </a:r>
            <a:endParaRPr lang="tr-TR" sz="24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022585487"/>
              </p:ext>
            </p:extLst>
          </p:nvPr>
        </p:nvGraphicFramePr>
        <p:xfrm>
          <a:off x="377326" y="1795383"/>
          <a:ext cx="11592000" cy="4148757"/>
        </p:xfrm>
        <a:graphic>
          <a:graphicData uri="http://schemas.openxmlformats.org/drawingml/2006/table">
            <a:tbl>
              <a:tblPr>
                <a:tableStyleId>{BDBED569-4797-4DF1-A0F4-6AAB3CD982D8}</a:tableStyleId>
              </a:tblPr>
              <a:tblGrid>
                <a:gridCol w="1572496">
                  <a:extLst>
                    <a:ext uri="{9D8B030D-6E8A-4147-A177-3AD203B41FA5}">
                      <a16:colId xmlns:a16="http://schemas.microsoft.com/office/drawing/2014/main" val="4241462627"/>
                    </a:ext>
                  </a:extLst>
                </a:gridCol>
                <a:gridCol w="1840782">
                  <a:extLst>
                    <a:ext uri="{9D8B030D-6E8A-4147-A177-3AD203B41FA5}">
                      <a16:colId xmlns:a16="http://schemas.microsoft.com/office/drawing/2014/main" val="2566159512"/>
                    </a:ext>
                  </a:extLst>
                </a:gridCol>
                <a:gridCol w="2310938">
                  <a:extLst>
                    <a:ext uri="{9D8B030D-6E8A-4147-A177-3AD203B41FA5}">
                      <a16:colId xmlns:a16="http://schemas.microsoft.com/office/drawing/2014/main" val="2487010389"/>
                    </a:ext>
                  </a:extLst>
                </a:gridCol>
                <a:gridCol w="2169622">
                  <a:extLst>
                    <a:ext uri="{9D8B030D-6E8A-4147-A177-3AD203B41FA5}">
                      <a16:colId xmlns:a16="http://schemas.microsoft.com/office/drawing/2014/main" val="717254350"/>
                    </a:ext>
                  </a:extLst>
                </a:gridCol>
                <a:gridCol w="1914061">
                  <a:extLst>
                    <a:ext uri="{9D8B030D-6E8A-4147-A177-3AD203B41FA5}">
                      <a16:colId xmlns:a16="http://schemas.microsoft.com/office/drawing/2014/main" val="2952350889"/>
                    </a:ext>
                  </a:extLst>
                </a:gridCol>
                <a:gridCol w="1784101">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gn="l" fontAlgn="ctr"/>
                      <a:r>
                        <a:rPr lang="tr-TR" sz="1100" b="0" i="0" u="none" strike="noStrike">
                          <a:solidFill>
                            <a:srgbClr val="303030"/>
                          </a:solidFill>
                          <a:effectLst/>
                          <a:latin typeface="Arial" panose="020B0604020202020204" pitchFamily="34" charset="0"/>
                        </a:rPr>
                        <a:t>Almanya</a:t>
                      </a:r>
                    </a:p>
                  </a:txBody>
                  <a:tcPr marL="9525" marR="9525" marT="9525" marB="0" anchor="ctr"/>
                </a:tc>
                <a:tc>
                  <a:txBody>
                    <a:bodyPr/>
                    <a:lstStyle/>
                    <a:p>
                      <a:pPr algn="l" fontAlgn="ctr"/>
                      <a:r>
                        <a:rPr lang="tr-TR" sz="1100" b="0" i="0" u="none" strike="noStrike" dirty="0">
                          <a:solidFill>
                            <a:srgbClr val="303030"/>
                          </a:solidFill>
                          <a:effectLst/>
                          <a:latin typeface="Arial" panose="020B0604020202020204" pitchFamily="34" charset="0"/>
                        </a:rPr>
                        <a:t>FERNUNIVERSITAT IN HAGEN (DE)</a:t>
                      </a:r>
                    </a:p>
                  </a:txBody>
                  <a:tcPr marL="9525" marR="9525" marT="9525" marB="0" anchor="ctr"/>
                </a:tc>
                <a:tc>
                  <a:txBody>
                    <a:bodyPr/>
                    <a:lstStyle/>
                    <a:p>
                      <a:pPr algn="l" fontAlgn="ctr"/>
                      <a:r>
                        <a:rPr lang="tr-TR" sz="1100" b="0" i="0" u="none" strike="noStrike" dirty="0">
                          <a:solidFill>
                            <a:srgbClr val="303030"/>
                          </a:solidFill>
                          <a:effectLst/>
                          <a:latin typeface="Arial" panose="020B0604020202020204" pitchFamily="34" charset="0"/>
                        </a:rPr>
                        <a:t> </a:t>
                      </a:r>
                      <a:r>
                        <a:rPr lang="tr-TR" sz="1100" dirty="0" smtClean="0"/>
                        <a:t>International Office</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tr-TR" sz="1100" b="0" i="0" u="none" strike="noStrike" dirty="0">
                          <a:solidFill>
                            <a:srgbClr val="303030"/>
                          </a:solidFill>
                          <a:effectLst/>
                          <a:latin typeface="Arial" panose="020B0604020202020204" pitchFamily="34" charset="0"/>
                        </a:rPr>
                        <a:t> </a:t>
                      </a:r>
                      <a:r>
                        <a:rPr lang="tr-TR" sz="1100" dirty="0" smtClean="0"/>
                        <a:t>International Office</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tr-TR" sz="1100" b="0" i="0" u="none" strike="noStrike" dirty="0">
                          <a:solidFill>
                            <a:srgbClr val="303030"/>
                          </a:solidFill>
                          <a:effectLst/>
                          <a:latin typeface="Arial" panose="020B0604020202020204" pitchFamily="34" charset="0"/>
                        </a:rPr>
                        <a:t> </a:t>
                      </a:r>
                      <a:r>
                        <a:rPr lang="tr-TR" sz="1100" b="0" i="0" u="none" strike="noStrike" dirty="0" smtClean="0">
                          <a:solidFill>
                            <a:srgbClr val="303030"/>
                          </a:solidFill>
                          <a:effectLst/>
                          <a:latin typeface="Arial" panose="020B0604020202020204" pitchFamily="34" charset="0"/>
                        </a:rPr>
                        <a:t>CODEC 2023-2025</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23.06.2025 - 29.06.2025</a:t>
                      </a:r>
                    </a:p>
                  </a:txBody>
                  <a:tcPr marL="9525" marR="9525" marT="9525" marB="0" anchor="ctr"/>
                </a:tc>
                <a:extLst>
                  <a:ext uri="{0D108BD9-81ED-4DB2-BD59-A6C34878D82A}">
                    <a16:rowId xmlns:a16="http://schemas.microsoft.com/office/drawing/2014/main" val="3406240501"/>
                  </a:ext>
                </a:extLst>
              </a:tr>
              <a:tr h="299854">
                <a:tc>
                  <a:txBody>
                    <a:bodyPr/>
                    <a:lstStyle/>
                    <a:p>
                      <a:pPr algn="l" fontAlgn="ctr"/>
                      <a:r>
                        <a:rPr lang="tr-TR" sz="1100" b="0" i="0" u="none" strike="noStrike">
                          <a:solidFill>
                            <a:srgbClr val="303030"/>
                          </a:solidFill>
                          <a:effectLst/>
                          <a:latin typeface="Arial" panose="020B0604020202020204" pitchFamily="34" charset="0"/>
                        </a:rPr>
                        <a:t>Almanya</a:t>
                      </a: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TECHNISCHE UNIVERSITAT DORTMUND (DE)</a:t>
                      </a:r>
                    </a:p>
                  </a:txBody>
                  <a:tcPr marL="9525" marR="9525" marT="9525" marB="0" anchor="ctr"/>
                </a:tc>
                <a:tc>
                  <a:txBody>
                    <a:bodyPr/>
                    <a:lstStyle/>
                    <a:p>
                      <a:pPr algn="l" fontAlgn="ctr"/>
                      <a:r>
                        <a:rPr lang="de-DE" sz="1100" dirty="0" smtClean="0"/>
                        <a:t>Institut für Entwicklung und Erforschung des Mathematikunterrichts</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dirty="0" smtClean="0"/>
                        <a:t>Institut für Entwicklung und Erforschung des Mathematikunterrichts</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06.05.2025 - 08.07.2025</a:t>
                      </a:r>
                    </a:p>
                  </a:txBody>
                  <a:tcPr marL="9525" marR="9525" marT="9525" marB="0" anchor="ctr"/>
                </a:tc>
                <a:extLst>
                  <a:ext uri="{0D108BD9-81ED-4DB2-BD59-A6C34878D82A}">
                    <a16:rowId xmlns:a16="http://schemas.microsoft.com/office/drawing/2014/main" val="651128265"/>
                  </a:ext>
                </a:extLst>
              </a:tr>
              <a:tr h="299854">
                <a:tc>
                  <a:txBody>
                    <a:bodyPr/>
                    <a:lstStyle/>
                    <a:p>
                      <a:pPr algn="l" fontAlgn="ctr"/>
                      <a:r>
                        <a:rPr lang="tr-TR" sz="1100" b="0" i="0" u="none" strike="noStrike">
                          <a:solidFill>
                            <a:srgbClr val="303030"/>
                          </a:solidFill>
                          <a:effectLst/>
                          <a:latin typeface="Arial" panose="020B0604020202020204" pitchFamily="34" charset="0"/>
                        </a:rPr>
                        <a:t>Austria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Johannes Kepler University Linz (AT)</a:t>
                      </a:r>
                    </a:p>
                  </a:txBody>
                  <a:tcPr marL="9525" marR="9525" marT="9525" marB="0" anchor="ctr"/>
                </a:tc>
                <a:tc>
                  <a:txBody>
                    <a:bodyPr/>
                    <a:lstStyle/>
                    <a:p>
                      <a:pPr algn="l" fontAlgn="ctr"/>
                      <a:r>
                        <a:rPr lang="tr-TR" sz="1100" dirty="0" err="1" smtClean="0"/>
                        <a:t>Department</a:t>
                      </a:r>
                      <a:r>
                        <a:rPr lang="tr-TR" sz="1100" dirty="0" smtClean="0"/>
                        <a:t> of STEM </a:t>
                      </a:r>
                      <a:r>
                        <a:rPr lang="tr-TR" sz="1100" dirty="0" err="1" smtClean="0"/>
                        <a:t>Education</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100" dirty="0" err="1" smtClean="0"/>
                        <a:t>Department</a:t>
                      </a:r>
                      <a:r>
                        <a:rPr lang="tr-TR" sz="1100" dirty="0" smtClean="0"/>
                        <a:t> of STEM </a:t>
                      </a:r>
                      <a:r>
                        <a:rPr lang="tr-TR" sz="1100" dirty="0" err="1" smtClean="0"/>
                        <a:t>Education</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20.06.2025 - 29.06.2025</a:t>
                      </a:r>
                    </a:p>
                  </a:txBody>
                  <a:tcPr marL="9525" marR="9525" marT="9525" marB="0" anchor="ctr"/>
                </a:tc>
                <a:extLst>
                  <a:ext uri="{0D108BD9-81ED-4DB2-BD59-A6C34878D82A}">
                    <a16:rowId xmlns:a16="http://schemas.microsoft.com/office/drawing/2014/main" val="1440135820"/>
                  </a:ext>
                </a:extLst>
              </a:tr>
              <a:tr h="299854">
                <a:tc>
                  <a:txBody>
                    <a:bodyPr/>
                    <a:lstStyle/>
                    <a:p>
                      <a:pPr algn="l" fontAlgn="ctr"/>
                      <a:r>
                        <a:rPr lang="tr-TR" sz="1100" b="0" i="0" u="none" strike="noStrike">
                          <a:solidFill>
                            <a:srgbClr val="303030"/>
                          </a:solidFill>
                          <a:effectLst/>
                          <a:latin typeface="Arial" panose="020B0604020202020204" pitchFamily="34" charset="0"/>
                        </a:rPr>
                        <a:t>Estonya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TARTU ULIKOOL (EE)</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dirty="0" smtClean="0"/>
                        <a:t>Institute of Computer Science</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dirty="0" smtClean="0"/>
                        <a:t>Institute of Computer Science</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12.05.2025 - 31.05.2025</a:t>
                      </a:r>
                    </a:p>
                  </a:txBody>
                  <a:tcPr marL="9525" marR="9525" marT="9525" marB="0" anchor="ctr"/>
                </a:tc>
                <a:extLst>
                  <a:ext uri="{0D108BD9-81ED-4DB2-BD59-A6C34878D82A}">
                    <a16:rowId xmlns:a16="http://schemas.microsoft.com/office/drawing/2014/main" val="4191235952"/>
                  </a:ext>
                </a:extLst>
              </a:tr>
              <a:tr h="303029">
                <a:tc>
                  <a:txBody>
                    <a:bodyPr/>
                    <a:lstStyle/>
                    <a:p>
                      <a:pPr algn="l" fontAlgn="ctr"/>
                      <a:r>
                        <a:rPr lang="tr-TR" sz="1100" b="0" i="0" u="none" strike="noStrike" dirty="0">
                          <a:solidFill>
                            <a:srgbClr val="303030"/>
                          </a:solidFill>
                          <a:effectLst/>
                          <a:latin typeface="Arial" panose="020B0604020202020204" pitchFamily="34" charset="0"/>
                        </a:rPr>
                        <a:t>Finlandiya</a:t>
                      </a: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ITA-SUOMEN YLIOPISTO (FI)</a:t>
                      </a:r>
                    </a:p>
                  </a:txBody>
                  <a:tcPr marL="9525" marR="9525" marT="9525" marB="0" anchor="ctr"/>
                </a:tc>
                <a:tc>
                  <a:txBody>
                    <a:bodyPr/>
                    <a:lstStyle/>
                    <a:p>
                      <a:pPr algn="l" fontAlgn="b"/>
                      <a:r>
                        <a:rPr lang="en-US" sz="1100" dirty="0" smtClean="0"/>
                        <a:t>School of Computing, Computer Science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dirty="0" smtClean="0"/>
                        <a:t>Learning Analytics Unit</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18.04.2025 - 28.04.2025</a:t>
                      </a:r>
                    </a:p>
                  </a:txBody>
                  <a:tcPr marL="9525" marR="9525" marT="9525" marB="0" anchor="ctr"/>
                </a:tc>
                <a:extLst>
                  <a:ext uri="{0D108BD9-81ED-4DB2-BD59-A6C34878D82A}">
                    <a16:rowId xmlns:a16="http://schemas.microsoft.com/office/drawing/2014/main" val="1641731265"/>
                  </a:ext>
                </a:extLst>
              </a:tr>
              <a:tr h="303029">
                <a:tc>
                  <a:txBody>
                    <a:bodyPr/>
                    <a:lstStyle/>
                    <a:p>
                      <a:pPr algn="l" fontAlgn="ctr"/>
                      <a:r>
                        <a:rPr lang="tr-TR" sz="1100" b="0" i="0" u="none" strike="noStrike">
                          <a:solidFill>
                            <a:srgbClr val="303030"/>
                          </a:solidFill>
                          <a:effectLst/>
                          <a:latin typeface="Arial" panose="020B0604020202020204" pitchFamily="34" charset="0"/>
                        </a:rPr>
                        <a:t>Hırvatistan</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Veleučilište Aspira (HR)</a:t>
                      </a:r>
                    </a:p>
                  </a:txBody>
                  <a:tcPr marL="9525" marR="9525" marT="9525" marB="0" anchor="ctr"/>
                </a:tc>
                <a:tc>
                  <a:txBody>
                    <a:bodyPr/>
                    <a:lstStyle/>
                    <a:p>
                      <a:pPr algn="l" fontAlgn="ctr"/>
                      <a:r>
                        <a:rPr lang="tr-TR" sz="1100" b="0" i="0" u="none" strike="noStrike" dirty="0" smtClean="0">
                          <a:solidFill>
                            <a:srgbClr val="000000"/>
                          </a:solidFill>
                          <a:effectLst/>
                          <a:latin typeface="Calibri" panose="020F0502020204030204" pitchFamily="34" charset="0"/>
                        </a:rPr>
                        <a:t>N/A</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Calibri" panose="020F0502020204030204" pitchFamily="34" charset="0"/>
                        </a:rPr>
                        <a:t>N/A</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07.06.2025 - 13.06.2025</a:t>
                      </a:r>
                    </a:p>
                  </a:txBody>
                  <a:tcPr marL="9525" marR="9525" marT="9525" marB="0" anchor="ctr"/>
                </a:tc>
                <a:extLst>
                  <a:ext uri="{0D108BD9-81ED-4DB2-BD59-A6C34878D82A}">
                    <a16:rowId xmlns:a16="http://schemas.microsoft.com/office/drawing/2014/main" val="2287472582"/>
                  </a:ext>
                </a:extLst>
              </a:tr>
              <a:tr h="303029">
                <a:tc>
                  <a:txBody>
                    <a:bodyPr/>
                    <a:lstStyle/>
                    <a:p>
                      <a:pPr algn="l" fontAlgn="ctr"/>
                      <a:r>
                        <a:rPr lang="tr-TR" sz="1100" b="0" i="0" u="none" strike="noStrike">
                          <a:solidFill>
                            <a:srgbClr val="303030"/>
                          </a:solidFill>
                          <a:effectLst/>
                          <a:latin typeface="Arial" panose="020B0604020202020204" pitchFamily="34" charset="0"/>
                        </a:rPr>
                        <a:t>Hollanda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ERASMUS UNIVERSITEIT ROTTERDAM (NL)</a:t>
                      </a:r>
                    </a:p>
                  </a:txBody>
                  <a:tcPr marL="9525" marR="9525" marT="9525" marB="0" anchor="ctr"/>
                </a:tc>
                <a:tc>
                  <a:txBody>
                    <a:bodyPr/>
                    <a:lstStyle/>
                    <a:p>
                      <a:pPr algn="l" fontAlgn="ctr"/>
                      <a:r>
                        <a:rPr lang="en-US" sz="1100" dirty="0" smtClean="0"/>
                        <a:t>Erasmus School of Culture and Communication</a:t>
                      </a:r>
                      <a:br>
                        <a:rPr lang="en-US" sz="1100" dirty="0" smtClean="0"/>
                      </a:br>
                      <a:r>
                        <a:rPr lang="en-US" sz="1100" dirty="0" smtClean="0"/>
                        <a:t>/ Art &amp; Culture Studies</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dirty="0" smtClean="0"/>
                        <a:t>Erasmus School of Culture and Communication</a:t>
                      </a:r>
                      <a:br>
                        <a:rPr lang="en-US" sz="1100" dirty="0" smtClean="0"/>
                      </a:br>
                      <a:r>
                        <a:rPr lang="en-US" sz="1100" dirty="0" smtClean="0"/>
                        <a:t>/ Art &amp; Culture Studies</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14.01.2025 - 25.01.2025</a:t>
                      </a:r>
                    </a:p>
                  </a:txBody>
                  <a:tcPr marL="9525" marR="9525" marT="9525" marB="0" anchor="ctr"/>
                </a:tc>
                <a:extLst>
                  <a:ext uri="{0D108BD9-81ED-4DB2-BD59-A6C34878D82A}">
                    <a16:rowId xmlns:a16="http://schemas.microsoft.com/office/drawing/2014/main" val="274623425"/>
                  </a:ext>
                </a:extLst>
              </a:tr>
              <a:tr h="303029">
                <a:tc>
                  <a:txBody>
                    <a:bodyPr/>
                    <a:lstStyle/>
                    <a:p>
                      <a:pPr algn="l" fontAlgn="ctr"/>
                      <a:r>
                        <a:rPr lang="tr-TR" sz="1100" b="0" i="0" u="none" strike="noStrike" dirty="0" err="1">
                          <a:solidFill>
                            <a:srgbClr val="303030"/>
                          </a:solidFill>
                          <a:effectLst/>
                          <a:latin typeface="Arial" panose="020B0604020202020204" pitchFamily="34" charset="0"/>
                        </a:rPr>
                        <a:t>Italy</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it-IT" sz="1100" b="0" i="0" u="none" strike="noStrike">
                          <a:solidFill>
                            <a:srgbClr val="000000"/>
                          </a:solidFill>
                          <a:effectLst/>
                          <a:latin typeface="Calibri" panose="020F0502020204030204" pitchFamily="34" charset="0"/>
                        </a:rPr>
                        <a:t>UNIVERSITA DEGLI STUDI DI FIRENZE (IT)</a:t>
                      </a:r>
                    </a:p>
                  </a:txBody>
                  <a:tcPr marL="9525" marR="9525" marT="9525" marB="0" anchor="ctr"/>
                </a:tc>
                <a:tc>
                  <a:txBody>
                    <a:bodyPr/>
                    <a:lstStyle/>
                    <a:p>
                      <a:pPr algn="l" fontAlgn="ctr"/>
                      <a:r>
                        <a:rPr lang="tr-TR" sz="1100" b="0" i="0" u="none" strike="noStrike" dirty="0" err="1" smtClean="0">
                          <a:solidFill>
                            <a:srgbClr val="000000"/>
                          </a:solidFill>
                          <a:effectLst/>
                          <a:latin typeface="Calibri" panose="020F0502020204030204" pitchFamily="34" charset="0"/>
                        </a:rPr>
                        <a:t>Department</a:t>
                      </a:r>
                      <a:r>
                        <a:rPr lang="tr-TR" sz="1100" b="0" i="0" u="none" strike="noStrike" dirty="0" smtClean="0">
                          <a:solidFill>
                            <a:srgbClr val="000000"/>
                          </a:solidFill>
                          <a:effectLst/>
                          <a:latin typeface="Calibri" panose="020F0502020204030204" pitchFamily="34" charset="0"/>
                        </a:rPr>
                        <a:t> of Information </a:t>
                      </a:r>
                      <a:r>
                        <a:rPr lang="tr-TR" sz="1100" b="0" i="0" u="none" strike="noStrike" dirty="0" err="1" smtClean="0">
                          <a:solidFill>
                            <a:srgbClr val="000000"/>
                          </a:solidFill>
                          <a:effectLst/>
                          <a:latin typeface="Calibri" panose="020F0502020204030204" pitchFamily="34" charset="0"/>
                        </a:rPr>
                        <a:t>Engineering</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100" b="0" i="0" u="none" strike="noStrike" dirty="0" err="1" smtClean="0">
                          <a:solidFill>
                            <a:srgbClr val="000000"/>
                          </a:solidFill>
                          <a:effectLst/>
                          <a:latin typeface="Calibri" panose="020F0502020204030204" pitchFamily="34" charset="0"/>
                        </a:rPr>
                        <a:t>Department</a:t>
                      </a:r>
                      <a:r>
                        <a:rPr lang="tr-TR" sz="1100" b="0" i="0" u="none" strike="noStrike" dirty="0" smtClean="0">
                          <a:solidFill>
                            <a:srgbClr val="000000"/>
                          </a:solidFill>
                          <a:effectLst/>
                          <a:latin typeface="Calibri" panose="020F0502020204030204" pitchFamily="34" charset="0"/>
                        </a:rPr>
                        <a:t> of Information </a:t>
                      </a:r>
                      <a:r>
                        <a:rPr lang="tr-TR" sz="1100" b="0" i="0" u="none" strike="noStrike" dirty="0" err="1" smtClean="0">
                          <a:solidFill>
                            <a:srgbClr val="000000"/>
                          </a:solidFill>
                          <a:effectLst/>
                          <a:latin typeface="Calibri" panose="020F0502020204030204" pitchFamily="34" charset="0"/>
                        </a:rPr>
                        <a:t>Engineering</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25.06.2025 - 13.07.2025</a:t>
                      </a:r>
                    </a:p>
                  </a:txBody>
                  <a:tcPr marL="9525" marR="9525" marT="9525" marB="0" anchor="ctr"/>
                </a:tc>
                <a:extLst>
                  <a:ext uri="{0D108BD9-81ED-4DB2-BD59-A6C34878D82A}">
                    <a16:rowId xmlns:a16="http://schemas.microsoft.com/office/drawing/2014/main" val="2101879050"/>
                  </a:ext>
                </a:extLst>
              </a:tr>
              <a:tr h="303029">
                <a:tc>
                  <a:txBody>
                    <a:bodyPr/>
                    <a:lstStyle/>
                    <a:p>
                      <a:pPr algn="l" fontAlgn="ctr"/>
                      <a:r>
                        <a:rPr lang="tr-TR" sz="1100" b="0" i="0" u="none" strike="noStrike">
                          <a:solidFill>
                            <a:srgbClr val="303030"/>
                          </a:solidFill>
                          <a:effectLst/>
                          <a:latin typeface="Arial" panose="020B0604020202020204" pitchFamily="34" charset="0"/>
                        </a:rPr>
                        <a:t>İspanya</a:t>
                      </a:r>
                    </a:p>
                  </a:txBody>
                  <a:tcPr marL="9525" marR="9525" marT="9525" marB="0" anchor="ctr"/>
                </a:tc>
                <a:tc>
                  <a:txBody>
                    <a:bodyPr/>
                    <a:lstStyle/>
                    <a:p>
                      <a:pPr algn="l" fontAlgn="ctr"/>
                      <a:r>
                        <a:rPr lang="tr-TR" sz="1100" b="0" i="0" u="none" strike="noStrike" dirty="0" err="1">
                          <a:solidFill>
                            <a:srgbClr val="000000"/>
                          </a:solidFill>
                          <a:effectLst/>
                          <a:latin typeface="Calibri" panose="020F0502020204030204" pitchFamily="34" charset="0"/>
                        </a:rPr>
                        <a:t>DomSpain</a:t>
                      </a:r>
                      <a:r>
                        <a:rPr lang="tr-TR" sz="1100" b="0" i="0" u="none" strike="noStrike" dirty="0">
                          <a:solidFill>
                            <a:srgbClr val="000000"/>
                          </a:solidFill>
                          <a:effectLst/>
                          <a:latin typeface="Calibri" panose="020F0502020204030204" pitchFamily="34" charset="0"/>
                        </a:rPr>
                        <a:t> (ES)</a:t>
                      </a:r>
                    </a:p>
                  </a:txBody>
                  <a:tcPr marL="9525" marR="9525" marT="9525" marB="0" anchor="ctr"/>
                </a:tc>
                <a:tc>
                  <a:txBody>
                    <a:bodyPr/>
                    <a:lstStyle/>
                    <a:p>
                      <a:pPr algn="l" fontAlgn="ctr"/>
                      <a:r>
                        <a:rPr lang="tr-TR" sz="1100" b="0" i="0" u="none" strike="noStrike" dirty="0" smtClean="0">
                          <a:solidFill>
                            <a:srgbClr val="000000"/>
                          </a:solidFill>
                          <a:effectLst/>
                          <a:latin typeface="Calibri" panose="020F0502020204030204" pitchFamily="34" charset="0"/>
                        </a:rPr>
                        <a:t>NA</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effectLst/>
                          <a:latin typeface="Calibri" panose="020F0502020204030204" pitchFamily="34" charset="0"/>
                        </a:rPr>
                        <a:t>NA</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06.05.2025 - 10.05.2025</a:t>
                      </a:r>
                    </a:p>
                  </a:txBody>
                  <a:tcPr marL="9525" marR="9525" marT="9525" marB="0" anchor="ctr"/>
                </a:tc>
                <a:extLst>
                  <a:ext uri="{0D108BD9-81ED-4DB2-BD59-A6C34878D82A}">
                    <a16:rowId xmlns:a16="http://schemas.microsoft.com/office/drawing/2014/main" val="1050394245"/>
                  </a:ext>
                </a:extLst>
              </a:tr>
            </a:tbl>
          </a:graphicData>
        </a:graphic>
      </p:graphicFrame>
    </p:spTree>
    <p:extLst>
      <p:ext uri="{BB962C8B-B14F-4D97-AF65-F5344CB8AC3E}">
        <p14:creationId xmlns:p14="http://schemas.microsoft.com/office/powerpoint/2010/main" val="381212458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3333FF"/>
                </a:solidFill>
                <a:latin typeface="+mn-lt"/>
              </a:rPr>
              <a:t>(Ortak Programlar ve Projeler)</a:t>
            </a:r>
            <a:endParaRPr lang="tr-TR" sz="24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666563280"/>
              </p:ext>
            </p:extLst>
          </p:nvPr>
        </p:nvGraphicFramePr>
        <p:xfrm>
          <a:off x="477078" y="1759437"/>
          <a:ext cx="11371192" cy="4412649"/>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2261434">
                  <a:extLst>
                    <a:ext uri="{9D8B030D-6E8A-4147-A177-3AD203B41FA5}">
                      <a16:colId xmlns:a16="http://schemas.microsoft.com/office/drawing/2014/main" val="2566159512"/>
                    </a:ext>
                  </a:extLst>
                </a:gridCol>
                <a:gridCol w="1837112">
                  <a:extLst>
                    <a:ext uri="{9D8B030D-6E8A-4147-A177-3AD203B41FA5}">
                      <a16:colId xmlns:a16="http://schemas.microsoft.com/office/drawing/2014/main" val="2487010389"/>
                    </a:ext>
                  </a:extLst>
                </a:gridCol>
                <a:gridCol w="2152997">
                  <a:extLst>
                    <a:ext uri="{9D8B030D-6E8A-4147-A177-3AD203B41FA5}">
                      <a16:colId xmlns:a16="http://schemas.microsoft.com/office/drawing/2014/main" val="717254350"/>
                    </a:ext>
                  </a:extLst>
                </a:gridCol>
                <a:gridCol w="1826991">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880511">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Bölüm/Program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gn="l" fontAlgn="ctr"/>
                      <a:r>
                        <a:rPr lang="tr-TR" sz="1100" b="0" i="0" u="none" strike="noStrike" dirty="0">
                          <a:solidFill>
                            <a:srgbClr val="303030"/>
                          </a:solidFill>
                          <a:effectLst/>
                          <a:latin typeface="Arial" panose="020B0604020202020204" pitchFamily="34" charset="0"/>
                        </a:rPr>
                        <a:t>İspanya</a:t>
                      </a: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UNIVERSITAT DE BARCELONA (ES)</a:t>
                      </a:r>
                    </a:p>
                  </a:txBody>
                  <a:tcPr marL="9525" marR="9525" marT="9525" marB="0" anchor="ctr"/>
                </a:tc>
                <a:tc>
                  <a:txBody>
                    <a:bodyPr/>
                    <a:lstStyle/>
                    <a:p>
                      <a:pPr algn="l" fontAlgn="ctr"/>
                      <a:r>
                        <a:rPr lang="pt-BR" sz="1100" b="0" i="0" u="none" strike="noStrike" dirty="0" smtClean="0">
                          <a:solidFill>
                            <a:srgbClr val="000000"/>
                          </a:solidFill>
                          <a:effectLst/>
                          <a:latin typeface="Calibri" panose="020F0502020204030204" pitchFamily="34" charset="0"/>
                        </a:rPr>
                        <a:t>Departament</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de Pedagogia</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Aplicada</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İrea de</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Didğctica i</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organitıaciö</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Escolar</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pt-BR" sz="1100" b="0" i="0" u="none" strike="noStrike" dirty="0" smtClean="0">
                          <a:solidFill>
                            <a:srgbClr val="000000"/>
                          </a:solidFill>
                          <a:effectLst/>
                          <a:latin typeface="Calibri" panose="020F0502020204030204" pitchFamily="34" charset="0"/>
                        </a:rPr>
                        <a:t>Departament</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de Pedagogia</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Aplicada</a:t>
                      </a:r>
                    </a:p>
                    <a:p>
                      <a:pPr algn="l" fontAlgn="ctr"/>
                      <a:r>
                        <a:rPr lang="pt-BR" sz="1100" b="0" i="0" u="none" strike="noStrike" dirty="0" smtClean="0">
                          <a:solidFill>
                            <a:srgbClr val="000000"/>
                          </a:solidFill>
                          <a:effectLst/>
                          <a:latin typeface="Calibri" panose="020F0502020204030204" pitchFamily="34" charset="0"/>
                        </a:rPr>
                        <a:t>İrea de</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Didğctica i</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organitıaciö</a:t>
                      </a:r>
                      <a:r>
                        <a:rPr lang="tr-TR" sz="1100" b="0" i="0" u="none" strike="noStrike" dirty="0" smtClean="0">
                          <a:solidFill>
                            <a:srgbClr val="000000"/>
                          </a:solidFill>
                          <a:effectLst/>
                          <a:latin typeface="Calibri" panose="020F0502020204030204" pitchFamily="34" charset="0"/>
                        </a:rPr>
                        <a:t>  </a:t>
                      </a:r>
                      <a:r>
                        <a:rPr lang="pt-BR" sz="1100" b="0" i="0" u="none" strike="noStrike" dirty="0" smtClean="0">
                          <a:solidFill>
                            <a:srgbClr val="000000"/>
                          </a:solidFill>
                          <a:effectLst/>
                          <a:latin typeface="Calibri" panose="020F0502020204030204" pitchFamily="34" charset="0"/>
                        </a:rPr>
                        <a:t>Escolar</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12.05.2025 - 20.05.2025</a:t>
                      </a:r>
                    </a:p>
                  </a:txBody>
                  <a:tcPr marL="9525" marR="9525" marT="9525" marB="0" anchor="ctr"/>
                </a:tc>
                <a:extLst>
                  <a:ext uri="{0D108BD9-81ED-4DB2-BD59-A6C34878D82A}">
                    <a16:rowId xmlns:a16="http://schemas.microsoft.com/office/drawing/2014/main" val="420877358"/>
                  </a:ext>
                </a:extLst>
              </a:tr>
              <a:tr h="299854">
                <a:tc>
                  <a:txBody>
                    <a:bodyPr/>
                    <a:lstStyle/>
                    <a:p>
                      <a:pPr algn="l" fontAlgn="ctr"/>
                      <a:r>
                        <a:rPr lang="tr-TR" sz="1100" b="0" i="0" u="none" strike="noStrike" dirty="0">
                          <a:solidFill>
                            <a:srgbClr val="303030"/>
                          </a:solidFill>
                          <a:effectLst/>
                          <a:latin typeface="Arial" panose="020B0604020202020204" pitchFamily="34" charset="0"/>
                        </a:rPr>
                        <a:t>İtalya</a:t>
                      </a:r>
                    </a:p>
                  </a:txBody>
                  <a:tcPr marL="9525" marR="9525" marT="9525" marB="0" anchor="ctr"/>
                </a:tc>
                <a:tc>
                  <a:txBody>
                    <a:bodyPr/>
                    <a:lstStyle/>
                    <a:p>
                      <a:pPr algn="l" fontAlgn="ctr"/>
                      <a:r>
                        <a:rPr lang="it-IT" sz="1100" b="0" i="0" u="none" strike="noStrike">
                          <a:solidFill>
                            <a:srgbClr val="000000"/>
                          </a:solidFill>
                          <a:effectLst/>
                          <a:latin typeface="Calibri" panose="020F0502020204030204" pitchFamily="34" charset="0"/>
                        </a:rPr>
                        <a:t>Sinergia Società Cooperativa Sociale (IT)</a:t>
                      </a:r>
                    </a:p>
                  </a:txBody>
                  <a:tcPr marL="9525" marR="9525" marT="9525" marB="0" anchor="ctr"/>
                </a:tc>
                <a:tc>
                  <a:txBody>
                    <a:bodyPr/>
                    <a:lstStyle/>
                    <a:p>
                      <a:pPr algn="l" fontAlgn="ctr"/>
                      <a:r>
                        <a:rPr lang="tr-TR" sz="1100" b="0" i="0" u="none" strike="noStrike" dirty="0" smtClean="0">
                          <a:solidFill>
                            <a:srgbClr val="000000"/>
                          </a:solidFill>
                          <a:effectLst/>
                          <a:latin typeface="Calibri" panose="020F0502020204030204" pitchFamily="34" charset="0"/>
                        </a:rPr>
                        <a:t>NA</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100" b="0" i="0" u="none" strike="noStrike" dirty="0" smtClean="0">
                          <a:solidFill>
                            <a:srgbClr val="000000"/>
                          </a:solidFill>
                          <a:effectLst/>
                          <a:latin typeface="Calibri" panose="020F0502020204030204" pitchFamily="34" charset="0"/>
                        </a:rPr>
                        <a:t>NA</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12.06.2025 - 21.06.2025</a:t>
                      </a:r>
                    </a:p>
                  </a:txBody>
                  <a:tcPr marL="9525" marR="9525" marT="9525" marB="0" anchor="ctr"/>
                </a:tc>
                <a:extLst>
                  <a:ext uri="{0D108BD9-81ED-4DB2-BD59-A6C34878D82A}">
                    <a16:rowId xmlns:a16="http://schemas.microsoft.com/office/drawing/2014/main" val="651128265"/>
                  </a:ext>
                </a:extLst>
              </a:tr>
              <a:tr h="299854">
                <a:tc>
                  <a:txBody>
                    <a:bodyPr/>
                    <a:lstStyle/>
                    <a:p>
                      <a:pPr algn="l" fontAlgn="ctr"/>
                      <a:r>
                        <a:rPr lang="tr-TR" sz="1100" b="0" i="0" u="none" strike="noStrike">
                          <a:solidFill>
                            <a:srgbClr val="303030"/>
                          </a:solidFill>
                          <a:effectLst/>
                          <a:latin typeface="Arial" panose="020B0604020202020204" pitchFamily="34" charset="0"/>
                        </a:rPr>
                        <a:t>Litvanya</a:t>
                      </a:r>
                    </a:p>
                  </a:txBody>
                  <a:tcPr marL="9525" marR="9525" marT="9525" marB="0" anchor="ctr"/>
                </a:tc>
                <a:tc>
                  <a:txBody>
                    <a:bodyPr/>
                    <a:lstStyle/>
                    <a:p>
                      <a:pPr algn="l" fontAlgn="ctr"/>
                      <a:r>
                        <a:rPr lang="tr-TR" sz="1100" b="0" i="0" u="none" strike="noStrike">
                          <a:solidFill>
                            <a:srgbClr val="303030"/>
                          </a:solidFill>
                          <a:effectLst/>
                          <a:latin typeface="Arial" panose="020B0604020202020204" pitchFamily="34" charset="0"/>
                        </a:rPr>
                        <a:t>VYTAUTO DIDZIOJO UNIVERSITETAS (LT)</a:t>
                      </a:r>
                    </a:p>
                  </a:txBody>
                  <a:tcPr marL="9525" marR="9525" marT="9525" marB="0" anchor="ctr"/>
                </a:tc>
                <a:tc>
                  <a:txBody>
                    <a:bodyPr/>
                    <a:lstStyle/>
                    <a:p>
                      <a:pPr algn="l" fontAlgn="ctr"/>
                      <a:r>
                        <a:rPr lang="tr-TR" sz="1100" b="0" i="0" u="none" strike="noStrike" dirty="0">
                          <a:solidFill>
                            <a:srgbClr val="303030"/>
                          </a:solidFill>
                          <a:effectLst/>
                          <a:latin typeface="Arial" panose="020B0604020202020204" pitchFamily="34" charset="0"/>
                        </a:rPr>
                        <a:t> </a:t>
                      </a:r>
                      <a:r>
                        <a:rPr lang="tr-TR" sz="1100" b="0" i="0" u="none" strike="noStrike" dirty="0" err="1" smtClean="0">
                          <a:solidFill>
                            <a:srgbClr val="303030"/>
                          </a:solidFill>
                          <a:effectLst/>
                          <a:latin typeface="Arial" panose="020B0604020202020204" pitchFamily="34" charset="0"/>
                        </a:rPr>
                        <a:t>Education</a:t>
                      </a:r>
                      <a:r>
                        <a:rPr lang="tr-TR" sz="1100" b="0" i="0" u="none" strike="noStrike" dirty="0" smtClean="0">
                          <a:solidFill>
                            <a:srgbClr val="303030"/>
                          </a:solidFill>
                          <a:effectLst/>
                          <a:latin typeface="Arial" panose="020B0604020202020204" pitchFamily="34" charset="0"/>
                        </a:rPr>
                        <a:t> Academy</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tr-TR" sz="1100" b="0" i="0" u="none" strike="noStrike" dirty="0">
                          <a:solidFill>
                            <a:srgbClr val="303030"/>
                          </a:solidFill>
                          <a:effectLst/>
                          <a:latin typeface="Arial" panose="020B0604020202020204" pitchFamily="34" charset="0"/>
                        </a:rPr>
                        <a:t> </a:t>
                      </a:r>
                      <a:r>
                        <a:rPr lang="tr-TR" sz="1100" b="0" i="0" u="none" strike="noStrike" dirty="0" err="1" smtClean="0">
                          <a:solidFill>
                            <a:srgbClr val="303030"/>
                          </a:solidFill>
                          <a:effectLst/>
                          <a:latin typeface="Arial" panose="020B0604020202020204" pitchFamily="34" charset="0"/>
                        </a:rPr>
                        <a:t>Education</a:t>
                      </a:r>
                      <a:r>
                        <a:rPr lang="tr-TR" sz="1100" b="0" i="0" u="none" strike="noStrike" dirty="0" smtClean="0">
                          <a:solidFill>
                            <a:srgbClr val="303030"/>
                          </a:solidFill>
                          <a:effectLst/>
                          <a:latin typeface="Arial" panose="020B0604020202020204" pitchFamily="34" charset="0"/>
                        </a:rPr>
                        <a:t> Academy</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25.05.2025 - 29.05.2025</a:t>
                      </a:r>
                    </a:p>
                  </a:txBody>
                  <a:tcPr marL="9525" marR="9525" marT="9525" marB="0" anchor="ctr"/>
                </a:tc>
                <a:extLst>
                  <a:ext uri="{0D108BD9-81ED-4DB2-BD59-A6C34878D82A}">
                    <a16:rowId xmlns:a16="http://schemas.microsoft.com/office/drawing/2014/main" val="1440135820"/>
                  </a:ext>
                </a:extLst>
              </a:tr>
              <a:tr h="299854">
                <a:tc>
                  <a:txBody>
                    <a:bodyPr/>
                    <a:lstStyle/>
                    <a:p>
                      <a:pPr algn="l" fontAlgn="ctr"/>
                      <a:r>
                        <a:rPr lang="tr-TR" sz="1100" b="0" i="0" u="none" strike="noStrike">
                          <a:solidFill>
                            <a:srgbClr val="303030"/>
                          </a:solidFill>
                          <a:effectLst/>
                          <a:latin typeface="Arial" panose="020B0604020202020204" pitchFamily="34" charset="0"/>
                        </a:rPr>
                        <a:t>Polonya</a:t>
                      </a:r>
                    </a:p>
                  </a:txBody>
                  <a:tcPr marL="9525" marR="9525" marT="9525" marB="0" anchor="ctr"/>
                </a:tc>
                <a:tc>
                  <a:txBody>
                    <a:bodyPr/>
                    <a:lstStyle/>
                    <a:p>
                      <a:pPr algn="l" fontAlgn="ctr"/>
                      <a:r>
                        <a:rPr lang="pl-PL" sz="1100" b="0" i="0" u="none" strike="noStrike" dirty="0">
                          <a:solidFill>
                            <a:srgbClr val="000000"/>
                          </a:solidFill>
                          <a:effectLst/>
                          <a:latin typeface="Calibri" panose="020F0502020204030204" pitchFamily="34" charset="0"/>
                        </a:rPr>
                        <a:t>Panstwowa Akademia Nauk Stosowanych we Wloclawku (PL)</a:t>
                      </a:r>
                    </a:p>
                  </a:txBody>
                  <a:tcPr marL="9525" marR="9525" marT="9525" marB="0" anchor="ctr"/>
                </a:tc>
                <a:tc>
                  <a:txBody>
                    <a:bodyPr/>
                    <a:lstStyle/>
                    <a:p>
                      <a:pPr algn="l" fontAlgn="ctr"/>
                      <a:r>
                        <a:rPr lang="tr-TR" sz="1100" dirty="0" smtClean="0"/>
                        <a:t>International </a:t>
                      </a:r>
                      <a:r>
                        <a:rPr lang="tr-TR" sz="1100" dirty="0" err="1" smtClean="0"/>
                        <a:t>Relations</a:t>
                      </a:r>
                      <a:r>
                        <a:rPr lang="tr-TR" sz="1100" dirty="0" smtClean="0"/>
                        <a:t> Office Manager</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tr-TR" sz="1100" dirty="0" smtClean="0"/>
                        <a:t>International </a:t>
                      </a:r>
                      <a:r>
                        <a:rPr lang="tr-TR" sz="1100" dirty="0" err="1" smtClean="0"/>
                        <a:t>Relations</a:t>
                      </a:r>
                      <a:r>
                        <a:rPr lang="tr-TR" sz="1100" dirty="0" smtClean="0"/>
                        <a:t> Office Manager</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16.06.2025 - 20.06.2025</a:t>
                      </a:r>
                    </a:p>
                  </a:txBody>
                  <a:tcPr marL="9525" marR="9525" marT="9525" marB="0" anchor="ctr"/>
                </a:tc>
                <a:extLst>
                  <a:ext uri="{0D108BD9-81ED-4DB2-BD59-A6C34878D82A}">
                    <a16:rowId xmlns:a16="http://schemas.microsoft.com/office/drawing/2014/main" val="4191235952"/>
                  </a:ext>
                </a:extLst>
              </a:tr>
              <a:tr h="303029">
                <a:tc>
                  <a:txBody>
                    <a:bodyPr/>
                    <a:lstStyle/>
                    <a:p>
                      <a:pPr algn="l" fontAlgn="ctr"/>
                      <a:r>
                        <a:rPr lang="tr-TR" sz="1100" b="0" i="0" u="none" strike="noStrike">
                          <a:solidFill>
                            <a:srgbClr val="303030"/>
                          </a:solidFill>
                          <a:effectLst/>
                          <a:latin typeface="Arial" panose="020B0604020202020204" pitchFamily="34" charset="0"/>
                        </a:rPr>
                        <a:t>Polonya</a:t>
                      </a: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AKADEMIA LEONA KOZMINSKIEGO (PL)</a:t>
                      </a:r>
                    </a:p>
                  </a:txBody>
                  <a:tcPr marL="9525" marR="9525" marT="9525" marB="0" anchor="ct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15.07.2025 - 30.07.2025</a:t>
                      </a:r>
                    </a:p>
                  </a:txBody>
                  <a:tcPr marL="9525" marR="9525" marT="9525" marB="0" anchor="ctr"/>
                </a:tc>
                <a:extLst>
                  <a:ext uri="{0D108BD9-81ED-4DB2-BD59-A6C34878D82A}">
                    <a16:rowId xmlns:a16="http://schemas.microsoft.com/office/drawing/2014/main" val="1641731265"/>
                  </a:ext>
                </a:extLst>
              </a:tr>
              <a:tr h="303029">
                <a:tc>
                  <a:txBody>
                    <a:bodyPr/>
                    <a:lstStyle/>
                    <a:p>
                      <a:pPr algn="l" fontAlgn="ctr"/>
                      <a:r>
                        <a:rPr lang="tr-TR" sz="1100" b="0" i="0" u="none" strike="noStrike" dirty="0">
                          <a:solidFill>
                            <a:srgbClr val="303030"/>
                          </a:solidFill>
                          <a:effectLst/>
                          <a:latin typeface="Arial" panose="020B0604020202020204" pitchFamily="34" charset="0"/>
                        </a:rPr>
                        <a:t>Polonya</a:t>
                      </a:r>
                    </a:p>
                  </a:txBody>
                  <a:tcPr marL="9525" marR="9525" marT="9525" marB="0" anchor="ctr"/>
                </a:tc>
                <a:tc>
                  <a:txBody>
                    <a:bodyPr/>
                    <a:lstStyle/>
                    <a:p>
                      <a:pPr algn="l" fontAlgn="ctr"/>
                      <a:r>
                        <a:rPr lang="tr-TR" sz="1100" b="0" i="0" u="none" strike="noStrike" dirty="0" err="1">
                          <a:solidFill>
                            <a:srgbClr val="000000"/>
                          </a:solidFill>
                          <a:effectLst/>
                          <a:latin typeface="Calibri" panose="020F0502020204030204" pitchFamily="34" charset="0"/>
                        </a:rPr>
                        <a:t>Gdanski</a:t>
                      </a:r>
                      <a:r>
                        <a:rPr lang="tr-TR" sz="1100" b="0" i="0" u="none" strike="noStrike" dirty="0">
                          <a:solidFill>
                            <a:srgbClr val="000000"/>
                          </a:solidFill>
                          <a:effectLst/>
                          <a:latin typeface="Calibri" panose="020F0502020204030204" pitchFamily="34" charset="0"/>
                        </a:rPr>
                        <a:t> </a:t>
                      </a:r>
                      <a:r>
                        <a:rPr lang="tr-TR" sz="1100" b="0" i="0" u="none" strike="noStrike" dirty="0" err="1">
                          <a:solidFill>
                            <a:srgbClr val="000000"/>
                          </a:solidFill>
                          <a:effectLst/>
                          <a:latin typeface="Calibri" panose="020F0502020204030204" pitchFamily="34" charset="0"/>
                        </a:rPr>
                        <a:t>University</a:t>
                      </a:r>
                      <a:r>
                        <a:rPr lang="tr-TR" sz="1100" b="0" i="0" u="none" strike="noStrike" dirty="0">
                          <a:solidFill>
                            <a:srgbClr val="000000"/>
                          </a:solidFill>
                          <a:effectLst/>
                          <a:latin typeface="Calibri" panose="020F0502020204030204" pitchFamily="34" charset="0"/>
                        </a:rPr>
                        <a:t> (PL)</a:t>
                      </a:r>
                    </a:p>
                  </a:txBody>
                  <a:tcPr marL="9525" marR="9525" marT="9525" marB="0" anchor="ctr"/>
                </a:tc>
                <a:tc>
                  <a:txBody>
                    <a:bodyPr/>
                    <a:lstStyle/>
                    <a:p>
                      <a:pPr algn="l" fontAlgn="ctr"/>
                      <a:r>
                        <a:rPr lang="en-US" sz="1100" b="0" i="0" u="none" strike="noStrike" dirty="0" smtClean="0">
                          <a:solidFill>
                            <a:srgbClr val="000000"/>
                          </a:solidFill>
                          <a:effectLst/>
                          <a:latin typeface="Calibri" panose="020F0502020204030204" pitchFamily="34" charset="0"/>
                        </a:rPr>
                        <a:t>Faculty of Mathematics, Physics and Informatics </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b="0" i="0" u="none" strike="noStrike" dirty="0" smtClean="0">
                          <a:solidFill>
                            <a:srgbClr val="000000"/>
                          </a:solidFill>
                          <a:effectLst/>
                          <a:latin typeface="Calibri" panose="020F0502020204030204" pitchFamily="34" charset="0"/>
                        </a:rPr>
                        <a:t>Faculty of Mathematics, Physics and Informatics </a:t>
                      </a: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13.07.2025 - 26.07.2025</a:t>
                      </a:r>
                    </a:p>
                  </a:txBody>
                  <a:tcPr marL="9525" marR="9525" marT="9525" marB="0" anchor="ctr"/>
                </a:tc>
                <a:extLst>
                  <a:ext uri="{0D108BD9-81ED-4DB2-BD59-A6C34878D82A}">
                    <a16:rowId xmlns:a16="http://schemas.microsoft.com/office/drawing/2014/main" val="2287472582"/>
                  </a:ext>
                </a:extLst>
              </a:tr>
              <a:tr h="303029">
                <a:tc>
                  <a:txBody>
                    <a:bodyPr/>
                    <a:lstStyle/>
                    <a:p>
                      <a:pPr algn="l" fontAlgn="ctr"/>
                      <a:r>
                        <a:rPr lang="tr-TR" sz="1100" b="0" i="0" u="none" strike="noStrike" dirty="0">
                          <a:solidFill>
                            <a:srgbClr val="303030"/>
                          </a:solidFill>
                          <a:effectLst/>
                          <a:latin typeface="Arial" panose="020B0604020202020204" pitchFamily="34" charset="0"/>
                        </a:rPr>
                        <a:t>Polonya</a:t>
                      </a:r>
                    </a:p>
                  </a:txBody>
                  <a:tcPr marL="9525" marR="9525" marT="9525" marB="0" anchor="ctr"/>
                </a:tc>
                <a:tc>
                  <a:txBody>
                    <a:bodyPr/>
                    <a:lstStyle/>
                    <a:p>
                      <a:pPr algn="l" fontAlgn="ctr"/>
                      <a:r>
                        <a:rPr lang="pl-PL" sz="1100" b="0" i="0" u="none" strike="noStrike" dirty="0">
                          <a:solidFill>
                            <a:srgbClr val="000000"/>
                          </a:solidFill>
                          <a:effectLst/>
                          <a:latin typeface="Calibri" panose="020F0502020204030204" pitchFamily="34" charset="0"/>
                        </a:rPr>
                        <a:t>UNIWERSYTET MEDYCZNY IM KAROLA MARCINKOWSKIEGO W POZNANIU (PL)</a:t>
                      </a:r>
                    </a:p>
                  </a:txBody>
                  <a:tcPr marL="9525" marR="9525" marT="9525" marB="0" anchor="ct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27.06.2025 - 26.07.2025</a:t>
                      </a:r>
                    </a:p>
                  </a:txBody>
                  <a:tcPr marL="9525" marR="9525" marT="9525" marB="0" anchor="ctr"/>
                </a:tc>
                <a:extLst>
                  <a:ext uri="{0D108BD9-81ED-4DB2-BD59-A6C34878D82A}">
                    <a16:rowId xmlns:a16="http://schemas.microsoft.com/office/drawing/2014/main" val="274623425"/>
                  </a:ext>
                </a:extLst>
              </a:tr>
              <a:tr h="303029">
                <a:tc>
                  <a:txBody>
                    <a:bodyPr/>
                    <a:lstStyle/>
                    <a:p>
                      <a:pPr algn="l" fontAlgn="ctr"/>
                      <a:r>
                        <a:rPr lang="tr-TR" sz="1100" b="0" i="0" u="none" strike="noStrike" dirty="0" err="1">
                          <a:solidFill>
                            <a:srgbClr val="303030"/>
                          </a:solidFill>
                          <a:effectLst/>
                          <a:latin typeface="Arial" panose="020B0604020202020204" pitchFamily="34" charset="0"/>
                        </a:rPr>
                        <a:t>Portugal</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UNIVERSIDADE ABERTA (PT)</a:t>
                      </a:r>
                    </a:p>
                  </a:txBody>
                  <a:tcPr marL="9525" marR="9525" marT="9525" marB="0" anchor="ct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endParaRPr lang="tr-TR" sz="1100" b="0"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09.06.2025 - 20.06.2025</a:t>
                      </a:r>
                    </a:p>
                  </a:txBody>
                  <a:tcPr marL="9525" marR="9525" marT="9525" marB="0" anchor="ctr"/>
                </a:tc>
                <a:extLst>
                  <a:ext uri="{0D108BD9-81ED-4DB2-BD59-A6C34878D82A}">
                    <a16:rowId xmlns:a16="http://schemas.microsoft.com/office/drawing/2014/main" val="2101879050"/>
                  </a:ext>
                </a:extLst>
              </a:tr>
              <a:tr h="303029">
                <a:tc>
                  <a:txBody>
                    <a:bodyPr/>
                    <a:lstStyle/>
                    <a:p>
                      <a:pPr algn="l" fontAlgn="ctr"/>
                      <a:r>
                        <a:rPr lang="tr-TR" sz="1100" b="0" i="0" u="none" strike="noStrike" dirty="0">
                          <a:solidFill>
                            <a:srgbClr val="303030"/>
                          </a:solidFill>
                          <a:effectLst/>
                          <a:latin typeface="Arial" panose="020B0604020202020204" pitchFamily="34" charset="0"/>
                        </a:rPr>
                        <a:t>Romanya</a:t>
                      </a:r>
                    </a:p>
                  </a:txBody>
                  <a:tcPr marL="9525" marR="9525" marT="9525" marB="0" anchor="ctr"/>
                </a:tc>
                <a:tc>
                  <a:txBody>
                    <a:bodyPr/>
                    <a:lstStyle/>
                    <a:p>
                      <a:pPr algn="l" fontAlgn="ctr"/>
                      <a:r>
                        <a:rPr lang="tr-TR" sz="1100" b="0" i="0" u="none" strike="noStrike">
                          <a:solidFill>
                            <a:srgbClr val="303030"/>
                          </a:solidFill>
                          <a:effectLst/>
                          <a:latin typeface="Arial" panose="020B0604020202020204" pitchFamily="34" charset="0"/>
                        </a:rPr>
                        <a:t>Academia Romana (RO)</a:t>
                      </a: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100" b="0" i="0" u="none" strike="noStrike" dirty="0" err="1" smtClean="0">
                          <a:solidFill>
                            <a:srgbClr val="303030"/>
                          </a:solidFill>
                          <a:effectLst/>
                          <a:latin typeface="Arial" panose="020B0604020202020204" pitchFamily="34" charset="0"/>
                        </a:rPr>
                        <a:t>Institutul</a:t>
                      </a:r>
                      <a:r>
                        <a:rPr lang="tr-TR" sz="1100" b="0" i="0" u="none" strike="noStrike" dirty="0" smtClean="0">
                          <a:solidFill>
                            <a:srgbClr val="303030"/>
                          </a:solidFill>
                          <a:effectLst/>
                          <a:latin typeface="Arial" panose="020B0604020202020204" pitchFamily="34" charset="0"/>
                        </a:rPr>
                        <a:t> de </a:t>
                      </a:r>
                      <a:r>
                        <a:rPr lang="tr-TR" sz="1100" b="0" i="0" u="none" strike="noStrike" dirty="0" err="1" smtClean="0">
                          <a:solidFill>
                            <a:srgbClr val="303030"/>
                          </a:solidFill>
                          <a:effectLst/>
                          <a:latin typeface="Arial" panose="020B0604020202020204" pitchFamily="34" charset="0"/>
                        </a:rPr>
                        <a:t>Cercetare</a:t>
                      </a:r>
                      <a:r>
                        <a:rPr lang="tr-TR" sz="1100" b="0" i="0" u="none" strike="noStrike" dirty="0" smtClean="0">
                          <a:solidFill>
                            <a:srgbClr val="303030"/>
                          </a:solidFill>
                          <a:effectLst/>
                          <a:latin typeface="Arial" panose="020B0604020202020204" pitchFamily="34" charset="0"/>
                        </a:rPr>
                        <a:t> A </a:t>
                      </a:r>
                      <a:r>
                        <a:rPr lang="tr-TR" sz="1100" b="0" i="0" u="none" strike="noStrike" dirty="0" err="1" smtClean="0">
                          <a:solidFill>
                            <a:srgbClr val="303030"/>
                          </a:solidFill>
                          <a:effectLst/>
                          <a:latin typeface="Arial" panose="020B0604020202020204" pitchFamily="34" charset="0"/>
                        </a:rPr>
                        <a:t>Calitatii</a:t>
                      </a:r>
                      <a:r>
                        <a:rPr lang="tr-TR" sz="1100" b="0" i="0" u="none" strike="noStrike" dirty="0" smtClean="0">
                          <a:solidFill>
                            <a:srgbClr val="303030"/>
                          </a:solidFill>
                          <a:effectLst/>
                          <a:latin typeface="Arial" panose="020B0604020202020204" pitchFamily="34" charset="0"/>
                        </a:rPr>
                        <a:t> </a:t>
                      </a:r>
                      <a:r>
                        <a:rPr lang="tr-TR" sz="1100" b="0" i="0" u="none" strike="noStrike" dirty="0" err="1" smtClean="0">
                          <a:solidFill>
                            <a:srgbClr val="303030"/>
                          </a:solidFill>
                          <a:effectLst/>
                          <a:latin typeface="Arial" panose="020B0604020202020204" pitchFamily="34" charset="0"/>
                        </a:rPr>
                        <a:t>Vietii</a:t>
                      </a:r>
                      <a:endParaRPr lang="tr-TR" sz="1100" b="0" i="0" u="none" strike="noStrike" dirty="0" smtClean="0">
                        <a:solidFill>
                          <a:srgbClr val="303030"/>
                        </a:solidFill>
                        <a:effectLst/>
                        <a:latin typeface="Arial" panose="020B0604020202020204" pitchFamily="34" charset="0"/>
                      </a:endParaRPr>
                    </a:p>
                  </a:txBody>
                  <a:tcPr marL="9525" marR="9525" marT="9525" marB="0" anchor="ctr"/>
                </a:tc>
                <a:tc>
                  <a:txBody>
                    <a:bodyPr/>
                    <a:lstStyle/>
                    <a:p>
                      <a:pPr algn="l" fontAlgn="ctr"/>
                      <a:r>
                        <a:rPr lang="tr-TR" sz="1100" b="0" i="0" u="none" strike="noStrike" dirty="0" err="1" smtClean="0">
                          <a:solidFill>
                            <a:srgbClr val="303030"/>
                          </a:solidFill>
                          <a:effectLst/>
                          <a:latin typeface="Arial" panose="020B0604020202020204" pitchFamily="34" charset="0"/>
                        </a:rPr>
                        <a:t>Institutul</a:t>
                      </a:r>
                      <a:r>
                        <a:rPr lang="tr-TR" sz="1100" b="0" i="0" u="none" strike="noStrike" dirty="0" smtClean="0">
                          <a:solidFill>
                            <a:srgbClr val="303030"/>
                          </a:solidFill>
                          <a:effectLst/>
                          <a:latin typeface="Arial" panose="020B0604020202020204" pitchFamily="34" charset="0"/>
                        </a:rPr>
                        <a:t> de </a:t>
                      </a:r>
                      <a:r>
                        <a:rPr lang="tr-TR" sz="1100" b="0" i="0" u="none" strike="noStrike" dirty="0" err="1" smtClean="0">
                          <a:solidFill>
                            <a:srgbClr val="303030"/>
                          </a:solidFill>
                          <a:effectLst/>
                          <a:latin typeface="Arial" panose="020B0604020202020204" pitchFamily="34" charset="0"/>
                        </a:rPr>
                        <a:t>Cercetare</a:t>
                      </a:r>
                      <a:r>
                        <a:rPr lang="tr-TR" sz="1100" b="0" i="0" u="none" strike="noStrike" dirty="0" smtClean="0">
                          <a:solidFill>
                            <a:srgbClr val="303030"/>
                          </a:solidFill>
                          <a:effectLst/>
                          <a:latin typeface="Arial" panose="020B0604020202020204" pitchFamily="34" charset="0"/>
                        </a:rPr>
                        <a:t> A </a:t>
                      </a:r>
                      <a:r>
                        <a:rPr lang="tr-TR" sz="1100" b="0" i="0" u="none" strike="noStrike" dirty="0" err="1" smtClean="0">
                          <a:solidFill>
                            <a:srgbClr val="303030"/>
                          </a:solidFill>
                          <a:effectLst/>
                          <a:latin typeface="Arial" panose="020B0604020202020204" pitchFamily="34" charset="0"/>
                        </a:rPr>
                        <a:t>Calitatii</a:t>
                      </a:r>
                      <a:r>
                        <a:rPr lang="tr-TR" sz="1100" b="0" i="0" u="none" strike="noStrike" dirty="0" smtClean="0">
                          <a:solidFill>
                            <a:srgbClr val="303030"/>
                          </a:solidFill>
                          <a:effectLst/>
                          <a:latin typeface="Arial" panose="020B0604020202020204" pitchFamily="34" charset="0"/>
                        </a:rPr>
                        <a:t> </a:t>
                      </a:r>
                      <a:r>
                        <a:rPr lang="tr-TR" sz="1100" b="0" i="0" u="none" strike="noStrike" dirty="0" err="1" smtClean="0">
                          <a:solidFill>
                            <a:srgbClr val="303030"/>
                          </a:solidFill>
                          <a:effectLst/>
                          <a:latin typeface="Arial" panose="020B0604020202020204" pitchFamily="34" charset="0"/>
                        </a:rPr>
                        <a:t>Vietii</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a:solidFill>
                            <a:srgbClr val="000000"/>
                          </a:solidFill>
                          <a:effectLst/>
                          <a:latin typeface="Calibri" panose="020F0502020204030204" pitchFamily="34" charset="0"/>
                        </a:rPr>
                        <a:t>06.05.2025 - 09.05.2025</a:t>
                      </a:r>
                    </a:p>
                  </a:txBody>
                  <a:tcPr marL="9525" marR="9525" marT="9525" marB="0" anchor="ctr"/>
                </a:tc>
                <a:extLst>
                  <a:ext uri="{0D108BD9-81ED-4DB2-BD59-A6C34878D82A}">
                    <a16:rowId xmlns:a16="http://schemas.microsoft.com/office/drawing/2014/main" val="1050394245"/>
                  </a:ext>
                </a:extLst>
              </a:tr>
              <a:tr h="303029">
                <a:tc>
                  <a:txBody>
                    <a:bodyPr/>
                    <a:lstStyle/>
                    <a:p>
                      <a:pPr algn="l" fontAlgn="ctr"/>
                      <a:r>
                        <a:rPr lang="tr-TR" sz="1100" b="0" i="0" u="none" strike="noStrike" dirty="0" err="1">
                          <a:solidFill>
                            <a:srgbClr val="303030"/>
                          </a:solidFill>
                          <a:effectLst/>
                          <a:latin typeface="Arial" panose="020B0604020202020204" pitchFamily="34" charset="0"/>
                        </a:rPr>
                        <a:t>Spain</a:t>
                      </a:r>
                      <a:endParaRPr lang="tr-TR" sz="1100" b="0" i="0" u="none" strike="noStrike" dirty="0">
                        <a:solidFill>
                          <a:srgbClr val="303030"/>
                        </a:solidFill>
                        <a:effectLst/>
                        <a:latin typeface="Arial" panose="020B0604020202020204" pitchFamily="34" charset="0"/>
                      </a:endParaRPr>
                    </a:p>
                  </a:txBody>
                  <a:tcPr marL="9525" marR="9525" marT="9525" marB="0" anchor="ctr"/>
                </a:tc>
                <a:tc>
                  <a:txBody>
                    <a:bodyPr/>
                    <a:lstStyle/>
                    <a:p>
                      <a:pPr algn="l" fontAlgn="ctr"/>
                      <a:r>
                        <a:rPr lang="es-ES" sz="1100" b="0" i="0" u="none" strike="noStrike" dirty="0">
                          <a:solidFill>
                            <a:srgbClr val="000000"/>
                          </a:solidFill>
                          <a:effectLst/>
                          <a:latin typeface="Calibri" panose="020F0502020204030204" pitchFamily="34" charset="0"/>
                        </a:rPr>
                        <a:t>FUNDACIO PER A LA UNIVERSITAT OBERTA DE CATALUNYA (ES)</a:t>
                      </a:r>
                    </a:p>
                  </a:txBody>
                  <a:tcPr marL="9525" marR="9525" marT="9525" marB="0" anchor="ct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endParaRPr lang="tr-TR"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100" b="0" i="0" u="none" strike="noStrike" kern="1200" cap="none" spc="0" normalizeH="0" baseline="0" noProof="0" dirty="0" smtClean="0">
                          <a:ln>
                            <a:noFill/>
                          </a:ln>
                          <a:solidFill>
                            <a:srgbClr val="303030"/>
                          </a:solidFill>
                          <a:effectLst/>
                          <a:uLnTx/>
                          <a:uFillTx/>
                          <a:latin typeface="Arial" panose="020B0604020202020204" pitchFamily="34" charset="0"/>
                          <a:ea typeface="+mn-ea"/>
                          <a:cs typeface="+mn-cs"/>
                        </a:rPr>
                        <a:t>CODEC 2023-2025</a:t>
                      </a:r>
                      <a:endParaRPr kumimoji="0" lang="tr-TR" sz="1100" b="0" i="0" u="none" strike="noStrike" kern="1200" cap="none" spc="0" normalizeH="0" baseline="0" noProof="0" dirty="0">
                        <a:ln>
                          <a:noFill/>
                        </a:ln>
                        <a:solidFill>
                          <a:srgbClr val="303030"/>
                        </a:solidFill>
                        <a:effectLst/>
                        <a:uLnTx/>
                        <a:uFillTx/>
                        <a:latin typeface="Arial" panose="020B0604020202020204" pitchFamily="34" charset="0"/>
                        <a:ea typeface="+mn-ea"/>
                        <a:cs typeface="+mn-cs"/>
                      </a:endParaRPr>
                    </a:p>
                  </a:txBody>
                  <a:tcPr marL="9525" marR="9525" marT="9525" marB="0" anchor="ctr"/>
                </a:tc>
                <a:tc>
                  <a:txBody>
                    <a:bodyPr/>
                    <a:lstStyle/>
                    <a:p>
                      <a:pPr algn="l" fontAlgn="ctr"/>
                      <a:r>
                        <a:rPr lang="tr-TR" sz="1100" b="0" i="0" u="none" strike="noStrike" dirty="0">
                          <a:solidFill>
                            <a:srgbClr val="000000"/>
                          </a:solidFill>
                          <a:effectLst/>
                          <a:latin typeface="Calibri" panose="020F0502020204030204" pitchFamily="34" charset="0"/>
                        </a:rPr>
                        <a:t>03.06.2025 - 08.06.2025</a:t>
                      </a:r>
                    </a:p>
                  </a:txBody>
                  <a:tcPr marL="9525" marR="9525" marT="9525" marB="0" anchor="ctr"/>
                </a:tc>
                <a:extLst>
                  <a:ext uri="{0D108BD9-81ED-4DB2-BD59-A6C34878D82A}">
                    <a16:rowId xmlns:a16="http://schemas.microsoft.com/office/drawing/2014/main" val="394955534"/>
                  </a:ext>
                </a:extLst>
              </a:tr>
            </a:tbl>
          </a:graphicData>
        </a:graphic>
      </p:graphicFrame>
    </p:spTree>
    <p:extLst>
      <p:ext uri="{BB962C8B-B14F-4D97-AF65-F5344CB8AC3E}">
        <p14:creationId xmlns:p14="http://schemas.microsoft.com/office/powerpoint/2010/main" val="167450246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3333FF"/>
                </a:solidFill>
                <a:latin typeface="+mn-lt"/>
              </a:rPr>
              <a:t>(Erasmus+)</a:t>
            </a:r>
            <a:endParaRPr lang="tr-TR" sz="32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429240172"/>
              </p:ext>
            </p:extLst>
          </p:nvPr>
        </p:nvGraphicFramePr>
        <p:xfrm>
          <a:off x="357809" y="2067433"/>
          <a:ext cx="11510341" cy="2693416"/>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518749">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Bölüm/Program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nSpc>
                          <a:spcPct val="107000"/>
                        </a:lnSpc>
                        <a:spcAft>
                          <a:spcPts val="0"/>
                        </a:spcAft>
                      </a:pPr>
                      <a:r>
                        <a:rPr lang="tr-TR" sz="1600" b="1" dirty="0">
                          <a:solidFill>
                            <a:srgbClr val="485793"/>
                          </a:solidFill>
                          <a:effectLst/>
                          <a:latin typeface="+mn-lt"/>
                        </a:rPr>
                        <a:t> </a:t>
                      </a:r>
                      <a:r>
                        <a:rPr lang="tr-TR" sz="1600" b="1" dirty="0">
                          <a:solidFill>
                            <a:srgbClr val="485793"/>
                          </a:solidFill>
                          <a:effectLst/>
                          <a:latin typeface="+mn-lt"/>
                          <a:cs typeface="Times New Roman" panose="02020603050405020304" pitchFamily="18" charset="0"/>
                        </a:rPr>
                        <a:t>Portekiz</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600" b="1" dirty="0" err="1">
                          <a:solidFill>
                            <a:srgbClr val="485793"/>
                          </a:solidFill>
                          <a:effectLst/>
                          <a:latin typeface="+mn-lt"/>
                          <a:cs typeface="Times New Roman" panose="02020603050405020304" pitchFamily="18" charset="0"/>
                        </a:rPr>
                        <a:t>Universidade</a:t>
                      </a:r>
                      <a:r>
                        <a:rPr lang="tr-TR" sz="1600" b="1" dirty="0">
                          <a:solidFill>
                            <a:srgbClr val="485793"/>
                          </a:solidFill>
                          <a:effectLst/>
                          <a:latin typeface="+mn-lt"/>
                          <a:cs typeface="Times New Roman" panose="02020603050405020304" pitchFamily="18" charset="0"/>
                        </a:rPr>
                        <a:t> </a:t>
                      </a:r>
                      <a:r>
                        <a:rPr lang="tr-TR" sz="1600" b="1" dirty="0" err="1">
                          <a:solidFill>
                            <a:srgbClr val="485793"/>
                          </a:solidFill>
                          <a:effectLst/>
                          <a:latin typeface="+mn-lt"/>
                          <a:cs typeface="Times New Roman" panose="02020603050405020304" pitchFamily="18" charset="0"/>
                        </a:rPr>
                        <a:t>Aberta</a:t>
                      </a:r>
                      <a:r>
                        <a:rPr lang="tr-TR" sz="1600" b="1" dirty="0">
                          <a:solidFill>
                            <a:srgbClr val="485793"/>
                          </a:solidFill>
                          <a:effectLst/>
                          <a:latin typeface="+mn-lt"/>
                          <a:cs typeface="Times New Roman" panose="02020603050405020304" pitchFamily="18" charset="0"/>
                        </a:rPr>
                        <a:t> </a:t>
                      </a:r>
                    </a:p>
                  </a:txBody>
                  <a:tcPr marL="6350" marR="6350" marT="6350" marB="0" anchor="ctr"/>
                </a:tc>
                <a:tc>
                  <a:txBody>
                    <a:bodyPr/>
                    <a:lstStyle/>
                    <a:p>
                      <a:pPr>
                        <a:lnSpc>
                          <a:spcPct val="107000"/>
                        </a:lnSpc>
                        <a:spcAft>
                          <a:spcPts val="0"/>
                        </a:spcAft>
                      </a:pPr>
                      <a:r>
                        <a:rPr lang="tr-TR" sz="1600" b="1" kern="1200" dirty="0">
                          <a:solidFill>
                            <a:srgbClr val="485793"/>
                          </a:solidFill>
                          <a:effectLst/>
                          <a:latin typeface="+mn-lt"/>
                          <a:ea typeface="+mn-ea"/>
                          <a:cs typeface="Times New Roman" panose="02020603050405020304" pitchFamily="18" charset="0"/>
                        </a:rPr>
                        <a:t> </a:t>
                      </a:r>
                    </a:p>
                  </a:txBody>
                  <a:tcPr marL="0" marR="0" marT="0" marB="0" anchor="ctr"/>
                </a:tc>
                <a:tc>
                  <a:txBody>
                    <a:bodyPr/>
                    <a:lstStyle/>
                    <a:p>
                      <a:pPr>
                        <a:lnSpc>
                          <a:spcPct val="107000"/>
                        </a:lnSpc>
                      </a:pPr>
                      <a:r>
                        <a:rPr lang="en-US" sz="1600" b="1" kern="1200" dirty="0" smtClean="0">
                          <a:solidFill>
                            <a:srgbClr val="485793"/>
                          </a:solidFill>
                          <a:effectLst/>
                          <a:latin typeface="+mn-lt"/>
                          <a:ea typeface="+mn-ea"/>
                          <a:cs typeface="Times New Roman" panose="02020603050405020304" pitchFamily="18" charset="0"/>
                        </a:rPr>
                        <a:t>Teaching Computers and Educational Technologies</a:t>
                      </a:r>
                      <a:endParaRPr lang="tr-TR" sz="1600" b="1" kern="1200" dirty="0">
                        <a:solidFill>
                          <a:srgbClr val="485793"/>
                        </a:solidFill>
                        <a:effectLst/>
                        <a:latin typeface="+mn-lt"/>
                        <a:ea typeface="+mn-ea"/>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kern="1200" dirty="0" smtClean="0">
                          <a:solidFill>
                            <a:srgbClr val="485793"/>
                          </a:solidFill>
                          <a:effectLst/>
                          <a:latin typeface="+mn-lt"/>
                          <a:ea typeface="+mn-ea"/>
                          <a:cs typeface="Times New Roman" panose="02020603050405020304" pitchFamily="18" charset="0"/>
                        </a:rPr>
                        <a:t> CODEC </a:t>
                      </a:r>
                      <a:endParaRPr lang="tr-TR" sz="1600" b="1" kern="1200" dirty="0">
                        <a:solidFill>
                          <a:srgbClr val="485793"/>
                        </a:solidFill>
                        <a:effectLst/>
                        <a:latin typeface="+mn-lt"/>
                        <a:ea typeface="+mn-ea"/>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23.08.2023-31.12.2029</a:t>
                      </a:r>
                    </a:p>
                  </a:txBody>
                  <a:tcPr marL="0" marR="0" marT="0" marB="0" anchor="ctr"/>
                </a:tc>
                <a:extLst>
                  <a:ext uri="{0D108BD9-81ED-4DB2-BD59-A6C34878D82A}">
                    <a16:rowId xmlns:a16="http://schemas.microsoft.com/office/drawing/2014/main" val="3406240501"/>
                  </a:ext>
                </a:extLst>
              </a:tr>
              <a:tr h="278323">
                <a:tc>
                  <a:txBody>
                    <a:bodyPr/>
                    <a:lstStyle/>
                    <a:p>
                      <a:pPr>
                        <a:lnSpc>
                          <a:spcPct val="107000"/>
                        </a:lnSpc>
                        <a:spcAft>
                          <a:spcPts val="0"/>
                        </a:spcAft>
                      </a:pPr>
                      <a:r>
                        <a:rPr lang="tr-TR" sz="1600" b="1" dirty="0">
                          <a:solidFill>
                            <a:srgbClr val="485793"/>
                          </a:solidFill>
                          <a:effectLst/>
                          <a:latin typeface="+mn-lt"/>
                        </a:rPr>
                        <a:t> </a:t>
                      </a:r>
                      <a:r>
                        <a:rPr lang="it-IT" sz="1600" b="1" dirty="0">
                          <a:solidFill>
                            <a:srgbClr val="485793"/>
                          </a:solidFill>
                          <a:effectLst/>
                          <a:latin typeface="+mn-lt"/>
                        </a:rPr>
                        <a:t>İtalya</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it-IT" sz="1600" b="1" dirty="0">
                          <a:solidFill>
                            <a:srgbClr val="485793"/>
                          </a:solidFill>
                          <a:effectLst/>
                          <a:latin typeface="+mn-lt"/>
                        </a:rPr>
                        <a:t>Università degli Studi di Milano Bicocca</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CODEC</a:t>
                      </a:r>
                      <a:endParaRPr lang="tr-TR" sz="1600" b="1" kern="1200" dirty="0">
                        <a:solidFill>
                          <a:srgbClr val="485793"/>
                        </a:solidFill>
                        <a:effectLst/>
                        <a:latin typeface="+mn-lt"/>
                        <a:ea typeface="+mn-ea"/>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18.02.2025 süreç yenilendi</a:t>
                      </a:r>
                    </a:p>
                  </a:txBody>
                  <a:tcPr marL="0" marR="0" marT="0" marB="0" anchor="ctr"/>
                </a:tc>
                <a:extLst>
                  <a:ext uri="{0D108BD9-81ED-4DB2-BD59-A6C34878D82A}">
                    <a16:rowId xmlns:a16="http://schemas.microsoft.com/office/drawing/2014/main" val="651128265"/>
                  </a:ext>
                </a:extLst>
              </a:tr>
              <a:tr h="278323">
                <a:tc>
                  <a:txBody>
                    <a:bodyPr/>
                    <a:lstStyle/>
                    <a:p>
                      <a:pPr>
                        <a:lnSpc>
                          <a:spcPct val="107000"/>
                        </a:lnSpc>
                        <a:spcAft>
                          <a:spcPts val="0"/>
                        </a:spcAft>
                      </a:pPr>
                      <a:r>
                        <a:rPr lang="tr-TR" sz="1600" b="1" dirty="0">
                          <a:solidFill>
                            <a:srgbClr val="485793"/>
                          </a:solidFill>
                          <a:effectLst/>
                          <a:latin typeface="+mn-lt"/>
                        </a:rPr>
                        <a:t> Almanya</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err="1">
                          <a:solidFill>
                            <a:srgbClr val="485793"/>
                          </a:solidFill>
                          <a:effectLst/>
                          <a:latin typeface="+mn-lt"/>
                        </a:rPr>
                        <a:t>Fernunıversitat</a:t>
                      </a:r>
                      <a:r>
                        <a:rPr lang="tr-TR" sz="1600" b="1" dirty="0">
                          <a:solidFill>
                            <a:srgbClr val="485793"/>
                          </a:solidFill>
                          <a:effectLst/>
                          <a:latin typeface="+mn-lt"/>
                        </a:rPr>
                        <a:t> in </a:t>
                      </a:r>
                      <a:r>
                        <a:rPr lang="tr-TR" sz="1600" b="1" dirty="0" err="1">
                          <a:solidFill>
                            <a:srgbClr val="485793"/>
                          </a:solidFill>
                          <a:effectLst/>
                          <a:latin typeface="+mn-lt"/>
                        </a:rPr>
                        <a:t>Hagen</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CODEC </a:t>
                      </a:r>
                      <a:endParaRPr lang="tr-TR" sz="1600" b="1" kern="1200" dirty="0">
                        <a:solidFill>
                          <a:srgbClr val="485793"/>
                        </a:solidFill>
                        <a:effectLst/>
                        <a:latin typeface="+mn-lt"/>
                        <a:ea typeface="+mn-ea"/>
                        <a:cs typeface="Times New Roman" panose="02020603050405020304" pitchFamily="18" charset="0"/>
                      </a:endParaRPr>
                    </a:p>
                  </a:txBody>
                  <a:tcPr marL="0" marR="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Yazışma süreci devam ediyor</a:t>
                      </a:r>
                    </a:p>
                  </a:txBody>
                  <a:tcPr marL="0" marR="0" marT="0" marB="0" anchor="ctr"/>
                </a:tc>
                <a:extLst>
                  <a:ext uri="{0D108BD9-81ED-4DB2-BD59-A6C34878D82A}">
                    <a16:rowId xmlns:a16="http://schemas.microsoft.com/office/drawing/2014/main" val="1440135820"/>
                  </a:ext>
                </a:extLst>
              </a:tr>
              <a:tr h="278323">
                <a:tc>
                  <a:txBody>
                    <a:bodyPr/>
                    <a:lstStyle/>
                    <a:p>
                      <a:pPr>
                        <a:lnSpc>
                          <a:spcPct val="107000"/>
                        </a:lnSpc>
                        <a:spcAft>
                          <a:spcPts val="0"/>
                        </a:spcAft>
                      </a:pPr>
                      <a:r>
                        <a:rPr lang="tr-TR" sz="1600" b="1" dirty="0">
                          <a:solidFill>
                            <a:srgbClr val="485793"/>
                          </a:solidFill>
                          <a:effectLst/>
                          <a:latin typeface="+mn-lt"/>
                        </a:rPr>
                        <a:t> İtalya</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dirty="0">
                          <a:solidFill>
                            <a:srgbClr val="485793"/>
                          </a:solidFill>
                          <a:effectLst/>
                          <a:latin typeface="+mn-lt"/>
                        </a:rPr>
                        <a:t>Milano </a:t>
                      </a:r>
                      <a:r>
                        <a:rPr lang="tr-TR" sz="1600" b="1" dirty="0" err="1">
                          <a:solidFill>
                            <a:srgbClr val="485793"/>
                          </a:solidFill>
                          <a:effectLst/>
                          <a:latin typeface="+mn-lt"/>
                        </a:rPr>
                        <a:t>Politecnico</a:t>
                      </a:r>
                      <a:r>
                        <a:rPr lang="tr-TR" sz="1600" b="1" dirty="0">
                          <a:solidFill>
                            <a:srgbClr val="485793"/>
                          </a:solidFill>
                          <a:effectLst/>
                          <a:latin typeface="+mn-lt"/>
                        </a:rPr>
                        <a:t> </a:t>
                      </a:r>
                      <a:r>
                        <a:rPr lang="tr-TR" sz="1600" b="1" dirty="0" err="1">
                          <a:solidFill>
                            <a:srgbClr val="485793"/>
                          </a:solidFill>
                          <a:effectLst/>
                          <a:latin typeface="+mn-lt"/>
                        </a:rPr>
                        <a:t>University</a:t>
                      </a:r>
                      <a:endParaRPr lang="tr-TR" sz="1600" b="1" dirty="0">
                        <a:solidFill>
                          <a:srgbClr val="485793"/>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600" b="1" dirty="0">
                          <a:solidFill>
                            <a:srgbClr val="FF0000"/>
                          </a:solidFill>
                          <a:effectLst/>
                          <a:latin typeface="+mn-lt"/>
                        </a:rPr>
                        <a:t> </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600" b="1">
                          <a:solidFill>
                            <a:srgbClr val="FF0000"/>
                          </a:solidFill>
                          <a:effectLst/>
                          <a:latin typeface="+mn-lt"/>
                        </a:rPr>
                        <a:t> </a:t>
                      </a:r>
                      <a:endParaRPr lang="tr-TR" sz="16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CODEC</a:t>
                      </a:r>
                      <a:endParaRPr lang="tr-TR" sz="1600" b="1" kern="1200" dirty="0">
                        <a:solidFill>
                          <a:srgbClr val="485793"/>
                        </a:solidFill>
                        <a:effectLst/>
                        <a:latin typeface="+mn-lt"/>
                        <a:ea typeface="+mn-ea"/>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kern="1200" dirty="0">
                          <a:solidFill>
                            <a:srgbClr val="485793"/>
                          </a:solidFill>
                          <a:effectLst/>
                          <a:latin typeface="+mn-lt"/>
                          <a:ea typeface="+mn-ea"/>
                          <a:cs typeface="Times New Roman" panose="02020603050405020304" pitchFamily="18" charset="0"/>
                        </a:rPr>
                        <a:t> </a:t>
                      </a:r>
                      <a:r>
                        <a:rPr lang="tr-TR" sz="1600" b="1" kern="1200" dirty="0" smtClean="0">
                          <a:solidFill>
                            <a:srgbClr val="485793"/>
                          </a:solidFill>
                          <a:effectLst/>
                          <a:latin typeface="+mn-lt"/>
                          <a:ea typeface="+mn-ea"/>
                          <a:cs typeface="Times New Roman" panose="02020603050405020304" pitchFamily="18" charset="0"/>
                        </a:rPr>
                        <a:t>04.07.2024-31.12.2029</a:t>
                      </a:r>
                      <a:endParaRPr lang="tr-TR" sz="1600" b="1" kern="1200" dirty="0">
                        <a:solidFill>
                          <a:srgbClr val="485793"/>
                        </a:solidFill>
                        <a:effectLst/>
                        <a:latin typeface="+mn-lt"/>
                        <a:ea typeface="+mn-ea"/>
                        <a:cs typeface="Times New Roman" panose="02020603050405020304" pitchFamily="18" charset="0"/>
                      </a:endParaRPr>
                    </a:p>
                  </a:txBody>
                  <a:tcPr marL="0" marR="0" marT="0" marB="0" anchor="ctr"/>
                </a:tc>
                <a:extLst>
                  <a:ext uri="{0D108BD9-81ED-4DB2-BD59-A6C34878D82A}">
                    <a16:rowId xmlns:a16="http://schemas.microsoft.com/office/drawing/2014/main" val="4191235952"/>
                  </a:ext>
                </a:extLst>
              </a:tr>
            </a:tbl>
          </a:graphicData>
        </a:graphic>
      </p:graphicFrame>
      <p:sp>
        <p:nvSpPr>
          <p:cNvPr id="5" name="Dikdörtgen 4"/>
          <p:cNvSpPr/>
          <p:nvPr/>
        </p:nvSpPr>
        <p:spPr>
          <a:xfrm>
            <a:off x="4469526" y="5360662"/>
            <a:ext cx="2412263" cy="369332"/>
          </a:xfrm>
          <a:prstGeom prst="rect">
            <a:avLst/>
          </a:prstGeom>
        </p:spPr>
        <p:txBody>
          <a:bodyPr wrap="none">
            <a:spAutoFit/>
          </a:bodyPr>
          <a:lstStyle/>
          <a:p>
            <a:r>
              <a:rPr lang="tr-TR" b="1" dirty="0">
                <a:solidFill>
                  <a:srgbClr val="FF0000"/>
                </a:solidFill>
              </a:rPr>
              <a:t>27 öğrenci -16 personel</a:t>
            </a:r>
            <a:endParaRPr lang="tr-TR" dirty="0"/>
          </a:p>
        </p:txBody>
      </p:sp>
    </p:spTree>
    <p:extLst>
      <p:ext uri="{BB962C8B-B14F-4D97-AF65-F5344CB8AC3E}">
        <p14:creationId xmlns:p14="http://schemas.microsoft.com/office/powerpoint/2010/main" val="33717124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790673"/>
            <a:ext cx="10254343" cy="718458"/>
          </a:xfrm>
        </p:spPr>
        <p:txBody>
          <a:bodyPr>
            <a:normAutofit/>
          </a:bodyPr>
          <a:lstStyle/>
          <a:p>
            <a:pPr algn="ctr"/>
            <a:r>
              <a:rPr lang="tr-TR" sz="3200" b="1" dirty="0">
                <a:solidFill>
                  <a:srgbClr val="FF0000"/>
                </a:solidFill>
              </a:rPr>
              <a:t>ERASMUS+ </a:t>
            </a:r>
            <a:r>
              <a:rPr lang="tr-TR" sz="3200" b="1" dirty="0">
                <a:solidFill>
                  <a:srgbClr val="0000CC"/>
                </a:solidFill>
              </a:rPr>
              <a:t>Hareketlilik Durumu</a:t>
            </a:r>
            <a:endParaRPr lang="tr-TR" sz="32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39</a:t>
            </a:fld>
            <a:endParaRPr lang="tr-TR"/>
          </a:p>
        </p:txBody>
      </p:sp>
      <p:graphicFrame>
        <p:nvGraphicFramePr>
          <p:cNvPr id="7" name="Tablo 6"/>
          <p:cNvGraphicFramePr>
            <a:graphicFrameLocks noGrp="1"/>
          </p:cNvGraphicFramePr>
          <p:nvPr>
            <p:extLst/>
          </p:nvPr>
        </p:nvGraphicFramePr>
        <p:xfrm>
          <a:off x="838201" y="1958195"/>
          <a:ext cx="10840277" cy="3218583"/>
        </p:xfrm>
        <a:graphic>
          <a:graphicData uri="http://schemas.openxmlformats.org/drawingml/2006/table">
            <a:tbl>
              <a:tblPr>
                <a:tableStyleId>{BDBED569-4797-4DF1-A0F4-6AAB3CD982D8}</a:tableStyleId>
              </a:tblPr>
              <a:tblGrid>
                <a:gridCol w="8489813">
                  <a:extLst>
                    <a:ext uri="{9D8B030D-6E8A-4147-A177-3AD203B41FA5}">
                      <a16:colId xmlns:a16="http://schemas.microsoft.com/office/drawing/2014/main" val="3486356541"/>
                    </a:ext>
                  </a:extLst>
                </a:gridCol>
                <a:gridCol w="1175232">
                  <a:extLst>
                    <a:ext uri="{9D8B030D-6E8A-4147-A177-3AD203B41FA5}">
                      <a16:colId xmlns:a16="http://schemas.microsoft.com/office/drawing/2014/main" val="1443208702"/>
                    </a:ext>
                  </a:extLst>
                </a:gridCol>
                <a:gridCol w="1175232">
                  <a:extLst>
                    <a:ext uri="{9D8B030D-6E8A-4147-A177-3AD203B41FA5}">
                      <a16:colId xmlns:a16="http://schemas.microsoft.com/office/drawing/2014/main" val="509227458"/>
                    </a:ext>
                  </a:extLst>
                </a:gridCol>
              </a:tblGrid>
              <a:tr h="560258">
                <a:tc>
                  <a:txBody>
                    <a:bodyPr/>
                    <a:lstStyle/>
                    <a:p>
                      <a:pPr algn="ctr">
                        <a:lnSpc>
                          <a:spcPct val="107000"/>
                        </a:lnSpc>
                        <a:spcAft>
                          <a:spcPts val="0"/>
                        </a:spcAft>
                      </a:pPr>
                      <a:r>
                        <a:rPr lang="tr-TR" sz="2400" b="1" dirty="0">
                          <a:solidFill>
                            <a:srgbClr val="FF0000"/>
                          </a:solidFill>
                          <a:effectLst/>
                        </a:rPr>
                        <a:t>ERASMUS+ HAREKETLİLİK DURUMU</a:t>
                      </a:r>
                      <a:endPar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2024</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36830" marR="36830" algn="ctr">
                        <a:lnSpc>
                          <a:spcPct val="106000"/>
                        </a:lnSpc>
                        <a:spcAft>
                          <a:spcPts val="0"/>
                        </a:spcAft>
                      </a:pPr>
                      <a:r>
                        <a:rPr lang="tr-TR" sz="2400" b="1" kern="1200" dirty="0">
                          <a:solidFill>
                            <a:srgbClr val="FF0000"/>
                          </a:solidFill>
                          <a:effectLst/>
                        </a:rPr>
                        <a:t>2025</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03780812"/>
                  </a:ext>
                </a:extLst>
              </a:tr>
              <a:tr h="564333">
                <a:tc>
                  <a:txBody>
                    <a:bodyPr/>
                    <a:lstStyle/>
                    <a:p>
                      <a:pPr marL="72000">
                        <a:lnSpc>
                          <a:spcPct val="100000"/>
                        </a:lnSpc>
                        <a:spcAft>
                          <a:spcPts val="0"/>
                        </a:spcAft>
                      </a:pPr>
                      <a:r>
                        <a:rPr lang="tr-TR" sz="2000" b="1" dirty="0">
                          <a:solidFill>
                            <a:srgbClr val="0000CC"/>
                          </a:solidFill>
                          <a:effectLst/>
                        </a:rPr>
                        <a:t>ERASMUS + Yurtdışına Giden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smtClean="0">
                          <a:solidFill>
                            <a:schemeClr val="tx1"/>
                          </a:solidFill>
                          <a:effectLst/>
                          <a:latin typeface="+mn-lt"/>
                          <a:ea typeface="+mn-ea"/>
                          <a:cs typeface="+mn-cs"/>
                        </a:rPr>
                        <a:t> 14</a:t>
                      </a:r>
                      <a:endParaRPr lang="tr-TR"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smtClean="0">
                          <a:solidFill>
                            <a:schemeClr val="tx1"/>
                          </a:solidFill>
                          <a:effectLst/>
                          <a:latin typeface="+mn-lt"/>
                          <a:ea typeface="+mn-ea"/>
                          <a:cs typeface="+mn-cs"/>
                        </a:rPr>
                        <a:t> 16</a:t>
                      </a:r>
                      <a:endParaRPr lang="tr-TR" sz="110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416308354"/>
                  </a:ext>
                </a:extLst>
              </a:tr>
              <a:tr h="368502">
                <a:tc>
                  <a:txBody>
                    <a:bodyPr/>
                    <a:lstStyle/>
                    <a:p>
                      <a:pPr marL="72000">
                        <a:lnSpc>
                          <a:spcPct val="100000"/>
                        </a:lnSpc>
                        <a:spcAft>
                          <a:spcPts val="0"/>
                        </a:spcAft>
                      </a:pPr>
                      <a:r>
                        <a:rPr lang="tr-TR" sz="2000" b="1" dirty="0">
                          <a:solidFill>
                            <a:srgbClr val="0000CC"/>
                          </a:solidFill>
                          <a:effectLst/>
                        </a:rPr>
                        <a:t>ERASMUS + Yurtdışına Giden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a:solidFill>
                            <a:schemeClr val="tx1"/>
                          </a:solidFill>
                          <a:effectLst/>
                          <a:latin typeface="+mn-lt"/>
                          <a:ea typeface="+mn-ea"/>
                          <a:cs typeface="+mn-cs"/>
                        </a:rPr>
                        <a:t> </a:t>
                      </a:r>
                      <a:r>
                        <a:rPr lang="tr-TR" sz="1100" kern="1200" dirty="0" smtClean="0">
                          <a:solidFill>
                            <a:schemeClr val="tx1"/>
                          </a:solidFill>
                          <a:effectLst/>
                          <a:latin typeface="+mn-lt"/>
                          <a:ea typeface="+mn-ea"/>
                          <a:cs typeface="+mn-cs"/>
                        </a:rPr>
                        <a:t>0</a:t>
                      </a:r>
                      <a:endParaRPr lang="tr-TR"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a:solidFill>
                            <a:schemeClr val="tx1"/>
                          </a:solidFill>
                          <a:effectLst/>
                          <a:latin typeface="+mn-lt"/>
                          <a:ea typeface="+mn-ea"/>
                          <a:cs typeface="+mn-cs"/>
                        </a:rPr>
                        <a:t> </a:t>
                      </a:r>
                      <a:r>
                        <a:rPr lang="tr-TR" sz="1100" kern="1200" dirty="0" smtClean="0">
                          <a:solidFill>
                            <a:schemeClr val="tx1"/>
                          </a:solidFill>
                          <a:effectLst/>
                          <a:latin typeface="+mn-lt"/>
                          <a:ea typeface="+mn-ea"/>
                          <a:cs typeface="+mn-cs"/>
                        </a:rPr>
                        <a:t>0</a:t>
                      </a:r>
                      <a:endParaRPr lang="tr-TR" sz="110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434161976"/>
                  </a:ext>
                </a:extLst>
              </a:tr>
              <a:tr h="368502">
                <a:tc>
                  <a:txBody>
                    <a:bodyPr/>
                    <a:lstStyle/>
                    <a:p>
                      <a:pPr marL="72000" algn="r">
                        <a:lnSpc>
                          <a:spcPct val="100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a:solidFill>
                            <a:schemeClr val="tx1"/>
                          </a:solidFill>
                          <a:effectLst/>
                          <a:latin typeface="+mn-lt"/>
                          <a:ea typeface="+mn-ea"/>
                          <a:cs typeface="+mn-cs"/>
                        </a:rPr>
                        <a:t> </a:t>
                      </a:r>
                    </a:p>
                  </a:txBody>
                  <a:tcPr marL="0" marR="0" marT="0" marB="0" anchor="ctr"/>
                </a:tc>
                <a:tc>
                  <a:txBody>
                    <a:bodyPr/>
                    <a:lstStyle/>
                    <a:p>
                      <a:pPr marL="0" algn="ctr" defTabSz="914400" rtl="0" eaLnBrk="1" latinLnBrk="0" hangingPunct="1">
                        <a:lnSpc>
                          <a:spcPct val="107000"/>
                        </a:lnSpc>
                        <a:spcAft>
                          <a:spcPts val="0"/>
                        </a:spcAft>
                      </a:pPr>
                      <a:r>
                        <a:rPr lang="tr-TR" sz="1100" kern="1200" dirty="0">
                          <a:solidFill>
                            <a:schemeClr val="tx1"/>
                          </a:solidFill>
                          <a:effectLst/>
                          <a:latin typeface="+mn-lt"/>
                          <a:ea typeface="+mn-ea"/>
                          <a:cs typeface="+mn-cs"/>
                        </a:rPr>
                        <a:t> </a:t>
                      </a:r>
                    </a:p>
                  </a:txBody>
                  <a:tcPr marL="0" marR="0" marT="0" marB="0" anchor="ctr"/>
                </a:tc>
                <a:extLst>
                  <a:ext uri="{0D108BD9-81ED-4DB2-BD59-A6C34878D82A}">
                    <a16:rowId xmlns:a16="http://schemas.microsoft.com/office/drawing/2014/main" val="1224036789"/>
                  </a:ext>
                </a:extLst>
              </a:tr>
              <a:tr h="619984">
                <a:tc>
                  <a:txBody>
                    <a:bodyPr/>
                    <a:lstStyle/>
                    <a:p>
                      <a:pPr marL="72000">
                        <a:lnSpc>
                          <a:spcPct val="100000"/>
                        </a:lnSpc>
                        <a:spcAft>
                          <a:spcPts val="0"/>
                        </a:spcAft>
                      </a:pPr>
                      <a:r>
                        <a:rPr lang="tr-TR" sz="2000" b="1" dirty="0">
                          <a:solidFill>
                            <a:srgbClr val="0000CC"/>
                          </a:solidFill>
                          <a:effectLst/>
                        </a:rPr>
                        <a:t>ERASMUS + Yurtdışından Gelen Öğretim Elemanı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a:solidFill>
                            <a:schemeClr val="tx1"/>
                          </a:solidFill>
                          <a:effectLst/>
                          <a:latin typeface="+mn-lt"/>
                          <a:ea typeface="+mn-ea"/>
                          <a:cs typeface="+mn-cs"/>
                        </a:rPr>
                        <a:t> </a:t>
                      </a:r>
                      <a:r>
                        <a:rPr lang="tr-TR" sz="1100" kern="1200" dirty="0" smtClean="0">
                          <a:solidFill>
                            <a:schemeClr val="tx1"/>
                          </a:solidFill>
                          <a:effectLst/>
                          <a:latin typeface="+mn-lt"/>
                          <a:ea typeface="+mn-ea"/>
                          <a:cs typeface="+mn-cs"/>
                        </a:rPr>
                        <a:t>0</a:t>
                      </a:r>
                      <a:endParaRPr lang="tr-TR"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a:solidFill>
                            <a:schemeClr val="tx1"/>
                          </a:solidFill>
                          <a:effectLst/>
                          <a:latin typeface="+mn-lt"/>
                          <a:ea typeface="+mn-ea"/>
                          <a:cs typeface="+mn-cs"/>
                        </a:rPr>
                        <a:t> </a:t>
                      </a:r>
                      <a:r>
                        <a:rPr lang="tr-TR" sz="1100" kern="1200" dirty="0" smtClean="0">
                          <a:solidFill>
                            <a:schemeClr val="tx1"/>
                          </a:solidFill>
                          <a:effectLst/>
                          <a:latin typeface="+mn-lt"/>
                          <a:ea typeface="+mn-ea"/>
                          <a:cs typeface="+mn-cs"/>
                        </a:rPr>
                        <a:t>0</a:t>
                      </a:r>
                      <a:endParaRPr lang="tr-TR" sz="110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645825508"/>
                  </a:ext>
                </a:extLst>
              </a:tr>
              <a:tr h="368502">
                <a:tc>
                  <a:txBody>
                    <a:bodyPr/>
                    <a:lstStyle/>
                    <a:p>
                      <a:pPr marL="72000">
                        <a:lnSpc>
                          <a:spcPct val="100000"/>
                        </a:lnSpc>
                        <a:spcAft>
                          <a:spcPts val="0"/>
                        </a:spcAft>
                      </a:pPr>
                      <a:r>
                        <a:rPr lang="tr-TR" sz="2000" b="1" dirty="0">
                          <a:solidFill>
                            <a:srgbClr val="0000CC"/>
                          </a:solidFill>
                          <a:effectLst/>
                        </a:rPr>
                        <a:t>ERASMUS + Yurtdışından Gelen İdari Personel Sayısı</a:t>
                      </a:r>
                      <a:endParaRPr lang="tr-TR" sz="20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smtClean="0">
                          <a:solidFill>
                            <a:schemeClr val="tx1"/>
                          </a:solidFill>
                          <a:effectLst/>
                          <a:latin typeface="+mn-lt"/>
                          <a:ea typeface="+mn-ea"/>
                          <a:cs typeface="+mn-cs"/>
                        </a:rPr>
                        <a:t> 0</a:t>
                      </a:r>
                      <a:endParaRPr lang="tr-TR" sz="1100" kern="1200" dirty="0">
                        <a:solidFill>
                          <a:schemeClr val="tx1"/>
                        </a:solidFill>
                        <a:effectLst/>
                        <a:latin typeface="+mn-lt"/>
                        <a:ea typeface="+mn-ea"/>
                        <a:cs typeface="+mn-cs"/>
                      </a:endParaRPr>
                    </a:p>
                  </a:txBody>
                  <a:tcPr marL="0" marR="0" marT="0" marB="0" anchor="ctr"/>
                </a:tc>
                <a:tc>
                  <a:txBody>
                    <a:bodyPr/>
                    <a:lstStyle/>
                    <a:p>
                      <a:pPr marL="0" algn="ctr" defTabSz="914400" rtl="0" eaLnBrk="1" latinLnBrk="0" hangingPunct="1">
                        <a:lnSpc>
                          <a:spcPct val="107000"/>
                        </a:lnSpc>
                        <a:spcAft>
                          <a:spcPts val="0"/>
                        </a:spcAft>
                      </a:pPr>
                      <a:r>
                        <a:rPr lang="tr-TR" sz="1100" kern="1200" dirty="0" smtClean="0">
                          <a:solidFill>
                            <a:schemeClr val="tx1"/>
                          </a:solidFill>
                          <a:effectLst/>
                          <a:latin typeface="+mn-lt"/>
                          <a:ea typeface="+mn-ea"/>
                          <a:cs typeface="+mn-cs"/>
                        </a:rPr>
                        <a:t> 0</a:t>
                      </a:r>
                      <a:endParaRPr lang="tr-TR" sz="110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458299731"/>
                  </a:ext>
                </a:extLst>
              </a:tr>
              <a:tr h="368502">
                <a:tc>
                  <a:txBody>
                    <a:bodyPr/>
                    <a:lstStyle/>
                    <a:p>
                      <a:pPr algn="r">
                        <a:lnSpc>
                          <a:spcPct val="107000"/>
                        </a:lnSpc>
                        <a:spcAft>
                          <a:spcPts val="0"/>
                        </a:spcAft>
                      </a:pPr>
                      <a:r>
                        <a:rPr lang="tr-TR" sz="2000" b="1" dirty="0">
                          <a:solidFill>
                            <a:srgbClr val="FF0000"/>
                          </a:solidFill>
                          <a:effectLst/>
                        </a:rPr>
                        <a:t>TOPLAM</a:t>
                      </a: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6452273"/>
                  </a:ext>
                </a:extLst>
              </a:tr>
            </a:tbl>
          </a:graphicData>
        </a:graphic>
      </p:graphicFrame>
    </p:spTree>
    <p:extLst>
      <p:ext uri="{BB962C8B-B14F-4D97-AF65-F5344CB8AC3E}">
        <p14:creationId xmlns:p14="http://schemas.microsoft.com/office/powerpoint/2010/main" val="863532801"/>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1091439166"/>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 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Doç. Dr. Ali Kürşat</a:t>
                      </a:r>
                      <a:r>
                        <a:rPr lang="tr-TR" sz="2000" b="1" baseline="0" dirty="0">
                          <a:solidFill>
                            <a:srgbClr val="962E2E"/>
                          </a:solidFill>
                          <a:effectLst/>
                          <a:latin typeface="+mn-lt"/>
                        </a:rPr>
                        <a:t> ERÜMİT</a:t>
                      </a:r>
                      <a:endParaRPr lang="tr-TR" sz="2000" b="1" dirty="0">
                        <a:solidFill>
                          <a:srgbClr val="962E2E"/>
                        </a:solidFill>
                        <a:effectLst/>
                        <a:latin typeface="+mn-lt"/>
                      </a:endParaRP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485793"/>
                          </a:solidFill>
                          <a:effectLst/>
                          <a:latin typeface="+mn-lt"/>
                          <a:ea typeface="Calibri" panose="020F0502020204030204" pitchFamily="34" charset="0"/>
                          <a:cs typeface="Calibri" panose="020F0502020204030204" pitchFamily="34" charset="0"/>
                        </a:rPr>
                        <a:t>Dr. </a:t>
                      </a:r>
                      <a:r>
                        <a:rPr lang="tr-TR" sz="2000" b="1" dirty="0" err="1">
                          <a:solidFill>
                            <a:srgbClr val="485793"/>
                          </a:solidFill>
                          <a:effectLst/>
                          <a:latin typeface="+mn-lt"/>
                          <a:ea typeface="Calibri" panose="020F0502020204030204" pitchFamily="34" charset="0"/>
                          <a:cs typeface="Calibri" panose="020F0502020204030204" pitchFamily="34" charset="0"/>
                        </a:rPr>
                        <a:t>Öğr</a:t>
                      </a:r>
                      <a:r>
                        <a:rPr lang="tr-TR" sz="2000" b="1" dirty="0">
                          <a:solidFill>
                            <a:srgbClr val="485793"/>
                          </a:solidFill>
                          <a:effectLst/>
                          <a:latin typeface="+mn-lt"/>
                          <a:ea typeface="Calibri" panose="020F0502020204030204" pitchFamily="34" charset="0"/>
                          <a:cs typeface="Calibri" panose="020F0502020204030204" pitchFamily="34" charset="0"/>
                        </a:rPr>
                        <a:t>. Üyesi Alper</a:t>
                      </a:r>
                      <a:r>
                        <a:rPr lang="tr-TR" sz="2000" b="1" baseline="0" dirty="0">
                          <a:solidFill>
                            <a:srgbClr val="485793"/>
                          </a:solidFill>
                          <a:effectLst/>
                          <a:latin typeface="+mn-lt"/>
                          <a:ea typeface="Calibri" panose="020F0502020204030204" pitchFamily="34" charset="0"/>
                          <a:cs typeface="Calibri" panose="020F0502020204030204" pitchFamily="34" charset="0"/>
                        </a:rPr>
                        <a:t> ŞİMŞEK</a:t>
                      </a:r>
                      <a:endParaRPr lang="tr-TR" sz="2000" b="1" dirty="0">
                        <a:solidFill>
                          <a:srgbClr val="485793"/>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Müdür Yardımcısı/ 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kern="1200" dirty="0">
                          <a:solidFill>
                            <a:srgbClr val="485793"/>
                          </a:solidFill>
                          <a:effectLst/>
                          <a:latin typeface="+mn-lt"/>
                          <a:ea typeface="+mn-ea"/>
                          <a:cs typeface="+mn-cs"/>
                        </a:rPr>
                        <a:t>Dr.</a:t>
                      </a:r>
                      <a:r>
                        <a:rPr lang="tr-TR" sz="2000" b="1" kern="1200" baseline="0" dirty="0">
                          <a:solidFill>
                            <a:srgbClr val="485793"/>
                          </a:solidFill>
                          <a:effectLst/>
                          <a:latin typeface="+mn-lt"/>
                          <a:ea typeface="+mn-ea"/>
                          <a:cs typeface="+mn-cs"/>
                        </a:rPr>
                        <a:t> </a:t>
                      </a:r>
                      <a:r>
                        <a:rPr lang="tr-TR" sz="2000" b="1" kern="1200" baseline="0" dirty="0" err="1">
                          <a:solidFill>
                            <a:srgbClr val="485793"/>
                          </a:solidFill>
                          <a:effectLst/>
                          <a:latin typeface="+mn-lt"/>
                          <a:ea typeface="+mn-ea"/>
                          <a:cs typeface="+mn-cs"/>
                        </a:rPr>
                        <a:t>Öğr</a:t>
                      </a:r>
                      <a:r>
                        <a:rPr lang="tr-TR" sz="2000" b="1" kern="1200" baseline="0" dirty="0">
                          <a:solidFill>
                            <a:srgbClr val="485793"/>
                          </a:solidFill>
                          <a:effectLst/>
                          <a:latin typeface="+mn-lt"/>
                          <a:ea typeface="+mn-ea"/>
                          <a:cs typeface="+mn-cs"/>
                        </a:rPr>
                        <a:t>. Üyesi Murat ATASOY</a:t>
                      </a:r>
                      <a:endParaRPr lang="tr-TR" sz="2000" b="1" kern="1200" dirty="0">
                        <a:solidFill>
                          <a:srgbClr val="485793"/>
                        </a:solidFill>
                        <a:effectLst/>
                        <a:latin typeface="+mn-lt"/>
                        <a:ea typeface="+mn-ea"/>
                        <a:cs typeface="+mn-cs"/>
                      </a:endParaRP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40</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41</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433567699"/>
              </p:ext>
            </p:extLst>
          </p:nvPr>
        </p:nvGraphicFramePr>
        <p:xfrm>
          <a:off x="208723" y="1995545"/>
          <a:ext cx="11489635" cy="3680030"/>
        </p:xfrm>
        <a:graphic>
          <a:graphicData uri="http://schemas.openxmlformats.org/drawingml/2006/table">
            <a:tbl>
              <a:tblPr firstRow="1" firstCol="1" bandRow="1">
                <a:tableStyleId>{5940675A-B579-460E-94D1-54222C63F5DA}</a:tableStyleId>
              </a:tblPr>
              <a:tblGrid>
                <a:gridCol w="3101007">
                  <a:extLst>
                    <a:ext uri="{9D8B030D-6E8A-4147-A177-3AD203B41FA5}">
                      <a16:colId xmlns:a16="http://schemas.microsoft.com/office/drawing/2014/main" val="246640834"/>
                    </a:ext>
                  </a:extLst>
                </a:gridCol>
                <a:gridCol w="5855197">
                  <a:extLst>
                    <a:ext uri="{9D8B030D-6E8A-4147-A177-3AD203B41FA5}">
                      <a16:colId xmlns:a16="http://schemas.microsoft.com/office/drawing/2014/main" val="1877722691"/>
                    </a:ext>
                  </a:extLst>
                </a:gridCol>
                <a:gridCol w="1360612">
                  <a:extLst>
                    <a:ext uri="{9D8B030D-6E8A-4147-A177-3AD203B41FA5}">
                      <a16:colId xmlns:a16="http://schemas.microsoft.com/office/drawing/2014/main" val="424251854"/>
                    </a:ext>
                  </a:extLst>
                </a:gridCol>
                <a:gridCol w="1172819">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 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42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859620918"/>
              </p:ext>
            </p:extLst>
          </p:nvPr>
        </p:nvGraphicFramePr>
        <p:xfrm>
          <a:off x="785192" y="1908314"/>
          <a:ext cx="10634869" cy="4034846"/>
        </p:xfrm>
        <a:graphic>
          <a:graphicData uri="http://schemas.openxmlformats.org/drawingml/2006/table">
            <a:tbl>
              <a:tblPr firstRow="1" firstCol="1" bandRow="1">
                <a:tableStyleId>{5940675A-B579-460E-94D1-54222C63F5DA}</a:tableStyleId>
              </a:tblPr>
              <a:tblGrid>
                <a:gridCol w="2682669">
                  <a:extLst>
                    <a:ext uri="{9D8B030D-6E8A-4147-A177-3AD203B41FA5}">
                      <a16:colId xmlns:a16="http://schemas.microsoft.com/office/drawing/2014/main" val="246640834"/>
                    </a:ext>
                  </a:extLst>
                </a:gridCol>
                <a:gridCol w="5607243">
                  <a:extLst>
                    <a:ext uri="{9D8B030D-6E8A-4147-A177-3AD203B41FA5}">
                      <a16:colId xmlns:a16="http://schemas.microsoft.com/office/drawing/2014/main" val="1877722691"/>
                    </a:ext>
                  </a:extLst>
                </a:gridCol>
                <a:gridCol w="1173950">
                  <a:extLst>
                    <a:ext uri="{9D8B030D-6E8A-4147-A177-3AD203B41FA5}">
                      <a16:colId xmlns:a16="http://schemas.microsoft.com/office/drawing/2014/main" val="424251854"/>
                    </a:ext>
                  </a:extLst>
                </a:gridCol>
                <a:gridCol w="1171007">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 </a:t>
                      </a:r>
                    </a:p>
                  </a:txBody>
                  <a:tcPr marL="44450" marR="44450" marT="0" marB="0" anchor="ctr"/>
                </a:tc>
                <a:tc hMerge="1">
                  <a:txBody>
                    <a:bodyPr/>
                    <a:lstStyle/>
                    <a:p>
                      <a:endParaRPr lang="tr-TR"/>
                    </a:p>
                  </a:txBody>
                  <a:tcP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2</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3</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20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4</a:t>
                      </a:r>
                      <a:endParaRPr kumimoji="0" lang="tr-T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20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4</a:t>
                      </a:r>
                      <a:endParaRPr kumimoji="0" lang="tr-T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1 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tr-T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091862393"/>
              </p:ext>
            </p:extLst>
          </p:nvPr>
        </p:nvGraphicFramePr>
        <p:xfrm>
          <a:off x="397563" y="1948069"/>
          <a:ext cx="11320673" cy="3971426"/>
        </p:xfrm>
        <a:graphic>
          <a:graphicData uri="http://schemas.openxmlformats.org/drawingml/2006/table">
            <a:tbl>
              <a:tblPr firstRow="1" firstCol="1" bandRow="1">
                <a:tableStyleId>{5940675A-B579-460E-94D1-54222C63F5DA}</a:tableStyleId>
              </a:tblPr>
              <a:tblGrid>
                <a:gridCol w="2335698">
                  <a:extLst>
                    <a:ext uri="{9D8B030D-6E8A-4147-A177-3AD203B41FA5}">
                      <a16:colId xmlns:a16="http://schemas.microsoft.com/office/drawing/2014/main" val="1700850444"/>
                    </a:ext>
                  </a:extLst>
                </a:gridCol>
                <a:gridCol w="7017745">
                  <a:extLst>
                    <a:ext uri="{9D8B030D-6E8A-4147-A177-3AD203B41FA5}">
                      <a16:colId xmlns:a16="http://schemas.microsoft.com/office/drawing/2014/main" val="2280777400"/>
                    </a:ext>
                  </a:extLst>
                </a:gridCol>
                <a:gridCol w="983615">
                  <a:extLst>
                    <a:ext uri="{9D8B030D-6E8A-4147-A177-3AD203B41FA5}">
                      <a16:colId xmlns:a16="http://schemas.microsoft.com/office/drawing/2014/main" val="849643670"/>
                    </a:ext>
                  </a:extLst>
                </a:gridCol>
                <a:gridCol w="983615">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a:solidFill>
                            <a:srgbClr val="FF0000"/>
                          </a:solidFill>
                          <a:effectLst/>
                          <a:latin typeface="+mn-lt"/>
                          <a:ea typeface="Calibri" panose="020F0502020204030204" pitchFamily="34" charset="0"/>
                          <a:cs typeface="Times New Roman" panose="02020603050405020304" pitchFamily="18" charset="0"/>
                        </a:rPr>
                        <a:t>2024</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 1 </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rPr>
                        <a:t>1</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860070987"/>
              </p:ext>
            </p:extLst>
          </p:nvPr>
        </p:nvGraphicFramePr>
        <p:xfrm>
          <a:off x="397563" y="1967947"/>
          <a:ext cx="11390246" cy="3771775"/>
        </p:xfrm>
        <a:graphic>
          <a:graphicData uri="http://schemas.openxmlformats.org/drawingml/2006/table">
            <a:tbl>
              <a:tblPr firstRow="1" firstCol="1" bandRow="1">
                <a:tableStyleId>{5940675A-B579-460E-94D1-54222C63F5DA}</a:tableStyleId>
              </a:tblPr>
              <a:tblGrid>
                <a:gridCol w="3062529">
                  <a:extLst>
                    <a:ext uri="{9D8B030D-6E8A-4147-A177-3AD203B41FA5}">
                      <a16:colId xmlns:a16="http://schemas.microsoft.com/office/drawing/2014/main" val="1700850444"/>
                    </a:ext>
                  </a:extLst>
                </a:gridCol>
                <a:gridCol w="6348397">
                  <a:extLst>
                    <a:ext uri="{9D8B030D-6E8A-4147-A177-3AD203B41FA5}">
                      <a16:colId xmlns:a16="http://schemas.microsoft.com/office/drawing/2014/main" val="2280777400"/>
                    </a:ext>
                  </a:extLst>
                </a:gridCol>
                <a:gridCol w="989660">
                  <a:extLst>
                    <a:ext uri="{9D8B030D-6E8A-4147-A177-3AD203B41FA5}">
                      <a16:colId xmlns:a16="http://schemas.microsoft.com/office/drawing/2014/main" val="849643670"/>
                    </a:ext>
                  </a:extLst>
                </a:gridCol>
                <a:gridCol w="989660">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1600" b="1" dirty="0">
                          <a:solidFill>
                            <a:srgbClr val="FF0000"/>
                          </a:solidFill>
                          <a:effectLst/>
                          <a:latin typeface="+mn-lt"/>
                        </a:rPr>
                        <a:t>OLGUNLUK DÜZEYİ</a:t>
                      </a: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a:solidFill>
                            <a:srgbClr val="FF0000"/>
                          </a:solidFill>
                          <a:effectLst/>
                          <a:latin typeface="+mn-lt"/>
                          <a:ea typeface="Calibri" panose="020F0502020204030204" pitchFamily="34" charset="0"/>
                          <a:cs typeface="Times New Roman" panose="02020603050405020304" pitchFamily="18" charset="0"/>
                        </a:rPr>
                        <a:t>2024</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kern="1200" dirty="0">
                          <a:solidFill>
                            <a:schemeClr val="tx1"/>
                          </a:solidFill>
                          <a:effectLst/>
                          <a:latin typeface="+mn-lt"/>
                          <a:ea typeface="+mn-ea"/>
                          <a:cs typeface="+mn-cs"/>
                        </a:rPr>
                        <a:t>4</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5</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4</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3</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4</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 1</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algn="ctr" defTabSz="914400" rtl="0" eaLnBrk="1" latinLnBrk="0" hangingPunct="1">
                        <a:lnSpc>
                          <a:spcPct val="107000"/>
                        </a:lnSpc>
                        <a:spcAft>
                          <a:spcPts val="0"/>
                        </a:spcAft>
                      </a:pPr>
                      <a:r>
                        <a:rPr lang="tr-TR" sz="2000" kern="1200" dirty="0">
                          <a:solidFill>
                            <a:schemeClr val="tx1"/>
                          </a:solidFill>
                          <a:effectLst/>
                          <a:latin typeface="+mn-lt"/>
                          <a:ea typeface="+mn-ea"/>
                          <a:cs typeface="+mn-cs"/>
                        </a:rPr>
                        <a:t>1</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024454947"/>
              </p:ext>
            </p:extLst>
          </p:nvPr>
        </p:nvGraphicFramePr>
        <p:xfrm>
          <a:off x="461638" y="1897810"/>
          <a:ext cx="11296353" cy="3807251"/>
        </p:xfrm>
        <a:graphic>
          <a:graphicData uri="http://schemas.openxmlformats.org/drawingml/2006/table">
            <a:tbl>
              <a:tblPr firstRow="1" firstCol="1" bandRow="1">
                <a:tableStyleId>{5940675A-B579-460E-94D1-54222C63F5DA}</a:tableStyleId>
              </a:tblPr>
              <a:tblGrid>
                <a:gridCol w="3285772">
                  <a:extLst>
                    <a:ext uri="{9D8B030D-6E8A-4147-A177-3AD203B41FA5}">
                      <a16:colId xmlns:a16="http://schemas.microsoft.com/office/drawing/2014/main" val="645855470"/>
                    </a:ext>
                  </a:extLst>
                </a:gridCol>
                <a:gridCol w="6225223">
                  <a:extLst>
                    <a:ext uri="{9D8B030D-6E8A-4147-A177-3AD203B41FA5}">
                      <a16:colId xmlns:a16="http://schemas.microsoft.com/office/drawing/2014/main" val="1792247549"/>
                    </a:ext>
                  </a:extLst>
                </a:gridCol>
                <a:gridCol w="892679">
                  <a:extLst>
                    <a:ext uri="{9D8B030D-6E8A-4147-A177-3AD203B41FA5}">
                      <a16:colId xmlns:a16="http://schemas.microsoft.com/office/drawing/2014/main" val="3941718591"/>
                    </a:ext>
                  </a:extLst>
                </a:gridCol>
                <a:gridCol w="892679">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gridSpan="2">
                  <a:txBody>
                    <a:bodyPr/>
                    <a:lstStyle/>
                    <a:p>
                      <a:pPr marL="72000" algn="ctr">
                        <a:lnSpc>
                          <a:spcPct val="100000"/>
                        </a:lnSpc>
                        <a:spcAft>
                          <a:spcPts val="0"/>
                        </a:spcAft>
                      </a:pPr>
                      <a:r>
                        <a:rPr lang="tr-TR" sz="1600" b="1" dirty="0">
                          <a:solidFill>
                            <a:srgbClr val="FF0000"/>
                          </a:solidFill>
                          <a:effectLst/>
                        </a:rPr>
                        <a:t>OLGUNLUK DÜZEYİ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2024</a:t>
                      </a:r>
                    </a:p>
                  </a:txBody>
                  <a:tcPr marL="44450" marR="44450" marT="0" marB="0" anchor="ct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1 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smtClean="0">
                          <a:effectLst/>
                        </a:rPr>
                        <a:t>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rPr>
                        <a:t>4 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807559032"/>
              </p:ext>
            </p:extLst>
          </p:nvPr>
        </p:nvGraphicFramePr>
        <p:xfrm>
          <a:off x="326570" y="2011681"/>
          <a:ext cx="11600387" cy="3512858"/>
        </p:xfrm>
        <a:graphic>
          <a:graphicData uri="http://schemas.openxmlformats.org/drawingml/2006/table">
            <a:tbl>
              <a:tblPr firstRow="1" firstCol="1" bandRow="1">
                <a:tableStyleId>{5940675A-B579-460E-94D1-54222C63F5DA}</a:tableStyleId>
              </a:tblPr>
              <a:tblGrid>
                <a:gridCol w="4367391">
                  <a:extLst>
                    <a:ext uri="{9D8B030D-6E8A-4147-A177-3AD203B41FA5}">
                      <a16:colId xmlns:a16="http://schemas.microsoft.com/office/drawing/2014/main" val="4076627954"/>
                    </a:ext>
                  </a:extLst>
                </a:gridCol>
                <a:gridCol w="4728335">
                  <a:extLst>
                    <a:ext uri="{9D8B030D-6E8A-4147-A177-3AD203B41FA5}">
                      <a16:colId xmlns:a16="http://schemas.microsoft.com/office/drawing/2014/main" val="890953265"/>
                    </a:ext>
                  </a:extLst>
                </a:gridCol>
                <a:gridCol w="1252330">
                  <a:extLst>
                    <a:ext uri="{9D8B030D-6E8A-4147-A177-3AD203B41FA5}">
                      <a16:colId xmlns:a16="http://schemas.microsoft.com/office/drawing/2014/main" val="4218147087"/>
                    </a:ext>
                  </a:extLst>
                </a:gridCol>
                <a:gridCol w="1252331">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tr-TR" sz="2000" b="1" dirty="0">
                          <a:solidFill>
                            <a:srgbClr val="FF0000"/>
                          </a:solidFill>
                          <a:effectLst/>
                          <a:latin typeface="+mn-lt"/>
                        </a:rPr>
                        <a:t>OLGUNLUK DÜZEYİ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2024</a:t>
                      </a:r>
                    </a:p>
                  </a:txBody>
                  <a:tcPr marL="44450" marR="44450" marT="0" marB="0" anchor="ct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smtClean="0">
                          <a:effectLst/>
                          <a:latin typeface="+mn-lt"/>
                        </a:rPr>
                        <a:t>4</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4 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4</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rPr>
                        <a:t>3 </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5</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5"/>
            <a:ext cx="11380304" cy="4076320"/>
          </a:xfrm>
        </p:spPr>
        <p:txBody>
          <a:bodyPr>
            <a:noAutofit/>
          </a:bodyPr>
          <a:lstStyle/>
          <a:p>
            <a:pPr>
              <a:lnSpc>
                <a:spcPct val="100000"/>
              </a:lnSpc>
              <a:spcBef>
                <a:spcPts val="0"/>
              </a:spcBef>
              <a:spcAft>
                <a:spcPts val="400"/>
              </a:spcAft>
            </a:pPr>
            <a:r>
              <a:rPr lang="tr-TR" sz="3200" dirty="0"/>
              <a:t>Birimde misyon ve vizyon tanımının yapılmış olması, organizasyon şemaları, iş akış süreçleri ile yetki, görev ve sorumlulukların tanımlarının hazırlanmış olması,</a:t>
            </a:r>
          </a:p>
          <a:p>
            <a:pPr>
              <a:lnSpc>
                <a:spcPct val="100000"/>
              </a:lnSpc>
              <a:spcBef>
                <a:spcPts val="0"/>
              </a:spcBef>
              <a:spcAft>
                <a:spcPts val="400"/>
              </a:spcAft>
            </a:pPr>
            <a:r>
              <a:rPr lang="tr-TR" sz="3200" dirty="0"/>
              <a:t>Temel politikalar ve önceliklerin oluşturulması, akademik ve idari personelin süreçten haberdar olması,</a:t>
            </a:r>
          </a:p>
          <a:p>
            <a:pPr>
              <a:lnSpc>
                <a:spcPct val="100000"/>
              </a:lnSpc>
              <a:spcBef>
                <a:spcPts val="0"/>
              </a:spcBef>
              <a:spcAft>
                <a:spcPts val="400"/>
              </a:spcAft>
            </a:pPr>
            <a:r>
              <a:rPr lang="tr-TR" sz="3200" dirty="0"/>
              <a:t>Uzaktan eğitim faaliyetlerinde</a:t>
            </a:r>
            <a:r>
              <a:rPr lang="tr-TR" sz="3200" b="1" dirty="0"/>
              <a:t> </a:t>
            </a:r>
            <a:r>
              <a:rPr lang="tr-TR" sz="3200" dirty="0"/>
              <a:t>erişilebilirlik ve kapsayıcılık ilkelerinin gözetilmesi (kayıt alma, tekrar izleme, zaman ve mekândan bağımsız erişim),</a:t>
            </a:r>
          </a:p>
          <a:p>
            <a:pPr>
              <a:lnSpc>
                <a:spcPct val="100000"/>
              </a:lnSpc>
              <a:spcBef>
                <a:spcPts val="0"/>
              </a:spcBef>
              <a:spcAft>
                <a:spcPts val="400"/>
              </a:spcAft>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47</a:t>
            </a:fld>
            <a:endParaRPr lang="tr-T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r>
              <a:rPr lang="tr-TR" sz="3200" dirty="0"/>
              <a:t>Dijital dönüşüm süreçlerine uyum sağlayabilen, yeniliklere açık ve</a:t>
            </a:r>
            <a:r>
              <a:rPr lang="tr-TR" sz="3200" b="1" dirty="0"/>
              <a:t> </a:t>
            </a:r>
            <a:r>
              <a:rPr lang="tr-TR" sz="3200" dirty="0"/>
              <a:t>sürekli öğrenmeyi destekleyen kurumsal kültürün bulunması</a:t>
            </a:r>
          </a:p>
          <a:p>
            <a:pPr>
              <a:lnSpc>
                <a:spcPct val="100000"/>
              </a:lnSpc>
              <a:spcBef>
                <a:spcPts val="0"/>
              </a:spcBef>
              <a:spcAft>
                <a:spcPts val="400"/>
              </a:spcAft>
            </a:pPr>
            <a:r>
              <a:rPr lang="tr-TR" sz="3200" dirty="0"/>
              <a:t>İhtiyaca yönelik ve çağın gerektirdiği eğitim ve sertifika programlarının açılması, aktif şekilde devamlılığının sağlanması,</a:t>
            </a:r>
          </a:p>
          <a:p>
            <a:pPr>
              <a:lnSpc>
                <a:spcPct val="100000"/>
              </a:lnSpc>
              <a:spcBef>
                <a:spcPts val="0"/>
              </a:spcBef>
              <a:spcAft>
                <a:spcPts val="400"/>
              </a:spcAft>
            </a:pPr>
            <a:r>
              <a:rPr lang="tr-TR" sz="3200" dirty="0"/>
              <a:t>Akademik birimler ile güçlü iletişim ve koordinasyon sayesinde</a:t>
            </a:r>
            <a:r>
              <a:rPr lang="tr-TR" sz="3200" b="1" dirty="0"/>
              <a:t> </a:t>
            </a:r>
            <a:r>
              <a:rPr lang="tr-TR" sz="3200" dirty="0"/>
              <a:t>hızlı çözüm üretme ve esnek yönetim anlayışının benimsenmiş olması,</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48</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814633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380304" cy="3799320"/>
          </a:xfrm>
        </p:spPr>
        <p:txBody>
          <a:bodyPr>
            <a:noAutofit/>
          </a:bodyPr>
          <a:lstStyle/>
          <a:p>
            <a:pPr>
              <a:lnSpc>
                <a:spcPct val="100000"/>
              </a:lnSpc>
              <a:spcBef>
                <a:spcPts val="0"/>
              </a:spcBef>
              <a:spcAft>
                <a:spcPts val="400"/>
              </a:spcAft>
            </a:pPr>
            <a:r>
              <a:rPr lang="tr-TR" sz="3200" dirty="0"/>
              <a:t>Doğu Karadeniz Kalkınma Ajansı, İl Milli Eğitim Müdürlüğü, Trabzon Büyükşehir Belediyesi, İl Göç İdaresi, Doğu Karadeniz Belediyeler Birliği, Sanayi ve Ticaret Odası, </a:t>
            </a:r>
            <a:r>
              <a:rPr lang="tr-TR" sz="3200" dirty="0" err="1" smtClean="0"/>
              <a:t>İşkur</a:t>
            </a:r>
            <a:r>
              <a:rPr lang="tr-TR" sz="3200" dirty="0" smtClean="0"/>
              <a:t> </a:t>
            </a:r>
            <a:r>
              <a:rPr lang="tr-TR" sz="3200" dirty="0"/>
              <a:t>ve TÜRSAB ile işbirliği yapılması, </a:t>
            </a:r>
          </a:p>
          <a:p>
            <a:pPr>
              <a:lnSpc>
                <a:spcPct val="100000"/>
              </a:lnSpc>
              <a:spcBef>
                <a:spcPts val="0"/>
              </a:spcBef>
              <a:spcAft>
                <a:spcPts val="400"/>
              </a:spcAft>
            </a:pPr>
            <a:r>
              <a:rPr lang="tr-TR" sz="3200" dirty="0" err="1"/>
              <a:t>Erasmus</a:t>
            </a:r>
            <a:r>
              <a:rPr lang="tr-TR" sz="3200" dirty="0"/>
              <a:t>+ Uzaktan Eğitim Merkezleri Konsorsiyumu Avrupa Birliği projesi ile kazanılan hareketliliklerden üniversitemizdeki öğretim elemanı ve öğrencilerinin etkin biçimde yararlanmalarının sağlanması, </a:t>
            </a:r>
          </a:p>
          <a:p>
            <a:pPr>
              <a:lnSpc>
                <a:spcPct val="100000"/>
              </a:lnSpc>
              <a:spcBef>
                <a:spcPts val="0"/>
              </a:spcBef>
              <a:spcAft>
                <a:spcPts val="400"/>
              </a:spcAft>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49</a:t>
            </a:fld>
            <a:endParaRPr lang="tr-TR"/>
          </a:p>
        </p:txBody>
      </p:sp>
    </p:spTree>
    <p:extLst>
      <p:ext uri="{BB962C8B-B14F-4D97-AF65-F5344CB8AC3E}">
        <p14:creationId xmlns:p14="http://schemas.microsoft.com/office/powerpoint/2010/main" val="36561171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545048277"/>
              </p:ext>
            </p:extLst>
          </p:nvPr>
        </p:nvGraphicFramePr>
        <p:xfrm>
          <a:off x="640079" y="1926768"/>
          <a:ext cx="11265593" cy="4135173"/>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601088">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nSpc>
                          <a:spcPct val="107000"/>
                        </a:lnSpc>
                      </a:pPr>
                      <a:r>
                        <a:rPr lang="tr-TR" sz="1600" dirty="0">
                          <a:effectLst/>
                          <a:latin typeface="Calibri" panose="020F0502020204030204" pitchFamily="34" charset="0"/>
                          <a:cs typeface="Times New Roman" panose="02020603050405020304" pitchFamily="18" charset="0"/>
                        </a:rPr>
                        <a:t> Yönetim Kurulu</a:t>
                      </a:r>
                    </a:p>
                  </a:txBody>
                  <a:tcPr marL="46990" marR="46990" marT="6350" marB="0" anchor="ctr"/>
                </a:tc>
                <a:tc>
                  <a:txBody>
                    <a:bodyPr/>
                    <a:lstStyle/>
                    <a:p>
                      <a:pPr algn="ctr">
                        <a:lnSpc>
                          <a:spcPct val="107000"/>
                        </a:lnSpc>
                      </a:pPr>
                      <a:r>
                        <a:rPr lang="tr-TR" sz="1600" b="1" kern="1200" dirty="0">
                          <a:solidFill>
                            <a:schemeClr val="tx1"/>
                          </a:solidFill>
                          <a:effectLst/>
                          <a:latin typeface="+mn-lt"/>
                          <a:ea typeface="+mn-ea"/>
                          <a:cs typeface="+mn-cs"/>
                        </a:rPr>
                        <a:t>7</a:t>
                      </a:r>
                    </a:p>
                  </a:txBody>
                  <a:tcPr marL="9525" marR="9525" marT="9525" marB="0" anchor="ctr"/>
                </a:tc>
                <a:tc>
                  <a:txBody>
                    <a:bodyPr/>
                    <a:lstStyle/>
                    <a:p>
                      <a:pPr algn="ctr">
                        <a:lnSpc>
                          <a:spcPct val="107000"/>
                        </a:lnSpc>
                      </a:pPr>
                      <a:endParaRPr lang="tr-TR" sz="1600" b="1" kern="1200" dirty="0">
                        <a:solidFill>
                          <a:schemeClr val="tx1"/>
                        </a:solidFill>
                        <a:effectLst/>
                        <a:latin typeface="+mn-lt"/>
                        <a:ea typeface="+mn-ea"/>
                        <a:cs typeface="+mn-cs"/>
                      </a:endParaRPr>
                    </a:p>
                  </a:txBody>
                  <a:tcPr marL="9525" marR="9525" marT="9525" marB="0" anchor="ctr"/>
                </a:tc>
                <a:tc>
                  <a:txBody>
                    <a:bodyPr/>
                    <a:lstStyle/>
                    <a:p>
                      <a:pPr algn="ctr">
                        <a:lnSpc>
                          <a:spcPct val="107000"/>
                        </a:lnSpc>
                      </a:pPr>
                      <a:endParaRPr lang="tr-TR" sz="14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r>
                        <a:rPr lang="tr-TR" sz="1600" dirty="0">
                          <a:effectLst/>
                          <a:latin typeface="Calibri" panose="020F0502020204030204" pitchFamily="34" charset="0"/>
                          <a:cs typeface="Times New Roman" panose="02020603050405020304" pitchFamily="18" charset="0"/>
                        </a:rPr>
                        <a:t> Birim Danışma Kurulu</a:t>
                      </a:r>
                    </a:p>
                  </a:txBody>
                  <a:tcPr marL="46990" marR="46990" marT="6350" marB="0" anchor="ctr"/>
                </a:tc>
                <a:tc>
                  <a:txBody>
                    <a:bodyPr/>
                    <a:lstStyle/>
                    <a:p>
                      <a:pPr algn="ctr">
                        <a:lnSpc>
                          <a:spcPct val="107000"/>
                        </a:lnSpc>
                      </a:pPr>
                      <a:r>
                        <a:rPr lang="tr-TR" sz="1600" b="1" kern="1200" dirty="0">
                          <a:solidFill>
                            <a:schemeClr val="tx1"/>
                          </a:solidFill>
                          <a:effectLst/>
                          <a:latin typeface="+mn-lt"/>
                          <a:ea typeface="+mn-ea"/>
                          <a:cs typeface="+mn-cs"/>
                        </a:rPr>
                        <a:t>5</a:t>
                      </a:r>
                    </a:p>
                  </a:txBody>
                  <a:tcPr marL="9525" marR="9525" marT="9525" marB="0" anchor="ctr"/>
                </a:tc>
                <a:tc>
                  <a:txBody>
                    <a:bodyPr/>
                    <a:lstStyle/>
                    <a:p>
                      <a:pPr algn="ctr">
                        <a:lnSpc>
                          <a:spcPct val="107000"/>
                        </a:lnSpc>
                      </a:pPr>
                      <a:endParaRPr lang="tr-TR" sz="1600" b="1" kern="1200" dirty="0">
                        <a:solidFill>
                          <a:schemeClr val="tx1"/>
                        </a:solidFill>
                        <a:effectLst/>
                        <a:latin typeface="+mn-lt"/>
                        <a:ea typeface="+mn-ea"/>
                        <a:cs typeface="+mn-cs"/>
                      </a:endParaRPr>
                    </a:p>
                  </a:txBody>
                  <a:tcPr marL="9525" marR="9525" marT="9525" marB="0" anchor="ctr"/>
                </a:tc>
                <a:tc>
                  <a:txBody>
                    <a:bodyPr/>
                    <a:lstStyle/>
                    <a:p>
                      <a:pPr algn="ctr">
                        <a:lnSpc>
                          <a:spcPct val="107000"/>
                        </a:lnSpc>
                      </a:pPr>
                      <a:endParaRPr lang="tr-TR" sz="1400" b="1"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78730926"/>
                  </a:ext>
                </a:extLst>
              </a:tr>
              <a:tr h="301893">
                <a:tc>
                  <a:txBody>
                    <a:bodyPr/>
                    <a:lstStyle/>
                    <a:p>
                      <a:pPr>
                        <a:lnSpc>
                          <a:spcPct val="107000"/>
                        </a:lnSpc>
                        <a:spcAft>
                          <a:spcPts val="0"/>
                        </a:spcAft>
                      </a:pPr>
                      <a:r>
                        <a:rPr lang="tr-TR" sz="1800" dirty="0">
                          <a:effectLst/>
                        </a:rPr>
                        <a:t> Kalite Komisyonu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600" b="1" kern="1200" dirty="0">
                          <a:solidFill>
                            <a:schemeClr val="tx1"/>
                          </a:solidFill>
                          <a:effectLst/>
                          <a:latin typeface="+mn-lt"/>
                          <a:ea typeface="+mn-ea"/>
                          <a:cs typeface="+mn-cs"/>
                        </a:rPr>
                        <a:t>3</a:t>
                      </a:r>
                    </a:p>
                  </a:txBody>
                  <a:tcPr marL="9525" marR="9525" marT="9525" marB="0" anchor="ctr"/>
                </a:tc>
                <a:tc>
                  <a:txBody>
                    <a:bodyPr/>
                    <a:lstStyle/>
                    <a:p>
                      <a:pPr algn="ctr">
                        <a:lnSpc>
                          <a:spcPct val="107000"/>
                        </a:lnSpc>
                        <a:spcAft>
                          <a:spcPts val="0"/>
                        </a:spcAft>
                      </a:pPr>
                      <a:r>
                        <a:rPr lang="tr-TR" sz="1600" b="1" kern="1200" dirty="0">
                          <a:solidFill>
                            <a:schemeClr val="tx1"/>
                          </a:solidFill>
                          <a:effectLst/>
                          <a:latin typeface="+mn-lt"/>
                          <a:ea typeface="+mn-ea"/>
                          <a:cs typeface="+mn-cs"/>
                        </a:rPr>
                        <a:t>1</a:t>
                      </a:r>
                    </a:p>
                  </a:txBody>
                  <a:tcPr marL="9525" marR="9525" marT="9525" marB="0" anchor="ctr"/>
                </a:tc>
                <a:tc>
                  <a:txBody>
                    <a:bodyPr/>
                    <a:lstStyle/>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153062460"/>
                  </a:ext>
                </a:extLst>
              </a:tr>
              <a:tr h="301893">
                <a:tc>
                  <a:txBody>
                    <a:bodyPr/>
                    <a:lstStyle/>
                    <a:p>
                      <a:pPr>
                        <a:lnSpc>
                          <a:spcPct val="107000"/>
                        </a:lnSpc>
                        <a:spcAft>
                          <a:spcPts val="0"/>
                        </a:spcAft>
                      </a:pPr>
                      <a:r>
                        <a:rPr lang="tr-TR" sz="1800" dirty="0">
                          <a:effectLst/>
                        </a:rPr>
                        <a:t> Araştırma ve Geliştirme Komisyonu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600" b="1" kern="1200" dirty="0">
                          <a:solidFill>
                            <a:schemeClr val="tx1"/>
                          </a:solidFill>
                          <a:effectLst/>
                          <a:latin typeface="+mn-lt"/>
                          <a:ea typeface="+mn-ea"/>
                          <a:cs typeface="+mn-cs"/>
                        </a:rPr>
                        <a:t>3</a:t>
                      </a:r>
                    </a:p>
                  </a:txBody>
                  <a:tcPr marL="9525" marR="9525" marT="9525" marB="0" anchor="ctr"/>
                </a:tc>
                <a:tc>
                  <a:txBody>
                    <a:bodyPr/>
                    <a:lstStyle/>
                    <a:p>
                      <a:pPr algn="ctr">
                        <a:lnSpc>
                          <a:spcPct val="107000"/>
                        </a:lnSpc>
                        <a:spcAft>
                          <a:spcPts val="0"/>
                        </a:spcAft>
                      </a:pPr>
                      <a:endParaRPr lang="tr-TR" sz="1600" b="1" kern="1200" dirty="0">
                        <a:solidFill>
                          <a:schemeClr val="tx1"/>
                        </a:solidFill>
                        <a:effectLst/>
                        <a:latin typeface="+mn-lt"/>
                        <a:ea typeface="+mn-ea"/>
                        <a:cs typeface="+mn-cs"/>
                      </a:endParaRPr>
                    </a:p>
                  </a:txBody>
                  <a:tcPr marL="9525" marR="9525" marT="9525" marB="0" anchor="ctr"/>
                </a:tc>
                <a:tc>
                  <a:txBody>
                    <a:bodyPr/>
                    <a:lstStyle/>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590925431"/>
                  </a:ext>
                </a:extLst>
              </a:tr>
              <a:tr h="301893">
                <a:tc>
                  <a:txBody>
                    <a:bodyPr/>
                    <a:lstStyle/>
                    <a:p>
                      <a:pPr>
                        <a:lnSpc>
                          <a:spcPct val="107000"/>
                        </a:lnSpc>
                        <a:spcAft>
                          <a:spcPts val="0"/>
                        </a:spcAft>
                      </a:pPr>
                      <a:r>
                        <a:rPr lang="tr-TR" sz="1800" dirty="0">
                          <a:effectLst/>
                        </a:rPr>
                        <a:t> </a:t>
                      </a:r>
                      <a:r>
                        <a:rPr lang="tr-TR" sz="1800" dirty="0" err="1">
                          <a:effectLst/>
                        </a:rPr>
                        <a:t>Uluslararasılaşma</a:t>
                      </a:r>
                      <a:r>
                        <a:rPr lang="tr-TR" sz="1800" dirty="0">
                          <a:effectLst/>
                        </a:rPr>
                        <a:t> Komisyonu</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600" b="1" kern="1200" dirty="0">
                          <a:solidFill>
                            <a:schemeClr val="tx1"/>
                          </a:solidFill>
                          <a:effectLst/>
                          <a:latin typeface="+mn-lt"/>
                          <a:ea typeface="+mn-ea"/>
                          <a:cs typeface="+mn-cs"/>
                        </a:rPr>
                        <a:t>3</a:t>
                      </a:r>
                    </a:p>
                  </a:txBody>
                  <a:tcPr marL="9525" marR="9525" marT="9525" marB="0" anchor="ctr"/>
                </a:tc>
                <a:tc>
                  <a:txBody>
                    <a:bodyPr/>
                    <a:lstStyle/>
                    <a:p>
                      <a:pPr algn="ctr">
                        <a:lnSpc>
                          <a:spcPct val="107000"/>
                        </a:lnSpc>
                        <a:spcAft>
                          <a:spcPts val="0"/>
                        </a:spcAft>
                      </a:pPr>
                      <a:endParaRPr lang="tr-TR" sz="1600" b="1" kern="1200" dirty="0">
                        <a:solidFill>
                          <a:schemeClr val="tx1"/>
                        </a:solidFill>
                        <a:effectLst/>
                        <a:latin typeface="+mn-lt"/>
                        <a:ea typeface="+mn-ea"/>
                        <a:cs typeface="+mn-cs"/>
                      </a:endParaRPr>
                    </a:p>
                  </a:txBody>
                  <a:tcPr marL="9525" marR="9525" marT="9525" marB="0" anchor="ctr"/>
                </a:tc>
                <a:tc>
                  <a:txBody>
                    <a:bodyPr/>
                    <a:lstStyle/>
                    <a:p>
                      <a:pPr algn="ctr">
                        <a:lnSpc>
                          <a:spcPct val="107000"/>
                        </a:lnSpc>
                        <a:spcAft>
                          <a:spcPts val="0"/>
                        </a:spcAft>
                      </a:pP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724408756"/>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85745120"/>
                  </a:ext>
                </a:extLst>
              </a:tr>
              <a:tr h="277907">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02772066"/>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919615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11451712"/>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71591073"/>
                  </a:ext>
                </a:extLst>
              </a:tr>
              <a:tr h="301893">
                <a:tc>
                  <a:txBody>
                    <a:bodyPr/>
                    <a:lstStyle/>
                    <a:p>
                      <a:pPr>
                        <a:lnSpc>
                          <a:spcPct val="107000"/>
                        </a:lnSpc>
                        <a:spcAft>
                          <a:spcPts val="0"/>
                        </a:spcAft>
                      </a:pPr>
                      <a:r>
                        <a:rPr lang="tr-TR" sz="12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04963089"/>
                  </a:ext>
                </a:extLst>
              </a:tr>
              <a:tr h="301893">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nSpc>
                          <a:spcPct val="107000"/>
                        </a:lnSpc>
                        <a:spcAft>
                          <a:spcPts val="0"/>
                        </a:spcAft>
                      </a:pPr>
                      <a:r>
                        <a:rPr lang="tr-TR" sz="12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8439887"/>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172706" cy="3640347"/>
          </a:xfrm>
        </p:spPr>
        <p:txBody>
          <a:bodyPr>
            <a:noAutofit/>
          </a:bodyPr>
          <a:lstStyle/>
          <a:p>
            <a:pPr>
              <a:lnSpc>
                <a:spcPct val="100000"/>
              </a:lnSpc>
              <a:spcBef>
                <a:spcPts val="0"/>
              </a:spcBef>
              <a:spcAft>
                <a:spcPts val="400"/>
              </a:spcAft>
            </a:pPr>
            <a:r>
              <a:rPr lang="tr-TR" dirty="0"/>
              <a:t>T.C. Sanayi ve Teknoloji Bakanlığı ile T.C. Gençlik ve Spor Bakanlığı desteğiyle, Kalkınma Ajansı koordinatörlüğünde gerçekleştirilen ve 2023 yılında açılışı yapılan “Yapay Zeka ve Robotik Kodlama Merkezi” projesi kapsamında tam donanımlı altyapıya sahip olunması ve üniversite bünyesindeki öğrenci ve akademisyenler için Yapay Zeka ve Robotik Kodlama alanında hem üniversite hem Milli Eğitim Bakanlığı onaylı ücretsiz sertifika programlarının düzenlenmesi, akademisyen ve öğrencilere proje danışmanlık hizmeti verilmesi,</a:t>
            </a:r>
          </a:p>
          <a:p>
            <a:pPr>
              <a:lnSpc>
                <a:spcPct val="100000"/>
              </a:lnSpc>
              <a:spcBef>
                <a:spcPts val="0"/>
              </a:spcBef>
              <a:spcAft>
                <a:spcPts val="400"/>
              </a:spcAft>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50</a:t>
            </a:fld>
            <a:endParaRPr lang="tr-TR"/>
          </a:p>
        </p:txBody>
      </p:sp>
    </p:spTree>
    <p:extLst>
      <p:ext uri="{BB962C8B-B14F-4D97-AF65-F5344CB8AC3E}">
        <p14:creationId xmlns:p14="http://schemas.microsoft.com/office/powerpoint/2010/main" val="2922465889"/>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172706" cy="3640347"/>
          </a:xfrm>
        </p:spPr>
        <p:txBody>
          <a:bodyPr>
            <a:noAutofit/>
          </a:bodyPr>
          <a:lstStyle/>
          <a:p>
            <a:pPr>
              <a:lnSpc>
                <a:spcPct val="100000"/>
              </a:lnSpc>
              <a:spcBef>
                <a:spcPts val="0"/>
              </a:spcBef>
              <a:spcAft>
                <a:spcPts val="400"/>
              </a:spcAft>
            </a:pPr>
            <a:r>
              <a:rPr lang="tr-TR" sz="3200" dirty="0"/>
              <a:t>Üniversite genelinde lisansüstü tez savunma sınavları (yüksek lisans, doktora), doçentlik sınavları ve doktora yeterlilik sınavlarına yönelik randevu ve koordinasyon işlemlerinin dijitalleştirilmesi, paydaşlarla toplantılar yapılarak ihtiyaçların tespit edilmesi ve geleceğe yönelik iyileştirme (randevu sistemi, iş akışı, teknik altyapı ihtiyacı vb.) çalışmalarına başlanılması, </a:t>
            </a:r>
          </a:p>
          <a:p>
            <a:pPr marL="0" indent="0">
              <a:lnSpc>
                <a:spcPct val="100000"/>
              </a:lnSpc>
              <a:spcBef>
                <a:spcPts val="0"/>
              </a:spcBef>
              <a:spcAft>
                <a:spcPts val="400"/>
              </a:spcAft>
              <a:buNone/>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51</a:t>
            </a:fld>
            <a:endParaRPr lang="tr-TR"/>
          </a:p>
        </p:txBody>
      </p:sp>
    </p:spTree>
    <p:extLst>
      <p:ext uri="{BB962C8B-B14F-4D97-AF65-F5344CB8AC3E}">
        <p14:creationId xmlns:p14="http://schemas.microsoft.com/office/powerpoint/2010/main" val="1541731474"/>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172706" cy="3640347"/>
          </a:xfrm>
        </p:spPr>
        <p:txBody>
          <a:bodyPr>
            <a:noAutofit/>
          </a:bodyPr>
          <a:lstStyle/>
          <a:p>
            <a:pPr>
              <a:lnSpc>
                <a:spcPct val="100000"/>
              </a:lnSpc>
              <a:spcBef>
                <a:spcPts val="0"/>
              </a:spcBef>
              <a:spcAft>
                <a:spcPts val="400"/>
              </a:spcAft>
            </a:pPr>
            <a:r>
              <a:rPr lang="tr-TR" dirty="0"/>
              <a:t>Kurs faaliyetleri için kurs bilgi sisteminin kullanılması. Böylece kurs ve kursiyer bilgilerinin dijital bir platformda saklanabilmesi ve raporlanması, sertifika ve katılım belgelerinin otomatik olarak hazırlanabilmesi,</a:t>
            </a:r>
          </a:p>
          <a:p>
            <a:pPr>
              <a:lnSpc>
                <a:spcPct val="100000"/>
              </a:lnSpc>
              <a:spcBef>
                <a:spcPts val="0"/>
              </a:spcBef>
              <a:spcAft>
                <a:spcPts val="400"/>
              </a:spcAft>
            </a:pPr>
            <a:r>
              <a:rPr lang="tr-TR" dirty="0"/>
              <a:t>Uzaktan eğitim faaliyetlerinin kalite güvencesi süreçleriyle uyumlu şekilde yürütülmesi ve</a:t>
            </a:r>
            <a:r>
              <a:rPr lang="tr-TR" b="1" dirty="0"/>
              <a:t> </a:t>
            </a:r>
            <a:r>
              <a:rPr lang="tr-TR" dirty="0"/>
              <a:t>sürekli iyileştirmeye açık bir yapı sergilenmesi,</a:t>
            </a:r>
          </a:p>
          <a:p>
            <a:pPr>
              <a:lnSpc>
                <a:spcPct val="100000"/>
              </a:lnSpc>
              <a:spcBef>
                <a:spcPts val="0"/>
              </a:spcBef>
              <a:spcAft>
                <a:spcPts val="400"/>
              </a:spcAft>
            </a:pPr>
            <a:r>
              <a:rPr lang="tr-TR" sz="3200" dirty="0"/>
              <a:t> </a:t>
            </a:r>
            <a:r>
              <a:rPr lang="tr-TR" dirty="0"/>
              <a:t>Uzaktan eğitim sürecinde verilen tüm eğitim-öğretim faaliyetlerinin kayıt altına alınması ve istatistiksel analizlerin yapılarak yayınlanması, </a:t>
            </a:r>
          </a:p>
          <a:p>
            <a:pPr>
              <a:lnSpc>
                <a:spcPct val="100000"/>
              </a:lnSpc>
              <a:spcBef>
                <a:spcPts val="0"/>
              </a:spcBef>
              <a:spcAft>
                <a:spcPts val="400"/>
              </a:spcAft>
            </a:pPr>
            <a:endParaRPr lang="tr-TR" sz="3200" dirty="0"/>
          </a:p>
          <a:p>
            <a:pPr marL="0" indent="0">
              <a:lnSpc>
                <a:spcPct val="100000"/>
              </a:lnSpc>
              <a:spcBef>
                <a:spcPts val="0"/>
              </a:spcBef>
              <a:spcAft>
                <a:spcPts val="400"/>
              </a:spcAft>
              <a:buNone/>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52</a:t>
            </a:fld>
            <a:endParaRPr lang="tr-TR"/>
          </a:p>
        </p:txBody>
      </p:sp>
    </p:spTree>
    <p:extLst>
      <p:ext uri="{BB962C8B-B14F-4D97-AF65-F5344CB8AC3E}">
        <p14:creationId xmlns:p14="http://schemas.microsoft.com/office/powerpoint/2010/main" val="2766487535"/>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078966"/>
            <a:ext cx="11172706" cy="3640347"/>
          </a:xfrm>
        </p:spPr>
        <p:txBody>
          <a:bodyPr>
            <a:noAutofit/>
          </a:bodyPr>
          <a:lstStyle/>
          <a:p>
            <a:pPr>
              <a:lnSpc>
                <a:spcPct val="100000"/>
              </a:lnSpc>
              <a:spcBef>
                <a:spcPts val="0"/>
              </a:spcBef>
              <a:spcAft>
                <a:spcPts val="400"/>
              </a:spcAft>
            </a:pPr>
            <a:r>
              <a:rPr lang="tr-TR" sz="3200" dirty="0"/>
              <a:t>Trabzon Üniversitesi Akademi </a:t>
            </a:r>
            <a:r>
              <a:rPr lang="tr-TR" sz="3200" dirty="0" err="1"/>
              <a:t>Portalı</a:t>
            </a:r>
            <a:r>
              <a:rPr lang="tr-TR" sz="3200" dirty="0"/>
              <a:t> ile hayat boyu öğrenme kapsamında öğrenci, öğretim elemanları ve yetişkinlerin kişisel ve mesleki gelişimlerinin hayatın her anında desteklenebilmesi amacıyla online seminerlerin (</a:t>
            </a:r>
            <a:r>
              <a:rPr lang="tr-TR" sz="3200" dirty="0" err="1"/>
              <a:t>webinar</a:t>
            </a:r>
            <a:r>
              <a:rPr lang="tr-TR" sz="3200" dirty="0"/>
              <a:t>) düzenlenmesi </a:t>
            </a:r>
          </a:p>
          <a:p>
            <a:pPr>
              <a:lnSpc>
                <a:spcPct val="100000"/>
              </a:lnSpc>
              <a:spcBef>
                <a:spcPts val="0"/>
              </a:spcBef>
              <a:spcAft>
                <a:spcPts val="400"/>
              </a:spcAft>
            </a:pPr>
            <a:r>
              <a:rPr lang="tr-TR" sz="3200" dirty="0"/>
              <a:t>Uzaktan oryantasyon programları ile üniversitemizdeki öğrenci, öğretim elemanı ve teknik personelin uzaktan eğitim süreçleriyle ilgili konularda bilgilendirilmesi, </a:t>
            </a:r>
          </a:p>
          <a:p>
            <a:pPr>
              <a:lnSpc>
                <a:spcPct val="100000"/>
              </a:lnSpc>
              <a:spcBef>
                <a:spcPts val="0"/>
              </a:spcBef>
              <a:spcAft>
                <a:spcPts val="400"/>
              </a:spcAft>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53</a:t>
            </a:fld>
            <a:endParaRPr lang="tr-TR"/>
          </a:p>
        </p:txBody>
      </p:sp>
    </p:spTree>
    <p:extLst>
      <p:ext uri="{BB962C8B-B14F-4D97-AF65-F5344CB8AC3E}">
        <p14:creationId xmlns:p14="http://schemas.microsoft.com/office/powerpoint/2010/main" val="18890154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nSpc>
                <a:spcPct val="100000"/>
              </a:lnSpc>
              <a:spcBef>
                <a:spcPts val="0"/>
              </a:spcBef>
              <a:spcAft>
                <a:spcPts val="400"/>
              </a:spcAft>
            </a:pPr>
            <a:r>
              <a:rPr lang="tr-TR" sz="3200" dirty="0"/>
              <a:t>Dış paydaşların (kamu kurumları, özel sektör, STK’lar vb.) katılımının sağlandığı toplantıların düzenli ve sürdürülebilir bir yapıya kavuşturulamamış olması ve bu toplantı çıktılarının kalite güvence süreçlerine sistematik olarak entegre edilmemiş olması, </a:t>
            </a:r>
          </a:p>
          <a:p>
            <a:pPr>
              <a:lnSpc>
                <a:spcPct val="100000"/>
              </a:lnSpc>
              <a:spcBef>
                <a:spcPts val="0"/>
              </a:spcBef>
              <a:spcAft>
                <a:spcPts val="400"/>
              </a:spcAft>
            </a:pPr>
            <a:r>
              <a:rPr lang="tr-TR" sz="3200" dirty="0"/>
              <a:t>Dış paydaşlarla yürütülen eğitim odaklı proje, program ve ortak çalışmaların nicelik ve çeşitlilik açısından sınırlı kalması,</a:t>
            </a:r>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54</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466747" y="1880473"/>
            <a:ext cx="11231217" cy="3796748"/>
          </a:xfrm>
        </p:spPr>
        <p:txBody>
          <a:bodyPr>
            <a:noAutofit/>
          </a:bodyPr>
          <a:lstStyle/>
          <a:p>
            <a:pPr>
              <a:lnSpc>
                <a:spcPct val="100000"/>
              </a:lnSpc>
              <a:spcBef>
                <a:spcPts val="0"/>
              </a:spcBef>
              <a:spcAft>
                <a:spcPts val="400"/>
              </a:spcAft>
            </a:pPr>
            <a:r>
              <a:rPr lang="tr-TR" dirty="0"/>
              <a:t>Ulusal ve uluslararası fon kaynaklarının (proje destekleri, hibeler, hareketlilik programları vb.) türleri, erişim yolları ve kullanım imkânları konusunda kurumsal farkındalığın yeterince yaygınlaştırılamamış olması,</a:t>
            </a:r>
          </a:p>
          <a:p>
            <a:pPr>
              <a:lnSpc>
                <a:spcPct val="100000"/>
              </a:lnSpc>
              <a:spcBef>
                <a:spcPts val="0"/>
              </a:spcBef>
              <a:spcAft>
                <a:spcPts val="400"/>
              </a:spcAft>
            </a:pPr>
            <a:r>
              <a:rPr lang="tr-TR" dirty="0"/>
              <a:t>Uzaktan eğitim sürecinde öğrencilerin kültürel, sosyal ve akademik etkileşimlerini artırmaya yönelik çevrim içi etkinliklerin ve uygulamaların sınırlı olması,</a:t>
            </a:r>
          </a:p>
          <a:p>
            <a:pPr>
              <a:lnSpc>
                <a:spcPct val="100000"/>
              </a:lnSpc>
              <a:spcBef>
                <a:spcPts val="0"/>
              </a:spcBef>
              <a:spcAft>
                <a:spcPts val="400"/>
              </a:spcAft>
            </a:pPr>
            <a:r>
              <a:rPr lang="tr-TR" dirty="0"/>
              <a:t>Yazılım geliştirme, yapay zeka ve robotik kodlama alanlarında yürütülen faaliyetlerin artmasına rağmen, bu alanlarda ileri düzey teknik yeterliliğe sahip insan kaynağının nicelik açısından yetersiz kalması.</a:t>
            </a:r>
          </a:p>
          <a:p>
            <a:pPr>
              <a:lnSpc>
                <a:spcPct val="100000"/>
              </a:lnSpc>
              <a:spcBef>
                <a:spcPts val="0"/>
              </a:spcBef>
              <a:spcAft>
                <a:spcPts val="400"/>
              </a:spcAft>
            </a:pPr>
            <a:endParaRPr lang="tr-TR" sz="3200" dirty="0"/>
          </a:p>
          <a:p>
            <a:pPr>
              <a:lnSpc>
                <a:spcPct val="100000"/>
              </a:lnSpc>
              <a:spcBef>
                <a:spcPts val="0"/>
              </a:spcBef>
              <a:spcAft>
                <a:spcPts val="400"/>
              </a:spcAft>
            </a:pP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55</a:t>
            </a:fld>
            <a:endParaRPr lang="tr-TR"/>
          </a:p>
        </p:txBody>
      </p:sp>
      <p:sp>
        <p:nvSpPr>
          <p:cNvPr id="7" name="Dikdörtgen 6"/>
          <p:cNvSpPr/>
          <p:nvPr/>
        </p:nvSpPr>
        <p:spPr>
          <a:xfrm>
            <a:off x="5083767" y="3244334"/>
            <a:ext cx="301686" cy="369332"/>
          </a:xfrm>
          <a:prstGeom prst="rect">
            <a:avLst/>
          </a:prstGeom>
        </p:spPr>
        <p:txBody>
          <a:bodyPr wrap="none">
            <a:spAutoFit/>
          </a:bodyPr>
          <a:lstStyle/>
          <a:p>
            <a:r>
              <a:rPr lang="tr-TR" b="1" dirty="0">
                <a:solidFill>
                  <a:srgbClr val="FF0000"/>
                </a:solidFill>
                <a:latin typeface="Calibri" panose="020F0502020204030204" pitchFamily="34" charset="0"/>
                <a:cs typeface="Calibri" panose="020F0502020204030204" pitchFamily="34" charset="0"/>
              </a:rPr>
              <a:t>: </a:t>
            </a:r>
            <a:endParaRPr lang="tr-TR" dirty="0"/>
          </a:p>
        </p:txBody>
      </p:sp>
    </p:spTree>
    <p:extLst>
      <p:ext uri="{BB962C8B-B14F-4D97-AF65-F5344CB8AC3E}">
        <p14:creationId xmlns:p14="http://schemas.microsoft.com/office/powerpoint/2010/main" val="206675391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B3EEEE-F91E-419C-0B34-26DA37368A22}"/>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3229680E-2F2C-C7F2-0C44-6EB7798B4254}"/>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a:extLst>
              <a:ext uri="{FF2B5EF4-FFF2-40B4-BE49-F238E27FC236}">
                <a16:creationId xmlns:a16="http://schemas.microsoft.com/office/drawing/2014/main" id="{994660E9-E0FF-DD22-4D28-0DCB2DF34431}"/>
              </a:ext>
            </a:extLst>
          </p:cNvPr>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a:extLst>
              <a:ext uri="{FF2B5EF4-FFF2-40B4-BE49-F238E27FC236}">
                <a16:creationId xmlns:a16="http://schemas.microsoft.com/office/drawing/2014/main" id="{BB65936A-7CCD-45E4-65B6-F31E683CCE77}"/>
              </a:ext>
            </a:extLst>
          </p:cNvPr>
          <p:cNvSpPr>
            <a:spLocks noGrp="1"/>
          </p:cNvSpPr>
          <p:nvPr>
            <p:ph type="sldNum" sz="quarter" idx="12"/>
          </p:nvPr>
        </p:nvSpPr>
        <p:spPr/>
        <p:txBody>
          <a:bodyPr/>
          <a:lstStyle/>
          <a:p>
            <a:fld id="{15D42E69-0B45-4D6A-BDA9-8F9042B0111B}" type="slidenum">
              <a:rPr lang="tr-TR" smtClean="0"/>
              <a:pPr/>
              <a:t>56</a:t>
            </a:fld>
            <a:endParaRPr lang="tr-TR"/>
          </a:p>
        </p:txBody>
      </p:sp>
      <p:graphicFrame>
        <p:nvGraphicFramePr>
          <p:cNvPr id="6" name="Tablo 5">
            <a:extLst>
              <a:ext uri="{FF2B5EF4-FFF2-40B4-BE49-F238E27FC236}">
                <a16:creationId xmlns:a16="http://schemas.microsoft.com/office/drawing/2014/main" id="{4E8678B0-9867-340C-AAE4-FFD4839DF7E1}"/>
              </a:ext>
            </a:extLst>
          </p:cNvPr>
          <p:cNvGraphicFramePr>
            <a:graphicFrameLocks noGrp="1"/>
          </p:cNvGraphicFramePr>
          <p:nvPr>
            <p:extLst>
              <p:ext uri="{D42A27DB-BD31-4B8C-83A1-F6EECF244321}">
                <p14:modId xmlns:p14="http://schemas.microsoft.com/office/powerpoint/2010/main" val="1189798568"/>
              </p:ext>
            </p:extLst>
          </p:nvPr>
        </p:nvGraphicFramePr>
        <p:xfrm>
          <a:off x="352697" y="2027207"/>
          <a:ext cx="11403874" cy="3996778"/>
        </p:xfrm>
        <a:graphic>
          <a:graphicData uri="http://schemas.openxmlformats.org/drawingml/2006/table">
            <a:tbl>
              <a:tblPr firstRow="1" firstCol="1" bandRow="1">
                <a:tableStyleId>{BDBED569-4797-4DF1-A0F4-6AAB3CD982D8}</a:tableStyleId>
              </a:tblPr>
              <a:tblGrid>
                <a:gridCol w="6676176">
                  <a:extLst>
                    <a:ext uri="{9D8B030D-6E8A-4147-A177-3AD203B41FA5}">
                      <a16:colId xmlns:a16="http://schemas.microsoft.com/office/drawing/2014/main" val="3455104190"/>
                    </a:ext>
                  </a:extLst>
                </a:gridCol>
                <a:gridCol w="4727698">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Yapay Zeka Tabanlı UZEM BÜLTEN Modülünün Oluşturulması</a:t>
                      </a:r>
                    </a:p>
                  </a:txBody>
                  <a:tcPr marL="68580" marR="68580" marT="0" marB="0" anchor="ctr"/>
                </a:tc>
                <a:tc>
                  <a:txBody>
                    <a:bodyPr/>
                    <a:lstStyle/>
                    <a:p>
                      <a:pPr algn="just">
                        <a:lnSpc>
                          <a:spcPct val="107000"/>
                        </a:lnSpc>
                        <a:spcAft>
                          <a:spcPts val="0"/>
                        </a:spcAft>
                      </a:pPr>
                      <a:r>
                        <a:rPr lang="tr-TR" sz="1200" dirty="0">
                          <a:effectLst/>
                        </a:rPr>
                        <a:t>Bu proje kapsamında “Teknoloji”, “Sağlık”, “Finans”, “Spor”, “Tarım” gibi alanlardaki haberleri haftalık olarak tarayarak kullanıcılar için bülten oluşturulması amaçlanmaktadır. Abone olan kullanıcılar için ilgili haftadaki öne çıkan gelişmeler yapay zeka tabanlı olarak hazırlanarak gönderilecektir.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Ortak Derslerin Yapay Zeka İle Yeniden Hazırlanması</a:t>
                      </a:r>
                    </a:p>
                  </a:txBody>
                  <a:tcPr marL="68580" marR="68580" marT="0" marB="0" anchor="ctr"/>
                </a:tc>
                <a:tc>
                  <a:txBody>
                    <a:bodyPr/>
                    <a:lstStyle/>
                    <a:p>
                      <a:pPr>
                        <a:lnSpc>
                          <a:spcPct val="107000"/>
                        </a:lnSpc>
                        <a:spcAft>
                          <a:spcPts val="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UZEM ile verilen ortak derslerin yapay zeka tabanlı olarak yeniden hazırlanması</a:t>
                      </a:r>
                    </a:p>
                  </a:txBody>
                  <a:tcPr marL="68580" marR="68580" marT="0" marB="0" anchor="ctr"/>
                </a:tc>
                <a:extLst>
                  <a:ext uri="{0D108BD9-81ED-4DB2-BD59-A6C34878D82A}">
                    <a16:rowId xmlns:a16="http://schemas.microsoft.com/office/drawing/2014/main" val="3927813134"/>
                  </a:ext>
                </a:extLst>
              </a:tr>
              <a:tr h="4843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Horizon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Healty</a:t>
                      </a:r>
                      <a:r>
                        <a:rPr lang="tr-TR" sz="1400" dirty="0">
                          <a:effectLst/>
                          <a:latin typeface="Calibri" panose="020F0502020204030204" pitchFamily="34" charset="0"/>
                          <a:ea typeface="Calibri" panose="020F0502020204030204" pitchFamily="34" charset="0"/>
                          <a:cs typeface="Times New Roman" panose="02020603050405020304" pitchFamily="18" charset="0"/>
                        </a:rPr>
                        <a:t> 2026 Proje Başvurusu Yapılacak</a:t>
                      </a:r>
                    </a:p>
                  </a:txBody>
                  <a:tcPr marL="68580" marR="68580" marT="0" marB="0" anchor="ctr"/>
                </a:tc>
                <a:tc>
                  <a:txBody>
                    <a:bodyPr/>
                    <a:lstStyle/>
                    <a:p>
                      <a:pPr>
                        <a:lnSpc>
                          <a:spcPct val="107000"/>
                        </a:lnSpc>
                        <a:spcAft>
                          <a:spcPts val="0"/>
                        </a:spcAft>
                      </a:pPr>
                      <a:r>
                        <a:rPr lang="tr-TR" sz="1200" dirty="0">
                          <a:effectLst/>
                        </a:rPr>
                        <a:t>Genç yetişkinlerde dijital bağımlılığa yönelik bir AB projesi hazırlanması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Erasmus+ KA 220 Projesi – Programming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Teaching</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Why</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And</a:t>
                      </a:r>
                      <a:r>
                        <a:rPr lang="tr-TR" sz="1400" dirty="0">
                          <a:effectLst/>
                          <a:latin typeface="Calibri" panose="020F0502020204030204" pitchFamily="34" charset="0"/>
                          <a:ea typeface="Calibri" panose="020F0502020204030204" pitchFamily="34" charset="0"/>
                          <a:cs typeface="Times New Roman" panose="02020603050405020304" pitchFamily="18" charset="0"/>
                        </a:rPr>
                        <a:t> How?</a:t>
                      </a:r>
                    </a:p>
                  </a:txBody>
                  <a:tcPr marL="68580" marR="68580" marT="0" marB="0" anchor="ctr"/>
                </a:tc>
                <a:tc>
                  <a:txBody>
                    <a:bodyPr/>
                    <a:lstStyle/>
                    <a:p>
                      <a:pPr>
                        <a:lnSpc>
                          <a:spcPct val="107000"/>
                        </a:lnSpc>
                        <a:spcAft>
                          <a:spcPts val="0"/>
                        </a:spcAft>
                      </a:pPr>
                      <a:r>
                        <a:rPr lang="tr-TR" sz="1200" dirty="0">
                          <a:effectLst/>
                        </a:rPr>
                        <a:t>Programlama öğretimine yönelik öğretim modeli geliştirme projesi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r h="4843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Erasmus+ KA 210 Projesi –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Teaching</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Artifical</a:t>
                      </a:r>
                      <a:r>
                        <a:rPr lang="tr-TR" sz="1400" dirty="0">
                          <a:effectLst/>
                          <a:latin typeface="Calibri" panose="020F0502020204030204" pitchFamily="34" charset="0"/>
                          <a:ea typeface="Calibri" panose="020F0502020204030204" pitchFamily="34" charset="0"/>
                          <a:cs typeface="Times New Roman" panose="02020603050405020304" pitchFamily="18" charset="0"/>
                        </a:rPr>
                        <a: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Intelligence</a:t>
                      </a:r>
                      <a:r>
                        <a:rPr lang="tr-TR" sz="1400" dirty="0">
                          <a:effectLst/>
                          <a:latin typeface="Calibri" panose="020F0502020204030204" pitchFamily="34" charset="0"/>
                          <a:ea typeface="Calibri" panose="020F0502020204030204" pitchFamily="34" charset="0"/>
                          <a:cs typeface="Times New Roman" panose="02020603050405020304" pitchFamily="18" charset="0"/>
                        </a:rPr>
                        <a:t>: First </a:t>
                      </a:r>
                      <a:r>
                        <a:rPr lang="tr-TR" sz="1400" dirty="0" err="1">
                          <a:effectLst/>
                          <a:latin typeface="Calibri" panose="020F0502020204030204" pitchFamily="34" charset="0"/>
                          <a:ea typeface="Calibri" panose="020F0502020204030204" pitchFamily="34" charset="0"/>
                          <a:cs typeface="Times New Roman" panose="02020603050405020304" pitchFamily="18" charset="0"/>
                        </a:rPr>
                        <a:t>Steps</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200" dirty="0">
                          <a:effectLst/>
                        </a:rPr>
                        <a:t> Yapay zeka öğretimi için öğretim modeli geliştirme projesi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0449304"/>
                  </a:ext>
                </a:extLst>
              </a:tr>
              <a:tr h="4843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400" dirty="0">
                          <a:effectLst/>
                          <a:latin typeface="Calibri" panose="020F0502020204030204" pitchFamily="34" charset="0"/>
                          <a:ea typeface="Calibri" panose="020F0502020204030204" pitchFamily="34" charset="0"/>
                          <a:cs typeface="Times New Roman" panose="02020603050405020304" pitchFamily="18" charset="0"/>
                        </a:rPr>
                        <a:t>TÜBİTAK 1005 Projesi</a:t>
                      </a:r>
                    </a:p>
                  </a:txBody>
                  <a:tcPr marL="68580" marR="68580" marT="0" marB="0" anchor="ctr"/>
                </a:tc>
                <a:tc>
                  <a:txBody>
                    <a:bodyPr/>
                    <a:lstStyle/>
                    <a:p>
                      <a:pPr>
                        <a:lnSpc>
                          <a:spcPct val="107000"/>
                        </a:lnSpc>
                        <a:spcAft>
                          <a:spcPts val="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Modüler Robotik Kodlama Eğitim Kartı Tasarımı ve Eğitim İçeriklerinin Geliştirilmesi projesi</a:t>
                      </a:r>
                    </a:p>
                  </a:txBody>
                  <a:tcPr marL="68580" marR="68580" marT="0" marB="0" anchor="ctr"/>
                </a:tc>
                <a:extLst>
                  <a:ext uri="{0D108BD9-81ED-4DB2-BD59-A6C34878D82A}">
                    <a16:rowId xmlns:a16="http://schemas.microsoft.com/office/drawing/2014/main" val="2002634896"/>
                  </a:ext>
                </a:extLst>
              </a:tr>
            </a:tbl>
          </a:graphicData>
        </a:graphic>
      </p:graphicFrame>
      <p:pic>
        <p:nvPicPr>
          <p:cNvPr id="5" name="Resim 4">
            <a:extLst>
              <a:ext uri="{FF2B5EF4-FFF2-40B4-BE49-F238E27FC236}">
                <a16:creationId xmlns:a16="http://schemas.microsoft.com/office/drawing/2014/main" id="{BBF5DE39-0EA6-9E2E-3FBF-3EA4FA1D04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1915430609"/>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277091" y="713124"/>
            <a:ext cx="10283079" cy="770707"/>
          </a:xfrm>
        </p:spPr>
        <p:txBody>
          <a:bodyPr>
            <a:noAutofit/>
          </a:bodyPr>
          <a:lstStyle/>
          <a:p>
            <a:pPr algn="ctr"/>
            <a:r>
              <a:rPr lang="tr-TR" sz="3600" b="1" dirty="0">
                <a:solidFill>
                  <a:srgbClr val="FF0000"/>
                </a:solidFill>
                <a:cs typeface="Calibri" panose="020F0502020204030204" pitchFamily="34" charset="0"/>
              </a:rPr>
              <a:t>Birim 2026 Yılı İyileştirme Planı</a:t>
            </a:r>
            <a:br>
              <a:rPr lang="tr-TR" sz="3600" b="1" dirty="0">
                <a:solidFill>
                  <a:srgbClr val="FF0000"/>
                </a:solidFill>
                <a:cs typeface="Calibri" panose="020F0502020204030204" pitchFamily="34" charset="0"/>
              </a:rPr>
            </a:br>
            <a:r>
              <a:rPr lang="tr-TR" sz="2400" b="1" i="1" dirty="0">
                <a:solidFill>
                  <a:srgbClr val="3333FF"/>
                </a:solidFill>
                <a:cs typeface="Calibri" panose="020F0502020204030204" pitchFamily="34" charset="0"/>
              </a:rPr>
              <a:t>(Birimin Geliştirmeye Açık Yönlerine dayalı olarak) </a:t>
            </a:r>
          </a:p>
        </p:txBody>
      </p:sp>
      <p:sp>
        <p:nvSpPr>
          <p:cNvPr id="2" name="Veri Yer Tutucusu 1"/>
          <p:cNvSpPr>
            <a:spLocks noGrp="1"/>
          </p:cNvSpPr>
          <p:nvPr>
            <p:ph type="dt" sz="half" idx="10"/>
          </p:nvPr>
        </p:nvSpPr>
        <p:spPr/>
        <p:txBody>
          <a:bodyPr/>
          <a:lstStyle/>
          <a:p>
            <a:fld id="{64180B4D-F556-4DE3-89D7-5A5627156614}"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57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4180626341"/>
              </p:ext>
            </p:extLst>
          </p:nvPr>
        </p:nvGraphicFramePr>
        <p:xfrm>
          <a:off x="352697" y="2027207"/>
          <a:ext cx="11403874" cy="2734483"/>
        </p:xfrm>
        <a:graphic>
          <a:graphicData uri="http://schemas.openxmlformats.org/drawingml/2006/table">
            <a:tbl>
              <a:tblPr firstRow="1" firstCol="1" bandRow="1">
                <a:tableStyleId>{BDBED569-4797-4DF1-A0F4-6AAB3CD982D8}</a:tableStyleId>
              </a:tblPr>
              <a:tblGrid>
                <a:gridCol w="6139543">
                  <a:extLst>
                    <a:ext uri="{9D8B030D-6E8A-4147-A177-3AD203B41FA5}">
                      <a16:colId xmlns:a16="http://schemas.microsoft.com/office/drawing/2014/main" val="3455104190"/>
                    </a:ext>
                  </a:extLst>
                </a:gridCol>
                <a:gridCol w="5264331">
                  <a:extLst>
                    <a:ext uri="{9D8B030D-6E8A-4147-A177-3AD203B41FA5}">
                      <a16:colId xmlns:a16="http://schemas.microsoft.com/office/drawing/2014/main" val="708491503"/>
                    </a:ext>
                  </a:extLst>
                </a:gridCol>
              </a:tblGrid>
              <a:tr h="596723">
                <a:tc>
                  <a:txBody>
                    <a:bodyPr/>
                    <a:lstStyle/>
                    <a:p>
                      <a:pPr algn="ctr">
                        <a:lnSpc>
                          <a:spcPct val="107000"/>
                        </a:lnSpc>
                        <a:spcAft>
                          <a:spcPts val="0"/>
                        </a:spcAft>
                      </a:pPr>
                      <a:r>
                        <a:rPr lang="tr-TR" sz="3200" dirty="0">
                          <a:effectLst/>
                        </a:rPr>
                        <a:t>Planlanan Faaliyet,</a:t>
                      </a:r>
                      <a:r>
                        <a:rPr lang="tr-TR" sz="3200" baseline="0" dirty="0">
                          <a:effectLst/>
                        </a:rPr>
                        <a:t> İş veya Süreçler</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3200" dirty="0">
                          <a:effectLst/>
                        </a:rPr>
                        <a:t>Açıklama</a:t>
                      </a:r>
                      <a:endParaRPr lang="tr-TR"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8734379"/>
                  </a:ext>
                </a:extLst>
              </a:tr>
              <a:tr h="484304">
                <a:tc>
                  <a:txBody>
                    <a:bodyPr/>
                    <a:lstStyle/>
                    <a:p>
                      <a:pPr>
                        <a:lnSpc>
                          <a:spcPct val="107000"/>
                        </a:lnSpc>
                        <a:spcAft>
                          <a:spcPts val="0"/>
                        </a:spcAft>
                      </a:pPr>
                      <a:r>
                        <a:rPr lang="tr-TR" sz="1400" dirty="0">
                          <a:effectLst/>
                        </a:rPr>
                        <a:t> Kalkınma Bakanlığı (DOKA) Proje Başvurusu</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400" dirty="0">
                          <a:effectLst/>
                        </a:rPr>
                        <a:t>UZEM Meta sınıf oluşturulmasına yönelik proje başvurusunun hazırlanması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1570582"/>
                  </a:ext>
                </a:extLst>
              </a:tr>
              <a:tr h="484304">
                <a:tc>
                  <a:txBody>
                    <a:bodyPr/>
                    <a:lstStyle/>
                    <a:p>
                      <a:pPr>
                        <a:lnSpc>
                          <a:spcPct val="107000"/>
                        </a:lnSpc>
                        <a:spcAft>
                          <a:spcPts val="0"/>
                        </a:spcAft>
                      </a:pPr>
                      <a:r>
                        <a:rPr lang="tr-TR" sz="1400" dirty="0">
                          <a:effectLst/>
                        </a:rPr>
                        <a:t> Uluslararası katılımlı çalıştay düzenlenmesi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400" dirty="0">
                          <a:effectLst/>
                        </a:rPr>
                        <a:t>Ekim ayında UZEM konsorsiyumu kapsamında uluslararası çalıştayın yapılması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7813134"/>
                  </a:ext>
                </a:extLst>
              </a:tr>
              <a:tr h="484304">
                <a:tc>
                  <a:txBody>
                    <a:bodyPr/>
                    <a:lstStyle/>
                    <a:p>
                      <a:pPr>
                        <a:lnSpc>
                          <a:spcPct val="107000"/>
                        </a:lnSpc>
                        <a:spcAft>
                          <a:spcPts val="0"/>
                        </a:spcAft>
                      </a:pPr>
                      <a:r>
                        <a:rPr lang="tr-TR" sz="1400" dirty="0">
                          <a:effectLst/>
                          <a:latin typeface="Calibri" panose="020F0502020204030204" pitchFamily="34" charset="0"/>
                          <a:ea typeface="Calibri" panose="020F0502020204030204" pitchFamily="34" charset="0"/>
                          <a:cs typeface="Times New Roman" panose="02020603050405020304" pitchFamily="18" charset="0"/>
                        </a:rPr>
                        <a:t>Yarışmalara katılımların arttırılması</a:t>
                      </a:r>
                    </a:p>
                  </a:txBody>
                  <a:tcPr marL="68580" marR="68580" marT="0" marB="0" anchor="ctr"/>
                </a:tc>
                <a:tc>
                  <a:txBody>
                    <a:bodyPr/>
                    <a:lstStyle/>
                    <a:p>
                      <a:pPr>
                        <a:lnSpc>
                          <a:spcPct val="107000"/>
                        </a:lnSpc>
                        <a:spcAft>
                          <a:spcPts val="0"/>
                        </a:spcAft>
                      </a:pPr>
                      <a:r>
                        <a:rPr lang="tr-TR" sz="1400" dirty="0">
                          <a:effectLst/>
                        </a:rPr>
                        <a:t>Yapay Zeka ve Robotik Kodlama Merkezi bünyesinde </a:t>
                      </a:r>
                      <a:r>
                        <a:rPr lang="tr-TR" sz="1400" dirty="0" err="1">
                          <a:effectLst/>
                        </a:rPr>
                        <a:t>Teknofest</a:t>
                      </a:r>
                      <a:r>
                        <a:rPr lang="tr-TR" sz="1400" dirty="0">
                          <a:effectLst/>
                        </a:rPr>
                        <a:t> vb. yarışmalara katılım arttırılması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624369"/>
                  </a:ext>
                </a:extLst>
              </a:tr>
              <a:tr h="484304">
                <a:tc>
                  <a:txBody>
                    <a:bodyPr/>
                    <a:lstStyle/>
                    <a:p>
                      <a:pPr>
                        <a:lnSpc>
                          <a:spcPct val="107000"/>
                        </a:lnSpc>
                        <a:spcAft>
                          <a:spcPts val="0"/>
                        </a:spcAft>
                      </a:pPr>
                      <a:r>
                        <a:rPr lang="tr-TR" sz="1400" dirty="0">
                          <a:effectLst/>
                        </a:rPr>
                        <a:t> Erasmus+ KA 131 Projesi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400" dirty="0">
                          <a:effectLst/>
                        </a:rPr>
                        <a:t>Uluslararası olarak uzaktan eğitim merkezleri arasında iş birliğini güçlendirilmesi, dijital öğrenme ekosisteminin geliştirilmesi ve öğrenci-öğretim elemanı hareketliliğinin desteklenmesi amaçlamaktadır.</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234534"/>
                  </a:ext>
                </a:extLst>
              </a:tr>
            </a:tbl>
          </a:graphicData>
        </a:graphic>
      </p:graphicFrame>
      <p:sp>
        <p:nvSpPr>
          <p:cNvPr id="7" name="Metin kutusu 6"/>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571" y="6286946"/>
            <a:ext cx="441500" cy="447632"/>
          </a:xfrm>
          <a:prstGeom prst="rect">
            <a:avLst/>
          </a:prstGeom>
        </p:spPr>
      </p:pic>
    </p:spTree>
    <p:extLst>
      <p:ext uri="{BB962C8B-B14F-4D97-AF65-F5344CB8AC3E}">
        <p14:creationId xmlns:p14="http://schemas.microsoft.com/office/powerpoint/2010/main" val="808195337"/>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58</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59</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265264584"/>
              </p:ext>
            </p:extLst>
          </p:nvPr>
        </p:nvGraphicFramePr>
        <p:xfrm>
          <a:off x="517232" y="2170544"/>
          <a:ext cx="11282885" cy="3250541"/>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6547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1</a:t>
                      </a:r>
                    </a:p>
                  </a:txBody>
                  <a:tcPr marL="6350" marR="6350" marT="6350" marB="0" anchor="ctr"/>
                </a:tc>
                <a:tc>
                  <a:txBody>
                    <a:bodyPr/>
                    <a:lstStyle/>
                    <a:p>
                      <a:pPr algn="ctr">
                        <a:lnSpc>
                          <a:spcPct val="107000"/>
                        </a:lnSpc>
                      </a:pPr>
                      <a:r>
                        <a:rPr lang="tr-TR" sz="1400" b="1" dirty="0">
                          <a:effectLst/>
                          <a:latin typeface="+mn-lt"/>
                          <a:cs typeface="Times New Roman" panose="02020603050405020304" pitchFamily="18" charset="0"/>
                        </a:rPr>
                        <a:t>1</a:t>
                      </a:r>
                    </a:p>
                  </a:txBody>
                  <a:tcPr marL="9525" marR="9525" marT="9525"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5</a:t>
                      </a: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7</a:t>
                      </a:r>
                    </a:p>
                  </a:txBody>
                  <a:tcPr marL="9525" marR="9525" marT="9525" marB="0" anchor="ctr"/>
                </a:tc>
                <a:tc>
                  <a:txBody>
                    <a:bodyPr/>
                    <a:lstStyle/>
                    <a:p>
                      <a:pPr algn="ctr">
                        <a:lnSpc>
                          <a:spcPct val="107000"/>
                        </a:lnSpc>
                      </a:pPr>
                      <a:r>
                        <a:rPr lang="tr-TR" sz="1400" b="1" dirty="0" smtClean="0">
                          <a:effectLst/>
                          <a:latin typeface="+mn-lt"/>
                          <a:cs typeface="Times New Roman" panose="02020603050405020304" pitchFamily="18" charset="0"/>
                        </a:rPr>
                        <a:t>3</a:t>
                      </a:r>
                      <a:endParaRPr lang="tr-TR" sz="14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b="1" dirty="0" smtClean="0">
                          <a:effectLst/>
                          <a:latin typeface="+mn-lt"/>
                          <a:cs typeface="Times New Roman" panose="02020603050405020304" pitchFamily="18" charset="0"/>
                        </a:rPr>
                        <a:t>4</a:t>
                      </a:r>
                      <a:endParaRPr lang="tr-TR" sz="1400" b="1" dirty="0">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227389024"/>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1</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2</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a:effectLst/>
                          <a:latin typeface="+mn-lt"/>
                        </a:rPr>
                        <a:t> </a:t>
                      </a:r>
                      <a:endParaRPr lang="tr-TR" sz="1400" b="1">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4</a:t>
                      </a:r>
                    </a:p>
                  </a:txBody>
                  <a:tcPr marL="9525" marR="9525" marT="9525" marB="0" anchor="ctr"/>
                </a:tc>
                <a:tc>
                  <a:txBody>
                    <a:bodyPr/>
                    <a:lstStyle/>
                    <a:p>
                      <a:pPr algn="ctr">
                        <a:lnSpc>
                          <a:spcPct val="107000"/>
                        </a:lnSpc>
                        <a:spcAft>
                          <a:spcPts val="0"/>
                        </a:spcAft>
                      </a:pPr>
                      <a:r>
                        <a:rPr lang="tr-TR" sz="1400" b="1" dirty="0" smtClean="0">
                          <a:effectLst/>
                          <a:latin typeface="+mn-lt"/>
                        </a:rPr>
                        <a:t> 7</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spcAft>
                          <a:spcPts val="0"/>
                        </a:spcAft>
                      </a:pPr>
                      <a:r>
                        <a:rPr lang="tr-TR" sz="1400" b="1" dirty="0" smtClean="0">
                          <a:effectLst/>
                          <a:latin typeface="+mn-lt"/>
                          <a:ea typeface="Calibri" panose="020F0502020204030204" pitchFamily="34" charset="0"/>
                          <a:cs typeface="Times New Roman" panose="02020603050405020304" pitchFamily="18" charset="0"/>
                        </a:rPr>
                        <a:t>4</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2857590936"/>
              </p:ext>
            </p:extLst>
          </p:nvPr>
        </p:nvGraphicFramePr>
        <p:xfrm>
          <a:off x="517230" y="2170544"/>
          <a:ext cx="11337312" cy="3511800"/>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596421">
                  <a:extLst>
                    <a:ext uri="{9D8B030D-6E8A-4147-A177-3AD203B41FA5}">
                      <a16:colId xmlns:a16="http://schemas.microsoft.com/office/drawing/2014/main" val="3001289435"/>
                    </a:ext>
                  </a:extLst>
                </a:gridCol>
                <a:gridCol w="1027834">
                  <a:extLst>
                    <a:ext uri="{9D8B030D-6E8A-4147-A177-3AD203B41FA5}">
                      <a16:colId xmlns:a16="http://schemas.microsoft.com/office/drawing/2014/main" val="360630672"/>
                    </a:ext>
                  </a:extLst>
                </a:gridCol>
                <a:gridCol w="1213717">
                  <a:extLst>
                    <a:ext uri="{9D8B030D-6E8A-4147-A177-3AD203B41FA5}">
                      <a16:colId xmlns:a16="http://schemas.microsoft.com/office/drawing/2014/main" val="4056823348"/>
                    </a:ext>
                  </a:extLst>
                </a:gridCol>
                <a:gridCol w="1786281">
                  <a:extLst>
                    <a:ext uri="{9D8B030D-6E8A-4147-A177-3AD203B41FA5}">
                      <a16:colId xmlns:a16="http://schemas.microsoft.com/office/drawing/2014/main" val="1437704887"/>
                    </a:ext>
                  </a:extLst>
                </a:gridCol>
              </a:tblGrid>
              <a:tr h="515108">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5780">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rowSpan="2">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59457">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pPr algn="ctr">
                        <a:lnSpc>
                          <a:spcPct val="107000"/>
                        </a:lnSpc>
                        <a:spcAft>
                          <a:spcPts val="0"/>
                        </a:spcAft>
                      </a:pPr>
                      <a:endParaRPr lang="tr-T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823553">
                <a:tc>
                  <a:txBody>
                    <a:bodyPr/>
                    <a:lstStyle/>
                    <a:p>
                      <a:pPr algn="ctr">
                        <a:lnSpc>
                          <a:spcPct val="107000"/>
                        </a:lnSpc>
                        <a:spcAft>
                          <a:spcPts val="0"/>
                        </a:spcAft>
                      </a:pPr>
                      <a:r>
                        <a:rPr lang="tr-TR" sz="1800" b="1" dirty="0">
                          <a:solidFill>
                            <a:srgbClr val="0000CC"/>
                          </a:solidFill>
                          <a:effectLst/>
                          <a:latin typeface="+mn-lt"/>
                        </a:rPr>
                        <a:t>2024</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1400" b="1" dirty="0" smtClean="0">
                          <a:effectLst/>
                          <a:latin typeface="+mn-lt"/>
                          <a:cs typeface="Times New Roman" panose="02020603050405020304" pitchFamily="18" charset="0"/>
                        </a:rPr>
                        <a:t>1</a:t>
                      </a:r>
                      <a:endParaRPr lang="tr-TR" sz="14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r>
                        <a:rPr lang="tr-TR" sz="1400" b="1" dirty="0" smtClean="0">
                          <a:effectLst/>
                          <a:latin typeface="+mn-lt"/>
                          <a:cs typeface="Times New Roman" panose="02020603050405020304" pitchFamily="18" charset="0"/>
                        </a:rPr>
                        <a:t>1</a:t>
                      </a:r>
                      <a:endParaRPr lang="tr-TR" sz="1400" b="1" dirty="0">
                        <a:effectLst/>
                        <a:latin typeface="+mn-lt"/>
                        <a:cs typeface="Times New Roman" panose="02020603050405020304" pitchFamily="18" charset="0"/>
                      </a:endParaRPr>
                    </a:p>
                  </a:txBody>
                  <a:tcPr marL="6350" marR="6350" marT="6350"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endParaRPr lang="tr-TR" sz="1400" b="1" dirty="0">
                        <a:effectLst/>
                        <a:latin typeface="+mn-lt"/>
                        <a:cs typeface="Times New Roman" panose="02020603050405020304" pitchFamily="18" charset="0"/>
                      </a:endParaRP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2</a:t>
                      </a:r>
                    </a:p>
                  </a:txBody>
                  <a:tcPr marL="9525" marR="9525" marT="9525" marB="0" anchor="ctr"/>
                </a:tc>
                <a:tc>
                  <a:txBody>
                    <a:bodyPr/>
                    <a:lstStyle/>
                    <a:p>
                      <a:endParaRPr lang="tr-TR"/>
                    </a:p>
                  </a:txBody>
                  <a:tcPr marL="9525" marR="9525" marT="9525" marB="0" anchor="ctr"/>
                </a:tc>
                <a:tc>
                  <a:txBody>
                    <a:bodyPr/>
                    <a:lstStyle/>
                    <a:p>
                      <a:pPr algn="ctr">
                        <a:lnSpc>
                          <a:spcPct val="107000"/>
                        </a:lnSpc>
                      </a:pPr>
                      <a:r>
                        <a:rPr lang="tr-TR" sz="1400" b="1" dirty="0">
                          <a:effectLst/>
                          <a:latin typeface="+mn-lt"/>
                          <a:cs typeface="Times New Roman" panose="02020603050405020304" pitchFamily="18" charset="0"/>
                        </a:rPr>
                        <a:t>2</a:t>
                      </a:r>
                    </a:p>
                  </a:txBody>
                  <a:tcPr marL="9525" marR="9525" marT="9525" marB="0" anchor="ctr"/>
                </a:tc>
                <a:extLst>
                  <a:ext uri="{0D108BD9-81ED-4DB2-BD59-A6C34878D82A}">
                    <a16:rowId xmlns:a16="http://schemas.microsoft.com/office/drawing/2014/main" val="2227389024"/>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a:t>
                      </a:r>
                      <a:r>
                        <a:rPr lang="tr-TR" sz="1400" b="1" dirty="0" smtClean="0">
                          <a:effectLst/>
                          <a:latin typeface="+mn-lt"/>
                        </a:rPr>
                        <a:t>1</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a:t>
                      </a:r>
                      <a:r>
                        <a:rPr lang="tr-TR" sz="1400" b="1" dirty="0" smtClean="0">
                          <a:effectLst/>
                          <a:latin typeface="+mn-lt"/>
                        </a:rPr>
                        <a:t>1</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b="1" dirty="0">
                          <a:effectLst/>
                          <a:latin typeface="+mn-lt"/>
                        </a:rPr>
                        <a:t> </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b="1" dirty="0">
                          <a:effectLst/>
                          <a:latin typeface="+mn-lt"/>
                        </a:rPr>
                        <a:t> 2</a:t>
                      </a:r>
                      <a:endParaRPr lang="tr-TR" sz="1400" b="1"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endParaRPr lang="tr-TR" dirty="0"/>
                    </a:p>
                  </a:txBody>
                  <a:tcPr marL="9525" marR="9525" marT="9525" marB="0" anchor="ctr"/>
                </a:tc>
                <a:tc>
                  <a:txBody>
                    <a:bodyPr/>
                    <a:lstStyle/>
                    <a:p>
                      <a:pPr algn="ctr">
                        <a:lnSpc>
                          <a:spcPct val="107000"/>
                        </a:lnSpc>
                        <a:spcAft>
                          <a:spcPts val="0"/>
                        </a:spcAft>
                      </a:pPr>
                      <a:r>
                        <a:rPr lang="tr-TR" sz="1400" b="1" dirty="0">
                          <a:effectLst/>
                          <a:latin typeface="+mn-lt"/>
                          <a:ea typeface="Calibri" panose="020F0502020204030204" pitchFamily="34" charset="0"/>
                          <a:cs typeface="Times New Roman" panose="02020603050405020304" pitchFamily="18" charset="0"/>
                        </a:rPr>
                        <a:t>2</a:t>
                      </a:r>
                    </a:p>
                  </a:txBody>
                  <a:tcPr marL="9525" marR="9525" marT="9525"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a:effectLst/>
                          <a:latin typeface="+mn-lt"/>
                        </a:rPr>
                        <a:t> </a:t>
                      </a:r>
                      <a:endParaRPr lang="tr-TR" sz="140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32980" y="797724"/>
            <a:ext cx="10500672" cy="715156"/>
          </a:xfrm>
        </p:spPr>
        <p:txBody>
          <a:bodyPr>
            <a:noAutofit/>
          </a:bodyPr>
          <a:lstStyle/>
          <a:p>
            <a:pPr algn="ctr"/>
            <a:r>
              <a:rPr lang="tr-TR" sz="2800" b="1" dirty="0">
                <a:solidFill>
                  <a:srgbClr val="FF0000"/>
                </a:solidFill>
              </a:rPr>
              <a:t>Akademik Personel:</a:t>
            </a:r>
            <a:br>
              <a:rPr lang="tr-TR" sz="2800" b="1" dirty="0">
                <a:solidFill>
                  <a:srgbClr val="FF0000"/>
                </a:solidFill>
              </a:rPr>
            </a:br>
            <a:r>
              <a:rPr lang="tr-TR" sz="2800" b="1" dirty="0">
                <a:solidFill>
                  <a:srgbClr val="0000CC"/>
                </a:solidFill>
              </a:rPr>
              <a:t> 2025 Yılında Yapılan Atama ve Yükseltmeler</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420329295"/>
              </p:ext>
            </p:extLst>
          </p:nvPr>
        </p:nvGraphicFramePr>
        <p:xfrm>
          <a:off x="387626" y="1930145"/>
          <a:ext cx="11205659" cy="3222453"/>
        </p:xfrm>
        <a:graphic>
          <a:graphicData uri="http://schemas.openxmlformats.org/drawingml/2006/table">
            <a:tbl>
              <a:tblPr>
                <a:tableStyleId>{BDBED569-4797-4DF1-A0F4-6AAB3CD982D8}</a:tableStyleId>
              </a:tblPr>
              <a:tblGrid>
                <a:gridCol w="1539145">
                  <a:extLst>
                    <a:ext uri="{9D8B030D-6E8A-4147-A177-3AD203B41FA5}">
                      <a16:colId xmlns:a16="http://schemas.microsoft.com/office/drawing/2014/main" val="220074996"/>
                    </a:ext>
                  </a:extLst>
                </a:gridCol>
                <a:gridCol w="3287486">
                  <a:extLst>
                    <a:ext uri="{9D8B030D-6E8A-4147-A177-3AD203B41FA5}">
                      <a16:colId xmlns:a16="http://schemas.microsoft.com/office/drawing/2014/main" val="1696771542"/>
                    </a:ext>
                  </a:extLst>
                </a:gridCol>
                <a:gridCol w="3223674">
                  <a:extLst>
                    <a:ext uri="{9D8B030D-6E8A-4147-A177-3AD203B41FA5}">
                      <a16:colId xmlns:a16="http://schemas.microsoft.com/office/drawing/2014/main" val="497567926"/>
                    </a:ext>
                  </a:extLst>
                </a:gridCol>
                <a:gridCol w="3155354">
                  <a:extLst>
                    <a:ext uri="{9D8B030D-6E8A-4147-A177-3AD203B41FA5}">
                      <a16:colId xmlns:a16="http://schemas.microsoft.com/office/drawing/2014/main" val="3709939401"/>
                    </a:ext>
                  </a:extLst>
                </a:gridCol>
              </a:tblGrid>
              <a:tr h="442941">
                <a:tc>
                  <a:txBody>
                    <a:bodyPr/>
                    <a:lstStyle/>
                    <a:p>
                      <a:pPr algn="ctr">
                        <a:lnSpc>
                          <a:spcPct val="107000"/>
                        </a:lnSpc>
                        <a:spcAft>
                          <a:spcPts val="800"/>
                        </a:spcAft>
                      </a:pPr>
                      <a:r>
                        <a:rPr lang="tr-TR" sz="1600" b="1" dirty="0">
                          <a:solidFill>
                            <a:srgbClr val="FF0000"/>
                          </a:solidFill>
                          <a:effectLst/>
                        </a:rPr>
                        <a:t>Sıra No *</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Adı Soyadı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600" b="1">
                          <a:solidFill>
                            <a:srgbClr val="FF0000"/>
                          </a:solidFill>
                          <a:effectLst/>
                        </a:rPr>
                        <a:t>Önceki Ünvanı</a:t>
                      </a:r>
                      <a:endParaRPr lang="tr-TR" sz="1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985" marR="6985" marT="6985" marB="0" anchor="ctr"/>
                </a:tc>
                <a:tc>
                  <a:txBody>
                    <a:bodyPr/>
                    <a:lstStyle/>
                    <a:p>
                      <a:pPr algn="ctr">
                        <a:lnSpc>
                          <a:spcPct val="107000"/>
                        </a:lnSpc>
                        <a:spcAft>
                          <a:spcPts val="800"/>
                        </a:spcAft>
                      </a:pPr>
                      <a:r>
                        <a:rPr lang="tr-TR" sz="1600" b="1" dirty="0">
                          <a:solidFill>
                            <a:srgbClr val="FF0000"/>
                          </a:solidFill>
                          <a:effectLst/>
                        </a:rPr>
                        <a:t>Son Aldığı </a:t>
                      </a:r>
                      <a:r>
                        <a:rPr lang="tr-TR" sz="1600" b="1" dirty="0" err="1">
                          <a:solidFill>
                            <a:srgbClr val="FF0000"/>
                          </a:solidFill>
                          <a:effectLst/>
                        </a:rPr>
                        <a:t>Ünvanı</a:t>
                      </a:r>
                      <a:endParaRPr lang="tr-TR" sz="1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3579066"/>
                  </a:ext>
                </a:extLst>
              </a:tr>
              <a:tr h="347439">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gn="l">
                        <a:lnSpc>
                          <a:spcPct val="107000"/>
                        </a:lnSpc>
                        <a:spcAft>
                          <a:spcPts val="80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gn="l">
                        <a:lnSpc>
                          <a:spcPct val="107000"/>
                        </a:lnSpc>
                        <a:spcAft>
                          <a:spcPts val="80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0958795"/>
                  </a:ext>
                </a:extLst>
              </a:tr>
              <a:tr h="347439">
                <a:tc>
                  <a:txBody>
                    <a:bodyPr/>
                    <a:lstStyle/>
                    <a:p>
                      <a:pPr algn="ct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gn="l">
                        <a:lnSpc>
                          <a:spcPct val="107000"/>
                        </a:lnSpc>
                        <a:spcAft>
                          <a:spcPts val="80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l">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gn="l">
                        <a:lnSpc>
                          <a:spcPct val="107000"/>
                        </a:lnSpc>
                        <a:spcAft>
                          <a:spcPts val="80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77447075"/>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00015397"/>
                  </a:ext>
                </a:extLst>
              </a:tr>
              <a:tr h="347439">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520346"/>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38027019"/>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29286444"/>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49934482"/>
                  </a:ext>
                </a:extLst>
              </a:tr>
              <a:tr h="347439">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985" marR="6985" marT="6985" marB="0" anchor="ctr"/>
                </a:tc>
                <a:tc>
                  <a:txBody>
                    <a:bodyPr/>
                    <a:lstStyle/>
                    <a:p>
                      <a:pPr>
                        <a:lnSpc>
                          <a:spcPct val="107000"/>
                        </a:lnSpc>
                        <a:spcAft>
                          <a:spcPts val="80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47153327"/>
                  </a:ext>
                </a:extLst>
              </a:tr>
            </a:tbl>
          </a:graphicData>
        </a:graphic>
      </p:graphicFrame>
      <p:sp>
        <p:nvSpPr>
          <p:cNvPr id="8" name="Metin kutusu 7"/>
          <p:cNvSpPr txBox="1"/>
          <p:nvPr/>
        </p:nvSpPr>
        <p:spPr>
          <a:xfrm>
            <a:off x="527537" y="6021089"/>
            <a:ext cx="7751911" cy="276999"/>
          </a:xfrm>
          <a:prstGeom prst="rect">
            <a:avLst/>
          </a:prstGeom>
          <a:noFill/>
        </p:spPr>
        <p:txBody>
          <a:bodyPr wrap="square" rtlCol="0">
            <a:spAutoFit/>
          </a:bodyPr>
          <a:lstStyle/>
          <a:p>
            <a:r>
              <a:rPr lang="tr-TR" sz="1200" b="1" i="1" dirty="0">
                <a:solidFill>
                  <a:srgbClr val="C00000"/>
                </a:solidFill>
              </a:rPr>
              <a:t>*Kişi  sayısı kadar satır ekleyiniz. </a:t>
            </a:r>
          </a:p>
        </p:txBody>
      </p:sp>
    </p:spTree>
    <p:extLst>
      <p:ext uri="{BB962C8B-B14F-4D97-AF65-F5344CB8AC3E}">
        <p14:creationId xmlns:p14="http://schemas.microsoft.com/office/powerpoint/2010/main" val="3399496996"/>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9777</TotalTime>
  <Words>6855</Words>
  <Application>Microsoft Office PowerPoint</Application>
  <PresentationFormat>Geniş ekran</PresentationFormat>
  <Paragraphs>1633</Paragraphs>
  <Slides>59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59</vt:i4>
      </vt:variant>
    </vt:vector>
  </HeadingPairs>
  <TitlesOfParts>
    <vt:vector size="63"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Akademik Personel:  2025 Yılında Yapılan Atama ve Yükseltmeler</vt:lpstr>
      <vt:lpstr>Birim Ders Yükü Ortalaması (Saat)</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Bilgi ve Teknoloji Kaynakları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Yıllara Göre Kitap Bilgileri</vt:lpstr>
      <vt:lpstr>Araştırma ve Geliştirme Faaliyetleri:  Yıllara Göre Proje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Bilimsel, Sosyal, Kültürel ve Sportif Faaliyetler</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Bilimsel, Sosyal, Kültürel ve Sportif Faaliyetler  (Düzenlemiş olduğunuz her bir etkinliğe ilişkin bilgileri tabloya yazınız)</vt:lpstr>
      <vt:lpstr>Bilimsel, Sosyal, Kültürel ve Sportif Ödüller ile Başarılar</vt:lpstr>
      <vt:lpstr>PowerPoint Sunusu</vt:lpstr>
      <vt:lpstr>Uluslararası İşbirlikleri (Ortak Programlar ve Projeler)</vt:lpstr>
      <vt:lpstr>Uluslararası İşbirlikleri (Ortak Programlar ve Projeler)</vt:lpstr>
      <vt:lpstr>Uluslararası İşbirlikleri (Erasmus+)</vt:lpstr>
      <vt:lpstr>ERASMUS+ Hareketlilik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Geliştirmeye Açık Yönleri</vt:lpstr>
      <vt:lpstr>Öz Değerlendirme: Birimin Geliştirmeye Açık Yönleri</vt:lpstr>
      <vt:lpstr>Birim 2026 Yılı İyileştirme Planı (Birimin Geliştirmeye Açık Yönlerine dayalı olarak) </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ALİ KÜRŞAT ERÜMİT</cp:lastModifiedBy>
  <cp:revision>710</cp:revision>
  <cp:lastPrinted>2023-06-23T13:03:34Z</cp:lastPrinted>
  <dcterms:created xsi:type="dcterms:W3CDTF">2021-05-17T12:15:06Z</dcterms:created>
  <dcterms:modified xsi:type="dcterms:W3CDTF">2026-01-15T20:50:06Z</dcterms:modified>
</cp:coreProperties>
</file>