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7" r:id="rId2"/>
    <p:sldId id="330" r:id="rId3"/>
    <p:sldId id="493" r:id="rId4"/>
    <p:sldId id="286" r:id="rId5"/>
    <p:sldId id="494" r:id="rId6"/>
    <p:sldId id="354" r:id="rId7"/>
    <p:sldId id="502" r:id="rId8"/>
    <p:sldId id="496" r:id="rId9"/>
    <p:sldId id="340" r:id="rId10"/>
    <p:sldId id="299" r:id="rId11"/>
    <p:sldId id="498" r:id="rId12"/>
    <p:sldId id="501" r:id="rId13"/>
    <p:sldId id="500" r:id="rId14"/>
    <p:sldId id="491" r:id="rId15"/>
    <p:sldId id="453" r:id="rId16"/>
    <p:sldId id="472" r:id="rId17"/>
    <p:sldId id="454" r:id="rId18"/>
    <p:sldId id="473" r:id="rId19"/>
    <p:sldId id="455" r:id="rId20"/>
    <p:sldId id="456" r:id="rId21"/>
    <p:sldId id="342" r:id="rId22"/>
    <p:sldId id="347" r:id="rId23"/>
    <p:sldId id="411" r:id="rId24"/>
    <p:sldId id="350" r:id="rId25"/>
    <p:sldId id="427" r:id="rId26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00CC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138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t>15.01.2026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t>15.01.2026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t>15.01.2026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İş Sağlığı ve Güvenliği Koordinatörlüğü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31824"/>
              </p:ext>
            </p:extLst>
          </p:nvPr>
        </p:nvGraphicFramePr>
        <p:xfrm>
          <a:off x="566530" y="1902691"/>
          <a:ext cx="11372921" cy="40145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Masaüstü Bilgisayar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Faks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Akıllı Tahta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Fotoğraf 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Fotokopi 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Kulaklık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Yazıcı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Hoparlör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Tarayıcı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Mikroskop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Barkod Yazıcı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t>15.01.2026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10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*Bu cihazların dışında varsa lütfen tabloya ekleyiniz. </a:t>
            </a: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783771"/>
            <a:ext cx="10560505" cy="66734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Bilimsel, Sosyal, Kültürel ve Sportif Faaliyetler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t>15.01.2026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11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*Bu etkinliklerin dışında varsa lütfen tabloya ekleyiniz. 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94459"/>
              </p:ext>
            </p:extLst>
          </p:nvPr>
        </p:nvGraphicFramePr>
        <p:xfrm>
          <a:off x="457201" y="1848680"/>
          <a:ext cx="11390242" cy="37937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507">
                  <a:extLst>
                    <a:ext uri="{9D8B030D-6E8A-4147-A177-3AD203B41FA5}">
                      <a16:colId xmlns:a16="http://schemas.microsoft.com/office/drawing/2014/main" val="1512283553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2941615692"/>
                    </a:ext>
                  </a:extLst>
                </a:gridCol>
                <a:gridCol w="1091086">
                  <a:extLst>
                    <a:ext uri="{9D8B030D-6E8A-4147-A177-3AD203B41FA5}">
                      <a16:colId xmlns:a16="http://schemas.microsoft.com/office/drawing/2014/main" val="3849964202"/>
                    </a:ext>
                  </a:extLst>
                </a:gridCol>
                <a:gridCol w="4931229">
                  <a:extLst>
                    <a:ext uri="{9D8B030D-6E8A-4147-A177-3AD203B41FA5}">
                      <a16:colId xmlns:a16="http://schemas.microsoft.com/office/drawing/2014/main" val="1885514975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val="2981608465"/>
                    </a:ext>
                  </a:extLst>
                </a:gridCol>
                <a:gridCol w="776672">
                  <a:extLst>
                    <a:ext uri="{9D8B030D-6E8A-4147-A177-3AD203B41FA5}">
                      <a16:colId xmlns:a16="http://schemas.microsoft.com/office/drawing/2014/main" val="3219867409"/>
                    </a:ext>
                  </a:extLst>
                </a:gridCol>
              </a:tblGrid>
              <a:tr h="303513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0673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Sempozyum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-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491658"/>
                  </a:ext>
                </a:extLst>
              </a:tr>
              <a:tr h="25438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Kongre</a:t>
                      </a:r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Eğitim Seminerleri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4 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280707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Konferans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Ulusal Toplantı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0364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Panel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Diğer (Açıkhava Etkinlikleri, Ziyaretler, Geziler </a:t>
                      </a: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v.b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7 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093675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Seminer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Çalıştay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-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-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797344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Açık Oturum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Film Gösterimi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-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99195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Söyleşi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Bağış ve Yardım Kampanyası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-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0321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Tiyatro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23417"/>
                  </a:ext>
                </a:extLst>
              </a:tr>
              <a:tr h="350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Konser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Anma Törenleri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43846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Sergi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Öğrenci Oryantasyon Semineri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/>
                      <a:r>
                        <a:rPr lang="tr-TR" sz="1400" dirty="0"/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704476"/>
                  </a:ext>
                </a:extLst>
              </a:tr>
              <a:tr h="2369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Spor Turnuvası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rgbClr val="3333FF"/>
                          </a:solidFill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solidFill>
                            <a:srgbClr val="3333FF"/>
                          </a:solidFill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10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47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230" y="696686"/>
            <a:ext cx="10406741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Bilimsel, Sosyal, Kültürel ve Sportif Faaliyetler </a:t>
            </a:r>
            <a:br>
              <a:rPr lang="tr-TR" sz="3200" b="1" dirty="0">
                <a:solidFill>
                  <a:srgbClr val="FF0000"/>
                </a:solidFill>
              </a:rPr>
            </a:br>
            <a:r>
              <a:rPr lang="tr-TR" sz="2200" b="1" dirty="0">
                <a:solidFill>
                  <a:srgbClr val="3333FF"/>
                </a:solidFill>
              </a:rPr>
              <a:t>(Düzenlemiş olduğunuz her bir etkinliğe ilişkin bilgileri tabloya yazınız)</a:t>
            </a:r>
            <a:endParaRPr lang="tr-TR" sz="22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1766"/>
              </p:ext>
            </p:extLst>
          </p:nvPr>
        </p:nvGraphicFramePr>
        <p:xfrm>
          <a:off x="261258" y="1959425"/>
          <a:ext cx="11636827" cy="403548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2771">
                  <a:extLst>
                    <a:ext uri="{9D8B030D-6E8A-4147-A177-3AD203B41FA5}">
                      <a16:colId xmlns:a16="http://schemas.microsoft.com/office/drawing/2014/main" val="3980326864"/>
                    </a:ext>
                  </a:extLst>
                </a:gridCol>
                <a:gridCol w="1850571">
                  <a:extLst>
                    <a:ext uri="{9D8B030D-6E8A-4147-A177-3AD203B41FA5}">
                      <a16:colId xmlns:a16="http://schemas.microsoft.com/office/drawing/2014/main" val="3129810704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3117410747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10421554"/>
                    </a:ext>
                  </a:extLst>
                </a:gridCol>
                <a:gridCol w="2023225">
                  <a:extLst>
                    <a:ext uri="{9D8B030D-6E8A-4147-A177-3AD203B41FA5}">
                      <a16:colId xmlns:a16="http://schemas.microsoft.com/office/drawing/2014/main" val="2802644275"/>
                    </a:ext>
                  </a:extLst>
                </a:gridCol>
                <a:gridCol w="951438">
                  <a:extLst>
                    <a:ext uri="{9D8B030D-6E8A-4147-A177-3AD203B41FA5}">
                      <a16:colId xmlns:a16="http://schemas.microsoft.com/office/drawing/2014/main" val="1419412460"/>
                    </a:ext>
                  </a:extLst>
                </a:gridCol>
                <a:gridCol w="702600">
                  <a:extLst>
                    <a:ext uri="{9D8B030D-6E8A-4147-A177-3AD203B41FA5}">
                      <a16:colId xmlns:a16="http://schemas.microsoft.com/office/drawing/2014/main" val="3004738591"/>
                    </a:ext>
                  </a:extLst>
                </a:gridCol>
                <a:gridCol w="1112451">
                  <a:extLst>
                    <a:ext uri="{9D8B030D-6E8A-4147-A177-3AD203B41FA5}">
                      <a16:colId xmlns:a16="http://schemas.microsoft.com/office/drawing/2014/main" val="4113809080"/>
                    </a:ext>
                  </a:extLst>
                </a:gridCol>
              </a:tblGrid>
              <a:tr h="8711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SIRA NO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ALANI 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(Eğitim/Bilimsel/Sosyal/ Kültürel/ Sportif)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TÜRÜ</a:t>
                      </a:r>
                    </a:p>
                    <a:p>
                      <a:pPr algn="ctr" fontAlgn="ctr"/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(Söyleşi, Konferans, Panel, Seminer,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Webinar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Çalıştay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Kongre, Sempozyum, Sergi, Konser, Turnuva, Yarışma, Gösteri, Oyun, Drama, Tiyatro, Kermes,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ADI/ BAŞLIĞI/KONUSU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DAVETLİ/KONUŞMACI </a:t>
                      </a:r>
                      <a:r>
                        <a:rPr lang="tr-TR" sz="1000" b="1" u="none" strike="noStrike" dirty="0"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Akademisyen, Sanatçı, Oyuncu, Sporcu, Yönetici, Gazeteci, İş Adamı,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TARİH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SAAT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YER / İNTERNET ADRESİ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829489"/>
                  </a:ext>
                </a:extLst>
              </a:tr>
              <a:tr h="3681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Eğitim Etkinliği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>
                          <a:effectLst/>
                        </a:rPr>
                        <a:t>Yüzyüze</a:t>
                      </a:r>
                      <a:r>
                        <a:rPr lang="tr-TR" sz="1000" u="none" strike="noStrike" dirty="0">
                          <a:effectLst/>
                        </a:rPr>
                        <a:t> Eğitim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İşkur Gençlik Programı</a:t>
                      </a:r>
                    </a:p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İş Sağlığı ve Güvenliği Eğitimi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Öğr. Gör. M. Ali TEKİNCANLI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04.04.2025 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08.00-12.00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Mahmut </a:t>
                      </a:r>
                      <a:r>
                        <a:rPr lang="tr-TR" sz="1000" u="none" strike="noStrike" dirty="0" err="1">
                          <a:effectLst/>
                        </a:rPr>
                        <a:t>Goloğlu</a:t>
                      </a:r>
                      <a:r>
                        <a:rPr lang="tr-TR" sz="1000" u="none" strike="noStrike" dirty="0">
                          <a:effectLst/>
                        </a:rPr>
                        <a:t> Kültür Merkezi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355472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Eğitim Etkinliği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>
                          <a:effectLst/>
                        </a:rPr>
                        <a:t>Yüzyüze</a:t>
                      </a:r>
                      <a:r>
                        <a:rPr lang="tr-TR" sz="1000" u="none" strike="noStrike" dirty="0">
                          <a:effectLst/>
                        </a:rPr>
                        <a:t> Eğitim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Temel İş Sağlığı ve Güvenliği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Öğr. Gör. M. Ali TEKİNCANLI</a:t>
                      </a: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16-17.09.2025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08.00-12.00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r>
                        <a:rPr lang="fi-FI" sz="1000" u="none" strike="noStrike" dirty="0">
                          <a:effectLst/>
                        </a:rPr>
                        <a:t>Fatih Eğitim Fakültesi Toplantı Salonu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1645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Eğitim Etkinliği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 err="1">
                          <a:effectLst/>
                        </a:rPr>
                        <a:t>Yüzyüze</a:t>
                      </a:r>
                      <a:r>
                        <a:rPr lang="tr-TR" sz="1000" u="none" strike="noStrike" dirty="0">
                          <a:effectLst/>
                        </a:rPr>
                        <a:t> Eğitim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İşkur İşgücü Uyum Programı</a:t>
                      </a:r>
                    </a:p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Temel İş Sağlığı ve Güvenliği Eğitimi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Öğr. Gör. M. Ali TEKİNCANLI</a:t>
                      </a: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03.11.2025 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08.00-16.00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r>
                        <a:rPr lang="fi-FI" sz="1000" u="none" strike="noStrike" dirty="0">
                          <a:effectLst/>
                        </a:rPr>
                        <a:t>Fatih Eğitim Fakültesi Toplantı Salonu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939734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Eğitim Etkinliği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Webinar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İşkur Gençlik Programı</a:t>
                      </a:r>
                    </a:p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İş Sağlığı ve Güvenliği Eğitimi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Öğr. Gör. M. Ali TEKİNCANLI</a:t>
                      </a:r>
                      <a:endParaRPr kumimoji="0" lang="tr-T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20.12.2025 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10.00-12.00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MS-</a:t>
                      </a:r>
                      <a:r>
                        <a:rPr lang="tr-TR" sz="1000" u="none" strike="noStrike" dirty="0" err="1">
                          <a:effectLst/>
                        </a:rPr>
                        <a:t>Teams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8017327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935191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3674110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068458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387028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4964091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61258" y="599490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*Lütfen etkinlik sayısı kadar yeni satırı tabloya ekleyiniz. </a:t>
            </a:r>
          </a:p>
        </p:txBody>
      </p:sp>
    </p:spTree>
    <p:extLst>
      <p:ext uri="{BB962C8B-B14F-4D97-AF65-F5344CB8AC3E}">
        <p14:creationId xmlns:p14="http://schemas.microsoft.com/office/powerpoint/2010/main" val="291849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8320B-9400-8752-5852-B43078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772887"/>
            <a:ext cx="10512331" cy="67462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cs typeface="Calibri" panose="020F0502020204030204" pitchFamily="34" charset="0"/>
              </a:rPr>
              <a:t>Bilimsel, Sosyal, Kültürel ve Sportif Ödüller ile Başarılar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BE-1799-43F5-B7C9-D9654B7B934C}" type="datetime1">
              <a:rPr lang="tr-TR" smtClean="0"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91520"/>
              </p:ext>
            </p:extLst>
          </p:nvPr>
        </p:nvGraphicFramePr>
        <p:xfrm>
          <a:off x="402771" y="1932315"/>
          <a:ext cx="11226013" cy="37470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048842">
                  <a:extLst>
                    <a:ext uri="{9D8B030D-6E8A-4147-A177-3AD203B41FA5}">
                      <a16:colId xmlns:a16="http://schemas.microsoft.com/office/drawing/2014/main" val="2633809722"/>
                    </a:ext>
                  </a:extLst>
                </a:gridCol>
                <a:gridCol w="1033998">
                  <a:extLst>
                    <a:ext uri="{9D8B030D-6E8A-4147-A177-3AD203B41FA5}">
                      <a16:colId xmlns:a16="http://schemas.microsoft.com/office/drawing/2014/main" val="518810373"/>
                    </a:ext>
                  </a:extLst>
                </a:gridCol>
                <a:gridCol w="1143173">
                  <a:extLst>
                    <a:ext uri="{9D8B030D-6E8A-4147-A177-3AD203B41FA5}">
                      <a16:colId xmlns:a16="http://schemas.microsoft.com/office/drawing/2014/main" val="2738585799"/>
                    </a:ext>
                  </a:extLst>
                </a:gridCol>
              </a:tblGrid>
              <a:tr h="588464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Bilimsel, Sosyal, Kültürel ve Sportif Ödül ve/veya Başarı 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0066FF"/>
                          </a:solidFill>
                          <a:effectLst/>
                        </a:rPr>
                        <a:t>(Ödülün Adı ve Derecesi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) 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130183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366268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867515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105766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439625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886732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557649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861125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32061" y="587934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*Gerektiğinde satır ekleyiniz.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4" y="6330031"/>
            <a:ext cx="386082" cy="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2026 YILI İYİLEŞTİRME PLANI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01360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50161"/>
              </p:ext>
            </p:extLst>
          </p:nvPr>
        </p:nvGraphicFramePr>
        <p:xfrm>
          <a:off x="785192" y="1908314"/>
          <a:ext cx="10634869" cy="40154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72196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79809"/>
              </p:ext>
            </p:extLst>
          </p:nvPr>
        </p:nvGraphicFramePr>
        <p:xfrm>
          <a:off x="397563" y="1967947"/>
          <a:ext cx="11390246" cy="37572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12986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2" y="1927960"/>
            <a:ext cx="6009574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24025"/>
              </p:ext>
            </p:extLst>
          </p:nvPr>
        </p:nvGraphicFramePr>
        <p:xfrm>
          <a:off x="326570" y="2011681"/>
          <a:ext cx="11600387" cy="34839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1" y="2078966"/>
            <a:ext cx="11380304" cy="3799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>
                <a:solidFill>
                  <a:srgbClr val="485793"/>
                </a:solidFill>
              </a:rPr>
              <a:t>Saha tecrübesi olan ve mevzuata hakim personelin bulunması.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>
                <a:solidFill>
                  <a:srgbClr val="485793"/>
                </a:solidFill>
              </a:rPr>
              <a:t>İstişare ile hareket edilmesi.</a:t>
            </a: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21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*Gerektiğinde ayrı slayt ekleyiniz. </a:t>
            </a:r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>
                <a:solidFill>
                  <a:srgbClr val="485793"/>
                </a:solidFill>
              </a:rPr>
              <a:t>İSG-KATİP sistemine kayıt olunması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>
                <a:solidFill>
                  <a:srgbClr val="485793"/>
                </a:solidFill>
              </a:rPr>
              <a:t>Tehlike sınıfına uygun iş güvenliği uzmanı ve işyeri hekimi görevlendirmelerinin yapılması-Hizmetin alınması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tr-TR" sz="3200" dirty="0">
                <a:solidFill>
                  <a:srgbClr val="485793"/>
                </a:solidFill>
              </a:rPr>
              <a:t>Çalışanlarda İş Sağlığı ve Güvenliği algısının geliştirilmesi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22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*Gerektiğinde ayrı slayt ekleyiniz. </a:t>
            </a:r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Birim 2026 Yılı İyileştirme Planı</a:t>
            </a:r>
            <a:b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23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82713"/>
              </p:ext>
            </p:extLst>
          </p:nvPr>
        </p:nvGraphicFramePr>
        <p:xfrm>
          <a:off x="352697" y="2027207"/>
          <a:ext cx="11403874" cy="350254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676176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4727698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5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Planlanan Faaliyet,</a:t>
                      </a:r>
                      <a:r>
                        <a:rPr lang="tr-TR" sz="3200" baseline="0" dirty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İş Sağlığı ve Güvenliği Eğitim Faaliyetleri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Mevzuat zorunluluğu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Yangın Tüpü Periyodik Kontrolleri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Mevzuat zorunluluğu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Saha Ziyaretleri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Birimlerden gelen talepler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345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44930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73083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*Gerektiğinde ayrı slayt ekleyiniz.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>
                <a:solidFill>
                  <a:srgbClr val="3333FF"/>
                </a:solidFill>
              </a:rPr>
              <a:t>Müdürlük / Koordinatörlük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1905"/>
              </p:ext>
            </p:extLst>
          </p:nvPr>
        </p:nvGraphicFramePr>
        <p:xfrm>
          <a:off x="336299" y="2681207"/>
          <a:ext cx="11516263" cy="20351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73079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34318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50471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Müdür / Koordinatör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962E2E"/>
                          </a:solidFill>
                          <a:effectLst/>
                          <a:latin typeface="+mn-lt"/>
                        </a:rPr>
                        <a:t>Dr. Öğretim Üyesi Yaşar Selçuk ERBAŞ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Müdür Yardımcısı/ Koordinatör</a:t>
                      </a:r>
                      <a:r>
                        <a:rPr lang="tr-TR" sz="20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000" dirty="0">
                          <a:effectLst/>
                        </a:rPr>
                        <a:t>Yardımcısı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rgbClr val="962E2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  <a:tr h="52096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</a:rPr>
                        <a:t>Müdür Yardımcısı/ Koordinatör</a:t>
                      </a:r>
                      <a:r>
                        <a:rPr lang="tr-TR" sz="20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000" dirty="0">
                          <a:effectLst/>
                        </a:rPr>
                        <a:t>Yardımcısı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rgbClr val="962E2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87686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>
              <a:solidFill>
                <a:srgbClr val="FF0000"/>
              </a:solidFill>
            </a:endParaRPr>
          </a:p>
          <a:p>
            <a:r>
              <a:rPr lang="tr-TR" sz="4400" b="1" dirty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Akademik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59464"/>
              </p:ext>
            </p:extLst>
          </p:nvPr>
        </p:nvGraphicFramePr>
        <p:xfrm>
          <a:off x="517232" y="2170544"/>
          <a:ext cx="11282885" cy="32505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992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549733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893313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4787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6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Veren)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Vermeyen)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030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3333FF"/>
                          </a:solidFill>
                        </a:rPr>
                        <a:t>Kadrolu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-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1 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-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-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2 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-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İdari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86049"/>
              </p:ext>
            </p:extLst>
          </p:nvPr>
        </p:nvGraphicFramePr>
        <p:xfrm>
          <a:off x="517230" y="2170544"/>
          <a:ext cx="11337312" cy="3511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9402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1891650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1333996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596421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027834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213717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786281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51510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İDARİ 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57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Memur (Kadrolu tüm sınıflar)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Sözleşmeli İdari Personel (4/b)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696 KHK Göre 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594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3333FF"/>
                          </a:solidFill>
                        </a:rPr>
                        <a:t>Kadrolu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82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Altyapı ve Tesisler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80" y="853920"/>
            <a:ext cx="10278377" cy="61622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600" b="1" dirty="0">
                <a:solidFill>
                  <a:srgbClr val="3333FF"/>
                </a:solidFill>
                <a:latin typeface="+mn-lt"/>
              </a:rPr>
              <a:t>Hizmet Alanları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64361"/>
              </p:ext>
            </p:extLst>
          </p:nvPr>
        </p:nvGraphicFramePr>
        <p:xfrm>
          <a:off x="346080" y="2068815"/>
          <a:ext cx="11572685" cy="30612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36116">
                  <a:extLst>
                    <a:ext uri="{9D8B030D-6E8A-4147-A177-3AD203B41FA5}">
                      <a16:colId xmlns:a16="http://schemas.microsoft.com/office/drawing/2014/main" val="3971967903"/>
                    </a:ext>
                  </a:extLst>
                </a:gridCol>
                <a:gridCol w="1023186">
                  <a:extLst>
                    <a:ext uri="{9D8B030D-6E8A-4147-A177-3AD203B41FA5}">
                      <a16:colId xmlns:a16="http://schemas.microsoft.com/office/drawing/2014/main" val="4094087159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416363929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810272846"/>
                    </a:ext>
                  </a:extLst>
                </a:gridCol>
                <a:gridCol w="2493819">
                  <a:extLst>
                    <a:ext uri="{9D8B030D-6E8A-4147-A177-3AD203B41FA5}">
                      <a16:colId xmlns:a16="http://schemas.microsoft.com/office/drawing/2014/main" val="2143473600"/>
                    </a:ext>
                  </a:extLst>
                </a:gridCol>
                <a:gridCol w="2506910">
                  <a:extLst>
                    <a:ext uri="{9D8B030D-6E8A-4147-A177-3AD203B41FA5}">
                      <a16:colId xmlns:a16="http://schemas.microsoft.com/office/drawing/2014/main" val="690554438"/>
                    </a:ext>
                  </a:extLst>
                </a:gridCol>
              </a:tblGrid>
              <a:tr h="8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Sayısı (Adet)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Alanı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Başına Düşen 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Başına Düşen Fiziksel Alan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411976"/>
                  </a:ext>
                </a:extLst>
              </a:tr>
              <a:tr h="908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Akademik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5282906"/>
                  </a:ext>
                </a:extLst>
              </a:tr>
              <a:tr h="604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İdari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-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-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-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05459"/>
                  </a:ext>
                </a:extLst>
              </a:tr>
              <a:tr h="600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TOPLAM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20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1774</Words>
  <Application>Microsoft Office PowerPoint</Application>
  <PresentationFormat>Geniş ekran</PresentationFormat>
  <Paragraphs>627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Teması</vt:lpstr>
      <vt:lpstr>PowerPoint Sunusu</vt:lpstr>
      <vt:lpstr>SUNUM PLANI</vt:lpstr>
      <vt:lpstr>PowerPoint Sunusu</vt:lpstr>
      <vt:lpstr>YÖNETİM: Müdürlük / Koordinatörlük</vt:lpstr>
      <vt:lpstr>PowerPoint Sunusu</vt:lpstr>
      <vt:lpstr>Akademik Personel Sayısı</vt:lpstr>
      <vt:lpstr>İdari Personel Sayısı</vt:lpstr>
      <vt:lpstr>PowerPoint Sunusu</vt:lpstr>
      <vt:lpstr>Fiziksel Yapı: Hizmet Alanları</vt:lpstr>
      <vt:lpstr>Bilgi ve Teknoloji Kaynakları</vt:lpstr>
      <vt:lpstr>Bilimsel, Sosyal, Kültürel ve Sportif Faaliyetler</vt:lpstr>
      <vt:lpstr>Bilimsel, Sosyal, Kültürel ve Sportif Faaliyetler  (Düzenlemiş olduğunuz her bir etkinliğe ilişkin bilgileri tabloya yazınız)</vt:lpstr>
      <vt:lpstr>Bilimsel, Sosyal, Kültürel ve Sportif Ödüller ile Başarılar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Mehmet Ali Tekincanlı</cp:lastModifiedBy>
  <cp:revision>634</cp:revision>
  <cp:lastPrinted>2023-06-23T13:03:34Z</cp:lastPrinted>
  <dcterms:created xsi:type="dcterms:W3CDTF">2021-05-17T12:15:06Z</dcterms:created>
  <dcterms:modified xsi:type="dcterms:W3CDTF">2026-01-15T10:38:10Z</dcterms:modified>
</cp:coreProperties>
</file>