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37" r:id="rId2"/>
    <p:sldId id="330" r:id="rId3"/>
    <p:sldId id="493" r:id="rId4"/>
    <p:sldId id="286" r:id="rId5"/>
    <p:sldId id="494" r:id="rId6"/>
    <p:sldId id="354" r:id="rId7"/>
    <p:sldId id="502" r:id="rId8"/>
    <p:sldId id="496" r:id="rId9"/>
    <p:sldId id="340" r:id="rId10"/>
    <p:sldId id="299" r:id="rId11"/>
    <p:sldId id="498" r:id="rId12"/>
    <p:sldId id="501" r:id="rId13"/>
    <p:sldId id="500" r:id="rId14"/>
    <p:sldId id="491" r:id="rId15"/>
    <p:sldId id="453" r:id="rId16"/>
    <p:sldId id="472" r:id="rId17"/>
    <p:sldId id="454" r:id="rId18"/>
    <p:sldId id="473" r:id="rId19"/>
    <p:sldId id="455" r:id="rId20"/>
    <p:sldId id="456" r:id="rId21"/>
    <p:sldId id="342" r:id="rId22"/>
    <p:sldId id="347" r:id="rId23"/>
    <p:sldId id="411" r:id="rId24"/>
    <p:sldId id="350" r:id="rId25"/>
    <p:sldId id="427" r:id="rId26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138" y="2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İş Sağlığı ve Güvenliği Koordinatörlüğü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331824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Faks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Akıllı Tahta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Fotoğraf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Kulaklık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Hoparlör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Tarayıcı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Mikroskop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Barkod 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10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cihazların dışında varsa lütfen tabloya ekleyiniz. </a:t>
            </a: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t>15.01.2026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11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etkinliklerin dışında varsa lütfen tabloya ekleyiniz. 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794459"/>
              </p:ext>
            </p:extLst>
          </p:nvPr>
        </p:nvGraphicFramePr>
        <p:xfrm>
          <a:off x="457201" y="1848680"/>
          <a:ext cx="11390242" cy="379378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091086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776672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254383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Kongre</a:t>
                      </a:r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Seminerleri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4 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28302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Ulusal Toplantı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Panel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v.b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7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7 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Çalıştay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Açık Oturum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Film Gösterimi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Konser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Anma Törenleri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/>
                      <a:r>
                        <a:rPr lang="tr-TR" sz="1400" dirty="0"/>
                        <a:t>-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Spor Turnuvası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solidFill>
                            <a:srgbClr val="3333FF"/>
                          </a:solidFill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dirty="0">
                          <a:solidFill>
                            <a:srgbClr val="3333FF"/>
                          </a:solidFill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10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Faaliyetler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2200" b="1" dirty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11766"/>
              </p:ext>
            </p:extLst>
          </p:nvPr>
        </p:nvGraphicFramePr>
        <p:xfrm>
          <a:off x="261258" y="1959425"/>
          <a:ext cx="11636827" cy="403548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>
                  <a:extLst>
                    <a:ext uri="{9D8B030D-6E8A-4147-A177-3AD203B41FA5}">
                      <a16:colId xmlns:a16="http://schemas.microsoft.com/office/drawing/2014/main" val="398032686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3129810704"/>
                    </a:ext>
                  </a:extLst>
                </a:gridCol>
                <a:gridCol w="2699657">
                  <a:extLst>
                    <a:ext uri="{9D8B030D-6E8A-4147-A177-3AD203B41FA5}">
                      <a16:colId xmlns:a16="http://schemas.microsoft.com/office/drawing/2014/main" val="3117410747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10421554"/>
                    </a:ext>
                  </a:extLst>
                </a:gridCol>
                <a:gridCol w="2023225">
                  <a:extLst>
                    <a:ext uri="{9D8B030D-6E8A-4147-A177-3AD203B41FA5}">
                      <a16:colId xmlns:a16="http://schemas.microsoft.com/office/drawing/2014/main" val="2802644275"/>
                    </a:ext>
                  </a:extLst>
                </a:gridCol>
                <a:gridCol w="951438">
                  <a:extLst>
                    <a:ext uri="{9D8B030D-6E8A-4147-A177-3AD203B41FA5}">
                      <a16:colId xmlns:a16="http://schemas.microsoft.com/office/drawing/2014/main" val="1419412460"/>
                    </a:ext>
                  </a:extLst>
                </a:gridCol>
                <a:gridCol w="702600">
                  <a:extLst>
                    <a:ext uri="{9D8B030D-6E8A-4147-A177-3AD203B41FA5}">
                      <a16:colId xmlns:a16="http://schemas.microsoft.com/office/drawing/2014/main" val="3004738591"/>
                    </a:ext>
                  </a:extLst>
                </a:gridCol>
                <a:gridCol w="1112451">
                  <a:extLst>
                    <a:ext uri="{9D8B030D-6E8A-4147-A177-3AD203B41FA5}">
                      <a16:colId xmlns:a16="http://schemas.microsoft.com/office/drawing/2014/main" val="4113809080"/>
                    </a:ext>
                  </a:extLst>
                </a:gridCol>
              </a:tblGrid>
              <a:tr h="8711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ALANI 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(Eğitim/Bilimsel/Sosyal/ Kültürel/ Sportif)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TÜRÜ</a:t>
                      </a:r>
                    </a:p>
                    <a:p>
                      <a:pPr algn="ctr" fontAlgn="ctr"/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(Söyleşi, Konferans, Panel, Seminer,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Webinar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Çalıştay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Kongre, Sempozyum, Sergi, Konser, Turnuva, Yarışma, Gösteri, Oyun, Drama, Tiyatro, Kermes,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DAVETLİ/KONUŞMACI </a:t>
                      </a:r>
                      <a:r>
                        <a:rPr lang="tr-TR" sz="1000" b="1" u="none" strike="noStrike" dirty="0"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Akademisyen, Sanatçı, Oyuncu, Sporcu, Yönetici, Gazeteci, İş Adamı,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0829489"/>
                  </a:ext>
                </a:extLst>
              </a:tr>
              <a:tr h="36817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Eğitim Etkinliği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>
                          <a:effectLst/>
                        </a:rPr>
                        <a:t>Yüzyüze</a:t>
                      </a:r>
                      <a:r>
                        <a:rPr lang="tr-TR" sz="1000" u="none" strike="noStrike" dirty="0">
                          <a:effectLst/>
                        </a:rPr>
                        <a:t> Eğitim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İşkur Gençlik Programı</a:t>
                      </a:r>
                    </a:p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İş Sağlığı ve Güvenliği Eğitimi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Öğr. Gör. M. Ali TEKİNCANLI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04.04.2025 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08.00-12.00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Mahmut </a:t>
                      </a:r>
                      <a:r>
                        <a:rPr lang="tr-TR" sz="1000" u="none" strike="noStrike" dirty="0" err="1">
                          <a:effectLst/>
                        </a:rPr>
                        <a:t>Goloğlu</a:t>
                      </a:r>
                      <a:r>
                        <a:rPr lang="tr-TR" sz="1000" u="none" strike="noStrike" dirty="0">
                          <a:effectLst/>
                        </a:rPr>
                        <a:t> Kültür Merkezi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55472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Eğitim Etkinliği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>
                          <a:effectLst/>
                        </a:rPr>
                        <a:t>Yüzyüze</a:t>
                      </a:r>
                      <a:r>
                        <a:rPr lang="tr-TR" sz="1000" u="none" strike="noStrike" dirty="0">
                          <a:effectLst/>
                        </a:rPr>
                        <a:t> Eğitim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Temel İş Sağlığı ve Güvenliği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Öğr. Gör. M. Ali TEKİNCANLI</a:t>
                      </a:r>
                      <a:endParaRPr kumimoji="0" lang="tr-T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16-17.09.2025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08.00-12.00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fi-FI" sz="1000" u="none" strike="noStrike" dirty="0">
                          <a:effectLst/>
                        </a:rPr>
                        <a:t>Fatih Eğitim Fakültesi Toplantı Salonu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81645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Eğitim Etkinliği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>
                          <a:effectLst/>
                        </a:rPr>
                        <a:t>Yüzyüze</a:t>
                      </a:r>
                      <a:r>
                        <a:rPr lang="tr-TR" sz="1000" u="none" strike="noStrike" dirty="0">
                          <a:effectLst/>
                        </a:rPr>
                        <a:t> Eğitim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İşkur İşgücü Uyum Programı</a:t>
                      </a:r>
                    </a:p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Temel İş Sağlığı ve Güvenliği Eğitimi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Öğr. Gör. M. Ali TEKİNCANLI</a:t>
                      </a:r>
                      <a:endParaRPr kumimoji="0" lang="tr-T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03.11.2025 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08.00-16.00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fi-FI" sz="1000" u="none" strike="noStrike" dirty="0">
                          <a:effectLst/>
                        </a:rPr>
                        <a:t>Fatih Eğitim Fakültesi Toplantı Salonu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709397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Eğitim Etkinliği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Webinar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İşkur Gençlik Programı</a:t>
                      </a:r>
                    </a:p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İş Sağlığı ve Güvenliği Eğitimi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Öğr. Gör. M. Ali TEKİNCANLI</a:t>
                      </a:r>
                      <a:endParaRPr kumimoji="0" lang="tr-TR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20.12.2025 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10.00-12.00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 MS-</a:t>
                      </a:r>
                      <a:r>
                        <a:rPr lang="tr-TR" sz="1000" u="none" strike="noStrike" dirty="0" err="1">
                          <a:effectLst/>
                        </a:rPr>
                        <a:t>Teams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4801732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6935191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3674110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9068458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1387028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>
                          <a:effectLst/>
                        </a:rPr>
                        <a:t> 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84964091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261258" y="599490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*Lütfen etkinlik sayısı kadar yeni satırı tabloya ekleyiniz. </a:t>
            </a:r>
          </a:p>
        </p:txBody>
      </p:sp>
    </p:spTree>
    <p:extLst>
      <p:ext uri="{BB962C8B-B14F-4D97-AF65-F5344CB8AC3E}">
        <p14:creationId xmlns:p14="http://schemas.microsoft.com/office/powerpoint/2010/main" val="2918490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772887"/>
            <a:ext cx="10512331" cy="67462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91520"/>
              </p:ext>
            </p:extLst>
          </p:nvPr>
        </p:nvGraphicFramePr>
        <p:xfrm>
          <a:off x="402771" y="1932315"/>
          <a:ext cx="11226013" cy="37470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048842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33998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43173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588464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6751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105766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43962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86732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57649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*Gerektiğinde satır ekleyiniz.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2026 YILI İYİLEŞTİRME PLANI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701360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16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150161"/>
              </p:ext>
            </p:extLst>
          </p:nvPr>
        </p:nvGraphicFramePr>
        <p:xfrm>
          <a:off x="785192" y="1908314"/>
          <a:ext cx="10634869" cy="40154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572196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979809"/>
              </p:ext>
            </p:extLst>
          </p:nvPr>
        </p:nvGraphicFramePr>
        <p:xfrm>
          <a:off x="397563" y="1967947"/>
          <a:ext cx="11390246" cy="37572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212986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SUNUM PLANI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724025"/>
              </p:ext>
            </p:extLst>
          </p:nvPr>
        </p:nvGraphicFramePr>
        <p:xfrm>
          <a:off x="326570" y="2011681"/>
          <a:ext cx="11600387" cy="34839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Saha tecrübesi olan ve mevzuata hakim personelin bulunması.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>
                <a:solidFill>
                  <a:srgbClr val="485793"/>
                </a:solidFill>
              </a:rPr>
              <a:t>İstişare ile hareket edilmesi.</a:t>
            </a: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21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*Gerektiğinde ayrı slayt ekleyiniz. </a:t>
            </a:r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İSG-KATİP sistemine kayıt olunması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Tehlike sınıfına uygun iş güvenliği uzmanı ve işyeri hekimi görevlendirmelerinin yapılması-Hizmetin alınması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Çalışanlarda İş Sağlığı ve Güvenliği algısının geliştirilmesi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*Gerektiğinde ayrı slayt ekleyiniz. </a:t>
            </a:r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Birim 2026 Yılı İyileştirme Planı</a:t>
            </a:r>
            <a:b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882713"/>
              </p:ext>
            </p:extLst>
          </p:nvPr>
        </p:nvGraphicFramePr>
        <p:xfrm>
          <a:off x="352697" y="2027207"/>
          <a:ext cx="11403874" cy="350254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7617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2769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Planlanan Faaliyet,</a:t>
                      </a:r>
                      <a:r>
                        <a:rPr lang="tr-TR" sz="3200" baseline="0" dirty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İş Sağlığı ve Güvenliği Eğitim Faaliyetleri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Mevzuat zorunluluğu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Yangın Tüpü Periyodik Kontrolleri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Mevzuat zorunluluğu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Saha Ziyaretleri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Birimlerden gelen talepler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-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273083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*Gerektiğinde ayrı slayt ekleyiniz.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>
                <a:solidFill>
                  <a:srgbClr val="3333FF"/>
                </a:solidFill>
              </a:rPr>
              <a:t>Müdürlük / 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51905"/>
              </p:ext>
            </p:extLst>
          </p:nvPr>
        </p:nvGraphicFramePr>
        <p:xfrm>
          <a:off x="336299" y="2681207"/>
          <a:ext cx="11516263" cy="20351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/ Koordinatör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Dr. Öğretim Üyesi Yaşar Selçuk ERBAŞ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Yardımcısı/ Koordinatör</a:t>
                      </a:r>
                      <a:r>
                        <a:rPr lang="tr-TR" sz="20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>
                          <a:effectLst/>
                        </a:rPr>
                        <a:t>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>
                          <a:solidFill>
                            <a:srgbClr val="962E2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Yardımcısı/ Koordinatör</a:t>
                      </a:r>
                      <a:r>
                        <a:rPr lang="tr-TR" sz="20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tr-TR" sz="2000" dirty="0">
                          <a:effectLst/>
                        </a:rPr>
                        <a:t>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>
                          <a:solidFill>
                            <a:srgbClr val="962E2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>
              <a:solidFill>
                <a:srgbClr val="FF0000"/>
              </a:solidFill>
            </a:endParaRPr>
          </a:p>
          <a:p>
            <a:r>
              <a:rPr lang="tr-TR" sz="4400" b="1" dirty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859464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-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2 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286049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Altyapı ve Tesisler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464361"/>
              </p:ext>
            </p:extLst>
          </p:nvPr>
        </p:nvGraphicFramePr>
        <p:xfrm>
          <a:off x="346080" y="2068815"/>
          <a:ext cx="11572685" cy="306124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-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-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-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9311</TotalTime>
  <Words>1774</Words>
  <Application>Microsoft Office PowerPoint</Application>
  <PresentationFormat>Geniş ekran</PresentationFormat>
  <Paragraphs>627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Müdürlük / Koordinatörlük</vt:lpstr>
      <vt:lpstr>PowerPoint Sunusu</vt:lpstr>
      <vt:lpstr>Akademik Personel Sayısı</vt:lpstr>
      <vt:lpstr>İdari Personel Sayısı</vt:lpstr>
      <vt:lpstr>PowerPoint Sunusu</vt:lpstr>
      <vt:lpstr>Fiziksel Yapı: Hizmet Alanları</vt:lpstr>
      <vt:lpstr>Bilgi ve Teknoloji Kaynakları</vt:lpstr>
      <vt:lpstr>Bilimsel, Sosyal, Kültürel ve Sportif Faaliyetler</vt:lpstr>
      <vt:lpstr>Bilimsel, Sosyal, Kültürel ve Sportif Faaliyetler  (Düzenlemiş olduğunuz her bir etkinliğe ilişkin bilgileri tabloya yazınız)</vt:lpstr>
      <vt:lpstr>Bilimsel, Sosyal, Kültürel ve Sportif Ödüller ile Başarılar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Mehmet Ali Tekincanlı</cp:lastModifiedBy>
  <cp:revision>634</cp:revision>
  <cp:lastPrinted>2023-06-23T13:03:34Z</cp:lastPrinted>
  <dcterms:created xsi:type="dcterms:W3CDTF">2021-05-17T12:15:06Z</dcterms:created>
  <dcterms:modified xsi:type="dcterms:W3CDTF">2026-01-15T10:38:10Z</dcterms:modified>
</cp:coreProperties>
</file>