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37" r:id="rId2"/>
    <p:sldId id="330" r:id="rId3"/>
    <p:sldId id="493" r:id="rId4"/>
    <p:sldId id="286" r:id="rId5"/>
    <p:sldId id="485" r:id="rId6"/>
    <p:sldId id="463" r:id="rId7"/>
    <p:sldId id="500" r:id="rId8"/>
    <p:sldId id="501" r:id="rId9"/>
    <p:sldId id="464" r:id="rId10"/>
    <p:sldId id="537" r:id="rId11"/>
    <p:sldId id="494" r:id="rId12"/>
    <p:sldId id="354" r:id="rId13"/>
    <p:sldId id="539" r:id="rId14"/>
    <p:sldId id="528" r:id="rId15"/>
    <p:sldId id="529" r:id="rId16"/>
    <p:sldId id="531" r:id="rId17"/>
    <p:sldId id="532" r:id="rId18"/>
    <p:sldId id="533" r:id="rId19"/>
    <p:sldId id="530" r:id="rId20"/>
    <p:sldId id="535" r:id="rId21"/>
    <p:sldId id="495" r:id="rId22"/>
    <p:sldId id="503" r:id="rId23"/>
    <p:sldId id="488" r:id="rId24"/>
    <p:sldId id="504" r:id="rId25"/>
    <p:sldId id="536" r:id="rId26"/>
    <p:sldId id="338" r:id="rId27"/>
    <p:sldId id="505" r:id="rId28"/>
    <p:sldId id="507" r:id="rId29"/>
    <p:sldId id="508" r:id="rId30"/>
    <p:sldId id="510" r:id="rId31"/>
    <p:sldId id="512" r:id="rId32"/>
    <p:sldId id="513" r:id="rId33"/>
    <p:sldId id="490" r:id="rId34"/>
    <p:sldId id="520" r:id="rId35"/>
    <p:sldId id="522" r:id="rId36"/>
    <p:sldId id="523" r:id="rId37"/>
    <p:sldId id="524" r:id="rId38"/>
    <p:sldId id="521" r:id="rId39"/>
    <p:sldId id="527" r:id="rId40"/>
    <p:sldId id="496" r:id="rId41"/>
    <p:sldId id="499" r:id="rId42"/>
    <p:sldId id="540" r:id="rId43"/>
    <p:sldId id="439" r:id="rId44"/>
    <p:sldId id="516" r:id="rId45"/>
    <p:sldId id="538" r:id="rId46"/>
    <p:sldId id="341" r:id="rId47"/>
    <p:sldId id="514" r:id="rId48"/>
    <p:sldId id="515" r:id="rId49"/>
    <p:sldId id="517" r:id="rId50"/>
    <p:sldId id="519" r:id="rId51"/>
    <p:sldId id="518" r:id="rId52"/>
    <p:sldId id="491" r:id="rId53"/>
    <p:sldId id="453" r:id="rId54"/>
    <p:sldId id="472" r:id="rId55"/>
    <p:sldId id="454" r:id="rId56"/>
    <p:sldId id="473" r:id="rId57"/>
    <p:sldId id="455" r:id="rId58"/>
    <p:sldId id="456" r:id="rId59"/>
    <p:sldId id="492" r:id="rId60"/>
    <p:sldId id="342" r:id="rId61"/>
    <p:sldId id="347" r:id="rId62"/>
    <p:sldId id="350" r:id="rId63"/>
    <p:sldId id="427" r:id="rId64"/>
  </p:sldIdLst>
  <p:sldSz cx="12192000" cy="6858000"/>
  <p:notesSz cx="9925050" cy="67929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297" autoAdjust="0"/>
    <p:restoredTop sz="96404" autoAdjust="0"/>
  </p:normalViewPr>
  <p:slideViewPr>
    <p:cSldViewPr snapToGrid="0">
      <p:cViewPr>
        <p:scale>
          <a:sx n="100" d="100"/>
          <a:sy n="100" d="100"/>
        </p:scale>
        <p:origin x="-2082" y="-14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1901" y="1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3" y="6452090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1901" y="6452090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1901" y="1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7725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506" y="3269093"/>
            <a:ext cx="7940040" cy="2674710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3" y="6452090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1901" y="6452090"/>
            <a:ext cx="4300854" cy="340825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-186613" y="1363185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Lisansüstü Eğitim Enstitüsü 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CB9D8D-A28C-B89D-D3AB-D59932190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C96814-B341-8849-6718-BD995706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Açılması Planlanan Kurullar / Komisyonlar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D02D679-6381-7759-662A-B241C247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B5F599-6A13-C65D-AD24-2A18FE61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C10E46-68B8-1AF8-62B9-EC941257B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35C0E88D-C005-D4FC-A105-B83360BA5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92538"/>
              </p:ext>
            </p:extLst>
          </p:nvPr>
        </p:nvGraphicFramePr>
        <p:xfrm>
          <a:off x="463203" y="2417457"/>
          <a:ext cx="11265593" cy="96824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02193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3122762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303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/ Komisyon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endParaRPr lang="tr-TR" sz="18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endParaRPr lang="tr-TR" sz="18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275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Birim Danışma Kurulu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Planlama Komisyonu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06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>
              <a:solidFill>
                <a:srgbClr val="FF0000"/>
              </a:solidFill>
            </a:endParaRPr>
          </a:p>
          <a:p>
            <a:r>
              <a:rPr lang="tr-TR" sz="4400" b="1" dirty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865079"/>
            <a:ext cx="10353963" cy="58834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Akademik Personel Sayısı (Birim Düzeyi)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51717"/>
              </p:ext>
            </p:extLst>
          </p:nvPr>
        </p:nvGraphicFramePr>
        <p:xfrm>
          <a:off x="517232" y="2170544"/>
          <a:ext cx="11286840" cy="23914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035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371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50586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5058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41618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41618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3494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4570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0349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73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F59F17-C48E-ECD9-A055-8784FA0F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7D66B22-A816-2FC8-587E-DDC4D760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2BDD1D7-02D2-3785-692B-87D18A38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8" name="Unvan 5">
            <a:extLst>
              <a:ext uri="{FF2B5EF4-FFF2-40B4-BE49-F238E27FC236}">
                <a16:creationId xmlns:a16="http://schemas.microsoft.com/office/drawing/2014/main" id="{EE79B275-1E5F-33BA-93B9-3CD09CFF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11" y="771671"/>
            <a:ext cx="10238510" cy="62345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İdari Personel Sayısı </a:t>
            </a:r>
            <a:r>
              <a:rPr lang="tr-TR" sz="3200" b="1" dirty="0">
                <a:solidFill>
                  <a:srgbClr val="3333FF"/>
                </a:solidFill>
              </a:rPr>
              <a:t>(Birim Düzeyi)</a:t>
            </a:r>
            <a:endParaRPr lang="tr-TR" sz="3200" dirty="0">
              <a:solidFill>
                <a:srgbClr val="3333FF"/>
              </a:solidFill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3BCBA09-0E05-806C-8453-74776E7A6302}"/>
              </a:ext>
            </a:extLst>
          </p:cNvPr>
          <p:cNvGraphicFramePr>
            <a:graphicFrameLocks noGrp="1"/>
          </p:cNvGraphicFramePr>
          <p:nvPr/>
        </p:nvGraphicFramePr>
        <p:xfrm>
          <a:off x="461819" y="2096655"/>
          <a:ext cx="11455198" cy="27402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73782">
                  <a:extLst>
                    <a:ext uri="{9D8B030D-6E8A-4147-A177-3AD203B41FA5}">
                      <a16:colId xmlns:a16="http://schemas.microsoft.com/office/drawing/2014/main" val="3022103432"/>
                    </a:ext>
                  </a:extLst>
                </a:gridCol>
                <a:gridCol w="2107939">
                  <a:extLst>
                    <a:ext uri="{9D8B030D-6E8A-4147-A177-3AD203B41FA5}">
                      <a16:colId xmlns:a16="http://schemas.microsoft.com/office/drawing/2014/main" val="4066517555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609608599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1980834120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3412841534"/>
                    </a:ext>
                  </a:extLst>
                </a:gridCol>
                <a:gridCol w="1246225">
                  <a:extLst>
                    <a:ext uri="{9D8B030D-6E8A-4147-A177-3AD203B41FA5}">
                      <a16:colId xmlns:a16="http://schemas.microsoft.com/office/drawing/2014/main" val="1590478056"/>
                    </a:ext>
                  </a:extLst>
                </a:gridCol>
              </a:tblGrid>
              <a:tr h="884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Yıl / Personel Sınıfı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Memur (Kadrolu tüm sınıflar)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Sözleşmeli İdari Personel (4/b)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696 KHK Göre 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932484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6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6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529132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7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-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7 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65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4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D45E45-F92A-499C-2588-4684615B8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011E98-8B9E-6D76-96E3-2D9AE76E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Program Ders Görevlendirme ve Yük Analizi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1300" b="1" i="1" dirty="0">
                <a:solidFill>
                  <a:srgbClr val="0000CC"/>
                </a:solidFill>
              </a:rPr>
              <a:t>(Tezsiz Yüksek Lisans)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2E52385-DD6C-1C9E-DE24-F142042E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2B7E-DA10-43E0-9AAB-2ECF90FC329A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67C708-8EB8-F09A-0675-F3091872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74023431-ECEB-D34C-966F-6B9DDAEF1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43404"/>
              </p:ext>
            </p:extLst>
          </p:nvPr>
        </p:nvGraphicFramePr>
        <p:xfrm>
          <a:off x="179825" y="2072980"/>
          <a:ext cx="10873938" cy="3180156"/>
        </p:xfrm>
        <a:graphic>
          <a:graphicData uri="http://schemas.openxmlformats.org/drawingml/2006/table">
            <a:tbl>
              <a:tblPr/>
              <a:tblGrid>
                <a:gridCol w="2917938">
                  <a:extLst>
                    <a:ext uri="{9D8B030D-6E8A-4147-A177-3AD203B41FA5}">
                      <a16:colId xmlns:a16="http://schemas.microsoft.com/office/drawing/2014/main" val="273251819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4508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80937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983025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91684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581097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842315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19877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64241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81601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52523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16531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3378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9105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832808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52591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85618942"/>
                    </a:ext>
                  </a:extLst>
                </a:gridCol>
              </a:tblGrid>
              <a:tr h="271712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>
                        <a:buNone/>
                      </a:pPr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6117"/>
                  </a:ext>
                </a:extLst>
              </a:tr>
              <a:tr h="2717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05499"/>
                  </a:ext>
                </a:extLst>
              </a:tr>
              <a:tr h="147783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59486"/>
                  </a:ext>
                </a:extLst>
              </a:tr>
              <a:tr h="2717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HUKUKU (YL) (TEZSİZ) (İÖ)</a:t>
                      </a:r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26243"/>
                  </a:ext>
                </a:extLst>
              </a:tr>
              <a:tr h="2717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HUKUK (YL) (TEZSİZ) (İÖ)</a:t>
                      </a:r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8093"/>
                  </a:ext>
                </a:extLst>
              </a:tr>
              <a:tr h="2717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YÖNETİMİ (YL) (TEZSİZ) (UZAKTAN ÖĞRETİM)</a:t>
                      </a:r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42624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DİN KÜLTÜRÜ VE AHLAK BİLGİSİ EĞİTİMİ (YL) (TEZSİZ) (UZAKTAN EĞİTİM)</a:t>
                      </a:r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2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8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A994A6-054A-CA96-309C-328C3E8E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59931C-DB5F-7213-B212-BE6AB241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Program Ders Görevlendirme ve Yük Analizi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1300" b="1" i="1" dirty="0">
                <a:solidFill>
                  <a:srgbClr val="0000CC"/>
                </a:solidFill>
              </a:rPr>
              <a:t>(Tezli Yüksek Lisans)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6AF6817-AF2F-A4A3-D74D-9A9A4EDB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53AC-F36D-467E-A980-C016312A9DF8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BF4E03-FA20-41C8-A92B-ED050B18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7B13E13D-76D7-7D53-40FF-A41B975B1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25997"/>
              </p:ext>
            </p:extLst>
          </p:nvPr>
        </p:nvGraphicFramePr>
        <p:xfrm>
          <a:off x="338446" y="1933021"/>
          <a:ext cx="11086961" cy="4322718"/>
        </p:xfrm>
        <a:graphic>
          <a:graphicData uri="http://schemas.openxmlformats.org/drawingml/2006/table">
            <a:tbl>
              <a:tblPr/>
              <a:tblGrid>
                <a:gridCol w="3130961">
                  <a:extLst>
                    <a:ext uri="{9D8B030D-6E8A-4147-A177-3AD203B41FA5}">
                      <a16:colId xmlns:a16="http://schemas.microsoft.com/office/drawing/2014/main" val="273251819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4508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80937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983025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91684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581097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842315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19877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64241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81601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52523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16531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3378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9105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832808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52591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85618942"/>
                    </a:ext>
                  </a:extLst>
                </a:gridCol>
              </a:tblGrid>
              <a:tr h="257654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6117"/>
                  </a:ext>
                </a:extLst>
              </a:tr>
              <a:tr h="25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05499"/>
                  </a:ext>
                </a:extLst>
              </a:tr>
              <a:tr h="140137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5948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HAREKET VE ANTRENMAN BİLİMLERİ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2624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BEDEN EĞİTİMİ VE SPOR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02641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BEDEN EĞİTİMİ VE SPOR ÖĞRETMENLİĞİ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22750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BİLGİSAYAR VE ÖĞRETİM TEKNOLOJİLERİ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02092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PROGRAMLARI VE ÖĞRETİM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73855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YÖNETİMİ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809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REHBERLİK VE PSİKOLOJİK DANIŞMANLIK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1519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FELSEFE VE DİN BİLİMLERİ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42624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DİN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2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0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233396-718C-BF46-3560-03AE12FD4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E92545B-9A42-2B22-D247-1F159391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Program Ders Görevlendirme ve Yük Analizi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1300" b="1" i="1" dirty="0">
                <a:solidFill>
                  <a:srgbClr val="0000CC"/>
                </a:solidFill>
              </a:rPr>
              <a:t>(Tezli Yüksek Lisans)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3F9B9A0-BCCA-AF2A-5141-498EDB89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B94244-7EE2-4898-7DE3-AF920978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9507FFF-7E39-9779-3518-58D9A3C35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35511"/>
              </p:ext>
            </p:extLst>
          </p:nvPr>
        </p:nvGraphicFramePr>
        <p:xfrm>
          <a:off x="215761" y="1895699"/>
          <a:ext cx="11086961" cy="4322718"/>
        </p:xfrm>
        <a:graphic>
          <a:graphicData uri="http://schemas.openxmlformats.org/drawingml/2006/table">
            <a:tbl>
              <a:tblPr/>
              <a:tblGrid>
                <a:gridCol w="3130961">
                  <a:extLst>
                    <a:ext uri="{9D8B030D-6E8A-4147-A177-3AD203B41FA5}">
                      <a16:colId xmlns:a16="http://schemas.microsoft.com/office/drawing/2014/main" val="273251819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4508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80937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983025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91684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581097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842315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19877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64241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81601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52523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16531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3378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9105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832808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52591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85618942"/>
                    </a:ext>
                  </a:extLst>
                </a:gridCol>
              </a:tblGrid>
              <a:tr h="257654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6117"/>
                  </a:ext>
                </a:extLst>
              </a:tr>
              <a:tr h="25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05499"/>
                  </a:ext>
                </a:extLst>
              </a:tr>
              <a:tr h="140137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5948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TEKNOLOJİ MÜHENDİSLİK SANAT VE MATEMATİK (STEAM)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2624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GAZETECİLİK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02641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MÜZİK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22750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RESİM İŞ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02092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HALKLA İLİŞKİLER VE REKLAMCILIK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73855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İSLAM TARİHİ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809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HUKUKU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1519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BİYOLOJİ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42624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BİLGİSİ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2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271CFB1-6943-EC34-2E29-39AA2417E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4070EF-FEEB-180F-5288-D8004B40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Program Ders Görevlendirme ve Yük Analizi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1300" b="1" i="1" dirty="0">
                <a:solidFill>
                  <a:srgbClr val="0000CC"/>
                </a:solidFill>
              </a:rPr>
              <a:t>(Tezli Yüksek Lisans)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424FCE3-091E-676B-DE81-F15559E4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6387F6-2CBD-BE65-7E33-23EEF5CF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6A5B2C0-B4FB-E7EA-AC36-D243EF567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11066"/>
              </p:ext>
            </p:extLst>
          </p:nvPr>
        </p:nvGraphicFramePr>
        <p:xfrm>
          <a:off x="215761" y="1951682"/>
          <a:ext cx="11086961" cy="3977913"/>
        </p:xfrm>
        <a:graphic>
          <a:graphicData uri="http://schemas.openxmlformats.org/drawingml/2006/table">
            <a:tbl>
              <a:tblPr/>
              <a:tblGrid>
                <a:gridCol w="3130961">
                  <a:extLst>
                    <a:ext uri="{9D8B030D-6E8A-4147-A177-3AD203B41FA5}">
                      <a16:colId xmlns:a16="http://schemas.microsoft.com/office/drawing/2014/main" val="273251819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4508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80937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983025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91684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581097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842315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19877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64241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81601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52523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16531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3378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9105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832808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52591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85618942"/>
                    </a:ext>
                  </a:extLst>
                </a:gridCol>
              </a:tblGrid>
              <a:tr h="257654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6117"/>
                  </a:ext>
                </a:extLst>
              </a:tr>
              <a:tr h="25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05499"/>
                  </a:ext>
                </a:extLst>
              </a:tr>
              <a:tr h="140137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5948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FİZİK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2624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KİMYA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02641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MATEMATİK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22750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MÜZİK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02092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MÜZİKOLOJİ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73855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EĞİTİM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809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HUKUK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1519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RESİM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4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1A08AC6-FA55-0614-EA1C-95067012E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D94E62-629B-68BA-BB85-8F2ED551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Program Ders Görevlendirme ve Yük Analizi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1300" b="1" i="1" dirty="0">
                <a:solidFill>
                  <a:srgbClr val="0000CC"/>
                </a:solidFill>
              </a:rPr>
              <a:t>(Tezli Yüksek Lisans)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8CEE85A-639B-6F49-5273-2D675CC2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73C088-5170-621A-8FAA-A9C20FB3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E8495307-201A-27FE-17AF-EB3889A11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49288"/>
              </p:ext>
            </p:extLst>
          </p:nvPr>
        </p:nvGraphicFramePr>
        <p:xfrm>
          <a:off x="266839" y="1989006"/>
          <a:ext cx="11086961" cy="3977913"/>
        </p:xfrm>
        <a:graphic>
          <a:graphicData uri="http://schemas.openxmlformats.org/drawingml/2006/table">
            <a:tbl>
              <a:tblPr/>
              <a:tblGrid>
                <a:gridCol w="3130961">
                  <a:extLst>
                    <a:ext uri="{9D8B030D-6E8A-4147-A177-3AD203B41FA5}">
                      <a16:colId xmlns:a16="http://schemas.microsoft.com/office/drawing/2014/main" val="273251819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4508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80937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983025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91684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581097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842315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19877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64241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81601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52523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16531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3378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9105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832808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52591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85618942"/>
                    </a:ext>
                  </a:extLst>
                </a:gridCol>
              </a:tblGrid>
              <a:tr h="257654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6117"/>
                  </a:ext>
                </a:extLst>
              </a:tr>
              <a:tr h="25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05499"/>
                  </a:ext>
                </a:extLst>
              </a:tr>
              <a:tr h="140137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5948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 YÖNETİM BİLİMLERİ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02641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SINIF ÖĞRETMENLİĞİ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22750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İSLAM HUKUKU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02092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TEMEL İSLAM BİLİMLERİ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73855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BİLGİLER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42624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3796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İNGİLİZ DİLİ EĞİTİMİ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93865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YÖNETİM BİLİŞİM SİSTEMLERİ (YL) (TEZLİ)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98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9FE77F-9BCE-BF97-FA9B-8246A7C56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3F8FD8-6EC5-13CE-FEE1-B6A71648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Program Ders Görevlendirme ve Yük Analizi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1300" b="1" i="1" dirty="0">
                <a:solidFill>
                  <a:srgbClr val="0000CC"/>
                </a:solidFill>
              </a:rPr>
              <a:t>(Doktora)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3ED0F92-2F84-EBEF-2100-566EAFD3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F58492-41BC-726C-32D5-4E3BF483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84F9787-7DCB-BC33-C935-08812D405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02375"/>
              </p:ext>
            </p:extLst>
          </p:nvPr>
        </p:nvGraphicFramePr>
        <p:xfrm>
          <a:off x="266839" y="1933021"/>
          <a:ext cx="11086961" cy="4235567"/>
        </p:xfrm>
        <a:graphic>
          <a:graphicData uri="http://schemas.openxmlformats.org/drawingml/2006/table">
            <a:tbl>
              <a:tblPr/>
              <a:tblGrid>
                <a:gridCol w="3130961">
                  <a:extLst>
                    <a:ext uri="{9D8B030D-6E8A-4147-A177-3AD203B41FA5}">
                      <a16:colId xmlns:a16="http://schemas.microsoft.com/office/drawing/2014/main" val="273251819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4508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80937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983025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91684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581097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842315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19877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64241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81601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52523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16531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3378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9105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832808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52591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85618942"/>
                    </a:ext>
                  </a:extLst>
                </a:gridCol>
              </a:tblGrid>
              <a:tr h="257654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6117"/>
                  </a:ext>
                </a:extLst>
              </a:tr>
              <a:tr h="25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05499"/>
                  </a:ext>
                </a:extLst>
              </a:tr>
              <a:tr h="140137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5948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BEDEN EĞİTİMİ VE SPOR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2624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BİLGİSAYAR VE ÖĞRETİM TEKNOLOJİLERİ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809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REHBERLİK VE PSİKOLOJİK DANIŞMANLIK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1519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MÜZİK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42624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HALKLA İLİŞKİLER VE REKLAMCILIK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2745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HUKUKU (DR) (ONDOKUZ MAYIS ÜNİV.ORTAK)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708695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BİYOLOJİ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05954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BİLGİSİ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95262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FİZİK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19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927960"/>
            <a:ext cx="5193145" cy="431365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4BEA1E-DE8D-8BA1-4999-6FE0B9D53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6683E0-79D3-62BA-5676-6077996A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Program Ders Görevlendirme ve Yük Analizi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1300" b="1" i="1" dirty="0">
                <a:solidFill>
                  <a:srgbClr val="0000CC"/>
                </a:solidFill>
              </a:rPr>
              <a:t>(Doktora)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6C39FDD-F480-9B1A-B5A5-32B835FE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74322F3-D50E-515F-C8A9-E8C1A8DC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536021AE-93B5-D25E-B1E6-E9186E4BC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24016"/>
              </p:ext>
            </p:extLst>
          </p:nvPr>
        </p:nvGraphicFramePr>
        <p:xfrm>
          <a:off x="215761" y="2138295"/>
          <a:ext cx="11086961" cy="3204951"/>
        </p:xfrm>
        <a:graphic>
          <a:graphicData uri="http://schemas.openxmlformats.org/drawingml/2006/table">
            <a:tbl>
              <a:tblPr/>
              <a:tblGrid>
                <a:gridCol w="3130961">
                  <a:extLst>
                    <a:ext uri="{9D8B030D-6E8A-4147-A177-3AD203B41FA5}">
                      <a16:colId xmlns:a16="http://schemas.microsoft.com/office/drawing/2014/main" val="273251819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4508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80937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983025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91684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581097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842315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19877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64241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81601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52523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16531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03378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9105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8328089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166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52591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85618942"/>
                    </a:ext>
                  </a:extLst>
                </a:gridCol>
              </a:tblGrid>
              <a:tr h="257654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66117"/>
                  </a:ext>
                </a:extLst>
              </a:tr>
              <a:tr h="25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05499"/>
                  </a:ext>
                </a:extLst>
              </a:tr>
              <a:tr h="140137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Açılan Ders Sayısı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Ders Sayısı 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Haftalık Ders Saati Toplamı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Haftalık Ders Saati</a:t>
                      </a:r>
                    </a:p>
                  </a:txBody>
                  <a:tcPr marL="5939" marR="5939" marT="5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5948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KİMYA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2624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MATEMATİK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8093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SINIF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15196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BİLGİLER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42624"/>
                  </a:ext>
                </a:extLst>
              </a:tr>
              <a:tr h="257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 EĞİTİMİ (DR)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2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5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32500" lnSpcReduction="20000"/>
          </a:bodyPr>
          <a:lstStyle/>
          <a:p>
            <a:r>
              <a:rPr lang="tr-TR" sz="24000" b="1" dirty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PROGRAMLAR VE ÖĞRENCİ </a:t>
            </a: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2A3C-2387-1E91-E4E4-CD60EC573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3645B5-B519-03F6-9E2B-73E339A6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6" y="757382"/>
            <a:ext cx="10515600" cy="54494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CC"/>
                </a:solidFill>
              </a:rPr>
              <a:t>Lisansüstü Eğitim Programları </a:t>
            </a:r>
            <a:endParaRPr lang="tr-TR" sz="32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B14B0F-638A-DFE6-0DD3-C903757E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EDAD41-428C-8C20-6C06-D8DA4313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5D8C269-56DA-7195-8ADF-840CCC2A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76088"/>
              </p:ext>
            </p:extLst>
          </p:nvPr>
        </p:nvGraphicFramePr>
        <p:xfrm>
          <a:off x="1140124" y="1919160"/>
          <a:ext cx="10213675" cy="41414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325589">
                  <a:extLst>
                    <a:ext uri="{9D8B030D-6E8A-4147-A177-3AD203B41FA5}">
                      <a16:colId xmlns:a16="http://schemas.microsoft.com/office/drawing/2014/main" val="3183106496"/>
                    </a:ext>
                  </a:extLst>
                </a:gridCol>
                <a:gridCol w="1427358">
                  <a:extLst>
                    <a:ext uri="{9D8B030D-6E8A-4147-A177-3AD203B41FA5}">
                      <a16:colId xmlns:a16="http://schemas.microsoft.com/office/drawing/2014/main" val="1042989349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120683918"/>
                    </a:ext>
                  </a:extLst>
                </a:gridCol>
                <a:gridCol w="1233908">
                  <a:extLst>
                    <a:ext uri="{9D8B030D-6E8A-4147-A177-3AD203B41FA5}">
                      <a16:colId xmlns:a16="http://schemas.microsoft.com/office/drawing/2014/main" val="1457558266"/>
                    </a:ext>
                  </a:extLst>
                </a:gridCol>
              </a:tblGrid>
              <a:tr h="2931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Türü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811164"/>
                  </a:ext>
                </a:extLst>
              </a:tr>
              <a:tr h="4379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Tezsiz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Tezli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Doktora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7331155"/>
                  </a:ext>
                </a:extLst>
              </a:tr>
              <a:tr h="3356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Antrenörlük Eğitimi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54307"/>
                  </a:ext>
                </a:extLst>
              </a:tr>
              <a:tr h="3356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Beden Eğitimi ve Spor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70963116"/>
                  </a:ext>
                </a:extLst>
              </a:tr>
              <a:tr h="3356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Bilimleri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97307841"/>
                  </a:ext>
                </a:extLst>
              </a:tr>
              <a:tr h="3356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Felsefe ve Din Bilimleri 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3074042"/>
                  </a:ext>
                </a:extLst>
              </a:tr>
              <a:tr h="3476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Teknoloji Mühendislik Sanat ve Matematik (STEAM) Eğitimi Anabilim Dalı (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Disiplinlerarası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5711533"/>
                  </a:ext>
                </a:extLst>
              </a:tr>
              <a:tr h="3356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Gazetecilik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6196911"/>
                  </a:ext>
                </a:extLst>
              </a:tr>
              <a:tr h="3356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Güzel Sanatlar Eğitimi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7781935"/>
                  </a:ext>
                </a:extLst>
              </a:tr>
              <a:tr h="3356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Halkla İlişkiler ve Reklamcılık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3256994"/>
                  </a:ext>
                </a:extLst>
              </a:tr>
              <a:tr h="2119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İslam Tarihi ve Sanatları Anabilim Dalı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6582198"/>
                  </a:ext>
                </a:extLst>
              </a:tr>
              <a:tr h="2119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Hukuku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184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9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7836" y="757382"/>
            <a:ext cx="10515600" cy="54494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CC"/>
                </a:solidFill>
              </a:rPr>
              <a:t>Lisansüstü Eğitim Programları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79788"/>
              </p:ext>
            </p:extLst>
          </p:nvPr>
        </p:nvGraphicFramePr>
        <p:xfrm>
          <a:off x="538017" y="1984549"/>
          <a:ext cx="10815783" cy="383299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467928">
                  <a:extLst>
                    <a:ext uri="{9D8B030D-6E8A-4147-A177-3AD203B41FA5}">
                      <a16:colId xmlns:a16="http://schemas.microsoft.com/office/drawing/2014/main" val="3183106496"/>
                    </a:ext>
                  </a:extLst>
                </a:gridCol>
                <a:gridCol w="1837208">
                  <a:extLst>
                    <a:ext uri="{9D8B030D-6E8A-4147-A177-3AD203B41FA5}">
                      <a16:colId xmlns:a16="http://schemas.microsoft.com/office/drawing/2014/main" val="1042989349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120683918"/>
                    </a:ext>
                  </a:extLst>
                </a:gridCol>
                <a:gridCol w="1949266">
                  <a:extLst>
                    <a:ext uri="{9D8B030D-6E8A-4147-A177-3AD203B41FA5}">
                      <a16:colId xmlns:a16="http://schemas.microsoft.com/office/drawing/2014/main" val="1457558266"/>
                    </a:ext>
                  </a:extLst>
                </a:gridCol>
              </a:tblGrid>
              <a:tr h="2907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Türü </a:t>
                      </a:r>
                      <a:endParaRPr lang="tr-TR" sz="1400" b="1" i="1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811164"/>
                  </a:ext>
                </a:extLst>
              </a:tr>
              <a:tr h="3155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Tezsiz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Tezli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Doktora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733115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 ve Fen Bilimleri Eğitimi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654307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Müzik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0963116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Müzikoloji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730784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Eğitim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3074042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Hukuk Anabilim Dalı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5711533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Resim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619691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Siyaset Bilimi ve Kamu Yönetimi Anabilim Dalı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778193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 Bilişimi Disiplinlerarası Anabilim Dalı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3256994"/>
                  </a:ext>
                </a:extLst>
              </a:tr>
              <a:tr h="2102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 Yöneticiliği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6582198"/>
                  </a:ext>
                </a:extLst>
              </a:tr>
              <a:tr h="2102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Temel Eğitim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184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2FDF6-3230-625F-910D-66B6E442D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52FCBD-AB2E-0DAC-6803-9C2D5D40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6" y="757382"/>
            <a:ext cx="10515600" cy="54494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CC"/>
                </a:solidFill>
              </a:rPr>
              <a:t>Lisansüstü Eğitim Programları </a:t>
            </a:r>
            <a:endParaRPr lang="tr-TR" sz="32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2227EB-0302-F3A3-5E84-C6EEAD46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8D1DEAA-01E4-34ED-545D-FFFB911D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BF801BBC-F3BD-702A-A928-FAA747CB9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96749"/>
              </p:ext>
            </p:extLst>
          </p:nvPr>
        </p:nvGraphicFramePr>
        <p:xfrm>
          <a:off x="838200" y="1925968"/>
          <a:ext cx="10815783" cy="193766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467928">
                  <a:extLst>
                    <a:ext uri="{9D8B030D-6E8A-4147-A177-3AD203B41FA5}">
                      <a16:colId xmlns:a16="http://schemas.microsoft.com/office/drawing/2014/main" val="3183106496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1042989349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val="120683918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1457558266"/>
                    </a:ext>
                  </a:extLst>
                </a:gridCol>
              </a:tblGrid>
              <a:tr h="2907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Türü </a:t>
                      </a:r>
                      <a:endParaRPr lang="tr-TR" sz="1400" b="1" i="1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811164"/>
                  </a:ext>
                </a:extLst>
              </a:tr>
              <a:tr h="3155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Tezsiz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Tezli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Doktora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733115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Temel İslam Bilimleri Anabilim Dalı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54307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 ve Sosyal Bilimler Eğitimi Anabilim Dalı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70963116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 Diller Eğitimi Anabilim Dalı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730784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Yönetim Bilişim Sistemleri Anabilim Dalı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>
                          <a:effectLst/>
                        </a:rPr>
                        <a:t> 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307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F5EF-10A6-474C-2700-A6B92BF46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C3C18F-F5DC-6CD6-810B-F1709E77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6" y="757382"/>
            <a:ext cx="10515600" cy="54494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CC"/>
                </a:solidFill>
              </a:rPr>
              <a:t>Açılması Planlanan Lisansüstü Eğitim Programları </a:t>
            </a:r>
            <a:endParaRPr lang="tr-TR" sz="32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72CBA7-6A6E-757C-B3A4-BB339E9C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144194B-A92A-2D44-2DE0-C26D3046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405D5B1D-34F8-87D6-B867-C39167980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21888"/>
              </p:ext>
            </p:extLst>
          </p:nvPr>
        </p:nvGraphicFramePr>
        <p:xfrm>
          <a:off x="237838" y="2429821"/>
          <a:ext cx="9811231" cy="22705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960076">
                  <a:extLst>
                    <a:ext uri="{9D8B030D-6E8A-4147-A177-3AD203B41FA5}">
                      <a16:colId xmlns:a16="http://schemas.microsoft.com/office/drawing/2014/main" val="3183106496"/>
                    </a:ext>
                  </a:extLst>
                </a:gridCol>
                <a:gridCol w="1719431">
                  <a:extLst>
                    <a:ext uri="{9D8B030D-6E8A-4147-A177-3AD203B41FA5}">
                      <a16:colId xmlns:a16="http://schemas.microsoft.com/office/drawing/2014/main" val="1042989349"/>
                    </a:ext>
                  </a:extLst>
                </a:gridCol>
                <a:gridCol w="2058704">
                  <a:extLst>
                    <a:ext uri="{9D8B030D-6E8A-4147-A177-3AD203B41FA5}">
                      <a16:colId xmlns:a16="http://schemas.microsoft.com/office/drawing/2014/main" val="120683918"/>
                    </a:ext>
                  </a:extLst>
                </a:gridCol>
                <a:gridCol w="1073020">
                  <a:extLst>
                    <a:ext uri="{9D8B030D-6E8A-4147-A177-3AD203B41FA5}">
                      <a16:colId xmlns:a16="http://schemas.microsoft.com/office/drawing/2014/main" val="1457558266"/>
                    </a:ext>
                  </a:extLst>
                </a:gridCol>
              </a:tblGrid>
              <a:tr h="2907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Türü </a:t>
                      </a:r>
                      <a:endParaRPr lang="tr-TR" sz="1400" b="1" i="1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811164"/>
                  </a:ext>
                </a:extLst>
              </a:tr>
              <a:tr h="3155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Tezsiz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Tezli Yüksek Lisans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Doktora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733115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Teknoloji Tasarım ve Girişimcilik Eğitimi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54307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 Mühendisliği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963116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730784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 </a:t>
                      </a:r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3074042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Yapay Zeka Mühendisliği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57460">
                          <a:srgbClr val="C3DBF0"/>
                        </a:gs>
                        <a:gs pos="51155">
                          <a:srgbClr val="C9DFF1"/>
                        </a:gs>
                        <a:gs pos="48840">
                          <a:srgbClr val="CBE0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9935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9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ÖĞRENCİ SAYISI (Tezsiz Yüksek Lisans)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12136"/>
              </p:ext>
            </p:extLst>
          </p:nvPr>
        </p:nvGraphicFramePr>
        <p:xfrm>
          <a:off x="258417" y="1816905"/>
          <a:ext cx="10714571" cy="39560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63421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316624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316624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991480">
                  <a:extLst>
                    <a:ext uri="{9D8B030D-6E8A-4147-A177-3AD203B41FA5}">
                      <a16:colId xmlns:a16="http://schemas.microsoft.com/office/drawing/2014/main" val="2219281847"/>
                    </a:ext>
                  </a:extLst>
                </a:gridCol>
                <a:gridCol w="991480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317471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317471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</a:tblGrid>
              <a:tr h="2741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Program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5458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DİN KÜLTÜRÜ VE AHLAK BİLGİSİ EĞİTİMİ (YL) (TEZSİZ) (UZAKTAN EĞİTİM)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EĞİTİM YÖNETİMİ (YL) (TEZSİZ) (UZAKTAN ÖĞRETİM)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KAMU HUKUKU (YL) (TEZSİZ) (İÖ)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57057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ÖZEL HUKUK (YL) (TEZSİZ) (İÖ)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28672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TÜRKÇE EĞİTİMİ (YL) (TEZSİZ) (İÖ)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32525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BİLGİSAYAR VE ÖĞRETİM TEKNOLOJİLERİ EĞİTİMİ (YL) (TEZSİZ) (UZAKTAN ÖĞRETİM)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09775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MATEMATİK EĞİTİMİ TEZSİZ YÜKSEK LİSANS UZAKTAN ÖĞRETİM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49028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TÜRKÇE EĞİTİMİ (YL) (TEZSİZ) (UZAKTAN EĞİTİM)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04117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EĞİTİM YÖNETİMİ (YL) (TEZSİZ)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113288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TÜRKÇE EĞİTİMİ (YL) (TEZSİZ) (İÖ)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38433"/>
                  </a:ext>
                </a:extLst>
              </a:tr>
              <a:tr h="2741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 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134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123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257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92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88 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180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4334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B630208-4B88-78F1-CA28-8EA7E2DA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5AA134-032B-A1E9-C0DC-C01F9C14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ÖĞRENCİ SAYISI (Tezli Yüksek Lisans)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37111A1-6C9B-03A8-DBAC-C59797E4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57EFB07-C1E7-0DAB-CE88-31CB20A1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67215A23-6E46-A101-F423-98172B37C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16799"/>
              </p:ext>
            </p:extLst>
          </p:nvPr>
        </p:nvGraphicFramePr>
        <p:xfrm>
          <a:off x="387626" y="1958012"/>
          <a:ext cx="9630161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63868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</a:tblGrid>
              <a:tr h="32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6403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ÖĞRETMENLİĞİ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BİLGİSAYAR VE ÖĞRETİM TEKNOLOJİLERİ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1996439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BİYOLOJİ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012033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PROGRAMLARI VE ÖĞRETİM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47327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YÖNETİMİ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457057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FELSEFE VE DİN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132867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BİLGİSİ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33252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TEKNOLOJİ MÜHENDİSLİK SANAT VE MATEMATİK (STEAM)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34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0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272AA6-516A-BF8A-1C32-2F8A79EA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C0A1DA-E0E5-9ECA-8076-86768D97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ÖĞRENCİ SAYISI (Tezli Yüksek Lisans)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FB01CE-E949-BE24-4596-214B098A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61E129-2413-A681-987C-D3560A43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863422B-5DCE-15E5-C642-A5186AF8D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64241"/>
              </p:ext>
            </p:extLst>
          </p:nvPr>
        </p:nvGraphicFramePr>
        <p:xfrm>
          <a:off x="387626" y="1958012"/>
          <a:ext cx="9630161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63868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</a:tblGrid>
              <a:tr h="32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6403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FİZİK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GAZETECİLİK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HALKLA İLİŞKİLER VE REKLAMCILIK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1996439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HAREKET VE ANTRENMAN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012033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İNGİLİZ DİLİ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47327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İSLAM HUKUKU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457057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İSLAM TARİHİ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132867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33252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KİMYA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34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3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63A8BC-2F8A-ACEF-9CB7-AC4900AA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4204E4-2918-5D7D-69C5-50BAA722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ÖĞRENCİ SAYISI (Tezli Yüksek Lisans)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8F0F9BC-6940-92C6-E230-232C2542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A4393D5-2DDC-5D57-EAE2-5AF37CA6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85BDB53-D728-A5BA-098F-2A4CB70B7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28431"/>
              </p:ext>
            </p:extLst>
          </p:nvPr>
        </p:nvGraphicFramePr>
        <p:xfrm>
          <a:off x="387626" y="1958012"/>
          <a:ext cx="9630161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63868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</a:tblGrid>
              <a:tr h="32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6403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MATEMATİK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1996439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MÜZİKOLOJİ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012033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EĞİTİM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47327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HUKUK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457057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REHBERLİK VE PSİKOLOJİK DANIŞMANLIK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132867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RESİM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33252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RESİM İŞ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34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A3B101-F7AD-15EE-DEE2-F1CDAD2F7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FE43FD-C659-6EDE-DE62-0FBE64CE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ÖĞRENCİ SAYISI (Tezli Yüksek Lisans)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D8ECB8A-12C8-4106-3AF8-76F06CAB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35D5817-0239-C733-F5D2-5B30AEF5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30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1E2A6951-C1A6-0344-4E77-08A621515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89021"/>
              </p:ext>
            </p:extLst>
          </p:nvPr>
        </p:nvGraphicFramePr>
        <p:xfrm>
          <a:off x="387626" y="1958012"/>
          <a:ext cx="9630161" cy="41779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63868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</a:tblGrid>
              <a:tr h="32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6403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SINIF ÖĞRETMENLİĞİ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SOSYAL BİLGİLER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 YÖNETİM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1996439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TARİH ÖĞRETMENLİĞİ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012033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TEMEL İSLAM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47327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TEMEL İSLAM BİLİMLERİ (YL) (TEZLİ) (RECEP TAYYİP ERDOĞAN ÜNİV.ORTAK)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457057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 DİLİ VE EDEBİYATI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132867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33252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YÖNETİM BİLİŞİM SİSTEMLERİ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34133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077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7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1FDCC6-7A5F-5728-87B2-A308355E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55B42C-D5F5-6801-9BF2-373644EE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ÖĞRENCİ SAYISI (Doktora)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ADCD0F5-E73F-3A88-EB06-F70DED96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70548A-6EE2-95F4-7AC7-9293DC3F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F47A65C-AE89-A76F-6973-36C302E5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44480"/>
              </p:ext>
            </p:extLst>
          </p:nvPr>
        </p:nvGraphicFramePr>
        <p:xfrm>
          <a:off x="387626" y="1958012"/>
          <a:ext cx="9630161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63868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</a:tblGrid>
              <a:tr h="32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6403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BİLGİSAYAR VE ÖĞRETİM TEKNOLOJİLERİ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BİYOLOJİ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1996439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BİLGİSİ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012033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FİZİK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47327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HALKLA İLİŞKİLER VE REKLAMCILIK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457057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(DR) (ONDOKUZ MAYIS ÜNİV.ORTAK)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132867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KİMYA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33252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MATEMATİK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34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6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C91097-F97B-349D-3923-09D309D4A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4A5A4-D3AD-7340-8FA7-A1557368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ÖĞRENCİ SAYISI (Doktora)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DAE3257-3FAA-9216-FA38-21D3395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63F94B-EDA7-9FC9-9779-50DEDB8D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32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65483E53-98D6-FCBA-AAD9-FA0E9C2DF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4492"/>
              </p:ext>
            </p:extLst>
          </p:nvPr>
        </p:nvGraphicFramePr>
        <p:xfrm>
          <a:off x="387626" y="1958012"/>
          <a:ext cx="9630161" cy="28915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63868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</a:tblGrid>
              <a:tr h="32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6403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Erkek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Kadın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REHBERLİK VE PSİKOLOJİK DANIŞMANLIK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SINIF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1996439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SOSYAL BİLGİLER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012033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47327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077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5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Üyesi Başına Düşen Lisansüstü Öğrenci Sayısı </a:t>
            </a:r>
            <a:br>
              <a:rPr lang="tr-TR" sz="2800" b="1" dirty="0">
                <a:solidFill>
                  <a:srgbClr val="3333FF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>(Tezsiz Yüksek Lisans)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73330"/>
              </p:ext>
            </p:extLst>
          </p:nvPr>
        </p:nvGraphicFramePr>
        <p:xfrm>
          <a:off x="838200" y="2028498"/>
          <a:ext cx="9668775" cy="355414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95504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918727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65454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</a:tblGrid>
              <a:tr h="2952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2541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BİLGİSAYAR VE ÖĞRETİM TEKNOLOJİLERİ EĞİTİMİ (YL) (TEZSİZ) (UZAKTAN ÖĞRETİM)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DİN KÜLTÜRÜ VE AHLAK BİLGİSİ EĞİTİMİ (YL) (TEZSİZ) (UZAKTAN EĞİTİM)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224358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YÖNETİMİ (YL) (TEZSİZ) (UZAKTAN ÖĞRETİM)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879028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MATEMATİK EĞİTİMİ TEZSİZ YÜKSEK LİSANS UZAKTAN ÖĞRETİM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(YL) (TEZSİZ) (UZAKTAN EĞİTİM)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YÖNETİMİ (YL) (TEZSİZ)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(YL) (TEZSİZ) (İÖ)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HUKUK (YL) (TEZSİZ) (İÖ)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(YL) (TEZSİZ) (İÖ)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AEE1-618B-54D1-799A-F8C104C9A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6D02B-BBC0-4419-26B3-E69AC626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Üyesi Başına Düşen Lisansüstü Öğrenci Sayısı </a:t>
            </a:r>
            <a:br>
              <a:rPr lang="tr-TR" sz="2800" b="1" dirty="0">
                <a:solidFill>
                  <a:srgbClr val="3333FF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>(Tezli Yüksek Lisans)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56CAC6-87AC-259B-0F03-AF765C07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CA23F963-425F-90DB-B9B3-FB206B3D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34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C52D218-8B8A-4B77-BF03-CC7D51DBD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9012"/>
              </p:ext>
            </p:extLst>
          </p:nvPr>
        </p:nvGraphicFramePr>
        <p:xfrm>
          <a:off x="838200" y="2028498"/>
          <a:ext cx="9349596" cy="41979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60306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822376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56691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ÖĞRETMENLİĞİ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514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BİLGİSAYAR VE ÖĞRETİM TEKNOLOJİLERİ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BİYOLOJİ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PROGRAMLARI VE ÖĞRETİM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YÖNETİMİ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FELSEFE VE DİN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BİLGİSİ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TEKNOLOJİ MÜHENDİSLİK SANAT VE MATEMATİK (STEAM)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6AADF-8153-8E74-7FA6-621A9EE36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5F3AA4-18CF-38AD-81D2-9F8C02AD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 Başına </a:t>
            </a:r>
            <a:r>
              <a:rPr lang="tr-TR" sz="2800" b="1" dirty="0">
                <a:solidFill>
                  <a:srgbClr val="3333FF"/>
                </a:solidFill>
              </a:rPr>
              <a:t>Düşen Lisansüstü Öğrenci Sayısı </a:t>
            </a:r>
            <a:br>
              <a:rPr lang="tr-TR" sz="2800" b="1" dirty="0">
                <a:solidFill>
                  <a:srgbClr val="3333FF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>(Tezli Yüksek Lisans)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819CE86-06C4-D5C5-20E6-D445A385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556F06F-624B-4E6F-7350-43967290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35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EA56D78C-B7F1-F676-806F-BD083E1C0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82501"/>
              </p:ext>
            </p:extLst>
          </p:nvPr>
        </p:nvGraphicFramePr>
        <p:xfrm>
          <a:off x="838200" y="2028498"/>
          <a:ext cx="9349596" cy="41979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60306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822376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56691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FİZİK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GAZETECİLİK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1225703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HALKLA İLİŞKİLER VE REKLAMCILIK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HAREKET VE ANTRENMAN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İNGİLİZ DİLİ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İSLAM HUKUKU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İSLAM TARİHİ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KİMYA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1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DB3A2-A6CB-D7B8-4925-3C37B3C9C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99698-0667-B819-DD54-68772A0B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Üyesi Başına Düşen Lisansüstü Öğrenci Sayısı </a:t>
            </a:r>
            <a:br>
              <a:rPr lang="tr-TR" sz="2800" b="1" dirty="0">
                <a:solidFill>
                  <a:srgbClr val="3333FF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>(Tezli Yüksek Lisans)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D6C55DE-E5EF-3EE4-E5A1-755868CA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A30C8262-216D-755B-40BC-E6A0D755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36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77F5F3E-45A9-56DB-412D-698CEA5F7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74623"/>
              </p:ext>
            </p:extLst>
          </p:nvPr>
        </p:nvGraphicFramePr>
        <p:xfrm>
          <a:off x="838200" y="2028498"/>
          <a:ext cx="9349596" cy="41979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60306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822376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56691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MATEMATİK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211936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MÜZİKOLOJİ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EĞİTİM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HUKUK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REHBERLİK VE PSİKOLOJİK DANIŞMANLIK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RESİM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RESİM İŞ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A7FB1-57F6-D10B-DF6A-205D0C547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3F2B06-6B3B-C1A2-1CA7-D78124D2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Üyesi Başına Düşen Lisansüstü Öğrenci Sayısı </a:t>
            </a:r>
            <a:br>
              <a:rPr lang="tr-TR" sz="2800" b="1" dirty="0">
                <a:solidFill>
                  <a:srgbClr val="3333FF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>(Tezli Yüksek Lisans)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65CC757-4F63-E20A-FE9D-6F64D15D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79CB364-0DB2-CDD8-DFAB-2C7777F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37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1C604C46-58E3-D610-0113-2FDC48B93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678"/>
              </p:ext>
            </p:extLst>
          </p:nvPr>
        </p:nvGraphicFramePr>
        <p:xfrm>
          <a:off x="838200" y="2028498"/>
          <a:ext cx="9349596" cy="34325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60306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822376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56691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SINIF ÖĞRETMENLİĞİ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SOSYAL BİLGİLER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96473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 YÖNETİM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TEMEL İSLAM BİLİMLERİ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TEMEL İSLAM BİLİMLERİ (YL) (TEZLİ) (RECEP TAYYİP ERDOĞAN ÜNİV.ORTAK)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YÖNETİM BİLİŞİM SİSTEMLERİ (YL) (TEZLİ)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8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C100-BDC8-BEC6-3354-372A40F1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FC30B1-079A-81A3-0062-0123DB94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Üyesi Başına Düşen Lisansüstü Öğrenci Sayısı </a:t>
            </a:r>
            <a:br>
              <a:rPr lang="tr-TR" sz="2800" b="1" dirty="0">
                <a:solidFill>
                  <a:srgbClr val="3333FF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>(Doktora)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17287C3-0B7A-A8BE-7078-E8D4DF2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EC9E0ABB-8086-FE1C-B6D8-D1C5EF83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38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71BD44AD-CFF5-BB6D-AA8C-94E3147F7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8353"/>
              </p:ext>
            </p:extLst>
          </p:nvPr>
        </p:nvGraphicFramePr>
        <p:xfrm>
          <a:off x="838200" y="2028498"/>
          <a:ext cx="9349596" cy="41979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60306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822376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56691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BİLGİSAYAR VE ÖĞRETİM TEKNOLOJİLERİ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204086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BİYOLOJİ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BİLGİSİ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FİZİK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HALKLA İLİŞKİLER VE REKLAMCILIK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(DR) (ONDOKUZ MAYIS ÜNİV.ORTAK)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KİMYA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MATEMATİK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5D1A5-24E5-7AAF-45E1-B29A6A4F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6156A6-8A9F-F0C2-CEBD-C584E216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Üyesi Başına Düşen Lisansüstü Öğrenci Sayısı </a:t>
            </a:r>
            <a:br>
              <a:rPr lang="tr-TR" sz="2800" b="1" dirty="0">
                <a:solidFill>
                  <a:srgbClr val="3333FF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>(Doktora)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027D976-EB49-BF41-C34A-EECF34ED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9F319E5B-F3E3-05F1-3879-AA39904B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39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EE54AB66-15D9-C8CD-C657-38F1CF4B4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54618"/>
              </p:ext>
            </p:extLst>
          </p:nvPr>
        </p:nvGraphicFramePr>
        <p:xfrm>
          <a:off x="838200" y="2028498"/>
          <a:ext cx="9349596" cy="26671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960306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822376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56691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REHBERLİK VE PSİKOLOJİK DANIŞMANLIK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SINIF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SOSYAL BİLGİLER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(DR)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>
                <a:solidFill>
                  <a:srgbClr val="3333FF"/>
                </a:solidFill>
                <a:latin typeface="+mn-lt"/>
              </a:rPr>
              <a:t>Lisansüstü Eğitim Enstitüsü Müdürlüğü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36840"/>
              </p:ext>
            </p:extLst>
          </p:nvPr>
        </p:nvGraphicFramePr>
        <p:xfrm>
          <a:off x="1042750" y="2192456"/>
          <a:ext cx="7417279" cy="2658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9068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5098211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400447">
                <a:tc>
                  <a:txBody>
                    <a:bodyPr/>
                    <a:lstStyle/>
                    <a:p>
                      <a:pPr marL="360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Unvanı Adı Soyadı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Müdür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Prof. Dr. Hakan Şevki AYVACI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Müdür Yardımcısı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Dr. Mustafa ÜREY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413338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Müdür Yardımcısı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Öğr. Üyesi Büşra AKDOĞAN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87686"/>
                  </a:ext>
                </a:extLst>
              </a:tr>
              <a:tr h="829882">
                <a:tc>
                  <a:txBody>
                    <a:bodyPr/>
                    <a:lstStyle/>
                    <a:p>
                      <a:pPr marL="36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Enstitü </a:t>
                      </a:r>
                      <a:r>
                        <a:rPr lang="tr-TR" sz="2000" baseline="0" dirty="0">
                          <a:effectLst/>
                        </a:rPr>
                        <a:t>Sekreteri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Ahmet ŞAHİN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434001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Altyapı ve Tesisler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F2DDB-9147-1331-C942-A70A278F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85" y="847035"/>
            <a:ext cx="10306877" cy="511839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Yabancı Uyruklu Öğrenci Sayısı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3B-1A74-4BC2-8455-8613C38E416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54052"/>
              </p:ext>
            </p:extLst>
          </p:nvPr>
        </p:nvGraphicFramePr>
        <p:xfrm>
          <a:off x="251065" y="1769167"/>
          <a:ext cx="4224858" cy="407754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48650">
                  <a:extLst>
                    <a:ext uri="{9D8B030D-6E8A-4147-A177-3AD203B41FA5}">
                      <a16:colId xmlns:a16="http://schemas.microsoft.com/office/drawing/2014/main" val="926914233"/>
                    </a:ext>
                  </a:extLst>
                </a:gridCol>
                <a:gridCol w="1476208">
                  <a:extLst>
                    <a:ext uri="{9D8B030D-6E8A-4147-A177-3AD203B41FA5}">
                      <a16:colId xmlns:a16="http://schemas.microsoft.com/office/drawing/2014/main" val="391498586"/>
                    </a:ext>
                  </a:extLst>
                </a:gridCol>
              </a:tblGrid>
              <a:tr h="30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rgbClr val="FF0000"/>
                          </a:solidFill>
                          <a:effectLst/>
                        </a:rPr>
                        <a:t>Program türü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Sayı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94565912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Yüksek Lisans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44465229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Tezsiz Yüksek Lisans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32170361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Doktora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267200893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802609208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386964973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702369829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794091487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76942912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09679599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90270351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55419418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74523389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158744024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520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4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790673"/>
            <a:ext cx="10254343" cy="71845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ERASMUS+ </a:t>
            </a:r>
            <a:r>
              <a:rPr lang="tr-TR" sz="3200" b="1" dirty="0">
                <a:solidFill>
                  <a:srgbClr val="0000CC"/>
                </a:solidFill>
              </a:rPr>
              <a:t>Hareketlilik Durumu</a:t>
            </a:r>
            <a:endParaRPr lang="tr-TR" sz="32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43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66091"/>
              </p:ext>
            </p:extLst>
          </p:nvPr>
        </p:nvGraphicFramePr>
        <p:xfrm>
          <a:off x="235132" y="1958195"/>
          <a:ext cx="11443346" cy="39555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962120">
                  <a:extLst>
                    <a:ext uri="{9D8B030D-6E8A-4147-A177-3AD203B41FA5}">
                      <a16:colId xmlns:a16="http://schemas.microsoft.com/office/drawing/2014/main" val="3486356541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1443208702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509227458"/>
                    </a:ext>
                  </a:extLst>
                </a:gridCol>
              </a:tblGrid>
              <a:tr h="56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ERASMUS+ HAREKETLİLİLK DURUMU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80812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6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4700890"/>
                  </a:ext>
                </a:extLst>
              </a:tr>
              <a:tr h="56433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630835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4161976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4036789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655032"/>
                  </a:ext>
                </a:extLst>
              </a:tr>
              <a:tr h="61998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5825508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8299731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64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FAD97A-CA5F-08D1-EFBA-17B8F953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7FD6D6A5-A216-3407-B5A8-40CA008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Paketi Hazırlanma Durumu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1D3CE95-AA8E-37C1-C923-EDD17CE06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71389"/>
              </p:ext>
            </p:extLst>
          </p:nvPr>
        </p:nvGraphicFramePr>
        <p:xfrm>
          <a:off x="360218" y="2344081"/>
          <a:ext cx="10908000" cy="216260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842260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2125302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332653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791477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  <a:gridCol w="1816308">
                  <a:extLst>
                    <a:ext uri="{9D8B030D-6E8A-4147-A177-3AD203B41FA5}">
                      <a16:colId xmlns:a16="http://schemas.microsoft.com/office/drawing/2014/main" val="3127251025"/>
                    </a:ext>
                  </a:extLst>
                </a:gridCol>
              </a:tblGrid>
              <a:tr h="34601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Program Türü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595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Tamamlanma Oranı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3369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Tezsiz Yüksek Lisans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%79,54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369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Tezli Yüksek Lisans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%62,58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483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Doktora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%67,40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C5F20E2-2A6A-8362-844B-8BDDA502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366F3DE-23DB-50B3-7726-FA1298AA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A9DE5E58-224A-0367-4A44-116D40D00F63}"/>
              </a:ext>
            </a:extLst>
          </p:cNvPr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3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F4F828-5451-7A38-3D58-4313A4B1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8D721924-511B-810A-520A-AA57C7B4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Paketi Hazırlanma Durumu (Tezsiz Yüksek Lisans)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210A255-7209-ED6E-F148-85D9476D8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10661"/>
              </p:ext>
            </p:extLst>
          </p:nvPr>
        </p:nvGraphicFramePr>
        <p:xfrm>
          <a:off x="87673" y="2129568"/>
          <a:ext cx="11516265" cy="227602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577188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80707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81896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76474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26019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Adı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4163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(YL) (TEZSİZ) (İÖ)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2162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HUKUK (YL) (TEZSİZ) (İÖ)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27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YÖNETİMİ (YL) (TEZSİZ) (UZAKTAN ÖĞRETİM)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  <a:tr h="4244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DİN KÜLTÜRÜ VE AHLAK BİLGİSİ EĞİTİMİ (YL) (TEZSİZ) (UZAKTAN EĞİTİM)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12EEE0F-E79C-B701-0E59-8CECCB74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C604081-72BD-CEE8-0E6C-4363FADD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F4CD0D61-8B0B-69E0-7762-0CAA0563CC89}"/>
              </a:ext>
            </a:extLst>
          </p:cNvPr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9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Paketi Hazırlanma Durumu (Tezli Yüksek Lisans)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43259"/>
              </p:ext>
            </p:extLst>
          </p:nvPr>
        </p:nvGraphicFramePr>
        <p:xfrm>
          <a:off x="429720" y="1976580"/>
          <a:ext cx="11272752" cy="443119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Adı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HAREKET VE ANTRENMAN BİLİMLERİ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ÖĞRETMENLİĞİ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BİLGİSAYAR VE ÖĞRETİM TEKNOLOJİLERİ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  <a:tr h="2788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PROGRAMLARI VE ÖĞRETİM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EĞİTİM YÖNETİMİ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41029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REHBERLİK VE PSİKOLOJİK DANIŞMANLIK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66598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FELSEFE VE DİN BİLİMLERİ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32561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DİN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404156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TEKNOLOJİ MÜHENDİSLİK SANAT VE MATEMATİK (STEAM)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160799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6" name="Akış Çizelgesi: Toplam Birleşimi 5"/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226E07-37D7-41AA-60B3-160D91334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EEC83CDA-0A64-0CE4-54B9-F9D27D9D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Bilgi Paketi Hazırlanma Durumu (Tezli Yüksek Lisans)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E42182ED-DAF7-2FBD-ADA8-B9EE1A3CF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11960"/>
              </p:ext>
            </p:extLst>
          </p:nvPr>
        </p:nvGraphicFramePr>
        <p:xfrm>
          <a:off x="429720" y="1976580"/>
          <a:ext cx="11272752" cy="391689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Adı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GAZETECİLİK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RESİM İŞ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HALKLA İLİŞKİLER VE REKLAMCILIK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  <a:tr h="2788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İSLAM TARİHİ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41029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BİYOLOJİ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66598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BİLGİSİ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32561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FİZİK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404156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KİMYA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160799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B5B191F-1AA3-78BD-B6E1-481C0E69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4E9D66D-D08A-5CFB-5923-DFAF4A04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CA436729-7134-DF8D-3AB3-A260CB9383C5}"/>
              </a:ext>
            </a:extLst>
          </p:cNvPr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6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9C287D-7C18-C8B0-67D1-E4CA334BB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53427129-210E-2B4C-80A3-18E794D6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Bilgi Paketi Hazırlanma Durumu (Tezli Yüksek Lisans)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3B13F8F9-BD55-8187-78F3-36A21333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69112"/>
              </p:ext>
            </p:extLst>
          </p:nvPr>
        </p:nvGraphicFramePr>
        <p:xfrm>
          <a:off x="429720" y="1976580"/>
          <a:ext cx="11272752" cy="391689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Adı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MATEMATİK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MÜZİKOLOJİ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EĞİTİM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  <a:tr h="2788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HUKUK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RESİM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41029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SİYASET BİLİMİ VE KAMU YÖNETİMİ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66598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 BİLİŞİMİ DİSİPLİNLERARASI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32561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 YÖNETİM BİLİMLERİ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404156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SINIF ÖĞRETMENLİĞİ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160799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FEED9E3-04B0-E0FA-0ABC-D391E4C4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A34CFA-BB44-E456-7C95-9A2F9FF8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C96A8830-A365-146E-CC78-9641BDAAC7DC}"/>
              </a:ext>
            </a:extLst>
          </p:cNvPr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2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481DF24-0991-06CD-552F-F0E3EE4A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247DF11D-10B6-AD4B-0A54-2CF818A3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Bilgi Paketi Hazırlanma Durumu (Tezli Yüksek Lisans)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60CDBAC-EC2A-7150-D009-13521335D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46904"/>
              </p:ext>
            </p:extLst>
          </p:nvPr>
        </p:nvGraphicFramePr>
        <p:xfrm>
          <a:off x="429720" y="1976580"/>
          <a:ext cx="11272752" cy="301384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Adı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İSLAM HUKUKU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TEMEL İSLAM BİLİMLERİ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TEFSİR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2788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SOSYAL BİLGİLER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66598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İNGİLİZ DİLİ EĞİTİMİ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32561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YÖNETİM BİLİŞİM SİSTEMLERİ (YL) (TEZLİ)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4041561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1B5ECCE-E99F-E572-7B93-9D9A0490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E67C4BE-4EAA-FBF8-303B-D9ABB4A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956CB779-2B0B-291F-CD5C-D54FE9C84FE1}"/>
              </a:ext>
            </a:extLst>
          </p:cNvPr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4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10" y="812800"/>
            <a:ext cx="10603345" cy="68359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0000CC"/>
                </a:solidFill>
              </a:rPr>
              <a:t>Lisansüstü Eğitim Programları 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23942"/>
              </p:ext>
            </p:extLst>
          </p:nvPr>
        </p:nvGraphicFramePr>
        <p:xfrm>
          <a:off x="452583" y="1911921"/>
          <a:ext cx="11166762" cy="3777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05388">
                  <a:extLst>
                    <a:ext uri="{9D8B030D-6E8A-4147-A177-3AD203B41FA5}">
                      <a16:colId xmlns:a16="http://schemas.microsoft.com/office/drawing/2014/main" val="3065847438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338748751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2571452112"/>
                    </a:ext>
                  </a:extLst>
                </a:gridCol>
              </a:tblGrid>
              <a:tr h="4197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8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764807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494818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31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35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472582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13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11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80225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53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54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24110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172641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31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31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829785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13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11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023865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ÖĞRENCİ ALAN AKTİF 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49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47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016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C2DFEC-D49D-A20C-FD8D-0D25E2047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8F41D539-4385-F150-E3B0-51FC0E04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Paketi Hazırlanma Durumu (Doktora)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586925B-FF23-910F-B04A-759EE52F2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54366"/>
              </p:ext>
            </p:extLst>
          </p:nvPr>
        </p:nvGraphicFramePr>
        <p:xfrm>
          <a:off x="429720" y="1976580"/>
          <a:ext cx="11272752" cy="391689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Adı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BEDEN EĞİTİMİ VE SPOR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BİLGİSAYAR VE ÖĞRETİM TEKNOLOJİLERİ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REHBERLİK VE PSİKOLOJİK DANIŞMANLIK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MÜZİK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  <a:tr h="2788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HALKLA İLİŞKİLER VE REKLAMCILIK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HUKUKU (DR) (ONDOKUZ MAYIS ÜNİV.ORTAK)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41029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BİYOLOJİ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66598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 BİLGİSİ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32561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FİZİK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404156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KİMYA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160799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273A7C4-6DBA-19DB-C09B-8F9F1C31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35F293-C0ED-0E86-67DB-298ED387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67216534-BCBB-2038-0B72-4B2BE2B3C734}"/>
              </a:ext>
            </a:extLst>
          </p:cNvPr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2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BAFBED-8BE5-C7A3-E6A7-F24889CB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408AE68C-F2E4-A312-6882-9716C5FC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Paketi Hazırlanma Durumu (Doktora)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580FC5F-15B2-1415-2E03-2F105E074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38689"/>
              </p:ext>
            </p:extLst>
          </p:nvPr>
        </p:nvGraphicFramePr>
        <p:xfrm>
          <a:off x="429720" y="1976580"/>
          <a:ext cx="11272752" cy="212796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Adı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Girişi tamamlanan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Eksik/boş ders sayısı</a:t>
                      </a:r>
                      <a:endParaRPr lang="tr-TR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MATEMATİK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SINIF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SOSYAL BİLGİLER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TÜRKÇE EĞİTİMİ (DR)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A4C673-0617-E028-F5F3-BC607097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0B74527-5BAF-E4A4-E25F-95048F79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6" name="Akış Çizelgesi: Toplam Birleşimi 5">
            <a:extLst>
              <a:ext uri="{FF2B5EF4-FFF2-40B4-BE49-F238E27FC236}">
                <a16:creationId xmlns:a16="http://schemas.microsoft.com/office/drawing/2014/main" id="{039DEF9A-7C98-F85F-4DE4-B5829FAB6C76}"/>
              </a:ext>
            </a:extLst>
          </p:cNvPr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0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62500" lnSpcReduction="20000"/>
          </a:bodyPr>
          <a:lstStyle/>
          <a:p>
            <a:r>
              <a:rPr lang="tr-TR" sz="96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2026 YILI İYİLEŞTİRME PLANI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53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90937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54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75294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7837"/>
              </p:ext>
            </p:extLst>
          </p:nvPr>
        </p:nvGraphicFramePr>
        <p:xfrm>
          <a:off x="397563" y="1948069"/>
          <a:ext cx="11320673" cy="39968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24707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26498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82965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1674" y="794328"/>
            <a:ext cx="10427854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3333FF"/>
                </a:solidFill>
              </a:rPr>
              <a:t>Program Akreditasyon Hazırlık Çalışmaları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1" y="2290618"/>
            <a:ext cx="11092872" cy="388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/>
              <a:t>Lisansüstü programlara yönelik akreditasyon süreçleri, Yükseköğretim Kalite Kurulu (YÖKAK) tarafından henüz lisansüstü düzeyde tanınmış bir akreditasyon kuruluşu bulunmaması nedeniyle fiilî bir başvuru süreci kapsamında yürütülememektedir.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/>
              <a:t>Bununla birlikte Enstitümüz, ileride yürürlüğe girebilecek lisansüstü program akreditasyon süreçlerine hazırlıklı olmak amacıyla; kalite güvencesi yaklaşımını esas alan genel hazırlık çalışmalarını sürdürmektedir. Bu kapsamda program çıktılarının izlenmesi, eğitim-öğretim süreçlerinin sistematik şekilde değerlendirilmesi ve iç kalite güvence mekanizmalarının güçlendirilmesine yönelik farkındalık ve altyapı çalışmaları yürütülmektedir.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1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7" name="Unvan 3"/>
          <p:cNvSpPr txBox="1">
            <a:spLocks/>
          </p:cNvSpPr>
          <p:nvPr/>
        </p:nvSpPr>
        <p:spPr>
          <a:xfrm>
            <a:off x="-1" y="797551"/>
            <a:ext cx="10741891" cy="69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>
                <a:solidFill>
                  <a:srgbClr val="3333FF"/>
                </a:solidFill>
              </a:rPr>
              <a:t>Anabilim Dalı Başkanlıkları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65529"/>
              </p:ext>
            </p:extLst>
          </p:nvPr>
        </p:nvGraphicFramePr>
        <p:xfrm>
          <a:off x="496389" y="1782624"/>
          <a:ext cx="11088886" cy="432001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09634">
                  <a:extLst>
                    <a:ext uri="{9D8B030D-6E8A-4147-A177-3AD203B41FA5}">
                      <a16:colId xmlns:a16="http://schemas.microsoft.com/office/drawing/2014/main" val="3065712096"/>
                    </a:ext>
                  </a:extLst>
                </a:gridCol>
                <a:gridCol w="7079252">
                  <a:extLst>
                    <a:ext uri="{9D8B030D-6E8A-4147-A177-3AD203B41FA5}">
                      <a16:colId xmlns:a16="http://schemas.microsoft.com/office/drawing/2014/main" val="4090272509"/>
                    </a:ext>
                  </a:extLst>
                </a:gridCol>
              </a:tblGrid>
              <a:tr h="500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ANABİLİM DALI ADI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Anabilim Dalı Başkanı Unvanı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324153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Antrenörlük Eğitimi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Dr. Öğr. Üyesi Abdulkadir Birol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003890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Beden Eğitimi ve Spor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Prof. Dr. </a:t>
                      </a:r>
                      <a:r>
                        <a:rPr lang="tr-TR" sz="18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İdiris</a:t>
                      </a:r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Yılmaz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462324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Eğitim Bilimleri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Prof. Dr. Hülya Kasapoğlu </a:t>
                      </a:r>
                      <a:r>
                        <a:rPr lang="tr-TR" sz="1800" dirty="0" err="1">
                          <a:effectLst/>
                          <a:latin typeface="+mn-lt"/>
                        </a:rPr>
                        <a:t>Tankutay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147221"/>
                  </a:ext>
                </a:extLst>
              </a:tr>
              <a:tr h="513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Felsefe ve Din Bilimleri 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Prof. Dr. Cemil Osmanoğlu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465583"/>
                  </a:ext>
                </a:extLst>
              </a:tr>
              <a:tr h="852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Fen Teknoloji Mühendislik Sanat ve Matematik (STEAM) Eğitimi Anabilim Dalı (Disiplinler arası)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Prof. Dr. Faik Özgür Karataş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441749"/>
                  </a:ext>
                </a:extLst>
              </a:tr>
              <a:tr h="400580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Gazetecilik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Prof. Dr. Aynur Köse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911962"/>
                  </a:ext>
                </a:extLst>
              </a:tr>
              <a:tr h="269585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Güzel Sanatlar Eğitimi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Prof. Dr. Meltem </a:t>
                      </a:r>
                      <a:r>
                        <a:rPr lang="tr-TR" sz="18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Düzbastılar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270523"/>
                  </a:ext>
                </a:extLst>
              </a:tr>
              <a:tr h="539171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Halkla İlişkiler ve Reklamcılık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Gülcan Şener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71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3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36" y="822035"/>
            <a:ext cx="8872010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2078966"/>
            <a:ext cx="11380304" cy="3799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/>
              <a:t>Enstitümüz, lisansüstü eğitimde koordinasyon merkezi niteliğinde bir birim olarak görev yapmaktadır.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/>
              <a:t>Birim</a:t>
            </a:r>
            <a:r>
              <a:rPr lang="en-US" sz="2400" dirty="0"/>
              <a:t>; </a:t>
            </a:r>
            <a:r>
              <a:rPr lang="en-US" sz="2400" dirty="0" err="1"/>
              <a:t>şeffaflık</a:t>
            </a:r>
            <a:r>
              <a:rPr lang="en-US" sz="2400" dirty="0"/>
              <a:t>, </a:t>
            </a:r>
            <a:r>
              <a:rPr lang="en-US" sz="2400" dirty="0" err="1"/>
              <a:t>hesap</a:t>
            </a:r>
            <a:r>
              <a:rPr lang="en-US" sz="2400" dirty="0"/>
              <a:t> </a:t>
            </a:r>
            <a:r>
              <a:rPr lang="en-US" sz="2400" dirty="0" err="1"/>
              <a:t>verebilirlik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katılımcılık</a:t>
            </a:r>
            <a:r>
              <a:rPr lang="en-US" sz="2400" dirty="0"/>
              <a:t> </a:t>
            </a:r>
            <a:r>
              <a:rPr lang="en-US" sz="2400" dirty="0" err="1"/>
              <a:t>ilkelerini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dinamik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yönetim</a:t>
            </a:r>
            <a:r>
              <a:rPr lang="en-US" sz="2400" dirty="0"/>
              <a:t> </a:t>
            </a:r>
            <a:r>
              <a:rPr lang="en-US" sz="2400" dirty="0" err="1"/>
              <a:t>modeline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/>
              <a:t>. </a:t>
            </a:r>
            <a:r>
              <a:rPr lang="en-US" sz="2400" dirty="0" err="1"/>
              <a:t>Süreçlerin</a:t>
            </a:r>
            <a:r>
              <a:rPr lang="en-US" sz="2400" dirty="0"/>
              <a:t> </a:t>
            </a:r>
            <a:r>
              <a:rPr lang="en-US" sz="2400" dirty="0" err="1"/>
              <a:t>dijitalleşmesi</a:t>
            </a:r>
            <a:r>
              <a:rPr lang="en-US" sz="2400" dirty="0"/>
              <a:t> </a:t>
            </a:r>
            <a:r>
              <a:rPr lang="en-US" sz="2400" dirty="0" err="1"/>
              <a:t>konusundaki</a:t>
            </a:r>
            <a:r>
              <a:rPr lang="en-US" sz="2400" dirty="0"/>
              <a:t> </a:t>
            </a:r>
            <a:r>
              <a:rPr lang="en-US" sz="2400" dirty="0" err="1"/>
              <a:t>güçlü</a:t>
            </a:r>
            <a:r>
              <a:rPr lang="en-US" sz="2400" dirty="0"/>
              <a:t> </a:t>
            </a:r>
            <a:r>
              <a:rPr lang="en-US" sz="2400" dirty="0" err="1"/>
              <a:t>kurumsal</a:t>
            </a:r>
            <a:r>
              <a:rPr lang="en-US" sz="2400" dirty="0"/>
              <a:t> </a:t>
            </a:r>
            <a:r>
              <a:rPr lang="en-US" sz="2400" dirty="0" err="1"/>
              <a:t>irade</a:t>
            </a:r>
            <a:r>
              <a:rPr lang="en-US" sz="2400" dirty="0"/>
              <a:t>, </a:t>
            </a:r>
            <a:r>
              <a:rPr lang="en-US" sz="2400" dirty="0" err="1"/>
              <a:t>özellikle</a:t>
            </a:r>
            <a:r>
              <a:rPr lang="en-US" sz="2400" dirty="0"/>
              <a:t> Bilgi </a:t>
            </a:r>
            <a:r>
              <a:rPr lang="en-US" sz="2400" dirty="0" err="1"/>
              <a:t>Yönetim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(BYS) </a:t>
            </a:r>
            <a:r>
              <a:rPr lang="en-US" sz="2400" dirty="0" err="1"/>
              <a:t>üzerindeki</a:t>
            </a:r>
            <a:r>
              <a:rPr lang="en-US" sz="2400" dirty="0"/>
              <a:t> </a:t>
            </a:r>
            <a:r>
              <a:rPr lang="en-US" sz="2400" dirty="0" err="1"/>
              <a:t>iyileştirmelerle</a:t>
            </a:r>
            <a:r>
              <a:rPr lang="en-US" sz="2400" dirty="0"/>
              <a:t> </a:t>
            </a:r>
            <a:r>
              <a:rPr lang="en-US" sz="2400" dirty="0" err="1"/>
              <a:t>somutlaşmıştır</a:t>
            </a:r>
            <a:r>
              <a:rPr lang="en-US" sz="2400" dirty="0"/>
              <a:t>. </a:t>
            </a:r>
            <a:r>
              <a:rPr lang="en-US" sz="2400" dirty="0" err="1"/>
              <a:t>Ayrıca</a:t>
            </a:r>
            <a:r>
              <a:rPr lang="en-US" sz="2400" dirty="0"/>
              <a:t>, </a:t>
            </a:r>
            <a:r>
              <a:rPr lang="en-US" sz="2400" dirty="0" err="1"/>
              <a:t>idari</a:t>
            </a:r>
            <a:r>
              <a:rPr lang="en-US" sz="2400" dirty="0"/>
              <a:t> </a:t>
            </a:r>
            <a:r>
              <a:rPr lang="en-US" sz="2400" dirty="0" err="1"/>
              <a:t>personelin</a:t>
            </a:r>
            <a:r>
              <a:rPr lang="en-US" sz="2400" dirty="0"/>
              <a:t> </a:t>
            </a:r>
            <a:r>
              <a:rPr lang="en-US" sz="2400" dirty="0" err="1"/>
              <a:t>görev</a:t>
            </a:r>
            <a:r>
              <a:rPr lang="en-US" sz="2400" dirty="0"/>
              <a:t> </a:t>
            </a:r>
            <a:r>
              <a:rPr lang="en-US" sz="2400" dirty="0" err="1"/>
              <a:t>tanımlarının</a:t>
            </a:r>
            <a:r>
              <a:rPr lang="en-US" sz="2400" dirty="0"/>
              <a:t> </a:t>
            </a:r>
            <a:r>
              <a:rPr lang="en-US" sz="2400" dirty="0" err="1"/>
              <a:t>netliği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yürütülen</a:t>
            </a:r>
            <a:r>
              <a:rPr lang="en-US" sz="2400" dirty="0"/>
              <a:t> </a:t>
            </a:r>
            <a:r>
              <a:rPr lang="en-US" sz="2400" dirty="0" err="1"/>
              <a:t>titiz</a:t>
            </a:r>
            <a:r>
              <a:rPr lang="en-US" sz="2400" dirty="0"/>
              <a:t> </a:t>
            </a:r>
            <a:r>
              <a:rPr lang="en-US" sz="2400" dirty="0" err="1"/>
              <a:t>müstakil</a:t>
            </a:r>
            <a:r>
              <a:rPr lang="en-US" sz="2400" dirty="0"/>
              <a:t> </a:t>
            </a:r>
            <a:r>
              <a:rPr lang="en-US" sz="2400" dirty="0" err="1"/>
              <a:t>dosyalama</a:t>
            </a:r>
            <a:r>
              <a:rPr lang="en-US" sz="2400" dirty="0"/>
              <a:t>/</a:t>
            </a:r>
            <a:r>
              <a:rPr lang="en-US" sz="2400" dirty="0" err="1"/>
              <a:t>arşiv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, </a:t>
            </a:r>
            <a:r>
              <a:rPr lang="en-US" sz="2400" dirty="0" err="1"/>
              <a:t>kurumsal</a:t>
            </a:r>
            <a:r>
              <a:rPr lang="en-US" sz="2400" dirty="0"/>
              <a:t> </a:t>
            </a:r>
            <a:r>
              <a:rPr lang="en-US" sz="2400" dirty="0" err="1"/>
              <a:t>hafızanın</a:t>
            </a:r>
            <a:r>
              <a:rPr lang="en-US" sz="2400" dirty="0"/>
              <a:t> </a:t>
            </a:r>
            <a:r>
              <a:rPr lang="en-US" sz="2400" dirty="0" err="1"/>
              <a:t>korunmasında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stratejik</a:t>
            </a:r>
            <a:r>
              <a:rPr lang="en-US" sz="2400" dirty="0"/>
              <a:t> </a:t>
            </a:r>
            <a:r>
              <a:rPr lang="en-US" sz="2400" dirty="0" err="1"/>
              <a:t>güç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öne</a:t>
            </a:r>
            <a:r>
              <a:rPr lang="en-US" sz="2400" dirty="0"/>
              <a:t> </a:t>
            </a:r>
            <a:r>
              <a:rPr lang="en-US" sz="2400" dirty="0" err="1"/>
              <a:t>çıkmaktadır</a:t>
            </a:r>
            <a:r>
              <a:rPr lang="en-US" sz="2400" dirty="0"/>
              <a:t>.</a:t>
            </a:r>
            <a:endParaRPr lang="tr-TR" sz="24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/>
              <a:t>Kalite</a:t>
            </a:r>
            <a:r>
              <a:rPr lang="en-US" sz="2400" dirty="0"/>
              <a:t> </a:t>
            </a:r>
            <a:r>
              <a:rPr lang="en-US" sz="2400" dirty="0" err="1"/>
              <a:t>güvence</a:t>
            </a:r>
            <a:r>
              <a:rPr lang="en-US" sz="2400" dirty="0"/>
              <a:t> </a:t>
            </a:r>
            <a:r>
              <a:rPr lang="en-US" sz="2400" dirty="0" err="1"/>
              <a:t>sisteminin</a:t>
            </a:r>
            <a:r>
              <a:rPr lang="en-US" sz="2400" dirty="0"/>
              <a:t> tam </a:t>
            </a:r>
            <a:r>
              <a:rPr lang="en-US" sz="2400" dirty="0" err="1"/>
              <a:t>anlamıyla</a:t>
            </a:r>
            <a:r>
              <a:rPr lang="en-US" sz="2400" dirty="0"/>
              <a:t> </a:t>
            </a:r>
            <a:r>
              <a:rPr lang="en-US" sz="2400" dirty="0" err="1"/>
              <a:t>kurumsallaşması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henüz</a:t>
            </a:r>
            <a:r>
              <a:rPr lang="en-US" sz="2400" dirty="0"/>
              <a:t> </a:t>
            </a:r>
            <a:r>
              <a:rPr lang="en-US" sz="2400" dirty="0" err="1"/>
              <a:t>kuruluş</a:t>
            </a:r>
            <a:r>
              <a:rPr lang="en-US" sz="2400" dirty="0"/>
              <a:t> </a:t>
            </a:r>
            <a:r>
              <a:rPr lang="en-US" sz="2400" dirty="0" err="1"/>
              <a:t>aşamasında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resmi</a:t>
            </a:r>
            <a:r>
              <a:rPr lang="en-US" sz="2400" dirty="0"/>
              <a:t> </a:t>
            </a:r>
            <a:r>
              <a:rPr lang="en-US" sz="2400" dirty="0" err="1"/>
              <a:t>Kalite</a:t>
            </a:r>
            <a:r>
              <a:rPr lang="en-US" sz="2400" dirty="0"/>
              <a:t> </a:t>
            </a:r>
            <a:r>
              <a:rPr lang="en-US" sz="2400" dirty="0" err="1"/>
              <a:t>Komisyonu’nun</a:t>
            </a:r>
            <a:r>
              <a:rPr lang="en-US" sz="2400" dirty="0"/>
              <a:t> </a:t>
            </a:r>
            <a:r>
              <a:rPr lang="en-US" sz="2400" dirty="0" err="1"/>
              <a:t>tesis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birime</a:t>
            </a:r>
            <a:r>
              <a:rPr lang="en-US" sz="2400" dirty="0"/>
              <a:t> </a:t>
            </a:r>
            <a:r>
              <a:rPr lang="en-US" sz="2400" dirty="0" err="1"/>
              <a:t>özgü</a:t>
            </a:r>
            <a:r>
              <a:rPr lang="en-US" sz="2400" dirty="0"/>
              <a:t> 2026-2030 </a:t>
            </a:r>
            <a:r>
              <a:rPr lang="en-US" sz="2400" dirty="0" err="1"/>
              <a:t>stratejik</a:t>
            </a:r>
            <a:r>
              <a:rPr lang="en-US" sz="2400" dirty="0"/>
              <a:t> </a:t>
            </a:r>
            <a:r>
              <a:rPr lang="en-US" sz="2400" dirty="0" err="1"/>
              <a:t>planının</a:t>
            </a:r>
            <a:r>
              <a:rPr lang="en-US" sz="2400" dirty="0"/>
              <a:t> </a:t>
            </a:r>
            <a:r>
              <a:rPr lang="en-US" sz="2400" dirty="0" err="1"/>
              <a:t>onaylanması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 PUKÖ (</a:t>
            </a:r>
            <a:r>
              <a:rPr lang="en-US" sz="2400" dirty="0" err="1"/>
              <a:t>Planla-Uygula-Kontrol</a:t>
            </a:r>
            <a:r>
              <a:rPr lang="en-US" sz="2400" dirty="0"/>
              <a:t> Et-</a:t>
            </a:r>
            <a:r>
              <a:rPr lang="en-US" sz="2400" dirty="0" err="1"/>
              <a:t>Önlem</a:t>
            </a:r>
            <a:r>
              <a:rPr lang="en-US" sz="2400" dirty="0"/>
              <a:t> Al) </a:t>
            </a:r>
            <a:r>
              <a:rPr lang="en-US" sz="2400" dirty="0" err="1"/>
              <a:t>döngüsünün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süreçlerde</a:t>
            </a:r>
            <a:r>
              <a:rPr lang="en-US" sz="2400" dirty="0"/>
              <a:t> </a:t>
            </a:r>
            <a:r>
              <a:rPr lang="en-US" sz="2400" dirty="0" err="1"/>
              <a:t>sistematik</a:t>
            </a:r>
            <a:r>
              <a:rPr lang="en-US" sz="2400" dirty="0"/>
              <a:t> hale </a:t>
            </a:r>
            <a:r>
              <a:rPr lang="en-US" sz="2400" dirty="0" err="1"/>
              <a:t>getirilmesi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altına</a:t>
            </a:r>
            <a:r>
              <a:rPr lang="en-US" sz="2400" dirty="0"/>
              <a:t> </a:t>
            </a:r>
            <a:r>
              <a:rPr lang="en-US" sz="2400" dirty="0" err="1"/>
              <a:t>alınması</a:t>
            </a:r>
            <a:r>
              <a:rPr lang="en-US" sz="2400" dirty="0"/>
              <a:t> </a:t>
            </a:r>
            <a:r>
              <a:rPr lang="en-US" sz="2400" dirty="0" err="1"/>
              <a:t>öncelikli</a:t>
            </a:r>
            <a:r>
              <a:rPr lang="en-US" sz="2400" dirty="0"/>
              <a:t> </a:t>
            </a:r>
            <a:r>
              <a:rPr lang="en-US" sz="2400" dirty="0" err="1"/>
              <a:t>gelişim</a:t>
            </a:r>
            <a:r>
              <a:rPr lang="en-US" sz="2400" dirty="0"/>
              <a:t> </a:t>
            </a:r>
            <a:r>
              <a:rPr lang="en-US" sz="2400" dirty="0" err="1"/>
              <a:t>alanıdır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/>
              <a:t>Yeni araştırma alanlarının açılması ile birlikte yönetmelik ve uygulama yönergelerinde oluşan veya oluşması beklenen eksiklikleri giderecek yönde yeni Lisansüstü Eğitim </a:t>
            </a:r>
            <a:r>
              <a:rPr lang="tr-TR" sz="2400" dirty="0" err="1" smtClean="0"/>
              <a:t>Enstütüsü</a:t>
            </a:r>
            <a:r>
              <a:rPr lang="tr-TR" sz="2400" dirty="0" smtClean="0"/>
              <a:t> yönetmeliği hazırlanmalı </a:t>
            </a:r>
            <a:r>
              <a:rPr lang="tr-TR" sz="2400" smtClean="0"/>
              <a:t>ve yürürlüğe </a:t>
            </a:r>
            <a:r>
              <a:rPr lang="tr-TR" sz="2400" dirty="0" smtClean="0"/>
              <a:t>alınmalıdır.</a:t>
            </a:r>
            <a:endParaRPr lang="tr-T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süreçlerinde</a:t>
            </a:r>
            <a:r>
              <a:rPr lang="en-US" sz="2400" dirty="0"/>
              <a:t> </a:t>
            </a:r>
            <a:r>
              <a:rPr lang="en-US" sz="2400" dirty="0" err="1"/>
              <a:t>katılımcılığı</a:t>
            </a:r>
            <a:r>
              <a:rPr lang="en-US" sz="2400" dirty="0"/>
              <a:t> </a:t>
            </a:r>
            <a:r>
              <a:rPr lang="en-US" sz="2400" dirty="0" err="1"/>
              <a:t>artırmak</a:t>
            </a:r>
            <a:r>
              <a:rPr lang="en-US" sz="2400" dirty="0"/>
              <a:t> </a:t>
            </a:r>
            <a:r>
              <a:rPr lang="en-US" sz="2400" dirty="0" err="1"/>
              <a:t>adına</a:t>
            </a:r>
            <a:r>
              <a:rPr lang="en-US" sz="2400" dirty="0"/>
              <a:t>, </a:t>
            </a:r>
            <a:r>
              <a:rPr lang="en-US" sz="2400" dirty="0" err="1"/>
              <a:t>dış</a:t>
            </a:r>
            <a:r>
              <a:rPr lang="en-US" sz="2400" dirty="0"/>
              <a:t> </a:t>
            </a:r>
            <a:r>
              <a:rPr lang="en-US" sz="2400" dirty="0" err="1"/>
              <a:t>paydaşların</a:t>
            </a:r>
            <a:r>
              <a:rPr lang="en-US" sz="2400" dirty="0"/>
              <a:t> </a:t>
            </a:r>
            <a:r>
              <a:rPr lang="en-US" sz="2400" dirty="0" err="1"/>
              <a:t>görüşlerinin</a:t>
            </a:r>
            <a:r>
              <a:rPr lang="en-US" sz="2400" dirty="0"/>
              <a:t> </a:t>
            </a:r>
            <a:r>
              <a:rPr lang="en-US" sz="2400" dirty="0" err="1"/>
              <a:t>alınacağı</a:t>
            </a:r>
            <a:r>
              <a:rPr lang="tr-TR" sz="2400" dirty="0"/>
              <a:t> </a:t>
            </a:r>
            <a:r>
              <a:rPr lang="en-US" sz="2400" dirty="0"/>
              <a:t>"</a:t>
            </a:r>
            <a:r>
              <a:rPr lang="en-US" sz="2400" dirty="0" err="1"/>
              <a:t>Birim</a:t>
            </a:r>
            <a:r>
              <a:rPr lang="en-US" sz="2400" dirty="0"/>
              <a:t> </a:t>
            </a:r>
            <a:r>
              <a:rPr lang="en-US" sz="2400" dirty="0" err="1"/>
              <a:t>Danışma</a:t>
            </a:r>
            <a:r>
              <a:rPr lang="en-US" sz="2400" dirty="0"/>
              <a:t> </a:t>
            </a:r>
            <a:r>
              <a:rPr lang="en-US" sz="2400" dirty="0" err="1"/>
              <a:t>Kurulu"nun</a:t>
            </a:r>
            <a:r>
              <a:rPr lang="en-US" sz="2400" dirty="0"/>
              <a:t> </a:t>
            </a:r>
            <a:r>
              <a:rPr lang="en-US" sz="2400" dirty="0" err="1"/>
              <a:t>hayata</a:t>
            </a:r>
            <a:r>
              <a:rPr lang="en-US" sz="2400" dirty="0"/>
              <a:t> </a:t>
            </a:r>
            <a:r>
              <a:rPr lang="en-US" sz="2400" dirty="0" err="1"/>
              <a:t>geçirilmesi</a:t>
            </a:r>
            <a:r>
              <a:rPr lang="en-US" sz="2400" dirty="0"/>
              <a:t> </a:t>
            </a:r>
            <a:r>
              <a:rPr lang="en-US" sz="2400" dirty="0" err="1"/>
              <a:t>planlanmaktadır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334347" y="6478587"/>
            <a:ext cx="2743200" cy="365125"/>
          </a:xfrm>
        </p:spPr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18322" y="6464300"/>
            <a:ext cx="2743200" cy="365125"/>
          </a:xfrm>
        </p:spPr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0D480DC-9EA7-468C-34F4-9E79FE56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CBC592D-6357-C569-B72A-896B90DD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49DC83-C33B-65BF-3C1D-2B5B3089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7" name="Unvan 3">
            <a:extLst>
              <a:ext uri="{FF2B5EF4-FFF2-40B4-BE49-F238E27FC236}">
                <a16:creationId xmlns:a16="http://schemas.microsoft.com/office/drawing/2014/main" id="{195A1D99-5C5B-346B-9C33-587C5CC10327}"/>
              </a:ext>
            </a:extLst>
          </p:cNvPr>
          <p:cNvSpPr txBox="1">
            <a:spLocks/>
          </p:cNvSpPr>
          <p:nvPr/>
        </p:nvSpPr>
        <p:spPr>
          <a:xfrm>
            <a:off x="-1" y="797551"/>
            <a:ext cx="10741891" cy="69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>
                <a:solidFill>
                  <a:srgbClr val="3333FF"/>
                </a:solidFill>
              </a:rPr>
              <a:t>Anabilim Dalı Başkanlıkları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93ADC39B-1EAF-0B86-21EE-1C793484D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12103"/>
              </p:ext>
            </p:extLst>
          </p:nvPr>
        </p:nvGraphicFramePr>
        <p:xfrm>
          <a:off x="496390" y="1782621"/>
          <a:ext cx="10245500" cy="398199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04674">
                  <a:extLst>
                    <a:ext uri="{9D8B030D-6E8A-4147-A177-3AD203B41FA5}">
                      <a16:colId xmlns:a16="http://schemas.microsoft.com/office/drawing/2014/main" val="3065712096"/>
                    </a:ext>
                  </a:extLst>
                </a:gridCol>
                <a:gridCol w="6540826">
                  <a:extLst>
                    <a:ext uri="{9D8B030D-6E8A-4147-A177-3AD203B41FA5}">
                      <a16:colId xmlns:a16="http://schemas.microsoft.com/office/drawing/2014/main" val="4090272509"/>
                    </a:ext>
                  </a:extLst>
                </a:gridCol>
              </a:tblGrid>
              <a:tr h="559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ANABİLİM DALI ADI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Anabilim Dalı Başkanı Unvanı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32415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İslam Tarihi ve Sanatları Anabilim Dalı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Eyüp Öztürk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003890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Kamu Hukuku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Ercan Sarıcaoğlu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462324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it-IT" sz="1800" dirty="0">
                          <a:effectLst/>
                          <a:latin typeface="+mn-lt"/>
                        </a:rPr>
                        <a:t>Matematik ve Fen Bilimleri Eğitimi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Prof. Dr. Ahmet Zeki Saka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147221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Müzik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Dr. Öğr. Üyesi Halide Karabiber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46558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Müzikoloji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fi-FI" sz="1800" dirty="0">
                          <a:effectLst/>
                          <a:latin typeface="+mn-lt"/>
                        </a:rPr>
                        <a:t>Dr. Öğr. Üyesi Ali Keleş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441749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Özel Eğitim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Dr. Öğr. Üyesi Pınar Yaşar Hayal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911962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Özel Hukuk Anabilim Dalı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Seda Gayretli Aydın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270523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Resim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Ahmet Türe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71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0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B5782F-17A6-2927-0196-19A76E22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9018C45-FE9D-C2AB-65A2-2A8D59D8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20D88B-F0D3-19DE-6672-4B590C92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Unvan 3">
            <a:extLst>
              <a:ext uri="{FF2B5EF4-FFF2-40B4-BE49-F238E27FC236}">
                <a16:creationId xmlns:a16="http://schemas.microsoft.com/office/drawing/2014/main" id="{9AE93E9D-5624-19AC-7BD6-F18EBABB2D99}"/>
              </a:ext>
            </a:extLst>
          </p:cNvPr>
          <p:cNvSpPr txBox="1">
            <a:spLocks/>
          </p:cNvSpPr>
          <p:nvPr/>
        </p:nvSpPr>
        <p:spPr>
          <a:xfrm>
            <a:off x="-1" y="797551"/>
            <a:ext cx="10741891" cy="69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>
                <a:solidFill>
                  <a:srgbClr val="3333FF"/>
                </a:solidFill>
              </a:rPr>
              <a:t>Anabilim Dalı Başkanlıkları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A85DB9C1-54CD-F38A-E0EC-E89C868F7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3301"/>
              </p:ext>
            </p:extLst>
          </p:nvPr>
        </p:nvGraphicFramePr>
        <p:xfrm>
          <a:off x="496390" y="1782621"/>
          <a:ext cx="10245500" cy="439533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04674">
                  <a:extLst>
                    <a:ext uri="{9D8B030D-6E8A-4147-A177-3AD203B41FA5}">
                      <a16:colId xmlns:a16="http://schemas.microsoft.com/office/drawing/2014/main" val="3065712096"/>
                    </a:ext>
                  </a:extLst>
                </a:gridCol>
                <a:gridCol w="6540826">
                  <a:extLst>
                    <a:ext uri="{9D8B030D-6E8A-4147-A177-3AD203B41FA5}">
                      <a16:colId xmlns:a16="http://schemas.microsoft.com/office/drawing/2014/main" val="4090272509"/>
                    </a:ext>
                  </a:extLst>
                </a:gridCol>
              </a:tblGrid>
              <a:tr h="559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ANABİLİM DALI ADI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Anabilim Dalı Başkanı Unvanı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32415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Siyaset Bilimi ve Kamu Yönetimi Anabilim Dalı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Dr. Öğr. Üyesi Soner Hamzaçebi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003890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Spor Bilişimi </a:t>
                      </a:r>
                      <a:r>
                        <a:rPr lang="tr-TR" sz="18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Disiplinlerarası</a:t>
                      </a:r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Anabilim Dalı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Prof. Dr. Fatih Bektaş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462324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Spor Yöneticiliği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Prof. Dr. Akın Çelik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147221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Temel Eğitim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Prof. Dr. Gönül Güneş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46558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Temel İslam Bilimleri Anabilim Dalı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Prof. Dr. Ali Aslan Topçuoğlu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441749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Türkçe ve Sosyal Bilimler Eğitimi Anabilim Dalı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Prof. Dr. Erhan Durukan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911962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Yabancı Diller Eğitimi Anabilim Dalı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Handan Çelik Vaıllant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270523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Yönetim Bilişim Sistemleri Anabilim Dalı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Mehmet </a:t>
                      </a:r>
                      <a:r>
                        <a:rPr lang="tr-TR" sz="18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Kokoç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71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Kurullar / Komisyonlar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34055"/>
              </p:ext>
            </p:extLst>
          </p:nvPr>
        </p:nvGraphicFramePr>
        <p:xfrm>
          <a:off x="640079" y="1958201"/>
          <a:ext cx="11265593" cy="150266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02193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3122762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303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/ Komisyon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endParaRPr lang="tr-TR" sz="18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endParaRPr lang="tr-TR" sz="18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283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Yönetim Kurulu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275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Enstitü Kurulu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Kalite Komisyonu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062460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Sıfır Atık Komisyonu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0925431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9343</TotalTime>
  <Words>6982</Words>
  <Application>Microsoft Office PowerPoint</Application>
  <PresentationFormat>Geniş ekran</PresentationFormat>
  <Paragraphs>2836</Paragraphs>
  <Slides>63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9" baseType="lpstr">
      <vt:lpstr>Aptos Narrow</vt:lpstr>
      <vt:lpstr>Arial</vt:lpstr>
      <vt:lpstr>Calibri</vt:lpstr>
      <vt:lpstr>Ebrima</vt:lpstr>
      <vt:lpstr>Times New Roman</vt:lpstr>
      <vt:lpstr>Office Teması</vt:lpstr>
      <vt:lpstr>PowerPoint Sunusu</vt:lpstr>
      <vt:lpstr>SUNUM PLANI</vt:lpstr>
      <vt:lpstr>PowerPoint Sunusu</vt:lpstr>
      <vt:lpstr>YÖNETİM: Lisansüstü Eğitim Enstitüsü Müdürlüğü</vt:lpstr>
      <vt:lpstr>Lisansüstü Eğitim Programları </vt:lpstr>
      <vt:lpstr>PowerPoint Sunusu</vt:lpstr>
      <vt:lpstr>PowerPoint Sunusu</vt:lpstr>
      <vt:lpstr>PowerPoint Sunusu</vt:lpstr>
      <vt:lpstr>Kurullar / Komisyonlar</vt:lpstr>
      <vt:lpstr>Açılması Planlanan Kurullar / Komisyonlar</vt:lpstr>
      <vt:lpstr>PowerPoint Sunusu</vt:lpstr>
      <vt:lpstr>Akademik Personel Sayısı (Birim Düzeyi)</vt:lpstr>
      <vt:lpstr>İdari Personel Sayısı (Birim Düzeyi)</vt:lpstr>
      <vt:lpstr>Program Ders Görevlendirme ve Yük Analizi  (Tezsiz Yüksek Lisans)</vt:lpstr>
      <vt:lpstr>Program Ders Görevlendirme ve Yük Analizi  (Tezli Yüksek Lisans)</vt:lpstr>
      <vt:lpstr>Program Ders Görevlendirme ve Yük Analizi  (Tezli Yüksek Lisans)</vt:lpstr>
      <vt:lpstr>Program Ders Görevlendirme ve Yük Analizi  (Tezli Yüksek Lisans)</vt:lpstr>
      <vt:lpstr>Program Ders Görevlendirme ve Yük Analizi  (Tezli Yüksek Lisans)</vt:lpstr>
      <vt:lpstr>Program Ders Görevlendirme ve Yük Analizi  (Doktora)</vt:lpstr>
      <vt:lpstr>Program Ders Görevlendirme ve Yük Analizi  (Doktora)</vt:lpstr>
      <vt:lpstr>PowerPoint Sunusu</vt:lpstr>
      <vt:lpstr>Lisansüstü Eğitim Programları </vt:lpstr>
      <vt:lpstr>Lisansüstü Eğitim Programları </vt:lpstr>
      <vt:lpstr>Lisansüstü Eğitim Programları </vt:lpstr>
      <vt:lpstr>Açılması Planlanan Lisansüstü Eğitim Programları </vt:lpstr>
      <vt:lpstr>ÖĞRENCİ SAYISI (Tezsiz Yüksek Lisans)</vt:lpstr>
      <vt:lpstr>ÖĞRENCİ SAYISI (Tezli Yüksek Lisans)</vt:lpstr>
      <vt:lpstr>ÖĞRENCİ SAYISI (Tezli Yüksek Lisans)</vt:lpstr>
      <vt:lpstr>ÖĞRENCİ SAYISI (Tezli Yüksek Lisans)</vt:lpstr>
      <vt:lpstr>ÖĞRENCİ SAYISI (Tezli Yüksek Lisans)</vt:lpstr>
      <vt:lpstr>ÖĞRENCİ SAYISI (Doktora)</vt:lpstr>
      <vt:lpstr>ÖĞRENCİ SAYISI (Doktora)</vt:lpstr>
      <vt:lpstr>Öğretim Üyesi Başına Düşen Lisansüstü Öğrenci Sayısı  (Tezsiz Yüksek Lisans)</vt:lpstr>
      <vt:lpstr>Öğretim Üyesi Başına Düşen Lisansüstü Öğrenci Sayısı  (Tezli Yüksek Lisans)</vt:lpstr>
      <vt:lpstr>Öğretim Üyesi Başına Düşen Lisansüstü Öğrenci Sayısı  (Tezli Yüksek Lisans)</vt:lpstr>
      <vt:lpstr>Öğretim Üyesi Başına Düşen Lisansüstü Öğrenci Sayısı  (Tezli Yüksek Lisans)</vt:lpstr>
      <vt:lpstr>Öğretim Üyesi Başına Düşen Lisansüstü Öğrenci Sayısı  (Tezli Yüksek Lisans)</vt:lpstr>
      <vt:lpstr>Öğretim Üyesi Başına Düşen Lisansüstü Öğrenci Sayısı  (Doktora)</vt:lpstr>
      <vt:lpstr>Öğretim Üyesi Başına Düşen Lisansüstü Öğrenci Sayısı  (Doktora)</vt:lpstr>
      <vt:lpstr>PowerPoint Sunusu</vt:lpstr>
      <vt:lpstr>PowerPoint Sunusu</vt:lpstr>
      <vt:lpstr>Yabancı Uyruklu Öğrenci Sayısı</vt:lpstr>
      <vt:lpstr>ERASMUS+ Hareketlilik Durumu</vt:lpstr>
      <vt:lpstr>Bilgi Paketi Hazırlanma Durumu</vt:lpstr>
      <vt:lpstr>Bilgi Paketi Hazırlanma Durumu (Tezsiz Yüksek Lisans)</vt:lpstr>
      <vt:lpstr>Bilgi Paketi Hazırlanma Durumu (Tezli Yüksek Lisans)</vt:lpstr>
      <vt:lpstr>Bilgi Paketi Hazırlanma Durumu (Tezli Yüksek Lisans)</vt:lpstr>
      <vt:lpstr>Bilgi Paketi Hazırlanma Durumu (Tezli Yüksek Lisans)</vt:lpstr>
      <vt:lpstr>Bilgi Paketi Hazırlanma Durumu (Tezli Yüksek Lisans)</vt:lpstr>
      <vt:lpstr>Bilgi Paketi Hazırlanma Durumu (Doktora)</vt:lpstr>
      <vt:lpstr>Bilgi Paketi Hazırlanma Durumu (Doktora)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Program Akreditasyon Hazırlık Çalışmaları </vt:lpstr>
      <vt:lpstr>Öz Değerlendirme: Birimin Güçlü Yönleri</vt:lpstr>
      <vt:lpstr>Öz Değerlendirme: Birimin Geliştirmeye Açık Yönleri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Trabzon Üniversitesi</cp:lastModifiedBy>
  <cp:revision>681</cp:revision>
  <cp:lastPrinted>2026-01-14T10:18:45Z</cp:lastPrinted>
  <dcterms:created xsi:type="dcterms:W3CDTF">2021-05-17T12:15:06Z</dcterms:created>
  <dcterms:modified xsi:type="dcterms:W3CDTF">2026-01-15T09:35:31Z</dcterms:modified>
</cp:coreProperties>
</file>