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handoutMasterIdLst>
    <p:handoutMasterId r:id="rId66"/>
  </p:handoutMasterIdLst>
  <p:sldIdLst>
    <p:sldId id="337" r:id="rId2"/>
    <p:sldId id="330" r:id="rId3"/>
    <p:sldId id="493" r:id="rId4"/>
    <p:sldId id="286" r:id="rId5"/>
    <p:sldId id="485" r:id="rId6"/>
    <p:sldId id="463" r:id="rId7"/>
    <p:sldId id="500" r:id="rId8"/>
    <p:sldId id="501" r:id="rId9"/>
    <p:sldId id="464" r:id="rId10"/>
    <p:sldId id="537" r:id="rId11"/>
    <p:sldId id="494" r:id="rId12"/>
    <p:sldId id="354" r:id="rId13"/>
    <p:sldId id="539" r:id="rId14"/>
    <p:sldId id="528" r:id="rId15"/>
    <p:sldId id="529" r:id="rId16"/>
    <p:sldId id="531" r:id="rId17"/>
    <p:sldId id="532" r:id="rId18"/>
    <p:sldId id="533" r:id="rId19"/>
    <p:sldId id="530" r:id="rId20"/>
    <p:sldId id="535" r:id="rId21"/>
    <p:sldId id="495" r:id="rId22"/>
    <p:sldId id="503" r:id="rId23"/>
    <p:sldId id="488" r:id="rId24"/>
    <p:sldId id="504" r:id="rId25"/>
    <p:sldId id="536" r:id="rId26"/>
    <p:sldId id="338" r:id="rId27"/>
    <p:sldId id="505" r:id="rId28"/>
    <p:sldId id="507" r:id="rId29"/>
    <p:sldId id="508" r:id="rId30"/>
    <p:sldId id="510" r:id="rId31"/>
    <p:sldId id="512" r:id="rId32"/>
    <p:sldId id="513" r:id="rId33"/>
    <p:sldId id="490" r:id="rId34"/>
    <p:sldId id="520" r:id="rId35"/>
    <p:sldId id="522" r:id="rId36"/>
    <p:sldId id="523" r:id="rId37"/>
    <p:sldId id="524" r:id="rId38"/>
    <p:sldId id="521" r:id="rId39"/>
    <p:sldId id="527" r:id="rId40"/>
    <p:sldId id="496" r:id="rId41"/>
    <p:sldId id="499" r:id="rId42"/>
    <p:sldId id="540" r:id="rId43"/>
    <p:sldId id="439" r:id="rId44"/>
    <p:sldId id="516" r:id="rId45"/>
    <p:sldId id="538" r:id="rId46"/>
    <p:sldId id="341" r:id="rId47"/>
    <p:sldId id="514" r:id="rId48"/>
    <p:sldId id="515" r:id="rId49"/>
    <p:sldId id="517" r:id="rId50"/>
    <p:sldId id="519" r:id="rId51"/>
    <p:sldId id="518" r:id="rId52"/>
    <p:sldId id="491" r:id="rId53"/>
    <p:sldId id="453" r:id="rId54"/>
    <p:sldId id="472" r:id="rId55"/>
    <p:sldId id="454" r:id="rId56"/>
    <p:sldId id="473" r:id="rId57"/>
    <p:sldId id="455" r:id="rId58"/>
    <p:sldId id="456" r:id="rId59"/>
    <p:sldId id="492" r:id="rId60"/>
    <p:sldId id="342" r:id="rId61"/>
    <p:sldId id="347" r:id="rId62"/>
    <p:sldId id="350" r:id="rId63"/>
    <p:sldId id="427" r:id="rId64"/>
  </p:sldIdLst>
  <p:sldSz cx="12192000" cy="6858000"/>
  <p:notesSz cx="9925050" cy="67929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ksel ÇELENK" initials="GÇ" lastIdx="2" clrIdx="0">
    <p:extLst>
      <p:ext uri="{19B8F6BF-5375-455C-9EA6-DF929625EA0E}">
        <p15:presenceInfo xmlns:p15="http://schemas.microsoft.com/office/powerpoint/2012/main" userId="Goksel ÇELEN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66FF"/>
    <a:srgbClr val="0000CC"/>
    <a:srgbClr val="000099"/>
    <a:srgbClr val="485793"/>
    <a:srgbClr val="962E2E"/>
    <a:srgbClr val="FDCBCC"/>
    <a:srgbClr val="EAEFF7"/>
    <a:srgbClr val="FEECEC"/>
    <a:srgbClr val="F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5297" autoAdjust="0"/>
    <p:restoredTop sz="96404" autoAdjust="0"/>
  </p:normalViewPr>
  <p:slideViewPr>
    <p:cSldViewPr snapToGrid="0">
      <p:cViewPr>
        <p:scale>
          <a:sx n="100" d="100"/>
          <a:sy n="100" d="100"/>
        </p:scale>
        <p:origin x="-2082" y="-149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4300854" cy="340825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21901" y="1"/>
            <a:ext cx="4300854" cy="340825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r">
              <a:defRPr sz="1300"/>
            </a:lvl1pPr>
          </a:lstStyle>
          <a:p>
            <a:fld id="{73E168EF-4E9B-41F4-B881-6944BD393365}" type="datetimeFigureOut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3" y="6452090"/>
            <a:ext cx="4300854" cy="340825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21901" y="6452090"/>
            <a:ext cx="4300854" cy="340825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r">
              <a:defRPr sz="1300"/>
            </a:lvl1pPr>
          </a:lstStyle>
          <a:p>
            <a:fld id="{DC18D3CF-5597-44A7-8F4A-E1D64F873D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207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4300854" cy="340825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621901" y="1"/>
            <a:ext cx="4300854" cy="340825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r">
              <a:defRPr sz="1300"/>
            </a:lvl1pPr>
          </a:lstStyle>
          <a:p>
            <a:fld id="{45C60E83-197E-47D0-B69C-C515D1DB79D6}" type="datetimeFigureOut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7725"/>
            <a:ext cx="4076700" cy="2293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91" tIns="47745" rIns="95491" bIns="47745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92506" y="3269093"/>
            <a:ext cx="7940040" cy="2674710"/>
          </a:xfrm>
          <a:prstGeom prst="rect">
            <a:avLst/>
          </a:prstGeom>
        </p:spPr>
        <p:txBody>
          <a:bodyPr vert="horz" lIns="95491" tIns="47745" rIns="95491" bIns="47745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3" y="6452090"/>
            <a:ext cx="4300854" cy="340825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621901" y="6452090"/>
            <a:ext cx="4300854" cy="340825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r">
              <a:defRPr sz="1300"/>
            </a:lvl1pPr>
          </a:lstStyle>
          <a:p>
            <a:fld id="{5C39F915-5EA6-47CA-B06E-B63F2FE4A4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8388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B8C4-AFFE-4E2A-946E-C02EFEEA460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6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1564-908C-47C5-BFDC-983814D062E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48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73DF-CBB0-4992-A3B3-8E22E36DE5C9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75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038600" y="6433350"/>
            <a:ext cx="4114800" cy="365125"/>
          </a:xfrm>
        </p:spPr>
        <p:txBody>
          <a:bodyPr/>
          <a:lstStyle>
            <a:lvl1pPr>
              <a:defRPr sz="1400" b="1">
                <a:solidFill>
                  <a:srgbClr val="962E2E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5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D22B-66A8-46BB-B3C3-19A3EC8E29D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077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8800-7D6B-4689-971F-8A0F907ABF6F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67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9FED1-CB3C-4812-8E54-E89C0D4544DE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12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3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47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44FA-EF27-4A31-8EC0-0303387C13D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194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AE819-0255-4657-A4D1-7466D7B706E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429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215C4-701C-45D7-A05C-41D62B810ADC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75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10"/>
          <p:cNvSpPr txBox="1">
            <a:spLocks/>
          </p:cNvSpPr>
          <p:nvPr/>
        </p:nvSpPr>
        <p:spPr>
          <a:xfrm>
            <a:off x="-186613" y="1363185"/>
            <a:ext cx="12192000" cy="4536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4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Trabzon Üniversitesi </a:t>
            </a:r>
          </a:p>
          <a:p>
            <a:pPr>
              <a:lnSpc>
                <a:spcPct val="114000"/>
              </a:lnSpc>
            </a:pPr>
            <a:endParaRPr lang="tr-TR" sz="4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tr-TR" sz="4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Lisansüstü Eğitim Enstitüsü 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84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FCB9D8D-A28C-B89D-D3AB-D59932190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C96814-B341-8849-6718-BD995706A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717768"/>
            <a:ext cx="10212647" cy="73093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+mn-lt"/>
              </a:rPr>
              <a:t>Açılması Planlanan Kurullar / Komisyonlar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D02D679-6381-7759-662A-B241C247A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5871-5E83-4270-BE5D-5E99A6218E3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B5F599-6A13-C65D-AD24-2A18FE612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10</a:t>
            </a:fld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5C10E46-68B8-1AF8-62B9-EC941257BE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877" y="6356350"/>
            <a:ext cx="360123" cy="365125"/>
          </a:xfrm>
          <a:prstGeom prst="rect">
            <a:avLst/>
          </a:prstGeom>
        </p:spPr>
      </p:pic>
      <p:graphicFrame>
        <p:nvGraphicFramePr>
          <p:cNvPr id="7" name="Tablo 6">
            <a:extLst>
              <a:ext uri="{FF2B5EF4-FFF2-40B4-BE49-F238E27FC236}">
                <a16:creationId xmlns:a16="http://schemas.microsoft.com/office/drawing/2014/main" id="{35C0E88D-C005-D4FC-A105-B83360BA5C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592538"/>
              </p:ext>
            </p:extLst>
          </p:nvPr>
        </p:nvGraphicFramePr>
        <p:xfrm>
          <a:off x="463203" y="2417457"/>
          <a:ext cx="11265593" cy="968249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302193">
                  <a:extLst>
                    <a:ext uri="{9D8B030D-6E8A-4147-A177-3AD203B41FA5}">
                      <a16:colId xmlns:a16="http://schemas.microsoft.com/office/drawing/2014/main" val="1380241728"/>
                    </a:ext>
                  </a:extLst>
                </a:gridCol>
                <a:gridCol w="3122762">
                  <a:extLst>
                    <a:ext uri="{9D8B030D-6E8A-4147-A177-3AD203B41FA5}">
                      <a16:colId xmlns:a16="http://schemas.microsoft.com/office/drawing/2014/main" val="3658092677"/>
                    </a:ext>
                  </a:extLst>
                </a:gridCol>
                <a:gridCol w="2768275">
                  <a:extLst>
                    <a:ext uri="{9D8B030D-6E8A-4147-A177-3AD203B41FA5}">
                      <a16:colId xmlns:a16="http://schemas.microsoft.com/office/drawing/2014/main" val="1165777575"/>
                    </a:ext>
                  </a:extLst>
                </a:gridCol>
                <a:gridCol w="2072363">
                  <a:extLst>
                    <a:ext uri="{9D8B030D-6E8A-4147-A177-3AD203B41FA5}">
                      <a16:colId xmlns:a16="http://schemas.microsoft.com/office/drawing/2014/main" val="1261531179"/>
                    </a:ext>
                  </a:extLst>
                </a:gridCol>
              </a:tblGrid>
              <a:tr h="3032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Kurul / Komisyon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Üye Akademik Personel Sayısı 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Üye İdari Personel Sayısı </a:t>
                      </a:r>
                      <a:endParaRPr lang="tr-TR" sz="1800" b="1" i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Üye Öğrenci Sayısı </a:t>
                      </a:r>
                      <a:endParaRPr lang="tr-TR" sz="1800" b="1" i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9920248"/>
                  </a:ext>
                </a:extLst>
              </a:tr>
              <a:tr h="2757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20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Birim Danışma Kurulu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78730926"/>
                  </a:ext>
                </a:extLst>
              </a:tr>
              <a:tr h="299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Planlama Komisyonu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30624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72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>
                <a:solidFill>
                  <a:srgbClr val="FF0000"/>
                </a:solidFill>
              </a:rPr>
              <a:t>PERSONEL</a:t>
            </a:r>
          </a:p>
          <a:p>
            <a:endParaRPr lang="tr-TR" sz="6000" b="1" dirty="0">
              <a:solidFill>
                <a:srgbClr val="FF0000"/>
              </a:solidFill>
            </a:endParaRPr>
          </a:p>
          <a:p>
            <a:r>
              <a:rPr lang="tr-TR" sz="4400" b="1" dirty="0">
                <a:solidFill>
                  <a:srgbClr val="3333FF"/>
                </a:solidFill>
              </a:rPr>
              <a:t>AKADEMİK PERSONEL VE İDARİ PERSONEL</a:t>
            </a:r>
            <a:endParaRPr lang="tr-TR" sz="44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55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6" y="865079"/>
            <a:ext cx="10353963" cy="588345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Akademik Personel Sayısı (Birim Düzeyi)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12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051717"/>
              </p:ext>
            </p:extLst>
          </p:nvPr>
        </p:nvGraphicFramePr>
        <p:xfrm>
          <a:off x="517232" y="2170544"/>
          <a:ext cx="11286840" cy="239146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30352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1437133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2050586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2050586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1641618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641618">
                  <a:extLst>
                    <a:ext uri="{9D8B030D-6E8A-4147-A177-3AD203B41FA5}">
                      <a16:colId xmlns:a16="http://schemas.microsoft.com/office/drawing/2014/main" val="832792308"/>
                    </a:ext>
                  </a:extLst>
                </a:gridCol>
                <a:gridCol w="1234947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</a:tblGrid>
              <a:tr h="45708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AKADEMİK PERSONEL SAYISI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50349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6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Gör.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7307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700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10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10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74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4F59F17-C48E-ECD9-A055-8784FA0FF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7D66B22-A816-2FC8-587E-DDC4D7603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2BDD1D7-02D2-3785-692B-87D18A387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8" name="Unvan 5">
            <a:extLst>
              <a:ext uri="{FF2B5EF4-FFF2-40B4-BE49-F238E27FC236}">
                <a16:creationId xmlns:a16="http://schemas.microsoft.com/office/drawing/2014/main" id="{EE79B275-1E5F-33BA-93B9-3CD09CFFE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311" y="771671"/>
            <a:ext cx="10238510" cy="623455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İdari Personel Sayısı </a:t>
            </a:r>
            <a:r>
              <a:rPr lang="tr-TR" sz="3200" b="1" dirty="0">
                <a:solidFill>
                  <a:srgbClr val="3333FF"/>
                </a:solidFill>
              </a:rPr>
              <a:t>(Birim Düzeyi)</a:t>
            </a:r>
            <a:endParaRPr lang="tr-TR" sz="3200" dirty="0">
              <a:solidFill>
                <a:srgbClr val="3333FF"/>
              </a:solidFill>
            </a:endParaRP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D3BCBA09-0E05-806C-8453-74776E7A6302}"/>
              </a:ext>
            </a:extLst>
          </p:cNvPr>
          <p:cNvGraphicFramePr>
            <a:graphicFrameLocks noGrp="1"/>
          </p:cNvGraphicFramePr>
          <p:nvPr/>
        </p:nvGraphicFramePr>
        <p:xfrm>
          <a:off x="461819" y="2096655"/>
          <a:ext cx="11455198" cy="2740285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773782">
                  <a:extLst>
                    <a:ext uri="{9D8B030D-6E8A-4147-A177-3AD203B41FA5}">
                      <a16:colId xmlns:a16="http://schemas.microsoft.com/office/drawing/2014/main" val="3022103432"/>
                    </a:ext>
                  </a:extLst>
                </a:gridCol>
                <a:gridCol w="2107939">
                  <a:extLst>
                    <a:ext uri="{9D8B030D-6E8A-4147-A177-3AD203B41FA5}">
                      <a16:colId xmlns:a16="http://schemas.microsoft.com/office/drawing/2014/main" val="4066517555"/>
                    </a:ext>
                  </a:extLst>
                </a:gridCol>
                <a:gridCol w="2109084">
                  <a:extLst>
                    <a:ext uri="{9D8B030D-6E8A-4147-A177-3AD203B41FA5}">
                      <a16:colId xmlns:a16="http://schemas.microsoft.com/office/drawing/2014/main" val="609608599"/>
                    </a:ext>
                  </a:extLst>
                </a:gridCol>
                <a:gridCol w="2109084">
                  <a:extLst>
                    <a:ext uri="{9D8B030D-6E8A-4147-A177-3AD203B41FA5}">
                      <a16:colId xmlns:a16="http://schemas.microsoft.com/office/drawing/2014/main" val="1980834120"/>
                    </a:ext>
                  </a:extLst>
                </a:gridCol>
                <a:gridCol w="2109084">
                  <a:extLst>
                    <a:ext uri="{9D8B030D-6E8A-4147-A177-3AD203B41FA5}">
                      <a16:colId xmlns:a16="http://schemas.microsoft.com/office/drawing/2014/main" val="3412841534"/>
                    </a:ext>
                  </a:extLst>
                </a:gridCol>
                <a:gridCol w="1246225">
                  <a:extLst>
                    <a:ext uri="{9D8B030D-6E8A-4147-A177-3AD203B41FA5}">
                      <a16:colId xmlns:a16="http://schemas.microsoft.com/office/drawing/2014/main" val="1590478056"/>
                    </a:ext>
                  </a:extLst>
                </a:gridCol>
              </a:tblGrid>
              <a:tr h="8847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Yıl / Personel Sınıfı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Memur (Kadrolu tüm sınıflar)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Sözleşmeli İdari Personel (4/b)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Sürekli İşçi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696 KHK Göre Sürekli İşçi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8932484"/>
                  </a:ext>
                </a:extLst>
              </a:tr>
              <a:tr h="9277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6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-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-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-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6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6529132"/>
                  </a:ext>
                </a:extLst>
              </a:tr>
              <a:tr h="9277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7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- 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-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-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7 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07658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240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3D45E45-F92A-499C-2588-4684615B8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7011E98-8B9E-6D76-96E3-2D9AE76E7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18" y="786236"/>
            <a:ext cx="10188449" cy="73152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Program Ders Görevlendirme ve Yük Analizi </a:t>
            </a:r>
            <a:br>
              <a:rPr lang="tr-TR" sz="3200" b="1" dirty="0">
                <a:solidFill>
                  <a:srgbClr val="FF0000"/>
                </a:solidFill>
              </a:rPr>
            </a:br>
            <a:r>
              <a:rPr lang="tr-TR" sz="1300" b="1" i="1" dirty="0">
                <a:solidFill>
                  <a:srgbClr val="0000CC"/>
                </a:solidFill>
              </a:rPr>
              <a:t>(Tezsiz Yüksek Lisans)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2E52385-DD6C-1C9E-DE24-F142042E1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32B7E-DA10-43E0-9AAB-2ECF90FC329A}" type="datetime1">
              <a:rPr lang="tr-TR" smtClean="0"/>
              <a:t>15.01.2026</a:t>
            </a:fld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067C708-8EB8-F09A-0675-F3091872E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14</a:t>
            </a:fld>
            <a:endParaRPr lang="tr-TR"/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74023431-ECEB-D34C-966F-6B9DDAEF14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543404"/>
              </p:ext>
            </p:extLst>
          </p:nvPr>
        </p:nvGraphicFramePr>
        <p:xfrm>
          <a:off x="179825" y="2072980"/>
          <a:ext cx="10873938" cy="3180156"/>
        </p:xfrm>
        <a:graphic>
          <a:graphicData uri="http://schemas.openxmlformats.org/drawingml/2006/table">
            <a:tbl>
              <a:tblPr/>
              <a:tblGrid>
                <a:gridCol w="2917938">
                  <a:extLst>
                    <a:ext uri="{9D8B030D-6E8A-4147-A177-3AD203B41FA5}">
                      <a16:colId xmlns:a16="http://schemas.microsoft.com/office/drawing/2014/main" val="273251819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345089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8093749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59830254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14916843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5810977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08423154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96198777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58642413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8816014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8525230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1653197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0337828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91053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883280891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40501660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165259171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285618942"/>
                    </a:ext>
                  </a:extLst>
                </a:gridCol>
              </a:tblGrid>
              <a:tr h="271712"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</a:rPr>
                        <a:t>Program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>
                        <a:buNone/>
                      </a:pPr>
                      <a:r>
                        <a:rPr lang="tr-T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966117"/>
                  </a:ext>
                </a:extLst>
              </a:tr>
              <a:tr h="27171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939" marR="5939" marT="59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005499"/>
                  </a:ext>
                </a:extLst>
              </a:tr>
              <a:tr h="1477832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939" marR="5939" marT="59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059486"/>
                  </a:ext>
                </a:extLst>
              </a:tr>
              <a:tr h="27171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KAMU HUKUKU (YL) (TEZSİZ) (İÖ)</a:t>
                      </a:r>
                    </a:p>
                  </a:txBody>
                  <a:tcPr marL="5939" marR="5939" marT="59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126243"/>
                  </a:ext>
                </a:extLst>
              </a:tr>
              <a:tr h="27171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ÖZEL HUKUK (YL) (TEZSİZ) (İÖ)</a:t>
                      </a:r>
                    </a:p>
                  </a:txBody>
                  <a:tcPr marL="5939" marR="5939" marT="59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008093"/>
                  </a:ext>
                </a:extLst>
              </a:tr>
              <a:tr h="27171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EĞİTİM YÖNETİMİ (YL) (TEZSİZ) (UZAKTAN ÖĞRETİM)</a:t>
                      </a:r>
                    </a:p>
                  </a:txBody>
                  <a:tcPr marL="5939" marR="5939" marT="59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942624"/>
                  </a:ext>
                </a:extLst>
              </a:tr>
              <a:tr h="3437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DİN KÜLTÜRÜ VE AHLAK BİLGİSİ EĞİTİMİ (YL) (TEZSİZ) (UZAKTAN EĞİTİM)</a:t>
                      </a:r>
                    </a:p>
                  </a:txBody>
                  <a:tcPr marL="5939" marR="5939" marT="59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127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880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DA994A6-054A-CA96-309C-328C3E8ED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659931C-DB5F-7213-B212-BE6AB241A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18" y="786236"/>
            <a:ext cx="10188449" cy="73152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Program Ders Görevlendirme ve Yük Analizi </a:t>
            </a:r>
            <a:br>
              <a:rPr lang="tr-TR" sz="3200" b="1" dirty="0">
                <a:solidFill>
                  <a:srgbClr val="FF0000"/>
                </a:solidFill>
              </a:rPr>
            </a:br>
            <a:r>
              <a:rPr lang="tr-TR" sz="1300" b="1" i="1" dirty="0">
                <a:solidFill>
                  <a:srgbClr val="0000CC"/>
                </a:solidFill>
              </a:rPr>
              <a:t>(Tezli Yüksek Lisans)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6AF6817-AF2F-A4A3-D74D-9A9A4EDB7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F53AC-F36D-467E-A980-C016312A9DF8}" type="datetime1">
              <a:rPr lang="tr-TR" smtClean="0"/>
              <a:t>15.01.2026</a:t>
            </a:fld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3BF4E03-FA20-41C8-A92B-ED050B18B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15</a:t>
            </a:fld>
            <a:endParaRPr lang="tr-TR"/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7B13E13D-76D7-7D53-40FF-A41B975B1A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725997"/>
              </p:ext>
            </p:extLst>
          </p:nvPr>
        </p:nvGraphicFramePr>
        <p:xfrm>
          <a:off x="338446" y="1933021"/>
          <a:ext cx="11086961" cy="4322718"/>
        </p:xfrm>
        <a:graphic>
          <a:graphicData uri="http://schemas.openxmlformats.org/drawingml/2006/table">
            <a:tbl>
              <a:tblPr/>
              <a:tblGrid>
                <a:gridCol w="3130961">
                  <a:extLst>
                    <a:ext uri="{9D8B030D-6E8A-4147-A177-3AD203B41FA5}">
                      <a16:colId xmlns:a16="http://schemas.microsoft.com/office/drawing/2014/main" val="273251819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345089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8093749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59830254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14916843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5810977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08423154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96198777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58642413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8816014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8525230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1653197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0337828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91053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883280891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40501660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165259171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285618942"/>
                    </a:ext>
                  </a:extLst>
                </a:gridCol>
              </a:tblGrid>
              <a:tr h="257654"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2000" b="0" i="0" u="none" strike="noStrike" dirty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</a:rPr>
                        <a:t>Program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966117"/>
                  </a:ext>
                </a:extLst>
              </a:tr>
              <a:tr h="25765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005499"/>
                  </a:ext>
                </a:extLst>
              </a:tr>
              <a:tr h="1401373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05948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HAREKET VE ANTRENMAN BİLİMLERİ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126243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BEDEN EĞİTİMİ VE SPOR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202641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BEDEN EĞİTİMİ VE SPOR ÖĞRETMENLİĞİ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322750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BİLGİSAYAR VE ÖĞRETİM TEKNOLOJİLERİ EĞİTİMİ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802092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EĞİTİM PROGRAMLARI VE ÖĞRETİM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873855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EĞİTİM YÖNETİMİ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008093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REHBERLİK VE PSİKOLOJİK DANIŞMANLIK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71519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FELSEFE VE DİN BİLİMLERİ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942624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DİN EĞİTİMİ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127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05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B233396-718C-BF46-3560-03AE12FD4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E92545B-9A42-2B22-D247-1F1593918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18" y="786236"/>
            <a:ext cx="10188449" cy="73152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Program Ders Görevlendirme ve Yük Analizi </a:t>
            </a:r>
            <a:br>
              <a:rPr lang="tr-TR" sz="3200" b="1" dirty="0">
                <a:solidFill>
                  <a:srgbClr val="FF0000"/>
                </a:solidFill>
              </a:rPr>
            </a:br>
            <a:r>
              <a:rPr lang="tr-TR" sz="1300" b="1" i="1" dirty="0">
                <a:solidFill>
                  <a:srgbClr val="0000CC"/>
                </a:solidFill>
              </a:rPr>
              <a:t>(Tezli Yüksek Lisans)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3F9B9A0-BCCA-AF2A-5141-498EDB89E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FB94244-7EE2-4898-7DE3-AF9209785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16</a:t>
            </a:fld>
            <a:endParaRPr lang="tr-TR"/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99507FFF-7E39-9779-3518-58D9A3C359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835511"/>
              </p:ext>
            </p:extLst>
          </p:nvPr>
        </p:nvGraphicFramePr>
        <p:xfrm>
          <a:off x="215761" y="1895699"/>
          <a:ext cx="11086961" cy="4322718"/>
        </p:xfrm>
        <a:graphic>
          <a:graphicData uri="http://schemas.openxmlformats.org/drawingml/2006/table">
            <a:tbl>
              <a:tblPr/>
              <a:tblGrid>
                <a:gridCol w="3130961">
                  <a:extLst>
                    <a:ext uri="{9D8B030D-6E8A-4147-A177-3AD203B41FA5}">
                      <a16:colId xmlns:a16="http://schemas.microsoft.com/office/drawing/2014/main" val="273251819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345089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8093749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59830254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14916843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5810977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08423154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96198777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58642413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8816014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8525230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1653197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0337828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91053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883280891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40501660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165259171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285618942"/>
                    </a:ext>
                  </a:extLst>
                </a:gridCol>
              </a:tblGrid>
              <a:tr h="257654"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2000" b="0" i="0" u="none" strike="noStrike" dirty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</a:rPr>
                        <a:t>Program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966117"/>
                  </a:ext>
                </a:extLst>
              </a:tr>
              <a:tr h="25765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005499"/>
                  </a:ext>
                </a:extLst>
              </a:tr>
              <a:tr h="1401373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05948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FEN TEKNOLOJİ MÜHENDİSLİK SANAT VE MATEMATİK (STEAM) EĞİTİMİ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126243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GAZETECİLİK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202641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MÜZİK EĞİTİMİ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322750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RESİM İŞ EĞİTİMİ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802092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HALKLA İLİŞKİLER VE REKLAMCILIK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873855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İSLAM TARİHİ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008093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KAMU HUKUKU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71519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BİYOLOJİ EĞİTİMİ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942624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FEN BİLGİSİ EĞİTİMİ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127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766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271CFB1-6943-EC34-2E29-39AA2417E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E4070EF-FEEB-180F-5288-D8004B402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18" y="786236"/>
            <a:ext cx="10188449" cy="73152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Program Ders Görevlendirme ve Yük Analizi </a:t>
            </a:r>
            <a:br>
              <a:rPr lang="tr-TR" sz="3200" b="1" dirty="0">
                <a:solidFill>
                  <a:srgbClr val="FF0000"/>
                </a:solidFill>
              </a:rPr>
            </a:br>
            <a:r>
              <a:rPr lang="tr-TR" sz="1300" b="1" i="1" dirty="0">
                <a:solidFill>
                  <a:srgbClr val="0000CC"/>
                </a:solidFill>
              </a:rPr>
              <a:t>(Tezli Yüksek Lisans)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424FCE3-091E-676B-DE81-F15559E44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B6387F6-2CBD-BE65-7E33-23EEF5CFF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17</a:t>
            </a:fld>
            <a:endParaRPr lang="tr-TR"/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66A5B2C0-B4FB-E7EA-AC36-D243EF5678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511066"/>
              </p:ext>
            </p:extLst>
          </p:nvPr>
        </p:nvGraphicFramePr>
        <p:xfrm>
          <a:off x="215761" y="1951682"/>
          <a:ext cx="11086961" cy="3977913"/>
        </p:xfrm>
        <a:graphic>
          <a:graphicData uri="http://schemas.openxmlformats.org/drawingml/2006/table">
            <a:tbl>
              <a:tblPr/>
              <a:tblGrid>
                <a:gridCol w="3130961">
                  <a:extLst>
                    <a:ext uri="{9D8B030D-6E8A-4147-A177-3AD203B41FA5}">
                      <a16:colId xmlns:a16="http://schemas.microsoft.com/office/drawing/2014/main" val="273251819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345089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8093749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59830254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14916843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5810977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08423154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96198777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58642413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8816014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8525230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1653197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0337828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91053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883280891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40501660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165259171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285618942"/>
                    </a:ext>
                  </a:extLst>
                </a:gridCol>
              </a:tblGrid>
              <a:tr h="257654"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2000" b="0" i="0" u="none" strike="noStrike" dirty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</a:rPr>
                        <a:t>Program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966117"/>
                  </a:ext>
                </a:extLst>
              </a:tr>
              <a:tr h="25765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005499"/>
                  </a:ext>
                </a:extLst>
              </a:tr>
              <a:tr h="1401373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05948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FİZİK EĞİTİMİ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126243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KİMYA EĞİTİMİ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202641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MATEMATİK EĞİTİMİ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322750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MÜZİK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802092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MÜZİKOLOJİ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873855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ÖZEL EĞİTİM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008093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ÖZEL HUKUK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71519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RESİM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942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77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1A08AC6-FA55-0614-EA1C-95067012E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4D94E62-629B-68BA-BB85-8F2ED551E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18" y="786236"/>
            <a:ext cx="10188449" cy="73152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Program Ders Görevlendirme ve Yük Analizi </a:t>
            </a:r>
            <a:br>
              <a:rPr lang="tr-TR" sz="3200" b="1" dirty="0">
                <a:solidFill>
                  <a:srgbClr val="FF0000"/>
                </a:solidFill>
              </a:rPr>
            </a:br>
            <a:r>
              <a:rPr lang="tr-TR" sz="1300" b="1" i="1" dirty="0">
                <a:solidFill>
                  <a:srgbClr val="0000CC"/>
                </a:solidFill>
              </a:rPr>
              <a:t>(Tezli Yüksek Lisans)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8CEE85A-639B-6F49-5273-2D675CC27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F73C088-5170-621A-8FAA-A9C20FB31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18</a:t>
            </a:fld>
            <a:endParaRPr lang="tr-TR"/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E8495307-201A-27FE-17AF-EB3889A11F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049288"/>
              </p:ext>
            </p:extLst>
          </p:nvPr>
        </p:nvGraphicFramePr>
        <p:xfrm>
          <a:off x="266839" y="1989006"/>
          <a:ext cx="11086961" cy="3977913"/>
        </p:xfrm>
        <a:graphic>
          <a:graphicData uri="http://schemas.openxmlformats.org/drawingml/2006/table">
            <a:tbl>
              <a:tblPr/>
              <a:tblGrid>
                <a:gridCol w="3130961">
                  <a:extLst>
                    <a:ext uri="{9D8B030D-6E8A-4147-A177-3AD203B41FA5}">
                      <a16:colId xmlns:a16="http://schemas.microsoft.com/office/drawing/2014/main" val="273251819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345089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8093749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59830254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14916843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5810977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08423154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96198777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58642413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8816014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8525230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1653197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0337828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91053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883280891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40501660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165259171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285618942"/>
                    </a:ext>
                  </a:extLst>
                </a:gridCol>
              </a:tblGrid>
              <a:tr h="257654"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2000" b="0" i="0" u="none" strike="noStrike" dirty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</a:rPr>
                        <a:t>Program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966117"/>
                  </a:ext>
                </a:extLst>
              </a:tr>
              <a:tr h="25765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939" marR="5939" marT="59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005499"/>
                  </a:ext>
                </a:extLst>
              </a:tr>
              <a:tr h="1401373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939" marR="5939" marT="59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05948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 YÖNETİM BİLİMLERİ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202641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SINIF ÖĞRETMENLİĞİ EĞİTİMİ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322750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İSLAM HUKUKU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802092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TEMEL İSLAM BİLİMLERİ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873855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SOSYAL BİLGİLER EĞİTİMİ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942624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TÜRKÇE EĞİTİMİ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537963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İNGİLİZ DİLİ EĞİTİMİ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993865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YÖNETİM BİLİŞİM SİSTEMLERİ (YL) (TEZLİ)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987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99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09FE77F-9BCE-BF97-FA9B-8246A7C56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3F8FD8-6EC5-13CE-FEE1-B6A71648D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18" y="786236"/>
            <a:ext cx="10188449" cy="73152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Program Ders Görevlendirme ve Yük Analizi </a:t>
            </a:r>
            <a:br>
              <a:rPr lang="tr-TR" sz="3200" b="1" dirty="0">
                <a:solidFill>
                  <a:srgbClr val="FF0000"/>
                </a:solidFill>
              </a:rPr>
            </a:br>
            <a:r>
              <a:rPr lang="tr-TR" sz="1300" b="1" i="1" dirty="0">
                <a:solidFill>
                  <a:srgbClr val="0000CC"/>
                </a:solidFill>
              </a:rPr>
              <a:t>(Doktora)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3ED0F92-2F84-EBEF-2100-566EAFD35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7F58492-41BC-726C-32D5-4E3BF4835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19</a:t>
            </a:fld>
            <a:endParaRPr lang="tr-TR"/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684F9787-7DCB-BC33-C935-08812D4050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702375"/>
              </p:ext>
            </p:extLst>
          </p:nvPr>
        </p:nvGraphicFramePr>
        <p:xfrm>
          <a:off x="266839" y="1933021"/>
          <a:ext cx="11086961" cy="4235567"/>
        </p:xfrm>
        <a:graphic>
          <a:graphicData uri="http://schemas.openxmlformats.org/drawingml/2006/table">
            <a:tbl>
              <a:tblPr/>
              <a:tblGrid>
                <a:gridCol w="3130961">
                  <a:extLst>
                    <a:ext uri="{9D8B030D-6E8A-4147-A177-3AD203B41FA5}">
                      <a16:colId xmlns:a16="http://schemas.microsoft.com/office/drawing/2014/main" val="273251819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345089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8093749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59830254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14916843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5810977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08423154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96198777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58642413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8816014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8525230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1653197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0337828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91053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883280891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40501660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165259171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285618942"/>
                    </a:ext>
                  </a:extLst>
                </a:gridCol>
              </a:tblGrid>
              <a:tr h="257654"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2000" b="0" i="0" u="none" strike="noStrike" dirty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</a:rPr>
                        <a:t>Program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966117"/>
                  </a:ext>
                </a:extLst>
              </a:tr>
              <a:tr h="25765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005499"/>
                  </a:ext>
                </a:extLst>
              </a:tr>
              <a:tr h="1401373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05948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BEDEN EĞİTİMİ VE SPOR (DR)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126243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BİLGİSAYAR VE ÖĞRETİM TEKNOLOJİLERİ EĞİTİMİ (DR)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008093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REHBERLİK VE PSİKOLOJİK DANIŞMANLIK (DR)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71519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MÜZİK EĞİTİMİ (DR)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942624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HALKLA İLİŞKİLER VE REKLAMCILIK (DR)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12745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KAMU HUKUKU (DR) (ONDOKUZ MAYIS ÜNİV.ORTAK)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708695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BİYOLOJİ EĞİTİMİ (DR)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9405954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FEN BİLGİSİ EĞİTİMİ (DR)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5495262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FİZİK EĞİTİMİ (DR)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9119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018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39D512-1640-10B9-0F7A-413D7936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24" y="793597"/>
            <a:ext cx="9104811" cy="50945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SUNUM PLANI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FEEEBC-9D10-9D61-A2F2-142355F8E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0" y="1927960"/>
            <a:ext cx="5193145" cy="4313657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GİRİŞ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YÖNETİM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PERSONEL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EĞİTİM ÖĞRETİM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FİZİKSEL ALTYAPI VE TESİSLER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ULUSLARARASILAŞMA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KALİTE VE AKREDİTASYON ÇALIŞMALARI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SORULAR VE ÖNERİLER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KAPANIŞ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3D64-E275-4CC8-83F7-48840783B60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6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74BEA1E-DE8D-8BA1-4999-6FE0B9D53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26683E0-79D3-62BA-5676-6077996A4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18" y="786236"/>
            <a:ext cx="10188449" cy="73152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Program Ders Görevlendirme ve Yük Analizi </a:t>
            </a:r>
            <a:br>
              <a:rPr lang="tr-TR" sz="3200" b="1" dirty="0">
                <a:solidFill>
                  <a:srgbClr val="FF0000"/>
                </a:solidFill>
              </a:rPr>
            </a:br>
            <a:r>
              <a:rPr lang="tr-TR" sz="1300" b="1" i="1" dirty="0">
                <a:solidFill>
                  <a:srgbClr val="0000CC"/>
                </a:solidFill>
              </a:rPr>
              <a:t>(Doktora)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6C39FDD-F480-9B1A-B5A5-32B835FE9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74322F3-D50E-515F-C8A9-E8C1A8DC7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20</a:t>
            </a:fld>
            <a:endParaRPr lang="tr-TR"/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536021AE-93B5-D25E-B1E6-E9186E4BCF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024016"/>
              </p:ext>
            </p:extLst>
          </p:nvPr>
        </p:nvGraphicFramePr>
        <p:xfrm>
          <a:off x="215761" y="2138295"/>
          <a:ext cx="11086961" cy="3204951"/>
        </p:xfrm>
        <a:graphic>
          <a:graphicData uri="http://schemas.openxmlformats.org/drawingml/2006/table">
            <a:tbl>
              <a:tblPr/>
              <a:tblGrid>
                <a:gridCol w="3130961">
                  <a:extLst>
                    <a:ext uri="{9D8B030D-6E8A-4147-A177-3AD203B41FA5}">
                      <a16:colId xmlns:a16="http://schemas.microsoft.com/office/drawing/2014/main" val="273251819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345089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8093749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59830254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14916843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5810977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08423154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96198777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58642413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88160149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8525230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316531970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0337828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6910532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883280891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405016607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165259171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285618942"/>
                    </a:ext>
                  </a:extLst>
                </a:gridCol>
              </a:tblGrid>
              <a:tr h="257654">
                <a:tc row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2000" b="0" i="0" u="none" strike="noStrike" dirty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</a:rPr>
                        <a:t>Program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3966117"/>
                  </a:ext>
                </a:extLst>
              </a:tr>
              <a:tr h="25765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GÜZ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005499"/>
                  </a:ext>
                </a:extLst>
              </a:tr>
              <a:tr h="1401373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Açılan Ders Sayısı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Ders Sayısı 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Haftalık Ders Saati Toplamı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Üyesi Başına Düşen Haftalık Ders Saati</a:t>
                      </a:r>
                    </a:p>
                  </a:txBody>
                  <a:tcPr marL="5939" marR="5939" marT="593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05948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KİMYA EĞİTİMİ (DR)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126243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MATEMATİK EĞİTİMİ (DR)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008093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SINIF EĞİTİMİ (DR)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715196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SOSYAL BİLGİLER EĞİTİMİ (DR)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942624"/>
                  </a:ext>
                </a:extLst>
              </a:tr>
              <a:tr h="257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TÜRKÇE EĞİTİMİ (DR)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127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859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32500" lnSpcReduction="20000"/>
          </a:bodyPr>
          <a:lstStyle/>
          <a:p>
            <a:r>
              <a:rPr lang="tr-TR" sz="24000" b="1" dirty="0">
                <a:solidFill>
                  <a:srgbClr val="FF0000"/>
                </a:solidFill>
              </a:rPr>
              <a:t>EĞİTİM ÖĞRETİM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>
              <a:solidFill>
                <a:srgbClr val="FF0000"/>
              </a:solidFill>
            </a:endParaRPr>
          </a:p>
          <a:p>
            <a:r>
              <a:rPr lang="tr-TR" sz="9600" b="1" dirty="0">
                <a:solidFill>
                  <a:srgbClr val="3333FF"/>
                </a:solidFill>
              </a:rPr>
              <a:t>PROGRAMLAR VE ÖĞRENCİ </a:t>
            </a:r>
          </a:p>
          <a:p>
            <a:endParaRPr lang="tr-TR" sz="60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49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92A3C-2387-1E91-E4E4-CD60EC573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F3645B5-B519-03F6-9E2B-73E339A6B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836" y="757382"/>
            <a:ext cx="10515600" cy="544946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0000CC"/>
                </a:solidFill>
              </a:rPr>
              <a:t>Lisansüstü Eğitim Programları </a:t>
            </a:r>
            <a:endParaRPr lang="tr-TR" sz="32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B14B0F-638A-DFE6-0DD3-C903757EF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4EDAD41-428C-8C20-6C06-D8DA43130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22</a:t>
            </a:fld>
            <a:endParaRPr lang="tr-TR"/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35D8C269-56DA-7195-8ADF-840CCC2AA6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576088"/>
              </p:ext>
            </p:extLst>
          </p:nvPr>
        </p:nvGraphicFramePr>
        <p:xfrm>
          <a:off x="1140124" y="1919160"/>
          <a:ext cx="10213675" cy="414140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6325589">
                  <a:extLst>
                    <a:ext uri="{9D8B030D-6E8A-4147-A177-3AD203B41FA5}">
                      <a16:colId xmlns:a16="http://schemas.microsoft.com/office/drawing/2014/main" val="3183106496"/>
                    </a:ext>
                  </a:extLst>
                </a:gridCol>
                <a:gridCol w="1427358">
                  <a:extLst>
                    <a:ext uri="{9D8B030D-6E8A-4147-A177-3AD203B41FA5}">
                      <a16:colId xmlns:a16="http://schemas.microsoft.com/office/drawing/2014/main" val="1042989349"/>
                    </a:ext>
                  </a:extLst>
                </a:gridCol>
                <a:gridCol w="1226820">
                  <a:extLst>
                    <a:ext uri="{9D8B030D-6E8A-4147-A177-3AD203B41FA5}">
                      <a16:colId xmlns:a16="http://schemas.microsoft.com/office/drawing/2014/main" val="120683918"/>
                    </a:ext>
                  </a:extLst>
                </a:gridCol>
                <a:gridCol w="1233908">
                  <a:extLst>
                    <a:ext uri="{9D8B030D-6E8A-4147-A177-3AD203B41FA5}">
                      <a16:colId xmlns:a16="http://schemas.microsoft.com/office/drawing/2014/main" val="1457558266"/>
                    </a:ext>
                  </a:extLst>
                </a:gridCol>
              </a:tblGrid>
              <a:tr h="29310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r-T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Ana Bilim - Sanat Dalı/ Program Adı*</a:t>
                      </a:r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Program Türü</a:t>
                      </a: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85811164"/>
                  </a:ext>
                </a:extLst>
              </a:tr>
              <a:tr h="43792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Tezsiz Yüksek Lisans</a:t>
                      </a:r>
                      <a:endParaRPr lang="tr-T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Tezli Yüksek Lisans</a:t>
                      </a:r>
                      <a:endParaRPr lang="tr-T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Doktora</a:t>
                      </a:r>
                      <a:endParaRPr lang="tr-T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87331155"/>
                  </a:ext>
                </a:extLst>
              </a:tr>
              <a:tr h="3356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Antrenörlük Eğitimi Anabilim Dalı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4654307"/>
                  </a:ext>
                </a:extLst>
              </a:tr>
              <a:tr h="3356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Beden Eğitimi ve Spor Anabilim Dalı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70963116"/>
                  </a:ext>
                </a:extLst>
              </a:tr>
              <a:tr h="3356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Eğitim Bilimleri Anabilim Dalı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97307841"/>
                  </a:ext>
                </a:extLst>
              </a:tr>
              <a:tr h="3356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Felsefe ve Din Bilimleri Anabilim Dalı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</a:rPr>
                        <a:t> 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43074042"/>
                  </a:ext>
                </a:extLst>
              </a:tr>
              <a:tr h="3476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Fen Teknoloji Mühendislik Sanat ve Matematik (STEAM) Eğitimi Anabilim Dalı (</a:t>
                      </a:r>
                      <a:r>
                        <a:rPr lang="tr-TR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Disiplinlerarası</a:t>
                      </a: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55711533"/>
                  </a:ext>
                </a:extLst>
              </a:tr>
              <a:tr h="3356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Gazetecilik Anabilim Dalı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>
                          <a:effectLst/>
                        </a:rPr>
                        <a:t> 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</a:rPr>
                        <a:t> 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66196911"/>
                  </a:ext>
                </a:extLst>
              </a:tr>
              <a:tr h="3356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Güzel Sanatlar Eğitimi Anabilim Dalı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>
                          <a:effectLst/>
                        </a:rPr>
                        <a:t> 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807781935"/>
                  </a:ext>
                </a:extLst>
              </a:tr>
              <a:tr h="3356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Halkla İlişkiler ve Reklamcılık Anabilim Dalı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>
                          <a:effectLst/>
                        </a:rPr>
                        <a:t>  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13256994"/>
                  </a:ext>
                </a:extLst>
              </a:tr>
              <a:tr h="2119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İslam Tarihi ve Sanatları Anabilim Dalı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u="none" strike="noStrike">
                          <a:effectLst/>
                        </a:rPr>
                        <a:t> 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26582198"/>
                  </a:ext>
                </a:extLst>
              </a:tr>
              <a:tr h="21196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Kamu Hukuku Anabilim Dalı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81847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96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7836" y="757382"/>
            <a:ext cx="10515600" cy="544946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0000CC"/>
                </a:solidFill>
              </a:rPr>
              <a:t>Lisansüstü Eğitim Programları </a:t>
            </a:r>
            <a:endParaRPr lang="tr-TR" sz="32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23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7779788"/>
              </p:ext>
            </p:extLst>
          </p:nvPr>
        </p:nvGraphicFramePr>
        <p:xfrm>
          <a:off x="538017" y="1984549"/>
          <a:ext cx="10815783" cy="383299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5467928">
                  <a:extLst>
                    <a:ext uri="{9D8B030D-6E8A-4147-A177-3AD203B41FA5}">
                      <a16:colId xmlns:a16="http://schemas.microsoft.com/office/drawing/2014/main" val="3183106496"/>
                    </a:ext>
                  </a:extLst>
                </a:gridCol>
                <a:gridCol w="1837208">
                  <a:extLst>
                    <a:ext uri="{9D8B030D-6E8A-4147-A177-3AD203B41FA5}">
                      <a16:colId xmlns:a16="http://schemas.microsoft.com/office/drawing/2014/main" val="1042989349"/>
                    </a:ext>
                  </a:extLst>
                </a:gridCol>
                <a:gridCol w="1561381">
                  <a:extLst>
                    <a:ext uri="{9D8B030D-6E8A-4147-A177-3AD203B41FA5}">
                      <a16:colId xmlns:a16="http://schemas.microsoft.com/office/drawing/2014/main" val="120683918"/>
                    </a:ext>
                  </a:extLst>
                </a:gridCol>
                <a:gridCol w="1949266">
                  <a:extLst>
                    <a:ext uri="{9D8B030D-6E8A-4147-A177-3AD203B41FA5}">
                      <a16:colId xmlns:a16="http://schemas.microsoft.com/office/drawing/2014/main" val="1457558266"/>
                    </a:ext>
                  </a:extLst>
                </a:gridCol>
              </a:tblGrid>
              <a:tr h="29070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r-T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Ana Bilim - Sanat Dalı/ Program Adı*</a:t>
                      </a:r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Program Türü </a:t>
                      </a:r>
                      <a:endParaRPr lang="tr-TR" sz="1400" b="1" i="1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85811164"/>
                  </a:ext>
                </a:extLst>
              </a:tr>
              <a:tr h="31550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Tezsiz Yüksek Lisans</a:t>
                      </a:r>
                      <a:endParaRPr lang="tr-T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Tezli Yüksek Lisans</a:t>
                      </a:r>
                      <a:endParaRPr lang="tr-T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Doktora</a:t>
                      </a:r>
                      <a:endParaRPr lang="tr-T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87331155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Matematik ve Fen Bilimleri Eğitimi Anabilim Dalı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4654307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Müzik Anabilim Dalı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</a:rPr>
                        <a:t> 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70963116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Müzikoloji Anabilim Dalı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>
                          <a:effectLst/>
                        </a:rPr>
                        <a:t> 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</a:rPr>
                        <a:t> 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97307841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Özel Eğitim Anabilim Dalı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>
                          <a:effectLst/>
                        </a:rPr>
                        <a:t> 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43074042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Özel Hukuk Anabilim Dalı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55711533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Resim Anabilim Dalı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>
                          <a:effectLst/>
                        </a:rPr>
                        <a:t> 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66196911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Siyaset Bilimi ve Kamu Yönetimi Anabilim Dalı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>
                          <a:effectLst/>
                        </a:rPr>
                        <a:t> 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07781935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 Bilişimi Disiplinlerarası Anabilim Dalı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>
                          <a:effectLst/>
                        </a:rPr>
                        <a:t>  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13256994"/>
                  </a:ext>
                </a:extLst>
              </a:tr>
              <a:tr h="2102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 Yöneticiliği Anabilim Dalı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u="none" strike="noStrike">
                          <a:effectLst/>
                        </a:rPr>
                        <a:t> 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26582198"/>
                  </a:ext>
                </a:extLst>
              </a:tr>
              <a:tr h="2102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Temel Eğitim Anabilim Dalı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81847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75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2FDF6-3230-625F-910D-66B6E442D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F52FCBD-AB2E-0DAC-6803-9C2D5D400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836" y="757382"/>
            <a:ext cx="10515600" cy="544946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0000CC"/>
                </a:solidFill>
              </a:rPr>
              <a:t>Lisansüstü Eğitim Programları </a:t>
            </a:r>
            <a:endParaRPr lang="tr-TR" sz="32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D2227EB-0302-F3A3-5E84-C6EEAD465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8D1DEAA-01E4-34ED-545D-FFFB911D4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24</a:t>
            </a:fld>
            <a:endParaRPr lang="tr-TR"/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BF801BBC-F3BD-702A-A928-FAA747CB90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096749"/>
              </p:ext>
            </p:extLst>
          </p:nvPr>
        </p:nvGraphicFramePr>
        <p:xfrm>
          <a:off x="838200" y="1925968"/>
          <a:ext cx="10815783" cy="193766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5467928">
                  <a:extLst>
                    <a:ext uri="{9D8B030D-6E8A-4147-A177-3AD203B41FA5}">
                      <a16:colId xmlns:a16="http://schemas.microsoft.com/office/drawing/2014/main" val="3183106496"/>
                    </a:ext>
                  </a:extLst>
                </a:gridCol>
                <a:gridCol w="2576945">
                  <a:extLst>
                    <a:ext uri="{9D8B030D-6E8A-4147-A177-3AD203B41FA5}">
                      <a16:colId xmlns:a16="http://schemas.microsoft.com/office/drawing/2014/main" val="1042989349"/>
                    </a:ext>
                  </a:extLst>
                </a:gridCol>
                <a:gridCol w="1588655">
                  <a:extLst>
                    <a:ext uri="{9D8B030D-6E8A-4147-A177-3AD203B41FA5}">
                      <a16:colId xmlns:a16="http://schemas.microsoft.com/office/drawing/2014/main" val="120683918"/>
                    </a:ext>
                  </a:extLst>
                </a:gridCol>
                <a:gridCol w="1182255">
                  <a:extLst>
                    <a:ext uri="{9D8B030D-6E8A-4147-A177-3AD203B41FA5}">
                      <a16:colId xmlns:a16="http://schemas.microsoft.com/office/drawing/2014/main" val="1457558266"/>
                    </a:ext>
                  </a:extLst>
                </a:gridCol>
              </a:tblGrid>
              <a:tr h="29070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r-T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Ana Bilim - Sanat Dalı/ Program Adı*</a:t>
                      </a:r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Program Türü </a:t>
                      </a:r>
                      <a:endParaRPr lang="tr-TR" sz="1400" b="1" i="1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85811164"/>
                  </a:ext>
                </a:extLst>
              </a:tr>
              <a:tr h="31550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Tezsiz Yüksek Lisans</a:t>
                      </a:r>
                      <a:endParaRPr lang="tr-T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Tezli Yüksek Lisans</a:t>
                      </a:r>
                      <a:endParaRPr lang="tr-T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Doktora</a:t>
                      </a:r>
                      <a:endParaRPr lang="tr-T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87331155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Temel İslam Bilimleri Anabilim Dalı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</a:rPr>
                        <a:t> 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4654307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Türkçe ve Sosyal Bilimler Eğitimi Anabilim Dalı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70963116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Yabancı Diller Eğitimi Anabilim Dalı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>
                          <a:effectLst/>
                        </a:rPr>
                        <a:t> 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97307841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Yönetim Bilişim Sistemleri Anabilim Dalı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b="1" u="none" strike="noStrike">
                          <a:effectLst/>
                        </a:rPr>
                        <a:t> 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43074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140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0F5EF-10A6-474C-2700-A6B92BF46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DC3C18F-F5DC-6CD6-810B-F1709E777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836" y="757382"/>
            <a:ext cx="10515600" cy="544946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0000CC"/>
                </a:solidFill>
              </a:rPr>
              <a:t>Açılması Planlanan Lisansüstü Eğitim Programları </a:t>
            </a:r>
            <a:endParaRPr lang="tr-TR" sz="32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72CBA7-6A6E-757C-B3A4-BB339E9C4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144194B-A92A-2D44-2DE0-C26D3046E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25</a:t>
            </a:fld>
            <a:endParaRPr lang="tr-TR"/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405D5B1D-34F8-87D6-B867-C39167980B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721888"/>
              </p:ext>
            </p:extLst>
          </p:nvPr>
        </p:nvGraphicFramePr>
        <p:xfrm>
          <a:off x="237838" y="2429821"/>
          <a:ext cx="9811231" cy="227052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960076">
                  <a:extLst>
                    <a:ext uri="{9D8B030D-6E8A-4147-A177-3AD203B41FA5}">
                      <a16:colId xmlns:a16="http://schemas.microsoft.com/office/drawing/2014/main" val="3183106496"/>
                    </a:ext>
                  </a:extLst>
                </a:gridCol>
                <a:gridCol w="1719431">
                  <a:extLst>
                    <a:ext uri="{9D8B030D-6E8A-4147-A177-3AD203B41FA5}">
                      <a16:colId xmlns:a16="http://schemas.microsoft.com/office/drawing/2014/main" val="1042989349"/>
                    </a:ext>
                  </a:extLst>
                </a:gridCol>
                <a:gridCol w="2058704">
                  <a:extLst>
                    <a:ext uri="{9D8B030D-6E8A-4147-A177-3AD203B41FA5}">
                      <a16:colId xmlns:a16="http://schemas.microsoft.com/office/drawing/2014/main" val="120683918"/>
                    </a:ext>
                  </a:extLst>
                </a:gridCol>
                <a:gridCol w="1073020">
                  <a:extLst>
                    <a:ext uri="{9D8B030D-6E8A-4147-A177-3AD203B41FA5}">
                      <a16:colId xmlns:a16="http://schemas.microsoft.com/office/drawing/2014/main" val="1457558266"/>
                    </a:ext>
                  </a:extLst>
                </a:gridCol>
              </a:tblGrid>
              <a:tr h="29070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tr-TR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Ana Bilim - Sanat Dalı/ Program Adı*</a:t>
                      </a:r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tr-T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Program Türü </a:t>
                      </a:r>
                      <a:endParaRPr lang="tr-TR" sz="1400" b="1" i="1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r-TR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85811164"/>
                  </a:ext>
                </a:extLst>
              </a:tr>
              <a:tr h="31550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Tezsiz Yüksek Lisans</a:t>
                      </a:r>
                      <a:endParaRPr lang="tr-T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Tezli Yüksek Lisans</a:t>
                      </a:r>
                      <a:endParaRPr lang="tr-T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Doktora</a:t>
                      </a:r>
                      <a:endParaRPr lang="tr-TR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87331155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Teknoloji Tasarım ve Girişimcilik Eğitimi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>
                          <a:effectLst/>
                        </a:rPr>
                        <a:t> 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4654307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Bilgisayar Mühendisliği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0963116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Kelam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>
                          <a:effectLst/>
                        </a:rPr>
                        <a:t> 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 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97307841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Tarih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100" u="none" strike="noStrike" dirty="0">
                          <a:effectLst/>
                        </a:rPr>
                        <a:t> 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</a:rPr>
                        <a:t> 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43074042"/>
                  </a:ext>
                </a:extLst>
              </a:tr>
              <a:tr h="3328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Yapay Zeka Mühendisliği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✓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gradFill>
                      <a:gsLst>
                        <a:gs pos="57460">
                          <a:srgbClr val="C3DBF0"/>
                        </a:gs>
                        <a:gs pos="51155">
                          <a:srgbClr val="C9DFF1"/>
                        </a:gs>
                        <a:gs pos="48840">
                          <a:srgbClr val="CBE0F2"/>
                        </a:gs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99935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192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790313"/>
            <a:ext cx="10505661" cy="62574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cs typeface="Calibri" pitchFamily="34" charset="0"/>
              </a:rPr>
              <a:t>ÖĞRENCİ SAYISI (Tezsiz Yüksek Lisans)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891B-9CA3-40B3-819B-83EB387B8A2F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26</a:t>
            </a:fld>
            <a:endParaRPr lang="tr-TR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012136"/>
              </p:ext>
            </p:extLst>
          </p:nvPr>
        </p:nvGraphicFramePr>
        <p:xfrm>
          <a:off x="258417" y="1816905"/>
          <a:ext cx="10714571" cy="395609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463421">
                  <a:extLst>
                    <a:ext uri="{9D8B030D-6E8A-4147-A177-3AD203B41FA5}">
                      <a16:colId xmlns:a16="http://schemas.microsoft.com/office/drawing/2014/main" val="46596549"/>
                    </a:ext>
                  </a:extLst>
                </a:gridCol>
                <a:gridCol w="1316624">
                  <a:extLst>
                    <a:ext uri="{9D8B030D-6E8A-4147-A177-3AD203B41FA5}">
                      <a16:colId xmlns:a16="http://schemas.microsoft.com/office/drawing/2014/main" val="1076364814"/>
                    </a:ext>
                  </a:extLst>
                </a:gridCol>
                <a:gridCol w="1316624">
                  <a:extLst>
                    <a:ext uri="{9D8B030D-6E8A-4147-A177-3AD203B41FA5}">
                      <a16:colId xmlns:a16="http://schemas.microsoft.com/office/drawing/2014/main" val="2278500121"/>
                    </a:ext>
                  </a:extLst>
                </a:gridCol>
                <a:gridCol w="991480">
                  <a:extLst>
                    <a:ext uri="{9D8B030D-6E8A-4147-A177-3AD203B41FA5}">
                      <a16:colId xmlns:a16="http://schemas.microsoft.com/office/drawing/2014/main" val="2219281847"/>
                    </a:ext>
                  </a:extLst>
                </a:gridCol>
                <a:gridCol w="991480">
                  <a:extLst>
                    <a:ext uri="{9D8B030D-6E8A-4147-A177-3AD203B41FA5}">
                      <a16:colId xmlns:a16="http://schemas.microsoft.com/office/drawing/2014/main" val="218234555"/>
                    </a:ext>
                  </a:extLst>
                </a:gridCol>
                <a:gridCol w="1317471">
                  <a:extLst>
                    <a:ext uri="{9D8B030D-6E8A-4147-A177-3AD203B41FA5}">
                      <a16:colId xmlns:a16="http://schemas.microsoft.com/office/drawing/2014/main" val="2252447032"/>
                    </a:ext>
                  </a:extLst>
                </a:gridCol>
                <a:gridCol w="1317471">
                  <a:extLst>
                    <a:ext uri="{9D8B030D-6E8A-4147-A177-3AD203B41FA5}">
                      <a16:colId xmlns:a16="http://schemas.microsoft.com/office/drawing/2014/main" val="2467654421"/>
                    </a:ext>
                  </a:extLst>
                </a:gridCol>
              </a:tblGrid>
              <a:tr h="27413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Program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79608"/>
                  </a:ext>
                </a:extLst>
              </a:tr>
              <a:tr h="54587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Erkek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Kadın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Erkek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Kadın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450292"/>
                  </a:ext>
                </a:extLst>
              </a:tr>
              <a:tr h="2741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Ebrima" panose="02000000000000000000" pitchFamily="2" charset="0"/>
                        </a:rPr>
                        <a:t>DİN KÜLTÜRÜ VE AHLAK BİLGİSİ EĞİTİMİ (YL) (TEZSİZ) (UZAKTAN EĞİTİM)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973735"/>
                  </a:ext>
                </a:extLst>
              </a:tr>
              <a:tr h="2741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Ebrima" panose="02000000000000000000" pitchFamily="2" charset="0"/>
                        </a:rPr>
                        <a:t>EĞİTİM YÖNETİMİ (YL) (TEZSİZ) (UZAKTAN ÖĞRETİM)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399160"/>
                  </a:ext>
                </a:extLst>
              </a:tr>
              <a:tr h="2741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Ebrima" panose="02000000000000000000" pitchFamily="2" charset="0"/>
                        </a:rPr>
                        <a:t>KAMU HUKUKU (YL) (TEZSİZ) (İÖ)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457057"/>
                  </a:ext>
                </a:extLst>
              </a:tr>
              <a:tr h="2741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Ebrima" panose="02000000000000000000" pitchFamily="2" charset="0"/>
                        </a:rPr>
                        <a:t>ÖZEL HUKUK (YL) (TEZSİZ) (İÖ)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328672"/>
                  </a:ext>
                </a:extLst>
              </a:tr>
              <a:tr h="2741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Ebrima" panose="02000000000000000000" pitchFamily="2" charset="0"/>
                        </a:rPr>
                        <a:t>TÜRKÇE EĞİTİMİ (YL) (TEZSİZ) (İÖ)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332525"/>
                  </a:ext>
                </a:extLst>
              </a:tr>
              <a:tr h="2741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Ebrima" panose="02000000000000000000" pitchFamily="2" charset="0"/>
                        </a:rPr>
                        <a:t>BİLGİSAYAR VE ÖĞRETİM TEKNOLOJİLERİ EĞİTİMİ (YL) (TEZSİZ) (UZAKTAN ÖĞRETİM)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8909775"/>
                  </a:ext>
                </a:extLst>
              </a:tr>
              <a:tr h="2741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Ebrima" panose="02000000000000000000" pitchFamily="2" charset="0"/>
                        </a:rPr>
                        <a:t>MATEMATİK EĞİTİMİ TEZSİZ YÜKSEK LİSANS UZAKTAN ÖĞRETİM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549028"/>
                  </a:ext>
                </a:extLst>
              </a:tr>
              <a:tr h="2741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Ebrima" panose="02000000000000000000" pitchFamily="2" charset="0"/>
                        </a:rPr>
                        <a:t>TÜRKÇE EĞİTİMİ (YL) (TEZSİZ) (UZAKTAN EĞİTİM)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604117"/>
                  </a:ext>
                </a:extLst>
              </a:tr>
              <a:tr h="2741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Ebrima" panose="02000000000000000000" pitchFamily="2" charset="0"/>
                        </a:rPr>
                        <a:t>EĞİTİM YÖNETİMİ (YL) (TEZSİZ)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8113288"/>
                  </a:ext>
                </a:extLst>
              </a:tr>
              <a:tr h="2741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Ebrima" panose="02000000000000000000" pitchFamily="2" charset="0"/>
                        </a:rPr>
                        <a:t>TÜRKÇE EĞİTİMİ (YL) (TEZSİZ) (İÖ)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938433"/>
                  </a:ext>
                </a:extLst>
              </a:tr>
              <a:tr h="27413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  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134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123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257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92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88 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180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243341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83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B630208-4B88-78F1-CA28-8EA7E2DAB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B5AA134-032B-A1E9-C0DC-C01F9C14F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790313"/>
            <a:ext cx="10505661" cy="62574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cs typeface="Calibri" pitchFamily="34" charset="0"/>
              </a:rPr>
              <a:t>ÖĞRENCİ SAYISI (Tezli Yüksek Lisans)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37111A1-6C9B-03A8-DBAC-C59797E41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891B-9CA3-40B3-819B-83EB387B8A2F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57EFB07-C1E7-0DAB-CE88-31CB20A19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27</a:t>
            </a:fld>
            <a:endParaRPr lang="tr-TR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67215A23-6E46-A101-F423-98172B37CC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816799"/>
              </p:ext>
            </p:extLst>
          </p:nvPr>
        </p:nvGraphicFramePr>
        <p:xfrm>
          <a:off x="387626" y="1958012"/>
          <a:ext cx="9630161" cy="38563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063868">
                  <a:extLst>
                    <a:ext uri="{9D8B030D-6E8A-4147-A177-3AD203B41FA5}">
                      <a16:colId xmlns:a16="http://schemas.microsoft.com/office/drawing/2014/main" val="46596549"/>
                    </a:ext>
                  </a:extLst>
                </a:gridCol>
                <a:gridCol w="1164733">
                  <a:extLst>
                    <a:ext uri="{9D8B030D-6E8A-4147-A177-3AD203B41FA5}">
                      <a16:colId xmlns:a16="http://schemas.microsoft.com/office/drawing/2014/main" val="1076364814"/>
                    </a:ext>
                  </a:extLst>
                </a:gridCol>
                <a:gridCol w="1164733">
                  <a:extLst>
                    <a:ext uri="{9D8B030D-6E8A-4147-A177-3AD203B41FA5}">
                      <a16:colId xmlns:a16="http://schemas.microsoft.com/office/drawing/2014/main" val="2278500121"/>
                    </a:ext>
                  </a:extLst>
                </a:gridCol>
                <a:gridCol w="1028762">
                  <a:extLst>
                    <a:ext uri="{9D8B030D-6E8A-4147-A177-3AD203B41FA5}">
                      <a16:colId xmlns:a16="http://schemas.microsoft.com/office/drawing/2014/main" val="3247078321"/>
                    </a:ext>
                  </a:extLst>
                </a:gridCol>
                <a:gridCol w="877099">
                  <a:extLst>
                    <a:ext uri="{9D8B030D-6E8A-4147-A177-3AD203B41FA5}">
                      <a16:colId xmlns:a16="http://schemas.microsoft.com/office/drawing/2014/main" val="218234555"/>
                    </a:ext>
                  </a:extLst>
                </a:gridCol>
                <a:gridCol w="1165483">
                  <a:extLst>
                    <a:ext uri="{9D8B030D-6E8A-4147-A177-3AD203B41FA5}">
                      <a16:colId xmlns:a16="http://schemas.microsoft.com/office/drawing/2014/main" val="2252447032"/>
                    </a:ext>
                  </a:extLst>
                </a:gridCol>
                <a:gridCol w="1165483">
                  <a:extLst>
                    <a:ext uri="{9D8B030D-6E8A-4147-A177-3AD203B41FA5}">
                      <a16:colId xmlns:a16="http://schemas.microsoft.com/office/drawing/2014/main" val="2467654421"/>
                    </a:ext>
                  </a:extLst>
                </a:gridCol>
              </a:tblGrid>
              <a:tr h="3216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Ana Bilim/Sanat Dalı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2024 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2025 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79608"/>
                  </a:ext>
                </a:extLst>
              </a:tr>
              <a:tr h="64037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Erkek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Kadın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Erkek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Kadın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450292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BEDEN EĞİTİMİ VE SPOR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497373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BEDEN EĞİTİMİ VE SPOR ÖĞRETMENLİĞİ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10399160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BİLGİSAYAR VE ÖĞRETİM TEKNOLOJİLERİ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71996439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BİYOLOJİ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3012033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EĞİTİM PROGRAMLARI VE ÖĞRETİM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547327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EĞİTİM YÖNETİMİ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7457057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FELSEFE VE DİN BİLİMLERİ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51328672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FEN BİLGİSİ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133252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FEN TEKNOLOJİ MÜHENDİSLİK SANAT VE MATEMATİK (STEAM)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341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802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A272AA6-516A-BF8A-1C32-2F8A79EAF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C0A1DA-E0E5-9ECA-8076-86768D976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790313"/>
            <a:ext cx="10505661" cy="62574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cs typeface="Calibri" pitchFamily="34" charset="0"/>
              </a:rPr>
              <a:t>ÖĞRENCİ SAYISI (Tezli Yüksek Lisans)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3FB01CE-E949-BE24-4596-214B098A3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891B-9CA3-40B3-819B-83EB387B8A2F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A61E129-2413-A681-987C-D3560A43E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28</a:t>
            </a:fld>
            <a:endParaRPr lang="tr-TR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9863422B-5DCE-15E5-C642-A5186AF8D8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864241"/>
              </p:ext>
            </p:extLst>
          </p:nvPr>
        </p:nvGraphicFramePr>
        <p:xfrm>
          <a:off x="387626" y="1958012"/>
          <a:ext cx="9630161" cy="38563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063868">
                  <a:extLst>
                    <a:ext uri="{9D8B030D-6E8A-4147-A177-3AD203B41FA5}">
                      <a16:colId xmlns:a16="http://schemas.microsoft.com/office/drawing/2014/main" val="46596549"/>
                    </a:ext>
                  </a:extLst>
                </a:gridCol>
                <a:gridCol w="1164733">
                  <a:extLst>
                    <a:ext uri="{9D8B030D-6E8A-4147-A177-3AD203B41FA5}">
                      <a16:colId xmlns:a16="http://schemas.microsoft.com/office/drawing/2014/main" val="1076364814"/>
                    </a:ext>
                  </a:extLst>
                </a:gridCol>
                <a:gridCol w="1164733">
                  <a:extLst>
                    <a:ext uri="{9D8B030D-6E8A-4147-A177-3AD203B41FA5}">
                      <a16:colId xmlns:a16="http://schemas.microsoft.com/office/drawing/2014/main" val="2278500121"/>
                    </a:ext>
                  </a:extLst>
                </a:gridCol>
                <a:gridCol w="1028762">
                  <a:extLst>
                    <a:ext uri="{9D8B030D-6E8A-4147-A177-3AD203B41FA5}">
                      <a16:colId xmlns:a16="http://schemas.microsoft.com/office/drawing/2014/main" val="3247078321"/>
                    </a:ext>
                  </a:extLst>
                </a:gridCol>
                <a:gridCol w="877099">
                  <a:extLst>
                    <a:ext uri="{9D8B030D-6E8A-4147-A177-3AD203B41FA5}">
                      <a16:colId xmlns:a16="http://schemas.microsoft.com/office/drawing/2014/main" val="218234555"/>
                    </a:ext>
                  </a:extLst>
                </a:gridCol>
                <a:gridCol w="1165483">
                  <a:extLst>
                    <a:ext uri="{9D8B030D-6E8A-4147-A177-3AD203B41FA5}">
                      <a16:colId xmlns:a16="http://schemas.microsoft.com/office/drawing/2014/main" val="2252447032"/>
                    </a:ext>
                  </a:extLst>
                </a:gridCol>
                <a:gridCol w="1165483">
                  <a:extLst>
                    <a:ext uri="{9D8B030D-6E8A-4147-A177-3AD203B41FA5}">
                      <a16:colId xmlns:a16="http://schemas.microsoft.com/office/drawing/2014/main" val="2467654421"/>
                    </a:ext>
                  </a:extLst>
                </a:gridCol>
              </a:tblGrid>
              <a:tr h="3216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Ana Bilim/Sanat Dalı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2024 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2025 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79608"/>
                  </a:ext>
                </a:extLst>
              </a:tr>
              <a:tr h="64037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Erkek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Kadın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Erkek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Kadın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450292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FİZİK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497373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GAZETECİLİK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10399160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HALKLA İLİŞKİLER VE REKLAMCILIK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71996439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HAREKET VE ANTRENMAN BİLİMLERİ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3012033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İNGİLİZ DİLİ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547327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İSLAM HUKUKU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7457057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İSLAM TARİHİ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51328672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KAMU HUKUKU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133252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KİMYA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341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732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963A8BC-2F8A-ACEF-9CB7-AC4900AA2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4204E4-2918-5D7D-69C5-50BAA7226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790313"/>
            <a:ext cx="10505661" cy="62574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cs typeface="Calibri" pitchFamily="34" charset="0"/>
              </a:rPr>
              <a:t>ÖĞRENCİ SAYISI (Tezli Yüksek Lisans)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8F0F9BC-6940-92C6-E230-232C25425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891B-9CA3-40B3-819B-83EB387B8A2F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A4393D5-2DDC-5D57-EAE2-5AF37CA6E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29</a:t>
            </a:fld>
            <a:endParaRPr lang="tr-TR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C85BDB53-D728-A5BA-098F-2A4CB70B73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0328431"/>
              </p:ext>
            </p:extLst>
          </p:nvPr>
        </p:nvGraphicFramePr>
        <p:xfrm>
          <a:off x="387626" y="1958012"/>
          <a:ext cx="9630161" cy="38563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063868">
                  <a:extLst>
                    <a:ext uri="{9D8B030D-6E8A-4147-A177-3AD203B41FA5}">
                      <a16:colId xmlns:a16="http://schemas.microsoft.com/office/drawing/2014/main" val="46596549"/>
                    </a:ext>
                  </a:extLst>
                </a:gridCol>
                <a:gridCol w="1164733">
                  <a:extLst>
                    <a:ext uri="{9D8B030D-6E8A-4147-A177-3AD203B41FA5}">
                      <a16:colId xmlns:a16="http://schemas.microsoft.com/office/drawing/2014/main" val="1076364814"/>
                    </a:ext>
                  </a:extLst>
                </a:gridCol>
                <a:gridCol w="1164733">
                  <a:extLst>
                    <a:ext uri="{9D8B030D-6E8A-4147-A177-3AD203B41FA5}">
                      <a16:colId xmlns:a16="http://schemas.microsoft.com/office/drawing/2014/main" val="2278500121"/>
                    </a:ext>
                  </a:extLst>
                </a:gridCol>
                <a:gridCol w="1028762">
                  <a:extLst>
                    <a:ext uri="{9D8B030D-6E8A-4147-A177-3AD203B41FA5}">
                      <a16:colId xmlns:a16="http://schemas.microsoft.com/office/drawing/2014/main" val="3247078321"/>
                    </a:ext>
                  </a:extLst>
                </a:gridCol>
                <a:gridCol w="877099">
                  <a:extLst>
                    <a:ext uri="{9D8B030D-6E8A-4147-A177-3AD203B41FA5}">
                      <a16:colId xmlns:a16="http://schemas.microsoft.com/office/drawing/2014/main" val="218234555"/>
                    </a:ext>
                  </a:extLst>
                </a:gridCol>
                <a:gridCol w="1165483">
                  <a:extLst>
                    <a:ext uri="{9D8B030D-6E8A-4147-A177-3AD203B41FA5}">
                      <a16:colId xmlns:a16="http://schemas.microsoft.com/office/drawing/2014/main" val="2252447032"/>
                    </a:ext>
                  </a:extLst>
                </a:gridCol>
                <a:gridCol w="1165483">
                  <a:extLst>
                    <a:ext uri="{9D8B030D-6E8A-4147-A177-3AD203B41FA5}">
                      <a16:colId xmlns:a16="http://schemas.microsoft.com/office/drawing/2014/main" val="2467654421"/>
                    </a:ext>
                  </a:extLst>
                </a:gridCol>
              </a:tblGrid>
              <a:tr h="3216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Ana Bilim/Sanat Dalı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2024 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2025 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79608"/>
                  </a:ext>
                </a:extLst>
              </a:tr>
              <a:tr h="64037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Erkek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Kadın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Erkek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Kadın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450292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MATEMATİK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497373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MÜZİK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10399160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MÜZİK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71996439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MÜZİKOLOJİ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3012033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ÖZEL EĞİTİM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547327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ÖZEL HUKUK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7457057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REHBERLİK VE PSİKOLOJİK DANIŞMANLIK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51328672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RESİM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133252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RESİM İŞ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341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185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/>
          </a:bodyPr>
          <a:lstStyle/>
          <a:p>
            <a:r>
              <a:rPr lang="tr-TR" sz="6000" b="1" dirty="0">
                <a:solidFill>
                  <a:srgbClr val="FF0000"/>
                </a:solidFill>
              </a:rPr>
              <a:t>YÖNETİM</a:t>
            </a:r>
            <a:endParaRPr lang="tr-TR" sz="6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18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0A3B101-F7AD-15EE-DEE2-F1CDAD2F7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FE43FD-C659-6EDE-DE62-0FBE64CED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790313"/>
            <a:ext cx="10505661" cy="62574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cs typeface="Calibri" pitchFamily="34" charset="0"/>
              </a:rPr>
              <a:t>ÖĞRENCİ SAYISI (Tezli Yüksek Lisans)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D8ECB8A-12C8-4106-3AF8-76F06CAB4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891B-9CA3-40B3-819B-83EB387B8A2F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35D5817-0239-C733-F5D2-5B30AEF5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30</a:t>
            </a:fld>
            <a:endParaRPr lang="tr-TR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1E2A6951-C1A6-0344-4E77-08A6215158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789021"/>
              </p:ext>
            </p:extLst>
          </p:nvPr>
        </p:nvGraphicFramePr>
        <p:xfrm>
          <a:off x="387626" y="1958012"/>
          <a:ext cx="9630161" cy="41779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063868">
                  <a:extLst>
                    <a:ext uri="{9D8B030D-6E8A-4147-A177-3AD203B41FA5}">
                      <a16:colId xmlns:a16="http://schemas.microsoft.com/office/drawing/2014/main" val="46596549"/>
                    </a:ext>
                  </a:extLst>
                </a:gridCol>
                <a:gridCol w="1164733">
                  <a:extLst>
                    <a:ext uri="{9D8B030D-6E8A-4147-A177-3AD203B41FA5}">
                      <a16:colId xmlns:a16="http://schemas.microsoft.com/office/drawing/2014/main" val="1076364814"/>
                    </a:ext>
                  </a:extLst>
                </a:gridCol>
                <a:gridCol w="1164733">
                  <a:extLst>
                    <a:ext uri="{9D8B030D-6E8A-4147-A177-3AD203B41FA5}">
                      <a16:colId xmlns:a16="http://schemas.microsoft.com/office/drawing/2014/main" val="2278500121"/>
                    </a:ext>
                  </a:extLst>
                </a:gridCol>
                <a:gridCol w="1028762">
                  <a:extLst>
                    <a:ext uri="{9D8B030D-6E8A-4147-A177-3AD203B41FA5}">
                      <a16:colId xmlns:a16="http://schemas.microsoft.com/office/drawing/2014/main" val="3247078321"/>
                    </a:ext>
                  </a:extLst>
                </a:gridCol>
                <a:gridCol w="877099">
                  <a:extLst>
                    <a:ext uri="{9D8B030D-6E8A-4147-A177-3AD203B41FA5}">
                      <a16:colId xmlns:a16="http://schemas.microsoft.com/office/drawing/2014/main" val="218234555"/>
                    </a:ext>
                  </a:extLst>
                </a:gridCol>
                <a:gridCol w="1165483">
                  <a:extLst>
                    <a:ext uri="{9D8B030D-6E8A-4147-A177-3AD203B41FA5}">
                      <a16:colId xmlns:a16="http://schemas.microsoft.com/office/drawing/2014/main" val="2252447032"/>
                    </a:ext>
                  </a:extLst>
                </a:gridCol>
                <a:gridCol w="1165483">
                  <a:extLst>
                    <a:ext uri="{9D8B030D-6E8A-4147-A177-3AD203B41FA5}">
                      <a16:colId xmlns:a16="http://schemas.microsoft.com/office/drawing/2014/main" val="2467654421"/>
                    </a:ext>
                  </a:extLst>
                </a:gridCol>
              </a:tblGrid>
              <a:tr h="3216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Ana Bilim/Sanat Dalı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2024 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2025 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79608"/>
                  </a:ext>
                </a:extLst>
              </a:tr>
              <a:tr h="64037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Erkek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Kadın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Erkek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Kadın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450292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SINIF ÖĞRETMENLİĞİ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497373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SOSYAL BİLGİLER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10399160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SPOR YÖNETİM BİLİMLERİ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71996439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TARİH ÖĞRETMENLİĞİ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3012033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TEMEL İSLAM BİLİMLERİ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547327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TEMEL İSLAM BİLİMLERİ (YL) (TEZLİ) (RECEP TAYYİP ERDOĞAN ÜNİV.ORTAK)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7457057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TÜRK DİLİ VE EDEBİYATI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51328672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TÜRKÇE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133252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YÖNETİM BİLİŞİM SİSTEMLERİ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341332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539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1300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1181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10777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079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91FDCC6-7A5F-5728-87B2-A308355E1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55B42C-D5F5-6801-9BF2-373644EED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790313"/>
            <a:ext cx="10505661" cy="62574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cs typeface="Calibri" pitchFamily="34" charset="0"/>
              </a:rPr>
              <a:t>ÖĞRENCİ SAYISI (Doktora)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ADCD0F5-E73F-3A88-EB06-F70DED966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891B-9CA3-40B3-819B-83EB387B8A2F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270548A-6EE2-95F4-7AC7-9293DC3FC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31</a:t>
            </a:fld>
            <a:endParaRPr lang="tr-TR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7F47A65C-AE89-A76F-6973-36C302E598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044480"/>
              </p:ext>
            </p:extLst>
          </p:nvPr>
        </p:nvGraphicFramePr>
        <p:xfrm>
          <a:off x="387626" y="1958012"/>
          <a:ext cx="9630161" cy="38563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063868">
                  <a:extLst>
                    <a:ext uri="{9D8B030D-6E8A-4147-A177-3AD203B41FA5}">
                      <a16:colId xmlns:a16="http://schemas.microsoft.com/office/drawing/2014/main" val="46596549"/>
                    </a:ext>
                  </a:extLst>
                </a:gridCol>
                <a:gridCol w="1164733">
                  <a:extLst>
                    <a:ext uri="{9D8B030D-6E8A-4147-A177-3AD203B41FA5}">
                      <a16:colId xmlns:a16="http://schemas.microsoft.com/office/drawing/2014/main" val="1076364814"/>
                    </a:ext>
                  </a:extLst>
                </a:gridCol>
                <a:gridCol w="1164733">
                  <a:extLst>
                    <a:ext uri="{9D8B030D-6E8A-4147-A177-3AD203B41FA5}">
                      <a16:colId xmlns:a16="http://schemas.microsoft.com/office/drawing/2014/main" val="2278500121"/>
                    </a:ext>
                  </a:extLst>
                </a:gridCol>
                <a:gridCol w="1028762">
                  <a:extLst>
                    <a:ext uri="{9D8B030D-6E8A-4147-A177-3AD203B41FA5}">
                      <a16:colId xmlns:a16="http://schemas.microsoft.com/office/drawing/2014/main" val="3247078321"/>
                    </a:ext>
                  </a:extLst>
                </a:gridCol>
                <a:gridCol w="877099">
                  <a:extLst>
                    <a:ext uri="{9D8B030D-6E8A-4147-A177-3AD203B41FA5}">
                      <a16:colId xmlns:a16="http://schemas.microsoft.com/office/drawing/2014/main" val="218234555"/>
                    </a:ext>
                  </a:extLst>
                </a:gridCol>
                <a:gridCol w="1165483">
                  <a:extLst>
                    <a:ext uri="{9D8B030D-6E8A-4147-A177-3AD203B41FA5}">
                      <a16:colId xmlns:a16="http://schemas.microsoft.com/office/drawing/2014/main" val="2252447032"/>
                    </a:ext>
                  </a:extLst>
                </a:gridCol>
                <a:gridCol w="1165483">
                  <a:extLst>
                    <a:ext uri="{9D8B030D-6E8A-4147-A177-3AD203B41FA5}">
                      <a16:colId xmlns:a16="http://schemas.microsoft.com/office/drawing/2014/main" val="2467654421"/>
                    </a:ext>
                  </a:extLst>
                </a:gridCol>
              </a:tblGrid>
              <a:tr h="3216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Ana Bilim/Sanat Dalı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2024 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2025 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79608"/>
                  </a:ext>
                </a:extLst>
              </a:tr>
              <a:tr h="64037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Erkek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Kadın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Erkek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Kadın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450292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BEDEN EĞİTİMİ VE SPOR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497373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BİLGİSAYAR VE ÖĞRETİM TEKNOLOJİLERİ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10399160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BİYOLOJİ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71996439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FEN BİLGİSİ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3012033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FİZİK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547327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HALKLA İLİŞKİLER VE REKLAMCILIK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7457057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KAMU HUKUKU (DR) (ONDOKUZ MAYIS ÜNİV.ORTAK)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51328672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KİMYA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133252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MATEMATİK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341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665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4C91097-F97B-349D-3923-09D309D4A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84A5A4-D3AD-7340-8FA7-A1557368D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790313"/>
            <a:ext cx="10505661" cy="62574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cs typeface="Calibri" pitchFamily="34" charset="0"/>
              </a:rPr>
              <a:t>ÖĞRENCİ SAYISI (Doktora)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DAE3257-3FAA-9216-FA38-21D339525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B891B-9CA3-40B3-819B-83EB387B8A2F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563F94B-EDA7-9FC9-9779-50DEDB8DA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32</a:t>
            </a:fld>
            <a:endParaRPr lang="tr-TR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65483E53-98D6-FCBA-AAD9-FA0E9C2DF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44492"/>
              </p:ext>
            </p:extLst>
          </p:nvPr>
        </p:nvGraphicFramePr>
        <p:xfrm>
          <a:off x="387626" y="1958012"/>
          <a:ext cx="9630161" cy="28915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063868">
                  <a:extLst>
                    <a:ext uri="{9D8B030D-6E8A-4147-A177-3AD203B41FA5}">
                      <a16:colId xmlns:a16="http://schemas.microsoft.com/office/drawing/2014/main" val="46596549"/>
                    </a:ext>
                  </a:extLst>
                </a:gridCol>
                <a:gridCol w="1164733">
                  <a:extLst>
                    <a:ext uri="{9D8B030D-6E8A-4147-A177-3AD203B41FA5}">
                      <a16:colId xmlns:a16="http://schemas.microsoft.com/office/drawing/2014/main" val="1076364814"/>
                    </a:ext>
                  </a:extLst>
                </a:gridCol>
                <a:gridCol w="1164733">
                  <a:extLst>
                    <a:ext uri="{9D8B030D-6E8A-4147-A177-3AD203B41FA5}">
                      <a16:colId xmlns:a16="http://schemas.microsoft.com/office/drawing/2014/main" val="2278500121"/>
                    </a:ext>
                  </a:extLst>
                </a:gridCol>
                <a:gridCol w="1028762">
                  <a:extLst>
                    <a:ext uri="{9D8B030D-6E8A-4147-A177-3AD203B41FA5}">
                      <a16:colId xmlns:a16="http://schemas.microsoft.com/office/drawing/2014/main" val="3247078321"/>
                    </a:ext>
                  </a:extLst>
                </a:gridCol>
                <a:gridCol w="877099">
                  <a:extLst>
                    <a:ext uri="{9D8B030D-6E8A-4147-A177-3AD203B41FA5}">
                      <a16:colId xmlns:a16="http://schemas.microsoft.com/office/drawing/2014/main" val="218234555"/>
                    </a:ext>
                  </a:extLst>
                </a:gridCol>
                <a:gridCol w="1165483">
                  <a:extLst>
                    <a:ext uri="{9D8B030D-6E8A-4147-A177-3AD203B41FA5}">
                      <a16:colId xmlns:a16="http://schemas.microsoft.com/office/drawing/2014/main" val="2252447032"/>
                    </a:ext>
                  </a:extLst>
                </a:gridCol>
                <a:gridCol w="1165483">
                  <a:extLst>
                    <a:ext uri="{9D8B030D-6E8A-4147-A177-3AD203B41FA5}">
                      <a16:colId xmlns:a16="http://schemas.microsoft.com/office/drawing/2014/main" val="2467654421"/>
                    </a:ext>
                  </a:extLst>
                </a:gridCol>
              </a:tblGrid>
              <a:tr h="3216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Ana Bilim/Sanat Dalı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2024 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2025 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79608"/>
                  </a:ext>
                </a:extLst>
              </a:tr>
              <a:tr h="64037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Erkek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Kadın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Erkek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Kadın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450292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MÜZİK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497373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REHBERLİK VE PSİKOLOJİK DANIŞMANLIK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10399160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SINIF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71996439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SOSYAL BİLGİLER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3012033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TÜRKÇE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5473275"/>
                  </a:ext>
                </a:extLst>
              </a:tr>
              <a:tr h="3216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211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10777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251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3333FF"/>
                </a:solidFill>
              </a:rPr>
              <a:t>Öğretim Üyesi Başına Düşen Lisansüstü Öğrenci Sayısı </a:t>
            </a:r>
            <a:br>
              <a:rPr lang="tr-TR" sz="2800" b="1" dirty="0">
                <a:solidFill>
                  <a:srgbClr val="3333FF"/>
                </a:solidFill>
              </a:rPr>
            </a:br>
            <a:r>
              <a:rPr lang="tr-TR" sz="1800" b="1" i="1" dirty="0">
                <a:solidFill>
                  <a:srgbClr val="FF0000"/>
                </a:solidFill>
              </a:rPr>
              <a:t>(Tezsiz Yüksek Lisans)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33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373330"/>
              </p:ext>
            </p:extLst>
          </p:nvPr>
        </p:nvGraphicFramePr>
        <p:xfrm>
          <a:off x="838200" y="2028498"/>
          <a:ext cx="9668775" cy="355414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095504">
                  <a:extLst>
                    <a:ext uri="{9D8B030D-6E8A-4147-A177-3AD203B41FA5}">
                      <a16:colId xmlns:a16="http://schemas.microsoft.com/office/drawing/2014/main" val="3392937147"/>
                    </a:ext>
                  </a:extLst>
                </a:gridCol>
                <a:gridCol w="2918727">
                  <a:extLst>
                    <a:ext uri="{9D8B030D-6E8A-4147-A177-3AD203B41FA5}">
                      <a16:colId xmlns:a16="http://schemas.microsoft.com/office/drawing/2014/main" val="611782414"/>
                    </a:ext>
                  </a:extLst>
                </a:gridCol>
                <a:gridCol w="2654544">
                  <a:extLst>
                    <a:ext uri="{9D8B030D-6E8A-4147-A177-3AD203B41FA5}">
                      <a16:colId xmlns:a16="http://schemas.microsoft.com/office/drawing/2014/main" val="2528845296"/>
                    </a:ext>
                  </a:extLst>
                </a:gridCol>
              </a:tblGrid>
              <a:tr h="29526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3702358"/>
                  </a:ext>
                </a:extLst>
              </a:tr>
              <a:tr h="32541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4898360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BİLGİSAYAR VE ÖĞRETİM TEKNOLOJİLERİ EĞİTİMİ (YL) (TEZSİZ) (UZAKTAN ÖĞRETİM)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0024700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DİN KÜLTÜRÜ VE AHLAK BİLGİSİ EĞİTİMİ (YL) (TEZSİZ) (UZAKTAN EĞİTİM)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22224358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EĞİTİM YÖNETİMİ (YL) (TEZSİZ) (UZAKTAN ÖĞRETİM)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98879028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MATEMATİK EĞİTİMİ TEZSİZ YÜKSEK LİSANS UZAKTAN ÖĞRETİM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99103019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TÜRKÇE EĞİTİMİ (YL) (TEZSİZ) (UZAKTAN EĞİTİM)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20074725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EĞİTİM YÖNETİMİ (YL) (TEZSİZ)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1446727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KAMU HUKUKU (YL) (TEZSİZ) (İÖ)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58929418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ÖZEL HUKUK (YL) (TEZSİZ) (İÖ)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21239640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TÜRKÇE EĞİTİMİ (YL) (TEZSİZ) (İÖ)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1173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229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AAEE1-618B-54D1-799A-F8C104C9A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D6D02B-BBC0-4419-26B3-E69AC626A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3333FF"/>
                </a:solidFill>
              </a:rPr>
              <a:t>Öğretim Üyesi Başına Düşen Lisansüstü Öğrenci Sayısı </a:t>
            </a:r>
            <a:br>
              <a:rPr lang="tr-TR" sz="2800" b="1" dirty="0">
                <a:solidFill>
                  <a:srgbClr val="3333FF"/>
                </a:solidFill>
              </a:rPr>
            </a:br>
            <a:r>
              <a:rPr lang="tr-TR" sz="1800" b="1" i="1" dirty="0">
                <a:solidFill>
                  <a:srgbClr val="FF0000"/>
                </a:solidFill>
              </a:rPr>
              <a:t>(Tezli Yüksek Lisans)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C56CAC6-87AC-259B-0F03-AF765C07B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>
            <a:extLst>
              <a:ext uri="{FF2B5EF4-FFF2-40B4-BE49-F238E27FC236}">
                <a16:creationId xmlns:a16="http://schemas.microsoft.com/office/drawing/2014/main" id="{CA23F963-425F-90DB-B9B3-FB206B3DE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34</a:t>
            </a:fld>
            <a:endParaRPr lang="tr-TR"/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AC52D218-8B8A-4B77-BF03-CC7D51DBD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69012"/>
              </p:ext>
            </p:extLst>
          </p:nvPr>
        </p:nvGraphicFramePr>
        <p:xfrm>
          <a:off x="838200" y="2028498"/>
          <a:ext cx="9349596" cy="419795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960306">
                  <a:extLst>
                    <a:ext uri="{9D8B030D-6E8A-4147-A177-3AD203B41FA5}">
                      <a16:colId xmlns:a16="http://schemas.microsoft.com/office/drawing/2014/main" val="3392937147"/>
                    </a:ext>
                  </a:extLst>
                </a:gridCol>
                <a:gridCol w="2822376">
                  <a:extLst>
                    <a:ext uri="{9D8B030D-6E8A-4147-A177-3AD203B41FA5}">
                      <a16:colId xmlns:a16="http://schemas.microsoft.com/office/drawing/2014/main" val="611782414"/>
                    </a:ext>
                  </a:extLst>
                </a:gridCol>
                <a:gridCol w="2566914">
                  <a:extLst>
                    <a:ext uri="{9D8B030D-6E8A-4147-A177-3AD203B41FA5}">
                      <a16:colId xmlns:a16="http://schemas.microsoft.com/office/drawing/2014/main" val="2528845296"/>
                    </a:ext>
                  </a:extLst>
                </a:gridCol>
              </a:tblGrid>
              <a:tr h="35852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3702358"/>
                  </a:ext>
                </a:extLst>
              </a:tr>
              <a:tr h="39513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489836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BEDEN EĞİTİMİ VE SPOR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002470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BEDEN EĞİTİMİ VE SPOR ÖĞRETMENLİĞİ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751427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BİLGİSAYAR VE ÖĞRETİM TEKNOLOJİLERİ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99103019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BİYOLOJİ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20074725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EĞİTİM PROGRAMLARI VE ÖĞRETİM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4,50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1446727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EĞİTİM YÖNETİMİ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3367481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FELSEFE VE DİN BİLİMLERİ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5,80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58929418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FEN BİLGİSİ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2123964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FEN TEKNOLOJİ MÜHENDİSLİK SANAT VE MATEMATİK (STEAM)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1173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324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6AADF-8153-8E74-7FA6-621A9EE36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5F3AA4-18CF-38AD-81D2-9F8C02ADB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3333FF"/>
                </a:solidFill>
              </a:rPr>
              <a:t>Öğretim </a:t>
            </a:r>
            <a:r>
              <a:rPr lang="tr-TR" sz="2800" b="1" dirty="0" smtClean="0">
                <a:solidFill>
                  <a:srgbClr val="3333FF"/>
                </a:solidFill>
              </a:rPr>
              <a:t>Üyesi Başına </a:t>
            </a:r>
            <a:r>
              <a:rPr lang="tr-TR" sz="2800" b="1" dirty="0">
                <a:solidFill>
                  <a:srgbClr val="3333FF"/>
                </a:solidFill>
              </a:rPr>
              <a:t>Düşen Lisansüstü Öğrenci Sayısı </a:t>
            </a:r>
            <a:br>
              <a:rPr lang="tr-TR" sz="2800" b="1" dirty="0">
                <a:solidFill>
                  <a:srgbClr val="3333FF"/>
                </a:solidFill>
              </a:rPr>
            </a:br>
            <a:r>
              <a:rPr lang="tr-TR" sz="1800" b="1" i="1" dirty="0">
                <a:solidFill>
                  <a:srgbClr val="FF0000"/>
                </a:solidFill>
              </a:rPr>
              <a:t>(Tezli Yüksek Lisans)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819CE86-06C4-D5C5-20E6-D445A385A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>
            <a:extLst>
              <a:ext uri="{FF2B5EF4-FFF2-40B4-BE49-F238E27FC236}">
                <a16:creationId xmlns:a16="http://schemas.microsoft.com/office/drawing/2014/main" id="{8556F06F-624B-4E6F-7350-43967290D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35</a:t>
            </a:fld>
            <a:endParaRPr lang="tr-TR"/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EA56D78C-B7F1-F676-806F-BD083E1C06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282501"/>
              </p:ext>
            </p:extLst>
          </p:nvPr>
        </p:nvGraphicFramePr>
        <p:xfrm>
          <a:off x="838200" y="2028498"/>
          <a:ext cx="9349596" cy="419795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960306">
                  <a:extLst>
                    <a:ext uri="{9D8B030D-6E8A-4147-A177-3AD203B41FA5}">
                      <a16:colId xmlns:a16="http://schemas.microsoft.com/office/drawing/2014/main" val="3392937147"/>
                    </a:ext>
                  </a:extLst>
                </a:gridCol>
                <a:gridCol w="2822376">
                  <a:extLst>
                    <a:ext uri="{9D8B030D-6E8A-4147-A177-3AD203B41FA5}">
                      <a16:colId xmlns:a16="http://schemas.microsoft.com/office/drawing/2014/main" val="611782414"/>
                    </a:ext>
                  </a:extLst>
                </a:gridCol>
                <a:gridCol w="2566914">
                  <a:extLst>
                    <a:ext uri="{9D8B030D-6E8A-4147-A177-3AD203B41FA5}">
                      <a16:colId xmlns:a16="http://schemas.microsoft.com/office/drawing/2014/main" val="2528845296"/>
                    </a:ext>
                  </a:extLst>
                </a:gridCol>
              </a:tblGrid>
              <a:tr h="35852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3702358"/>
                  </a:ext>
                </a:extLst>
              </a:tr>
              <a:tr h="39513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489836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FİZİK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002470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GAZETECİLİK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6,57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61225703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HALKLA İLİŞKİLER VE REKLAMCILIK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99103019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HAREKET VE ANTRENMAN BİLİMLERİ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5,71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20074725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İNGİLİZ DİLİ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5,20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1446727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İSLAM HUKUKU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3367481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İSLAM TARİHİ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58929418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KAMU HUKUKU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2123964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KİMYA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1173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114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DB3A2-A6CB-D7B8-4925-3C37B3C9C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9F99698-0667-B819-DD54-68772A0B8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3333FF"/>
                </a:solidFill>
              </a:rPr>
              <a:t>Öğretim Üyesi Başına Düşen Lisansüstü Öğrenci Sayısı </a:t>
            </a:r>
            <a:br>
              <a:rPr lang="tr-TR" sz="2800" b="1" dirty="0">
                <a:solidFill>
                  <a:srgbClr val="3333FF"/>
                </a:solidFill>
              </a:rPr>
            </a:br>
            <a:r>
              <a:rPr lang="tr-TR" sz="1800" b="1" i="1" dirty="0">
                <a:solidFill>
                  <a:srgbClr val="FF0000"/>
                </a:solidFill>
              </a:rPr>
              <a:t>(Tezli Yüksek Lisans)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D6C55DE-E5EF-3EE4-E5A1-755868CAD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>
            <a:extLst>
              <a:ext uri="{FF2B5EF4-FFF2-40B4-BE49-F238E27FC236}">
                <a16:creationId xmlns:a16="http://schemas.microsoft.com/office/drawing/2014/main" id="{A30C8262-216D-755B-40BC-E6A0D7551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36</a:t>
            </a:fld>
            <a:endParaRPr lang="tr-TR"/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577F5F3E-45A9-56DB-412D-698CEA5F72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074623"/>
              </p:ext>
            </p:extLst>
          </p:nvPr>
        </p:nvGraphicFramePr>
        <p:xfrm>
          <a:off x="838200" y="2028498"/>
          <a:ext cx="9349596" cy="419795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960306">
                  <a:extLst>
                    <a:ext uri="{9D8B030D-6E8A-4147-A177-3AD203B41FA5}">
                      <a16:colId xmlns:a16="http://schemas.microsoft.com/office/drawing/2014/main" val="3392937147"/>
                    </a:ext>
                  </a:extLst>
                </a:gridCol>
                <a:gridCol w="2822376">
                  <a:extLst>
                    <a:ext uri="{9D8B030D-6E8A-4147-A177-3AD203B41FA5}">
                      <a16:colId xmlns:a16="http://schemas.microsoft.com/office/drawing/2014/main" val="611782414"/>
                    </a:ext>
                  </a:extLst>
                </a:gridCol>
                <a:gridCol w="2566914">
                  <a:extLst>
                    <a:ext uri="{9D8B030D-6E8A-4147-A177-3AD203B41FA5}">
                      <a16:colId xmlns:a16="http://schemas.microsoft.com/office/drawing/2014/main" val="2528845296"/>
                    </a:ext>
                  </a:extLst>
                </a:gridCol>
              </a:tblGrid>
              <a:tr h="35852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3702358"/>
                  </a:ext>
                </a:extLst>
              </a:tr>
              <a:tr h="39513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489836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MATEMATİK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002470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MÜZİK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0,87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40211936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MÜZİK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5,55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99103019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MÜZİKOLOJİ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0,875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20074725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ÖZEL EĞİTİM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9,28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1446727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ÖZEL HUKUK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3367481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REHBERLİK VE PSİKOLOJİK DANIŞMANLIK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7,714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58929418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RESİM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2123964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RESİM İŞ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1173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065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A7FB1-57F6-D10B-DF6A-205D0C547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3F2B06-6B3B-C1A2-1CA7-D78124D2F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3333FF"/>
                </a:solidFill>
              </a:rPr>
              <a:t>Öğretim Üyesi Başına Düşen Lisansüstü Öğrenci Sayısı </a:t>
            </a:r>
            <a:br>
              <a:rPr lang="tr-TR" sz="2800" b="1" dirty="0">
                <a:solidFill>
                  <a:srgbClr val="3333FF"/>
                </a:solidFill>
              </a:rPr>
            </a:br>
            <a:r>
              <a:rPr lang="tr-TR" sz="1800" b="1" i="1" dirty="0">
                <a:solidFill>
                  <a:srgbClr val="FF0000"/>
                </a:solidFill>
              </a:rPr>
              <a:t>(Tezli Yüksek Lisans)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65CC757-4F63-E20A-FE9D-6F64D15D7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>
            <a:extLst>
              <a:ext uri="{FF2B5EF4-FFF2-40B4-BE49-F238E27FC236}">
                <a16:creationId xmlns:a16="http://schemas.microsoft.com/office/drawing/2014/main" id="{D79CB364-0DB2-CDD8-DFAB-2C7777FC9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37</a:t>
            </a:fld>
            <a:endParaRPr lang="tr-TR"/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1C604C46-58E3-D610-0113-2FDC48B938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9678"/>
              </p:ext>
            </p:extLst>
          </p:nvPr>
        </p:nvGraphicFramePr>
        <p:xfrm>
          <a:off x="838200" y="2028498"/>
          <a:ext cx="9349596" cy="343255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960306">
                  <a:extLst>
                    <a:ext uri="{9D8B030D-6E8A-4147-A177-3AD203B41FA5}">
                      <a16:colId xmlns:a16="http://schemas.microsoft.com/office/drawing/2014/main" val="3392937147"/>
                    </a:ext>
                  </a:extLst>
                </a:gridCol>
                <a:gridCol w="2822376">
                  <a:extLst>
                    <a:ext uri="{9D8B030D-6E8A-4147-A177-3AD203B41FA5}">
                      <a16:colId xmlns:a16="http://schemas.microsoft.com/office/drawing/2014/main" val="611782414"/>
                    </a:ext>
                  </a:extLst>
                </a:gridCol>
                <a:gridCol w="2566914">
                  <a:extLst>
                    <a:ext uri="{9D8B030D-6E8A-4147-A177-3AD203B41FA5}">
                      <a16:colId xmlns:a16="http://schemas.microsoft.com/office/drawing/2014/main" val="2528845296"/>
                    </a:ext>
                  </a:extLst>
                </a:gridCol>
              </a:tblGrid>
              <a:tr h="35852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3702358"/>
                  </a:ext>
                </a:extLst>
              </a:tr>
              <a:tr h="39513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489836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SINIF ÖĞRETMENLİĞİ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4,91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002470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SOSYAL BİLGİLER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91964739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SPOR YÖNETİM BİLİMLERİ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6,80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99103019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TEMEL İSLAM BİLİMLERİ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1446727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TEMEL İSLAM BİLİMLERİ (YL) (TEZLİ) (RECEP TAYYİP ERDOĞAN ÜNİV.ORTAK)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3367481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TÜRKÇE EĞİTİMİ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2123964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YÖNETİM BİLİŞİM SİSTEMLERİ (YL) (TEZLİ)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1173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78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5C100-BDC8-BEC6-3354-372A40F16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FC30B1-079A-81A3-0062-0123DB942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3333FF"/>
                </a:solidFill>
              </a:rPr>
              <a:t>Öğretim Üyesi Başına Düşen Lisansüstü Öğrenci Sayısı </a:t>
            </a:r>
            <a:br>
              <a:rPr lang="tr-TR" sz="2800" b="1" dirty="0">
                <a:solidFill>
                  <a:srgbClr val="3333FF"/>
                </a:solidFill>
              </a:rPr>
            </a:br>
            <a:r>
              <a:rPr lang="tr-TR" sz="1800" b="1" i="1" dirty="0">
                <a:solidFill>
                  <a:srgbClr val="FF0000"/>
                </a:solidFill>
              </a:rPr>
              <a:t>(Doktora)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17287C3-0B7A-A8BE-7078-E8D4DF2D8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>
            <a:extLst>
              <a:ext uri="{FF2B5EF4-FFF2-40B4-BE49-F238E27FC236}">
                <a16:creationId xmlns:a16="http://schemas.microsoft.com/office/drawing/2014/main" id="{EC9E0ABB-8086-FE1C-B6D8-D1C5EF838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38</a:t>
            </a:fld>
            <a:endParaRPr lang="tr-TR"/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71BD44AD-CFF5-BB6D-AA8C-94E3147F7D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48353"/>
              </p:ext>
            </p:extLst>
          </p:nvPr>
        </p:nvGraphicFramePr>
        <p:xfrm>
          <a:off x="838200" y="2028498"/>
          <a:ext cx="9349596" cy="419795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960306">
                  <a:extLst>
                    <a:ext uri="{9D8B030D-6E8A-4147-A177-3AD203B41FA5}">
                      <a16:colId xmlns:a16="http://schemas.microsoft.com/office/drawing/2014/main" val="3392937147"/>
                    </a:ext>
                  </a:extLst>
                </a:gridCol>
                <a:gridCol w="2822376">
                  <a:extLst>
                    <a:ext uri="{9D8B030D-6E8A-4147-A177-3AD203B41FA5}">
                      <a16:colId xmlns:a16="http://schemas.microsoft.com/office/drawing/2014/main" val="611782414"/>
                    </a:ext>
                  </a:extLst>
                </a:gridCol>
                <a:gridCol w="2566914">
                  <a:extLst>
                    <a:ext uri="{9D8B030D-6E8A-4147-A177-3AD203B41FA5}">
                      <a16:colId xmlns:a16="http://schemas.microsoft.com/office/drawing/2014/main" val="2528845296"/>
                    </a:ext>
                  </a:extLst>
                </a:gridCol>
              </a:tblGrid>
              <a:tr h="35852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3702358"/>
                  </a:ext>
                </a:extLst>
              </a:tr>
              <a:tr h="39513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489836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BEDEN EĞİTİMİ VE SPOR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002470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BİLGİSAYAR VE ÖĞRETİM TEKNOLOJİLERİ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44204086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BİYOLOJİ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99103019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FEN BİLGİSİ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20074725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FİZİK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1446727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HALKLA İLİŞKİLER VE REKLAMCILIK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3367481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KAMU HUKUKU (DR) (ONDOKUZ MAYIS ÜNİV.ORTAK)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0,20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58929418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KİMYA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2123964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MATEMATİK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1173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823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5D1A5-24E5-7AAF-45E1-B29A6A4F2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6156A6-8A9F-F0C2-CEBD-C584E216A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3333FF"/>
                </a:solidFill>
              </a:rPr>
              <a:t>Öğretim Üyesi Başına Düşen Lisansüstü Öğrenci Sayısı </a:t>
            </a:r>
            <a:br>
              <a:rPr lang="tr-TR" sz="2800" b="1" dirty="0">
                <a:solidFill>
                  <a:srgbClr val="3333FF"/>
                </a:solidFill>
              </a:rPr>
            </a:br>
            <a:r>
              <a:rPr lang="tr-TR" sz="1800" b="1" i="1" dirty="0">
                <a:solidFill>
                  <a:srgbClr val="FF0000"/>
                </a:solidFill>
              </a:rPr>
              <a:t>(Doktora)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027D976-EB49-BF41-C34A-EECF34ED9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>
            <a:extLst>
              <a:ext uri="{FF2B5EF4-FFF2-40B4-BE49-F238E27FC236}">
                <a16:creationId xmlns:a16="http://schemas.microsoft.com/office/drawing/2014/main" id="{9F319E5B-F3E3-05F1-3879-AA39904B8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39</a:t>
            </a:fld>
            <a:endParaRPr lang="tr-TR"/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EE54AB66-15D9-C8CD-C657-38F1CF4B4D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854618"/>
              </p:ext>
            </p:extLst>
          </p:nvPr>
        </p:nvGraphicFramePr>
        <p:xfrm>
          <a:off x="838200" y="2028498"/>
          <a:ext cx="9349596" cy="266715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960306">
                  <a:extLst>
                    <a:ext uri="{9D8B030D-6E8A-4147-A177-3AD203B41FA5}">
                      <a16:colId xmlns:a16="http://schemas.microsoft.com/office/drawing/2014/main" val="3392937147"/>
                    </a:ext>
                  </a:extLst>
                </a:gridCol>
                <a:gridCol w="2822376">
                  <a:extLst>
                    <a:ext uri="{9D8B030D-6E8A-4147-A177-3AD203B41FA5}">
                      <a16:colId xmlns:a16="http://schemas.microsoft.com/office/drawing/2014/main" val="611782414"/>
                    </a:ext>
                  </a:extLst>
                </a:gridCol>
                <a:gridCol w="2566914">
                  <a:extLst>
                    <a:ext uri="{9D8B030D-6E8A-4147-A177-3AD203B41FA5}">
                      <a16:colId xmlns:a16="http://schemas.microsoft.com/office/drawing/2014/main" val="2528845296"/>
                    </a:ext>
                  </a:extLst>
                </a:gridCol>
              </a:tblGrid>
              <a:tr h="35852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3702358"/>
                  </a:ext>
                </a:extLst>
              </a:tr>
              <a:tr h="39513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489836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MÜZİK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002470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REHBERLİK VE PSİKOLOJİK DANIŞMANLIK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99103019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SINIF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20074725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SOSYAL BİLGİLER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0,91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1446727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TÜRKÇE EĞİTİMİ (DR)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tr-T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2,20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3367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638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4A0342-B3A5-7EA1-D1BA-B00206D3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50" y="771672"/>
            <a:ext cx="9792375" cy="692727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YÖNETİM: </a:t>
            </a:r>
            <a:r>
              <a:rPr lang="tr-TR" sz="2800" b="1" dirty="0">
                <a:solidFill>
                  <a:srgbClr val="3333FF"/>
                </a:solidFill>
                <a:latin typeface="+mn-lt"/>
              </a:rPr>
              <a:t>Lisansüstü Eğitim Enstitüsü Müdürlüğü</a:t>
            </a: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6BA3D8F0-5AD3-8F74-A07F-E1B14505F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436840"/>
              </p:ext>
            </p:extLst>
          </p:nvPr>
        </p:nvGraphicFramePr>
        <p:xfrm>
          <a:off x="1042750" y="2192456"/>
          <a:ext cx="7417279" cy="265868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19068">
                  <a:extLst>
                    <a:ext uri="{9D8B030D-6E8A-4147-A177-3AD203B41FA5}">
                      <a16:colId xmlns:a16="http://schemas.microsoft.com/office/drawing/2014/main" val="3558825440"/>
                    </a:ext>
                  </a:extLst>
                </a:gridCol>
                <a:gridCol w="5098211">
                  <a:extLst>
                    <a:ext uri="{9D8B030D-6E8A-4147-A177-3AD203B41FA5}">
                      <a16:colId xmlns:a16="http://schemas.microsoft.com/office/drawing/2014/main" val="481897459"/>
                    </a:ext>
                  </a:extLst>
                </a:gridCol>
              </a:tblGrid>
              <a:tr h="400447">
                <a:tc>
                  <a:txBody>
                    <a:bodyPr/>
                    <a:lstStyle/>
                    <a:p>
                      <a:pPr marL="36000"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Birim Yöneticisi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Unvanı Adı Soyadı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1158544"/>
                  </a:ext>
                </a:extLst>
              </a:tr>
              <a:tr h="400447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effectLst/>
                        </a:rPr>
                        <a:t>Müdür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Prof. Dr. Hakan Şevki AYVACI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5922710"/>
                  </a:ext>
                </a:extLst>
              </a:tr>
              <a:tr h="400447">
                <a:tc>
                  <a:txBody>
                    <a:bodyPr/>
                    <a:lstStyle/>
                    <a:p>
                      <a:pPr marL="360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effectLst/>
                        </a:rPr>
                        <a:t>Müdür Yardımcısı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Prof. Dr. Mustafa ÜREY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36107159"/>
                  </a:ext>
                </a:extLst>
              </a:tr>
              <a:tr h="413338">
                <a:tc>
                  <a:txBody>
                    <a:bodyPr/>
                    <a:lstStyle/>
                    <a:p>
                      <a:pPr marL="360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effectLst/>
                        </a:rPr>
                        <a:t>Müdür Yardımcısı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Dr. Öğr. Üyesi Büşra AKDOĞAN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09787686"/>
                  </a:ext>
                </a:extLst>
              </a:tr>
              <a:tr h="829882">
                <a:tc>
                  <a:txBody>
                    <a:bodyPr/>
                    <a:lstStyle/>
                    <a:p>
                      <a:pPr marL="36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Enstitü </a:t>
                      </a:r>
                      <a:r>
                        <a:rPr lang="tr-TR" sz="2000" baseline="0" dirty="0">
                          <a:effectLst/>
                        </a:rPr>
                        <a:t>Sekreteri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Ahmet ŞAHİN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7434001"/>
                  </a:ext>
                </a:extLst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63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92500" lnSpcReduction="10000"/>
          </a:bodyPr>
          <a:lstStyle/>
          <a:p>
            <a:r>
              <a:rPr lang="tr-TR" sz="9600" b="1" dirty="0">
                <a:solidFill>
                  <a:srgbClr val="FF0000"/>
                </a:solidFill>
              </a:rPr>
              <a:t>Fiziksel Altyapı ve Tesisler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60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78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/>
          </a:bodyPr>
          <a:lstStyle/>
          <a:p>
            <a:r>
              <a:rPr lang="tr-TR" sz="7200" b="1" dirty="0">
                <a:solidFill>
                  <a:srgbClr val="3333FF"/>
                </a:solidFill>
              </a:rPr>
              <a:t>ULUSLARARASILAŞMA</a:t>
            </a:r>
            <a:endParaRPr lang="tr-TR" sz="72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02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DF2DDB-9147-1331-C942-A70A278F0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485" y="847035"/>
            <a:ext cx="10306877" cy="511839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Yabancı Uyruklu Öğrenci Sayısı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653B-1A74-4BC2-8455-8613C38E416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42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154052"/>
              </p:ext>
            </p:extLst>
          </p:nvPr>
        </p:nvGraphicFramePr>
        <p:xfrm>
          <a:off x="251065" y="1769167"/>
          <a:ext cx="4224858" cy="407754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748650">
                  <a:extLst>
                    <a:ext uri="{9D8B030D-6E8A-4147-A177-3AD203B41FA5}">
                      <a16:colId xmlns:a16="http://schemas.microsoft.com/office/drawing/2014/main" val="926914233"/>
                    </a:ext>
                  </a:extLst>
                </a:gridCol>
                <a:gridCol w="1476208">
                  <a:extLst>
                    <a:ext uri="{9D8B030D-6E8A-4147-A177-3AD203B41FA5}">
                      <a16:colId xmlns:a16="http://schemas.microsoft.com/office/drawing/2014/main" val="391498586"/>
                    </a:ext>
                  </a:extLst>
                </a:gridCol>
              </a:tblGrid>
              <a:tr h="302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 smtClean="0">
                          <a:solidFill>
                            <a:srgbClr val="FF0000"/>
                          </a:solidFill>
                          <a:effectLst/>
                        </a:rPr>
                        <a:t>Program türü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Sayı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945659125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Yüksek Lisans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tr-TR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444652296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Tezsiz Yüksek Lisans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tr-TR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2321703615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Doktora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tr-TR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267200893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802609208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386964973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702369829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2794091487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4176942912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3096795995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4190270351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554194186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3745233896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3158744024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31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75208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544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838200" y="790673"/>
            <a:ext cx="10254343" cy="71845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ERASMUS+ </a:t>
            </a:r>
            <a:r>
              <a:rPr lang="tr-TR" sz="3200" b="1" dirty="0">
                <a:solidFill>
                  <a:srgbClr val="0000CC"/>
                </a:solidFill>
              </a:rPr>
              <a:t>Hareketlilik Durumu</a:t>
            </a:r>
            <a:endParaRPr lang="tr-TR" sz="3200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43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266091"/>
              </p:ext>
            </p:extLst>
          </p:nvPr>
        </p:nvGraphicFramePr>
        <p:xfrm>
          <a:off x="235132" y="1958195"/>
          <a:ext cx="11443346" cy="395558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8962120">
                  <a:extLst>
                    <a:ext uri="{9D8B030D-6E8A-4147-A177-3AD203B41FA5}">
                      <a16:colId xmlns:a16="http://schemas.microsoft.com/office/drawing/2014/main" val="3486356541"/>
                    </a:ext>
                  </a:extLst>
                </a:gridCol>
                <a:gridCol w="1240613">
                  <a:extLst>
                    <a:ext uri="{9D8B030D-6E8A-4147-A177-3AD203B41FA5}">
                      <a16:colId xmlns:a16="http://schemas.microsoft.com/office/drawing/2014/main" val="1443208702"/>
                    </a:ext>
                  </a:extLst>
                </a:gridCol>
                <a:gridCol w="1240613">
                  <a:extLst>
                    <a:ext uri="{9D8B030D-6E8A-4147-A177-3AD203B41FA5}">
                      <a16:colId xmlns:a16="http://schemas.microsoft.com/office/drawing/2014/main" val="509227458"/>
                    </a:ext>
                  </a:extLst>
                </a:gridCol>
              </a:tblGrid>
              <a:tr h="5602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</a:rPr>
                        <a:t>ERASMUS+ HAREKETLİLİLK DURUMU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r-TR" sz="2400" b="1" kern="1200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r-TR" sz="2400" b="1" kern="1200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03780812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Öğrenci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4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6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54700890"/>
                  </a:ext>
                </a:extLst>
              </a:tr>
              <a:tr h="564333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Öğretim Elemanı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1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16308354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İdari Personel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 -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-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34161976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24036789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Öğrenci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 -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-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8655032"/>
                  </a:ext>
                </a:extLst>
              </a:tr>
              <a:tr h="61998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Öğretim Elemanı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 -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-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45825508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İdari Personel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-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 -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58299731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0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0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96452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00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6FAD97A-CA5F-08D1-EFBA-17B8F953B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7FD6D6A5-A216-3407-B5A8-40CA008F5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19" y="774666"/>
            <a:ext cx="10197854" cy="596155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Bilgi Paketi Hazırlanma Durumu</a:t>
            </a: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51D3CE95-AA8E-37C1-C923-EDD17CE063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871389"/>
              </p:ext>
            </p:extLst>
          </p:nvPr>
        </p:nvGraphicFramePr>
        <p:xfrm>
          <a:off x="360218" y="2344081"/>
          <a:ext cx="10908000" cy="2162605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842260">
                  <a:extLst>
                    <a:ext uri="{9D8B030D-6E8A-4147-A177-3AD203B41FA5}">
                      <a16:colId xmlns:a16="http://schemas.microsoft.com/office/drawing/2014/main" val="1360695184"/>
                    </a:ext>
                  </a:extLst>
                </a:gridCol>
                <a:gridCol w="2125302">
                  <a:extLst>
                    <a:ext uri="{9D8B030D-6E8A-4147-A177-3AD203B41FA5}">
                      <a16:colId xmlns:a16="http://schemas.microsoft.com/office/drawing/2014/main" val="4121385939"/>
                    </a:ext>
                  </a:extLst>
                </a:gridCol>
                <a:gridCol w="2332653">
                  <a:extLst>
                    <a:ext uri="{9D8B030D-6E8A-4147-A177-3AD203B41FA5}">
                      <a16:colId xmlns:a16="http://schemas.microsoft.com/office/drawing/2014/main" val="3274120417"/>
                    </a:ext>
                  </a:extLst>
                </a:gridCol>
                <a:gridCol w="1791477">
                  <a:extLst>
                    <a:ext uri="{9D8B030D-6E8A-4147-A177-3AD203B41FA5}">
                      <a16:colId xmlns:a16="http://schemas.microsoft.com/office/drawing/2014/main" val="398416714"/>
                    </a:ext>
                  </a:extLst>
                </a:gridCol>
                <a:gridCol w="1816308">
                  <a:extLst>
                    <a:ext uri="{9D8B030D-6E8A-4147-A177-3AD203B41FA5}">
                      <a16:colId xmlns:a16="http://schemas.microsoft.com/office/drawing/2014/main" val="3127251025"/>
                    </a:ext>
                  </a:extLst>
                </a:gridCol>
              </a:tblGrid>
              <a:tr h="346018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Program Türü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gridSpan="4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4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38958110"/>
                  </a:ext>
                </a:extLst>
              </a:tr>
              <a:tr h="65959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Toplam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Girişi Tamamlanan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Eksik/Boş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Tamamlanma Oranı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72180099"/>
                  </a:ext>
                </a:extLst>
              </a:tr>
              <a:tr h="3369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latin typeface="+mn-lt"/>
                          <a:cs typeface="Calibri" panose="020F0502020204030204" pitchFamily="34" charset="0"/>
                        </a:rPr>
                        <a:t>Tezsiz Yüksek Lisans</a:t>
                      </a:r>
                      <a:endParaRPr lang="tr-TR" sz="1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%79,54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14666932"/>
                  </a:ext>
                </a:extLst>
              </a:tr>
              <a:tr h="3369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Tezli Yüksek Lisans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%62,58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3421243"/>
                  </a:ext>
                </a:extLst>
              </a:tr>
              <a:tr h="48311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Doktora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%67,40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601711"/>
                  </a:ext>
                </a:extLst>
              </a:tr>
            </a:tbl>
          </a:graphicData>
        </a:graphic>
      </p:graphicFrame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C5F20E2-2A6A-8362-844B-8BDDA502E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CCE2-B49B-4550-A1C9-A7F3BAA371F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366F3DE-23DB-50B3-7726-FA1298AAD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44</a:t>
            </a:fld>
            <a:endParaRPr lang="tr-TR"/>
          </a:p>
        </p:txBody>
      </p:sp>
      <p:sp>
        <p:nvSpPr>
          <p:cNvPr id="6" name="Akış Çizelgesi: Toplam Birleşimi 5">
            <a:extLst>
              <a:ext uri="{FF2B5EF4-FFF2-40B4-BE49-F238E27FC236}">
                <a16:creationId xmlns:a16="http://schemas.microsoft.com/office/drawing/2014/main" id="{A9DE5E58-224A-0367-4A44-116D40D00F63}"/>
              </a:ext>
            </a:extLst>
          </p:cNvPr>
          <p:cNvSpPr/>
          <p:nvPr/>
        </p:nvSpPr>
        <p:spPr>
          <a:xfrm>
            <a:off x="11818795" y="6578095"/>
            <a:ext cx="176569" cy="238125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93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4F828-5451-7A38-3D58-4313A4B1C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8D721924-511B-810A-520A-AA57C7B40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19" y="774666"/>
            <a:ext cx="10197854" cy="596155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Bilgi Paketi Hazırlanma Durumu (Tezsiz Yüksek Lisans)</a:t>
            </a: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B210A255-7209-ED6E-F148-85D9476D8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510661"/>
              </p:ext>
            </p:extLst>
          </p:nvPr>
        </p:nvGraphicFramePr>
        <p:xfrm>
          <a:off x="87673" y="2129568"/>
          <a:ext cx="11516265" cy="2276028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577188">
                  <a:extLst>
                    <a:ext uri="{9D8B030D-6E8A-4147-A177-3AD203B41FA5}">
                      <a16:colId xmlns:a16="http://schemas.microsoft.com/office/drawing/2014/main" val="1360695184"/>
                    </a:ext>
                  </a:extLst>
                </a:gridCol>
                <a:gridCol w="1880707">
                  <a:extLst>
                    <a:ext uri="{9D8B030D-6E8A-4147-A177-3AD203B41FA5}">
                      <a16:colId xmlns:a16="http://schemas.microsoft.com/office/drawing/2014/main" val="4121385939"/>
                    </a:ext>
                  </a:extLst>
                </a:gridCol>
                <a:gridCol w="2181896">
                  <a:extLst>
                    <a:ext uri="{9D8B030D-6E8A-4147-A177-3AD203B41FA5}">
                      <a16:colId xmlns:a16="http://schemas.microsoft.com/office/drawing/2014/main" val="3274120417"/>
                    </a:ext>
                  </a:extLst>
                </a:gridCol>
                <a:gridCol w="1876474">
                  <a:extLst>
                    <a:ext uri="{9D8B030D-6E8A-4147-A177-3AD203B41FA5}">
                      <a16:colId xmlns:a16="http://schemas.microsoft.com/office/drawing/2014/main" val="398416714"/>
                    </a:ext>
                  </a:extLst>
                </a:gridCol>
              </a:tblGrid>
              <a:tr h="260190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Program Adı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958110"/>
                  </a:ext>
                </a:extLst>
              </a:tr>
              <a:tr h="41630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Girişi tamamlanan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Eksik/boş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72180099"/>
                  </a:ext>
                </a:extLst>
              </a:tr>
              <a:tr h="21628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KAMU HUKUKU (YL) (TEZSİZ) (İÖ)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14666932"/>
                  </a:ext>
                </a:extLst>
              </a:tr>
              <a:tr h="21628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ÖZEL HUKUK (YL) (TEZSİZ) (İÖ)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3421243"/>
                  </a:ext>
                </a:extLst>
              </a:tr>
              <a:tr h="32721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EĞİTİM YÖNETİMİ (YL) (TEZSİZ) (UZAKTAN ÖĞRETİM)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601711"/>
                  </a:ext>
                </a:extLst>
              </a:tr>
              <a:tr h="42443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DİN KÜLTÜRÜ VE AHLAK BİLGİSİ EĞİTİMİ (YL) (TEZSİZ) (UZAKTAN EĞİTİM)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7399826"/>
                  </a:ext>
                </a:extLst>
              </a:tr>
            </a:tbl>
          </a:graphicData>
        </a:graphic>
      </p:graphicFrame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12EEE0F-E79C-B701-0E59-8CECCB743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CCE2-B49B-4550-A1C9-A7F3BAA371F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C604081-72BD-CEE8-0E6C-4363FADD4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45</a:t>
            </a:fld>
            <a:endParaRPr lang="tr-TR"/>
          </a:p>
        </p:txBody>
      </p:sp>
      <p:sp>
        <p:nvSpPr>
          <p:cNvPr id="6" name="Akış Çizelgesi: Toplam Birleşimi 5">
            <a:extLst>
              <a:ext uri="{FF2B5EF4-FFF2-40B4-BE49-F238E27FC236}">
                <a16:creationId xmlns:a16="http://schemas.microsoft.com/office/drawing/2014/main" id="{F4CD0D61-8B0B-69E0-7762-0CAA0563CC89}"/>
              </a:ext>
            </a:extLst>
          </p:cNvPr>
          <p:cNvSpPr/>
          <p:nvPr/>
        </p:nvSpPr>
        <p:spPr>
          <a:xfrm>
            <a:off x="11818795" y="6578095"/>
            <a:ext cx="176569" cy="238125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95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19" y="774666"/>
            <a:ext cx="10197854" cy="596155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Bilgi Paketi Hazırlanma Durumu (Tezli Yüksek Lisans)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743259"/>
              </p:ext>
            </p:extLst>
          </p:nvPr>
        </p:nvGraphicFramePr>
        <p:xfrm>
          <a:off x="429720" y="1976580"/>
          <a:ext cx="11272752" cy="4431192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459259">
                  <a:extLst>
                    <a:ext uri="{9D8B030D-6E8A-4147-A177-3AD203B41FA5}">
                      <a16:colId xmlns:a16="http://schemas.microsoft.com/office/drawing/2014/main" val="1360695184"/>
                    </a:ext>
                  </a:extLst>
                </a:gridCol>
                <a:gridCol w="1840939">
                  <a:extLst>
                    <a:ext uri="{9D8B030D-6E8A-4147-A177-3AD203B41FA5}">
                      <a16:colId xmlns:a16="http://schemas.microsoft.com/office/drawing/2014/main" val="4121385939"/>
                    </a:ext>
                  </a:extLst>
                </a:gridCol>
                <a:gridCol w="2135759">
                  <a:extLst>
                    <a:ext uri="{9D8B030D-6E8A-4147-A177-3AD203B41FA5}">
                      <a16:colId xmlns:a16="http://schemas.microsoft.com/office/drawing/2014/main" val="3274120417"/>
                    </a:ext>
                  </a:extLst>
                </a:gridCol>
                <a:gridCol w="1836795">
                  <a:extLst>
                    <a:ext uri="{9D8B030D-6E8A-4147-A177-3AD203B41FA5}">
                      <a16:colId xmlns:a16="http://schemas.microsoft.com/office/drawing/2014/main" val="398416714"/>
                    </a:ext>
                  </a:extLst>
                </a:gridCol>
              </a:tblGrid>
              <a:tr h="313692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Program Adı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958110"/>
                  </a:ext>
                </a:extLst>
              </a:tr>
              <a:tr h="6273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Girişi tamamlanan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Eksik/boş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72180099"/>
                  </a:ext>
                </a:extLst>
              </a:tr>
              <a:tr h="2749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HAREKET VE ANTRENMAN BİLİMLERİ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14666932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BEDEN EĞİTİMİ VE SPOR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3421243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BEDEN EĞİTİMİ VE SPOR ÖĞRETMENLİĞİ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8616932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BİLGİSAYAR VE ÖĞRETİM TEKNOLOJİLERİ EĞİTİMİ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601711"/>
                  </a:ext>
                </a:extLst>
              </a:tr>
              <a:tr h="278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EĞİTİM PROGRAMLARI VE ÖĞRETİM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7399826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EĞİTİM YÖNETİMİ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06410296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REHBERLİK VE PSİKOLOJİK DANIŞMANLIK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5665981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FELSEFE VE DİN BİLİMLERİ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4325613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DİN EĞİTİMİ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14041561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FEN TEKNOLOJİ MÜHENDİSLİK SANAT VE MATEMATİK (STEAM) EĞİTİMİ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3160799"/>
                  </a:ext>
                </a:extLst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CCE2-B49B-4550-A1C9-A7F3BAA371F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46</a:t>
            </a:fld>
            <a:endParaRPr lang="tr-TR"/>
          </a:p>
        </p:txBody>
      </p:sp>
      <p:sp>
        <p:nvSpPr>
          <p:cNvPr id="6" name="Akış Çizelgesi: Toplam Birleşimi 5"/>
          <p:cNvSpPr/>
          <p:nvPr/>
        </p:nvSpPr>
        <p:spPr>
          <a:xfrm>
            <a:off x="11818795" y="6578095"/>
            <a:ext cx="176569" cy="238125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36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8226E07-37D7-41AA-60B3-160D91334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EEC83CDA-0A64-0CE4-54B9-F9D27D9D8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19" y="774666"/>
            <a:ext cx="10197854" cy="596155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Bilgi Paketi Hazırlanma Durumu (Tezli Yüksek Lisans)</a:t>
            </a:r>
            <a:endParaRPr lang="tr-TR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E42182ED-DAF7-2FBD-ADA8-B9EE1A3CF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811960"/>
              </p:ext>
            </p:extLst>
          </p:nvPr>
        </p:nvGraphicFramePr>
        <p:xfrm>
          <a:off x="429720" y="1976580"/>
          <a:ext cx="11272752" cy="3916894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459259">
                  <a:extLst>
                    <a:ext uri="{9D8B030D-6E8A-4147-A177-3AD203B41FA5}">
                      <a16:colId xmlns:a16="http://schemas.microsoft.com/office/drawing/2014/main" val="1360695184"/>
                    </a:ext>
                  </a:extLst>
                </a:gridCol>
                <a:gridCol w="1840939">
                  <a:extLst>
                    <a:ext uri="{9D8B030D-6E8A-4147-A177-3AD203B41FA5}">
                      <a16:colId xmlns:a16="http://schemas.microsoft.com/office/drawing/2014/main" val="4121385939"/>
                    </a:ext>
                  </a:extLst>
                </a:gridCol>
                <a:gridCol w="2135759">
                  <a:extLst>
                    <a:ext uri="{9D8B030D-6E8A-4147-A177-3AD203B41FA5}">
                      <a16:colId xmlns:a16="http://schemas.microsoft.com/office/drawing/2014/main" val="3274120417"/>
                    </a:ext>
                  </a:extLst>
                </a:gridCol>
                <a:gridCol w="1836795">
                  <a:extLst>
                    <a:ext uri="{9D8B030D-6E8A-4147-A177-3AD203B41FA5}">
                      <a16:colId xmlns:a16="http://schemas.microsoft.com/office/drawing/2014/main" val="398416714"/>
                    </a:ext>
                  </a:extLst>
                </a:gridCol>
              </a:tblGrid>
              <a:tr h="313692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Program Adı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958110"/>
                  </a:ext>
                </a:extLst>
              </a:tr>
              <a:tr h="6273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Girişi tamamlanan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Eksik/boş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72180099"/>
                  </a:ext>
                </a:extLst>
              </a:tr>
              <a:tr h="2749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GAZETECİLİK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14666932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MÜZİK EĞİTİMİ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3421243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RESİM İŞ EĞİTİMİ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8616932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HALKLA İLİŞKİLER VE REKLAMCILIK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601711"/>
                  </a:ext>
                </a:extLst>
              </a:tr>
              <a:tr h="278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İSLAM TARİHİ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7399826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KAMU HUKUKU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06410296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BİYOLOJİ EĞİTİMİ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5665981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FEN BİLGİSİ EĞİTİMİ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4325613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FİZİK EĞİTİMİ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14041561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KİMYA EĞİTİMİ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3160799"/>
                  </a:ext>
                </a:extLst>
              </a:tr>
            </a:tbl>
          </a:graphicData>
        </a:graphic>
      </p:graphicFrame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B5B191F-1AA3-78BD-B6E1-481C0E696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CCE2-B49B-4550-A1C9-A7F3BAA371F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4E9D66D-D08A-5CFB-5923-DFAF4A04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47</a:t>
            </a:fld>
            <a:endParaRPr lang="tr-TR"/>
          </a:p>
        </p:txBody>
      </p:sp>
      <p:sp>
        <p:nvSpPr>
          <p:cNvPr id="6" name="Akış Çizelgesi: Toplam Birleşimi 5">
            <a:extLst>
              <a:ext uri="{FF2B5EF4-FFF2-40B4-BE49-F238E27FC236}">
                <a16:creationId xmlns:a16="http://schemas.microsoft.com/office/drawing/2014/main" id="{CA436729-7134-DF8D-3AB3-A260CB9383C5}"/>
              </a:ext>
            </a:extLst>
          </p:cNvPr>
          <p:cNvSpPr/>
          <p:nvPr/>
        </p:nvSpPr>
        <p:spPr>
          <a:xfrm>
            <a:off x="11818795" y="6578095"/>
            <a:ext cx="176569" cy="238125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362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99C287D-7C18-C8B0-67D1-E4CA334BB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53427129-210E-2B4C-80A3-18E794D6A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19" y="774666"/>
            <a:ext cx="10197854" cy="596155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Bilgi Paketi Hazırlanma Durumu (Tezli Yüksek Lisans)</a:t>
            </a:r>
            <a:endParaRPr lang="tr-TR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3B13F8F9-BD55-8187-78F3-36A213334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669112"/>
              </p:ext>
            </p:extLst>
          </p:nvPr>
        </p:nvGraphicFramePr>
        <p:xfrm>
          <a:off x="429720" y="1976580"/>
          <a:ext cx="11272752" cy="3916894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459259">
                  <a:extLst>
                    <a:ext uri="{9D8B030D-6E8A-4147-A177-3AD203B41FA5}">
                      <a16:colId xmlns:a16="http://schemas.microsoft.com/office/drawing/2014/main" val="1360695184"/>
                    </a:ext>
                  </a:extLst>
                </a:gridCol>
                <a:gridCol w="1840939">
                  <a:extLst>
                    <a:ext uri="{9D8B030D-6E8A-4147-A177-3AD203B41FA5}">
                      <a16:colId xmlns:a16="http://schemas.microsoft.com/office/drawing/2014/main" val="4121385939"/>
                    </a:ext>
                  </a:extLst>
                </a:gridCol>
                <a:gridCol w="2135759">
                  <a:extLst>
                    <a:ext uri="{9D8B030D-6E8A-4147-A177-3AD203B41FA5}">
                      <a16:colId xmlns:a16="http://schemas.microsoft.com/office/drawing/2014/main" val="3274120417"/>
                    </a:ext>
                  </a:extLst>
                </a:gridCol>
                <a:gridCol w="1836795">
                  <a:extLst>
                    <a:ext uri="{9D8B030D-6E8A-4147-A177-3AD203B41FA5}">
                      <a16:colId xmlns:a16="http://schemas.microsoft.com/office/drawing/2014/main" val="398416714"/>
                    </a:ext>
                  </a:extLst>
                </a:gridCol>
              </a:tblGrid>
              <a:tr h="313692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Program Adı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958110"/>
                  </a:ext>
                </a:extLst>
              </a:tr>
              <a:tr h="6273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Girişi tamamlanan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Eksik/boş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72180099"/>
                  </a:ext>
                </a:extLst>
              </a:tr>
              <a:tr h="2749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MATEMATİK EĞİTİMİ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14666932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MÜZİK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3421243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MÜZİKOLOJİ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8616932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ÖZEL EĞİTİM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601711"/>
                  </a:ext>
                </a:extLst>
              </a:tr>
              <a:tr h="278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ÖZEL HUKUK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7399826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RESİM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06410296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SİYASET BİLİMİ VE KAMU YÖNETİMİ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5665981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SPOR BİLİŞİMİ DİSİPLİNLERARASI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4325613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SPOR YÖNETİM BİLİMLERİ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14041561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SINIF ÖĞRETMENLİĞİ EĞİTİMİ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3160799"/>
                  </a:ext>
                </a:extLst>
              </a:tr>
            </a:tbl>
          </a:graphicData>
        </a:graphic>
      </p:graphicFrame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FEED9E3-04B0-E0FA-0ABC-D391E4C4A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CCE2-B49B-4550-A1C9-A7F3BAA371F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AA34CFA-BB44-E456-7C95-9A2F9FF8F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48</a:t>
            </a:fld>
            <a:endParaRPr lang="tr-TR"/>
          </a:p>
        </p:txBody>
      </p:sp>
      <p:sp>
        <p:nvSpPr>
          <p:cNvPr id="6" name="Akış Çizelgesi: Toplam Birleşimi 5">
            <a:extLst>
              <a:ext uri="{FF2B5EF4-FFF2-40B4-BE49-F238E27FC236}">
                <a16:creationId xmlns:a16="http://schemas.microsoft.com/office/drawing/2014/main" id="{C96A8830-A365-146E-CC78-9641BDAAC7DC}"/>
              </a:ext>
            </a:extLst>
          </p:cNvPr>
          <p:cNvSpPr/>
          <p:nvPr/>
        </p:nvSpPr>
        <p:spPr>
          <a:xfrm>
            <a:off x="11818795" y="6578095"/>
            <a:ext cx="176569" cy="238125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426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481DF24-0991-06CD-552F-F0E3EE4A8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247DF11D-10B6-AD4B-0A54-2CF818A38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19" y="774666"/>
            <a:ext cx="10197854" cy="596155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Bilgi Paketi Hazırlanma Durumu (Tezli Yüksek Lisans)</a:t>
            </a:r>
            <a:endParaRPr lang="tr-TR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860CDBAC-EC2A-7150-D009-13521335D4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546904"/>
              </p:ext>
            </p:extLst>
          </p:nvPr>
        </p:nvGraphicFramePr>
        <p:xfrm>
          <a:off x="429720" y="1976580"/>
          <a:ext cx="11272752" cy="3013846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459259">
                  <a:extLst>
                    <a:ext uri="{9D8B030D-6E8A-4147-A177-3AD203B41FA5}">
                      <a16:colId xmlns:a16="http://schemas.microsoft.com/office/drawing/2014/main" val="1360695184"/>
                    </a:ext>
                  </a:extLst>
                </a:gridCol>
                <a:gridCol w="1840939">
                  <a:extLst>
                    <a:ext uri="{9D8B030D-6E8A-4147-A177-3AD203B41FA5}">
                      <a16:colId xmlns:a16="http://schemas.microsoft.com/office/drawing/2014/main" val="4121385939"/>
                    </a:ext>
                  </a:extLst>
                </a:gridCol>
                <a:gridCol w="2135759">
                  <a:extLst>
                    <a:ext uri="{9D8B030D-6E8A-4147-A177-3AD203B41FA5}">
                      <a16:colId xmlns:a16="http://schemas.microsoft.com/office/drawing/2014/main" val="3274120417"/>
                    </a:ext>
                  </a:extLst>
                </a:gridCol>
                <a:gridCol w="1836795">
                  <a:extLst>
                    <a:ext uri="{9D8B030D-6E8A-4147-A177-3AD203B41FA5}">
                      <a16:colId xmlns:a16="http://schemas.microsoft.com/office/drawing/2014/main" val="398416714"/>
                    </a:ext>
                  </a:extLst>
                </a:gridCol>
              </a:tblGrid>
              <a:tr h="313692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Program Adı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958110"/>
                  </a:ext>
                </a:extLst>
              </a:tr>
              <a:tr h="6273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Girişi tamamlanan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Eksik/boş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72180099"/>
                  </a:ext>
                </a:extLst>
              </a:tr>
              <a:tr h="2749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İSLAM HUKUKU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14666932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TEMEL İSLAM BİLİMLERİ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3421243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TEFSİR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8616932"/>
                  </a:ext>
                </a:extLst>
              </a:tr>
              <a:tr h="278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SOSYAL BİLGİLER EĞİTİMİ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7399826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TÜRKÇE EĞİTİMİ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5665981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İNGİLİZ DİLİ EĞİTİMİ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4325613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YÖNETİM BİLİŞİM SİSTEMLERİ (YL) (TEZLİ)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14041561"/>
                  </a:ext>
                </a:extLst>
              </a:tr>
            </a:tbl>
          </a:graphicData>
        </a:graphic>
      </p:graphicFrame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1B5ECCE-E99F-E572-7B93-9D9A04907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CCE2-B49B-4550-A1C9-A7F3BAA371F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E67C4BE-4EAA-FBF8-303B-D9ABB4AC6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49</a:t>
            </a:fld>
            <a:endParaRPr lang="tr-TR"/>
          </a:p>
        </p:txBody>
      </p:sp>
      <p:sp>
        <p:nvSpPr>
          <p:cNvPr id="6" name="Akış Çizelgesi: Toplam Birleşimi 5">
            <a:extLst>
              <a:ext uri="{FF2B5EF4-FFF2-40B4-BE49-F238E27FC236}">
                <a16:creationId xmlns:a16="http://schemas.microsoft.com/office/drawing/2014/main" id="{956CB779-2B0B-291F-CD5C-D54FE9C84FE1}"/>
              </a:ext>
            </a:extLst>
          </p:cNvPr>
          <p:cNvSpPr/>
          <p:nvPr/>
        </p:nvSpPr>
        <p:spPr>
          <a:xfrm>
            <a:off x="11818795" y="6578095"/>
            <a:ext cx="176569" cy="238125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42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10" y="812800"/>
            <a:ext cx="10603345" cy="68359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0000CC"/>
                </a:solidFill>
              </a:rPr>
              <a:t>Lisansüstü Eğitim Programları </a:t>
            </a:r>
            <a:endParaRPr lang="tr-TR" sz="2800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223942"/>
              </p:ext>
            </p:extLst>
          </p:nvPr>
        </p:nvGraphicFramePr>
        <p:xfrm>
          <a:off x="452583" y="1911921"/>
          <a:ext cx="11166762" cy="377767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6605388">
                  <a:extLst>
                    <a:ext uri="{9D8B030D-6E8A-4147-A177-3AD203B41FA5}">
                      <a16:colId xmlns:a16="http://schemas.microsoft.com/office/drawing/2014/main" val="3065847438"/>
                    </a:ext>
                  </a:extLst>
                </a:gridCol>
                <a:gridCol w="2280687">
                  <a:extLst>
                    <a:ext uri="{9D8B030D-6E8A-4147-A177-3AD203B41FA5}">
                      <a16:colId xmlns:a16="http://schemas.microsoft.com/office/drawing/2014/main" val="338748751"/>
                    </a:ext>
                  </a:extLst>
                </a:gridCol>
                <a:gridCol w="2280687">
                  <a:extLst>
                    <a:ext uri="{9D8B030D-6E8A-4147-A177-3AD203B41FA5}">
                      <a16:colId xmlns:a16="http://schemas.microsoft.com/office/drawing/2014/main" val="2571452112"/>
                    </a:ext>
                  </a:extLst>
                </a:gridCol>
              </a:tblGrid>
              <a:tr h="41974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Program Sayısı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82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2024 (Güz Dönemi)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2025 (Güz Dönemi)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17648076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Tezsiz Yüksek Lisans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effectLst/>
                        </a:rPr>
                        <a:t> 9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effectLst/>
                        </a:rPr>
                        <a:t> 8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8494818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Tezli Yüksek Lisans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effectLst/>
                        </a:rPr>
                        <a:t> 31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effectLst/>
                        </a:rPr>
                        <a:t> 35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27472582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Doktora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effectLst/>
                        </a:rPr>
                        <a:t> 13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effectLst/>
                        </a:rPr>
                        <a:t> 11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8022517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r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TOPLAM PROGRAM SAYISI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 53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 54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32411017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Öğrenci Alan Aktif Tezsiz Yüksek Lisans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effectLst/>
                        </a:rPr>
                        <a:t> 5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effectLst/>
                        </a:rPr>
                        <a:t> 5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57172641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Öğrenci Alan Aktif Tezli Yüksek Lisans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effectLst/>
                        </a:rPr>
                        <a:t> 31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effectLst/>
                        </a:rPr>
                        <a:t> 31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98297856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Öğrenci Alan Aktif Doktora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effectLst/>
                        </a:rPr>
                        <a:t> 13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effectLst/>
                        </a:rPr>
                        <a:t> 11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40238657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r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ÖĞRENCİ ALAN AKTİF TOPLAM PROGRAM SAYISI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 49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 47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70162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373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BC2DFEC-D49D-A20C-FD8D-0D25E2047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8F41D539-4385-F150-E3B0-51FC0E041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19" y="774666"/>
            <a:ext cx="10197854" cy="596155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Bilgi Paketi Hazırlanma Durumu (Doktora)</a:t>
            </a: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0586925B-FF23-910F-B04A-759EE52F23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154366"/>
              </p:ext>
            </p:extLst>
          </p:nvPr>
        </p:nvGraphicFramePr>
        <p:xfrm>
          <a:off x="429720" y="1976580"/>
          <a:ext cx="11272752" cy="3916894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459259">
                  <a:extLst>
                    <a:ext uri="{9D8B030D-6E8A-4147-A177-3AD203B41FA5}">
                      <a16:colId xmlns:a16="http://schemas.microsoft.com/office/drawing/2014/main" val="1360695184"/>
                    </a:ext>
                  </a:extLst>
                </a:gridCol>
                <a:gridCol w="1840939">
                  <a:extLst>
                    <a:ext uri="{9D8B030D-6E8A-4147-A177-3AD203B41FA5}">
                      <a16:colId xmlns:a16="http://schemas.microsoft.com/office/drawing/2014/main" val="4121385939"/>
                    </a:ext>
                  </a:extLst>
                </a:gridCol>
                <a:gridCol w="2135759">
                  <a:extLst>
                    <a:ext uri="{9D8B030D-6E8A-4147-A177-3AD203B41FA5}">
                      <a16:colId xmlns:a16="http://schemas.microsoft.com/office/drawing/2014/main" val="3274120417"/>
                    </a:ext>
                  </a:extLst>
                </a:gridCol>
                <a:gridCol w="1836795">
                  <a:extLst>
                    <a:ext uri="{9D8B030D-6E8A-4147-A177-3AD203B41FA5}">
                      <a16:colId xmlns:a16="http://schemas.microsoft.com/office/drawing/2014/main" val="398416714"/>
                    </a:ext>
                  </a:extLst>
                </a:gridCol>
              </a:tblGrid>
              <a:tr h="313692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Program Adı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958110"/>
                  </a:ext>
                </a:extLst>
              </a:tr>
              <a:tr h="6273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Girişi tamamlanan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Eksik/boş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72180099"/>
                  </a:ext>
                </a:extLst>
              </a:tr>
              <a:tr h="2749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BEDEN EĞİTİMİ VE SPOR (DR)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14666932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BİLGİSAYAR VE ÖĞRETİM TEKNOLOJİLERİ EĞİTİMİ (DR)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3421243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REHBERLİK VE PSİKOLOJİK DANIŞMANLIK (DR)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8616932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MÜZİK EĞİTİMİ (DR)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601711"/>
                  </a:ext>
                </a:extLst>
              </a:tr>
              <a:tr h="27880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HALKLA İLİŞKİLER VE REKLAMCILIK (DR)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7399826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KAMU HUKUKU (DR) (ONDOKUZ MAYIS ÜNİV.ORTAK)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06410296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BİYOLOJİ EĞİTİMİ (DR)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5665981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FEN BİLGİSİ EĞİTİMİ (DR)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4325613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FİZİK EĞİTİMİ (DR)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14041561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KİMYA EĞİTİMİ (DR)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3160799"/>
                  </a:ext>
                </a:extLst>
              </a:tr>
            </a:tbl>
          </a:graphicData>
        </a:graphic>
      </p:graphicFrame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273A7C4-6DBA-19DB-C09B-8F9F1C31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CCE2-B49B-4550-A1C9-A7F3BAA371F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D35F293-C0ED-0E86-67DB-298ED3876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50</a:t>
            </a:fld>
            <a:endParaRPr lang="tr-TR"/>
          </a:p>
        </p:txBody>
      </p:sp>
      <p:sp>
        <p:nvSpPr>
          <p:cNvPr id="6" name="Akış Çizelgesi: Toplam Birleşimi 5">
            <a:extLst>
              <a:ext uri="{FF2B5EF4-FFF2-40B4-BE49-F238E27FC236}">
                <a16:creationId xmlns:a16="http://schemas.microsoft.com/office/drawing/2014/main" id="{67216534-BCBB-2038-0B72-4B2BE2B3C734}"/>
              </a:ext>
            </a:extLst>
          </p:cNvPr>
          <p:cNvSpPr/>
          <p:nvPr/>
        </p:nvSpPr>
        <p:spPr>
          <a:xfrm>
            <a:off x="11818795" y="6578095"/>
            <a:ext cx="176569" cy="238125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24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6BAFBED-8BE5-C7A3-E6A7-F24889CBC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408AE68C-F2E4-A312-6882-9716C5FC8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19" y="774666"/>
            <a:ext cx="10197854" cy="596155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Bilgi Paketi Hazırlanma Durumu (Doktora)</a:t>
            </a: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9580FC5F-15B2-1415-2E03-2F105E0746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838689"/>
              </p:ext>
            </p:extLst>
          </p:nvPr>
        </p:nvGraphicFramePr>
        <p:xfrm>
          <a:off x="429720" y="1976580"/>
          <a:ext cx="11272752" cy="2127969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459259">
                  <a:extLst>
                    <a:ext uri="{9D8B030D-6E8A-4147-A177-3AD203B41FA5}">
                      <a16:colId xmlns:a16="http://schemas.microsoft.com/office/drawing/2014/main" val="1360695184"/>
                    </a:ext>
                  </a:extLst>
                </a:gridCol>
                <a:gridCol w="1840939">
                  <a:extLst>
                    <a:ext uri="{9D8B030D-6E8A-4147-A177-3AD203B41FA5}">
                      <a16:colId xmlns:a16="http://schemas.microsoft.com/office/drawing/2014/main" val="4121385939"/>
                    </a:ext>
                  </a:extLst>
                </a:gridCol>
                <a:gridCol w="2135759">
                  <a:extLst>
                    <a:ext uri="{9D8B030D-6E8A-4147-A177-3AD203B41FA5}">
                      <a16:colId xmlns:a16="http://schemas.microsoft.com/office/drawing/2014/main" val="3274120417"/>
                    </a:ext>
                  </a:extLst>
                </a:gridCol>
                <a:gridCol w="1836795">
                  <a:extLst>
                    <a:ext uri="{9D8B030D-6E8A-4147-A177-3AD203B41FA5}">
                      <a16:colId xmlns:a16="http://schemas.microsoft.com/office/drawing/2014/main" val="398416714"/>
                    </a:ext>
                  </a:extLst>
                </a:gridCol>
              </a:tblGrid>
              <a:tr h="313692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Program Adı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958110"/>
                  </a:ext>
                </a:extLst>
              </a:tr>
              <a:tr h="6273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Girişi tamamlanan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Eksik/boş ders sayısı</a:t>
                      </a:r>
                      <a:endParaRPr lang="tr-TR" sz="18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72180099"/>
                  </a:ext>
                </a:extLst>
              </a:tr>
              <a:tr h="2749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MATEMATİK EĞİTİMİ (DR)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14666932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SINIF EĞİTİMİ (DR)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3421243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SOSYAL BİLGİLER EĞİTİMİ (DR)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8616932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TÜRKÇE EĞİTİMİ (DR)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tr-T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601711"/>
                  </a:ext>
                </a:extLst>
              </a:tr>
            </a:tbl>
          </a:graphicData>
        </a:graphic>
      </p:graphicFrame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AA4C673-0617-E028-F5F3-BC607097A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CCE2-B49B-4550-A1C9-A7F3BAA371F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0B74527-5BAF-E4A4-E25F-95048F796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51</a:t>
            </a:fld>
            <a:endParaRPr lang="tr-TR"/>
          </a:p>
        </p:txBody>
      </p:sp>
      <p:sp>
        <p:nvSpPr>
          <p:cNvPr id="6" name="Akış Çizelgesi: Toplam Birleşimi 5">
            <a:extLst>
              <a:ext uri="{FF2B5EF4-FFF2-40B4-BE49-F238E27FC236}">
                <a16:creationId xmlns:a16="http://schemas.microsoft.com/office/drawing/2014/main" id="{039DEF9A-7C98-F85F-4DE4-B5829FAB6C76}"/>
              </a:ext>
            </a:extLst>
          </p:cNvPr>
          <p:cNvSpPr/>
          <p:nvPr/>
        </p:nvSpPr>
        <p:spPr>
          <a:xfrm>
            <a:off x="11818795" y="6578095"/>
            <a:ext cx="176569" cy="238125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00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378691" y="2170545"/>
            <a:ext cx="11628582" cy="3131128"/>
          </a:xfrm>
        </p:spPr>
        <p:txBody>
          <a:bodyPr>
            <a:normAutofit fontScale="62500" lnSpcReduction="20000"/>
          </a:bodyPr>
          <a:lstStyle/>
          <a:p>
            <a:r>
              <a:rPr lang="tr-TR" sz="9600" b="1" dirty="0">
                <a:solidFill>
                  <a:srgbClr val="3333FF"/>
                </a:solidFill>
              </a:rPr>
              <a:t>KALİTE VE AKREDİTASYON ÇALIŞMALARI</a:t>
            </a:r>
          </a:p>
          <a:p>
            <a:endParaRPr lang="tr-TR" sz="4000" b="1" dirty="0">
              <a:solidFill>
                <a:srgbClr val="3333FF"/>
              </a:solidFill>
            </a:endParaRPr>
          </a:p>
          <a:p>
            <a:r>
              <a:rPr lang="tr-TR" sz="4000" b="1" dirty="0">
                <a:solidFill>
                  <a:srgbClr val="FF0000"/>
                </a:solidFill>
              </a:rPr>
              <a:t>YÖKAK BİRİM İÇ DEĞERLENDİRME RAPORU (BİDR)</a:t>
            </a:r>
          </a:p>
          <a:p>
            <a:r>
              <a:rPr lang="tr-TR" sz="4000" b="1" dirty="0">
                <a:solidFill>
                  <a:srgbClr val="FF0000"/>
                </a:solidFill>
              </a:rPr>
              <a:t>ÖZ DEĞERLENDİRME </a:t>
            </a:r>
          </a:p>
          <a:p>
            <a:r>
              <a:rPr lang="tr-TR" sz="4000" b="1" dirty="0">
                <a:solidFill>
                  <a:srgbClr val="FF0000"/>
                </a:solidFill>
              </a:rPr>
              <a:t>2026 YILI İYİLEŞTİRME PLANI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65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2024 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LİDERLİK, YÖNETİŞİM VE KALİTE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53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690937"/>
              </p:ext>
            </p:extLst>
          </p:nvPr>
        </p:nvGraphicFramePr>
        <p:xfrm>
          <a:off x="208723" y="1995545"/>
          <a:ext cx="11489635" cy="36800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01007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855197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360612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2819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45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4503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52784"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A.1. Liderlik ve Kalite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A.1.1. Yönetim modeli ve idari yapı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36937291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A.1.2. Liderlik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776373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A.1.3. Kurumsal dönüşüm kapasitesi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0035010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A.1.4. İç kalite güvencesi mekanizmaları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44945693"/>
                  </a:ext>
                </a:extLst>
              </a:tr>
              <a:tr h="3957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A.1.5. Kamuoyunu bilgilendirme ve hesap verebilirlik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36132192"/>
                  </a:ext>
                </a:extLst>
              </a:tr>
              <a:tr h="352784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A.2. Misyon ve Stratejik Amaçlar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A.2.1. Misyon, vizyon ve politikalar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6040251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A.2.2. Stratejik amaç ve hedefler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04760620"/>
                  </a:ext>
                </a:extLst>
              </a:tr>
              <a:tr h="4775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A.2.3. Performans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92506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85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LİDERLİK, YÖNETİŞİM VE KALİTE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54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775294"/>
              </p:ext>
            </p:extLst>
          </p:nvPr>
        </p:nvGraphicFramePr>
        <p:xfrm>
          <a:off x="785192" y="1908314"/>
          <a:ext cx="10634869" cy="403484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82669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607243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173950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1007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164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164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31115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A.3. Yönetim Sistemleri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A.3.1. Bilgi yönetim sistemi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7788883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A.3.2. İnsan kaynakları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7303980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A.3.3. Finansal yönetim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06439766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A.3.4. Süreç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133214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A.4. Paydaş Katılımı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A.4.1. İç ve dış paydaş katılımı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84577651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A.4.2. Öğrenci geri bildirimleri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09472989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A.4.3. Mezun ilişkileri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61784372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A.5. </a:t>
                      </a:r>
                      <a:r>
                        <a:rPr lang="tr-TR" sz="20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Uluslararasılaşma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A.5.1.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süreçlerinin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3222961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A.5.2.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kaynakları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96551595"/>
                  </a:ext>
                </a:extLst>
              </a:tr>
              <a:tr h="40253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A.5.3.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performansı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04298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84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55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27837"/>
              </p:ext>
            </p:extLst>
          </p:nvPr>
        </p:nvGraphicFramePr>
        <p:xfrm>
          <a:off x="397563" y="1948069"/>
          <a:ext cx="11320673" cy="399685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5698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7017745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36985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36563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23593">
                <a:tc rowSpan="6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B.1. Program Tasarımı, Değerlendirmesi ve Güncellenmesi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B.1.1. Programların tasarımı ve onayı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6440397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B.1.2. Programın ders dağılım dengesi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3339067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B.1.3. Ders kazanımlarının program çıktılarıyla uyumu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49715348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B.1.4. Öğrenci iş yüküne dayalı ders tasarımı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44495381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B.1.5. Programların izlenmesi ve güncellenmesi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4180111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B.1.6. Eğitim ve öğretim süreçlerinin yönetimi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68389602"/>
                  </a:ext>
                </a:extLst>
              </a:tr>
              <a:tr h="323593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B.2. Programların Yürütülmesi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B.2.1. Öğretim yöntem ve teknikleri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9610150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B.2.2. Ölçme ve değerlendirme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193271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B.2.3. Öğrenci kabulü, önceki öğrenmenin tanınması ve kredilendirilmesi*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43256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B.2.4. Yeterliliklerin sertifikalandırılması ve diploma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90941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556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56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724707"/>
              </p:ext>
            </p:extLst>
          </p:nvPr>
        </p:nvGraphicFramePr>
        <p:xfrm>
          <a:off x="397563" y="1967947"/>
          <a:ext cx="11390246" cy="377177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62529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6348397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4306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19554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76877">
                <a:tc row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B.3. Öğrenme Kaynakları ve Akademik Destek Hizmetleri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B.3.1. Öğrenme ortam ve kaynakları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5679890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B.3.2. Akademik destek hizmetleri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2932963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B.3.3. Tesis ve altyapılar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6655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B.3.4. Dezavantajlı gruplar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46460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B.3.5. Sosyal, kültürel, sportif faaliyetler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37565821"/>
                  </a:ext>
                </a:extLst>
              </a:tr>
              <a:tr h="376877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B.4. Öğretim Kadrosu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B.4.1. Atama, yükseltme ve görevlendirme kriterleri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3729851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B.4.2. Öğretim yetkinlikleri ve gelişimi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39092146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B.4.3. Eğitim faaliyetlerine yönelik teşvik ve ödüllendirme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96414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673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8722" y="727167"/>
            <a:ext cx="10688165" cy="731521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ARAŞTIRMA VE GELİŞTİRME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57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726498"/>
              </p:ext>
            </p:extLst>
          </p:nvPr>
        </p:nvGraphicFramePr>
        <p:xfrm>
          <a:off x="461638" y="1897810"/>
          <a:ext cx="11296353" cy="380725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85772">
                  <a:extLst>
                    <a:ext uri="{9D8B030D-6E8A-4147-A177-3AD203B41FA5}">
                      <a16:colId xmlns:a16="http://schemas.microsoft.com/office/drawing/2014/main" val="645855470"/>
                    </a:ext>
                  </a:extLst>
                </a:gridCol>
                <a:gridCol w="6225223">
                  <a:extLst>
                    <a:ext uri="{9D8B030D-6E8A-4147-A177-3AD203B41FA5}">
                      <a16:colId xmlns:a16="http://schemas.microsoft.com/office/drawing/2014/main" val="1792247549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3941718591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2393758815"/>
                    </a:ext>
                  </a:extLst>
                </a:gridCol>
              </a:tblGrid>
              <a:tr h="354598"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ANA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ALT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761587"/>
                  </a:ext>
                </a:extLst>
              </a:tr>
              <a:tr h="35459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10336978"/>
                  </a:ext>
                </a:extLst>
              </a:tr>
              <a:tr h="398921">
                <a:tc rowSpan="3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C.1. Araştırma Süreçlerinin Yönetimi ve Araştırma Kaynakları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C.1.1. Araştırma süreçlerinin yönetimi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939489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C.1.2. İç ve dış kaynaklar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80244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C.1.3. Doktora programları ve doktora sonrası imkanlar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66837723"/>
                  </a:ext>
                </a:extLst>
              </a:tr>
              <a:tr h="39892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C.2. Araştırma Yetkinliği, İş birlikleri ve Destekler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C.2.1. Araştırma yetkinlikleri ve gelişimi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35560358"/>
                  </a:ext>
                </a:extLst>
              </a:tr>
              <a:tr h="4167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C.2.2. Ulusal ve uluslararası ortak programlar ve ortak araştırma birimleri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36882168"/>
                  </a:ext>
                </a:extLst>
              </a:tr>
              <a:tr h="40265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C.3. Araştırma Performansı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C.3.1. Araştırma performansının izlenmesi ve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0733833"/>
                  </a:ext>
                </a:extLst>
              </a:tr>
              <a:tr h="6829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C.3.2. Öğretim elemanı/araştırmacı performansının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02972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07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3712" y="698739"/>
            <a:ext cx="10267407" cy="88827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TOPLUMSAL KATKI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58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582965"/>
              </p:ext>
            </p:extLst>
          </p:nvPr>
        </p:nvGraphicFramePr>
        <p:xfrm>
          <a:off x="326570" y="2011681"/>
          <a:ext cx="11600387" cy="351285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67391">
                  <a:extLst>
                    <a:ext uri="{9D8B030D-6E8A-4147-A177-3AD203B41FA5}">
                      <a16:colId xmlns:a16="http://schemas.microsoft.com/office/drawing/2014/main" val="4076627954"/>
                    </a:ext>
                  </a:extLst>
                </a:gridCol>
                <a:gridCol w="4728335">
                  <a:extLst>
                    <a:ext uri="{9D8B030D-6E8A-4147-A177-3AD203B41FA5}">
                      <a16:colId xmlns:a16="http://schemas.microsoft.com/office/drawing/2014/main" val="890953265"/>
                    </a:ext>
                  </a:extLst>
                </a:gridCol>
                <a:gridCol w="1252330">
                  <a:extLst>
                    <a:ext uri="{9D8B030D-6E8A-4147-A177-3AD203B41FA5}">
                      <a16:colId xmlns:a16="http://schemas.microsoft.com/office/drawing/2014/main" val="4218147087"/>
                    </a:ext>
                  </a:extLst>
                </a:gridCol>
                <a:gridCol w="1252331">
                  <a:extLst>
                    <a:ext uri="{9D8B030D-6E8A-4147-A177-3AD203B41FA5}">
                      <a16:colId xmlns:a16="http://schemas.microsoft.com/office/drawing/2014/main" val="3426732535"/>
                    </a:ext>
                  </a:extLst>
                </a:gridCol>
              </a:tblGrid>
              <a:tr h="2971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72110269"/>
                  </a:ext>
                </a:extLst>
              </a:tr>
              <a:tr h="2971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81329109"/>
                  </a:ext>
                </a:extLst>
              </a:tr>
              <a:tr h="793413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D.1. Toplumsal Katkı Süreçlerinin Yönetimi ve Toplumsal Katkı Kaynakları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D.1.1. Toplumsal katkı süreçlerinin yönetimi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95416012"/>
                  </a:ext>
                </a:extLst>
              </a:tr>
              <a:tr h="7088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D.1.2. Kaynaklar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17382470"/>
                  </a:ext>
                </a:extLst>
              </a:tr>
              <a:tr h="13583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D.2. Toplumsal Katkı Performansı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D.2.1.Toplumsal katkı performansının izlenmesi ve değerlendirilmesi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186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1674" y="794328"/>
            <a:ext cx="10427854" cy="74814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3333FF"/>
                </a:solidFill>
              </a:rPr>
              <a:t>Program Akreditasyon Hazırlık Çalışmaları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8001" y="2290618"/>
            <a:ext cx="11092872" cy="388634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/>
              <a:t>Lisansüstü programlara yönelik akreditasyon süreçleri, Yükseköğretim Kalite Kurulu (YÖKAK) tarafından henüz lisansüstü düzeyde tanınmış bir akreditasyon kuruluşu bulunmaması nedeniyle fiilî bir başvuru süreci kapsamında yürütülememektedir.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/>
              <a:t>Bununla birlikte Enstitümüz, ileride yürürlüğe girebilecek lisansüstü program akreditasyon süreçlerine hazırlıklı olmak amacıyla; kalite güvencesi yaklaşımını esas alan genel hazırlık çalışmalarını sürdürmektedir. Bu kapsamda program çıktılarının izlenmesi, eğitim-öğretim süreçlerinin sistematik şekilde değerlendirilmesi ve iç kalite güvence mekanizmalarının güçlendirilmesine yönelik farkındalık ve altyapı çalışmaları yürütülmektedir.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12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7" name="Unvan 3"/>
          <p:cNvSpPr txBox="1">
            <a:spLocks/>
          </p:cNvSpPr>
          <p:nvPr/>
        </p:nvSpPr>
        <p:spPr>
          <a:xfrm>
            <a:off x="-1" y="797551"/>
            <a:ext cx="10741891" cy="690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tr-TR" sz="3200" b="1" dirty="0">
                <a:solidFill>
                  <a:srgbClr val="FF0000"/>
                </a:solidFill>
              </a:rPr>
              <a:t>YÖNETİM: </a:t>
            </a:r>
            <a:r>
              <a:rPr lang="tr-TR" sz="3200" b="1" dirty="0">
                <a:solidFill>
                  <a:srgbClr val="3333FF"/>
                </a:solidFill>
              </a:rPr>
              <a:t>Anabilim Dalı Başkanlıkları</a:t>
            </a:r>
            <a:endParaRPr lang="tr-TR" sz="3200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165529"/>
              </p:ext>
            </p:extLst>
          </p:nvPr>
        </p:nvGraphicFramePr>
        <p:xfrm>
          <a:off x="496389" y="1782624"/>
          <a:ext cx="11088886" cy="4320019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4009634">
                  <a:extLst>
                    <a:ext uri="{9D8B030D-6E8A-4147-A177-3AD203B41FA5}">
                      <a16:colId xmlns:a16="http://schemas.microsoft.com/office/drawing/2014/main" val="3065712096"/>
                    </a:ext>
                  </a:extLst>
                </a:gridCol>
                <a:gridCol w="7079252">
                  <a:extLst>
                    <a:ext uri="{9D8B030D-6E8A-4147-A177-3AD203B41FA5}">
                      <a16:colId xmlns:a16="http://schemas.microsoft.com/office/drawing/2014/main" val="4090272509"/>
                    </a:ext>
                  </a:extLst>
                </a:gridCol>
              </a:tblGrid>
              <a:tr h="5004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ANABİLİM DALI ADI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Anabilim Dalı Başkanı Unvanı Adı Soyadı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324153"/>
                  </a:ext>
                </a:extLst>
              </a:tr>
              <a:tr h="400580"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Antrenörlük Eğitimi Anabilim Dalı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Dr. Öğr. Üyesi Abdulkadir Birol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92003890"/>
                  </a:ext>
                </a:extLst>
              </a:tr>
              <a:tr h="400580"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Beden Eğitimi ve Spor Anabilim Dalı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Prof. Dr. </a:t>
                      </a:r>
                      <a:r>
                        <a:rPr lang="tr-TR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İdiris</a:t>
                      </a:r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Yılmaz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3462324"/>
                  </a:ext>
                </a:extLst>
              </a:tr>
              <a:tr h="4005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Eğitim Bilimleri Anabilim Dalı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Prof. Dr. Hülya Kasapoğlu </a:t>
                      </a:r>
                      <a:r>
                        <a:rPr lang="tr-TR" sz="1800" dirty="0" err="1">
                          <a:effectLst/>
                          <a:latin typeface="+mn-lt"/>
                        </a:rPr>
                        <a:t>Tankutay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75147221"/>
                  </a:ext>
                </a:extLst>
              </a:tr>
              <a:tr h="5138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Felsefe ve Din Bilimleri Anabilim Dalı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Prof. Dr. Cemil Osmanoğlu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0465583"/>
                  </a:ext>
                </a:extLst>
              </a:tr>
              <a:tr h="8525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Fen Teknoloji Mühendislik Sanat ve Matematik (STEAM) Eğitimi Anabilim Dalı (Disiplinler arası)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Prof. Dr. Faik Özgür Karataş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70441749"/>
                  </a:ext>
                </a:extLst>
              </a:tr>
              <a:tr h="400580"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Gazetecilik Anabilim Dalı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Prof. Dr. Aynur Köse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8911962"/>
                  </a:ext>
                </a:extLst>
              </a:tr>
              <a:tr h="269585"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Güzel Sanatlar Eğitimi Anabilim Dalı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Prof. Dr. Meltem </a:t>
                      </a:r>
                      <a:r>
                        <a:rPr lang="tr-TR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Düzbastılar</a:t>
                      </a:r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8270523"/>
                  </a:ext>
                </a:extLst>
              </a:tr>
              <a:tr h="539171"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Halkla İlişkiler ve Reklamcılık Anabilim Dalı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Doç. Dr. Gülcan Şener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7713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433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536" y="822035"/>
            <a:ext cx="8872010" cy="67074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r>
              <a:rPr lang="tr-TR" sz="36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Birimin Güçlü Yönleri</a:t>
            </a: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1" y="2078966"/>
            <a:ext cx="11380304" cy="379932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/>
              <a:t>Enstitümüz, lisansüstü eğitimde koordinasyon merkezi niteliğinde bir birim olarak görev yapmaktadır.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400" dirty="0" err="1"/>
              <a:t>Birim</a:t>
            </a:r>
            <a:r>
              <a:rPr lang="en-US" sz="2400" dirty="0"/>
              <a:t>; </a:t>
            </a:r>
            <a:r>
              <a:rPr lang="en-US" sz="2400" dirty="0" err="1"/>
              <a:t>şeffaflık</a:t>
            </a:r>
            <a:r>
              <a:rPr lang="en-US" sz="2400" dirty="0"/>
              <a:t>, </a:t>
            </a:r>
            <a:r>
              <a:rPr lang="en-US" sz="2400" dirty="0" err="1"/>
              <a:t>hesap</a:t>
            </a:r>
            <a:r>
              <a:rPr lang="en-US" sz="2400" dirty="0"/>
              <a:t> </a:t>
            </a:r>
            <a:r>
              <a:rPr lang="en-US" sz="2400" dirty="0" err="1"/>
              <a:t>verebilirlik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katılımcılık</a:t>
            </a:r>
            <a:r>
              <a:rPr lang="en-US" sz="2400" dirty="0"/>
              <a:t> </a:t>
            </a:r>
            <a:r>
              <a:rPr lang="en-US" sz="2400" dirty="0" err="1"/>
              <a:t>ilkelerini</a:t>
            </a:r>
            <a:r>
              <a:rPr lang="en-US" sz="2400" dirty="0"/>
              <a:t> </a:t>
            </a:r>
            <a:r>
              <a:rPr lang="en-US" sz="2400" dirty="0" err="1"/>
              <a:t>temel</a:t>
            </a:r>
            <a:r>
              <a:rPr lang="en-US" sz="2400" dirty="0"/>
              <a:t> </a:t>
            </a:r>
            <a:r>
              <a:rPr lang="en-US" sz="2400" dirty="0" err="1"/>
              <a:t>alan</a:t>
            </a:r>
            <a:r>
              <a:rPr lang="en-US" sz="2400" dirty="0"/>
              <a:t> </a:t>
            </a:r>
            <a:r>
              <a:rPr lang="en-US" sz="2400" dirty="0" err="1"/>
              <a:t>dinamik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yönetim</a:t>
            </a:r>
            <a:r>
              <a:rPr lang="en-US" sz="2400" dirty="0"/>
              <a:t> </a:t>
            </a:r>
            <a:r>
              <a:rPr lang="en-US" sz="2400" dirty="0" err="1"/>
              <a:t>modeline</a:t>
            </a:r>
            <a:r>
              <a:rPr lang="en-US" sz="2400" dirty="0"/>
              <a:t> </a:t>
            </a:r>
            <a:r>
              <a:rPr lang="en-US" sz="2400" dirty="0" err="1"/>
              <a:t>sahiptir</a:t>
            </a:r>
            <a:r>
              <a:rPr lang="en-US" sz="2400" dirty="0"/>
              <a:t>. </a:t>
            </a:r>
            <a:r>
              <a:rPr lang="en-US" sz="2400" dirty="0" err="1"/>
              <a:t>Süreçlerin</a:t>
            </a:r>
            <a:r>
              <a:rPr lang="en-US" sz="2400" dirty="0"/>
              <a:t> </a:t>
            </a:r>
            <a:r>
              <a:rPr lang="en-US" sz="2400" dirty="0" err="1"/>
              <a:t>dijitalleşmesi</a:t>
            </a:r>
            <a:r>
              <a:rPr lang="en-US" sz="2400" dirty="0"/>
              <a:t> </a:t>
            </a:r>
            <a:r>
              <a:rPr lang="en-US" sz="2400" dirty="0" err="1"/>
              <a:t>konusundaki</a:t>
            </a:r>
            <a:r>
              <a:rPr lang="en-US" sz="2400" dirty="0"/>
              <a:t> </a:t>
            </a:r>
            <a:r>
              <a:rPr lang="en-US" sz="2400" dirty="0" err="1"/>
              <a:t>güçlü</a:t>
            </a:r>
            <a:r>
              <a:rPr lang="en-US" sz="2400" dirty="0"/>
              <a:t> </a:t>
            </a:r>
            <a:r>
              <a:rPr lang="en-US" sz="2400" dirty="0" err="1"/>
              <a:t>kurumsal</a:t>
            </a:r>
            <a:r>
              <a:rPr lang="en-US" sz="2400" dirty="0"/>
              <a:t> </a:t>
            </a:r>
            <a:r>
              <a:rPr lang="en-US" sz="2400" dirty="0" err="1"/>
              <a:t>irade</a:t>
            </a:r>
            <a:r>
              <a:rPr lang="en-US" sz="2400" dirty="0"/>
              <a:t>, </a:t>
            </a:r>
            <a:r>
              <a:rPr lang="en-US" sz="2400" dirty="0" err="1"/>
              <a:t>özellikle</a:t>
            </a:r>
            <a:r>
              <a:rPr lang="en-US" sz="2400" dirty="0"/>
              <a:t> Bilgi </a:t>
            </a:r>
            <a:r>
              <a:rPr lang="en-US" sz="2400" dirty="0" err="1"/>
              <a:t>Yönetim</a:t>
            </a:r>
            <a:r>
              <a:rPr lang="en-US" sz="2400" dirty="0"/>
              <a:t> </a:t>
            </a:r>
            <a:r>
              <a:rPr lang="en-US" sz="2400" dirty="0" err="1"/>
              <a:t>Sistemi</a:t>
            </a:r>
            <a:r>
              <a:rPr lang="en-US" sz="2400" dirty="0"/>
              <a:t> (BYS) </a:t>
            </a:r>
            <a:r>
              <a:rPr lang="en-US" sz="2400" dirty="0" err="1"/>
              <a:t>üzerindeki</a:t>
            </a:r>
            <a:r>
              <a:rPr lang="en-US" sz="2400" dirty="0"/>
              <a:t> </a:t>
            </a:r>
            <a:r>
              <a:rPr lang="en-US" sz="2400" dirty="0" err="1"/>
              <a:t>iyileştirmelerle</a:t>
            </a:r>
            <a:r>
              <a:rPr lang="en-US" sz="2400" dirty="0"/>
              <a:t> </a:t>
            </a:r>
            <a:r>
              <a:rPr lang="en-US" sz="2400" dirty="0" err="1"/>
              <a:t>somutlaşmıştır</a:t>
            </a:r>
            <a:r>
              <a:rPr lang="en-US" sz="2400" dirty="0"/>
              <a:t>. </a:t>
            </a:r>
            <a:r>
              <a:rPr lang="en-US" sz="2400" dirty="0" err="1"/>
              <a:t>Ayrıca</a:t>
            </a:r>
            <a:r>
              <a:rPr lang="en-US" sz="2400" dirty="0"/>
              <a:t>, </a:t>
            </a:r>
            <a:r>
              <a:rPr lang="en-US" sz="2400" dirty="0" err="1"/>
              <a:t>idari</a:t>
            </a:r>
            <a:r>
              <a:rPr lang="en-US" sz="2400" dirty="0"/>
              <a:t> </a:t>
            </a:r>
            <a:r>
              <a:rPr lang="en-US" sz="2400" dirty="0" err="1"/>
              <a:t>personelin</a:t>
            </a:r>
            <a:r>
              <a:rPr lang="en-US" sz="2400" dirty="0"/>
              <a:t> </a:t>
            </a:r>
            <a:r>
              <a:rPr lang="en-US" sz="2400" dirty="0" err="1"/>
              <a:t>görev</a:t>
            </a:r>
            <a:r>
              <a:rPr lang="en-US" sz="2400" dirty="0"/>
              <a:t> </a:t>
            </a:r>
            <a:r>
              <a:rPr lang="en-US" sz="2400" dirty="0" err="1"/>
              <a:t>tanımlarının</a:t>
            </a:r>
            <a:r>
              <a:rPr lang="en-US" sz="2400" dirty="0"/>
              <a:t> </a:t>
            </a:r>
            <a:r>
              <a:rPr lang="en-US" sz="2400" dirty="0" err="1"/>
              <a:t>netliği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yürütülen</a:t>
            </a:r>
            <a:r>
              <a:rPr lang="en-US" sz="2400" dirty="0"/>
              <a:t> </a:t>
            </a:r>
            <a:r>
              <a:rPr lang="en-US" sz="2400" dirty="0" err="1"/>
              <a:t>titiz</a:t>
            </a:r>
            <a:r>
              <a:rPr lang="en-US" sz="2400" dirty="0"/>
              <a:t> </a:t>
            </a:r>
            <a:r>
              <a:rPr lang="en-US" sz="2400" dirty="0" err="1"/>
              <a:t>müstakil</a:t>
            </a:r>
            <a:r>
              <a:rPr lang="en-US" sz="2400" dirty="0"/>
              <a:t> </a:t>
            </a:r>
            <a:r>
              <a:rPr lang="en-US" sz="2400" dirty="0" err="1"/>
              <a:t>dosyalama</a:t>
            </a:r>
            <a:r>
              <a:rPr lang="en-US" sz="2400" dirty="0"/>
              <a:t>/</a:t>
            </a:r>
            <a:r>
              <a:rPr lang="en-US" sz="2400" dirty="0" err="1"/>
              <a:t>arşiv</a:t>
            </a:r>
            <a:r>
              <a:rPr lang="en-US" sz="2400" dirty="0"/>
              <a:t> </a:t>
            </a:r>
            <a:r>
              <a:rPr lang="en-US" sz="2400" dirty="0" err="1"/>
              <a:t>sistemi</a:t>
            </a:r>
            <a:r>
              <a:rPr lang="en-US" sz="2400" dirty="0"/>
              <a:t>, </a:t>
            </a:r>
            <a:r>
              <a:rPr lang="en-US" sz="2400" dirty="0" err="1"/>
              <a:t>kurumsal</a:t>
            </a:r>
            <a:r>
              <a:rPr lang="en-US" sz="2400" dirty="0"/>
              <a:t> </a:t>
            </a:r>
            <a:r>
              <a:rPr lang="en-US" sz="2400" dirty="0" err="1"/>
              <a:t>hafızanın</a:t>
            </a:r>
            <a:r>
              <a:rPr lang="en-US" sz="2400" dirty="0"/>
              <a:t> </a:t>
            </a:r>
            <a:r>
              <a:rPr lang="en-US" sz="2400" dirty="0" err="1"/>
              <a:t>korunmasında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önemli</a:t>
            </a:r>
            <a:r>
              <a:rPr lang="en-US" sz="2400" dirty="0"/>
              <a:t> </a:t>
            </a:r>
            <a:r>
              <a:rPr lang="en-US" sz="2400" dirty="0" err="1"/>
              <a:t>stratejik</a:t>
            </a:r>
            <a:r>
              <a:rPr lang="en-US" sz="2400" dirty="0"/>
              <a:t> </a:t>
            </a:r>
            <a:r>
              <a:rPr lang="en-US" sz="2400" dirty="0" err="1"/>
              <a:t>güç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öne</a:t>
            </a:r>
            <a:r>
              <a:rPr lang="en-US" sz="2400" dirty="0"/>
              <a:t> </a:t>
            </a:r>
            <a:r>
              <a:rPr lang="en-US" sz="2400" dirty="0" err="1"/>
              <a:t>çıkmaktadır</a:t>
            </a:r>
            <a:r>
              <a:rPr lang="en-US" sz="2400" dirty="0"/>
              <a:t>.</a:t>
            </a:r>
            <a:endParaRPr lang="tr-TR" sz="2400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702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769476"/>
            <a:ext cx="10049164" cy="70605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96" y="2007704"/>
            <a:ext cx="11231217" cy="37967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400" dirty="0" err="1"/>
              <a:t>Kalite</a:t>
            </a:r>
            <a:r>
              <a:rPr lang="en-US" sz="2400" dirty="0"/>
              <a:t> </a:t>
            </a:r>
            <a:r>
              <a:rPr lang="en-US" sz="2400" dirty="0" err="1"/>
              <a:t>güvence</a:t>
            </a:r>
            <a:r>
              <a:rPr lang="en-US" sz="2400" dirty="0"/>
              <a:t> </a:t>
            </a:r>
            <a:r>
              <a:rPr lang="en-US" sz="2400" dirty="0" err="1"/>
              <a:t>sisteminin</a:t>
            </a:r>
            <a:r>
              <a:rPr lang="en-US" sz="2400" dirty="0"/>
              <a:t> tam </a:t>
            </a:r>
            <a:r>
              <a:rPr lang="en-US" sz="2400" dirty="0" err="1"/>
              <a:t>anlamıyla</a:t>
            </a:r>
            <a:r>
              <a:rPr lang="en-US" sz="2400" dirty="0"/>
              <a:t> </a:t>
            </a:r>
            <a:r>
              <a:rPr lang="en-US" sz="2400" dirty="0" err="1"/>
              <a:t>kurumsallaşması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henüz</a:t>
            </a:r>
            <a:r>
              <a:rPr lang="en-US" sz="2400" dirty="0"/>
              <a:t> </a:t>
            </a:r>
            <a:r>
              <a:rPr lang="en-US" sz="2400" dirty="0" err="1"/>
              <a:t>kuruluş</a:t>
            </a:r>
            <a:r>
              <a:rPr lang="en-US" sz="2400" dirty="0"/>
              <a:t> </a:t>
            </a:r>
            <a:r>
              <a:rPr lang="en-US" sz="2400" dirty="0" err="1"/>
              <a:t>aşamasında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resmi</a:t>
            </a:r>
            <a:r>
              <a:rPr lang="en-US" sz="2400" dirty="0"/>
              <a:t> </a:t>
            </a:r>
            <a:r>
              <a:rPr lang="en-US" sz="2400" dirty="0" err="1"/>
              <a:t>Kalite</a:t>
            </a:r>
            <a:r>
              <a:rPr lang="en-US" sz="2400" dirty="0"/>
              <a:t> </a:t>
            </a:r>
            <a:r>
              <a:rPr lang="en-US" sz="2400" dirty="0" err="1"/>
              <a:t>Komisyonu’nun</a:t>
            </a:r>
            <a:r>
              <a:rPr lang="en-US" sz="2400" dirty="0"/>
              <a:t> </a:t>
            </a:r>
            <a:r>
              <a:rPr lang="en-US" sz="2400" dirty="0" err="1"/>
              <a:t>tesis</a:t>
            </a:r>
            <a:r>
              <a:rPr lang="en-US" sz="2400" dirty="0"/>
              <a:t> </a:t>
            </a:r>
            <a:r>
              <a:rPr lang="en-US" sz="2400" dirty="0" err="1"/>
              <a:t>edilmesi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birime</a:t>
            </a:r>
            <a:r>
              <a:rPr lang="en-US" sz="2400" dirty="0"/>
              <a:t> </a:t>
            </a:r>
            <a:r>
              <a:rPr lang="en-US" sz="2400" dirty="0" err="1"/>
              <a:t>özgü</a:t>
            </a:r>
            <a:r>
              <a:rPr lang="en-US" sz="2400" dirty="0"/>
              <a:t> 2026-2030 </a:t>
            </a:r>
            <a:r>
              <a:rPr lang="en-US" sz="2400" dirty="0" err="1"/>
              <a:t>stratejik</a:t>
            </a:r>
            <a:r>
              <a:rPr lang="en-US" sz="2400" dirty="0"/>
              <a:t> </a:t>
            </a:r>
            <a:r>
              <a:rPr lang="en-US" sz="2400" dirty="0" err="1"/>
              <a:t>planının</a:t>
            </a:r>
            <a:r>
              <a:rPr lang="en-US" sz="2400" dirty="0"/>
              <a:t> </a:t>
            </a:r>
            <a:r>
              <a:rPr lang="en-US" sz="2400" dirty="0" err="1"/>
              <a:t>onaylanması</a:t>
            </a:r>
            <a:r>
              <a:rPr lang="en-US" sz="2400" dirty="0"/>
              <a:t> </a:t>
            </a:r>
            <a:r>
              <a:rPr lang="en-US" sz="2400" dirty="0" err="1"/>
              <a:t>gerekmektedir</a:t>
            </a:r>
            <a:r>
              <a:rPr lang="en-US" sz="2400" dirty="0"/>
              <a:t>. PUKÖ (</a:t>
            </a:r>
            <a:r>
              <a:rPr lang="en-US" sz="2400" dirty="0" err="1"/>
              <a:t>Planla-Uygula-Kontrol</a:t>
            </a:r>
            <a:r>
              <a:rPr lang="en-US" sz="2400" dirty="0"/>
              <a:t> Et-</a:t>
            </a:r>
            <a:r>
              <a:rPr lang="en-US" sz="2400" dirty="0" err="1"/>
              <a:t>Önlem</a:t>
            </a:r>
            <a:r>
              <a:rPr lang="en-US" sz="2400" dirty="0"/>
              <a:t> Al) </a:t>
            </a:r>
            <a:r>
              <a:rPr lang="en-US" sz="2400" dirty="0" err="1"/>
              <a:t>döngüsünün</a:t>
            </a:r>
            <a:r>
              <a:rPr lang="en-US" sz="2400" dirty="0"/>
              <a:t> </a:t>
            </a:r>
            <a:r>
              <a:rPr lang="en-US" sz="2400" dirty="0" err="1"/>
              <a:t>tüm</a:t>
            </a:r>
            <a:r>
              <a:rPr lang="en-US" sz="2400" dirty="0"/>
              <a:t> </a:t>
            </a:r>
            <a:r>
              <a:rPr lang="en-US" sz="2400" dirty="0" err="1"/>
              <a:t>süreçlerde</a:t>
            </a:r>
            <a:r>
              <a:rPr lang="en-US" sz="2400" dirty="0"/>
              <a:t> </a:t>
            </a:r>
            <a:r>
              <a:rPr lang="en-US" sz="2400" dirty="0" err="1"/>
              <a:t>sistematik</a:t>
            </a:r>
            <a:r>
              <a:rPr lang="en-US" sz="2400" dirty="0"/>
              <a:t> hale </a:t>
            </a:r>
            <a:r>
              <a:rPr lang="en-US" sz="2400" dirty="0" err="1"/>
              <a:t>getirilmesi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kayıt</a:t>
            </a:r>
            <a:r>
              <a:rPr lang="en-US" sz="2400" dirty="0"/>
              <a:t> </a:t>
            </a:r>
            <a:r>
              <a:rPr lang="en-US" sz="2400" dirty="0" err="1"/>
              <a:t>altına</a:t>
            </a:r>
            <a:r>
              <a:rPr lang="en-US" sz="2400" dirty="0"/>
              <a:t> </a:t>
            </a:r>
            <a:r>
              <a:rPr lang="en-US" sz="2400" dirty="0" err="1"/>
              <a:t>alınması</a:t>
            </a:r>
            <a:r>
              <a:rPr lang="en-US" sz="2400" dirty="0"/>
              <a:t> </a:t>
            </a:r>
            <a:r>
              <a:rPr lang="en-US" sz="2400" dirty="0" err="1"/>
              <a:t>öncelikli</a:t>
            </a:r>
            <a:r>
              <a:rPr lang="en-US" sz="2400" dirty="0"/>
              <a:t> </a:t>
            </a:r>
            <a:r>
              <a:rPr lang="en-US" sz="2400" dirty="0" err="1"/>
              <a:t>gelişim</a:t>
            </a:r>
            <a:r>
              <a:rPr lang="en-US" sz="2400" dirty="0"/>
              <a:t> </a:t>
            </a:r>
            <a:r>
              <a:rPr lang="en-US" sz="2400" dirty="0" err="1"/>
              <a:t>alanıdır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/>
              <a:t>Yeni araştırma alanlarının açılması ile birlikte yönetmelik ve uygulama yönergelerinde oluşan veya oluşması beklenen eksiklikleri giderecek yönde yeni Lisansüstü Eğitim </a:t>
            </a:r>
            <a:r>
              <a:rPr lang="tr-TR" sz="2400" dirty="0" err="1" smtClean="0"/>
              <a:t>Enstütüsü</a:t>
            </a:r>
            <a:r>
              <a:rPr lang="tr-TR" sz="2400" dirty="0" smtClean="0"/>
              <a:t> yönetmeliği hazırlanmalı </a:t>
            </a:r>
            <a:r>
              <a:rPr lang="tr-TR" sz="2400" smtClean="0"/>
              <a:t>ve yürürlüğe </a:t>
            </a:r>
            <a:r>
              <a:rPr lang="tr-TR" sz="2400" dirty="0" smtClean="0"/>
              <a:t>alınmalıdır.</a:t>
            </a:r>
            <a:endParaRPr lang="tr-TR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400" dirty="0" err="1"/>
              <a:t>Eğitim</a:t>
            </a:r>
            <a:r>
              <a:rPr lang="en-US" sz="2400" dirty="0"/>
              <a:t> </a:t>
            </a:r>
            <a:r>
              <a:rPr lang="en-US" sz="2400" dirty="0" err="1"/>
              <a:t>süreçlerinde</a:t>
            </a:r>
            <a:r>
              <a:rPr lang="en-US" sz="2400" dirty="0"/>
              <a:t> </a:t>
            </a:r>
            <a:r>
              <a:rPr lang="en-US" sz="2400" dirty="0" err="1"/>
              <a:t>katılımcılığı</a:t>
            </a:r>
            <a:r>
              <a:rPr lang="en-US" sz="2400" dirty="0"/>
              <a:t> </a:t>
            </a:r>
            <a:r>
              <a:rPr lang="en-US" sz="2400" dirty="0" err="1"/>
              <a:t>artırmak</a:t>
            </a:r>
            <a:r>
              <a:rPr lang="en-US" sz="2400" dirty="0"/>
              <a:t> </a:t>
            </a:r>
            <a:r>
              <a:rPr lang="en-US" sz="2400" dirty="0" err="1"/>
              <a:t>adına</a:t>
            </a:r>
            <a:r>
              <a:rPr lang="en-US" sz="2400" dirty="0"/>
              <a:t>, </a:t>
            </a:r>
            <a:r>
              <a:rPr lang="en-US" sz="2400" dirty="0" err="1"/>
              <a:t>dış</a:t>
            </a:r>
            <a:r>
              <a:rPr lang="en-US" sz="2400" dirty="0"/>
              <a:t> </a:t>
            </a:r>
            <a:r>
              <a:rPr lang="en-US" sz="2400" dirty="0" err="1"/>
              <a:t>paydaşların</a:t>
            </a:r>
            <a:r>
              <a:rPr lang="en-US" sz="2400" dirty="0"/>
              <a:t> </a:t>
            </a:r>
            <a:r>
              <a:rPr lang="en-US" sz="2400" dirty="0" err="1"/>
              <a:t>görüşlerinin</a:t>
            </a:r>
            <a:r>
              <a:rPr lang="en-US" sz="2400" dirty="0"/>
              <a:t> </a:t>
            </a:r>
            <a:r>
              <a:rPr lang="en-US" sz="2400" dirty="0" err="1"/>
              <a:t>alınacağı</a:t>
            </a:r>
            <a:r>
              <a:rPr lang="tr-TR" sz="2400" dirty="0"/>
              <a:t> </a:t>
            </a:r>
            <a:r>
              <a:rPr lang="en-US" sz="2400" dirty="0"/>
              <a:t>"</a:t>
            </a:r>
            <a:r>
              <a:rPr lang="en-US" sz="2400" dirty="0" err="1"/>
              <a:t>Birim</a:t>
            </a:r>
            <a:r>
              <a:rPr lang="en-US" sz="2400" dirty="0"/>
              <a:t> </a:t>
            </a:r>
            <a:r>
              <a:rPr lang="en-US" sz="2400" dirty="0" err="1"/>
              <a:t>Danışma</a:t>
            </a:r>
            <a:r>
              <a:rPr lang="en-US" sz="2400" dirty="0"/>
              <a:t> </a:t>
            </a:r>
            <a:r>
              <a:rPr lang="en-US" sz="2400" dirty="0" err="1"/>
              <a:t>Kurulu"nun</a:t>
            </a:r>
            <a:r>
              <a:rPr lang="en-US" sz="2400" dirty="0"/>
              <a:t> </a:t>
            </a:r>
            <a:r>
              <a:rPr lang="en-US" sz="2400" dirty="0" err="1"/>
              <a:t>hayata</a:t>
            </a:r>
            <a:r>
              <a:rPr lang="en-US" sz="2400" dirty="0"/>
              <a:t> </a:t>
            </a:r>
            <a:r>
              <a:rPr lang="en-US" sz="2400" dirty="0" err="1"/>
              <a:t>geçirilmesi</a:t>
            </a:r>
            <a:r>
              <a:rPr lang="en-US" sz="2400" dirty="0"/>
              <a:t> </a:t>
            </a:r>
            <a:r>
              <a:rPr lang="en-US" sz="2400" dirty="0" err="1"/>
              <a:t>planlanmaktadır</a:t>
            </a:r>
            <a:r>
              <a:rPr lang="en-US" sz="2400" dirty="0"/>
              <a:t>. </a:t>
            </a:r>
            <a:endParaRPr lang="tr-TR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tr-TR" sz="3200" dirty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D577-0848-44C6-9025-A8B26EA8EC55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89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0" y="2832099"/>
            <a:ext cx="12192000" cy="2870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Sorularınız ve Önerileriniz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334347" y="6478587"/>
            <a:ext cx="2743200" cy="365125"/>
          </a:xfrm>
        </p:spPr>
        <p:txBody>
          <a:bodyPr/>
          <a:lstStyle/>
          <a:p>
            <a:fld id="{55D22D83-95B8-46AE-85C4-5EFF99811C68}" type="datetime1">
              <a:rPr lang="tr-TR" smtClean="0"/>
              <a:pPr/>
              <a:t>15.01.2026</a:t>
            </a:fld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30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318052" y="2524539"/>
            <a:ext cx="11529391" cy="3177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Katılımınız ve katkılarınız için teşekkür ederiz. 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18322" y="6464300"/>
            <a:ext cx="2743200" cy="365125"/>
          </a:xfrm>
        </p:spPr>
        <p:txBody>
          <a:bodyPr/>
          <a:lstStyle/>
          <a:p>
            <a:fld id="{55D22D83-95B8-46AE-85C4-5EFF99811C68}" type="datetime1">
              <a:rPr lang="tr-TR" smtClean="0"/>
              <a:pPr/>
              <a:t>15.01.2026</a:t>
            </a:fld>
            <a:endParaRPr lang="tr-TR" dirty="0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8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0D480DC-9EA7-468C-34F4-9E79FE569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CBC592D-6357-C569-B72A-896B90DD7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049DC83-C33B-65BF-3C1D-2B5B3089A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7" name="Unvan 3">
            <a:extLst>
              <a:ext uri="{FF2B5EF4-FFF2-40B4-BE49-F238E27FC236}">
                <a16:creationId xmlns:a16="http://schemas.microsoft.com/office/drawing/2014/main" id="{195A1D99-5C5B-346B-9C33-587C5CC10327}"/>
              </a:ext>
            </a:extLst>
          </p:cNvPr>
          <p:cNvSpPr txBox="1">
            <a:spLocks/>
          </p:cNvSpPr>
          <p:nvPr/>
        </p:nvSpPr>
        <p:spPr>
          <a:xfrm>
            <a:off x="-1" y="797551"/>
            <a:ext cx="10741891" cy="690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tr-TR" sz="3200" b="1" dirty="0">
                <a:solidFill>
                  <a:srgbClr val="FF0000"/>
                </a:solidFill>
              </a:rPr>
              <a:t>YÖNETİM: </a:t>
            </a:r>
            <a:r>
              <a:rPr lang="tr-TR" sz="3200" b="1" dirty="0">
                <a:solidFill>
                  <a:srgbClr val="3333FF"/>
                </a:solidFill>
              </a:rPr>
              <a:t>Anabilim Dalı Başkanlıkları</a:t>
            </a:r>
            <a:endParaRPr lang="tr-TR" sz="3200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93ADC39B-1EAF-0B86-21EE-1C793484D1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612103"/>
              </p:ext>
            </p:extLst>
          </p:nvPr>
        </p:nvGraphicFramePr>
        <p:xfrm>
          <a:off x="496390" y="1782621"/>
          <a:ext cx="10245500" cy="3981999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704674">
                  <a:extLst>
                    <a:ext uri="{9D8B030D-6E8A-4147-A177-3AD203B41FA5}">
                      <a16:colId xmlns:a16="http://schemas.microsoft.com/office/drawing/2014/main" val="3065712096"/>
                    </a:ext>
                  </a:extLst>
                </a:gridCol>
                <a:gridCol w="6540826">
                  <a:extLst>
                    <a:ext uri="{9D8B030D-6E8A-4147-A177-3AD203B41FA5}">
                      <a16:colId xmlns:a16="http://schemas.microsoft.com/office/drawing/2014/main" val="4090272509"/>
                    </a:ext>
                  </a:extLst>
                </a:gridCol>
              </a:tblGrid>
              <a:tr h="5590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ANABİLİM DALI ADI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Anabilim Dalı Başkanı Unvanı Adı Soyadı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324153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İslam Tarihi ve Sanatları Anabilim Dalı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Doç. Dr. Eyüp Öztürk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92003890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Kamu Hukuku Anabilim Dalı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Doç. Dr. Ercan Sarıcaoğlu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3462324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it-IT" sz="1800" dirty="0">
                          <a:effectLst/>
                          <a:latin typeface="+mn-lt"/>
                        </a:rPr>
                        <a:t>Matematik ve Fen Bilimleri Eğitimi Anabilim Dalı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Prof. Dr. Ahmet Zeki Saka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75147221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Müzik Anabilim Dalı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Dr. Öğr. Üyesi Halide Karabiber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0465583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Müzikoloji Anabilim Dalı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fi-FI" sz="1800" dirty="0">
                          <a:effectLst/>
                          <a:latin typeface="+mn-lt"/>
                        </a:rPr>
                        <a:t>Dr. Öğr. Üyesi Ali Keleş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70441749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Özel Eğitim Anabilim Dalı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Dr. Öğr. Üyesi Pınar Yaşar Hayal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8911962"/>
                  </a:ext>
                </a:extLst>
              </a:tr>
              <a:tr h="299247"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Özel Hukuk Anabilim Dalı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Doç. Dr. Seda Gayretli Aydın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8270523"/>
                  </a:ext>
                </a:extLst>
              </a:tr>
              <a:tr h="299247"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Resim Anabilim Dalı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Doç. Dr. Ahmet Türe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7713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00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AB5782F-17A6-2927-0196-19A76E22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9018C45-FE9D-C2AB-65A2-2A8D59D8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120D88B-F0D3-19DE-6672-4B590C922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7" name="Unvan 3">
            <a:extLst>
              <a:ext uri="{FF2B5EF4-FFF2-40B4-BE49-F238E27FC236}">
                <a16:creationId xmlns:a16="http://schemas.microsoft.com/office/drawing/2014/main" id="{9AE93E9D-5624-19AC-7BD6-F18EBABB2D99}"/>
              </a:ext>
            </a:extLst>
          </p:cNvPr>
          <p:cNvSpPr txBox="1">
            <a:spLocks/>
          </p:cNvSpPr>
          <p:nvPr/>
        </p:nvSpPr>
        <p:spPr>
          <a:xfrm>
            <a:off x="-1" y="797551"/>
            <a:ext cx="10741891" cy="690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tr-TR" sz="3200" b="1" dirty="0">
                <a:solidFill>
                  <a:srgbClr val="FF0000"/>
                </a:solidFill>
              </a:rPr>
              <a:t>YÖNETİM: </a:t>
            </a:r>
            <a:r>
              <a:rPr lang="tr-TR" sz="3200" b="1" dirty="0">
                <a:solidFill>
                  <a:srgbClr val="3333FF"/>
                </a:solidFill>
              </a:rPr>
              <a:t>Anabilim Dalı Başkanlıkları</a:t>
            </a:r>
            <a:endParaRPr lang="tr-TR" sz="3200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A85DB9C1-54CD-F38A-E0EC-E89C868F76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23301"/>
              </p:ext>
            </p:extLst>
          </p:nvPr>
        </p:nvGraphicFramePr>
        <p:xfrm>
          <a:off x="496390" y="1782621"/>
          <a:ext cx="10245500" cy="4395334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704674">
                  <a:extLst>
                    <a:ext uri="{9D8B030D-6E8A-4147-A177-3AD203B41FA5}">
                      <a16:colId xmlns:a16="http://schemas.microsoft.com/office/drawing/2014/main" val="3065712096"/>
                    </a:ext>
                  </a:extLst>
                </a:gridCol>
                <a:gridCol w="6540826">
                  <a:extLst>
                    <a:ext uri="{9D8B030D-6E8A-4147-A177-3AD203B41FA5}">
                      <a16:colId xmlns:a16="http://schemas.microsoft.com/office/drawing/2014/main" val="4090272509"/>
                    </a:ext>
                  </a:extLst>
                </a:gridCol>
              </a:tblGrid>
              <a:tr h="5590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ANABİLİM DALI ADI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Anabilim Dalı Başkanı Unvanı Adı Soyadı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324153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Siyaset Bilimi ve Kamu Yönetimi Anabilim Dalı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Dr. Öğr. Üyesi Soner Hamzaçebi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92003890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Spor Bilişimi </a:t>
                      </a:r>
                      <a:r>
                        <a:rPr lang="tr-TR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Disiplinlerarası</a:t>
                      </a:r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Anabilim Dalı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Prof. Dr. Fatih Bektaş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3462324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Spor Yöneticiliği Anabilim Dalı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Prof. Dr. Akın Çelik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75147221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Temel Eğitim Anabilim Dalı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Prof. Dr. Gönül Güneş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0465583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Temel İslam Bilimleri Anabilim Dalı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Prof. Dr. Ali Aslan Topçuoğlu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70441749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Türkçe ve Sosyal Bilimler Eğitimi Anabilim Dalı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Prof. Dr. Erhan Durukan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8911962"/>
                  </a:ext>
                </a:extLst>
              </a:tr>
              <a:tr h="299247"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Yabancı Diller Eğitimi Anabilim Dalı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sv-SE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Doç. Dr. Handan Çelik Vaıllant</a:t>
                      </a:r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8270523"/>
                  </a:ext>
                </a:extLst>
              </a:tr>
              <a:tr h="299247"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Yönetim Bilişim Sistemleri Anabilim Dalı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Doç. Dr. Mehmet </a:t>
                      </a:r>
                      <a:r>
                        <a:rPr lang="tr-TR" sz="1800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Kokoç</a:t>
                      </a:r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77139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452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21024E-FF4A-CCE4-5453-E107FF3AE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717768"/>
            <a:ext cx="10212647" cy="73093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+mn-lt"/>
              </a:rPr>
              <a:t>Kurullar / Komisyonlar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5871-5E83-4270-BE5D-5E99A6218E3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9</a:t>
            </a:fld>
            <a:endParaRPr lang="tr-TR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734055"/>
              </p:ext>
            </p:extLst>
          </p:nvPr>
        </p:nvGraphicFramePr>
        <p:xfrm>
          <a:off x="640079" y="1958201"/>
          <a:ext cx="11265593" cy="1502665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302193">
                  <a:extLst>
                    <a:ext uri="{9D8B030D-6E8A-4147-A177-3AD203B41FA5}">
                      <a16:colId xmlns:a16="http://schemas.microsoft.com/office/drawing/2014/main" val="1380241728"/>
                    </a:ext>
                  </a:extLst>
                </a:gridCol>
                <a:gridCol w="3122762">
                  <a:extLst>
                    <a:ext uri="{9D8B030D-6E8A-4147-A177-3AD203B41FA5}">
                      <a16:colId xmlns:a16="http://schemas.microsoft.com/office/drawing/2014/main" val="3658092677"/>
                    </a:ext>
                  </a:extLst>
                </a:gridCol>
                <a:gridCol w="2768275">
                  <a:extLst>
                    <a:ext uri="{9D8B030D-6E8A-4147-A177-3AD203B41FA5}">
                      <a16:colId xmlns:a16="http://schemas.microsoft.com/office/drawing/2014/main" val="1165777575"/>
                    </a:ext>
                  </a:extLst>
                </a:gridCol>
                <a:gridCol w="2072363">
                  <a:extLst>
                    <a:ext uri="{9D8B030D-6E8A-4147-A177-3AD203B41FA5}">
                      <a16:colId xmlns:a16="http://schemas.microsoft.com/office/drawing/2014/main" val="1261531179"/>
                    </a:ext>
                  </a:extLst>
                </a:gridCol>
              </a:tblGrid>
              <a:tr h="3032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Kurul / Komisyon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Üye Akademik Personel Sayısı 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Üye İdari Personel Sayısı </a:t>
                      </a:r>
                      <a:endParaRPr lang="tr-TR" sz="1800" b="1" i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Üye Öğrenci Sayısı </a:t>
                      </a:r>
                      <a:endParaRPr lang="tr-TR" sz="1800" b="1" i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9920248"/>
                  </a:ext>
                </a:extLst>
              </a:tr>
              <a:tr h="2830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Yönetim Kurulu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9710692"/>
                  </a:ext>
                </a:extLst>
              </a:tr>
              <a:tr h="2757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8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Enstitü Kurulu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78730926"/>
                  </a:ext>
                </a:extLst>
              </a:tr>
              <a:tr h="299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Kalite Komisyonu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3062460"/>
                  </a:ext>
                </a:extLst>
              </a:tr>
              <a:tr h="2995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Sıfır Atık Komisyonu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90925431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877" y="6356350"/>
            <a:ext cx="360123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4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9343</TotalTime>
  <Words>6982</Words>
  <Application>Microsoft Office PowerPoint</Application>
  <PresentationFormat>Geniş ekran</PresentationFormat>
  <Paragraphs>2836</Paragraphs>
  <Slides>63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63</vt:i4>
      </vt:variant>
    </vt:vector>
  </HeadingPairs>
  <TitlesOfParts>
    <vt:vector size="69" baseType="lpstr">
      <vt:lpstr>Aptos Narrow</vt:lpstr>
      <vt:lpstr>Arial</vt:lpstr>
      <vt:lpstr>Calibri</vt:lpstr>
      <vt:lpstr>Ebrima</vt:lpstr>
      <vt:lpstr>Times New Roman</vt:lpstr>
      <vt:lpstr>Office Teması</vt:lpstr>
      <vt:lpstr>PowerPoint Sunusu</vt:lpstr>
      <vt:lpstr>SUNUM PLANI</vt:lpstr>
      <vt:lpstr>PowerPoint Sunusu</vt:lpstr>
      <vt:lpstr>YÖNETİM: Lisansüstü Eğitim Enstitüsü Müdürlüğü</vt:lpstr>
      <vt:lpstr>Lisansüstü Eğitim Programları </vt:lpstr>
      <vt:lpstr>PowerPoint Sunusu</vt:lpstr>
      <vt:lpstr>PowerPoint Sunusu</vt:lpstr>
      <vt:lpstr>PowerPoint Sunusu</vt:lpstr>
      <vt:lpstr>Kurullar / Komisyonlar</vt:lpstr>
      <vt:lpstr>Açılması Planlanan Kurullar / Komisyonlar</vt:lpstr>
      <vt:lpstr>PowerPoint Sunusu</vt:lpstr>
      <vt:lpstr>Akademik Personel Sayısı (Birim Düzeyi)</vt:lpstr>
      <vt:lpstr>İdari Personel Sayısı (Birim Düzeyi)</vt:lpstr>
      <vt:lpstr>Program Ders Görevlendirme ve Yük Analizi  (Tezsiz Yüksek Lisans)</vt:lpstr>
      <vt:lpstr>Program Ders Görevlendirme ve Yük Analizi  (Tezli Yüksek Lisans)</vt:lpstr>
      <vt:lpstr>Program Ders Görevlendirme ve Yük Analizi  (Tezli Yüksek Lisans)</vt:lpstr>
      <vt:lpstr>Program Ders Görevlendirme ve Yük Analizi  (Tezli Yüksek Lisans)</vt:lpstr>
      <vt:lpstr>Program Ders Görevlendirme ve Yük Analizi  (Tezli Yüksek Lisans)</vt:lpstr>
      <vt:lpstr>Program Ders Görevlendirme ve Yük Analizi  (Doktora)</vt:lpstr>
      <vt:lpstr>Program Ders Görevlendirme ve Yük Analizi  (Doktora)</vt:lpstr>
      <vt:lpstr>PowerPoint Sunusu</vt:lpstr>
      <vt:lpstr>Lisansüstü Eğitim Programları </vt:lpstr>
      <vt:lpstr>Lisansüstü Eğitim Programları </vt:lpstr>
      <vt:lpstr>Lisansüstü Eğitim Programları </vt:lpstr>
      <vt:lpstr>Açılması Planlanan Lisansüstü Eğitim Programları </vt:lpstr>
      <vt:lpstr>ÖĞRENCİ SAYISI (Tezsiz Yüksek Lisans)</vt:lpstr>
      <vt:lpstr>ÖĞRENCİ SAYISI (Tezli Yüksek Lisans)</vt:lpstr>
      <vt:lpstr>ÖĞRENCİ SAYISI (Tezli Yüksek Lisans)</vt:lpstr>
      <vt:lpstr>ÖĞRENCİ SAYISI (Tezli Yüksek Lisans)</vt:lpstr>
      <vt:lpstr>ÖĞRENCİ SAYISI (Tezli Yüksek Lisans)</vt:lpstr>
      <vt:lpstr>ÖĞRENCİ SAYISI (Doktora)</vt:lpstr>
      <vt:lpstr>ÖĞRENCİ SAYISI (Doktora)</vt:lpstr>
      <vt:lpstr>Öğretim Üyesi Başına Düşen Lisansüstü Öğrenci Sayısı  (Tezsiz Yüksek Lisans)</vt:lpstr>
      <vt:lpstr>Öğretim Üyesi Başına Düşen Lisansüstü Öğrenci Sayısı  (Tezli Yüksek Lisans)</vt:lpstr>
      <vt:lpstr>Öğretim Üyesi Başına Düşen Lisansüstü Öğrenci Sayısı  (Tezli Yüksek Lisans)</vt:lpstr>
      <vt:lpstr>Öğretim Üyesi Başına Düşen Lisansüstü Öğrenci Sayısı  (Tezli Yüksek Lisans)</vt:lpstr>
      <vt:lpstr>Öğretim Üyesi Başına Düşen Lisansüstü Öğrenci Sayısı  (Tezli Yüksek Lisans)</vt:lpstr>
      <vt:lpstr>Öğretim Üyesi Başına Düşen Lisansüstü Öğrenci Sayısı  (Doktora)</vt:lpstr>
      <vt:lpstr>Öğretim Üyesi Başına Düşen Lisansüstü Öğrenci Sayısı  (Doktora)</vt:lpstr>
      <vt:lpstr>PowerPoint Sunusu</vt:lpstr>
      <vt:lpstr>PowerPoint Sunusu</vt:lpstr>
      <vt:lpstr>Yabancı Uyruklu Öğrenci Sayısı</vt:lpstr>
      <vt:lpstr>ERASMUS+ Hareketlilik Durumu</vt:lpstr>
      <vt:lpstr>Bilgi Paketi Hazırlanma Durumu</vt:lpstr>
      <vt:lpstr>Bilgi Paketi Hazırlanma Durumu (Tezsiz Yüksek Lisans)</vt:lpstr>
      <vt:lpstr>Bilgi Paketi Hazırlanma Durumu (Tezli Yüksek Lisans)</vt:lpstr>
      <vt:lpstr>Bilgi Paketi Hazırlanma Durumu (Tezli Yüksek Lisans)</vt:lpstr>
      <vt:lpstr>Bilgi Paketi Hazırlanma Durumu (Tezli Yüksek Lisans)</vt:lpstr>
      <vt:lpstr>Bilgi Paketi Hazırlanma Durumu (Tezli Yüksek Lisans)</vt:lpstr>
      <vt:lpstr>Bilgi Paketi Hazırlanma Durumu (Doktora)</vt:lpstr>
      <vt:lpstr>Bilgi Paketi Hazırlanma Durumu (Doktora)</vt:lpstr>
      <vt:lpstr>PowerPoint Sunusu</vt:lpstr>
      <vt:lpstr>2024 Birim İç Değerlendirme Raporu (BİDR) Kalite Güvence Sistem Ölçütleri Olgunluk Düzeyleri: LİDERLİK, YÖNETİŞİM VE KALİTE</vt:lpstr>
      <vt:lpstr>Birim İç Değerlendirme Raporu (BİDR) Kalite Güvence Sistem Ölçütleri Olgunluk Düzeyleri: LİDERLİK, YÖNETİŞİM VE KALİTE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ARAŞTIRMA VE GELİŞTİRME</vt:lpstr>
      <vt:lpstr>Birim İç Değerlendirme Raporu (BİDR) Kalite Güvence Sistem Ölçütleri Olgunluk Düzeyleri: TOPLUMSAL KATKI</vt:lpstr>
      <vt:lpstr>Program Akreditasyon Hazırlık Çalışmaları </vt:lpstr>
      <vt:lpstr>Öz Değerlendirme: Birimin Güçlü Yönleri</vt:lpstr>
      <vt:lpstr>Öz Değerlendirme: Birimin Geliştirmeye Açık Yönleri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KiK</dc:creator>
  <cp:lastModifiedBy>Trabzon Üniversitesi</cp:lastModifiedBy>
  <cp:revision>681</cp:revision>
  <cp:lastPrinted>2026-01-14T10:18:45Z</cp:lastPrinted>
  <dcterms:created xsi:type="dcterms:W3CDTF">2021-05-17T12:15:06Z</dcterms:created>
  <dcterms:modified xsi:type="dcterms:W3CDTF">2026-01-15T09:35:31Z</dcterms:modified>
</cp:coreProperties>
</file>