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2"/>
  </p:notesMasterIdLst>
  <p:sldIdLst>
    <p:sldId id="258" r:id="rId2"/>
    <p:sldId id="496" r:id="rId3"/>
    <p:sldId id="505" r:id="rId4"/>
    <p:sldId id="498" r:id="rId5"/>
    <p:sldId id="521" r:id="rId6"/>
    <p:sldId id="501" r:id="rId7"/>
    <p:sldId id="506" r:id="rId8"/>
    <p:sldId id="553" r:id="rId9"/>
    <p:sldId id="468" r:id="rId10"/>
    <p:sldId id="467" r:id="rId11"/>
    <p:sldId id="469" r:id="rId12"/>
    <p:sldId id="470" r:id="rId13"/>
    <p:sldId id="474" r:id="rId14"/>
    <p:sldId id="471" r:id="rId15"/>
    <p:sldId id="472" r:id="rId16"/>
    <p:sldId id="473" r:id="rId17"/>
    <p:sldId id="554" r:id="rId18"/>
    <p:sldId id="523" r:id="rId19"/>
    <p:sldId id="330" r:id="rId20"/>
    <p:sldId id="328" r:id="rId21"/>
    <p:sldId id="527" r:id="rId22"/>
    <p:sldId id="331" r:id="rId23"/>
    <p:sldId id="550" r:id="rId24"/>
    <p:sldId id="531" r:id="rId25"/>
    <p:sldId id="532" r:id="rId26"/>
    <p:sldId id="533" r:id="rId27"/>
    <p:sldId id="536" r:id="rId28"/>
    <p:sldId id="537" r:id="rId29"/>
    <p:sldId id="538" r:id="rId30"/>
    <p:sldId id="539" r:id="rId31"/>
    <p:sldId id="540" r:id="rId32"/>
    <p:sldId id="541" r:id="rId33"/>
    <p:sldId id="542" r:id="rId34"/>
    <p:sldId id="543" r:id="rId35"/>
    <p:sldId id="544" r:id="rId36"/>
    <p:sldId id="545" r:id="rId37"/>
    <p:sldId id="534" r:id="rId38"/>
    <p:sldId id="356" r:id="rId39"/>
    <p:sldId id="333" r:id="rId40"/>
    <p:sldId id="522" r:id="rId41"/>
    <p:sldId id="335" r:id="rId42"/>
    <p:sldId id="357" r:id="rId43"/>
    <p:sldId id="528" r:id="rId44"/>
    <p:sldId id="358" r:id="rId45"/>
    <p:sldId id="337" r:id="rId46"/>
    <p:sldId id="338" r:id="rId47"/>
    <p:sldId id="339" r:id="rId48"/>
    <p:sldId id="340" r:id="rId49"/>
    <p:sldId id="359" r:id="rId50"/>
    <p:sldId id="341" r:id="rId51"/>
    <p:sldId id="508" r:id="rId52"/>
    <p:sldId id="509" r:id="rId53"/>
    <p:sldId id="510" r:id="rId54"/>
    <p:sldId id="512" r:id="rId55"/>
    <p:sldId id="515" r:id="rId56"/>
    <p:sldId id="516" r:id="rId57"/>
    <p:sldId id="517" r:id="rId58"/>
    <p:sldId id="518" r:id="rId59"/>
    <p:sldId id="520" r:id="rId60"/>
    <p:sldId id="547" r:id="rId61"/>
    <p:sldId id="548" r:id="rId62"/>
    <p:sldId id="549" r:id="rId63"/>
    <p:sldId id="546" r:id="rId64"/>
    <p:sldId id="551" r:id="rId65"/>
    <p:sldId id="552" r:id="rId66"/>
    <p:sldId id="530" r:id="rId67"/>
    <p:sldId id="529" r:id="rId68"/>
    <p:sldId id="355" r:id="rId69"/>
    <p:sldId id="504" r:id="rId70"/>
    <p:sldId id="349" r:id="rId7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7177C5-C35B-45CD-A33F-B727BD26AF99}"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43F5AEBA-9F5E-4F05-9769-F191337A1E54}">
      <dgm:prSet/>
      <dgm:spPr/>
      <dgm:t>
        <a:bodyPr/>
        <a:lstStyle/>
        <a:p>
          <a:r>
            <a:rPr lang="tr-TR" dirty="0"/>
            <a:t>İç Kalite Güvence Sistemleri</a:t>
          </a:r>
          <a:endParaRPr lang="en-US" dirty="0"/>
        </a:p>
      </dgm:t>
    </dgm:pt>
    <dgm:pt modelId="{FC3DA643-6608-402F-BCFE-0528A9AB356E}" type="parTrans" cxnId="{217E3D39-7CE9-45D2-9E87-635D24174BA0}">
      <dgm:prSet/>
      <dgm:spPr/>
      <dgm:t>
        <a:bodyPr/>
        <a:lstStyle/>
        <a:p>
          <a:endParaRPr lang="en-US"/>
        </a:p>
      </dgm:t>
    </dgm:pt>
    <dgm:pt modelId="{D5E68896-598F-4101-A0FD-919E1962CC02}" type="sibTrans" cxnId="{217E3D39-7CE9-45D2-9E87-635D24174BA0}">
      <dgm:prSet/>
      <dgm:spPr/>
      <dgm:t>
        <a:bodyPr/>
        <a:lstStyle/>
        <a:p>
          <a:endParaRPr lang="en-US"/>
        </a:p>
      </dgm:t>
    </dgm:pt>
    <dgm:pt modelId="{640C8CA8-C5C3-4D60-B29E-FB349BF868F6}">
      <dgm:prSet/>
      <dgm:spPr/>
      <dgm:t>
        <a:bodyPr/>
        <a:lstStyle/>
        <a:p>
          <a:r>
            <a:rPr lang="tr-TR" dirty="0"/>
            <a:t>Dış Kalite Güvence Sistemleri</a:t>
          </a:r>
          <a:endParaRPr lang="en-US" dirty="0"/>
        </a:p>
      </dgm:t>
    </dgm:pt>
    <dgm:pt modelId="{329F75CE-B0CE-4DAA-A7F7-FBDAD83BABDE}" type="parTrans" cxnId="{B3FB5CA0-4E40-4D0C-8B5C-E186C586A7D3}">
      <dgm:prSet/>
      <dgm:spPr/>
      <dgm:t>
        <a:bodyPr/>
        <a:lstStyle/>
        <a:p>
          <a:endParaRPr lang="en-US"/>
        </a:p>
      </dgm:t>
    </dgm:pt>
    <dgm:pt modelId="{2F88F7B0-0403-4650-94EA-A0D19B7C2F9F}" type="sibTrans" cxnId="{B3FB5CA0-4E40-4D0C-8B5C-E186C586A7D3}">
      <dgm:prSet/>
      <dgm:spPr/>
      <dgm:t>
        <a:bodyPr/>
        <a:lstStyle/>
        <a:p>
          <a:endParaRPr lang="en-US"/>
        </a:p>
      </dgm:t>
    </dgm:pt>
    <dgm:pt modelId="{6E0DC9EB-6BAA-4A74-8750-3EA621B0C552}" type="pres">
      <dgm:prSet presAssocID="{387177C5-C35B-45CD-A33F-B727BD26AF99}" presName="hierChild1" presStyleCnt="0">
        <dgm:presLayoutVars>
          <dgm:chPref val="1"/>
          <dgm:dir/>
          <dgm:animOne val="branch"/>
          <dgm:animLvl val="lvl"/>
          <dgm:resizeHandles/>
        </dgm:presLayoutVars>
      </dgm:prSet>
      <dgm:spPr/>
      <dgm:t>
        <a:bodyPr/>
        <a:lstStyle/>
        <a:p>
          <a:endParaRPr lang="tr-TR"/>
        </a:p>
      </dgm:t>
    </dgm:pt>
    <dgm:pt modelId="{DC3DF095-48E5-4C04-A20F-283CDED52326}" type="pres">
      <dgm:prSet presAssocID="{43F5AEBA-9F5E-4F05-9769-F191337A1E54}" presName="hierRoot1" presStyleCnt="0"/>
      <dgm:spPr/>
    </dgm:pt>
    <dgm:pt modelId="{9D93E9C0-3A2A-4109-88EC-965480C7FEB1}" type="pres">
      <dgm:prSet presAssocID="{43F5AEBA-9F5E-4F05-9769-F191337A1E54}" presName="composite" presStyleCnt="0"/>
      <dgm:spPr/>
    </dgm:pt>
    <dgm:pt modelId="{D242BA7D-599A-4082-95F5-18D7EFF4FCC4}" type="pres">
      <dgm:prSet presAssocID="{43F5AEBA-9F5E-4F05-9769-F191337A1E54}" presName="background" presStyleLbl="node0" presStyleIdx="0" presStyleCnt="2"/>
      <dgm:spPr/>
    </dgm:pt>
    <dgm:pt modelId="{0F260147-8341-4B77-B10B-06DD9ACE48DB}" type="pres">
      <dgm:prSet presAssocID="{43F5AEBA-9F5E-4F05-9769-F191337A1E54}" presName="text" presStyleLbl="fgAcc0" presStyleIdx="0" presStyleCnt="2" custScaleX="85662" custScaleY="58354" custLinFactNeighborX="-9093" custLinFactNeighborY="-4628">
        <dgm:presLayoutVars>
          <dgm:chPref val="3"/>
        </dgm:presLayoutVars>
      </dgm:prSet>
      <dgm:spPr/>
      <dgm:t>
        <a:bodyPr/>
        <a:lstStyle/>
        <a:p>
          <a:endParaRPr lang="tr-TR"/>
        </a:p>
      </dgm:t>
    </dgm:pt>
    <dgm:pt modelId="{4DC5F2B8-415E-44F4-956D-376CFC79AAA4}" type="pres">
      <dgm:prSet presAssocID="{43F5AEBA-9F5E-4F05-9769-F191337A1E54}" presName="hierChild2" presStyleCnt="0"/>
      <dgm:spPr/>
    </dgm:pt>
    <dgm:pt modelId="{08526CA9-C6D2-4A91-83CC-F6AFE1D46F80}" type="pres">
      <dgm:prSet presAssocID="{640C8CA8-C5C3-4D60-B29E-FB349BF868F6}" presName="hierRoot1" presStyleCnt="0"/>
      <dgm:spPr/>
    </dgm:pt>
    <dgm:pt modelId="{16332B50-94E4-43EB-9D1D-D9C8BA9C9E0E}" type="pres">
      <dgm:prSet presAssocID="{640C8CA8-C5C3-4D60-B29E-FB349BF868F6}" presName="composite" presStyleCnt="0"/>
      <dgm:spPr/>
    </dgm:pt>
    <dgm:pt modelId="{DFB427A5-8773-42C1-9678-DAF634D5CC89}" type="pres">
      <dgm:prSet presAssocID="{640C8CA8-C5C3-4D60-B29E-FB349BF868F6}" presName="background" presStyleLbl="node0" presStyleIdx="1" presStyleCnt="2"/>
      <dgm:spPr/>
    </dgm:pt>
    <dgm:pt modelId="{A6C8D068-1894-41C0-BB1C-B0973A6F30D4}" type="pres">
      <dgm:prSet presAssocID="{640C8CA8-C5C3-4D60-B29E-FB349BF868F6}" presName="text" presStyleLbl="fgAcc0" presStyleIdx="1" presStyleCnt="2" custScaleX="102509" custScaleY="57831" custLinFactNeighborX="-5746" custLinFactNeighborY="-6519">
        <dgm:presLayoutVars>
          <dgm:chPref val="3"/>
        </dgm:presLayoutVars>
      </dgm:prSet>
      <dgm:spPr/>
      <dgm:t>
        <a:bodyPr/>
        <a:lstStyle/>
        <a:p>
          <a:endParaRPr lang="tr-TR"/>
        </a:p>
      </dgm:t>
    </dgm:pt>
    <dgm:pt modelId="{ED6978BC-AED7-4C20-AE0B-65E620D0CA0D}" type="pres">
      <dgm:prSet presAssocID="{640C8CA8-C5C3-4D60-B29E-FB349BF868F6}" presName="hierChild2" presStyleCnt="0"/>
      <dgm:spPr/>
    </dgm:pt>
  </dgm:ptLst>
  <dgm:cxnLst>
    <dgm:cxn modelId="{B3FB5CA0-4E40-4D0C-8B5C-E186C586A7D3}" srcId="{387177C5-C35B-45CD-A33F-B727BD26AF99}" destId="{640C8CA8-C5C3-4D60-B29E-FB349BF868F6}" srcOrd="1" destOrd="0" parTransId="{329F75CE-B0CE-4DAA-A7F7-FBDAD83BABDE}" sibTransId="{2F88F7B0-0403-4650-94EA-A0D19B7C2F9F}"/>
    <dgm:cxn modelId="{AA2D5401-2D27-4229-A674-34E143F64042}" type="presOf" srcId="{43F5AEBA-9F5E-4F05-9769-F191337A1E54}" destId="{0F260147-8341-4B77-B10B-06DD9ACE48DB}" srcOrd="0" destOrd="0" presId="urn:microsoft.com/office/officeart/2005/8/layout/hierarchy1"/>
    <dgm:cxn modelId="{165E48A9-4F93-492A-BA8C-6074236A500B}" type="presOf" srcId="{387177C5-C35B-45CD-A33F-B727BD26AF99}" destId="{6E0DC9EB-6BAA-4A74-8750-3EA621B0C552}" srcOrd="0" destOrd="0" presId="urn:microsoft.com/office/officeart/2005/8/layout/hierarchy1"/>
    <dgm:cxn modelId="{217E3D39-7CE9-45D2-9E87-635D24174BA0}" srcId="{387177C5-C35B-45CD-A33F-B727BD26AF99}" destId="{43F5AEBA-9F5E-4F05-9769-F191337A1E54}" srcOrd="0" destOrd="0" parTransId="{FC3DA643-6608-402F-BCFE-0528A9AB356E}" sibTransId="{D5E68896-598F-4101-A0FD-919E1962CC02}"/>
    <dgm:cxn modelId="{BBAB6910-D610-4561-A16E-FCCFD23762EB}" type="presOf" srcId="{640C8CA8-C5C3-4D60-B29E-FB349BF868F6}" destId="{A6C8D068-1894-41C0-BB1C-B0973A6F30D4}" srcOrd="0" destOrd="0" presId="urn:microsoft.com/office/officeart/2005/8/layout/hierarchy1"/>
    <dgm:cxn modelId="{6075D50E-9A83-4061-A967-0160D4331698}" type="presParOf" srcId="{6E0DC9EB-6BAA-4A74-8750-3EA621B0C552}" destId="{DC3DF095-48E5-4C04-A20F-283CDED52326}" srcOrd="0" destOrd="0" presId="urn:microsoft.com/office/officeart/2005/8/layout/hierarchy1"/>
    <dgm:cxn modelId="{9B18FB3D-A8AF-479B-92E7-EDEC77209175}" type="presParOf" srcId="{DC3DF095-48E5-4C04-A20F-283CDED52326}" destId="{9D93E9C0-3A2A-4109-88EC-965480C7FEB1}" srcOrd="0" destOrd="0" presId="urn:microsoft.com/office/officeart/2005/8/layout/hierarchy1"/>
    <dgm:cxn modelId="{5F84252C-B1D8-4C2C-B714-661FCB4977E8}" type="presParOf" srcId="{9D93E9C0-3A2A-4109-88EC-965480C7FEB1}" destId="{D242BA7D-599A-4082-95F5-18D7EFF4FCC4}" srcOrd="0" destOrd="0" presId="urn:microsoft.com/office/officeart/2005/8/layout/hierarchy1"/>
    <dgm:cxn modelId="{5D0C68ED-F12D-4E94-A7D5-FE39B5DF2FC5}" type="presParOf" srcId="{9D93E9C0-3A2A-4109-88EC-965480C7FEB1}" destId="{0F260147-8341-4B77-B10B-06DD9ACE48DB}" srcOrd="1" destOrd="0" presId="urn:microsoft.com/office/officeart/2005/8/layout/hierarchy1"/>
    <dgm:cxn modelId="{0DFBDC56-F658-4FF0-8CB5-0E6924BCF618}" type="presParOf" srcId="{DC3DF095-48E5-4C04-A20F-283CDED52326}" destId="{4DC5F2B8-415E-44F4-956D-376CFC79AAA4}" srcOrd="1" destOrd="0" presId="urn:microsoft.com/office/officeart/2005/8/layout/hierarchy1"/>
    <dgm:cxn modelId="{92D399BD-0B8E-4BC7-9F8C-DC3CAA687051}" type="presParOf" srcId="{6E0DC9EB-6BAA-4A74-8750-3EA621B0C552}" destId="{08526CA9-C6D2-4A91-83CC-F6AFE1D46F80}" srcOrd="1" destOrd="0" presId="urn:microsoft.com/office/officeart/2005/8/layout/hierarchy1"/>
    <dgm:cxn modelId="{DACD82DF-345D-44DF-91A0-BC882E20124F}" type="presParOf" srcId="{08526CA9-C6D2-4A91-83CC-F6AFE1D46F80}" destId="{16332B50-94E4-43EB-9D1D-D9C8BA9C9E0E}" srcOrd="0" destOrd="0" presId="urn:microsoft.com/office/officeart/2005/8/layout/hierarchy1"/>
    <dgm:cxn modelId="{AE22C457-EF5D-44F9-B8D8-FE8FC7334BB9}" type="presParOf" srcId="{16332B50-94E4-43EB-9D1D-D9C8BA9C9E0E}" destId="{DFB427A5-8773-42C1-9678-DAF634D5CC89}" srcOrd="0" destOrd="0" presId="urn:microsoft.com/office/officeart/2005/8/layout/hierarchy1"/>
    <dgm:cxn modelId="{05FBA1FE-4C7F-45C7-A8FE-914E9986B0DC}" type="presParOf" srcId="{16332B50-94E4-43EB-9D1D-D9C8BA9C9E0E}" destId="{A6C8D068-1894-41C0-BB1C-B0973A6F30D4}" srcOrd="1" destOrd="0" presId="urn:microsoft.com/office/officeart/2005/8/layout/hierarchy1"/>
    <dgm:cxn modelId="{B9D8B968-B7D8-4DE0-AA18-E79CFFA21027}" type="presParOf" srcId="{08526CA9-C6D2-4A91-83CC-F6AFE1D46F80}" destId="{ED6978BC-AED7-4C20-AE0B-65E620D0CA0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AFD0BA-742E-4A92-AEE1-0BDEC415A899}"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0E6D15F9-B4B1-4DCF-A9A8-1866DC4C96CE}">
      <dgm:prSet/>
      <dgm:spPr/>
      <dgm:t>
        <a:bodyPr/>
        <a:lstStyle/>
        <a:p>
          <a:r>
            <a:rPr lang="tr-TR"/>
            <a:t>Dış Kalite Güvence Sistemleri </a:t>
          </a:r>
          <a:endParaRPr lang="en-US"/>
        </a:p>
      </dgm:t>
    </dgm:pt>
    <dgm:pt modelId="{782FE26C-2D09-4383-AE04-84C8AFBA936A}" type="parTrans" cxnId="{069995FB-D2AC-4E0D-9103-FF7DE7B6D5A3}">
      <dgm:prSet/>
      <dgm:spPr/>
      <dgm:t>
        <a:bodyPr/>
        <a:lstStyle/>
        <a:p>
          <a:endParaRPr lang="en-US"/>
        </a:p>
      </dgm:t>
    </dgm:pt>
    <dgm:pt modelId="{4F20EAE9-4011-480F-BDCC-D196115D1946}" type="sibTrans" cxnId="{069995FB-D2AC-4E0D-9103-FF7DE7B6D5A3}">
      <dgm:prSet/>
      <dgm:spPr/>
      <dgm:t>
        <a:bodyPr/>
        <a:lstStyle/>
        <a:p>
          <a:endParaRPr lang="en-US"/>
        </a:p>
      </dgm:t>
    </dgm:pt>
    <dgm:pt modelId="{5424E3CB-B986-4B60-B288-E9FA510EFA83}">
      <dgm:prSet/>
      <dgm:spPr/>
      <dgm:t>
        <a:bodyPr/>
        <a:lstStyle/>
        <a:p>
          <a:r>
            <a:rPr lang="tr-TR"/>
            <a:t>Kurumsal Dış Değerlendirme </a:t>
          </a:r>
          <a:endParaRPr lang="en-US"/>
        </a:p>
      </dgm:t>
    </dgm:pt>
    <dgm:pt modelId="{8EE812F5-9D72-4779-AD9B-F0330084C862}" type="parTrans" cxnId="{A74E5A23-FC78-4C3A-8FE8-ED9606CA8E1B}">
      <dgm:prSet/>
      <dgm:spPr/>
      <dgm:t>
        <a:bodyPr/>
        <a:lstStyle/>
        <a:p>
          <a:endParaRPr lang="en-US"/>
        </a:p>
      </dgm:t>
    </dgm:pt>
    <dgm:pt modelId="{0A1AC2F9-D4C1-46F6-B84F-407CA2528182}" type="sibTrans" cxnId="{A74E5A23-FC78-4C3A-8FE8-ED9606CA8E1B}">
      <dgm:prSet/>
      <dgm:spPr/>
      <dgm:t>
        <a:bodyPr/>
        <a:lstStyle/>
        <a:p>
          <a:endParaRPr lang="en-US"/>
        </a:p>
      </dgm:t>
    </dgm:pt>
    <dgm:pt modelId="{07F445F0-774A-4698-9F23-18BCC08D4DB7}">
      <dgm:prSet/>
      <dgm:spPr/>
      <dgm:t>
        <a:bodyPr/>
        <a:lstStyle/>
        <a:p>
          <a:r>
            <a:rPr lang="tr-TR" dirty="0"/>
            <a:t>Akreditasyon Faaliyetleri</a:t>
          </a:r>
          <a:endParaRPr lang="en-US" dirty="0"/>
        </a:p>
      </dgm:t>
    </dgm:pt>
    <dgm:pt modelId="{60FB9D42-CB23-4CE4-8B53-2302CA6CDC27}" type="parTrans" cxnId="{8321094C-5A90-48F2-A8F5-F8CE249215F5}">
      <dgm:prSet/>
      <dgm:spPr/>
      <dgm:t>
        <a:bodyPr/>
        <a:lstStyle/>
        <a:p>
          <a:endParaRPr lang="en-US"/>
        </a:p>
      </dgm:t>
    </dgm:pt>
    <dgm:pt modelId="{86F3425E-63DC-43B3-91F9-CC1A55129006}" type="sibTrans" cxnId="{8321094C-5A90-48F2-A8F5-F8CE249215F5}">
      <dgm:prSet/>
      <dgm:spPr/>
      <dgm:t>
        <a:bodyPr/>
        <a:lstStyle/>
        <a:p>
          <a:endParaRPr lang="en-US"/>
        </a:p>
      </dgm:t>
    </dgm:pt>
    <dgm:pt modelId="{0B1A67CC-B998-44BF-86FE-8ADE7741EB91}">
      <dgm:prSet/>
      <dgm:spPr/>
      <dgm:t>
        <a:bodyPr/>
        <a:lstStyle/>
        <a:p>
          <a:r>
            <a:rPr lang="tr-TR"/>
            <a:t>Program Akreditasyonu </a:t>
          </a:r>
          <a:endParaRPr lang="en-US"/>
        </a:p>
      </dgm:t>
    </dgm:pt>
    <dgm:pt modelId="{405367F0-0FB9-4320-BF52-C7C37718D70D}" type="parTrans" cxnId="{123A85BA-B205-4C7D-BA80-20E90B70BEE4}">
      <dgm:prSet/>
      <dgm:spPr/>
      <dgm:t>
        <a:bodyPr/>
        <a:lstStyle/>
        <a:p>
          <a:endParaRPr lang="en-US"/>
        </a:p>
      </dgm:t>
    </dgm:pt>
    <dgm:pt modelId="{4F9F8AE5-9702-4F82-A892-8870EEA24CC2}" type="sibTrans" cxnId="{123A85BA-B205-4C7D-BA80-20E90B70BEE4}">
      <dgm:prSet/>
      <dgm:spPr/>
      <dgm:t>
        <a:bodyPr/>
        <a:lstStyle/>
        <a:p>
          <a:endParaRPr lang="en-US"/>
        </a:p>
      </dgm:t>
    </dgm:pt>
    <dgm:pt modelId="{B017EDFB-C191-4576-9F15-986AAB65D83A}">
      <dgm:prSet/>
      <dgm:spPr/>
      <dgm:t>
        <a:bodyPr/>
        <a:lstStyle/>
        <a:p>
          <a:r>
            <a:rPr lang="tr-TR"/>
            <a:t>Kurumsal Akreditasyon</a:t>
          </a:r>
          <a:endParaRPr lang="en-US"/>
        </a:p>
      </dgm:t>
    </dgm:pt>
    <dgm:pt modelId="{393F8AD5-3887-4949-9581-AD75DCCF6FBC}" type="parTrans" cxnId="{49109473-4B7A-411B-86FF-AC977C0CC3C2}">
      <dgm:prSet/>
      <dgm:spPr/>
      <dgm:t>
        <a:bodyPr/>
        <a:lstStyle/>
        <a:p>
          <a:endParaRPr lang="en-US"/>
        </a:p>
      </dgm:t>
    </dgm:pt>
    <dgm:pt modelId="{ED26FE94-33BB-45FE-9FA5-61A9A46D8E51}" type="sibTrans" cxnId="{49109473-4B7A-411B-86FF-AC977C0CC3C2}">
      <dgm:prSet/>
      <dgm:spPr/>
      <dgm:t>
        <a:bodyPr/>
        <a:lstStyle/>
        <a:p>
          <a:endParaRPr lang="en-US"/>
        </a:p>
      </dgm:t>
    </dgm:pt>
    <dgm:pt modelId="{25EB4A0F-C684-4EDB-88C4-DEFE910FEEE2}" type="pres">
      <dgm:prSet presAssocID="{4EAFD0BA-742E-4A92-AEE1-0BDEC415A899}" presName="outerComposite" presStyleCnt="0">
        <dgm:presLayoutVars>
          <dgm:chMax val="5"/>
          <dgm:dir/>
          <dgm:resizeHandles val="exact"/>
        </dgm:presLayoutVars>
      </dgm:prSet>
      <dgm:spPr/>
      <dgm:t>
        <a:bodyPr/>
        <a:lstStyle/>
        <a:p>
          <a:endParaRPr lang="tr-TR"/>
        </a:p>
      </dgm:t>
    </dgm:pt>
    <dgm:pt modelId="{DF6DF3E9-E680-4FCC-95AC-76A1BD84FD2A}" type="pres">
      <dgm:prSet presAssocID="{4EAFD0BA-742E-4A92-AEE1-0BDEC415A899}" presName="dummyMaxCanvas" presStyleCnt="0">
        <dgm:presLayoutVars/>
      </dgm:prSet>
      <dgm:spPr/>
    </dgm:pt>
    <dgm:pt modelId="{6E1E4358-58EE-49B2-9BF5-48F797B17031}" type="pres">
      <dgm:prSet presAssocID="{4EAFD0BA-742E-4A92-AEE1-0BDEC415A899}" presName="FiveNodes_1" presStyleLbl="node1" presStyleIdx="0" presStyleCnt="5">
        <dgm:presLayoutVars>
          <dgm:bulletEnabled val="1"/>
        </dgm:presLayoutVars>
      </dgm:prSet>
      <dgm:spPr/>
      <dgm:t>
        <a:bodyPr/>
        <a:lstStyle/>
        <a:p>
          <a:endParaRPr lang="tr-TR"/>
        </a:p>
      </dgm:t>
    </dgm:pt>
    <dgm:pt modelId="{C5D60F17-9CE3-4990-8862-B6E8F9A0E8BA}" type="pres">
      <dgm:prSet presAssocID="{4EAFD0BA-742E-4A92-AEE1-0BDEC415A899}" presName="FiveNodes_2" presStyleLbl="node1" presStyleIdx="1" presStyleCnt="5">
        <dgm:presLayoutVars>
          <dgm:bulletEnabled val="1"/>
        </dgm:presLayoutVars>
      </dgm:prSet>
      <dgm:spPr/>
      <dgm:t>
        <a:bodyPr/>
        <a:lstStyle/>
        <a:p>
          <a:endParaRPr lang="tr-TR"/>
        </a:p>
      </dgm:t>
    </dgm:pt>
    <dgm:pt modelId="{DE34BD46-D97B-4BAB-A555-E6ECCDF1382D}" type="pres">
      <dgm:prSet presAssocID="{4EAFD0BA-742E-4A92-AEE1-0BDEC415A899}" presName="FiveNodes_3" presStyleLbl="node1" presStyleIdx="2" presStyleCnt="5">
        <dgm:presLayoutVars>
          <dgm:bulletEnabled val="1"/>
        </dgm:presLayoutVars>
      </dgm:prSet>
      <dgm:spPr/>
      <dgm:t>
        <a:bodyPr/>
        <a:lstStyle/>
        <a:p>
          <a:endParaRPr lang="tr-TR"/>
        </a:p>
      </dgm:t>
    </dgm:pt>
    <dgm:pt modelId="{21C05505-07E6-499B-9200-8643A1A07D33}" type="pres">
      <dgm:prSet presAssocID="{4EAFD0BA-742E-4A92-AEE1-0BDEC415A899}" presName="FiveNodes_4" presStyleLbl="node1" presStyleIdx="3" presStyleCnt="5">
        <dgm:presLayoutVars>
          <dgm:bulletEnabled val="1"/>
        </dgm:presLayoutVars>
      </dgm:prSet>
      <dgm:spPr/>
      <dgm:t>
        <a:bodyPr/>
        <a:lstStyle/>
        <a:p>
          <a:endParaRPr lang="tr-TR"/>
        </a:p>
      </dgm:t>
    </dgm:pt>
    <dgm:pt modelId="{31672D51-F843-44AB-9CC0-1D729A8BCD17}" type="pres">
      <dgm:prSet presAssocID="{4EAFD0BA-742E-4A92-AEE1-0BDEC415A899}" presName="FiveNodes_5" presStyleLbl="node1" presStyleIdx="4" presStyleCnt="5">
        <dgm:presLayoutVars>
          <dgm:bulletEnabled val="1"/>
        </dgm:presLayoutVars>
      </dgm:prSet>
      <dgm:spPr/>
      <dgm:t>
        <a:bodyPr/>
        <a:lstStyle/>
        <a:p>
          <a:endParaRPr lang="tr-TR"/>
        </a:p>
      </dgm:t>
    </dgm:pt>
    <dgm:pt modelId="{7A3477D0-DC1E-4D76-95A3-6619444EB8A6}" type="pres">
      <dgm:prSet presAssocID="{4EAFD0BA-742E-4A92-AEE1-0BDEC415A899}" presName="FiveConn_1-2" presStyleLbl="fgAccFollowNode1" presStyleIdx="0" presStyleCnt="4">
        <dgm:presLayoutVars>
          <dgm:bulletEnabled val="1"/>
        </dgm:presLayoutVars>
      </dgm:prSet>
      <dgm:spPr/>
      <dgm:t>
        <a:bodyPr/>
        <a:lstStyle/>
        <a:p>
          <a:endParaRPr lang="tr-TR"/>
        </a:p>
      </dgm:t>
    </dgm:pt>
    <dgm:pt modelId="{A4C87238-5909-455F-92BA-1FD76C4D5E60}" type="pres">
      <dgm:prSet presAssocID="{4EAFD0BA-742E-4A92-AEE1-0BDEC415A899}" presName="FiveConn_2-3" presStyleLbl="fgAccFollowNode1" presStyleIdx="1" presStyleCnt="4">
        <dgm:presLayoutVars>
          <dgm:bulletEnabled val="1"/>
        </dgm:presLayoutVars>
      </dgm:prSet>
      <dgm:spPr/>
      <dgm:t>
        <a:bodyPr/>
        <a:lstStyle/>
        <a:p>
          <a:endParaRPr lang="tr-TR"/>
        </a:p>
      </dgm:t>
    </dgm:pt>
    <dgm:pt modelId="{F964B302-1A85-48E8-8341-19DD31187FA1}" type="pres">
      <dgm:prSet presAssocID="{4EAFD0BA-742E-4A92-AEE1-0BDEC415A899}" presName="FiveConn_3-4" presStyleLbl="fgAccFollowNode1" presStyleIdx="2" presStyleCnt="4">
        <dgm:presLayoutVars>
          <dgm:bulletEnabled val="1"/>
        </dgm:presLayoutVars>
      </dgm:prSet>
      <dgm:spPr/>
      <dgm:t>
        <a:bodyPr/>
        <a:lstStyle/>
        <a:p>
          <a:endParaRPr lang="tr-TR"/>
        </a:p>
      </dgm:t>
    </dgm:pt>
    <dgm:pt modelId="{D5355AE9-9CBE-4A2D-9598-120CF3A8D352}" type="pres">
      <dgm:prSet presAssocID="{4EAFD0BA-742E-4A92-AEE1-0BDEC415A899}" presName="FiveConn_4-5" presStyleLbl="fgAccFollowNode1" presStyleIdx="3" presStyleCnt="4">
        <dgm:presLayoutVars>
          <dgm:bulletEnabled val="1"/>
        </dgm:presLayoutVars>
      </dgm:prSet>
      <dgm:spPr/>
      <dgm:t>
        <a:bodyPr/>
        <a:lstStyle/>
        <a:p>
          <a:endParaRPr lang="tr-TR"/>
        </a:p>
      </dgm:t>
    </dgm:pt>
    <dgm:pt modelId="{5D72E225-5059-45EB-B1C9-01EC0ED9F4AE}" type="pres">
      <dgm:prSet presAssocID="{4EAFD0BA-742E-4A92-AEE1-0BDEC415A899}" presName="FiveNodes_1_text" presStyleLbl="node1" presStyleIdx="4" presStyleCnt="5">
        <dgm:presLayoutVars>
          <dgm:bulletEnabled val="1"/>
        </dgm:presLayoutVars>
      </dgm:prSet>
      <dgm:spPr/>
      <dgm:t>
        <a:bodyPr/>
        <a:lstStyle/>
        <a:p>
          <a:endParaRPr lang="tr-TR"/>
        </a:p>
      </dgm:t>
    </dgm:pt>
    <dgm:pt modelId="{E3DEA4E7-6F4A-41B1-B51D-099DCF047324}" type="pres">
      <dgm:prSet presAssocID="{4EAFD0BA-742E-4A92-AEE1-0BDEC415A899}" presName="FiveNodes_2_text" presStyleLbl="node1" presStyleIdx="4" presStyleCnt="5">
        <dgm:presLayoutVars>
          <dgm:bulletEnabled val="1"/>
        </dgm:presLayoutVars>
      </dgm:prSet>
      <dgm:spPr/>
      <dgm:t>
        <a:bodyPr/>
        <a:lstStyle/>
        <a:p>
          <a:endParaRPr lang="tr-TR"/>
        </a:p>
      </dgm:t>
    </dgm:pt>
    <dgm:pt modelId="{493E1BC0-975A-40E8-9F0D-2C98838BD6D4}" type="pres">
      <dgm:prSet presAssocID="{4EAFD0BA-742E-4A92-AEE1-0BDEC415A899}" presName="FiveNodes_3_text" presStyleLbl="node1" presStyleIdx="4" presStyleCnt="5">
        <dgm:presLayoutVars>
          <dgm:bulletEnabled val="1"/>
        </dgm:presLayoutVars>
      </dgm:prSet>
      <dgm:spPr/>
      <dgm:t>
        <a:bodyPr/>
        <a:lstStyle/>
        <a:p>
          <a:endParaRPr lang="tr-TR"/>
        </a:p>
      </dgm:t>
    </dgm:pt>
    <dgm:pt modelId="{F8766793-8468-4309-B953-7A2910031B2E}" type="pres">
      <dgm:prSet presAssocID="{4EAFD0BA-742E-4A92-AEE1-0BDEC415A899}" presName="FiveNodes_4_text" presStyleLbl="node1" presStyleIdx="4" presStyleCnt="5">
        <dgm:presLayoutVars>
          <dgm:bulletEnabled val="1"/>
        </dgm:presLayoutVars>
      </dgm:prSet>
      <dgm:spPr/>
      <dgm:t>
        <a:bodyPr/>
        <a:lstStyle/>
        <a:p>
          <a:endParaRPr lang="tr-TR"/>
        </a:p>
      </dgm:t>
    </dgm:pt>
    <dgm:pt modelId="{6383614E-B24C-4B6E-B295-3BAB2A2DCDED}" type="pres">
      <dgm:prSet presAssocID="{4EAFD0BA-742E-4A92-AEE1-0BDEC415A899}" presName="FiveNodes_5_text" presStyleLbl="node1" presStyleIdx="4" presStyleCnt="5">
        <dgm:presLayoutVars>
          <dgm:bulletEnabled val="1"/>
        </dgm:presLayoutVars>
      </dgm:prSet>
      <dgm:spPr/>
      <dgm:t>
        <a:bodyPr/>
        <a:lstStyle/>
        <a:p>
          <a:endParaRPr lang="tr-TR"/>
        </a:p>
      </dgm:t>
    </dgm:pt>
  </dgm:ptLst>
  <dgm:cxnLst>
    <dgm:cxn modelId="{A89E4990-3112-4CA8-A6E7-E58F9CA05487}" type="presOf" srcId="{0A1AC2F9-D4C1-46F6-B84F-407CA2528182}" destId="{A4C87238-5909-455F-92BA-1FD76C4D5E60}" srcOrd="0" destOrd="0" presId="urn:microsoft.com/office/officeart/2005/8/layout/vProcess5"/>
    <dgm:cxn modelId="{FF76F7A2-8FEF-4FDB-BA37-D09876CDB606}" type="presOf" srcId="{5424E3CB-B986-4B60-B288-E9FA510EFA83}" destId="{E3DEA4E7-6F4A-41B1-B51D-099DCF047324}" srcOrd="1" destOrd="0" presId="urn:microsoft.com/office/officeart/2005/8/layout/vProcess5"/>
    <dgm:cxn modelId="{5A2ED984-6BFA-4D9B-B064-49D8E6D36903}" type="presOf" srcId="{5424E3CB-B986-4B60-B288-E9FA510EFA83}" destId="{C5D60F17-9CE3-4990-8862-B6E8F9A0E8BA}" srcOrd="0" destOrd="0" presId="urn:microsoft.com/office/officeart/2005/8/layout/vProcess5"/>
    <dgm:cxn modelId="{49109473-4B7A-411B-86FF-AC977C0CC3C2}" srcId="{4EAFD0BA-742E-4A92-AEE1-0BDEC415A899}" destId="{B017EDFB-C191-4576-9F15-986AAB65D83A}" srcOrd="4" destOrd="0" parTransId="{393F8AD5-3887-4949-9581-AD75DCCF6FBC}" sibTransId="{ED26FE94-33BB-45FE-9FA5-61A9A46D8E51}"/>
    <dgm:cxn modelId="{2899B65B-5535-4F0D-A308-428AF8AC8B6C}" type="presOf" srcId="{0E6D15F9-B4B1-4DCF-A9A8-1866DC4C96CE}" destId="{6E1E4358-58EE-49B2-9BF5-48F797B17031}" srcOrd="0" destOrd="0" presId="urn:microsoft.com/office/officeart/2005/8/layout/vProcess5"/>
    <dgm:cxn modelId="{5BCDA66B-C926-4A13-91F4-B1DB630259C0}" type="presOf" srcId="{4F20EAE9-4011-480F-BDCC-D196115D1946}" destId="{7A3477D0-DC1E-4D76-95A3-6619444EB8A6}" srcOrd="0" destOrd="0" presId="urn:microsoft.com/office/officeart/2005/8/layout/vProcess5"/>
    <dgm:cxn modelId="{2973B337-6B40-43FD-88D5-C84949E9A976}" type="presOf" srcId="{4EAFD0BA-742E-4A92-AEE1-0BDEC415A899}" destId="{25EB4A0F-C684-4EDB-88C4-DEFE910FEEE2}" srcOrd="0" destOrd="0" presId="urn:microsoft.com/office/officeart/2005/8/layout/vProcess5"/>
    <dgm:cxn modelId="{8321094C-5A90-48F2-A8F5-F8CE249215F5}" srcId="{4EAFD0BA-742E-4A92-AEE1-0BDEC415A899}" destId="{07F445F0-774A-4698-9F23-18BCC08D4DB7}" srcOrd="2" destOrd="0" parTransId="{60FB9D42-CB23-4CE4-8B53-2302CA6CDC27}" sibTransId="{86F3425E-63DC-43B3-91F9-CC1A55129006}"/>
    <dgm:cxn modelId="{A74E5A23-FC78-4C3A-8FE8-ED9606CA8E1B}" srcId="{4EAFD0BA-742E-4A92-AEE1-0BDEC415A899}" destId="{5424E3CB-B986-4B60-B288-E9FA510EFA83}" srcOrd="1" destOrd="0" parTransId="{8EE812F5-9D72-4779-AD9B-F0330084C862}" sibTransId="{0A1AC2F9-D4C1-46F6-B84F-407CA2528182}"/>
    <dgm:cxn modelId="{04A64628-04A7-457B-BBC6-57F613634EAA}" type="presOf" srcId="{0B1A67CC-B998-44BF-86FE-8ADE7741EB91}" destId="{21C05505-07E6-499B-9200-8643A1A07D33}" srcOrd="0" destOrd="0" presId="urn:microsoft.com/office/officeart/2005/8/layout/vProcess5"/>
    <dgm:cxn modelId="{ED11BE5B-A930-4349-8BAD-D782F21FDD16}" type="presOf" srcId="{0B1A67CC-B998-44BF-86FE-8ADE7741EB91}" destId="{F8766793-8468-4309-B953-7A2910031B2E}" srcOrd="1" destOrd="0" presId="urn:microsoft.com/office/officeart/2005/8/layout/vProcess5"/>
    <dgm:cxn modelId="{D7E427A0-C023-481C-8DF1-CAB23867BDCD}" type="presOf" srcId="{B017EDFB-C191-4576-9F15-986AAB65D83A}" destId="{6383614E-B24C-4B6E-B295-3BAB2A2DCDED}" srcOrd="1" destOrd="0" presId="urn:microsoft.com/office/officeart/2005/8/layout/vProcess5"/>
    <dgm:cxn modelId="{B4AF639A-E773-49E0-814C-E7F940FBDC5A}" type="presOf" srcId="{86F3425E-63DC-43B3-91F9-CC1A55129006}" destId="{F964B302-1A85-48E8-8341-19DD31187FA1}" srcOrd="0" destOrd="0" presId="urn:microsoft.com/office/officeart/2005/8/layout/vProcess5"/>
    <dgm:cxn modelId="{069995FB-D2AC-4E0D-9103-FF7DE7B6D5A3}" srcId="{4EAFD0BA-742E-4A92-AEE1-0BDEC415A899}" destId="{0E6D15F9-B4B1-4DCF-A9A8-1866DC4C96CE}" srcOrd="0" destOrd="0" parTransId="{782FE26C-2D09-4383-AE04-84C8AFBA936A}" sibTransId="{4F20EAE9-4011-480F-BDCC-D196115D1946}"/>
    <dgm:cxn modelId="{89F2CABF-631A-426F-9AEE-8A7B984536F7}" type="presOf" srcId="{07F445F0-774A-4698-9F23-18BCC08D4DB7}" destId="{DE34BD46-D97B-4BAB-A555-E6ECCDF1382D}" srcOrd="0" destOrd="0" presId="urn:microsoft.com/office/officeart/2005/8/layout/vProcess5"/>
    <dgm:cxn modelId="{38715031-377D-407E-A8DB-EC2A86C6B973}" type="presOf" srcId="{4F9F8AE5-9702-4F82-A892-8870EEA24CC2}" destId="{D5355AE9-9CBE-4A2D-9598-120CF3A8D352}" srcOrd="0" destOrd="0" presId="urn:microsoft.com/office/officeart/2005/8/layout/vProcess5"/>
    <dgm:cxn modelId="{10565E16-127C-4EA1-9030-855C6FC4F7F3}" type="presOf" srcId="{B017EDFB-C191-4576-9F15-986AAB65D83A}" destId="{31672D51-F843-44AB-9CC0-1D729A8BCD17}" srcOrd="0" destOrd="0" presId="urn:microsoft.com/office/officeart/2005/8/layout/vProcess5"/>
    <dgm:cxn modelId="{DD7D337E-2A6C-44A5-BF89-3B3174C69D8B}" type="presOf" srcId="{0E6D15F9-B4B1-4DCF-A9A8-1866DC4C96CE}" destId="{5D72E225-5059-45EB-B1C9-01EC0ED9F4AE}" srcOrd="1" destOrd="0" presId="urn:microsoft.com/office/officeart/2005/8/layout/vProcess5"/>
    <dgm:cxn modelId="{D2AE6702-792A-4472-9625-F181D42177A6}" type="presOf" srcId="{07F445F0-774A-4698-9F23-18BCC08D4DB7}" destId="{493E1BC0-975A-40E8-9F0D-2C98838BD6D4}" srcOrd="1" destOrd="0" presId="urn:microsoft.com/office/officeart/2005/8/layout/vProcess5"/>
    <dgm:cxn modelId="{123A85BA-B205-4C7D-BA80-20E90B70BEE4}" srcId="{4EAFD0BA-742E-4A92-AEE1-0BDEC415A899}" destId="{0B1A67CC-B998-44BF-86FE-8ADE7741EB91}" srcOrd="3" destOrd="0" parTransId="{405367F0-0FB9-4320-BF52-C7C37718D70D}" sibTransId="{4F9F8AE5-9702-4F82-A892-8870EEA24CC2}"/>
    <dgm:cxn modelId="{9414A306-23DC-45B4-885D-373F6785D2C2}" type="presParOf" srcId="{25EB4A0F-C684-4EDB-88C4-DEFE910FEEE2}" destId="{DF6DF3E9-E680-4FCC-95AC-76A1BD84FD2A}" srcOrd="0" destOrd="0" presId="urn:microsoft.com/office/officeart/2005/8/layout/vProcess5"/>
    <dgm:cxn modelId="{652A05D0-B2FB-4672-AF24-9F6C9EA2F871}" type="presParOf" srcId="{25EB4A0F-C684-4EDB-88C4-DEFE910FEEE2}" destId="{6E1E4358-58EE-49B2-9BF5-48F797B17031}" srcOrd="1" destOrd="0" presId="urn:microsoft.com/office/officeart/2005/8/layout/vProcess5"/>
    <dgm:cxn modelId="{7A31AD30-ED84-4890-BB4C-E7E7C7E02787}" type="presParOf" srcId="{25EB4A0F-C684-4EDB-88C4-DEFE910FEEE2}" destId="{C5D60F17-9CE3-4990-8862-B6E8F9A0E8BA}" srcOrd="2" destOrd="0" presId="urn:microsoft.com/office/officeart/2005/8/layout/vProcess5"/>
    <dgm:cxn modelId="{C94769AD-A20E-4C2F-A393-62527E7C03CF}" type="presParOf" srcId="{25EB4A0F-C684-4EDB-88C4-DEFE910FEEE2}" destId="{DE34BD46-D97B-4BAB-A555-E6ECCDF1382D}" srcOrd="3" destOrd="0" presId="urn:microsoft.com/office/officeart/2005/8/layout/vProcess5"/>
    <dgm:cxn modelId="{E19E7852-07F5-4A85-91DB-3C0E4F77E315}" type="presParOf" srcId="{25EB4A0F-C684-4EDB-88C4-DEFE910FEEE2}" destId="{21C05505-07E6-499B-9200-8643A1A07D33}" srcOrd="4" destOrd="0" presId="urn:microsoft.com/office/officeart/2005/8/layout/vProcess5"/>
    <dgm:cxn modelId="{CCF71C0A-49B3-4E83-9A1A-D70AEB9A82F2}" type="presParOf" srcId="{25EB4A0F-C684-4EDB-88C4-DEFE910FEEE2}" destId="{31672D51-F843-44AB-9CC0-1D729A8BCD17}" srcOrd="5" destOrd="0" presId="urn:microsoft.com/office/officeart/2005/8/layout/vProcess5"/>
    <dgm:cxn modelId="{0290415D-ABB7-4D79-BBBF-7578A2569160}" type="presParOf" srcId="{25EB4A0F-C684-4EDB-88C4-DEFE910FEEE2}" destId="{7A3477D0-DC1E-4D76-95A3-6619444EB8A6}" srcOrd="6" destOrd="0" presId="urn:microsoft.com/office/officeart/2005/8/layout/vProcess5"/>
    <dgm:cxn modelId="{4F316974-1827-479B-B921-F4197A0D9B23}" type="presParOf" srcId="{25EB4A0F-C684-4EDB-88C4-DEFE910FEEE2}" destId="{A4C87238-5909-455F-92BA-1FD76C4D5E60}" srcOrd="7" destOrd="0" presId="urn:microsoft.com/office/officeart/2005/8/layout/vProcess5"/>
    <dgm:cxn modelId="{6C908C67-72D3-4398-8DC0-3D319A9DBF4C}" type="presParOf" srcId="{25EB4A0F-C684-4EDB-88C4-DEFE910FEEE2}" destId="{F964B302-1A85-48E8-8341-19DD31187FA1}" srcOrd="8" destOrd="0" presId="urn:microsoft.com/office/officeart/2005/8/layout/vProcess5"/>
    <dgm:cxn modelId="{25265C44-112B-4A1E-9603-41FE17DC9C4D}" type="presParOf" srcId="{25EB4A0F-C684-4EDB-88C4-DEFE910FEEE2}" destId="{D5355AE9-9CBE-4A2D-9598-120CF3A8D352}" srcOrd="9" destOrd="0" presId="urn:microsoft.com/office/officeart/2005/8/layout/vProcess5"/>
    <dgm:cxn modelId="{5BB5D7F9-1FA5-4033-8A01-C04CB89DAFF5}" type="presParOf" srcId="{25EB4A0F-C684-4EDB-88C4-DEFE910FEEE2}" destId="{5D72E225-5059-45EB-B1C9-01EC0ED9F4AE}" srcOrd="10" destOrd="0" presId="urn:microsoft.com/office/officeart/2005/8/layout/vProcess5"/>
    <dgm:cxn modelId="{E0160B15-25C5-44CA-9FEE-A3C3CE335D59}" type="presParOf" srcId="{25EB4A0F-C684-4EDB-88C4-DEFE910FEEE2}" destId="{E3DEA4E7-6F4A-41B1-B51D-099DCF047324}" srcOrd="11" destOrd="0" presId="urn:microsoft.com/office/officeart/2005/8/layout/vProcess5"/>
    <dgm:cxn modelId="{31F6A28C-5018-40A0-BA42-980823B8471F}" type="presParOf" srcId="{25EB4A0F-C684-4EDB-88C4-DEFE910FEEE2}" destId="{493E1BC0-975A-40E8-9F0D-2C98838BD6D4}" srcOrd="12" destOrd="0" presId="urn:microsoft.com/office/officeart/2005/8/layout/vProcess5"/>
    <dgm:cxn modelId="{24866B99-7750-439A-AC9C-C4F255A6C42F}" type="presParOf" srcId="{25EB4A0F-C684-4EDB-88C4-DEFE910FEEE2}" destId="{F8766793-8468-4309-B953-7A2910031B2E}" srcOrd="13" destOrd="0" presId="urn:microsoft.com/office/officeart/2005/8/layout/vProcess5"/>
    <dgm:cxn modelId="{11317BBE-1B13-45D3-BD36-585A22FAFAD9}" type="presParOf" srcId="{25EB4A0F-C684-4EDB-88C4-DEFE910FEEE2}" destId="{6383614E-B24C-4B6E-B295-3BAB2A2DCDE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2BA7D-599A-4082-95F5-18D7EFF4FCC4}">
      <dsp:nvSpPr>
        <dsp:cNvPr id="0" name=""/>
        <dsp:cNvSpPr/>
      </dsp:nvSpPr>
      <dsp:spPr>
        <a:xfrm>
          <a:off x="536509" y="-106471"/>
          <a:ext cx="3104653" cy="1342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260147-8341-4B77-B10B-06DD9ACE48DB}">
      <dsp:nvSpPr>
        <dsp:cNvPr id="0" name=""/>
        <dsp:cNvSpPr/>
      </dsp:nvSpPr>
      <dsp:spPr>
        <a:xfrm>
          <a:off x="939210" y="276093"/>
          <a:ext cx="3104653" cy="13429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a:t>İç Kalite Güvence Sistemleri</a:t>
          </a:r>
          <a:endParaRPr lang="en-US" sz="3100" kern="1200" dirty="0"/>
        </a:p>
      </dsp:txBody>
      <dsp:txXfrm>
        <a:off x="978545" y="315428"/>
        <a:ext cx="3025983" cy="1264309"/>
      </dsp:txXfrm>
    </dsp:sp>
    <dsp:sp modelId="{DFB427A5-8773-42C1-9678-DAF634D5CC89}">
      <dsp:nvSpPr>
        <dsp:cNvPr id="0" name=""/>
        <dsp:cNvSpPr/>
      </dsp:nvSpPr>
      <dsp:spPr>
        <a:xfrm>
          <a:off x="4567869" y="-149991"/>
          <a:ext cx="3715240" cy="13309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C8D068-1894-41C0-BB1C-B0973A6F30D4}">
      <dsp:nvSpPr>
        <dsp:cNvPr id="0" name=""/>
        <dsp:cNvSpPr/>
      </dsp:nvSpPr>
      <dsp:spPr>
        <a:xfrm>
          <a:off x="4970570" y="232573"/>
          <a:ext cx="3715240" cy="13309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a:t>Dış Kalite Güvence Sistemleri</a:t>
          </a:r>
          <a:endParaRPr lang="en-US" sz="3100" kern="1200" dirty="0"/>
        </a:p>
      </dsp:txBody>
      <dsp:txXfrm>
        <a:off x="5009552" y="271555"/>
        <a:ext cx="3637276" cy="1252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E4358-58EE-49B2-9BF5-48F797B17031}">
      <dsp:nvSpPr>
        <dsp:cNvPr id="0" name=""/>
        <dsp:cNvSpPr/>
      </dsp:nvSpPr>
      <dsp:spPr>
        <a:xfrm>
          <a:off x="0" y="0"/>
          <a:ext cx="7444601" cy="8588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tr-TR" sz="3700" kern="1200"/>
            <a:t>Dış Kalite Güvence Sistemleri </a:t>
          </a:r>
          <a:endParaRPr lang="en-US" sz="3700" kern="1200"/>
        </a:p>
      </dsp:txBody>
      <dsp:txXfrm>
        <a:off x="25155" y="25155"/>
        <a:ext cx="6417337" cy="808550"/>
      </dsp:txXfrm>
    </dsp:sp>
    <dsp:sp modelId="{C5D60F17-9CE3-4990-8862-B6E8F9A0E8BA}">
      <dsp:nvSpPr>
        <dsp:cNvPr id="0" name=""/>
        <dsp:cNvSpPr/>
      </dsp:nvSpPr>
      <dsp:spPr>
        <a:xfrm>
          <a:off x="555927" y="978146"/>
          <a:ext cx="7444601" cy="85886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tr-TR" sz="3700" kern="1200"/>
            <a:t>Kurumsal Dış Değerlendirme </a:t>
          </a:r>
          <a:endParaRPr lang="en-US" sz="3700" kern="1200"/>
        </a:p>
      </dsp:txBody>
      <dsp:txXfrm>
        <a:off x="581082" y="1003301"/>
        <a:ext cx="6280103" cy="808550"/>
      </dsp:txXfrm>
    </dsp:sp>
    <dsp:sp modelId="{DE34BD46-D97B-4BAB-A555-E6ECCDF1382D}">
      <dsp:nvSpPr>
        <dsp:cNvPr id="0" name=""/>
        <dsp:cNvSpPr/>
      </dsp:nvSpPr>
      <dsp:spPr>
        <a:xfrm>
          <a:off x="1111855" y="1956292"/>
          <a:ext cx="7444601" cy="85886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tr-TR" sz="3700" kern="1200" dirty="0"/>
            <a:t>Akreditasyon Faaliyetleri</a:t>
          </a:r>
          <a:endParaRPr lang="en-US" sz="3700" kern="1200" dirty="0"/>
        </a:p>
      </dsp:txBody>
      <dsp:txXfrm>
        <a:off x="1137010" y="1981447"/>
        <a:ext cx="6280103" cy="808550"/>
      </dsp:txXfrm>
    </dsp:sp>
    <dsp:sp modelId="{21C05505-07E6-499B-9200-8643A1A07D33}">
      <dsp:nvSpPr>
        <dsp:cNvPr id="0" name=""/>
        <dsp:cNvSpPr/>
      </dsp:nvSpPr>
      <dsp:spPr>
        <a:xfrm>
          <a:off x="1667783" y="2934438"/>
          <a:ext cx="7444601" cy="85886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tr-TR" sz="3700" kern="1200"/>
            <a:t>Program Akreditasyonu </a:t>
          </a:r>
          <a:endParaRPr lang="en-US" sz="3700" kern="1200"/>
        </a:p>
      </dsp:txBody>
      <dsp:txXfrm>
        <a:off x="1692938" y="2959593"/>
        <a:ext cx="6280103" cy="808550"/>
      </dsp:txXfrm>
    </dsp:sp>
    <dsp:sp modelId="{31672D51-F843-44AB-9CC0-1D729A8BCD17}">
      <dsp:nvSpPr>
        <dsp:cNvPr id="0" name=""/>
        <dsp:cNvSpPr/>
      </dsp:nvSpPr>
      <dsp:spPr>
        <a:xfrm>
          <a:off x="2223711" y="3912584"/>
          <a:ext cx="7444601" cy="85886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tr-TR" sz="3700" kern="1200"/>
            <a:t>Kurumsal Akreditasyon</a:t>
          </a:r>
          <a:endParaRPr lang="en-US" sz="3700" kern="1200"/>
        </a:p>
      </dsp:txBody>
      <dsp:txXfrm>
        <a:off x="2248866" y="3937739"/>
        <a:ext cx="6280103" cy="808550"/>
      </dsp:txXfrm>
    </dsp:sp>
    <dsp:sp modelId="{7A3477D0-DC1E-4D76-95A3-6619444EB8A6}">
      <dsp:nvSpPr>
        <dsp:cNvPr id="0" name=""/>
        <dsp:cNvSpPr/>
      </dsp:nvSpPr>
      <dsp:spPr>
        <a:xfrm>
          <a:off x="6886341" y="627445"/>
          <a:ext cx="558259" cy="55825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7011949" y="627445"/>
        <a:ext cx="307043" cy="420090"/>
      </dsp:txXfrm>
    </dsp:sp>
    <dsp:sp modelId="{A4C87238-5909-455F-92BA-1FD76C4D5E60}">
      <dsp:nvSpPr>
        <dsp:cNvPr id="0" name=""/>
        <dsp:cNvSpPr/>
      </dsp:nvSpPr>
      <dsp:spPr>
        <a:xfrm>
          <a:off x="7442269" y="1605591"/>
          <a:ext cx="558259" cy="55825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7567877" y="1605591"/>
        <a:ext cx="307043" cy="420090"/>
      </dsp:txXfrm>
    </dsp:sp>
    <dsp:sp modelId="{F964B302-1A85-48E8-8341-19DD31187FA1}">
      <dsp:nvSpPr>
        <dsp:cNvPr id="0" name=""/>
        <dsp:cNvSpPr/>
      </dsp:nvSpPr>
      <dsp:spPr>
        <a:xfrm>
          <a:off x="7998197" y="2569423"/>
          <a:ext cx="558259" cy="55825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8123805" y="2569423"/>
        <a:ext cx="307043" cy="420090"/>
      </dsp:txXfrm>
    </dsp:sp>
    <dsp:sp modelId="{D5355AE9-9CBE-4A2D-9598-120CF3A8D352}">
      <dsp:nvSpPr>
        <dsp:cNvPr id="0" name=""/>
        <dsp:cNvSpPr/>
      </dsp:nvSpPr>
      <dsp:spPr>
        <a:xfrm>
          <a:off x="8554125" y="3557112"/>
          <a:ext cx="558259" cy="55825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8679733" y="3557112"/>
        <a:ext cx="307043" cy="4200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0BD26-3E46-4D7A-A21B-4448DAFF5920}" type="datetimeFigureOut">
              <a:rPr lang="tr-TR" smtClean="0"/>
              <a:pPr/>
              <a:t>19.01.2024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2146F-BEC3-4962-B390-CB9C5F356163}" type="slidenum">
              <a:rPr lang="tr-TR" smtClean="0"/>
              <a:pPr/>
              <a:t>‹#›</a:t>
            </a:fld>
            <a:endParaRPr lang="tr-TR"/>
          </a:p>
        </p:txBody>
      </p:sp>
    </p:spTree>
    <p:extLst>
      <p:ext uri="{BB962C8B-B14F-4D97-AF65-F5344CB8AC3E}">
        <p14:creationId xmlns:p14="http://schemas.microsoft.com/office/powerpoint/2010/main" val="6767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AF844A24-286F-4B28-AFD3-0FDF32640E77}"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185633192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61A85B0-3377-4828-851D-0281529C9846}"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252039867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B66E41-6872-496E-8307-2F250D5F775B}"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344583218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597167B-9759-4EA5-A53B-C2458A1197E1}"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279225934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3FA8290A-074D-4D93-ADDB-9462B7D71FEF}"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59320955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2F3C0BB-73D7-4521-861A-AA123DA2D401}" type="datetime1">
              <a:rPr lang="tr-TR" smtClean="0"/>
              <a:t>19.01.2024</a:t>
            </a:fld>
            <a:endParaRPr lang="tr-TR"/>
          </a:p>
        </p:txBody>
      </p:sp>
      <p:sp>
        <p:nvSpPr>
          <p:cNvPr id="6" name="Altbilgi Yer Tutucusu 5"/>
          <p:cNvSpPr>
            <a:spLocks noGrp="1"/>
          </p:cNvSpPr>
          <p:nvPr>
            <p:ph type="ftr" sz="quarter" idx="11"/>
          </p:nvPr>
        </p:nvSpPr>
        <p:spPr/>
        <p:txBody>
          <a:bodyPr/>
          <a:lstStyle/>
          <a:p>
            <a:r>
              <a:rPr lang="tr-TR" smtClean="0"/>
              <a:t>TRÜ 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329514940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441FEBD-09CC-4733-86B6-9364CFBBE7E4}" type="datetime1">
              <a:rPr lang="tr-TR" smtClean="0"/>
              <a:t>19.01.2024</a:t>
            </a:fld>
            <a:endParaRPr lang="tr-TR"/>
          </a:p>
        </p:txBody>
      </p:sp>
      <p:sp>
        <p:nvSpPr>
          <p:cNvPr id="8" name="Altbilgi Yer Tutucusu 7"/>
          <p:cNvSpPr>
            <a:spLocks noGrp="1"/>
          </p:cNvSpPr>
          <p:nvPr>
            <p:ph type="ftr" sz="quarter" idx="11"/>
          </p:nvPr>
        </p:nvSpPr>
        <p:spPr/>
        <p:txBody>
          <a:bodyPr/>
          <a:lstStyle/>
          <a:p>
            <a:r>
              <a:rPr lang="tr-TR" smtClean="0"/>
              <a:t>TRÜ 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413579015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5B2A026-46AA-4D04-AA09-25DB17E0D820}" type="datetime1">
              <a:rPr lang="tr-TR" smtClean="0"/>
              <a:t>19.01.2024</a:t>
            </a:fld>
            <a:endParaRPr lang="tr-TR"/>
          </a:p>
        </p:txBody>
      </p:sp>
      <p:sp>
        <p:nvSpPr>
          <p:cNvPr id="4" name="Altbilgi Yer Tutucusu 3"/>
          <p:cNvSpPr>
            <a:spLocks noGrp="1"/>
          </p:cNvSpPr>
          <p:nvPr>
            <p:ph type="ftr" sz="quarter" idx="11"/>
          </p:nvPr>
        </p:nvSpPr>
        <p:spPr/>
        <p:txBody>
          <a:bodyPr/>
          <a:lstStyle/>
          <a:p>
            <a:r>
              <a:rPr lang="tr-TR" smtClean="0"/>
              <a:t>TRÜ KALİTE KOORDİNATÖRLÜĞÜ</a:t>
            </a:r>
            <a:endParaRPr lang="tr-TR"/>
          </a:p>
        </p:txBody>
      </p:sp>
      <p:sp>
        <p:nvSpPr>
          <p:cNvPr id="5" name="Slayt Numarası Yer Tutucusu 4"/>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16183818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D64C283-B31E-4E65-962B-31284A807621}" type="datetime1">
              <a:rPr lang="tr-TR" smtClean="0"/>
              <a:t>19.01.2024</a:t>
            </a:fld>
            <a:endParaRPr lang="tr-TR"/>
          </a:p>
        </p:txBody>
      </p:sp>
      <p:sp>
        <p:nvSpPr>
          <p:cNvPr id="3" name="Altbilgi Yer Tutucusu 2"/>
          <p:cNvSpPr>
            <a:spLocks noGrp="1"/>
          </p:cNvSpPr>
          <p:nvPr>
            <p:ph type="ftr" sz="quarter" idx="11"/>
          </p:nvPr>
        </p:nvSpPr>
        <p:spPr/>
        <p:txBody>
          <a:bodyPr/>
          <a:lstStyle/>
          <a:p>
            <a:r>
              <a:rPr lang="tr-TR" smtClean="0"/>
              <a:t>TRÜ KALİTE KOORDİNATÖRLÜĞÜ</a:t>
            </a:r>
            <a:endParaRPr lang="tr-TR"/>
          </a:p>
        </p:txBody>
      </p:sp>
      <p:sp>
        <p:nvSpPr>
          <p:cNvPr id="4" name="Slayt Numarası Yer Tutucusu 3"/>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38671691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99BC9A3-15CC-42E1-A21D-899BCE6685F3}" type="datetime1">
              <a:rPr lang="tr-TR" smtClean="0"/>
              <a:t>19.01.2024</a:t>
            </a:fld>
            <a:endParaRPr lang="tr-TR"/>
          </a:p>
        </p:txBody>
      </p:sp>
      <p:sp>
        <p:nvSpPr>
          <p:cNvPr id="6" name="Altbilgi Yer Tutucusu 5"/>
          <p:cNvSpPr>
            <a:spLocks noGrp="1"/>
          </p:cNvSpPr>
          <p:nvPr>
            <p:ph type="ftr" sz="quarter" idx="11"/>
          </p:nvPr>
        </p:nvSpPr>
        <p:spPr/>
        <p:txBody>
          <a:bodyPr/>
          <a:lstStyle/>
          <a:p>
            <a:r>
              <a:rPr lang="tr-TR" smtClean="0"/>
              <a:t>TRÜ 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361920777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99B694A-326B-4E52-9560-17B15A812953}" type="datetime1">
              <a:rPr lang="tr-TR" smtClean="0"/>
              <a:t>19.01.2024</a:t>
            </a:fld>
            <a:endParaRPr lang="tr-TR"/>
          </a:p>
        </p:txBody>
      </p:sp>
      <p:sp>
        <p:nvSpPr>
          <p:cNvPr id="6" name="Altbilgi Yer Tutucusu 5"/>
          <p:cNvSpPr>
            <a:spLocks noGrp="1"/>
          </p:cNvSpPr>
          <p:nvPr>
            <p:ph type="ftr" sz="quarter" idx="11"/>
          </p:nvPr>
        </p:nvSpPr>
        <p:spPr/>
        <p:txBody>
          <a:bodyPr/>
          <a:lstStyle/>
          <a:p>
            <a:r>
              <a:rPr lang="tr-TR" smtClean="0"/>
              <a:t>TRÜ 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295666602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94000" b="90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00A78-A5F5-4F76-8C1E-874626311192}" type="datetime1">
              <a:rPr lang="tr-TR" smtClean="0"/>
              <a:t>19.01.2024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TRÜ KALİTE KOORDİNATÖRLÜĞÜ</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E7859-ABE5-4F86-9590-63E6FFC2B8A3}" type="slidenum">
              <a:rPr lang="tr-TR" smtClean="0"/>
              <a:pPr/>
              <a:t>‹#›</a:t>
            </a:fld>
            <a:endParaRPr lang="tr-TR"/>
          </a:p>
        </p:txBody>
      </p:sp>
    </p:spTree>
    <p:extLst>
      <p:ext uri="{BB962C8B-B14F-4D97-AF65-F5344CB8AC3E}">
        <p14:creationId xmlns:p14="http://schemas.microsoft.com/office/powerpoint/2010/main" val="979314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yokak.gov.tr/Common/Docs/KidrKlavuz1.4/KIDR_Haz%C4%B1rlama_K%C4%B1lavuzu_3.2.pdf" TargetMode="External"/><Relationship Id="rId2" Type="http://schemas.openxmlformats.org/officeDocument/2006/relationships/hyperlink" Target="https://yokak.gov.tr/Common/Docs/KidrKlavuz1.4/YOKAK_Degerlendirme_Olcutleri_3.1.pdf" TargetMode="External"/><Relationship Id="rId1" Type="http://schemas.openxmlformats.org/officeDocument/2006/relationships/slideLayout" Target="../slideLayouts/slideLayout2.xml"/><Relationship Id="rId5" Type="http://schemas.openxmlformats.org/officeDocument/2006/relationships/hyperlink" Target="https://yokak.gov.tr/raporlar/kurum-ici-degerlendirme-raporlari" TargetMode="External"/><Relationship Id="rId4" Type="http://schemas.openxmlformats.org/officeDocument/2006/relationships/hyperlink" Target="https://yokak.gov.tr/Common/Docs/KidrKlavuz1.4/Kidr_Surum_3.0.pdf"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yokak.gov.tr/Common/Docs/KidrKlavuz1.4/Kurumsal_Dis_Degerlendirme_ve_Akreditasyon_Olcutleri_Surum_3.0.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kalite.trabzon.edu.tr/S/465/b-4-1"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kalite.trabzon.edu.tr/S/465/b-4-1"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kalite.trabzon.edu.tr/S/465/b-4-1"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yokak.gov.tr/Common/Docs/KidrKlavuz1.4/YOKAK_Degerlendirme_Olcutleri_3.1.pdf" TargetMode="External"/><Relationship Id="rId2" Type="http://schemas.openxmlformats.org/officeDocument/2006/relationships/hyperlink" Target="https://yokak.gov.tr/Common/Docs/KidrKlavuz1.4/YOKAK_Degerlendirme_Kilavuzu_3.1.1.pdf" TargetMode="External"/><Relationship Id="rId1" Type="http://schemas.openxmlformats.org/officeDocument/2006/relationships/slideLayout" Target="../slideLayouts/slideLayout2.xml"/><Relationship Id="rId4" Type="http://schemas.openxmlformats.org/officeDocument/2006/relationships/hyperlink" Target="https://yokak.gov.tr/degerlendirme-sureci/kurumsal-degerlendirme-programi-dokumanlar"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357050" y="748938"/>
            <a:ext cx="11530149" cy="3793244"/>
          </a:xfrm>
        </p:spPr>
        <p:txBody>
          <a:bodyPr>
            <a:normAutofit fontScale="90000"/>
          </a:bodyPr>
          <a:lstStyle/>
          <a:p>
            <a:pPr>
              <a:lnSpc>
                <a:spcPct val="150000"/>
              </a:lnSpc>
              <a:spcAft>
                <a:spcPts val="400"/>
              </a:spcAft>
            </a:pPr>
            <a:r>
              <a:rPr lang="tr-TR" sz="4000" b="1" dirty="0" smtClean="0">
                <a:solidFill>
                  <a:srgbClr val="FF0000"/>
                </a:solidFill>
                <a:latin typeface="+mn-lt"/>
              </a:rPr>
              <a:t>T.C.</a:t>
            </a:r>
            <a:r>
              <a:rPr lang="tr-TR" sz="4000" b="1" dirty="0" smtClean="0">
                <a:solidFill>
                  <a:srgbClr val="0000CC"/>
                </a:solidFill>
                <a:latin typeface="+mn-lt"/>
              </a:rPr>
              <a:t/>
            </a:r>
            <a:br>
              <a:rPr lang="tr-TR" sz="4000" b="1" dirty="0" smtClean="0">
                <a:solidFill>
                  <a:srgbClr val="0000CC"/>
                </a:solidFill>
                <a:latin typeface="+mn-lt"/>
              </a:rPr>
            </a:br>
            <a:r>
              <a:rPr lang="tr-TR" sz="4000" b="1" dirty="0" smtClean="0">
                <a:solidFill>
                  <a:srgbClr val="0000CC"/>
                </a:solidFill>
                <a:latin typeface="+mn-lt"/>
              </a:rPr>
              <a:t>TRABZON ÜNİVERSİTESİ</a:t>
            </a:r>
            <a:br>
              <a:rPr lang="tr-TR" sz="4000" b="1" dirty="0" smtClean="0">
                <a:solidFill>
                  <a:srgbClr val="0000CC"/>
                </a:solidFill>
                <a:latin typeface="+mn-lt"/>
              </a:rPr>
            </a:br>
            <a:r>
              <a:rPr lang="tr-TR" sz="4000" b="1" dirty="0" smtClean="0">
                <a:solidFill>
                  <a:srgbClr val="0000CC"/>
                </a:solidFill>
                <a:latin typeface="+mn-lt"/>
              </a:rPr>
              <a:t/>
            </a:r>
            <a:br>
              <a:rPr lang="tr-TR" sz="4000" b="1" dirty="0" smtClean="0">
                <a:solidFill>
                  <a:srgbClr val="0000CC"/>
                </a:solidFill>
                <a:latin typeface="+mn-lt"/>
              </a:rPr>
            </a:br>
            <a:r>
              <a:rPr lang="tr-TR" sz="4000" b="1" dirty="0" smtClean="0">
                <a:solidFill>
                  <a:srgbClr val="FF0000"/>
                </a:solidFill>
                <a:latin typeface="+mn-lt"/>
              </a:rPr>
              <a:t>2023 YILI </a:t>
            </a:r>
            <a:r>
              <a:rPr lang="tr-TR" sz="3600" b="1" dirty="0" smtClean="0">
                <a:solidFill>
                  <a:srgbClr val="FF0000"/>
                </a:solidFill>
                <a:latin typeface="+mn-lt"/>
              </a:rPr>
              <a:t>KURUM İÇ DEĞERLENDİRME RAPORU (KİDR) HAZIRLAMA BİLGİLENDİRME TOPLANTISI</a:t>
            </a:r>
            <a:endParaRPr lang="tr-TR" sz="3200" b="1" dirty="0">
              <a:solidFill>
                <a:srgbClr val="FF0000"/>
              </a:solidFill>
              <a:latin typeface="+mn-lt"/>
            </a:endParaRPr>
          </a:p>
        </p:txBody>
      </p:sp>
      <p:sp>
        <p:nvSpPr>
          <p:cNvPr id="4" name="Alt Başlık 3"/>
          <p:cNvSpPr>
            <a:spLocks noGrp="1"/>
          </p:cNvSpPr>
          <p:nvPr>
            <p:ph type="subTitle" idx="1"/>
          </p:nvPr>
        </p:nvSpPr>
        <p:spPr>
          <a:xfrm>
            <a:off x="3222171" y="5599611"/>
            <a:ext cx="4362996" cy="681918"/>
          </a:xfrm>
        </p:spPr>
        <p:txBody>
          <a:bodyPr>
            <a:noAutofit/>
          </a:bodyPr>
          <a:lstStyle/>
          <a:p>
            <a:r>
              <a:rPr lang="tr-TR" sz="1800" b="1" dirty="0" smtClean="0">
                <a:solidFill>
                  <a:srgbClr val="FF0000"/>
                </a:solidFill>
              </a:rPr>
              <a:t>KALİTE KOORDİNATÖRLÜĞÜ</a:t>
            </a:r>
          </a:p>
          <a:p>
            <a:r>
              <a:rPr lang="tr-TR" sz="1800" b="1" dirty="0" smtClean="0">
                <a:solidFill>
                  <a:srgbClr val="0000CC"/>
                </a:solidFill>
              </a:rPr>
              <a:t>10 OCAK 2024</a:t>
            </a:r>
            <a:endParaRPr lang="tr-TR" sz="1800" b="1" dirty="0">
              <a:solidFill>
                <a:srgbClr val="0000CC"/>
              </a:solidFill>
            </a:endParaRPr>
          </a:p>
        </p:txBody>
      </p:sp>
    </p:spTree>
    <p:extLst>
      <p:ext uri="{BB962C8B-B14F-4D97-AF65-F5344CB8AC3E}">
        <p14:creationId xmlns:p14="http://schemas.microsoft.com/office/powerpoint/2010/main" val="66846195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84583" y="116647"/>
            <a:ext cx="10439400" cy="627652"/>
          </a:xfrm>
        </p:spPr>
        <p:txBody>
          <a:bodyPr>
            <a:normAutofit fontScale="90000"/>
          </a:bodyPr>
          <a:lstStyle/>
          <a:p>
            <a:pPr algn="ctr"/>
            <a:r>
              <a:rPr lang="tr-TR" b="1" dirty="0">
                <a:solidFill>
                  <a:srgbClr val="FF0000"/>
                </a:solidFill>
                <a:latin typeface="Calibri" panose="020F0502020204030204" pitchFamily="34" charset="0"/>
                <a:ea typeface="Calibri" panose="020F0502020204030204" pitchFamily="34" charset="0"/>
                <a:cs typeface="Calibri" panose="020F0502020204030204" pitchFamily="34" charset="0"/>
              </a:rPr>
              <a:t>Uygula</a:t>
            </a:r>
            <a:endParaRPr lang="tr-TR" dirty="0"/>
          </a:p>
        </p:txBody>
      </p:sp>
      <p:sp>
        <p:nvSpPr>
          <p:cNvPr id="3" name="İçerik Yer Tutucusu 2"/>
          <p:cNvSpPr>
            <a:spLocks noGrp="1"/>
          </p:cNvSpPr>
          <p:nvPr>
            <p:ph idx="1"/>
          </p:nvPr>
        </p:nvSpPr>
        <p:spPr>
          <a:xfrm>
            <a:off x="612775" y="1262743"/>
            <a:ext cx="7784283" cy="3839843"/>
          </a:xfrm>
        </p:spPr>
        <p:txBody>
          <a:bodyPr>
            <a:normAutofit/>
          </a:bodyPr>
          <a:lstStyle/>
          <a:p>
            <a:pPr>
              <a:lnSpc>
                <a:spcPct val="100000"/>
              </a:lnSpc>
              <a:spcBef>
                <a:spcPts val="0"/>
              </a:spcBef>
              <a:spcAft>
                <a:spcPts val="400"/>
              </a:spcAft>
            </a:pPr>
            <a:r>
              <a:rPr lang="tr-TR" sz="3200" dirty="0">
                <a:cs typeface="Times New Roman" panose="02020603050405020304" pitchFamily="18" charset="0"/>
              </a:rPr>
              <a:t>Görev alacak personel, gerekiyorsa </a:t>
            </a:r>
            <a:r>
              <a:rPr lang="tr-TR" sz="3200" dirty="0" smtClean="0">
                <a:cs typeface="Times New Roman" panose="02020603050405020304" pitchFamily="18" charset="0"/>
              </a:rPr>
              <a:t>eğitilir,</a:t>
            </a:r>
            <a:endParaRPr lang="tr-TR" sz="3200" dirty="0">
              <a:cs typeface="Times New Roman" panose="02020603050405020304" pitchFamily="18" charset="0"/>
            </a:endParaRPr>
          </a:p>
          <a:p>
            <a:pPr>
              <a:lnSpc>
                <a:spcPct val="100000"/>
              </a:lnSpc>
              <a:spcBef>
                <a:spcPts val="0"/>
              </a:spcBef>
              <a:spcAft>
                <a:spcPts val="400"/>
              </a:spcAft>
            </a:pPr>
            <a:r>
              <a:rPr lang="tr-TR" sz="3200" dirty="0">
                <a:cs typeface="Times New Roman" panose="02020603050405020304" pitchFamily="18" charset="0"/>
              </a:rPr>
              <a:t>Süreç iyi bir şekilde tanımlanır ve prosedürler </a:t>
            </a:r>
            <a:r>
              <a:rPr lang="tr-TR" sz="3200" dirty="0" smtClean="0">
                <a:cs typeface="Times New Roman" panose="02020603050405020304" pitchFamily="18" charset="0"/>
              </a:rPr>
              <a:t>hazırlanır,</a:t>
            </a:r>
            <a:endParaRPr lang="tr-TR" sz="3200" dirty="0">
              <a:cs typeface="Times New Roman" panose="02020603050405020304" pitchFamily="18" charset="0"/>
            </a:endParaRPr>
          </a:p>
          <a:p>
            <a:pPr>
              <a:lnSpc>
                <a:spcPct val="100000"/>
              </a:lnSpc>
              <a:spcBef>
                <a:spcPts val="0"/>
              </a:spcBef>
              <a:spcAft>
                <a:spcPts val="400"/>
              </a:spcAft>
            </a:pPr>
            <a:r>
              <a:rPr lang="tr-TR" sz="3200" dirty="0">
                <a:cs typeface="Times New Roman" panose="02020603050405020304" pitchFamily="18" charset="0"/>
              </a:rPr>
              <a:t>Birimler arası koordinasyon </a:t>
            </a:r>
            <a:r>
              <a:rPr lang="tr-TR" sz="3200" dirty="0" smtClean="0">
                <a:cs typeface="Times New Roman" panose="02020603050405020304" pitchFamily="18" charset="0"/>
              </a:rPr>
              <a:t>sağlanır,</a:t>
            </a:r>
            <a:endParaRPr lang="tr-TR" sz="3200" dirty="0">
              <a:cs typeface="Times New Roman" panose="02020603050405020304" pitchFamily="18" charset="0"/>
            </a:endParaRPr>
          </a:p>
          <a:p>
            <a:pPr>
              <a:lnSpc>
                <a:spcPct val="100000"/>
              </a:lnSpc>
              <a:spcBef>
                <a:spcPts val="0"/>
              </a:spcBef>
              <a:spcAft>
                <a:spcPts val="400"/>
              </a:spcAft>
            </a:pPr>
            <a:r>
              <a:rPr lang="tr-TR" sz="3200" dirty="0">
                <a:cs typeface="Times New Roman" panose="02020603050405020304" pitchFamily="18" charset="0"/>
              </a:rPr>
              <a:t>Beklenmedik olaylar ve problemlerle, yeni öğrenilen bilgiler not edilir.</a:t>
            </a:r>
          </a:p>
          <a:p>
            <a:pPr>
              <a:lnSpc>
                <a:spcPct val="100000"/>
              </a:lnSpc>
              <a:spcBef>
                <a:spcPts val="0"/>
              </a:spcBef>
              <a:spcAft>
                <a:spcPts val="400"/>
              </a:spcAft>
            </a:pPr>
            <a:endParaRPr lang="tr-TR" sz="3200" dirty="0"/>
          </a:p>
        </p:txBody>
      </p:sp>
      <p:sp>
        <p:nvSpPr>
          <p:cNvPr id="4" name="Veri Yer Tutucusu 3"/>
          <p:cNvSpPr>
            <a:spLocks noGrp="1"/>
          </p:cNvSpPr>
          <p:nvPr>
            <p:ph type="dt" sz="half" idx="10"/>
          </p:nvPr>
        </p:nvSpPr>
        <p:spPr/>
        <p:txBody>
          <a:bodyPr/>
          <a:lstStyle/>
          <a:p>
            <a:fld id="{7436D15C-3964-4734-A166-2E919280E48D}"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10</a:t>
            </a:fld>
            <a:endParaRPr lang="tr-TR"/>
          </a:p>
        </p:txBody>
      </p:sp>
      <p:sp>
        <p:nvSpPr>
          <p:cNvPr id="7" name="Akış Çizelgesi: Toplam Birleşimi 6"/>
          <p:cNvSpPr/>
          <p:nvPr/>
        </p:nvSpPr>
        <p:spPr>
          <a:xfrm>
            <a:off x="11643359" y="6351134"/>
            <a:ext cx="209005" cy="3063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078" name="Picture 6" descr="Ehliyet deneme sınavı | Baskı noktalarına baskı uygulamak yeterliy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058" y="5534147"/>
            <a:ext cx="1501321" cy="115649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8" descr="Öğrendiğini Uygulamak | KAYNAĞIM İNS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10" descr="Öğrendiğini Uygulamak | KAYNAĞIM İNS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84" name="Picture 12" descr="Aldığınız kararları uygulamak için 10 hayati tavsiy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3562" y="5084746"/>
            <a:ext cx="1572712" cy="157271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STEMEK YETMEZ ÇALIŞMAK GEREK – Her gün daha iyiy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3051" y="0"/>
            <a:ext cx="3198949" cy="281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74220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5028" y="218661"/>
            <a:ext cx="10308771" cy="626165"/>
          </a:xfrm>
        </p:spPr>
        <p:txBody>
          <a:bodyPr>
            <a:normAutofit fontScale="90000"/>
          </a:bodyPr>
          <a:lstStyle/>
          <a:p>
            <a:pPr algn="ctr"/>
            <a:r>
              <a:rPr lang="tr-TR" b="1" dirty="0" smtClean="0">
                <a:solidFill>
                  <a:srgbClr val="FF0000"/>
                </a:solidFill>
              </a:rPr>
              <a:t>Kontrol Et</a:t>
            </a:r>
            <a:endParaRPr lang="tr-TR" b="1" dirty="0">
              <a:solidFill>
                <a:srgbClr val="FF0000"/>
              </a:solidFill>
            </a:endParaRPr>
          </a:p>
        </p:txBody>
      </p:sp>
      <p:sp>
        <p:nvSpPr>
          <p:cNvPr id="3" name="İçerik Yer Tutucusu 2"/>
          <p:cNvSpPr>
            <a:spLocks noGrp="1"/>
          </p:cNvSpPr>
          <p:nvPr>
            <p:ph idx="1"/>
          </p:nvPr>
        </p:nvSpPr>
        <p:spPr>
          <a:xfrm>
            <a:off x="271669" y="1672046"/>
            <a:ext cx="11206228" cy="3910148"/>
          </a:xfrm>
        </p:spPr>
        <p:txBody>
          <a:bodyPr>
            <a:noAutofit/>
          </a:bodyPr>
          <a:lstStyle/>
          <a:p>
            <a:pPr>
              <a:lnSpc>
                <a:spcPct val="100000"/>
              </a:lnSpc>
              <a:spcBef>
                <a:spcPts val="0"/>
              </a:spcBef>
              <a:spcAft>
                <a:spcPts val="400"/>
              </a:spcAft>
            </a:pPr>
            <a:r>
              <a:rPr lang="tr-TR" sz="4000" dirty="0">
                <a:cs typeface="Times New Roman" panose="02020603050405020304" pitchFamily="18" charset="0"/>
              </a:rPr>
              <a:t>Hedeflere ulaşılıp ulaşılmadığı kontrol </a:t>
            </a:r>
            <a:r>
              <a:rPr lang="tr-TR" sz="4000" dirty="0" smtClean="0">
                <a:cs typeface="Times New Roman" panose="02020603050405020304" pitchFamily="18" charset="0"/>
              </a:rPr>
              <a:t>edilir,</a:t>
            </a:r>
            <a:endParaRPr lang="tr-TR" sz="4000" dirty="0">
              <a:cs typeface="Times New Roman" panose="02020603050405020304" pitchFamily="18" charset="0"/>
            </a:endParaRPr>
          </a:p>
          <a:p>
            <a:pPr>
              <a:lnSpc>
                <a:spcPct val="100000"/>
              </a:lnSpc>
              <a:spcBef>
                <a:spcPts val="0"/>
              </a:spcBef>
              <a:spcAft>
                <a:spcPts val="400"/>
              </a:spcAft>
            </a:pPr>
            <a:r>
              <a:rPr lang="tr-TR" sz="4000" dirty="0">
                <a:cs typeface="Times New Roman" panose="02020603050405020304" pitchFamily="18" charset="0"/>
              </a:rPr>
              <a:t>Planlanan hedeflerden sapmalar varsa düzeltici eylemler </a:t>
            </a:r>
            <a:r>
              <a:rPr lang="tr-TR" sz="4000" dirty="0" smtClean="0">
                <a:cs typeface="Times New Roman" panose="02020603050405020304" pitchFamily="18" charset="0"/>
              </a:rPr>
              <a:t>oluşturulur, </a:t>
            </a:r>
            <a:endParaRPr lang="tr-TR" sz="4000" dirty="0">
              <a:cs typeface="Times New Roman" panose="02020603050405020304" pitchFamily="18" charset="0"/>
            </a:endParaRPr>
          </a:p>
          <a:p>
            <a:pPr>
              <a:lnSpc>
                <a:spcPct val="100000"/>
              </a:lnSpc>
              <a:spcBef>
                <a:spcPts val="0"/>
              </a:spcBef>
              <a:spcAft>
                <a:spcPts val="400"/>
              </a:spcAft>
            </a:pPr>
            <a:r>
              <a:rPr lang="tr-TR" sz="4000" dirty="0">
                <a:cs typeface="Times New Roman" panose="02020603050405020304" pitchFamily="18" charset="0"/>
              </a:rPr>
              <a:t>Kalite güvence standartları </a:t>
            </a:r>
            <a:r>
              <a:rPr lang="tr-TR" sz="4000" dirty="0" smtClean="0">
                <a:cs typeface="Times New Roman" panose="02020603050405020304" pitchFamily="18" charset="0"/>
              </a:rPr>
              <a:t>hazırlanır.</a:t>
            </a:r>
            <a:endParaRPr lang="tr-TR" sz="4000" dirty="0"/>
          </a:p>
          <a:p>
            <a:pPr>
              <a:lnSpc>
                <a:spcPct val="100000"/>
              </a:lnSpc>
              <a:spcBef>
                <a:spcPts val="0"/>
              </a:spcBef>
              <a:spcAft>
                <a:spcPts val="400"/>
              </a:spcAft>
            </a:pPr>
            <a:endParaRPr lang="tr-TR" sz="4000" dirty="0"/>
          </a:p>
        </p:txBody>
      </p:sp>
      <p:sp>
        <p:nvSpPr>
          <p:cNvPr id="4" name="Veri Yer Tutucusu 3"/>
          <p:cNvSpPr>
            <a:spLocks noGrp="1"/>
          </p:cNvSpPr>
          <p:nvPr>
            <p:ph type="dt" sz="half" idx="10"/>
          </p:nvPr>
        </p:nvSpPr>
        <p:spPr/>
        <p:txBody>
          <a:bodyPr/>
          <a:lstStyle/>
          <a:p>
            <a:fld id="{5234E2B3-48A4-4A1C-8726-B56B10756931}"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11</a:t>
            </a:fld>
            <a:endParaRPr lang="tr-TR"/>
          </a:p>
        </p:txBody>
      </p:sp>
      <p:sp>
        <p:nvSpPr>
          <p:cNvPr id="7" name="Akış Çizelgesi: Toplam Birleşimi 6"/>
          <p:cNvSpPr/>
          <p:nvPr/>
        </p:nvSpPr>
        <p:spPr>
          <a:xfrm>
            <a:off x="11643359" y="6351134"/>
            <a:ext cx="209005" cy="3063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İşaretle Ve Çapraz Simgeleri Kontrol Etvector Stok Vektör Sanatı &amp;  Sinirlendirme'nin Daha Fazla Görseli - Sinirlendirme, Onay İşareti, Simge -  i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1041" y="5076756"/>
            <a:ext cx="2373370" cy="158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91764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409938"/>
          </a:xfrm>
        </p:spPr>
        <p:txBody>
          <a:bodyPr>
            <a:normAutofit fontScale="90000"/>
          </a:bodyPr>
          <a:lstStyle/>
          <a:p>
            <a:pPr algn="ctr"/>
            <a:r>
              <a:rPr lang="tr-TR" b="1" dirty="0" smtClean="0">
                <a:solidFill>
                  <a:srgbClr val="FF0000"/>
                </a:solidFill>
              </a:rPr>
              <a:t>Önlem Al</a:t>
            </a:r>
            <a:endParaRPr lang="tr-TR" b="1" dirty="0">
              <a:solidFill>
                <a:srgbClr val="FF0000"/>
              </a:solidFill>
            </a:endParaRPr>
          </a:p>
        </p:txBody>
      </p:sp>
      <p:sp>
        <p:nvSpPr>
          <p:cNvPr id="3" name="İçerik Yer Tutucusu 2"/>
          <p:cNvSpPr>
            <a:spLocks noGrp="1"/>
          </p:cNvSpPr>
          <p:nvPr>
            <p:ph idx="1"/>
          </p:nvPr>
        </p:nvSpPr>
        <p:spPr>
          <a:xfrm>
            <a:off x="487680" y="1393371"/>
            <a:ext cx="10866121" cy="4807131"/>
          </a:xfrm>
        </p:spPr>
        <p:txBody>
          <a:bodyPr>
            <a:normAutofit fontScale="92500"/>
          </a:bodyPr>
          <a:lstStyle/>
          <a:p>
            <a:pPr lvl="0">
              <a:lnSpc>
                <a:spcPct val="100000"/>
              </a:lnSpc>
              <a:spcBef>
                <a:spcPts val="0"/>
              </a:spcBef>
            </a:pPr>
            <a:r>
              <a:rPr lang="tr-TR" sz="3200" dirty="0">
                <a:latin typeface="Calibri" panose="020F0502020204030204" pitchFamily="34" charset="0"/>
                <a:ea typeface="Calibri" panose="020F0502020204030204" pitchFamily="34" charset="0"/>
                <a:cs typeface="Calibri" panose="020F0502020204030204" pitchFamily="34" charset="0"/>
              </a:rPr>
              <a:t>Projenin başarılı olup olmadığına karar </a:t>
            </a:r>
            <a:r>
              <a:rPr lang="tr-TR" sz="3200" dirty="0" smtClean="0">
                <a:latin typeface="Calibri" panose="020F0502020204030204" pitchFamily="34" charset="0"/>
                <a:ea typeface="Calibri" panose="020F0502020204030204" pitchFamily="34" charset="0"/>
                <a:cs typeface="Calibri" panose="020F0502020204030204" pitchFamily="34" charset="0"/>
              </a:rPr>
              <a:t>verilir,</a:t>
            </a:r>
            <a:endParaRPr lang="tr-TR" sz="3200" dirty="0">
              <a:latin typeface="Calibri" panose="020F0502020204030204" pitchFamily="34" charset="0"/>
              <a:ea typeface="Calibri" panose="020F0502020204030204" pitchFamily="34" charset="0"/>
              <a:cs typeface="Calibri" panose="020F0502020204030204" pitchFamily="34" charset="0"/>
            </a:endParaRPr>
          </a:p>
          <a:p>
            <a:pPr lvl="0">
              <a:lnSpc>
                <a:spcPct val="100000"/>
              </a:lnSpc>
              <a:spcBef>
                <a:spcPts val="0"/>
              </a:spcBef>
            </a:pPr>
            <a:endParaRPr lang="tr-TR" sz="3200" dirty="0" smtClean="0">
              <a:latin typeface="Calibri" panose="020F0502020204030204" pitchFamily="34" charset="0"/>
              <a:ea typeface="Calibri" panose="020F0502020204030204" pitchFamily="34" charset="0"/>
              <a:cs typeface="Calibri" panose="020F0502020204030204" pitchFamily="34" charset="0"/>
            </a:endParaRPr>
          </a:p>
          <a:p>
            <a:pPr lvl="0">
              <a:lnSpc>
                <a:spcPct val="100000"/>
              </a:lnSpc>
              <a:spcBef>
                <a:spcPts val="0"/>
              </a:spcBef>
            </a:pPr>
            <a:r>
              <a:rPr lang="tr-TR" sz="3200" dirty="0" smtClean="0">
                <a:latin typeface="Calibri" panose="020F0502020204030204" pitchFamily="34" charset="0"/>
                <a:ea typeface="Calibri" panose="020F0502020204030204" pitchFamily="34" charset="0"/>
                <a:cs typeface="Calibri" panose="020F0502020204030204" pitchFamily="34" charset="0"/>
              </a:rPr>
              <a:t>Başarılıysa </a:t>
            </a:r>
            <a:r>
              <a:rPr lang="tr-TR" sz="3200" dirty="0">
                <a:latin typeface="Calibri" panose="020F0502020204030204" pitchFamily="34" charset="0"/>
                <a:ea typeface="Calibri" panose="020F0502020204030204" pitchFamily="34" charset="0"/>
                <a:cs typeface="Calibri" panose="020F0502020204030204" pitchFamily="34" charset="0"/>
              </a:rPr>
              <a:t>elde edilen kazanımları sürdürmek için gerekli önlemlerin alınması ve uygulamanın standartlaştırılması </a:t>
            </a:r>
            <a:r>
              <a:rPr lang="tr-TR" sz="3200" dirty="0" smtClean="0">
                <a:latin typeface="Calibri" panose="020F0502020204030204" pitchFamily="34" charset="0"/>
                <a:ea typeface="Calibri" panose="020F0502020204030204" pitchFamily="34" charset="0"/>
                <a:cs typeface="Calibri" panose="020F0502020204030204" pitchFamily="34" charset="0"/>
              </a:rPr>
              <a:t>gerekir,</a:t>
            </a:r>
            <a:endParaRPr lang="tr-TR" sz="3200" dirty="0">
              <a:latin typeface="Calibri" panose="020F0502020204030204" pitchFamily="34" charset="0"/>
              <a:ea typeface="Calibri" panose="020F0502020204030204" pitchFamily="34" charset="0"/>
              <a:cs typeface="Calibri" panose="020F0502020204030204" pitchFamily="34" charset="0"/>
            </a:endParaRPr>
          </a:p>
          <a:p>
            <a:pPr lvl="0">
              <a:lnSpc>
                <a:spcPct val="100000"/>
              </a:lnSpc>
              <a:spcBef>
                <a:spcPts val="0"/>
              </a:spcBef>
            </a:pPr>
            <a:endParaRPr lang="tr-TR" sz="3200" dirty="0" smtClean="0">
              <a:latin typeface="Calibri" panose="020F0502020204030204" pitchFamily="34" charset="0"/>
              <a:ea typeface="Calibri" panose="020F0502020204030204" pitchFamily="34" charset="0"/>
              <a:cs typeface="Calibri" panose="020F0502020204030204" pitchFamily="34" charset="0"/>
            </a:endParaRPr>
          </a:p>
          <a:p>
            <a:pPr lvl="0">
              <a:lnSpc>
                <a:spcPct val="100000"/>
              </a:lnSpc>
              <a:spcBef>
                <a:spcPts val="0"/>
              </a:spcBef>
            </a:pPr>
            <a:r>
              <a:rPr lang="tr-TR" sz="3200" dirty="0" smtClean="0">
                <a:latin typeface="Calibri" panose="020F0502020204030204" pitchFamily="34" charset="0"/>
                <a:ea typeface="Calibri" panose="020F0502020204030204" pitchFamily="34" charset="0"/>
                <a:cs typeface="Calibri" panose="020F0502020204030204" pitchFamily="34" charset="0"/>
              </a:rPr>
              <a:t>Uygulama </a:t>
            </a:r>
            <a:r>
              <a:rPr lang="tr-TR" sz="3200" dirty="0">
                <a:latin typeface="Calibri" panose="020F0502020204030204" pitchFamily="34" charset="0"/>
                <a:ea typeface="Calibri" panose="020F0502020204030204" pitchFamily="34" charset="0"/>
                <a:cs typeface="Calibri" panose="020F0502020204030204" pitchFamily="34" charset="0"/>
              </a:rPr>
              <a:t>pilot bir uygulamaysa ve başarılı olduysa gerekli revizyonlarla birlikte daha geniş çerçevede </a:t>
            </a:r>
            <a:r>
              <a:rPr lang="tr-TR" sz="3200" dirty="0" smtClean="0">
                <a:latin typeface="Calibri" panose="020F0502020204030204" pitchFamily="34" charset="0"/>
                <a:ea typeface="Calibri" panose="020F0502020204030204" pitchFamily="34" charset="0"/>
                <a:cs typeface="Calibri" panose="020F0502020204030204" pitchFamily="34" charset="0"/>
              </a:rPr>
              <a:t>uygulanmaya çalışılır, </a:t>
            </a:r>
          </a:p>
          <a:p>
            <a:pPr lvl="0">
              <a:lnSpc>
                <a:spcPct val="100000"/>
              </a:lnSpc>
              <a:spcBef>
                <a:spcPts val="0"/>
              </a:spcBef>
            </a:pPr>
            <a:endParaRPr lang="tr-TR" sz="3200" dirty="0" smtClean="0">
              <a:latin typeface="Calibri" panose="020F0502020204030204" pitchFamily="34" charset="0"/>
              <a:ea typeface="Calibri" panose="020F0502020204030204" pitchFamily="34" charset="0"/>
              <a:cs typeface="Calibri" panose="020F0502020204030204" pitchFamily="34" charset="0"/>
            </a:endParaRPr>
          </a:p>
          <a:p>
            <a:pPr lvl="0">
              <a:lnSpc>
                <a:spcPct val="100000"/>
              </a:lnSpc>
              <a:spcBef>
                <a:spcPts val="0"/>
              </a:spcBef>
            </a:pPr>
            <a:r>
              <a:rPr lang="tr-TR" sz="3200" dirty="0" smtClean="0">
                <a:latin typeface="Calibri" panose="020F0502020204030204" pitchFamily="34" charset="0"/>
                <a:ea typeface="Calibri" panose="020F0502020204030204" pitchFamily="34" charset="0"/>
                <a:cs typeface="Calibri" panose="020F0502020204030204" pitchFamily="34" charset="0"/>
              </a:rPr>
              <a:t>Başarısız </a:t>
            </a:r>
            <a:r>
              <a:rPr lang="tr-TR" sz="3200" dirty="0">
                <a:latin typeface="Calibri" panose="020F0502020204030204" pitchFamily="34" charset="0"/>
                <a:ea typeface="Calibri" panose="020F0502020204030204" pitchFamily="34" charset="0"/>
                <a:cs typeface="Calibri" panose="020F0502020204030204" pitchFamily="34" charset="0"/>
              </a:rPr>
              <a:t>bir pilot çalışmaysa revizyonlarla birlikte yeni bir döngüye başlanabilir ya da proje terk edilebilir.</a:t>
            </a:r>
          </a:p>
          <a:p>
            <a:pPr>
              <a:lnSpc>
                <a:spcPct val="100000"/>
              </a:lnSpc>
              <a:spcBef>
                <a:spcPts val="0"/>
              </a:spcBef>
            </a:pPr>
            <a:endParaRPr lang="tr-TR" sz="3200" dirty="0">
              <a:latin typeface="Calibri" panose="020F0502020204030204" pitchFamily="34" charset="0"/>
              <a:ea typeface="Calibri" panose="020F0502020204030204" pitchFamily="34" charset="0"/>
              <a:cs typeface="Calibri" panose="020F0502020204030204" pitchFamily="34" charset="0"/>
            </a:endParaRPr>
          </a:p>
        </p:txBody>
      </p:sp>
      <p:sp>
        <p:nvSpPr>
          <p:cNvPr id="4" name="Veri Yer Tutucusu 3"/>
          <p:cNvSpPr>
            <a:spLocks noGrp="1"/>
          </p:cNvSpPr>
          <p:nvPr>
            <p:ph type="dt" sz="half" idx="10"/>
          </p:nvPr>
        </p:nvSpPr>
        <p:spPr/>
        <p:txBody>
          <a:bodyPr/>
          <a:lstStyle/>
          <a:p>
            <a:fld id="{3D972B0D-2409-4BA3-8D47-03C573E4C335}"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12</a:t>
            </a:fld>
            <a:endParaRPr lang="tr-TR"/>
          </a:p>
        </p:txBody>
      </p:sp>
      <p:sp>
        <p:nvSpPr>
          <p:cNvPr id="7" name="Akış Çizelgesi: Toplam Birleşimi 6"/>
          <p:cNvSpPr/>
          <p:nvPr/>
        </p:nvSpPr>
        <p:spPr>
          <a:xfrm>
            <a:off x="11643359" y="6351134"/>
            <a:ext cx="209005" cy="3063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098" name="Picture 2" descr="DEÜ TEKNİK ATÖLYELER ŞUBE MÜDÜRLÜĞÜ on X: &quot;#universitemDEU'nun  @DEUYapiisleri dairesinin üretim merkezi olan Teknik Atölyeler Şube  Müdürlüğünde #İSG'ye yönelik çalışmaları yerinde inceleyen  Gen.Sek.Yard.Dr.Dilek Eser hocamız ile iş güvenliği uzmanları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2173" y="0"/>
            <a:ext cx="2269827" cy="1567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76712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365126"/>
            <a:ext cx="11068455" cy="1028246"/>
          </a:xfrm>
        </p:spPr>
        <p:txBody>
          <a:bodyPr>
            <a:normAutofit fontScale="90000"/>
          </a:bodyPr>
          <a:lstStyle/>
          <a:p>
            <a:pPr algn="ctr"/>
            <a:r>
              <a:rPr lang="tr-TR" b="1" dirty="0" smtClean="0">
                <a:solidFill>
                  <a:srgbClr val="0000CC"/>
                </a:solidFill>
              </a:rPr>
              <a:t>Yönetsel / İdari </a:t>
            </a:r>
            <a:r>
              <a:rPr lang="tr-TR" b="1" dirty="0">
                <a:solidFill>
                  <a:srgbClr val="FF0000"/>
                </a:solidFill>
              </a:rPr>
              <a:t>süreçlerde PUKÖ döngüsünü sağlamak amacıyla</a:t>
            </a:r>
          </a:p>
        </p:txBody>
      </p:sp>
      <p:sp>
        <p:nvSpPr>
          <p:cNvPr id="3" name="İçerik Yer Tutucusu 2"/>
          <p:cNvSpPr>
            <a:spLocks noGrp="1"/>
          </p:cNvSpPr>
          <p:nvPr>
            <p:ph idx="1"/>
          </p:nvPr>
        </p:nvSpPr>
        <p:spPr>
          <a:xfrm>
            <a:off x="383178" y="1854926"/>
            <a:ext cx="6949440" cy="4322037"/>
          </a:xfrm>
        </p:spPr>
        <p:txBody>
          <a:bodyPr>
            <a:normAutofit/>
          </a:bodyPr>
          <a:lstStyle/>
          <a:p>
            <a:pPr>
              <a:lnSpc>
                <a:spcPct val="110000"/>
              </a:lnSpc>
              <a:spcBef>
                <a:spcPts val="0"/>
              </a:spcBef>
            </a:pPr>
            <a:r>
              <a:rPr lang="tr-TR" sz="3600" dirty="0"/>
              <a:t>Stratejik Planlar, </a:t>
            </a:r>
          </a:p>
          <a:p>
            <a:pPr>
              <a:lnSpc>
                <a:spcPct val="110000"/>
              </a:lnSpc>
              <a:spcBef>
                <a:spcPts val="0"/>
              </a:spcBef>
            </a:pPr>
            <a:r>
              <a:rPr lang="tr-TR" sz="3600" dirty="0"/>
              <a:t>Kurum İç Değerlendirme Raporları,</a:t>
            </a:r>
          </a:p>
          <a:p>
            <a:pPr>
              <a:lnSpc>
                <a:spcPct val="110000"/>
              </a:lnSpc>
              <a:spcBef>
                <a:spcPts val="0"/>
              </a:spcBef>
            </a:pPr>
            <a:r>
              <a:rPr lang="tr-TR" sz="3600" dirty="0"/>
              <a:t>Birim İç Değerlendirme Raporları </a:t>
            </a:r>
            <a:endParaRPr lang="tr-TR" sz="3600" dirty="0" smtClean="0"/>
          </a:p>
          <a:p>
            <a:pPr>
              <a:lnSpc>
                <a:spcPct val="110000"/>
              </a:lnSpc>
              <a:spcBef>
                <a:spcPts val="0"/>
              </a:spcBef>
            </a:pPr>
            <a:r>
              <a:rPr lang="tr-TR" sz="3600" dirty="0" smtClean="0"/>
              <a:t>İdare </a:t>
            </a:r>
            <a:r>
              <a:rPr lang="tr-TR" sz="3600" dirty="0"/>
              <a:t>Faaliyet Raporları,</a:t>
            </a:r>
          </a:p>
          <a:p>
            <a:pPr>
              <a:lnSpc>
                <a:spcPct val="110000"/>
              </a:lnSpc>
              <a:spcBef>
                <a:spcPts val="0"/>
              </a:spcBef>
            </a:pPr>
            <a:r>
              <a:rPr lang="tr-TR" sz="3600" dirty="0"/>
              <a:t>İç Kontrol Eylem Planları, </a:t>
            </a:r>
            <a:endParaRPr lang="tr-TR" sz="3600" dirty="0" smtClean="0"/>
          </a:p>
          <a:p>
            <a:pPr>
              <a:lnSpc>
                <a:spcPct val="110000"/>
              </a:lnSpc>
              <a:spcBef>
                <a:spcPts val="0"/>
              </a:spcBef>
            </a:pPr>
            <a:r>
              <a:rPr lang="tr-TR" sz="3600" dirty="0" smtClean="0"/>
              <a:t>...</a:t>
            </a:r>
          </a:p>
        </p:txBody>
      </p:sp>
      <p:sp>
        <p:nvSpPr>
          <p:cNvPr id="4" name="Akış Çizelgesi: Toplam Birleşimi 3"/>
          <p:cNvSpPr/>
          <p:nvPr/>
        </p:nvSpPr>
        <p:spPr>
          <a:xfrm>
            <a:off x="11643359" y="6351134"/>
            <a:ext cx="209005" cy="3063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Veri Yer Tutucusu 4"/>
          <p:cNvSpPr>
            <a:spLocks noGrp="1"/>
          </p:cNvSpPr>
          <p:nvPr>
            <p:ph type="dt" sz="half" idx="10"/>
          </p:nvPr>
        </p:nvSpPr>
        <p:spPr/>
        <p:txBody>
          <a:bodyPr/>
          <a:lstStyle/>
          <a:p>
            <a:fld id="{FE61FA78-00C2-4145-8EE4-0CF9B9B91105}" type="datetime1">
              <a:rPr lang="tr-TR" smtClean="0"/>
              <a:t>19.01.2024</a:t>
            </a:fld>
            <a:endParaRPr lang="tr-TR"/>
          </a:p>
        </p:txBody>
      </p:sp>
      <p:sp>
        <p:nvSpPr>
          <p:cNvPr id="6" name="Altbilgi Yer Tutucusu 5"/>
          <p:cNvSpPr>
            <a:spLocks noGrp="1"/>
          </p:cNvSpPr>
          <p:nvPr>
            <p:ph type="ftr" sz="quarter" idx="11"/>
          </p:nvPr>
        </p:nvSpPr>
        <p:spPr/>
        <p:txBody>
          <a:bodyPr/>
          <a:lstStyle/>
          <a:p>
            <a:r>
              <a:rPr lang="tr-TR" smtClean="0"/>
              <a:t>TRÜ 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13</a:t>
            </a:fld>
            <a:endParaRPr lang="tr-TR"/>
          </a:p>
        </p:txBody>
      </p:sp>
      <p:pic>
        <p:nvPicPr>
          <p:cNvPr id="2050" name="Picture 2" descr="Stratejik Plan | Yeşil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9922" y="1459847"/>
            <a:ext cx="3287939" cy="16861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ijital Dönüşüm ve Yazılım Ofisi Koordinatörlüğü | Sayfa | Faaliyet  Raporlar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3408359"/>
            <a:ext cx="2404291" cy="309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59143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91590"/>
            <a:ext cx="10515600" cy="766354"/>
          </a:xfrm>
        </p:spPr>
        <p:txBody>
          <a:bodyPr>
            <a:noAutofit/>
          </a:bodyPr>
          <a:lstStyle/>
          <a:p>
            <a:pPr algn="ctr"/>
            <a:r>
              <a:rPr lang="tr-TR" sz="3200" b="1" dirty="0" smtClean="0"/>
              <a:t/>
            </a:r>
            <a:br>
              <a:rPr lang="tr-TR" sz="3200" b="1" dirty="0" smtClean="0"/>
            </a:br>
            <a:r>
              <a:rPr lang="tr-TR" sz="3200" b="1" dirty="0" smtClean="0">
                <a:solidFill>
                  <a:srgbClr val="0000CC"/>
                </a:solidFill>
              </a:rPr>
              <a:t>Eğitim-Öğretim </a:t>
            </a:r>
            <a:r>
              <a:rPr lang="tr-TR" sz="3200" b="1" dirty="0" smtClean="0">
                <a:solidFill>
                  <a:srgbClr val="FF0000"/>
                </a:solidFill>
              </a:rPr>
              <a:t>süreçlerinde PUKÖ döngüsünü sağlamak için,</a:t>
            </a:r>
            <a:r>
              <a:rPr lang="tr-TR" sz="3200" b="1" dirty="0">
                <a:solidFill>
                  <a:srgbClr val="FF0000"/>
                </a:solidFill>
              </a:rPr>
              <a:t/>
            </a:r>
            <a:br>
              <a:rPr lang="tr-TR" sz="3200" b="1" dirty="0">
                <a:solidFill>
                  <a:srgbClr val="FF0000"/>
                </a:solidFill>
              </a:rPr>
            </a:br>
            <a:endParaRPr lang="tr-TR" sz="3200" b="1" dirty="0">
              <a:solidFill>
                <a:srgbClr val="FF0000"/>
              </a:solidFill>
            </a:endParaRPr>
          </a:p>
        </p:txBody>
      </p:sp>
      <p:sp>
        <p:nvSpPr>
          <p:cNvPr id="3" name="İçerik Yer Tutucusu 2"/>
          <p:cNvSpPr>
            <a:spLocks noGrp="1"/>
          </p:cNvSpPr>
          <p:nvPr>
            <p:ph idx="1"/>
          </p:nvPr>
        </p:nvSpPr>
        <p:spPr>
          <a:xfrm>
            <a:off x="627017" y="1820091"/>
            <a:ext cx="8595360" cy="3918858"/>
          </a:xfrm>
        </p:spPr>
        <p:txBody>
          <a:bodyPr>
            <a:normAutofit lnSpcReduction="10000"/>
          </a:bodyPr>
          <a:lstStyle/>
          <a:p>
            <a:pPr>
              <a:lnSpc>
                <a:spcPct val="100000"/>
              </a:lnSpc>
              <a:spcBef>
                <a:spcPts val="0"/>
              </a:spcBef>
            </a:pPr>
            <a:r>
              <a:rPr lang="tr-TR" sz="3600" dirty="0" smtClean="0"/>
              <a:t>Stratejik </a:t>
            </a:r>
            <a:r>
              <a:rPr lang="tr-TR" sz="3600" dirty="0"/>
              <a:t>Yönetim kapsamında yıllık performans izlemeleri ve değerlendirme toplantıları,</a:t>
            </a:r>
          </a:p>
          <a:p>
            <a:pPr>
              <a:lnSpc>
                <a:spcPct val="100000"/>
              </a:lnSpc>
              <a:spcBef>
                <a:spcPts val="0"/>
              </a:spcBef>
            </a:pPr>
            <a:r>
              <a:rPr lang="tr-TR" sz="3600" dirty="0"/>
              <a:t>Birim İç Değerlendirme </a:t>
            </a:r>
            <a:r>
              <a:rPr lang="tr-TR" sz="3600" dirty="0" smtClean="0"/>
              <a:t>Raporları,</a:t>
            </a:r>
          </a:p>
          <a:p>
            <a:pPr>
              <a:lnSpc>
                <a:spcPct val="100000"/>
              </a:lnSpc>
              <a:spcBef>
                <a:spcPts val="0"/>
              </a:spcBef>
            </a:pPr>
            <a:r>
              <a:rPr lang="tr-TR" sz="3600" dirty="0"/>
              <a:t>Üniversite Bilgi Sistemi ve </a:t>
            </a:r>
            <a:r>
              <a:rPr lang="tr-TR" sz="3600" dirty="0" smtClean="0"/>
              <a:t>Raporları,</a:t>
            </a:r>
            <a:endParaRPr lang="tr-TR" sz="3600" dirty="0"/>
          </a:p>
          <a:p>
            <a:pPr>
              <a:lnSpc>
                <a:spcPct val="100000"/>
              </a:lnSpc>
              <a:spcBef>
                <a:spcPts val="0"/>
              </a:spcBef>
            </a:pPr>
            <a:r>
              <a:rPr lang="tr-TR" sz="3600" dirty="0" smtClean="0"/>
              <a:t>Öğrenci </a:t>
            </a:r>
            <a:r>
              <a:rPr lang="tr-TR" sz="3600" dirty="0"/>
              <a:t>ve Çalışan Memnuniyet </a:t>
            </a:r>
            <a:r>
              <a:rPr lang="tr-TR" sz="3600" dirty="0" smtClean="0"/>
              <a:t>Anketleri,</a:t>
            </a:r>
          </a:p>
          <a:p>
            <a:pPr>
              <a:lnSpc>
                <a:spcPct val="100000"/>
              </a:lnSpc>
              <a:spcBef>
                <a:spcPts val="0"/>
              </a:spcBef>
            </a:pPr>
            <a:r>
              <a:rPr lang="tr-TR" sz="3600" dirty="0" smtClean="0"/>
              <a:t>… </a:t>
            </a:r>
            <a:endParaRPr lang="tr-TR" sz="3600" dirty="0"/>
          </a:p>
        </p:txBody>
      </p:sp>
      <p:sp>
        <p:nvSpPr>
          <p:cNvPr id="4" name="Akış Çizelgesi: Toplam Birleşimi 3"/>
          <p:cNvSpPr/>
          <p:nvPr/>
        </p:nvSpPr>
        <p:spPr>
          <a:xfrm>
            <a:off x="11643359" y="6351134"/>
            <a:ext cx="209005" cy="3063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Veri Yer Tutucusu 4"/>
          <p:cNvSpPr>
            <a:spLocks noGrp="1"/>
          </p:cNvSpPr>
          <p:nvPr>
            <p:ph type="dt" sz="half" idx="10"/>
          </p:nvPr>
        </p:nvSpPr>
        <p:spPr/>
        <p:txBody>
          <a:bodyPr/>
          <a:lstStyle/>
          <a:p>
            <a:fld id="{5F936693-522A-4B75-B502-2AB9C047579A}" type="datetime1">
              <a:rPr lang="tr-TR" smtClean="0"/>
              <a:t>19.01.2024</a:t>
            </a:fld>
            <a:endParaRPr lang="tr-TR"/>
          </a:p>
        </p:txBody>
      </p:sp>
      <p:sp>
        <p:nvSpPr>
          <p:cNvPr id="6" name="Altbilgi Yer Tutucusu 5"/>
          <p:cNvSpPr>
            <a:spLocks noGrp="1"/>
          </p:cNvSpPr>
          <p:nvPr>
            <p:ph type="ftr" sz="quarter" idx="11"/>
          </p:nvPr>
        </p:nvSpPr>
        <p:spPr/>
        <p:txBody>
          <a:bodyPr/>
          <a:lstStyle/>
          <a:p>
            <a:r>
              <a:rPr lang="tr-TR" smtClean="0"/>
              <a:t>TRÜ 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14</a:t>
            </a:fld>
            <a:endParaRPr lang="tr-TR"/>
          </a:p>
        </p:txBody>
      </p:sp>
      <p:sp>
        <p:nvSpPr>
          <p:cNvPr id="8" name="AutoShape 2" descr="KARADENİZ TEKNİK ÜNİVERSİTE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descr="YÜKSEKÖĞRETİM KURUL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6" name="Picture 6" descr="https://encrypted-tbn0.gstatic.com/images?q=tbn:ANd9GcSO7adDr_ksE0ipe0fXhQNeaEiAZ45W9pdIYPY2VPNnVO12euFKvOFdOAjURrZL9DoLw4g&amp;usqp=C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257" y="1714681"/>
            <a:ext cx="2558143" cy="3613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2147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148046"/>
            <a:ext cx="11153503" cy="906779"/>
          </a:xfrm>
        </p:spPr>
        <p:txBody>
          <a:bodyPr>
            <a:noAutofit/>
          </a:bodyPr>
          <a:lstStyle/>
          <a:p>
            <a:pPr algn="ctr"/>
            <a:r>
              <a:rPr lang="tr-TR" sz="3200" b="1" dirty="0" smtClean="0">
                <a:solidFill>
                  <a:srgbClr val="0000CC"/>
                </a:solidFill>
              </a:rPr>
              <a:t>Araştırma-Geliştirme </a:t>
            </a:r>
            <a:r>
              <a:rPr lang="tr-TR" sz="3200" b="1" dirty="0">
                <a:solidFill>
                  <a:srgbClr val="FF0000"/>
                </a:solidFill>
              </a:rPr>
              <a:t>süreçlerinde PUKÖ döngüsünü sağlamak için;</a:t>
            </a:r>
          </a:p>
        </p:txBody>
      </p:sp>
      <p:sp>
        <p:nvSpPr>
          <p:cNvPr id="3" name="İçerik Yer Tutucusu 2"/>
          <p:cNvSpPr>
            <a:spLocks noGrp="1"/>
          </p:cNvSpPr>
          <p:nvPr>
            <p:ph idx="1"/>
          </p:nvPr>
        </p:nvSpPr>
        <p:spPr>
          <a:xfrm>
            <a:off x="838198" y="1349828"/>
            <a:ext cx="8340636" cy="5001305"/>
          </a:xfrm>
        </p:spPr>
        <p:txBody>
          <a:bodyPr>
            <a:normAutofit lnSpcReduction="10000"/>
          </a:bodyPr>
          <a:lstStyle/>
          <a:p>
            <a:pPr>
              <a:lnSpc>
                <a:spcPct val="110000"/>
              </a:lnSpc>
              <a:spcBef>
                <a:spcPts val="0"/>
              </a:spcBef>
            </a:pPr>
            <a:r>
              <a:rPr lang="tr-TR" dirty="0"/>
              <a:t>TÜBİTAK proje sayısı, </a:t>
            </a:r>
            <a:endParaRPr lang="tr-TR" dirty="0" smtClean="0"/>
          </a:p>
          <a:p>
            <a:pPr>
              <a:lnSpc>
                <a:spcPct val="110000"/>
              </a:lnSpc>
              <a:spcBef>
                <a:spcPts val="0"/>
              </a:spcBef>
            </a:pPr>
            <a:r>
              <a:rPr lang="tr-TR" dirty="0" smtClean="0"/>
              <a:t>Düzenlenen </a:t>
            </a:r>
            <a:r>
              <a:rPr lang="tr-TR" dirty="0"/>
              <a:t>ulusal bilimsel etkinlik sayısı, </a:t>
            </a:r>
            <a:endParaRPr lang="tr-TR" dirty="0" smtClean="0"/>
          </a:p>
          <a:p>
            <a:pPr>
              <a:lnSpc>
                <a:spcPct val="110000"/>
              </a:lnSpc>
              <a:spcBef>
                <a:spcPts val="0"/>
              </a:spcBef>
            </a:pPr>
            <a:r>
              <a:rPr lang="tr-TR" dirty="0" smtClean="0"/>
              <a:t>Girişimcilik </a:t>
            </a:r>
            <a:r>
              <a:rPr lang="tr-TR" dirty="0"/>
              <a:t>yarışmalarına katılan proje sayısı, </a:t>
            </a:r>
            <a:endParaRPr lang="tr-TR" dirty="0" smtClean="0"/>
          </a:p>
          <a:p>
            <a:pPr>
              <a:lnSpc>
                <a:spcPct val="110000"/>
              </a:lnSpc>
              <a:spcBef>
                <a:spcPts val="0"/>
              </a:spcBef>
            </a:pPr>
            <a:r>
              <a:rPr lang="tr-TR" dirty="0" smtClean="0"/>
              <a:t>Girişimcilik </a:t>
            </a:r>
            <a:r>
              <a:rPr lang="tr-TR" dirty="0"/>
              <a:t>konusunda verilen danışmanlık sayısı,</a:t>
            </a:r>
          </a:p>
          <a:p>
            <a:pPr>
              <a:lnSpc>
                <a:spcPct val="110000"/>
              </a:lnSpc>
              <a:spcBef>
                <a:spcPts val="0"/>
              </a:spcBef>
            </a:pPr>
            <a:r>
              <a:rPr lang="tr-TR" dirty="0"/>
              <a:t>Bilimsel yayın sayısı, </a:t>
            </a:r>
            <a:endParaRPr lang="tr-TR" dirty="0" smtClean="0"/>
          </a:p>
          <a:p>
            <a:pPr>
              <a:lnSpc>
                <a:spcPct val="110000"/>
              </a:lnSpc>
              <a:spcBef>
                <a:spcPts val="0"/>
              </a:spcBef>
            </a:pPr>
            <a:r>
              <a:rPr lang="tr-TR" dirty="0" smtClean="0"/>
              <a:t>URAP </a:t>
            </a:r>
            <a:r>
              <a:rPr lang="tr-TR" dirty="0"/>
              <a:t>sıralaması,</a:t>
            </a:r>
          </a:p>
          <a:p>
            <a:pPr>
              <a:lnSpc>
                <a:spcPct val="110000"/>
              </a:lnSpc>
              <a:spcBef>
                <a:spcPts val="0"/>
              </a:spcBef>
            </a:pPr>
            <a:r>
              <a:rPr lang="tr-TR" dirty="0"/>
              <a:t>CÜBAP proje sayısı, </a:t>
            </a:r>
            <a:endParaRPr lang="tr-TR" dirty="0" smtClean="0"/>
          </a:p>
          <a:p>
            <a:pPr>
              <a:lnSpc>
                <a:spcPct val="110000"/>
              </a:lnSpc>
              <a:spcBef>
                <a:spcPts val="0"/>
              </a:spcBef>
            </a:pPr>
            <a:r>
              <a:rPr lang="tr-TR" dirty="0" smtClean="0"/>
              <a:t>Stratejik </a:t>
            </a:r>
            <a:r>
              <a:rPr lang="tr-TR" dirty="0"/>
              <a:t>Yönetim kapsamında yıllık performans izlemeleri ve değerlendirme toplantıları,</a:t>
            </a:r>
          </a:p>
          <a:p>
            <a:pPr>
              <a:lnSpc>
                <a:spcPct val="110000"/>
              </a:lnSpc>
              <a:spcBef>
                <a:spcPts val="0"/>
              </a:spcBef>
            </a:pPr>
            <a:r>
              <a:rPr lang="tr-TR" dirty="0"/>
              <a:t>Birim İç Değerlendirme </a:t>
            </a:r>
            <a:r>
              <a:rPr lang="tr-TR" dirty="0" smtClean="0"/>
              <a:t>Raporları</a:t>
            </a:r>
          </a:p>
          <a:p>
            <a:pPr>
              <a:lnSpc>
                <a:spcPct val="110000"/>
              </a:lnSpc>
              <a:spcBef>
                <a:spcPts val="0"/>
              </a:spcBef>
            </a:pPr>
            <a:r>
              <a:rPr lang="tr-TR" dirty="0" smtClean="0"/>
              <a:t>…</a:t>
            </a:r>
            <a:endParaRPr lang="tr-TR" dirty="0"/>
          </a:p>
        </p:txBody>
      </p:sp>
      <p:sp>
        <p:nvSpPr>
          <p:cNvPr id="4" name="Akış Çizelgesi: Toplam Birleşimi 3"/>
          <p:cNvSpPr/>
          <p:nvPr/>
        </p:nvSpPr>
        <p:spPr>
          <a:xfrm>
            <a:off x="11643359" y="6351134"/>
            <a:ext cx="209005" cy="3063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Veri Yer Tutucusu 4"/>
          <p:cNvSpPr>
            <a:spLocks noGrp="1"/>
          </p:cNvSpPr>
          <p:nvPr>
            <p:ph type="dt" sz="half" idx="10"/>
          </p:nvPr>
        </p:nvSpPr>
        <p:spPr/>
        <p:txBody>
          <a:bodyPr/>
          <a:lstStyle/>
          <a:p>
            <a:fld id="{A30B49E5-E0E5-45C0-93F2-28C9B53085B7}" type="datetime1">
              <a:rPr lang="tr-TR" smtClean="0"/>
              <a:t>19.01.2024</a:t>
            </a:fld>
            <a:endParaRPr lang="tr-TR"/>
          </a:p>
        </p:txBody>
      </p:sp>
      <p:sp>
        <p:nvSpPr>
          <p:cNvPr id="6" name="Altbilgi Yer Tutucusu 5"/>
          <p:cNvSpPr>
            <a:spLocks noGrp="1"/>
          </p:cNvSpPr>
          <p:nvPr>
            <p:ph type="ftr" sz="quarter" idx="11"/>
          </p:nvPr>
        </p:nvSpPr>
        <p:spPr/>
        <p:txBody>
          <a:bodyPr/>
          <a:lstStyle/>
          <a:p>
            <a:r>
              <a:rPr lang="tr-TR" smtClean="0"/>
              <a:t>TRÜ 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15</a:t>
            </a:fld>
            <a:endParaRPr lang="tr-TR"/>
          </a:p>
        </p:txBody>
      </p:sp>
      <p:pic>
        <p:nvPicPr>
          <p:cNvPr id="6146" name="Picture 2" descr="birim iç değerlendirme raporları | Maçka Meslek Yüksekoku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4593" y="2306819"/>
            <a:ext cx="1971131" cy="279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46333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18893"/>
            <a:ext cx="11240588" cy="766355"/>
          </a:xfrm>
        </p:spPr>
        <p:txBody>
          <a:bodyPr>
            <a:noAutofit/>
          </a:bodyPr>
          <a:lstStyle/>
          <a:p>
            <a:pPr algn="ctr"/>
            <a:r>
              <a:rPr lang="tr-TR" sz="3200" b="1" dirty="0">
                <a:solidFill>
                  <a:srgbClr val="0000CC"/>
                </a:solidFill>
              </a:rPr>
              <a:t>Toplumsal </a:t>
            </a:r>
            <a:r>
              <a:rPr lang="tr-TR" sz="3200" b="1" dirty="0" smtClean="0">
                <a:solidFill>
                  <a:srgbClr val="0000CC"/>
                </a:solidFill>
              </a:rPr>
              <a:t>Katkı </a:t>
            </a:r>
            <a:r>
              <a:rPr lang="tr-TR" sz="3200" b="1" dirty="0">
                <a:solidFill>
                  <a:srgbClr val="FF0000"/>
                </a:solidFill>
              </a:rPr>
              <a:t>süreçlerinde PUKÖ döngüsünü sağlamak amacıyla;</a:t>
            </a:r>
          </a:p>
        </p:txBody>
      </p:sp>
      <p:sp>
        <p:nvSpPr>
          <p:cNvPr id="3" name="İçerik Yer Tutucusu 2"/>
          <p:cNvSpPr>
            <a:spLocks noGrp="1"/>
          </p:cNvSpPr>
          <p:nvPr>
            <p:ph idx="1"/>
          </p:nvPr>
        </p:nvSpPr>
        <p:spPr>
          <a:xfrm>
            <a:off x="531222" y="1367246"/>
            <a:ext cx="8725989" cy="4809716"/>
          </a:xfrm>
        </p:spPr>
        <p:txBody>
          <a:bodyPr>
            <a:normAutofit/>
          </a:bodyPr>
          <a:lstStyle/>
          <a:p>
            <a:pPr>
              <a:lnSpc>
                <a:spcPct val="110000"/>
              </a:lnSpc>
              <a:spcBef>
                <a:spcPts val="0"/>
              </a:spcBef>
            </a:pPr>
            <a:r>
              <a:rPr lang="tr-TR" sz="3200" dirty="0"/>
              <a:t>Stratejik Yönetim kapsamında yıllık performans izlemeleri ve değerlendirme toplantıları, </a:t>
            </a:r>
            <a:endParaRPr lang="tr-TR" sz="3200" dirty="0" smtClean="0"/>
          </a:p>
          <a:p>
            <a:pPr>
              <a:lnSpc>
                <a:spcPct val="110000"/>
              </a:lnSpc>
              <a:spcBef>
                <a:spcPts val="0"/>
              </a:spcBef>
            </a:pPr>
            <a:r>
              <a:rPr lang="tr-TR" sz="3200" dirty="0" smtClean="0"/>
              <a:t>Şehir </a:t>
            </a:r>
            <a:r>
              <a:rPr lang="tr-TR" sz="3200" dirty="0"/>
              <a:t>tanıtım çalışmaları,</a:t>
            </a:r>
          </a:p>
          <a:p>
            <a:pPr>
              <a:lnSpc>
                <a:spcPct val="110000"/>
              </a:lnSpc>
              <a:spcBef>
                <a:spcPts val="0"/>
              </a:spcBef>
            </a:pPr>
            <a:r>
              <a:rPr lang="tr-TR" sz="3200" dirty="0" smtClean="0"/>
              <a:t>Yerel </a:t>
            </a:r>
            <a:r>
              <a:rPr lang="tr-TR" sz="3200" dirty="0"/>
              <a:t>kuruluşlarla yapılan protokol sayıları, </a:t>
            </a:r>
            <a:endParaRPr lang="tr-TR" sz="3200" dirty="0" smtClean="0"/>
          </a:p>
          <a:p>
            <a:pPr>
              <a:lnSpc>
                <a:spcPct val="110000"/>
              </a:lnSpc>
              <a:spcBef>
                <a:spcPts val="0"/>
              </a:spcBef>
            </a:pPr>
            <a:r>
              <a:rPr lang="tr-TR" sz="3200" dirty="0" smtClean="0"/>
              <a:t>Öğrenci toplulukları faaliyet raporları, </a:t>
            </a:r>
          </a:p>
          <a:p>
            <a:pPr>
              <a:lnSpc>
                <a:spcPct val="110000"/>
              </a:lnSpc>
              <a:spcBef>
                <a:spcPts val="0"/>
              </a:spcBef>
            </a:pPr>
            <a:r>
              <a:rPr lang="tr-TR" sz="3200" dirty="0" smtClean="0"/>
              <a:t>Danışmanlık </a:t>
            </a:r>
            <a:r>
              <a:rPr lang="tr-TR" sz="3200" dirty="0"/>
              <a:t>hizmetinden yararlanan kuruluş </a:t>
            </a:r>
            <a:r>
              <a:rPr lang="tr-TR" sz="3200" dirty="0" smtClean="0"/>
              <a:t>sayıları</a:t>
            </a:r>
          </a:p>
          <a:p>
            <a:pPr>
              <a:lnSpc>
                <a:spcPct val="110000"/>
              </a:lnSpc>
              <a:spcBef>
                <a:spcPts val="0"/>
              </a:spcBef>
            </a:pPr>
            <a:r>
              <a:rPr lang="tr-TR" sz="3200" dirty="0" smtClean="0"/>
              <a:t>…</a:t>
            </a:r>
            <a:endParaRPr lang="tr-TR" sz="3200" dirty="0"/>
          </a:p>
        </p:txBody>
      </p:sp>
      <p:sp>
        <p:nvSpPr>
          <p:cNvPr id="4" name="Akış Çizelgesi: Toplam Birleşimi 3"/>
          <p:cNvSpPr/>
          <p:nvPr/>
        </p:nvSpPr>
        <p:spPr>
          <a:xfrm>
            <a:off x="11643360" y="6356350"/>
            <a:ext cx="209004" cy="301108"/>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Veri Yer Tutucusu 4"/>
          <p:cNvSpPr>
            <a:spLocks noGrp="1"/>
          </p:cNvSpPr>
          <p:nvPr>
            <p:ph type="dt" sz="half" idx="10"/>
          </p:nvPr>
        </p:nvSpPr>
        <p:spPr/>
        <p:txBody>
          <a:bodyPr/>
          <a:lstStyle/>
          <a:p>
            <a:fld id="{6D8067F4-A294-4B69-B1DD-ECEFA425CF8D}" type="datetime1">
              <a:rPr lang="tr-TR" smtClean="0"/>
              <a:t>19.01.2024</a:t>
            </a:fld>
            <a:endParaRPr lang="tr-TR"/>
          </a:p>
        </p:txBody>
      </p:sp>
      <p:sp>
        <p:nvSpPr>
          <p:cNvPr id="6" name="Altbilgi Yer Tutucusu 5"/>
          <p:cNvSpPr>
            <a:spLocks noGrp="1"/>
          </p:cNvSpPr>
          <p:nvPr>
            <p:ph type="ftr" sz="quarter" idx="11"/>
          </p:nvPr>
        </p:nvSpPr>
        <p:spPr/>
        <p:txBody>
          <a:bodyPr/>
          <a:lstStyle/>
          <a:p>
            <a:r>
              <a:rPr lang="tr-TR" smtClean="0"/>
              <a:t>TRÜ 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16</a:t>
            </a:fld>
            <a:endParaRPr lang="tr-TR"/>
          </a:p>
        </p:txBody>
      </p:sp>
      <p:sp>
        <p:nvSpPr>
          <p:cNvPr id="8" name="AutoShape 2" descr="2020 YILI TRABZON ÜNİVERSİTESİ SAĞLIK KÜLTÜR VE SPOR DAİRE BAŞKANLIĞI  FAALİYET RAPOR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2" name="Picture 4" descr="https://encrypted-tbn0.gstatic.com/images?q=tbn:ANd9GcS0TIRD8jxpH4g7QSaVOPmQBDaa1j35ZqOIrSUuX7DnZ6yqQSLdHp4ffzrhAo1U5hExo-Y&amp;usqp=C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6148" y="2024879"/>
            <a:ext cx="2271713" cy="320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84091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323703" y="190955"/>
            <a:ext cx="10030097" cy="592818"/>
          </a:xfrm>
        </p:spPr>
        <p:txBody>
          <a:bodyPr>
            <a:normAutofit fontScale="90000"/>
          </a:bodyPr>
          <a:lstStyle/>
          <a:p>
            <a:pPr algn="ctr"/>
            <a:r>
              <a:rPr lang="tr-TR" b="1" dirty="0">
                <a:solidFill>
                  <a:srgbClr val="0000CC"/>
                </a:solidFill>
              </a:rPr>
              <a:t>PUKÖ D</a:t>
            </a:r>
            <a:r>
              <a:rPr lang="tr-TR" b="1" dirty="0" smtClean="0">
                <a:solidFill>
                  <a:srgbClr val="0000CC"/>
                </a:solidFill>
              </a:rPr>
              <a:t>öngüsü Örnekleri</a:t>
            </a:r>
            <a:endParaRPr lang="tr-TR" dirty="0">
              <a:solidFill>
                <a:srgbClr val="0000CC"/>
              </a:solidFill>
            </a:endParaRPr>
          </a:p>
        </p:txBody>
      </p:sp>
      <p:sp>
        <p:nvSpPr>
          <p:cNvPr id="4" name="Veri Yer Tutucusu 3"/>
          <p:cNvSpPr>
            <a:spLocks noGrp="1"/>
          </p:cNvSpPr>
          <p:nvPr>
            <p:ph type="dt" sz="half" idx="10"/>
          </p:nvPr>
        </p:nvSpPr>
        <p:spPr/>
        <p:txBody>
          <a:bodyPr/>
          <a:lstStyle/>
          <a:p>
            <a:fld id="{1597167B-9759-4EA5-A53B-C2458A1197E1}"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17</a:t>
            </a:fld>
            <a:endParaRPr lang="tr-T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71" y="1030977"/>
            <a:ext cx="5839257" cy="5259070"/>
          </a:xfrm>
          <a:prstGeom prst="rect">
            <a:avLst/>
          </a:prstGeo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469" y="1030977"/>
            <a:ext cx="5583243" cy="5126465"/>
          </a:xfrm>
          <a:prstGeom prst="rect">
            <a:avLst/>
          </a:prstGeom>
        </p:spPr>
      </p:pic>
      <p:sp>
        <p:nvSpPr>
          <p:cNvPr id="10" name="Akış Çizelgesi: Toplam Birleşimi 9"/>
          <p:cNvSpPr/>
          <p:nvPr/>
        </p:nvSpPr>
        <p:spPr>
          <a:xfrm>
            <a:off x="11643360" y="6356350"/>
            <a:ext cx="209004" cy="301108"/>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57450813"/>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ctrTitle"/>
          </p:nvPr>
        </p:nvSpPr>
        <p:spPr>
          <a:xfrm>
            <a:off x="1342445" y="1393371"/>
            <a:ext cx="9882903" cy="2827666"/>
          </a:xfrm>
        </p:spPr>
        <p:txBody>
          <a:bodyPr>
            <a:normAutofit/>
          </a:bodyPr>
          <a:lstStyle/>
          <a:p>
            <a:r>
              <a:rPr lang="tr-TR" b="1" dirty="0">
                <a:solidFill>
                  <a:srgbClr val="0000CC"/>
                </a:solidFill>
              </a:rPr>
              <a:t>Kurumsal İç Değerlendirme Raporu (KİDR) </a:t>
            </a:r>
            <a:r>
              <a:rPr lang="tr-TR" b="1" dirty="0" smtClean="0">
                <a:solidFill>
                  <a:srgbClr val="0000CC"/>
                </a:solidFill>
              </a:rPr>
              <a:t>hazırlamanın amacı nedir?</a:t>
            </a:r>
            <a:endParaRPr lang="tr-TR" dirty="0"/>
          </a:p>
        </p:txBody>
      </p:sp>
      <p:sp>
        <p:nvSpPr>
          <p:cNvPr id="4" name="Veri Yer Tutucusu 3"/>
          <p:cNvSpPr>
            <a:spLocks noGrp="1"/>
          </p:cNvSpPr>
          <p:nvPr>
            <p:ph type="dt" sz="half" idx="10"/>
          </p:nvPr>
        </p:nvSpPr>
        <p:spPr/>
        <p:txBody>
          <a:bodyPr/>
          <a:lstStyle/>
          <a:p>
            <a:fld id="{1597167B-9759-4EA5-A53B-C2458A1197E1}"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18</a:t>
            </a:fld>
            <a:endParaRPr lang="tr-TR"/>
          </a:p>
        </p:txBody>
      </p:sp>
    </p:spTree>
    <p:extLst>
      <p:ext uri="{BB962C8B-B14F-4D97-AF65-F5344CB8AC3E}">
        <p14:creationId xmlns:p14="http://schemas.microsoft.com/office/powerpoint/2010/main" val="2203296913"/>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174171"/>
            <a:ext cx="11097125" cy="644435"/>
          </a:xfrm>
        </p:spPr>
        <p:txBody>
          <a:bodyPr>
            <a:noAutofit/>
          </a:bodyPr>
          <a:lstStyle/>
          <a:p>
            <a:pPr algn="ctr"/>
            <a:r>
              <a:rPr lang="tr-TR" sz="3200" b="1" dirty="0" smtClean="0">
                <a:solidFill>
                  <a:srgbClr val="0000CC"/>
                </a:solidFill>
              </a:rPr>
              <a:t>Kurumsal İç Değerlendirme </a:t>
            </a:r>
            <a:r>
              <a:rPr lang="tr-TR" sz="3200" b="1" dirty="0">
                <a:solidFill>
                  <a:srgbClr val="0000CC"/>
                </a:solidFill>
              </a:rPr>
              <a:t>R</a:t>
            </a:r>
            <a:r>
              <a:rPr lang="tr-TR" sz="3200" b="1" dirty="0" smtClean="0">
                <a:solidFill>
                  <a:srgbClr val="0000CC"/>
                </a:solidFill>
              </a:rPr>
              <a:t>aporu (KİDR) Hazırlamanın Amacı</a:t>
            </a:r>
            <a:endParaRPr lang="tr-TR" sz="3200" b="1" dirty="0">
              <a:solidFill>
                <a:srgbClr val="0000CC"/>
              </a:solidFill>
            </a:endParaRPr>
          </a:p>
        </p:txBody>
      </p:sp>
      <p:sp>
        <p:nvSpPr>
          <p:cNvPr id="3" name="İçerik Yer Tutucusu 2"/>
          <p:cNvSpPr>
            <a:spLocks noGrp="1"/>
          </p:cNvSpPr>
          <p:nvPr>
            <p:ph idx="1"/>
          </p:nvPr>
        </p:nvSpPr>
        <p:spPr>
          <a:xfrm>
            <a:off x="433137" y="1010195"/>
            <a:ext cx="11628234" cy="5408022"/>
          </a:xfrm>
        </p:spPr>
        <p:txBody>
          <a:bodyPr>
            <a:normAutofit fontScale="70000" lnSpcReduction="20000"/>
          </a:bodyPr>
          <a:lstStyle/>
          <a:p>
            <a:pPr>
              <a:lnSpc>
                <a:spcPct val="120000"/>
              </a:lnSpc>
              <a:spcBef>
                <a:spcPts val="0"/>
              </a:spcBef>
              <a:spcAft>
                <a:spcPts val="400"/>
              </a:spcAft>
            </a:pPr>
            <a:r>
              <a:rPr lang="tr-TR" sz="3200" dirty="0" smtClean="0"/>
              <a:t>K</a:t>
            </a:r>
            <a:r>
              <a:rPr lang="tr-TR" sz="3200" dirty="0" smtClean="0">
                <a:solidFill>
                  <a:srgbClr val="FF0000"/>
                </a:solidFill>
              </a:rPr>
              <a:t>urumun </a:t>
            </a:r>
            <a:r>
              <a:rPr lang="tr-TR" sz="3200" dirty="0">
                <a:solidFill>
                  <a:srgbClr val="FF0000"/>
                </a:solidFill>
              </a:rPr>
              <a:t>kendi güçlü ve gelişmeye açık yönlerini tanımasına </a:t>
            </a:r>
            <a:r>
              <a:rPr lang="tr-TR" sz="3200" dirty="0">
                <a:solidFill>
                  <a:srgbClr val="0000CC"/>
                </a:solidFill>
              </a:rPr>
              <a:t>ve</a:t>
            </a:r>
            <a:r>
              <a:rPr lang="tr-TR" sz="3200" dirty="0"/>
              <a:t> </a:t>
            </a:r>
            <a:r>
              <a:rPr lang="tr-TR" sz="3200" dirty="0">
                <a:solidFill>
                  <a:srgbClr val="FF0000"/>
                </a:solidFill>
              </a:rPr>
              <a:t>iyileştirme süreçlerine </a:t>
            </a:r>
            <a:r>
              <a:rPr lang="tr-TR" sz="3200" dirty="0"/>
              <a:t>katkı </a:t>
            </a:r>
            <a:r>
              <a:rPr lang="tr-TR" sz="3200" dirty="0" smtClean="0"/>
              <a:t>sağlamak,  </a:t>
            </a:r>
          </a:p>
          <a:p>
            <a:pPr>
              <a:lnSpc>
                <a:spcPct val="120000"/>
              </a:lnSpc>
              <a:spcBef>
                <a:spcPts val="0"/>
              </a:spcBef>
              <a:spcAft>
                <a:spcPts val="400"/>
              </a:spcAft>
            </a:pPr>
            <a:endParaRPr lang="tr-TR" sz="3200" dirty="0" smtClean="0"/>
          </a:p>
          <a:p>
            <a:pPr>
              <a:lnSpc>
                <a:spcPct val="120000"/>
              </a:lnSpc>
              <a:spcBef>
                <a:spcPts val="0"/>
              </a:spcBef>
              <a:spcAft>
                <a:spcPts val="400"/>
              </a:spcAft>
            </a:pPr>
            <a:r>
              <a:rPr lang="tr-TR" sz="3200" dirty="0" smtClean="0"/>
              <a:t>Kurumun kendi performansı hakkında </a:t>
            </a:r>
            <a:r>
              <a:rPr lang="tr-TR" sz="3200" dirty="0" smtClean="0">
                <a:solidFill>
                  <a:srgbClr val="FF0000"/>
                </a:solidFill>
              </a:rPr>
              <a:t>öz </a:t>
            </a:r>
            <a:r>
              <a:rPr lang="tr-TR" sz="3200" dirty="0">
                <a:solidFill>
                  <a:srgbClr val="FF0000"/>
                </a:solidFill>
              </a:rPr>
              <a:t>değerlendirme </a:t>
            </a:r>
            <a:r>
              <a:rPr lang="tr-TR" sz="3200" dirty="0" smtClean="0">
                <a:solidFill>
                  <a:srgbClr val="FF0000"/>
                </a:solidFill>
              </a:rPr>
              <a:t>yapmasını sağlamak, </a:t>
            </a:r>
            <a:endParaRPr lang="tr-TR" sz="3200" dirty="0" smtClean="0"/>
          </a:p>
          <a:p>
            <a:pPr>
              <a:lnSpc>
                <a:spcPct val="120000"/>
              </a:lnSpc>
              <a:spcBef>
                <a:spcPts val="0"/>
              </a:spcBef>
              <a:spcAft>
                <a:spcPts val="400"/>
              </a:spcAft>
            </a:pPr>
            <a:endParaRPr lang="tr-TR" sz="3200" dirty="0" smtClean="0"/>
          </a:p>
          <a:p>
            <a:pPr>
              <a:lnSpc>
                <a:spcPct val="120000"/>
              </a:lnSpc>
              <a:spcBef>
                <a:spcPts val="0"/>
              </a:spcBef>
              <a:spcAft>
                <a:spcPts val="400"/>
              </a:spcAft>
            </a:pPr>
            <a:r>
              <a:rPr lang="tr-TR" sz="3200" dirty="0" smtClean="0"/>
              <a:t>İç </a:t>
            </a:r>
            <a:r>
              <a:rPr lang="tr-TR" sz="3200" dirty="0"/>
              <a:t>kalite güvencesi sistemi ve iç değerlendirme çalışmalarının </a:t>
            </a:r>
            <a:r>
              <a:rPr lang="tr-TR" sz="3200" dirty="0" smtClean="0">
                <a:solidFill>
                  <a:srgbClr val="FF0000"/>
                </a:solidFill>
              </a:rPr>
              <a:t>yıl boyunca etkin </a:t>
            </a:r>
            <a:r>
              <a:rPr lang="tr-TR" sz="3200" dirty="0">
                <a:solidFill>
                  <a:srgbClr val="FF0000"/>
                </a:solidFill>
              </a:rPr>
              <a:t>ve etkili </a:t>
            </a:r>
            <a:r>
              <a:rPr lang="tr-TR" sz="3200" dirty="0" smtClean="0">
                <a:solidFill>
                  <a:srgbClr val="FF0000"/>
                </a:solidFill>
              </a:rPr>
              <a:t>gerçekleştirilmesini sağlamak, </a:t>
            </a:r>
          </a:p>
          <a:p>
            <a:pPr>
              <a:lnSpc>
                <a:spcPct val="120000"/>
              </a:lnSpc>
              <a:spcBef>
                <a:spcPts val="0"/>
              </a:spcBef>
              <a:spcAft>
                <a:spcPts val="400"/>
              </a:spcAft>
            </a:pPr>
            <a:endParaRPr lang="tr-TR" sz="3200" dirty="0" smtClean="0">
              <a:solidFill>
                <a:srgbClr val="FF0000"/>
              </a:solidFill>
            </a:endParaRPr>
          </a:p>
          <a:p>
            <a:pPr>
              <a:lnSpc>
                <a:spcPct val="120000"/>
              </a:lnSpc>
              <a:spcBef>
                <a:spcPts val="0"/>
              </a:spcBef>
              <a:spcAft>
                <a:spcPts val="400"/>
              </a:spcAft>
            </a:pPr>
            <a:r>
              <a:rPr lang="tr-TR" sz="3200" dirty="0"/>
              <a:t>Kurumun, </a:t>
            </a:r>
            <a:r>
              <a:rPr lang="tr-TR" sz="3200" dirty="0">
                <a:solidFill>
                  <a:srgbClr val="FF0000"/>
                </a:solidFill>
              </a:rPr>
              <a:t>Kurumsal Dış Değerlendirme Programı, Kurumsal Akreditasyon Programı ve İzleme Programı </a:t>
            </a:r>
            <a:r>
              <a:rPr lang="tr-TR" sz="3200" dirty="0"/>
              <a:t>süreçlerinden en üst düzeyde faydalanmasını sağlamak, </a:t>
            </a:r>
          </a:p>
          <a:p>
            <a:pPr>
              <a:lnSpc>
                <a:spcPct val="120000"/>
              </a:lnSpc>
              <a:spcBef>
                <a:spcPts val="0"/>
              </a:spcBef>
              <a:spcAft>
                <a:spcPts val="400"/>
              </a:spcAft>
            </a:pPr>
            <a:endParaRPr lang="tr-TR" sz="3200" dirty="0"/>
          </a:p>
          <a:p>
            <a:pPr>
              <a:lnSpc>
                <a:spcPct val="120000"/>
              </a:lnSpc>
              <a:spcBef>
                <a:spcPts val="0"/>
              </a:spcBef>
              <a:spcAft>
                <a:spcPts val="400"/>
              </a:spcAft>
            </a:pPr>
            <a:r>
              <a:rPr lang="tr-TR" sz="3200" dirty="0"/>
              <a:t>Kurumda, </a:t>
            </a:r>
            <a:r>
              <a:rPr lang="tr-TR" sz="3200" dirty="0">
                <a:solidFill>
                  <a:srgbClr val="FF0000"/>
                </a:solidFill>
              </a:rPr>
              <a:t>öz değerlendirme çalışmaları </a:t>
            </a:r>
            <a:r>
              <a:rPr lang="tr-TR" sz="3200" dirty="0"/>
              <a:t>ve </a:t>
            </a:r>
            <a:r>
              <a:rPr lang="tr-TR" sz="3200" dirty="0">
                <a:solidFill>
                  <a:srgbClr val="FF0000"/>
                </a:solidFill>
              </a:rPr>
              <a:t>kalite güvencesi kültürünün yaygınlaştırılması ve içselleştirilmesinde paydaşlarla iletişim ve iş birliğini </a:t>
            </a:r>
            <a:r>
              <a:rPr lang="tr-TR" sz="3200" dirty="0" smtClean="0"/>
              <a:t>geliştirmek</a:t>
            </a:r>
            <a:r>
              <a:rPr lang="tr-TR" sz="3200" dirty="0"/>
              <a:t>.</a:t>
            </a:r>
            <a:endParaRPr lang="tr-TR" sz="3200" dirty="0">
              <a:solidFill>
                <a:srgbClr val="FF0000"/>
              </a:solidFill>
            </a:endParaRPr>
          </a:p>
          <a:p>
            <a:pPr>
              <a:lnSpc>
                <a:spcPct val="120000"/>
              </a:lnSpc>
              <a:spcBef>
                <a:spcPts val="0"/>
              </a:spcBef>
              <a:spcAft>
                <a:spcPts val="400"/>
              </a:spcAft>
            </a:pPr>
            <a:endParaRPr lang="tr-TR" sz="3200" dirty="0"/>
          </a:p>
        </p:txBody>
      </p:sp>
      <p:sp>
        <p:nvSpPr>
          <p:cNvPr id="4" name="Veri Yer Tutucusu 3"/>
          <p:cNvSpPr>
            <a:spLocks noGrp="1"/>
          </p:cNvSpPr>
          <p:nvPr>
            <p:ph type="dt" sz="half" idx="10"/>
          </p:nvPr>
        </p:nvSpPr>
        <p:spPr/>
        <p:txBody>
          <a:bodyPr/>
          <a:lstStyle/>
          <a:p>
            <a:fld id="{D40C267C-E64E-4B43-8D21-C474BEB15F9A}"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19</a:t>
            </a:fld>
            <a:endParaRPr lang="tr-TR"/>
          </a:p>
        </p:txBody>
      </p:sp>
    </p:spTree>
    <p:extLst>
      <p:ext uri="{BB962C8B-B14F-4D97-AF65-F5344CB8AC3E}">
        <p14:creationId xmlns:p14="http://schemas.microsoft.com/office/powerpoint/2010/main" val="239054624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Unvan 1"/>
          <p:cNvSpPr>
            <a:spLocks noGrp="1"/>
          </p:cNvSpPr>
          <p:nvPr>
            <p:ph type="title"/>
          </p:nvPr>
        </p:nvSpPr>
        <p:spPr>
          <a:xfrm>
            <a:off x="2640014" y="274638"/>
            <a:ext cx="7570787" cy="633412"/>
          </a:xfrm>
        </p:spPr>
        <p:txBody>
          <a:bodyPr/>
          <a:lstStyle/>
          <a:p>
            <a:r>
              <a:rPr lang="en-US" altLang="tr-TR" sz="3200" b="1">
                <a:solidFill>
                  <a:srgbClr val="FF0000"/>
                </a:solidFill>
              </a:rPr>
              <a:t>Kalite Süreçlerinde Temel Kavramlar</a:t>
            </a:r>
            <a:endParaRPr lang="tr-TR" altLang="tr-TR" sz="3200"/>
          </a:p>
        </p:txBody>
      </p:sp>
      <p:sp>
        <p:nvSpPr>
          <p:cNvPr id="3" name="İçerik Yer Tutucusu 2"/>
          <p:cNvSpPr>
            <a:spLocks noGrp="1"/>
          </p:cNvSpPr>
          <p:nvPr>
            <p:ph idx="1"/>
          </p:nvPr>
        </p:nvSpPr>
        <p:spPr>
          <a:xfrm>
            <a:off x="444137" y="1428205"/>
            <a:ext cx="11199223" cy="2786744"/>
          </a:xfrm>
        </p:spPr>
        <p:txBody>
          <a:bodyPr>
            <a:noAutofit/>
          </a:bodyPr>
          <a:lstStyle/>
          <a:p>
            <a:pPr marL="0" indent="0" algn="ctr">
              <a:lnSpc>
                <a:spcPct val="100000"/>
              </a:lnSpc>
              <a:spcBef>
                <a:spcPts val="0"/>
              </a:spcBef>
              <a:spcAft>
                <a:spcPts val="400"/>
              </a:spcAft>
              <a:buNone/>
              <a:defRPr/>
            </a:pPr>
            <a:r>
              <a:rPr lang="tr-TR" b="1" dirty="0">
                <a:solidFill>
                  <a:srgbClr val="0000CC"/>
                </a:solidFill>
              </a:rPr>
              <a:t>Kalite Güvence Sistemi</a:t>
            </a:r>
          </a:p>
          <a:p>
            <a:pPr marL="0" indent="0">
              <a:lnSpc>
                <a:spcPct val="100000"/>
              </a:lnSpc>
              <a:spcBef>
                <a:spcPts val="0"/>
              </a:spcBef>
              <a:spcAft>
                <a:spcPts val="400"/>
              </a:spcAft>
              <a:buNone/>
              <a:defRPr/>
            </a:pPr>
            <a:endParaRPr lang="tr-TR" i="1" dirty="0">
              <a:effectLst>
                <a:outerShdw blurRad="38100" dist="38100" dir="2700000" algn="tl">
                  <a:srgbClr val="000000">
                    <a:alpha val="43137"/>
                  </a:srgbClr>
                </a:outerShdw>
              </a:effectLst>
            </a:endParaRPr>
          </a:p>
          <a:p>
            <a:pPr marL="257175" indent="-257175">
              <a:lnSpc>
                <a:spcPct val="100000"/>
              </a:lnSpc>
              <a:spcBef>
                <a:spcPts val="0"/>
              </a:spcBef>
              <a:spcAft>
                <a:spcPts val="400"/>
              </a:spcAft>
              <a:defRPr/>
            </a:pPr>
            <a:r>
              <a:rPr lang="tr-TR" dirty="0"/>
              <a:t>Yükseköğretim kurumlarının </a:t>
            </a:r>
            <a:r>
              <a:rPr lang="tr-TR" b="1" i="1" dirty="0"/>
              <a:t>eğitim-öğretim, </a:t>
            </a:r>
            <a:r>
              <a:rPr lang="tr-TR" b="1" i="1" dirty="0">
                <a:solidFill>
                  <a:srgbClr val="0000CC"/>
                </a:solidFill>
              </a:rPr>
              <a:t>araştırma ve </a:t>
            </a:r>
            <a:r>
              <a:rPr lang="tr-TR" b="1" i="1" dirty="0" smtClean="0">
                <a:solidFill>
                  <a:srgbClr val="0000CC"/>
                </a:solidFill>
              </a:rPr>
              <a:t>geliştirme </a:t>
            </a:r>
            <a:r>
              <a:rPr lang="tr-TR" b="1" i="1" dirty="0" smtClean="0"/>
              <a:t>ve toplumsal </a:t>
            </a:r>
            <a:r>
              <a:rPr lang="tr-TR" b="1" i="1" dirty="0"/>
              <a:t>katkı </a:t>
            </a:r>
            <a:r>
              <a:rPr lang="tr-TR" dirty="0"/>
              <a:t>faaliyetleri ile idari hizmetlerinin iç ve dış kalite güvencesi ve akreditasyon süreçlerini planlama ve uygulama esaslarının tümünü kapsayan sistemdir.</a:t>
            </a:r>
          </a:p>
          <a:p>
            <a:pPr marL="0" indent="0">
              <a:lnSpc>
                <a:spcPct val="100000"/>
              </a:lnSpc>
              <a:spcBef>
                <a:spcPts val="0"/>
              </a:spcBef>
              <a:spcAft>
                <a:spcPts val="400"/>
              </a:spcAft>
              <a:buNone/>
              <a:defRPr/>
            </a:pPr>
            <a:endParaRPr lang="tr-TR" dirty="0"/>
          </a:p>
          <a:p>
            <a:pPr marL="257175" indent="-257175">
              <a:lnSpc>
                <a:spcPct val="100000"/>
              </a:lnSpc>
              <a:spcBef>
                <a:spcPts val="0"/>
              </a:spcBef>
              <a:spcAft>
                <a:spcPts val="400"/>
              </a:spcAft>
              <a:defRPr/>
            </a:pPr>
            <a:endParaRPr lang="tr-TR" dirty="0"/>
          </a:p>
          <a:p>
            <a:pPr>
              <a:lnSpc>
                <a:spcPct val="100000"/>
              </a:lnSpc>
              <a:spcBef>
                <a:spcPts val="0"/>
              </a:spcBef>
              <a:spcAft>
                <a:spcPts val="400"/>
              </a:spcAft>
              <a:defRPr/>
            </a:pPr>
            <a:endParaRPr lang="tr-TR" dirty="0"/>
          </a:p>
        </p:txBody>
      </p:sp>
      <p:sp>
        <p:nvSpPr>
          <p:cNvPr id="4" name="Veri Yer Tutucusu 3"/>
          <p:cNvSpPr>
            <a:spLocks noGrp="1"/>
          </p:cNvSpPr>
          <p:nvPr>
            <p:ph type="dt" sz="quarter" idx="10"/>
          </p:nvPr>
        </p:nvSpPr>
        <p:spPr/>
        <p:txBody>
          <a:bodyPr/>
          <a:lstStyle/>
          <a:p>
            <a:pPr>
              <a:defRPr/>
            </a:pPr>
            <a:fld id="{7F851479-DBD2-4F79-BD89-F3A640103DD0}" type="datetime1">
              <a:rPr lang="tr-TR"/>
              <a:pPr>
                <a:defRPr/>
              </a:pPr>
              <a:t>19.01.2024</a:t>
            </a:fld>
            <a:endParaRPr lang="tr-TR"/>
          </a:p>
        </p:txBody>
      </p:sp>
      <p:sp>
        <p:nvSpPr>
          <p:cNvPr id="5" name="Altbilgi Yer Tutucusu 4"/>
          <p:cNvSpPr>
            <a:spLocks noGrp="1"/>
          </p:cNvSpPr>
          <p:nvPr>
            <p:ph type="ftr" sz="quarter" idx="11"/>
          </p:nvPr>
        </p:nvSpPr>
        <p:spPr/>
        <p:txBody>
          <a:bodyPr/>
          <a:lstStyle/>
          <a:p>
            <a:pPr>
              <a:defRPr/>
            </a:pPr>
            <a:r>
              <a:rPr lang="tr-TR" smtClean="0"/>
              <a:t>TRÜ KALİTE KOORDİNATÖRLÜĞÜ</a:t>
            </a:r>
            <a:endParaRPr lang="tr-TR"/>
          </a:p>
        </p:txBody>
      </p:sp>
      <p:sp>
        <p:nvSpPr>
          <p:cNvPr id="7174" name="Slayt Numarası Yer Tutucus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7F392D8-E9F2-4E51-87C4-9411FF1DF767}" type="slidenum">
              <a:rPr lang="tr-TR" altLang="tr-TR" sz="1200">
                <a:solidFill>
                  <a:srgbClr val="898989"/>
                </a:solidFill>
              </a:rPr>
              <a:pPr>
                <a:spcBef>
                  <a:spcPct val="0"/>
                </a:spcBef>
                <a:buFontTx/>
                <a:buNone/>
              </a:pPr>
              <a:t>2</a:t>
            </a:fld>
            <a:endParaRPr lang="tr-TR" altLang="tr-TR" sz="1200">
              <a:solidFill>
                <a:srgbClr val="898989"/>
              </a:solidFill>
            </a:endParaRPr>
          </a:p>
        </p:txBody>
      </p:sp>
      <p:graphicFrame>
        <p:nvGraphicFramePr>
          <p:cNvPr id="7" name="İçerik Yer Tutucusu 2">
            <a:extLst>
              <a:ext uri="{FF2B5EF4-FFF2-40B4-BE49-F238E27FC236}">
                <a16:creationId xmlns:a16="http://schemas.microsoft.com/office/drawing/2014/main" id="{E536DF91-9234-0FE7-7BFA-4E803062D63B}"/>
              </a:ext>
            </a:extLst>
          </p:cNvPr>
          <p:cNvGraphicFramePr>
            <a:graphicFrameLocks/>
          </p:cNvGraphicFramePr>
          <p:nvPr>
            <p:extLst>
              <p:ext uri="{D42A27DB-BD31-4B8C-83A1-F6EECF244321}">
                <p14:modId xmlns:p14="http://schemas.microsoft.com/office/powerpoint/2010/main" val="589784716"/>
              </p:ext>
            </p:extLst>
          </p:nvPr>
        </p:nvGraphicFramePr>
        <p:xfrm>
          <a:off x="1593668" y="4467497"/>
          <a:ext cx="9760131" cy="1725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Kalite Nedir ve Kimler Tarafından Belirlenir? – ADEL BURGAÇOĞL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99841" y="161970"/>
            <a:ext cx="1492159" cy="1492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43213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153370"/>
            <a:ext cx="10972799" cy="568526"/>
          </a:xfrm>
        </p:spPr>
        <p:txBody>
          <a:bodyPr>
            <a:noAutofit/>
          </a:bodyPr>
          <a:lstStyle/>
          <a:p>
            <a:pPr algn="ctr">
              <a:lnSpc>
                <a:spcPct val="120000"/>
              </a:lnSpc>
              <a:spcBef>
                <a:spcPts val="0"/>
              </a:spcBef>
            </a:pPr>
            <a:r>
              <a:rPr lang="tr-TR" sz="3200" b="1" dirty="0">
                <a:solidFill>
                  <a:srgbClr val="0000CC"/>
                </a:solidFill>
              </a:rPr>
              <a:t>Kurumsal İç Değerlendirme Raporu (</a:t>
            </a:r>
            <a:r>
              <a:rPr lang="tr-TR" sz="3200" b="1" dirty="0" smtClean="0">
                <a:solidFill>
                  <a:srgbClr val="0000CC"/>
                </a:solidFill>
              </a:rPr>
              <a:t>KİDR): </a:t>
            </a:r>
            <a:r>
              <a:rPr lang="tr-TR" sz="3200" b="1" dirty="0" smtClean="0">
                <a:solidFill>
                  <a:srgbClr val="FF0000"/>
                </a:solidFill>
              </a:rPr>
              <a:t>İçerik</a:t>
            </a:r>
            <a:endParaRPr lang="tr-TR" sz="3200" b="1" dirty="0">
              <a:solidFill>
                <a:srgbClr val="FF0000"/>
              </a:solidFill>
            </a:endParaRPr>
          </a:p>
        </p:txBody>
      </p:sp>
      <p:sp>
        <p:nvSpPr>
          <p:cNvPr id="3" name="İçerik Yer Tutucusu 2"/>
          <p:cNvSpPr>
            <a:spLocks noGrp="1"/>
          </p:cNvSpPr>
          <p:nvPr>
            <p:ph idx="1"/>
          </p:nvPr>
        </p:nvSpPr>
        <p:spPr>
          <a:xfrm>
            <a:off x="524932" y="863600"/>
            <a:ext cx="11362267" cy="5435600"/>
          </a:xfrm>
        </p:spPr>
        <p:txBody>
          <a:bodyPr>
            <a:noAutofit/>
          </a:bodyPr>
          <a:lstStyle/>
          <a:p>
            <a:pPr>
              <a:lnSpc>
                <a:spcPct val="120000"/>
              </a:lnSpc>
              <a:spcBef>
                <a:spcPts val="0"/>
              </a:spcBef>
            </a:pPr>
            <a:r>
              <a:rPr lang="tr-TR" sz="2200" dirty="0" err="1" smtClean="0"/>
              <a:t>KİDR’de</a:t>
            </a:r>
            <a:r>
              <a:rPr lang="tr-TR" sz="2200" dirty="0" smtClean="0"/>
              <a:t> </a:t>
            </a:r>
            <a:r>
              <a:rPr lang="tr-TR" sz="2200" dirty="0"/>
              <a:t>yükseköğretim kurumunun </a:t>
            </a:r>
            <a:r>
              <a:rPr lang="tr-TR" sz="2200" b="1" dirty="0">
                <a:solidFill>
                  <a:srgbClr val="FF0000"/>
                </a:solidFill>
              </a:rPr>
              <a:t>iç kalite güvencesi sisteminin olgunluk düzeyi </a:t>
            </a:r>
            <a:r>
              <a:rPr lang="tr-TR" sz="2200" dirty="0"/>
              <a:t>irdelenmelidir. Bu kapsamda aşağıdaki soruların kanıta dayalı olarak yanıtlanması beklenmektedir:</a:t>
            </a:r>
          </a:p>
          <a:p>
            <a:pPr>
              <a:lnSpc>
                <a:spcPct val="120000"/>
              </a:lnSpc>
              <a:spcBef>
                <a:spcPts val="0"/>
              </a:spcBef>
            </a:pPr>
            <a:endParaRPr lang="tr-TR" sz="2200" dirty="0"/>
          </a:p>
          <a:p>
            <a:pPr marL="514350" lvl="0" indent="-514350">
              <a:lnSpc>
                <a:spcPct val="120000"/>
              </a:lnSpc>
              <a:spcBef>
                <a:spcPts val="0"/>
              </a:spcBef>
              <a:buFont typeface="+mj-lt"/>
              <a:buAutoNum type="arabicPeriod"/>
            </a:pPr>
            <a:r>
              <a:rPr lang="tr-TR" sz="2200" dirty="0">
                <a:solidFill>
                  <a:srgbClr val="0000CC"/>
                </a:solidFill>
              </a:rPr>
              <a:t>Kurumun değerleri, misyon ve hedefleriyle uyumlu olarak; kalite güvencesi sistemi, </a:t>
            </a:r>
            <a:r>
              <a:rPr lang="tr-TR" sz="2200" i="1" dirty="0">
                <a:solidFill>
                  <a:srgbClr val="FF0000"/>
                </a:solidFill>
              </a:rPr>
              <a:t>eğitim ve öğretim, araştırma ve geliştirme, toplumsal katkı ve yönetim </a:t>
            </a:r>
            <a:r>
              <a:rPr lang="tr-TR" sz="2200" dirty="0">
                <a:solidFill>
                  <a:srgbClr val="0000CC"/>
                </a:solidFill>
              </a:rPr>
              <a:t>sistemi süreçlerinde sahip olduğu kaynakları ve yetkinlikleri nasıl planladığı ve yönettiği, </a:t>
            </a:r>
            <a:endParaRPr lang="tr-TR" sz="2200" dirty="0">
              <a:solidFill>
                <a:srgbClr val="FF0000"/>
              </a:solidFill>
            </a:endParaRPr>
          </a:p>
          <a:p>
            <a:pPr marL="514350" lvl="0" indent="-514350">
              <a:lnSpc>
                <a:spcPct val="120000"/>
              </a:lnSpc>
              <a:spcBef>
                <a:spcPts val="0"/>
              </a:spcBef>
              <a:buFont typeface="+mj-lt"/>
              <a:buAutoNum type="arabicPeriod"/>
            </a:pPr>
            <a:r>
              <a:rPr lang="tr-TR" sz="2200" dirty="0">
                <a:solidFill>
                  <a:srgbClr val="FF0000"/>
                </a:solidFill>
              </a:rPr>
              <a:t>Kurumun genelinde ve süreçler bazında izleme ve iyileştirmelerin nasıl gerçekleştirildiği</a:t>
            </a:r>
            <a:r>
              <a:rPr lang="tr-TR" sz="2200" dirty="0">
                <a:solidFill>
                  <a:srgbClr val="0000CC"/>
                </a:solidFill>
              </a:rPr>
              <a:t>,</a:t>
            </a:r>
          </a:p>
          <a:p>
            <a:pPr marL="514350" lvl="0" indent="-514350">
              <a:lnSpc>
                <a:spcPct val="120000"/>
              </a:lnSpc>
              <a:spcBef>
                <a:spcPts val="0"/>
              </a:spcBef>
              <a:buFont typeface="+mj-lt"/>
              <a:buAutoNum type="arabicPeriod"/>
            </a:pPr>
            <a:r>
              <a:rPr lang="tr-TR" sz="2200" dirty="0">
                <a:solidFill>
                  <a:srgbClr val="0000CC"/>
                </a:solidFill>
              </a:rPr>
              <a:t>Planlama, uygulama, izleme ve iyileştirme süreçlerine </a:t>
            </a:r>
            <a:r>
              <a:rPr lang="tr-TR" sz="2200" b="1" u="sng" dirty="0">
                <a:solidFill>
                  <a:srgbClr val="0000CC"/>
                </a:solidFill>
              </a:rPr>
              <a:t>paydaş katılımının ve kapsayıcılığın </a:t>
            </a:r>
            <a:r>
              <a:rPr lang="tr-TR" sz="2200" dirty="0">
                <a:solidFill>
                  <a:srgbClr val="0000CC"/>
                </a:solidFill>
              </a:rPr>
              <a:t>nasıl sağlandığı,</a:t>
            </a:r>
          </a:p>
          <a:p>
            <a:pPr marL="514350" lvl="0" indent="-514350">
              <a:lnSpc>
                <a:spcPct val="120000"/>
              </a:lnSpc>
              <a:spcBef>
                <a:spcPts val="0"/>
              </a:spcBef>
              <a:buFont typeface="+mj-lt"/>
              <a:buAutoNum type="arabicPeriod"/>
            </a:pPr>
            <a:r>
              <a:rPr lang="tr-TR" sz="2200" dirty="0">
                <a:solidFill>
                  <a:srgbClr val="FF0000"/>
                </a:solidFill>
              </a:rPr>
              <a:t>Kurumun iç kalite güvencesi sisteminde güçlü ve iyileşmeye açık alanların neler olduğu, </a:t>
            </a:r>
          </a:p>
          <a:p>
            <a:pPr marL="514350" lvl="0" indent="-514350">
              <a:lnSpc>
                <a:spcPct val="120000"/>
              </a:lnSpc>
              <a:spcBef>
                <a:spcPts val="0"/>
              </a:spcBef>
              <a:buFont typeface="+mj-lt"/>
              <a:buAutoNum type="arabicPeriod"/>
            </a:pPr>
            <a:r>
              <a:rPr lang="tr-TR" sz="2200" dirty="0">
                <a:solidFill>
                  <a:srgbClr val="0000CC"/>
                </a:solidFill>
              </a:rPr>
              <a:t>Gerçekleştirilemeyen iyileştirmelerin nedenleri,</a:t>
            </a:r>
          </a:p>
          <a:p>
            <a:pPr marL="514350" lvl="0" indent="-514350">
              <a:lnSpc>
                <a:spcPct val="120000"/>
              </a:lnSpc>
              <a:spcBef>
                <a:spcPts val="0"/>
              </a:spcBef>
              <a:buFont typeface="+mj-lt"/>
              <a:buAutoNum type="arabicPeriod"/>
            </a:pPr>
            <a:r>
              <a:rPr lang="tr-TR" sz="2200" dirty="0">
                <a:solidFill>
                  <a:srgbClr val="FF0000"/>
                </a:solidFill>
              </a:rPr>
              <a:t>Yükseköğretimin hızlı değişen gündemi kapsamında kurumun rekabet avantajını koruyabilmesi için kalite güvencesi sisteminde sürdürülebilirliği nasıl sağlayacağı</a:t>
            </a:r>
            <a:r>
              <a:rPr lang="tr-TR" sz="2200" dirty="0" smtClean="0">
                <a:solidFill>
                  <a:srgbClr val="FF0000"/>
                </a:solidFill>
              </a:rPr>
              <a:t>.</a:t>
            </a:r>
            <a:endParaRPr lang="tr-TR" sz="2200" dirty="0">
              <a:solidFill>
                <a:srgbClr val="FF0000"/>
              </a:solidFill>
            </a:endParaRPr>
          </a:p>
        </p:txBody>
      </p:sp>
      <p:sp>
        <p:nvSpPr>
          <p:cNvPr id="4" name="Veri Yer Tutucusu 3"/>
          <p:cNvSpPr>
            <a:spLocks noGrp="1"/>
          </p:cNvSpPr>
          <p:nvPr>
            <p:ph type="dt" sz="half" idx="10"/>
          </p:nvPr>
        </p:nvSpPr>
        <p:spPr/>
        <p:txBody>
          <a:bodyPr/>
          <a:lstStyle/>
          <a:p>
            <a:fld id="{A0011836-9141-4CE6-9281-8042382466D6}"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20</a:t>
            </a:fld>
            <a:endParaRPr lang="tr-TR"/>
          </a:p>
        </p:txBody>
      </p:sp>
    </p:spTree>
    <p:extLst>
      <p:ext uri="{BB962C8B-B14F-4D97-AF65-F5344CB8AC3E}">
        <p14:creationId xmlns:p14="http://schemas.microsoft.com/office/powerpoint/2010/main" val="392400961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01782" y="217715"/>
            <a:ext cx="10152017" cy="670560"/>
          </a:xfrm>
        </p:spPr>
        <p:txBody>
          <a:bodyPr>
            <a:normAutofit fontScale="90000"/>
          </a:bodyPr>
          <a:lstStyle/>
          <a:p>
            <a:pPr algn="ctr"/>
            <a:r>
              <a:rPr lang="tr-TR" b="1" dirty="0">
                <a:solidFill>
                  <a:srgbClr val="0000CC"/>
                </a:solidFill>
              </a:rPr>
              <a:t>Kurum İç Değerlendirme Raporu (KİDR)</a:t>
            </a:r>
            <a:endParaRPr lang="tr-TR" dirty="0">
              <a:solidFill>
                <a:srgbClr val="0000CC"/>
              </a:solidFill>
            </a:endParaRPr>
          </a:p>
        </p:txBody>
      </p:sp>
      <p:sp>
        <p:nvSpPr>
          <p:cNvPr id="3" name="İçerik Yer Tutucusu 2"/>
          <p:cNvSpPr>
            <a:spLocks noGrp="1"/>
          </p:cNvSpPr>
          <p:nvPr>
            <p:ph idx="1"/>
          </p:nvPr>
        </p:nvSpPr>
        <p:spPr>
          <a:xfrm>
            <a:off x="452847" y="1306286"/>
            <a:ext cx="11120844" cy="4870677"/>
          </a:xfrm>
        </p:spPr>
        <p:txBody>
          <a:bodyPr>
            <a:normAutofit/>
          </a:bodyPr>
          <a:lstStyle/>
          <a:p>
            <a:pPr>
              <a:lnSpc>
                <a:spcPct val="100000"/>
              </a:lnSpc>
              <a:spcBef>
                <a:spcPts val="0"/>
              </a:spcBef>
              <a:spcAft>
                <a:spcPts val="400"/>
              </a:spcAft>
            </a:pPr>
            <a:r>
              <a:rPr lang="tr-TR" b="1" dirty="0">
                <a:solidFill>
                  <a:srgbClr val="0000CC"/>
                </a:solidFill>
              </a:rPr>
              <a:t>Kurum İç Değerlendirme </a:t>
            </a:r>
            <a:r>
              <a:rPr lang="tr-TR" b="1" dirty="0" smtClean="0">
                <a:solidFill>
                  <a:srgbClr val="0000CC"/>
                </a:solidFill>
              </a:rPr>
              <a:t>Raporunun</a:t>
            </a:r>
            <a:r>
              <a:rPr lang="tr-TR" dirty="0" smtClean="0"/>
              <a:t> </a:t>
            </a:r>
            <a:r>
              <a:rPr lang="tr-TR" dirty="0"/>
              <a:t>hazırlanma </a:t>
            </a:r>
            <a:r>
              <a:rPr lang="tr-TR" dirty="0" smtClean="0"/>
              <a:t>sürecinin, Kuruma </a:t>
            </a:r>
            <a:r>
              <a:rPr lang="tr-TR" dirty="0"/>
              <a:t>katkısının arttırılması </a:t>
            </a:r>
            <a:r>
              <a:rPr lang="tr-TR" dirty="0" smtClean="0"/>
              <a:t>amacıyla;</a:t>
            </a:r>
          </a:p>
          <a:p>
            <a:pPr>
              <a:lnSpc>
                <a:spcPct val="100000"/>
              </a:lnSpc>
              <a:spcBef>
                <a:spcPts val="0"/>
              </a:spcBef>
              <a:spcAft>
                <a:spcPts val="400"/>
              </a:spcAft>
            </a:pPr>
            <a:endParaRPr lang="tr-TR" dirty="0"/>
          </a:p>
          <a:p>
            <a:pPr lvl="1">
              <a:lnSpc>
                <a:spcPct val="100000"/>
              </a:lnSpc>
              <a:spcBef>
                <a:spcPts val="0"/>
              </a:spcBef>
              <a:spcAft>
                <a:spcPts val="400"/>
              </a:spcAft>
            </a:pPr>
            <a:r>
              <a:rPr lang="tr-TR" sz="2800" dirty="0" smtClean="0"/>
              <a:t>Çalışmalarda </a:t>
            </a:r>
            <a:r>
              <a:rPr lang="tr-TR" sz="2800" b="1" dirty="0" smtClean="0">
                <a:solidFill>
                  <a:srgbClr val="FF0000"/>
                </a:solidFill>
              </a:rPr>
              <a:t>kapsayıcılık ve katılımcılığın sağlanması</a:t>
            </a:r>
            <a:r>
              <a:rPr lang="tr-TR" sz="2800" dirty="0" smtClean="0"/>
              <a:t>, </a:t>
            </a:r>
          </a:p>
          <a:p>
            <a:pPr lvl="1">
              <a:lnSpc>
                <a:spcPct val="100000"/>
              </a:lnSpc>
              <a:spcBef>
                <a:spcPts val="0"/>
              </a:spcBef>
              <a:spcAft>
                <a:spcPts val="400"/>
              </a:spcAft>
            </a:pPr>
            <a:r>
              <a:rPr lang="tr-TR" sz="2800" dirty="0" smtClean="0"/>
              <a:t>Bürokratik veri yönetiminden daha ziyade </a:t>
            </a:r>
            <a:r>
              <a:rPr lang="tr-TR" sz="2800" b="1" dirty="0" smtClean="0">
                <a:solidFill>
                  <a:srgbClr val="FF0000"/>
                </a:solidFill>
              </a:rPr>
              <a:t>süreç yönetimi yaklaşımının </a:t>
            </a:r>
            <a:r>
              <a:rPr lang="tr-TR" sz="2800" dirty="0" smtClean="0"/>
              <a:t>benimsenmesi, </a:t>
            </a:r>
          </a:p>
          <a:p>
            <a:pPr lvl="1">
              <a:lnSpc>
                <a:spcPct val="100000"/>
              </a:lnSpc>
              <a:spcBef>
                <a:spcPts val="0"/>
              </a:spcBef>
              <a:spcAft>
                <a:spcPts val="400"/>
              </a:spcAft>
            </a:pPr>
            <a:r>
              <a:rPr lang="tr-TR" sz="2800" dirty="0" smtClean="0"/>
              <a:t>Kalite komisyonu çalışmalarında </a:t>
            </a:r>
            <a:r>
              <a:rPr lang="tr-TR" sz="2800" b="1" dirty="0" smtClean="0">
                <a:solidFill>
                  <a:srgbClr val="FF0000"/>
                </a:solidFill>
              </a:rPr>
              <a:t>şeffaflığın sağlanması </a:t>
            </a:r>
            <a:r>
              <a:rPr lang="tr-TR" sz="2800" dirty="0" smtClean="0"/>
              <a:t>ve </a:t>
            </a:r>
          </a:p>
          <a:p>
            <a:pPr lvl="1">
              <a:lnSpc>
                <a:spcPct val="100000"/>
              </a:lnSpc>
              <a:spcBef>
                <a:spcPts val="0"/>
              </a:spcBef>
              <a:spcAft>
                <a:spcPts val="400"/>
              </a:spcAft>
            </a:pPr>
            <a:r>
              <a:rPr lang="tr-TR" sz="2800" b="1" dirty="0" smtClean="0">
                <a:solidFill>
                  <a:srgbClr val="FF0000"/>
                </a:solidFill>
              </a:rPr>
              <a:t>Sürekli eğitim çalışmalarıyla </a:t>
            </a:r>
            <a:r>
              <a:rPr lang="tr-TR" sz="2800" dirty="0" smtClean="0"/>
              <a:t>desteklenmesi,</a:t>
            </a:r>
          </a:p>
          <a:p>
            <a:pPr lvl="1">
              <a:lnSpc>
                <a:spcPct val="100000"/>
              </a:lnSpc>
              <a:spcBef>
                <a:spcPts val="0"/>
              </a:spcBef>
              <a:spcAft>
                <a:spcPts val="400"/>
              </a:spcAft>
            </a:pPr>
            <a:endParaRPr lang="tr-TR" sz="2800" dirty="0" smtClean="0"/>
          </a:p>
          <a:p>
            <a:pPr marL="457200" lvl="1" indent="0">
              <a:lnSpc>
                <a:spcPct val="100000"/>
              </a:lnSpc>
              <a:spcBef>
                <a:spcPts val="0"/>
              </a:spcBef>
              <a:spcAft>
                <a:spcPts val="400"/>
              </a:spcAft>
              <a:buNone/>
            </a:pPr>
            <a:r>
              <a:rPr lang="tr-TR" sz="2800" dirty="0" smtClean="0"/>
              <a:t>beklenmektedir</a:t>
            </a:r>
            <a:r>
              <a:rPr lang="tr-TR" sz="2800" dirty="0"/>
              <a:t>. </a:t>
            </a:r>
          </a:p>
          <a:p>
            <a:pPr>
              <a:lnSpc>
                <a:spcPct val="100000"/>
              </a:lnSpc>
              <a:spcAft>
                <a:spcPts val="400"/>
              </a:spcAft>
            </a:pPr>
            <a:endParaRPr lang="tr-TR" dirty="0"/>
          </a:p>
        </p:txBody>
      </p:sp>
      <p:sp>
        <p:nvSpPr>
          <p:cNvPr id="4" name="Veri Yer Tutucusu 3"/>
          <p:cNvSpPr>
            <a:spLocks noGrp="1"/>
          </p:cNvSpPr>
          <p:nvPr>
            <p:ph type="dt" sz="half" idx="10"/>
          </p:nvPr>
        </p:nvSpPr>
        <p:spPr/>
        <p:txBody>
          <a:bodyPr/>
          <a:lstStyle/>
          <a:p>
            <a:fld id="{1597167B-9759-4EA5-A53B-C2458A1197E1}"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21</a:t>
            </a:fld>
            <a:endParaRPr lang="tr-TR"/>
          </a:p>
        </p:txBody>
      </p:sp>
      <p:sp>
        <p:nvSpPr>
          <p:cNvPr id="7" name="Akış Çizelgesi: Toplam Birleşimi 6"/>
          <p:cNvSpPr/>
          <p:nvPr/>
        </p:nvSpPr>
        <p:spPr>
          <a:xfrm>
            <a:off x="11747137" y="6400800"/>
            <a:ext cx="261257" cy="30915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6465140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9200" y="330926"/>
            <a:ext cx="10134600" cy="564224"/>
          </a:xfrm>
        </p:spPr>
        <p:txBody>
          <a:bodyPr>
            <a:normAutofit fontScale="90000"/>
          </a:bodyPr>
          <a:lstStyle/>
          <a:p>
            <a:pPr algn="ctr" defTabSz="457109">
              <a:defRPr/>
            </a:pPr>
            <a:r>
              <a:rPr lang="tr-TR" sz="4000" b="1" dirty="0">
                <a:solidFill>
                  <a:srgbClr val="FF0000"/>
                </a:solidFill>
              </a:rPr>
              <a:t>Kurum İç Değerlendirme Raporu (KİDR)</a:t>
            </a:r>
            <a:endParaRPr lang="en-US" sz="4000" b="1" dirty="0">
              <a:solidFill>
                <a:srgbClr val="FF0000"/>
              </a:solidFill>
            </a:endParaRPr>
          </a:p>
        </p:txBody>
      </p:sp>
      <p:sp>
        <p:nvSpPr>
          <p:cNvPr id="3" name="İçerik Yer Tutucusu 2"/>
          <p:cNvSpPr>
            <a:spLocks noGrp="1"/>
          </p:cNvSpPr>
          <p:nvPr>
            <p:ph idx="1"/>
          </p:nvPr>
        </p:nvSpPr>
        <p:spPr>
          <a:xfrm>
            <a:off x="423512" y="1126156"/>
            <a:ext cx="11215210" cy="4966531"/>
          </a:xfrm>
        </p:spPr>
        <p:txBody>
          <a:bodyPr>
            <a:noAutofit/>
          </a:bodyPr>
          <a:lstStyle/>
          <a:p>
            <a:pPr>
              <a:lnSpc>
                <a:spcPct val="100000"/>
              </a:lnSpc>
              <a:spcBef>
                <a:spcPts val="0"/>
              </a:spcBef>
            </a:pPr>
            <a:r>
              <a:rPr lang="tr-TR" b="1" dirty="0" smtClean="0">
                <a:solidFill>
                  <a:srgbClr val="FF0000"/>
                </a:solidFill>
              </a:rPr>
              <a:t>KİDR;</a:t>
            </a:r>
          </a:p>
          <a:p>
            <a:pPr lvl="1">
              <a:lnSpc>
                <a:spcPct val="100000"/>
              </a:lnSpc>
              <a:spcBef>
                <a:spcPts val="0"/>
              </a:spcBef>
            </a:pPr>
            <a:r>
              <a:rPr lang="tr-TR" sz="2800" dirty="0" smtClean="0">
                <a:solidFill>
                  <a:srgbClr val="0000CC"/>
                </a:solidFill>
                <a:hlinkClick r:id="rId2"/>
              </a:rPr>
              <a:t>Kurumsal </a:t>
            </a:r>
            <a:r>
              <a:rPr lang="tr-TR" sz="2800" dirty="0">
                <a:solidFill>
                  <a:srgbClr val="0000CC"/>
                </a:solidFill>
                <a:hlinkClick r:id="rId2"/>
              </a:rPr>
              <a:t>Dış Değerlendirme ve Akreditasyon Ölçütleri (KDDAÖ), </a:t>
            </a:r>
            <a:endParaRPr lang="tr-TR" sz="2800" dirty="0" smtClean="0">
              <a:solidFill>
                <a:srgbClr val="0000CC"/>
              </a:solidFill>
            </a:endParaRPr>
          </a:p>
          <a:p>
            <a:pPr lvl="1">
              <a:lnSpc>
                <a:spcPct val="100000"/>
              </a:lnSpc>
              <a:spcBef>
                <a:spcPts val="0"/>
              </a:spcBef>
            </a:pPr>
            <a:r>
              <a:rPr lang="tr-TR" sz="2800" dirty="0" smtClean="0">
                <a:solidFill>
                  <a:srgbClr val="0000CC"/>
                </a:solidFill>
                <a:hlinkClick r:id="rId3"/>
              </a:rPr>
              <a:t>Kurum </a:t>
            </a:r>
            <a:r>
              <a:rPr lang="tr-TR" sz="2800" dirty="0">
                <a:solidFill>
                  <a:srgbClr val="0000CC"/>
                </a:solidFill>
                <a:hlinkClick r:id="rId3"/>
              </a:rPr>
              <a:t>İç Değerlendirme Raporu Hazırlama Kılavuzu,</a:t>
            </a:r>
            <a:r>
              <a:rPr lang="tr-TR" sz="2800" dirty="0">
                <a:solidFill>
                  <a:srgbClr val="0000CC"/>
                </a:solidFill>
              </a:rPr>
              <a:t> </a:t>
            </a:r>
            <a:endParaRPr lang="tr-TR" sz="2800" dirty="0" smtClean="0">
              <a:solidFill>
                <a:srgbClr val="0000CC"/>
              </a:solidFill>
            </a:endParaRPr>
          </a:p>
          <a:p>
            <a:pPr lvl="1">
              <a:lnSpc>
                <a:spcPct val="100000"/>
              </a:lnSpc>
              <a:spcBef>
                <a:spcPts val="0"/>
              </a:spcBef>
            </a:pPr>
            <a:r>
              <a:rPr lang="tr-TR" sz="2800" dirty="0" smtClean="0">
                <a:solidFill>
                  <a:srgbClr val="0000CC"/>
                </a:solidFill>
                <a:hlinkClick r:id="rId4"/>
              </a:rPr>
              <a:t>YÖKAK </a:t>
            </a:r>
            <a:r>
              <a:rPr lang="tr-TR" sz="2800" dirty="0">
                <a:solidFill>
                  <a:srgbClr val="0000CC"/>
                </a:solidFill>
                <a:hlinkClick r:id="rId4"/>
              </a:rPr>
              <a:t>Dereceli Değerlendirme Anahtarı (</a:t>
            </a:r>
            <a:r>
              <a:rPr lang="tr-TR" sz="2800" dirty="0" err="1">
                <a:solidFill>
                  <a:srgbClr val="0000CC"/>
                </a:solidFill>
                <a:hlinkClick r:id="rId4"/>
              </a:rPr>
              <a:t>Rubrik</a:t>
            </a:r>
            <a:r>
              <a:rPr lang="tr-TR" sz="2800" dirty="0">
                <a:solidFill>
                  <a:srgbClr val="0000CC"/>
                </a:solidFill>
                <a:hlinkClick r:id="rId4"/>
              </a:rPr>
              <a:t>) </a:t>
            </a:r>
            <a:r>
              <a:rPr lang="tr-TR" sz="2800" dirty="0">
                <a:solidFill>
                  <a:srgbClr val="0000CC"/>
                </a:solidFill>
              </a:rPr>
              <a:t>ve </a:t>
            </a:r>
            <a:endParaRPr lang="tr-TR" sz="2800" dirty="0" smtClean="0">
              <a:solidFill>
                <a:srgbClr val="0000CC"/>
              </a:solidFill>
            </a:endParaRPr>
          </a:p>
          <a:p>
            <a:pPr lvl="1">
              <a:lnSpc>
                <a:spcPct val="100000"/>
              </a:lnSpc>
              <a:spcBef>
                <a:spcPts val="0"/>
              </a:spcBef>
            </a:pPr>
            <a:r>
              <a:rPr lang="tr-TR" sz="2800" dirty="0">
                <a:solidFill>
                  <a:srgbClr val="0000CC"/>
                </a:solidFill>
                <a:hlinkClick r:id="rId5"/>
              </a:rPr>
              <a:t>Ö</a:t>
            </a:r>
            <a:r>
              <a:rPr lang="tr-TR" sz="2800" dirty="0" smtClean="0">
                <a:solidFill>
                  <a:srgbClr val="0000CC"/>
                </a:solidFill>
                <a:hlinkClick r:id="rId5"/>
              </a:rPr>
              <a:t>nceki </a:t>
            </a:r>
            <a:r>
              <a:rPr lang="tr-TR" sz="2800" dirty="0">
                <a:solidFill>
                  <a:srgbClr val="0000CC"/>
                </a:solidFill>
                <a:hlinkClick r:id="rId5"/>
              </a:rPr>
              <a:t>yıllara ait </a:t>
            </a:r>
            <a:r>
              <a:rPr lang="tr-TR" sz="2800" dirty="0" err="1">
                <a:solidFill>
                  <a:srgbClr val="0000CC"/>
                </a:solidFill>
                <a:hlinkClick r:id="rId5"/>
              </a:rPr>
              <a:t>KİDR’ler</a:t>
            </a:r>
            <a:r>
              <a:rPr lang="tr-TR" sz="2800" dirty="0">
                <a:solidFill>
                  <a:srgbClr val="0000CC"/>
                </a:solidFill>
                <a:hlinkClick r:id="rId5"/>
              </a:rPr>
              <a:t> ve </a:t>
            </a:r>
            <a:r>
              <a:rPr lang="tr-TR" sz="2800" dirty="0" smtClean="0">
                <a:solidFill>
                  <a:srgbClr val="0000CC"/>
                </a:solidFill>
                <a:hlinkClick r:id="rId5"/>
              </a:rPr>
              <a:t>dış </a:t>
            </a:r>
            <a:r>
              <a:rPr lang="tr-TR" sz="2800" dirty="0">
                <a:solidFill>
                  <a:srgbClr val="0000CC"/>
                </a:solidFill>
                <a:hlinkClick r:id="rId5"/>
              </a:rPr>
              <a:t>değerlendirme raporları </a:t>
            </a:r>
            <a:endParaRPr lang="tr-TR" sz="2800" dirty="0">
              <a:solidFill>
                <a:srgbClr val="0000CC"/>
              </a:solidFill>
            </a:endParaRPr>
          </a:p>
          <a:p>
            <a:pPr marL="457200" lvl="1" indent="0">
              <a:lnSpc>
                <a:spcPct val="100000"/>
              </a:lnSpc>
              <a:spcBef>
                <a:spcPts val="0"/>
              </a:spcBef>
              <a:buNone/>
            </a:pPr>
            <a:endParaRPr lang="tr-TR" sz="2800" dirty="0" smtClean="0">
              <a:solidFill>
                <a:srgbClr val="0000CC"/>
              </a:solidFill>
            </a:endParaRPr>
          </a:p>
          <a:p>
            <a:pPr marL="457200" lvl="1" indent="0">
              <a:lnSpc>
                <a:spcPct val="100000"/>
              </a:lnSpc>
              <a:spcBef>
                <a:spcPts val="0"/>
              </a:spcBef>
              <a:buNone/>
            </a:pPr>
            <a:r>
              <a:rPr lang="tr-TR" sz="2800" dirty="0" smtClean="0"/>
              <a:t>dikkate </a:t>
            </a:r>
            <a:r>
              <a:rPr lang="tr-TR" sz="2800" dirty="0"/>
              <a:t>alınarak </a:t>
            </a:r>
            <a:r>
              <a:rPr lang="tr-TR" sz="2800" b="1" dirty="0">
                <a:solidFill>
                  <a:srgbClr val="FF0000"/>
                </a:solidFill>
              </a:rPr>
              <a:t>Kalite Güvencesi Yönetim Bilgi Sistemi (KGYBS) </a:t>
            </a:r>
            <a:r>
              <a:rPr lang="tr-TR" sz="2800" dirty="0"/>
              <a:t>üzerinden hazırlanmalıdır. </a:t>
            </a:r>
            <a:endParaRPr lang="tr-TR" sz="2800" dirty="0" smtClean="0"/>
          </a:p>
          <a:p>
            <a:pPr>
              <a:lnSpc>
                <a:spcPct val="100000"/>
              </a:lnSpc>
              <a:spcBef>
                <a:spcPts val="0"/>
              </a:spcBef>
            </a:pPr>
            <a:endParaRPr lang="tr-TR" dirty="0" smtClean="0"/>
          </a:p>
          <a:p>
            <a:pPr>
              <a:lnSpc>
                <a:spcPct val="100000"/>
              </a:lnSpc>
              <a:spcBef>
                <a:spcPts val="0"/>
              </a:spcBef>
            </a:pPr>
            <a:r>
              <a:rPr lang="tr-TR" dirty="0" smtClean="0"/>
              <a:t>Raporda </a:t>
            </a:r>
            <a:r>
              <a:rPr lang="tr-TR" dirty="0"/>
              <a:t>yer alan verilen bilgiler; </a:t>
            </a:r>
            <a:r>
              <a:rPr lang="tr-TR" b="1" dirty="0">
                <a:solidFill>
                  <a:srgbClr val="0000CC"/>
                </a:solidFill>
              </a:rPr>
              <a:t>çeşitli belgeler ve kanıtlarla desteklenmelidir. </a:t>
            </a:r>
          </a:p>
          <a:p>
            <a:pPr>
              <a:lnSpc>
                <a:spcPct val="100000"/>
              </a:lnSpc>
              <a:spcBef>
                <a:spcPts val="0"/>
              </a:spcBef>
            </a:pPr>
            <a:endParaRPr lang="tr-TR" dirty="0"/>
          </a:p>
        </p:txBody>
      </p:sp>
      <p:sp>
        <p:nvSpPr>
          <p:cNvPr id="4" name="Veri Yer Tutucusu 3"/>
          <p:cNvSpPr>
            <a:spLocks noGrp="1"/>
          </p:cNvSpPr>
          <p:nvPr>
            <p:ph type="dt" sz="half" idx="10"/>
          </p:nvPr>
        </p:nvSpPr>
        <p:spPr/>
        <p:txBody>
          <a:bodyPr/>
          <a:lstStyle/>
          <a:p>
            <a:fld id="{6DD769BA-0ED2-4310-861A-E16252E47E0A}"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22</a:t>
            </a:fld>
            <a:endParaRPr lang="tr-TR"/>
          </a:p>
        </p:txBody>
      </p:sp>
    </p:spTree>
    <p:extLst>
      <p:ext uri="{BB962C8B-B14F-4D97-AF65-F5344CB8AC3E}">
        <p14:creationId xmlns:p14="http://schemas.microsoft.com/office/powerpoint/2010/main" val="9873781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0526" y="330292"/>
            <a:ext cx="11035351" cy="897618"/>
          </a:xfrm>
        </p:spPr>
        <p:txBody>
          <a:bodyPr>
            <a:noAutofit/>
          </a:bodyPr>
          <a:lstStyle/>
          <a:p>
            <a:pPr algn="ctr"/>
            <a:r>
              <a:rPr lang="tr-TR" sz="3600" b="1" dirty="0">
                <a:solidFill>
                  <a:srgbClr val="FF0000"/>
                </a:solidFill>
                <a:latin typeface="Calibri" panose="020F0502020204030204" pitchFamily="34" charset="0"/>
                <a:ea typeface="Calibri" panose="020F0502020204030204" pitchFamily="34" charset="0"/>
                <a:cs typeface="Calibri" panose="020F0502020204030204" pitchFamily="34" charset="0"/>
              </a:rPr>
              <a:t>KURUM İÇ DEĞERLENDİRME RAPORU (KİDR) ŞABLONU</a:t>
            </a:r>
            <a:endParaRPr lang="tr-TR" sz="36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496957" y="1967948"/>
            <a:ext cx="11151704" cy="4105594"/>
          </a:xfrm>
        </p:spPr>
        <p:txBody>
          <a:bodyPr>
            <a:normAutofit/>
          </a:bodyPr>
          <a:lstStyle/>
          <a:p>
            <a:pPr marL="0" indent="0" algn="ctr">
              <a:lnSpc>
                <a:spcPct val="100000"/>
              </a:lnSpc>
              <a:spcBef>
                <a:spcPts val="0"/>
              </a:spcBef>
              <a:buNone/>
            </a:pPr>
            <a:r>
              <a:rPr lang="tr-TR" sz="4800" b="1" dirty="0" smtClean="0"/>
              <a:t>2023 </a:t>
            </a:r>
            <a:r>
              <a:rPr lang="tr-TR" sz="4800" b="1" dirty="0"/>
              <a:t>yılı </a:t>
            </a:r>
            <a:r>
              <a:rPr lang="tr-TR" sz="4800" b="1" dirty="0" err="1"/>
              <a:t>KİDR’leri</a:t>
            </a:r>
            <a:r>
              <a:rPr lang="tr-TR" sz="4800" b="1" dirty="0"/>
              <a:t>, </a:t>
            </a:r>
            <a:r>
              <a:rPr lang="tr-TR" sz="4800" b="1" dirty="0">
                <a:hlinkClick r:id="rId2"/>
              </a:rPr>
              <a:t>KDDA Ölçütleri </a:t>
            </a:r>
            <a:r>
              <a:rPr lang="tr-TR" sz="4800" b="1" dirty="0"/>
              <a:t>ve KİDR hazırlama kılavuzu </a:t>
            </a:r>
            <a:r>
              <a:rPr lang="tr-TR" sz="4800" b="1" dirty="0">
                <a:solidFill>
                  <a:srgbClr val="0070C0"/>
                </a:solidFill>
              </a:rPr>
              <a:t>sürüm </a:t>
            </a:r>
            <a:r>
              <a:rPr lang="tr-TR" sz="4800" b="1" dirty="0" smtClean="0">
                <a:solidFill>
                  <a:srgbClr val="0070C0"/>
                </a:solidFill>
              </a:rPr>
              <a:t>3.2’ye </a:t>
            </a:r>
            <a:r>
              <a:rPr lang="tr-TR" sz="4800" b="1" dirty="0"/>
              <a:t>göre </a:t>
            </a:r>
            <a:r>
              <a:rPr lang="tr-TR" sz="4800" b="1" dirty="0" smtClean="0"/>
              <a:t>hazırlanacaktır.</a:t>
            </a:r>
            <a:endParaRPr lang="tr-TR" sz="4800" b="1" dirty="0"/>
          </a:p>
          <a:p>
            <a:pPr marL="0" indent="0" algn="ctr">
              <a:lnSpc>
                <a:spcPct val="100000"/>
              </a:lnSpc>
              <a:spcBef>
                <a:spcPts val="0"/>
              </a:spcBef>
              <a:buNone/>
            </a:pPr>
            <a:endParaRPr lang="tr-TR" sz="4800" b="1" dirty="0"/>
          </a:p>
        </p:txBody>
      </p:sp>
      <p:sp>
        <p:nvSpPr>
          <p:cNvPr id="4" name="Veri Yer Tutucusu 3"/>
          <p:cNvSpPr>
            <a:spLocks noGrp="1"/>
          </p:cNvSpPr>
          <p:nvPr>
            <p:ph type="dt" sz="half" idx="10"/>
          </p:nvPr>
        </p:nvSpPr>
        <p:spPr/>
        <p:txBody>
          <a:bodyPr/>
          <a:lstStyle/>
          <a:p>
            <a:fld id="{38AD30B9-EF7E-4278-B37C-B1CEAAC2878E}"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23</a:t>
            </a:fld>
            <a:endParaRPr lang="tr-TR"/>
          </a:p>
        </p:txBody>
      </p:sp>
    </p:spTree>
    <p:extLst>
      <p:ext uri="{BB962C8B-B14F-4D97-AF65-F5344CB8AC3E}">
        <p14:creationId xmlns:p14="http://schemas.microsoft.com/office/powerpoint/2010/main" val="251646660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75656" y="217714"/>
            <a:ext cx="10267043" cy="429986"/>
          </a:xfrm>
        </p:spPr>
        <p:txBody>
          <a:bodyPr>
            <a:normAutofit fontScale="90000"/>
          </a:bodyPr>
          <a:lstStyle/>
          <a:p>
            <a:pPr algn="ctr"/>
            <a:r>
              <a:rPr lang="tr-TR" sz="3600" b="1" dirty="0" smtClean="0">
                <a:solidFill>
                  <a:srgbClr val="FF0000"/>
                </a:solidFill>
              </a:rPr>
              <a:t>Kurum İç Değerlendirme Raporu Şablonu</a:t>
            </a:r>
            <a:endParaRPr lang="tr-TR" sz="3600" dirty="0">
              <a:solidFill>
                <a:srgbClr val="FF0000"/>
              </a:solidFill>
            </a:endParaRPr>
          </a:p>
        </p:txBody>
      </p:sp>
      <p:sp>
        <p:nvSpPr>
          <p:cNvPr id="3" name="İçerik Yer Tutucusu 2"/>
          <p:cNvSpPr>
            <a:spLocks noGrp="1"/>
          </p:cNvSpPr>
          <p:nvPr>
            <p:ph idx="1"/>
          </p:nvPr>
        </p:nvSpPr>
        <p:spPr>
          <a:xfrm>
            <a:off x="616226" y="1001486"/>
            <a:ext cx="11070677" cy="5150836"/>
          </a:xfrm>
        </p:spPr>
        <p:txBody>
          <a:bodyPr>
            <a:noAutofit/>
          </a:bodyPr>
          <a:lstStyle/>
          <a:p>
            <a:pPr>
              <a:lnSpc>
                <a:spcPct val="100000"/>
              </a:lnSpc>
              <a:spcBef>
                <a:spcPts val="0"/>
              </a:spcBef>
              <a:spcAft>
                <a:spcPts val="400"/>
              </a:spcAft>
            </a:pPr>
            <a:r>
              <a:rPr lang="tr-TR" sz="3200" b="1" dirty="0" smtClean="0">
                <a:solidFill>
                  <a:srgbClr val="0000CC"/>
                </a:solidFill>
              </a:rPr>
              <a:t>ÖZET: </a:t>
            </a:r>
            <a:r>
              <a:rPr lang="tr-TR" sz="3200" dirty="0" smtClean="0"/>
              <a:t>Bu </a:t>
            </a:r>
            <a:r>
              <a:rPr lang="tr-TR" sz="3200" dirty="0"/>
              <a:t>bölümde, raporun amacı, kapsamı ve hazırlanma sürecine ilişkin kısa bilgilere yer verilmelidir. </a:t>
            </a:r>
            <a:r>
              <a:rPr lang="tr-TR" sz="3200" b="1" dirty="0">
                <a:solidFill>
                  <a:srgbClr val="FF0000"/>
                </a:solidFill>
              </a:rPr>
              <a:t>Kurumun öz değerlendirme</a:t>
            </a:r>
            <a:r>
              <a:rPr lang="tr-TR" sz="3200" dirty="0"/>
              <a:t> çalışmalarının temel bulguları </a:t>
            </a:r>
            <a:r>
              <a:rPr lang="tr-TR" sz="3200" b="1" dirty="0" smtClean="0">
                <a:solidFill>
                  <a:srgbClr val="FF0000"/>
                </a:solidFill>
              </a:rPr>
              <a:t>özetlenmelidir</a:t>
            </a:r>
            <a:r>
              <a:rPr lang="tr-TR" sz="3200" dirty="0" smtClean="0"/>
              <a:t>.</a:t>
            </a:r>
          </a:p>
          <a:p>
            <a:pPr>
              <a:lnSpc>
                <a:spcPct val="100000"/>
              </a:lnSpc>
              <a:spcBef>
                <a:spcPts val="0"/>
              </a:spcBef>
              <a:spcAft>
                <a:spcPts val="400"/>
              </a:spcAft>
            </a:pPr>
            <a:endParaRPr lang="tr-TR" sz="3200" dirty="0"/>
          </a:p>
          <a:p>
            <a:pPr>
              <a:lnSpc>
                <a:spcPct val="100000"/>
              </a:lnSpc>
              <a:spcBef>
                <a:spcPts val="0"/>
              </a:spcBef>
              <a:spcAft>
                <a:spcPts val="400"/>
              </a:spcAft>
            </a:pPr>
            <a:r>
              <a:rPr lang="tr-TR" sz="3200" b="1" dirty="0">
                <a:solidFill>
                  <a:srgbClr val="0000CC"/>
                </a:solidFill>
              </a:rPr>
              <a:t>KURUM HAKKINDA </a:t>
            </a:r>
            <a:r>
              <a:rPr lang="tr-TR" sz="3200" b="1" dirty="0" smtClean="0">
                <a:solidFill>
                  <a:srgbClr val="0000CC"/>
                </a:solidFill>
              </a:rPr>
              <a:t>BİLGİLER: </a:t>
            </a:r>
            <a:r>
              <a:rPr lang="tr-TR" sz="3200" dirty="0" smtClean="0"/>
              <a:t>Bu </a:t>
            </a:r>
            <a:r>
              <a:rPr lang="tr-TR" sz="3200" dirty="0"/>
              <a:t>bölümde, kurumun tarihsel gelişimi, misyonu, vizyonu, değerleri, hedefleri, organizasyon yapısı ve iyileştirme alanları hakkında bilgi verilmeli ve aşağıdaki hususları içerecek şekilde düzenlenmelidir. </a:t>
            </a:r>
            <a:endParaRPr lang="tr-TR" sz="3200" dirty="0" smtClean="0"/>
          </a:p>
        </p:txBody>
      </p:sp>
      <p:sp>
        <p:nvSpPr>
          <p:cNvPr id="4" name="Veri Yer Tutucusu 3"/>
          <p:cNvSpPr>
            <a:spLocks noGrp="1"/>
          </p:cNvSpPr>
          <p:nvPr>
            <p:ph type="dt" sz="half" idx="10"/>
          </p:nvPr>
        </p:nvSpPr>
        <p:spPr/>
        <p:txBody>
          <a:bodyPr/>
          <a:lstStyle/>
          <a:p>
            <a:fld id="{E6504E06-A893-4C37-A8F5-5F9F0ADAEA15}"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24</a:t>
            </a:fld>
            <a:endParaRPr lang="tr-TR"/>
          </a:p>
        </p:txBody>
      </p:sp>
    </p:spTree>
    <p:extLst>
      <p:ext uri="{BB962C8B-B14F-4D97-AF65-F5344CB8AC3E}">
        <p14:creationId xmlns:p14="http://schemas.microsoft.com/office/powerpoint/2010/main" val="251332626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7576" y="243840"/>
            <a:ext cx="10145123" cy="403860"/>
          </a:xfrm>
        </p:spPr>
        <p:txBody>
          <a:bodyPr>
            <a:normAutofit fontScale="90000"/>
          </a:bodyPr>
          <a:lstStyle/>
          <a:p>
            <a:pPr algn="ctr"/>
            <a:r>
              <a:rPr lang="tr-TR" sz="3600" b="1" dirty="0">
                <a:solidFill>
                  <a:srgbClr val="FF0000"/>
                </a:solidFill>
              </a:rPr>
              <a:t>Kurum İç Değerlendirme Raporu Şablonu</a:t>
            </a:r>
            <a:endParaRPr lang="tr-TR" sz="3600" dirty="0">
              <a:solidFill>
                <a:srgbClr val="FF0000"/>
              </a:solidFill>
            </a:endParaRPr>
          </a:p>
        </p:txBody>
      </p:sp>
      <p:sp>
        <p:nvSpPr>
          <p:cNvPr id="3" name="İçerik Yer Tutucusu 2"/>
          <p:cNvSpPr>
            <a:spLocks noGrp="1"/>
          </p:cNvSpPr>
          <p:nvPr>
            <p:ph idx="1"/>
          </p:nvPr>
        </p:nvSpPr>
        <p:spPr>
          <a:xfrm>
            <a:off x="626164" y="992777"/>
            <a:ext cx="11278453" cy="5248997"/>
          </a:xfrm>
        </p:spPr>
        <p:txBody>
          <a:bodyPr>
            <a:noAutofit/>
          </a:bodyPr>
          <a:lstStyle/>
          <a:p>
            <a:pPr>
              <a:lnSpc>
                <a:spcPct val="100000"/>
              </a:lnSpc>
              <a:spcBef>
                <a:spcPts val="0"/>
              </a:spcBef>
              <a:spcAft>
                <a:spcPts val="400"/>
              </a:spcAft>
            </a:pPr>
            <a:r>
              <a:rPr lang="tr-TR" b="1" dirty="0" smtClean="0">
                <a:solidFill>
                  <a:srgbClr val="0000CC"/>
                </a:solidFill>
              </a:rPr>
              <a:t>İletişim Bilgileri: </a:t>
            </a:r>
            <a:r>
              <a:rPr lang="tr-TR" dirty="0" smtClean="0"/>
              <a:t>Değerlendirme </a:t>
            </a:r>
            <a:r>
              <a:rPr lang="tr-TR" dirty="0"/>
              <a:t>takımının KİDR değerlendirme ve/veya ziyaret sürecinde iletişim kuracağı Yükseköğretim Kurumu Kalite Komisyon Başkanının (Rektör ya da ilgili Rektör Yardımcısı) iletişim bilgileri (isim, adres, telefon, e-posta vb.) verilmelidir.</a:t>
            </a:r>
            <a:br>
              <a:rPr lang="tr-TR" dirty="0"/>
            </a:br>
            <a:endParaRPr lang="tr-TR" dirty="0"/>
          </a:p>
          <a:p>
            <a:pPr>
              <a:lnSpc>
                <a:spcPct val="100000"/>
              </a:lnSpc>
              <a:spcBef>
                <a:spcPts val="0"/>
              </a:spcBef>
              <a:spcAft>
                <a:spcPts val="400"/>
              </a:spcAft>
            </a:pPr>
            <a:r>
              <a:rPr lang="tr-TR" b="1" dirty="0" smtClean="0">
                <a:solidFill>
                  <a:srgbClr val="0000CC"/>
                </a:solidFill>
              </a:rPr>
              <a:t>Tarihsel Gelişimi: </a:t>
            </a:r>
            <a:r>
              <a:rPr lang="tr-TR" dirty="0" smtClean="0"/>
              <a:t>Kurumun </a:t>
            </a:r>
            <a:r>
              <a:rPr lang="tr-TR" dirty="0"/>
              <a:t>kısa tarihçesi ve mevcut durumu (toplam öğrenci sayısı, akademik ve idari çalışan sayıları, altyapı durumu vb. özet bilgiler) hakkında kısa bir bilgi verilmelidir</a:t>
            </a:r>
            <a:r>
              <a:rPr lang="tr-TR" dirty="0" smtClean="0"/>
              <a:t>.</a:t>
            </a:r>
          </a:p>
          <a:p>
            <a:pPr>
              <a:lnSpc>
                <a:spcPct val="100000"/>
              </a:lnSpc>
              <a:spcBef>
                <a:spcPts val="0"/>
              </a:spcBef>
              <a:spcAft>
                <a:spcPts val="400"/>
              </a:spcAft>
            </a:pPr>
            <a:endParaRPr lang="tr-TR" dirty="0"/>
          </a:p>
          <a:p>
            <a:pPr>
              <a:lnSpc>
                <a:spcPct val="100000"/>
              </a:lnSpc>
              <a:spcBef>
                <a:spcPts val="0"/>
              </a:spcBef>
              <a:spcAft>
                <a:spcPts val="400"/>
              </a:spcAft>
            </a:pPr>
            <a:r>
              <a:rPr lang="tr-TR" dirty="0"/>
              <a:t> </a:t>
            </a:r>
            <a:r>
              <a:rPr lang="tr-TR" b="1" dirty="0" smtClean="0">
                <a:solidFill>
                  <a:srgbClr val="0000CC"/>
                </a:solidFill>
              </a:rPr>
              <a:t>Misyonu</a:t>
            </a:r>
            <a:r>
              <a:rPr lang="tr-TR" b="1" dirty="0">
                <a:solidFill>
                  <a:srgbClr val="0000CC"/>
                </a:solidFill>
              </a:rPr>
              <a:t>, Vizyonu, Değerleri ve </a:t>
            </a:r>
            <a:r>
              <a:rPr lang="tr-TR" b="1" dirty="0" smtClean="0">
                <a:solidFill>
                  <a:srgbClr val="0000CC"/>
                </a:solidFill>
              </a:rPr>
              <a:t>Hedefleri: </a:t>
            </a:r>
            <a:r>
              <a:rPr lang="tr-TR" dirty="0" smtClean="0"/>
              <a:t>“</a:t>
            </a:r>
            <a:r>
              <a:rPr lang="tr-TR" dirty="0"/>
              <a:t>Kurum ne yapmaya çalışıyor?” sorusuna yanıt verebilmek üzere kurumun misyonu, vizyonu, değerleri ve hedefleri bu kısımda özet olarak sunulmalıdır.    </a:t>
            </a:r>
          </a:p>
        </p:txBody>
      </p:sp>
      <p:sp>
        <p:nvSpPr>
          <p:cNvPr id="4" name="Veri Yer Tutucusu 3"/>
          <p:cNvSpPr>
            <a:spLocks noGrp="1"/>
          </p:cNvSpPr>
          <p:nvPr>
            <p:ph type="dt" sz="half" idx="10"/>
          </p:nvPr>
        </p:nvSpPr>
        <p:spPr/>
        <p:txBody>
          <a:bodyPr/>
          <a:lstStyle/>
          <a:p>
            <a:fld id="{E6504E06-A893-4C37-A8F5-5F9F0ADAEA15}"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25</a:t>
            </a:fld>
            <a:endParaRPr lang="tr-TR"/>
          </a:p>
        </p:txBody>
      </p:sp>
    </p:spTree>
    <p:extLst>
      <p:ext uri="{BB962C8B-B14F-4D97-AF65-F5344CB8AC3E}">
        <p14:creationId xmlns:p14="http://schemas.microsoft.com/office/powerpoint/2010/main" val="110422588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0822" y="182880"/>
            <a:ext cx="10756003" cy="529390"/>
          </a:xfrm>
        </p:spPr>
        <p:txBody>
          <a:bodyPr>
            <a:normAutofit fontScale="90000"/>
          </a:bodyPr>
          <a:lstStyle/>
          <a:p>
            <a:pPr algn="ctr"/>
            <a:r>
              <a:rPr lang="tr-TR" sz="3600" b="1" dirty="0">
                <a:solidFill>
                  <a:srgbClr val="FF0000"/>
                </a:solidFill>
              </a:rPr>
              <a:t>Kurum İç Değerlendirme Raporu Şablonu</a:t>
            </a:r>
            <a:endParaRPr lang="tr-TR" sz="3600" dirty="0">
              <a:solidFill>
                <a:srgbClr val="FF0000"/>
              </a:solidFill>
            </a:endParaRPr>
          </a:p>
        </p:txBody>
      </p:sp>
      <p:sp>
        <p:nvSpPr>
          <p:cNvPr id="3" name="İçerik Yer Tutucusu 2"/>
          <p:cNvSpPr>
            <a:spLocks noGrp="1"/>
          </p:cNvSpPr>
          <p:nvPr>
            <p:ph idx="1"/>
          </p:nvPr>
        </p:nvSpPr>
        <p:spPr>
          <a:xfrm>
            <a:off x="383576" y="1088571"/>
            <a:ext cx="11346870" cy="5267779"/>
          </a:xfrm>
        </p:spPr>
        <p:txBody>
          <a:bodyPr>
            <a:noAutofit/>
          </a:bodyPr>
          <a:lstStyle/>
          <a:p>
            <a:pPr>
              <a:lnSpc>
                <a:spcPct val="100000"/>
              </a:lnSpc>
              <a:spcBef>
                <a:spcPts val="0"/>
              </a:spcBef>
              <a:spcAft>
                <a:spcPts val="400"/>
              </a:spcAft>
            </a:pPr>
            <a:r>
              <a:rPr lang="tr-TR" sz="2600" b="1" dirty="0" smtClean="0">
                <a:solidFill>
                  <a:srgbClr val="FF0000"/>
                </a:solidFill>
              </a:rPr>
              <a:t>Kurum İç Değerlendirme Raporunda</a:t>
            </a:r>
            <a:r>
              <a:rPr lang="tr-TR" sz="2600" dirty="0" smtClean="0"/>
              <a:t> yer </a:t>
            </a:r>
            <a:r>
              <a:rPr lang="tr-TR" sz="2600" dirty="0"/>
              <a:t>alan başlıkların yazımı için </a:t>
            </a:r>
            <a:r>
              <a:rPr lang="tr-TR" sz="2600" b="1" dirty="0">
                <a:solidFill>
                  <a:srgbClr val="0000CC"/>
                </a:solidFill>
              </a:rPr>
              <a:t>YÖKAK Dereceli Değerlendirme Anahtarı </a:t>
            </a:r>
            <a:r>
              <a:rPr lang="tr-TR" sz="2600" dirty="0"/>
              <a:t>kullanılacaktır</a:t>
            </a:r>
            <a:r>
              <a:rPr lang="tr-TR" sz="2600" dirty="0" smtClean="0"/>
              <a:t>.</a:t>
            </a:r>
          </a:p>
          <a:p>
            <a:pPr>
              <a:lnSpc>
                <a:spcPct val="100000"/>
              </a:lnSpc>
              <a:spcBef>
                <a:spcPts val="0"/>
              </a:spcBef>
              <a:spcAft>
                <a:spcPts val="400"/>
              </a:spcAft>
            </a:pPr>
            <a:endParaRPr lang="tr-TR" sz="2600" dirty="0" smtClean="0"/>
          </a:p>
          <a:p>
            <a:pPr marL="800100" lvl="1" indent="-342900">
              <a:lnSpc>
                <a:spcPct val="100000"/>
              </a:lnSpc>
              <a:spcBef>
                <a:spcPts val="0"/>
              </a:spcBef>
              <a:spcAft>
                <a:spcPts val="400"/>
              </a:spcAft>
              <a:buFont typeface="+mj-lt"/>
              <a:buAutoNum type="alphaUcPeriod"/>
            </a:pPr>
            <a:r>
              <a:rPr lang="tr-TR" sz="2600" b="1" dirty="0" smtClean="0">
                <a:solidFill>
                  <a:srgbClr val="0000CC"/>
                </a:solidFill>
              </a:rPr>
              <a:t> LİDERLİK</a:t>
            </a:r>
            <a:r>
              <a:rPr lang="tr-TR" sz="2600" b="1" dirty="0">
                <a:solidFill>
                  <a:srgbClr val="0000CC"/>
                </a:solidFill>
              </a:rPr>
              <a:t>, </a:t>
            </a:r>
            <a:r>
              <a:rPr lang="tr-TR" sz="2600" b="1" dirty="0" smtClean="0">
                <a:solidFill>
                  <a:srgbClr val="0000CC"/>
                </a:solidFill>
              </a:rPr>
              <a:t>YÖNETİŞİM </a:t>
            </a:r>
            <a:r>
              <a:rPr lang="tr-TR" sz="2600" b="1" dirty="0">
                <a:solidFill>
                  <a:srgbClr val="0000CC"/>
                </a:solidFill>
              </a:rPr>
              <a:t>VE KALİTE</a:t>
            </a:r>
          </a:p>
          <a:p>
            <a:pPr marL="800100" lvl="1" indent="-342900">
              <a:lnSpc>
                <a:spcPct val="100000"/>
              </a:lnSpc>
              <a:spcBef>
                <a:spcPts val="0"/>
              </a:spcBef>
              <a:spcAft>
                <a:spcPts val="400"/>
              </a:spcAft>
              <a:buFont typeface="+mj-lt"/>
              <a:buAutoNum type="alphaUcPeriod"/>
            </a:pPr>
            <a:r>
              <a:rPr lang="tr-TR" sz="2600" b="1" dirty="0" smtClean="0">
                <a:solidFill>
                  <a:srgbClr val="0000CC"/>
                </a:solidFill>
              </a:rPr>
              <a:t> EĞİTİM </a:t>
            </a:r>
            <a:r>
              <a:rPr lang="tr-TR" sz="2600" b="1" dirty="0">
                <a:solidFill>
                  <a:srgbClr val="0000CC"/>
                </a:solidFill>
              </a:rPr>
              <a:t>VE ÖĞRETİM</a:t>
            </a:r>
          </a:p>
          <a:p>
            <a:pPr marL="800100" lvl="1" indent="-342900">
              <a:lnSpc>
                <a:spcPct val="100000"/>
              </a:lnSpc>
              <a:spcBef>
                <a:spcPts val="0"/>
              </a:spcBef>
              <a:spcAft>
                <a:spcPts val="400"/>
              </a:spcAft>
              <a:buFont typeface="+mj-lt"/>
              <a:buAutoNum type="alphaUcPeriod"/>
            </a:pPr>
            <a:r>
              <a:rPr lang="tr-TR" sz="2600" b="1" dirty="0" smtClean="0">
                <a:solidFill>
                  <a:srgbClr val="0000CC"/>
                </a:solidFill>
              </a:rPr>
              <a:t> ARAŞTIRMA </a:t>
            </a:r>
            <a:r>
              <a:rPr lang="tr-TR" sz="2600" b="1" dirty="0">
                <a:solidFill>
                  <a:srgbClr val="0000CC"/>
                </a:solidFill>
              </a:rPr>
              <a:t>VE GELİŞTİRME</a:t>
            </a:r>
          </a:p>
          <a:p>
            <a:pPr marL="800100" lvl="1" indent="-342900">
              <a:lnSpc>
                <a:spcPct val="100000"/>
              </a:lnSpc>
              <a:spcBef>
                <a:spcPts val="0"/>
              </a:spcBef>
              <a:spcAft>
                <a:spcPts val="400"/>
              </a:spcAft>
              <a:buFont typeface="+mj-lt"/>
              <a:buAutoNum type="alphaUcPeriod"/>
            </a:pPr>
            <a:r>
              <a:rPr lang="tr-TR" sz="2600" b="1" dirty="0" smtClean="0">
                <a:solidFill>
                  <a:srgbClr val="0000CC"/>
                </a:solidFill>
              </a:rPr>
              <a:t> TOPLUMSAL KATKI</a:t>
            </a:r>
            <a:endParaRPr lang="tr-TR" sz="2600" b="1" dirty="0">
              <a:solidFill>
                <a:srgbClr val="0000CC"/>
              </a:solidFill>
            </a:endParaRPr>
          </a:p>
          <a:p>
            <a:pPr marL="457200" lvl="1" indent="0">
              <a:lnSpc>
                <a:spcPct val="100000"/>
              </a:lnSpc>
              <a:spcBef>
                <a:spcPts val="0"/>
              </a:spcBef>
              <a:spcAft>
                <a:spcPts val="400"/>
              </a:spcAft>
              <a:buNone/>
            </a:pPr>
            <a:endParaRPr lang="tr-TR" sz="2600" b="1" dirty="0">
              <a:solidFill>
                <a:srgbClr val="0000CC"/>
              </a:solidFill>
            </a:endParaRPr>
          </a:p>
          <a:p>
            <a:pPr marL="457200" lvl="1" indent="0">
              <a:lnSpc>
                <a:spcPct val="100000"/>
              </a:lnSpc>
              <a:spcBef>
                <a:spcPts val="0"/>
              </a:spcBef>
              <a:spcAft>
                <a:spcPts val="400"/>
              </a:spcAft>
              <a:buNone/>
            </a:pPr>
            <a:r>
              <a:rPr lang="tr-TR" sz="2600" dirty="0" smtClean="0"/>
              <a:t>başlıkları </a:t>
            </a:r>
            <a:r>
              <a:rPr lang="tr-TR" sz="2600" dirty="0"/>
              <a:t>altında toplam </a:t>
            </a:r>
            <a:r>
              <a:rPr lang="tr-TR" sz="2600" b="1" dirty="0">
                <a:solidFill>
                  <a:srgbClr val="FF0000"/>
                </a:solidFill>
              </a:rPr>
              <a:t>14 ölçüt ve 46 alt ölçüt </a:t>
            </a:r>
            <a:r>
              <a:rPr lang="tr-TR" sz="2600" dirty="0"/>
              <a:t>ile gerçekleştirilmektedir. </a:t>
            </a:r>
            <a:endParaRPr lang="tr-TR" sz="2600" dirty="0" smtClean="0"/>
          </a:p>
          <a:p>
            <a:pPr>
              <a:lnSpc>
                <a:spcPct val="100000"/>
              </a:lnSpc>
              <a:spcBef>
                <a:spcPts val="0"/>
              </a:spcBef>
              <a:spcAft>
                <a:spcPts val="400"/>
              </a:spcAft>
            </a:pPr>
            <a:endParaRPr lang="tr-TR" sz="2600" dirty="0"/>
          </a:p>
          <a:p>
            <a:pPr>
              <a:lnSpc>
                <a:spcPct val="100000"/>
              </a:lnSpc>
              <a:spcBef>
                <a:spcPts val="0"/>
              </a:spcBef>
              <a:spcAft>
                <a:spcPts val="400"/>
              </a:spcAft>
            </a:pPr>
            <a:r>
              <a:rPr lang="tr-TR" sz="2600" dirty="0" smtClean="0"/>
              <a:t>Değerlendirme </a:t>
            </a:r>
            <a:r>
              <a:rPr lang="tr-TR" sz="2600" dirty="0"/>
              <a:t>süreçlerinde kullanılan temel araç </a:t>
            </a:r>
            <a:r>
              <a:rPr lang="tr-TR" sz="2600" b="1" dirty="0">
                <a:solidFill>
                  <a:srgbClr val="0000CC"/>
                </a:solidFill>
              </a:rPr>
              <a:t>YÖKAK Dereceli Değerlendirme </a:t>
            </a:r>
            <a:r>
              <a:rPr lang="tr-TR" sz="2600" b="1" dirty="0" err="1">
                <a:solidFill>
                  <a:srgbClr val="0000CC"/>
                </a:solidFill>
              </a:rPr>
              <a:t>Anahtarı’dır</a:t>
            </a:r>
            <a:r>
              <a:rPr lang="tr-TR" sz="2600" b="1" dirty="0">
                <a:solidFill>
                  <a:srgbClr val="0000CC"/>
                </a:solidFill>
              </a:rPr>
              <a:t>. </a:t>
            </a:r>
          </a:p>
        </p:txBody>
      </p:sp>
      <p:sp>
        <p:nvSpPr>
          <p:cNvPr id="4" name="Veri Yer Tutucusu 3"/>
          <p:cNvSpPr>
            <a:spLocks noGrp="1"/>
          </p:cNvSpPr>
          <p:nvPr>
            <p:ph type="dt" sz="half" idx="10"/>
          </p:nvPr>
        </p:nvSpPr>
        <p:spPr/>
        <p:txBody>
          <a:bodyPr/>
          <a:lstStyle/>
          <a:p>
            <a:fld id="{AD0936F3-C610-44CF-91D5-3FD3A00953EE}"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26</a:t>
            </a:fld>
            <a:endParaRPr lang="tr-TR"/>
          </a:p>
        </p:txBody>
      </p:sp>
    </p:spTree>
    <p:extLst>
      <p:ext uri="{BB962C8B-B14F-4D97-AF65-F5344CB8AC3E}">
        <p14:creationId xmlns:p14="http://schemas.microsoft.com/office/powerpoint/2010/main" val="223219215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ircle: Hollow 40">
            <a:extLst>
              <a:ext uri="{FF2B5EF4-FFF2-40B4-BE49-F238E27FC236}">
                <a16:creationId xmlns:a16="http://schemas.microsoft.com/office/drawing/2014/main" id="{10D84DFE-F17C-4DB4-98EE-1AF71CDAB256}"/>
              </a:ext>
            </a:extLst>
          </p:cNvPr>
          <p:cNvSpPr/>
          <p:nvPr/>
        </p:nvSpPr>
        <p:spPr>
          <a:xfrm>
            <a:off x="4650809" y="2457818"/>
            <a:ext cx="2890382" cy="2890382"/>
          </a:xfrm>
          <a:prstGeom prst="donut">
            <a:avLst>
              <a:gd name="adj" fmla="val 1005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rgbClr val="FFFFFF"/>
              </a:solidFill>
              <a:latin typeface="CamberW01-Light" panose="01000000000000000000" pitchFamily="2" charset="0"/>
            </a:endParaRPr>
          </a:p>
        </p:txBody>
      </p:sp>
      <p:grpSp>
        <p:nvGrpSpPr>
          <p:cNvPr id="2" name="Group 1">
            <a:extLst>
              <a:ext uri="{FF2B5EF4-FFF2-40B4-BE49-F238E27FC236}">
                <a16:creationId xmlns:a16="http://schemas.microsoft.com/office/drawing/2014/main" id="{2D93141D-0981-424D-AFAE-CF796DDCA694}"/>
              </a:ext>
            </a:extLst>
          </p:cNvPr>
          <p:cNvGrpSpPr/>
          <p:nvPr/>
        </p:nvGrpSpPr>
        <p:grpSpPr>
          <a:xfrm>
            <a:off x="3360242" y="1759523"/>
            <a:ext cx="2619412" cy="2329756"/>
            <a:chOff x="2149803" y="4959477"/>
            <a:chExt cx="3852134" cy="4660726"/>
          </a:xfrm>
          <a:solidFill>
            <a:schemeClr val="bg1">
              <a:lumMod val="85000"/>
            </a:schemeClr>
          </a:solidFill>
        </p:grpSpPr>
        <p:sp>
          <p:nvSpPr>
            <p:cNvPr id="3" name="Oval 2">
              <a:extLst>
                <a:ext uri="{FF2B5EF4-FFF2-40B4-BE49-F238E27FC236}">
                  <a16:creationId xmlns:a16="http://schemas.microsoft.com/office/drawing/2014/main" id="{BCD1AD92-BA40-4B3E-8E8A-1D8D53C60C75}"/>
                </a:ext>
              </a:extLst>
            </p:cNvPr>
            <p:cNvSpPr/>
            <p:nvPr/>
          </p:nvSpPr>
          <p:spPr>
            <a:xfrm>
              <a:off x="2149803" y="5823157"/>
              <a:ext cx="3797046" cy="3797046"/>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chemeClr val="bg1"/>
                </a:solidFill>
                <a:latin typeface="CamberW01-Light" panose="01000000000000000000" pitchFamily="2" charset="0"/>
              </a:endParaRPr>
            </a:p>
          </p:txBody>
        </p:sp>
        <p:sp>
          <p:nvSpPr>
            <p:cNvPr id="4" name="Oval 3">
              <a:extLst>
                <a:ext uri="{FF2B5EF4-FFF2-40B4-BE49-F238E27FC236}">
                  <a16:creationId xmlns:a16="http://schemas.microsoft.com/office/drawing/2014/main" id="{9C07E68B-ECAF-40F4-B818-B38E600496C6}"/>
                </a:ext>
              </a:extLst>
            </p:cNvPr>
            <p:cNvSpPr/>
            <p:nvPr/>
          </p:nvSpPr>
          <p:spPr>
            <a:xfrm>
              <a:off x="2322396" y="5357565"/>
              <a:ext cx="3451860" cy="3989639"/>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chemeClr val="bg1"/>
                </a:solidFill>
                <a:latin typeface="CamberW01-Light" panose="01000000000000000000" pitchFamily="2" charset="0"/>
              </a:endParaRPr>
            </a:p>
          </p:txBody>
        </p:sp>
        <p:sp>
          <p:nvSpPr>
            <p:cNvPr id="5" name="Oval 4">
              <a:extLst>
                <a:ext uri="{FF2B5EF4-FFF2-40B4-BE49-F238E27FC236}">
                  <a16:creationId xmlns:a16="http://schemas.microsoft.com/office/drawing/2014/main" id="{12B3CFA4-2334-48F8-8A48-94A96FDA51B7}"/>
                </a:ext>
              </a:extLst>
            </p:cNvPr>
            <p:cNvSpPr/>
            <p:nvPr/>
          </p:nvSpPr>
          <p:spPr>
            <a:xfrm>
              <a:off x="2149803" y="4959477"/>
              <a:ext cx="3797046" cy="3797046"/>
            </a:xfrm>
            <a:prstGeom prst="ellipse">
              <a:avLst/>
            </a:prstGeom>
            <a:grpFill/>
            <a:ln>
              <a:noFill/>
            </a:ln>
            <a:effectLst>
              <a:innerShdw blurRad="1181100">
                <a:schemeClr val="accent1">
                  <a:lumMod val="75000"/>
                  <a:alpha val="5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08"/>
              <a:endParaRPr lang="en-US" sz="900" dirty="0">
                <a:solidFill>
                  <a:srgbClr val="285697"/>
                </a:solidFill>
                <a:latin typeface="CamberW01-Light" panose="01000000000000000000" pitchFamily="2" charset="0"/>
              </a:endParaRPr>
            </a:p>
          </p:txBody>
        </p:sp>
        <p:sp>
          <p:nvSpPr>
            <p:cNvPr id="7" name="TextBox 6">
              <a:extLst>
                <a:ext uri="{FF2B5EF4-FFF2-40B4-BE49-F238E27FC236}">
                  <a16:creationId xmlns:a16="http://schemas.microsoft.com/office/drawing/2014/main" id="{B8C04007-DE57-41C6-A846-4F48DB884653}"/>
                </a:ext>
              </a:extLst>
            </p:cNvPr>
            <p:cNvSpPr txBox="1"/>
            <p:nvPr/>
          </p:nvSpPr>
          <p:spPr>
            <a:xfrm>
              <a:off x="2198520" y="6059626"/>
              <a:ext cx="3803417" cy="1662427"/>
            </a:xfrm>
            <a:prstGeom prst="rect">
              <a:avLst/>
            </a:prstGeom>
            <a:noFill/>
          </p:spPr>
          <p:txBody>
            <a:bodyPr wrap="none" rtlCol="0" anchor="ctr">
              <a:spAutoFit/>
            </a:bodyPr>
            <a:lstStyle/>
            <a:p>
              <a:pPr algn="ctr"/>
              <a:r>
                <a:rPr lang="tr-TR" sz="2400" b="1" dirty="0">
                  <a:solidFill>
                    <a:srgbClr val="FF0000"/>
                  </a:solidFill>
                  <a:latin typeface="+mj-lt"/>
                </a:rPr>
                <a:t>Liderlik, </a:t>
              </a:r>
              <a:r>
                <a:rPr lang="tr-TR" sz="2400" b="1" dirty="0" smtClean="0">
                  <a:solidFill>
                    <a:srgbClr val="FF0000"/>
                  </a:solidFill>
                  <a:latin typeface="+mj-lt"/>
                </a:rPr>
                <a:t>Yönetişim </a:t>
              </a:r>
              <a:endParaRPr lang="tr-TR" sz="2400" b="1" dirty="0">
                <a:solidFill>
                  <a:srgbClr val="FF0000"/>
                </a:solidFill>
                <a:latin typeface="+mj-lt"/>
              </a:endParaRPr>
            </a:p>
            <a:p>
              <a:pPr algn="ctr"/>
              <a:r>
                <a:rPr lang="tr-TR" sz="2400" b="1" dirty="0">
                  <a:solidFill>
                    <a:srgbClr val="FF0000"/>
                  </a:solidFill>
                  <a:latin typeface="+mj-lt"/>
                </a:rPr>
                <a:t>ve Kalite</a:t>
              </a:r>
            </a:p>
          </p:txBody>
        </p:sp>
      </p:grpSp>
      <p:grpSp>
        <p:nvGrpSpPr>
          <p:cNvPr id="8" name="Group 7">
            <a:extLst>
              <a:ext uri="{FF2B5EF4-FFF2-40B4-BE49-F238E27FC236}">
                <a16:creationId xmlns:a16="http://schemas.microsoft.com/office/drawing/2014/main" id="{5FF96A4E-C571-4096-8B92-FC3C548F4E45}"/>
              </a:ext>
            </a:extLst>
          </p:cNvPr>
          <p:cNvGrpSpPr/>
          <p:nvPr/>
        </p:nvGrpSpPr>
        <p:grpSpPr>
          <a:xfrm>
            <a:off x="6511297" y="1759523"/>
            <a:ext cx="2819851" cy="2329756"/>
            <a:chOff x="2149803" y="4959477"/>
            <a:chExt cx="3797046" cy="4660726"/>
          </a:xfrm>
          <a:solidFill>
            <a:schemeClr val="bg1">
              <a:lumMod val="85000"/>
            </a:schemeClr>
          </a:solidFill>
        </p:grpSpPr>
        <p:sp>
          <p:nvSpPr>
            <p:cNvPr id="9" name="Oval 8">
              <a:extLst>
                <a:ext uri="{FF2B5EF4-FFF2-40B4-BE49-F238E27FC236}">
                  <a16:creationId xmlns:a16="http://schemas.microsoft.com/office/drawing/2014/main" id="{28D6CC3B-6EE6-40BD-8085-87549F4F129A}"/>
                </a:ext>
              </a:extLst>
            </p:cNvPr>
            <p:cNvSpPr/>
            <p:nvPr/>
          </p:nvSpPr>
          <p:spPr>
            <a:xfrm>
              <a:off x="2149803" y="5823157"/>
              <a:ext cx="3797046" cy="3797046"/>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rgbClr val="002060"/>
                </a:solidFill>
                <a:latin typeface="CamberW01-Light" panose="01000000000000000000" pitchFamily="2" charset="0"/>
              </a:endParaRPr>
            </a:p>
          </p:txBody>
        </p:sp>
        <p:sp>
          <p:nvSpPr>
            <p:cNvPr id="10" name="Oval 9">
              <a:extLst>
                <a:ext uri="{FF2B5EF4-FFF2-40B4-BE49-F238E27FC236}">
                  <a16:creationId xmlns:a16="http://schemas.microsoft.com/office/drawing/2014/main" id="{6033D165-BEAB-4CB3-AC72-67621E7BB9D2}"/>
                </a:ext>
              </a:extLst>
            </p:cNvPr>
            <p:cNvSpPr/>
            <p:nvPr/>
          </p:nvSpPr>
          <p:spPr>
            <a:xfrm>
              <a:off x="2322396" y="5357565"/>
              <a:ext cx="3451860" cy="3989639"/>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rgbClr val="002060"/>
                </a:solidFill>
                <a:latin typeface="CamberW01-Light" panose="01000000000000000000" pitchFamily="2" charset="0"/>
              </a:endParaRPr>
            </a:p>
          </p:txBody>
        </p:sp>
        <p:sp>
          <p:nvSpPr>
            <p:cNvPr id="11" name="Oval 10">
              <a:extLst>
                <a:ext uri="{FF2B5EF4-FFF2-40B4-BE49-F238E27FC236}">
                  <a16:creationId xmlns:a16="http://schemas.microsoft.com/office/drawing/2014/main" id="{9AD66D12-18AB-4650-A8E9-AD172B843E2A}"/>
                </a:ext>
              </a:extLst>
            </p:cNvPr>
            <p:cNvSpPr/>
            <p:nvPr/>
          </p:nvSpPr>
          <p:spPr>
            <a:xfrm>
              <a:off x="2149803" y="4959477"/>
              <a:ext cx="3797046" cy="3797046"/>
            </a:xfrm>
            <a:prstGeom prst="ellipse">
              <a:avLst/>
            </a:prstGeom>
            <a:grpFill/>
            <a:ln>
              <a:noFill/>
            </a:ln>
            <a:effectLst>
              <a:innerShdw blurRad="11811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08"/>
              <a:endParaRPr lang="en-US" sz="900" dirty="0">
                <a:solidFill>
                  <a:schemeClr val="tx1"/>
                </a:solidFill>
                <a:latin typeface="CamberW01-Light" panose="01000000000000000000" pitchFamily="2" charset="0"/>
              </a:endParaRPr>
            </a:p>
          </p:txBody>
        </p:sp>
        <p:sp>
          <p:nvSpPr>
            <p:cNvPr id="13" name="TextBox 12">
              <a:extLst>
                <a:ext uri="{FF2B5EF4-FFF2-40B4-BE49-F238E27FC236}">
                  <a16:creationId xmlns:a16="http://schemas.microsoft.com/office/drawing/2014/main" id="{D768C1C0-2FDD-4A12-8478-BE4B8E7A6C98}"/>
                </a:ext>
              </a:extLst>
            </p:cNvPr>
            <p:cNvSpPr txBox="1"/>
            <p:nvPr/>
          </p:nvSpPr>
          <p:spPr>
            <a:xfrm>
              <a:off x="3011958" y="5952696"/>
              <a:ext cx="1884874" cy="1662427"/>
            </a:xfrm>
            <a:prstGeom prst="rect">
              <a:avLst/>
            </a:prstGeom>
            <a:grpFill/>
          </p:spPr>
          <p:txBody>
            <a:bodyPr wrap="square" rtlCol="0" anchor="ctr">
              <a:spAutoFit/>
            </a:bodyPr>
            <a:lstStyle/>
            <a:p>
              <a:pPr algn="ctr" defTabSz="228508"/>
              <a:r>
                <a:rPr lang="en-US" sz="2400" b="1" dirty="0" err="1">
                  <a:solidFill>
                    <a:srgbClr val="FF0000"/>
                  </a:solidFill>
                  <a:latin typeface="+mj-lt"/>
                  <a:ea typeface="Open Sans Extrabold" panose="020B0906030804020204" pitchFamily="34" charset="0"/>
                  <a:cs typeface="Open Sans Extrabold" panose="020B0906030804020204" pitchFamily="34" charset="0"/>
                </a:rPr>
                <a:t>Eğitim</a:t>
              </a:r>
              <a:r>
                <a:rPr lang="en-US" sz="2400" b="1" dirty="0">
                  <a:solidFill>
                    <a:srgbClr val="FF0000"/>
                  </a:solidFill>
                  <a:latin typeface="+mj-lt"/>
                  <a:ea typeface="Open Sans Extrabold" panose="020B0906030804020204" pitchFamily="34" charset="0"/>
                  <a:cs typeface="Open Sans Extrabold" panose="020B0906030804020204" pitchFamily="34" charset="0"/>
                </a:rPr>
                <a:t> </a:t>
              </a:r>
              <a:r>
                <a:rPr lang="en-US" sz="2400" b="1" dirty="0" err="1">
                  <a:solidFill>
                    <a:srgbClr val="FF0000"/>
                  </a:solidFill>
                  <a:latin typeface="+mj-lt"/>
                  <a:ea typeface="Open Sans Extrabold" panose="020B0906030804020204" pitchFamily="34" charset="0"/>
                  <a:cs typeface="Open Sans Extrabold" panose="020B0906030804020204" pitchFamily="34" charset="0"/>
                </a:rPr>
                <a:t>ve</a:t>
              </a:r>
              <a:r>
                <a:rPr lang="en-US" sz="2400" b="1" dirty="0">
                  <a:solidFill>
                    <a:srgbClr val="FF0000"/>
                  </a:solidFill>
                  <a:latin typeface="+mj-lt"/>
                  <a:ea typeface="Open Sans Extrabold" panose="020B0906030804020204" pitchFamily="34" charset="0"/>
                  <a:cs typeface="Open Sans Extrabold" panose="020B0906030804020204" pitchFamily="34" charset="0"/>
                </a:rPr>
                <a:t> </a:t>
              </a:r>
            </a:p>
            <a:p>
              <a:pPr algn="ctr" defTabSz="228508"/>
              <a:r>
                <a:rPr lang="en-US" sz="2400" b="1" dirty="0" err="1">
                  <a:solidFill>
                    <a:srgbClr val="FF0000"/>
                  </a:solidFill>
                  <a:latin typeface="+mj-lt"/>
                  <a:ea typeface="Open Sans Extrabold" panose="020B0906030804020204" pitchFamily="34" charset="0"/>
                  <a:cs typeface="Open Sans Extrabold" panose="020B0906030804020204" pitchFamily="34" charset="0"/>
                </a:rPr>
                <a:t>Öğretim</a:t>
              </a:r>
              <a:endParaRPr lang="en-US" sz="2400" b="1" dirty="0">
                <a:solidFill>
                  <a:srgbClr val="FF0000"/>
                </a:solidFill>
                <a:latin typeface="+mj-lt"/>
                <a:ea typeface="Open Sans Extrabold" panose="020B0906030804020204" pitchFamily="34" charset="0"/>
                <a:cs typeface="Open Sans Extrabold" panose="020B0906030804020204" pitchFamily="34" charset="0"/>
              </a:endParaRPr>
            </a:p>
          </p:txBody>
        </p:sp>
      </p:grpSp>
      <p:sp>
        <p:nvSpPr>
          <p:cNvPr id="26" name="TextBox 25">
            <a:extLst>
              <a:ext uri="{FF2B5EF4-FFF2-40B4-BE49-F238E27FC236}">
                <a16:creationId xmlns:a16="http://schemas.microsoft.com/office/drawing/2014/main" id="{93BC8645-A997-4862-82FE-F899DC065058}"/>
              </a:ext>
            </a:extLst>
          </p:cNvPr>
          <p:cNvSpPr txBox="1"/>
          <p:nvPr/>
        </p:nvSpPr>
        <p:spPr>
          <a:xfrm>
            <a:off x="962526" y="69847"/>
            <a:ext cx="10799546" cy="600164"/>
          </a:xfrm>
          <a:prstGeom prst="rect">
            <a:avLst/>
          </a:prstGeom>
          <a:noFill/>
        </p:spPr>
        <p:txBody>
          <a:bodyPr wrap="square" rtlCol="0">
            <a:spAutoFit/>
          </a:bodyPr>
          <a:lstStyle/>
          <a:p>
            <a:pPr algn="ctr" defTabSz="228508"/>
            <a:r>
              <a:rPr lang="en-US" sz="3300" b="1" dirty="0" err="1">
                <a:solidFill>
                  <a:srgbClr val="0000CC"/>
                </a:solidFill>
                <a:latin typeface="Calibri" panose="020F0502020204030204" pitchFamily="34" charset="0"/>
                <a:cs typeface="Calibri" panose="020F0502020204030204" pitchFamily="34" charset="0"/>
              </a:rPr>
              <a:t>Kurumsal</a:t>
            </a:r>
            <a:r>
              <a:rPr lang="en-US" sz="3300" b="1" dirty="0">
                <a:solidFill>
                  <a:srgbClr val="0000CC"/>
                </a:solidFill>
                <a:latin typeface="Calibri" panose="020F0502020204030204" pitchFamily="34" charset="0"/>
                <a:cs typeface="Calibri" panose="020F0502020204030204" pitchFamily="34" charset="0"/>
              </a:rPr>
              <a:t> </a:t>
            </a:r>
            <a:r>
              <a:rPr lang="en-US" sz="3300" b="1" dirty="0" err="1">
                <a:solidFill>
                  <a:srgbClr val="0000CC"/>
                </a:solidFill>
                <a:latin typeface="Calibri" panose="020F0502020204030204" pitchFamily="34" charset="0"/>
                <a:cs typeface="Calibri" panose="020F0502020204030204" pitchFamily="34" charset="0"/>
              </a:rPr>
              <a:t>Dış</a:t>
            </a:r>
            <a:r>
              <a:rPr lang="en-US" sz="3300" b="1" dirty="0">
                <a:solidFill>
                  <a:srgbClr val="0000CC"/>
                </a:solidFill>
                <a:latin typeface="Calibri" panose="020F0502020204030204" pitchFamily="34" charset="0"/>
                <a:cs typeface="Calibri" panose="020F0502020204030204" pitchFamily="34" charset="0"/>
              </a:rPr>
              <a:t> </a:t>
            </a:r>
            <a:r>
              <a:rPr lang="en-US" sz="3300" b="1" dirty="0" err="1">
                <a:solidFill>
                  <a:srgbClr val="0000CC"/>
                </a:solidFill>
                <a:latin typeface="Calibri" panose="020F0502020204030204" pitchFamily="34" charset="0"/>
                <a:cs typeface="Calibri" panose="020F0502020204030204" pitchFamily="34" charset="0"/>
              </a:rPr>
              <a:t>Değerlendirme</a:t>
            </a:r>
            <a:r>
              <a:rPr lang="en-US" sz="3300" b="1" dirty="0">
                <a:solidFill>
                  <a:srgbClr val="0000CC"/>
                </a:solidFill>
                <a:latin typeface="Calibri" panose="020F0502020204030204" pitchFamily="34" charset="0"/>
                <a:cs typeface="Calibri" panose="020F0502020204030204" pitchFamily="34" charset="0"/>
              </a:rPr>
              <a:t> </a:t>
            </a:r>
            <a:r>
              <a:rPr lang="en-US" sz="3300" b="1" dirty="0" err="1">
                <a:solidFill>
                  <a:srgbClr val="0000CC"/>
                </a:solidFill>
                <a:latin typeface="Calibri" panose="020F0502020204030204" pitchFamily="34" charset="0"/>
                <a:cs typeface="Calibri" panose="020F0502020204030204" pitchFamily="34" charset="0"/>
              </a:rPr>
              <a:t>ve</a:t>
            </a:r>
            <a:r>
              <a:rPr lang="en-US" sz="3300" b="1" dirty="0">
                <a:solidFill>
                  <a:srgbClr val="0000CC"/>
                </a:solidFill>
                <a:latin typeface="Calibri" panose="020F0502020204030204" pitchFamily="34" charset="0"/>
                <a:cs typeface="Calibri" panose="020F0502020204030204" pitchFamily="34" charset="0"/>
              </a:rPr>
              <a:t> </a:t>
            </a:r>
            <a:r>
              <a:rPr lang="en-US" sz="3300" b="1" dirty="0" err="1">
                <a:solidFill>
                  <a:srgbClr val="0000CC"/>
                </a:solidFill>
                <a:latin typeface="Calibri" panose="020F0502020204030204" pitchFamily="34" charset="0"/>
                <a:cs typeface="Calibri" panose="020F0502020204030204" pitchFamily="34" charset="0"/>
              </a:rPr>
              <a:t>Akreditasyon</a:t>
            </a:r>
            <a:r>
              <a:rPr lang="en-US" sz="3300" b="1" dirty="0">
                <a:solidFill>
                  <a:srgbClr val="0000CC"/>
                </a:solidFill>
                <a:latin typeface="Calibri" panose="020F0502020204030204" pitchFamily="34" charset="0"/>
                <a:cs typeface="Calibri" panose="020F0502020204030204" pitchFamily="34" charset="0"/>
              </a:rPr>
              <a:t> </a:t>
            </a:r>
            <a:r>
              <a:rPr lang="en-US" sz="3300" b="1" dirty="0" err="1">
                <a:solidFill>
                  <a:srgbClr val="0000CC"/>
                </a:solidFill>
                <a:latin typeface="Calibri" panose="020F0502020204030204" pitchFamily="34" charset="0"/>
                <a:cs typeface="Calibri" panose="020F0502020204030204" pitchFamily="34" charset="0"/>
              </a:rPr>
              <a:t>Ölçütleri</a:t>
            </a:r>
            <a:r>
              <a:rPr lang="en-US" sz="3300" b="1" dirty="0">
                <a:solidFill>
                  <a:srgbClr val="0000CC"/>
                </a:solidFill>
                <a:latin typeface="Calibri" panose="020F0502020204030204" pitchFamily="34" charset="0"/>
                <a:cs typeface="Calibri" panose="020F0502020204030204" pitchFamily="34" charset="0"/>
              </a:rPr>
              <a:t> (</a:t>
            </a:r>
            <a:r>
              <a:rPr lang="tr-TR" sz="3300" b="1" dirty="0" smtClean="0">
                <a:solidFill>
                  <a:srgbClr val="0000CC"/>
                </a:solidFill>
                <a:latin typeface="Calibri" panose="020F0502020204030204" pitchFamily="34" charset="0"/>
                <a:cs typeface="Calibri" panose="020F0502020204030204" pitchFamily="34" charset="0"/>
              </a:rPr>
              <a:t>s </a:t>
            </a:r>
            <a:r>
              <a:rPr lang="en-US" sz="3300" b="1" dirty="0" smtClean="0">
                <a:solidFill>
                  <a:srgbClr val="0000CC"/>
                </a:solidFill>
                <a:latin typeface="Calibri" panose="020F0502020204030204" pitchFamily="34" charset="0"/>
                <a:cs typeface="Calibri" panose="020F0502020204030204" pitchFamily="34" charset="0"/>
              </a:rPr>
              <a:t>3</a:t>
            </a:r>
            <a:r>
              <a:rPr lang="tr-TR" sz="3300" b="1" smtClean="0">
                <a:solidFill>
                  <a:srgbClr val="0000CC"/>
                </a:solidFill>
                <a:latin typeface="Calibri" panose="020F0502020204030204" pitchFamily="34" charset="0"/>
                <a:cs typeface="Calibri" panose="020F0502020204030204" pitchFamily="34" charset="0"/>
              </a:rPr>
              <a:t>.2</a:t>
            </a:r>
            <a:r>
              <a:rPr lang="en-US" sz="3300" b="1" smtClean="0">
                <a:solidFill>
                  <a:srgbClr val="0000CC"/>
                </a:solidFill>
                <a:latin typeface="Calibri" panose="020F0502020204030204" pitchFamily="34" charset="0"/>
                <a:cs typeface="Calibri" panose="020F0502020204030204" pitchFamily="34" charset="0"/>
              </a:rPr>
              <a:t>)</a:t>
            </a:r>
            <a:endParaRPr lang="en-US" sz="3300" b="1" dirty="0">
              <a:solidFill>
                <a:srgbClr val="0000CC"/>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531DC38C-E9B7-4582-8B3B-84908F1B6F47}"/>
              </a:ext>
            </a:extLst>
          </p:cNvPr>
          <p:cNvSpPr txBox="1"/>
          <p:nvPr/>
        </p:nvSpPr>
        <p:spPr>
          <a:xfrm>
            <a:off x="15240" y="4227419"/>
            <a:ext cx="3099335" cy="1754326"/>
          </a:xfrm>
          <a:prstGeom prst="rect">
            <a:avLst/>
          </a:prstGeom>
          <a:noFill/>
          <a:ln>
            <a:noFill/>
          </a:ln>
        </p:spPr>
        <p:txBody>
          <a:bodyPr wrap="square" rtlCol="0">
            <a:spAutoFit/>
          </a:bodyPr>
          <a:lstStyle/>
          <a:p>
            <a:pPr marL="228554" indent="-228554" defTabSz="228508">
              <a:buFont typeface="+mj-lt"/>
              <a:buAutoNum type="arabicPeriod"/>
            </a:pPr>
            <a:r>
              <a:rPr lang="en-US" b="1" dirty="0" err="1">
                <a:solidFill>
                  <a:srgbClr val="172144"/>
                </a:solidFill>
                <a:latin typeface="+mj-lt"/>
              </a:rPr>
              <a:t>Toplumsal</a:t>
            </a:r>
            <a:r>
              <a:rPr lang="en-US" b="1" dirty="0">
                <a:solidFill>
                  <a:srgbClr val="172144"/>
                </a:solidFill>
                <a:latin typeface="+mj-lt"/>
              </a:rPr>
              <a:t> </a:t>
            </a:r>
            <a:r>
              <a:rPr lang="en-US" b="1" dirty="0" err="1">
                <a:solidFill>
                  <a:srgbClr val="172144"/>
                </a:solidFill>
                <a:latin typeface="+mj-lt"/>
              </a:rPr>
              <a:t>Katkı</a:t>
            </a:r>
            <a:r>
              <a:rPr lang="en-US" b="1" dirty="0">
                <a:solidFill>
                  <a:srgbClr val="172144"/>
                </a:solidFill>
                <a:latin typeface="+mj-lt"/>
              </a:rPr>
              <a:t> </a:t>
            </a:r>
            <a:r>
              <a:rPr lang="en-US" b="1" dirty="0" err="1">
                <a:solidFill>
                  <a:srgbClr val="172144"/>
                </a:solidFill>
                <a:latin typeface="+mj-lt"/>
              </a:rPr>
              <a:t>Süreçlerinin</a:t>
            </a:r>
            <a:r>
              <a:rPr lang="en-US" b="1" dirty="0">
                <a:solidFill>
                  <a:srgbClr val="172144"/>
                </a:solidFill>
                <a:latin typeface="+mj-lt"/>
              </a:rPr>
              <a:t> </a:t>
            </a:r>
            <a:r>
              <a:rPr lang="en-US" b="1" dirty="0" err="1">
                <a:solidFill>
                  <a:srgbClr val="172144"/>
                </a:solidFill>
                <a:latin typeface="+mj-lt"/>
              </a:rPr>
              <a:t>Yönetimi</a:t>
            </a:r>
            <a:r>
              <a:rPr lang="en-US" b="1" dirty="0">
                <a:solidFill>
                  <a:srgbClr val="172144"/>
                </a:solidFill>
                <a:latin typeface="+mj-lt"/>
              </a:rPr>
              <a:t> </a:t>
            </a:r>
            <a:r>
              <a:rPr lang="en-US" b="1" dirty="0" err="1">
                <a:solidFill>
                  <a:srgbClr val="172144"/>
                </a:solidFill>
                <a:latin typeface="+mj-lt"/>
              </a:rPr>
              <a:t>ve</a:t>
            </a:r>
            <a:r>
              <a:rPr lang="en-US" b="1" dirty="0">
                <a:solidFill>
                  <a:srgbClr val="172144"/>
                </a:solidFill>
                <a:latin typeface="+mj-lt"/>
              </a:rPr>
              <a:t> </a:t>
            </a:r>
            <a:r>
              <a:rPr lang="en-US" b="1" dirty="0" err="1">
                <a:solidFill>
                  <a:srgbClr val="172144"/>
                </a:solidFill>
                <a:latin typeface="+mj-lt"/>
              </a:rPr>
              <a:t>Toplumsal</a:t>
            </a:r>
            <a:r>
              <a:rPr lang="en-US" b="1" dirty="0">
                <a:solidFill>
                  <a:srgbClr val="172144"/>
                </a:solidFill>
                <a:latin typeface="+mj-lt"/>
              </a:rPr>
              <a:t> </a:t>
            </a:r>
            <a:r>
              <a:rPr lang="en-US" b="1" dirty="0" err="1">
                <a:solidFill>
                  <a:srgbClr val="172144"/>
                </a:solidFill>
                <a:latin typeface="+mj-lt"/>
              </a:rPr>
              <a:t>Katkı</a:t>
            </a:r>
            <a:r>
              <a:rPr lang="en-US" b="1" dirty="0">
                <a:solidFill>
                  <a:srgbClr val="172144"/>
                </a:solidFill>
                <a:latin typeface="+mj-lt"/>
              </a:rPr>
              <a:t> </a:t>
            </a:r>
            <a:r>
              <a:rPr lang="en-US" b="1" dirty="0" err="1">
                <a:solidFill>
                  <a:srgbClr val="172144"/>
                </a:solidFill>
                <a:latin typeface="+mj-lt"/>
              </a:rPr>
              <a:t>Kaynakları</a:t>
            </a:r>
            <a:endParaRPr lang="en-US" b="1" dirty="0">
              <a:solidFill>
                <a:srgbClr val="172144"/>
              </a:solidFill>
              <a:latin typeface="+mj-lt"/>
            </a:endParaRPr>
          </a:p>
          <a:p>
            <a:pPr marL="228554" indent="-228554" defTabSz="228508">
              <a:buFont typeface="+mj-lt"/>
              <a:buAutoNum type="arabicPeriod"/>
            </a:pPr>
            <a:r>
              <a:rPr lang="en-US" b="1" dirty="0" err="1">
                <a:solidFill>
                  <a:srgbClr val="172144"/>
                </a:solidFill>
                <a:latin typeface="+mj-lt"/>
              </a:rPr>
              <a:t>Toplumsal</a:t>
            </a:r>
            <a:r>
              <a:rPr lang="en-US" b="1" dirty="0">
                <a:solidFill>
                  <a:srgbClr val="172144"/>
                </a:solidFill>
                <a:latin typeface="+mj-lt"/>
              </a:rPr>
              <a:t> </a:t>
            </a:r>
            <a:r>
              <a:rPr lang="en-US" b="1" dirty="0" err="1">
                <a:solidFill>
                  <a:srgbClr val="172144"/>
                </a:solidFill>
                <a:latin typeface="+mj-lt"/>
              </a:rPr>
              <a:t>Katkı</a:t>
            </a:r>
            <a:r>
              <a:rPr lang="en-US" b="1" dirty="0">
                <a:solidFill>
                  <a:srgbClr val="172144"/>
                </a:solidFill>
                <a:latin typeface="+mj-lt"/>
              </a:rPr>
              <a:t> </a:t>
            </a:r>
            <a:r>
              <a:rPr lang="en-US" b="1" dirty="0" err="1">
                <a:solidFill>
                  <a:srgbClr val="172144"/>
                </a:solidFill>
                <a:latin typeface="+mj-lt"/>
              </a:rPr>
              <a:t>Performansı</a:t>
            </a:r>
            <a:endParaRPr lang="en-US" b="1" dirty="0">
              <a:solidFill>
                <a:srgbClr val="172144"/>
              </a:solidFill>
              <a:latin typeface="+mj-lt"/>
            </a:endParaRPr>
          </a:p>
          <a:p>
            <a:pPr defTabSz="228508"/>
            <a:endParaRPr lang="en-US" b="1" dirty="0">
              <a:solidFill>
                <a:srgbClr val="172144"/>
              </a:solidFill>
              <a:latin typeface="+mj-lt"/>
            </a:endParaRPr>
          </a:p>
        </p:txBody>
      </p:sp>
      <p:sp>
        <p:nvSpPr>
          <p:cNvPr id="28" name="TextBox 27">
            <a:extLst>
              <a:ext uri="{FF2B5EF4-FFF2-40B4-BE49-F238E27FC236}">
                <a16:creationId xmlns:a16="http://schemas.microsoft.com/office/drawing/2014/main" id="{F7ECC9ED-42BA-4B3E-8D23-EC69EC9684D6}"/>
              </a:ext>
            </a:extLst>
          </p:cNvPr>
          <p:cNvSpPr txBox="1"/>
          <p:nvPr/>
        </p:nvSpPr>
        <p:spPr>
          <a:xfrm>
            <a:off x="9331145" y="4195435"/>
            <a:ext cx="2625351" cy="1858361"/>
          </a:xfrm>
          <a:prstGeom prst="rect">
            <a:avLst/>
          </a:prstGeom>
          <a:noFill/>
          <a:ln>
            <a:noFill/>
          </a:ln>
        </p:spPr>
        <p:txBody>
          <a:bodyPr wrap="square" rtlCol="0">
            <a:spAutoFit/>
          </a:bodyPr>
          <a:lstStyle/>
          <a:p>
            <a:pPr marL="228554" indent="-228554" defTabSz="228508">
              <a:buFont typeface="+mj-lt"/>
              <a:buAutoNum type="arabicPeriod"/>
            </a:pPr>
            <a:r>
              <a:rPr lang="en-US" sz="1600" b="1" dirty="0" err="1">
                <a:solidFill>
                  <a:srgbClr val="172144"/>
                </a:solidFill>
                <a:latin typeface="+mj-lt"/>
              </a:rPr>
              <a:t>Araştırma</a:t>
            </a:r>
            <a:r>
              <a:rPr lang="en-US" sz="1600" b="1" dirty="0">
                <a:solidFill>
                  <a:srgbClr val="172144"/>
                </a:solidFill>
                <a:latin typeface="+mj-lt"/>
              </a:rPr>
              <a:t> </a:t>
            </a:r>
            <a:r>
              <a:rPr lang="en-US" sz="1600" b="1" dirty="0" err="1">
                <a:solidFill>
                  <a:srgbClr val="172144"/>
                </a:solidFill>
                <a:latin typeface="+mj-lt"/>
              </a:rPr>
              <a:t>Süreçlerinin</a:t>
            </a:r>
            <a:r>
              <a:rPr lang="en-US" sz="1600" b="1" dirty="0">
                <a:solidFill>
                  <a:srgbClr val="172144"/>
                </a:solidFill>
                <a:latin typeface="+mj-lt"/>
              </a:rPr>
              <a:t> </a:t>
            </a:r>
            <a:r>
              <a:rPr lang="en-US" sz="1600" b="1" dirty="0" err="1">
                <a:solidFill>
                  <a:srgbClr val="172144"/>
                </a:solidFill>
                <a:latin typeface="+mj-lt"/>
              </a:rPr>
              <a:t>Yönetimi</a:t>
            </a:r>
            <a:r>
              <a:rPr lang="en-US" sz="1600" b="1" dirty="0">
                <a:solidFill>
                  <a:srgbClr val="172144"/>
                </a:solidFill>
                <a:latin typeface="+mj-lt"/>
              </a:rPr>
              <a:t> </a:t>
            </a:r>
            <a:r>
              <a:rPr lang="en-US" sz="1600" b="1" dirty="0" err="1">
                <a:solidFill>
                  <a:srgbClr val="172144"/>
                </a:solidFill>
                <a:latin typeface="+mj-lt"/>
              </a:rPr>
              <a:t>ve</a:t>
            </a:r>
            <a:r>
              <a:rPr lang="en-US" sz="1600" b="1" dirty="0">
                <a:solidFill>
                  <a:srgbClr val="172144"/>
                </a:solidFill>
                <a:latin typeface="+mj-lt"/>
              </a:rPr>
              <a:t> </a:t>
            </a:r>
            <a:r>
              <a:rPr lang="en-US" sz="1600" b="1" dirty="0" err="1">
                <a:solidFill>
                  <a:srgbClr val="172144"/>
                </a:solidFill>
                <a:latin typeface="+mj-lt"/>
              </a:rPr>
              <a:t>Araştırma</a:t>
            </a:r>
            <a:r>
              <a:rPr lang="en-US" sz="1600" b="1" dirty="0">
                <a:solidFill>
                  <a:srgbClr val="172144"/>
                </a:solidFill>
                <a:latin typeface="+mj-lt"/>
              </a:rPr>
              <a:t> </a:t>
            </a:r>
            <a:r>
              <a:rPr lang="en-US" sz="1600" b="1" dirty="0" err="1">
                <a:solidFill>
                  <a:srgbClr val="172144"/>
                </a:solidFill>
                <a:latin typeface="+mj-lt"/>
              </a:rPr>
              <a:t>Kaynakları</a:t>
            </a:r>
            <a:endParaRPr lang="en-US" sz="1600" b="1" dirty="0">
              <a:solidFill>
                <a:srgbClr val="172144"/>
              </a:solidFill>
              <a:latin typeface="+mj-lt"/>
            </a:endParaRPr>
          </a:p>
          <a:p>
            <a:pPr marL="228554" indent="-228554" defTabSz="228508">
              <a:buFont typeface="+mj-lt"/>
              <a:buAutoNum type="arabicPeriod"/>
            </a:pPr>
            <a:r>
              <a:rPr lang="en-US" sz="1600" b="1" dirty="0" err="1">
                <a:solidFill>
                  <a:srgbClr val="172144"/>
                </a:solidFill>
                <a:latin typeface="+mj-lt"/>
              </a:rPr>
              <a:t>Araştırma</a:t>
            </a:r>
            <a:r>
              <a:rPr lang="en-US" sz="1600" b="1" dirty="0">
                <a:solidFill>
                  <a:srgbClr val="172144"/>
                </a:solidFill>
                <a:latin typeface="+mj-lt"/>
              </a:rPr>
              <a:t> </a:t>
            </a:r>
            <a:r>
              <a:rPr lang="en-US" sz="1600" b="1" dirty="0" err="1">
                <a:solidFill>
                  <a:srgbClr val="172144"/>
                </a:solidFill>
                <a:latin typeface="+mj-lt"/>
              </a:rPr>
              <a:t>Yetkinliği</a:t>
            </a:r>
            <a:r>
              <a:rPr lang="en-US" sz="1600" b="1" dirty="0">
                <a:solidFill>
                  <a:srgbClr val="172144"/>
                </a:solidFill>
                <a:latin typeface="+mj-lt"/>
              </a:rPr>
              <a:t>, </a:t>
            </a:r>
            <a:r>
              <a:rPr lang="en-US" sz="1600" b="1" dirty="0" err="1">
                <a:solidFill>
                  <a:srgbClr val="172144"/>
                </a:solidFill>
                <a:latin typeface="+mj-lt"/>
              </a:rPr>
              <a:t>İş</a:t>
            </a:r>
            <a:r>
              <a:rPr lang="en-US" sz="1600" b="1" dirty="0">
                <a:solidFill>
                  <a:srgbClr val="172144"/>
                </a:solidFill>
                <a:latin typeface="+mj-lt"/>
              </a:rPr>
              <a:t> </a:t>
            </a:r>
            <a:r>
              <a:rPr lang="en-US" sz="1600" b="1" dirty="0" err="1">
                <a:solidFill>
                  <a:srgbClr val="172144"/>
                </a:solidFill>
                <a:latin typeface="+mj-lt"/>
              </a:rPr>
              <a:t>Birlikleri</a:t>
            </a:r>
            <a:r>
              <a:rPr lang="en-US" sz="1600" b="1" dirty="0">
                <a:solidFill>
                  <a:srgbClr val="172144"/>
                </a:solidFill>
                <a:latin typeface="+mj-lt"/>
              </a:rPr>
              <a:t> </a:t>
            </a:r>
            <a:r>
              <a:rPr lang="en-US" sz="1600" b="1" dirty="0" err="1">
                <a:solidFill>
                  <a:srgbClr val="172144"/>
                </a:solidFill>
                <a:latin typeface="+mj-lt"/>
              </a:rPr>
              <a:t>ve</a:t>
            </a:r>
            <a:r>
              <a:rPr lang="en-US" sz="1600" b="1" dirty="0">
                <a:solidFill>
                  <a:srgbClr val="172144"/>
                </a:solidFill>
                <a:latin typeface="+mj-lt"/>
              </a:rPr>
              <a:t> </a:t>
            </a:r>
            <a:r>
              <a:rPr lang="en-US" sz="1600" b="1" dirty="0" err="1">
                <a:solidFill>
                  <a:srgbClr val="172144"/>
                </a:solidFill>
                <a:latin typeface="+mj-lt"/>
              </a:rPr>
              <a:t>Destekler</a:t>
            </a:r>
            <a:endParaRPr lang="en-US" sz="1600" b="1" dirty="0">
              <a:solidFill>
                <a:srgbClr val="172144"/>
              </a:solidFill>
              <a:latin typeface="+mj-lt"/>
            </a:endParaRPr>
          </a:p>
          <a:p>
            <a:pPr marL="228554" indent="-228554" defTabSz="228508">
              <a:buFont typeface="+mj-lt"/>
              <a:buAutoNum type="arabicPeriod"/>
            </a:pPr>
            <a:r>
              <a:rPr lang="en-US" sz="1600" b="1" dirty="0" err="1">
                <a:solidFill>
                  <a:srgbClr val="172144"/>
                </a:solidFill>
                <a:latin typeface="+mj-lt"/>
              </a:rPr>
              <a:t>Araştırma</a:t>
            </a:r>
            <a:r>
              <a:rPr lang="en-US" sz="1600" b="1" dirty="0">
                <a:solidFill>
                  <a:srgbClr val="172144"/>
                </a:solidFill>
                <a:latin typeface="+mj-lt"/>
              </a:rPr>
              <a:t> </a:t>
            </a:r>
            <a:r>
              <a:rPr lang="en-US" sz="1600" b="1" dirty="0" err="1">
                <a:solidFill>
                  <a:srgbClr val="172144"/>
                </a:solidFill>
                <a:latin typeface="+mj-lt"/>
              </a:rPr>
              <a:t>Performansı</a:t>
            </a:r>
            <a:endParaRPr lang="en-US" sz="1600" b="1" dirty="0">
              <a:solidFill>
                <a:srgbClr val="172144"/>
              </a:solidFill>
              <a:latin typeface="+mj-lt"/>
            </a:endParaRPr>
          </a:p>
          <a:p>
            <a:pPr defTabSz="228508"/>
            <a:endParaRPr lang="en-US" sz="1600" b="1" dirty="0">
              <a:solidFill>
                <a:srgbClr val="172144"/>
              </a:solidFill>
              <a:latin typeface="+mj-lt"/>
            </a:endParaRPr>
          </a:p>
        </p:txBody>
      </p:sp>
      <p:sp>
        <p:nvSpPr>
          <p:cNvPr id="29" name="TextBox 28">
            <a:extLst>
              <a:ext uri="{FF2B5EF4-FFF2-40B4-BE49-F238E27FC236}">
                <a16:creationId xmlns:a16="http://schemas.microsoft.com/office/drawing/2014/main" id="{1E74E9FF-7E0C-4CD7-985C-58A771DC2F96}"/>
              </a:ext>
            </a:extLst>
          </p:cNvPr>
          <p:cNvSpPr txBox="1"/>
          <p:nvPr/>
        </p:nvSpPr>
        <p:spPr>
          <a:xfrm>
            <a:off x="51644" y="1831374"/>
            <a:ext cx="3141408" cy="1754326"/>
          </a:xfrm>
          <a:prstGeom prst="rect">
            <a:avLst/>
          </a:prstGeom>
          <a:noFill/>
          <a:ln>
            <a:noFill/>
          </a:ln>
        </p:spPr>
        <p:txBody>
          <a:bodyPr wrap="square" rtlCol="0">
            <a:spAutoFit/>
          </a:bodyPr>
          <a:lstStyle/>
          <a:p>
            <a:pPr marL="228554" indent="-228554" defTabSz="228508">
              <a:buFont typeface="+mj-lt"/>
              <a:buAutoNum type="arabicPeriod"/>
            </a:pPr>
            <a:r>
              <a:rPr lang="en-US" b="1" dirty="0" err="1">
                <a:solidFill>
                  <a:srgbClr val="172144"/>
                </a:solidFill>
                <a:latin typeface="+mj-lt"/>
              </a:rPr>
              <a:t>Liderlik</a:t>
            </a:r>
            <a:r>
              <a:rPr lang="en-US" b="1" dirty="0">
                <a:solidFill>
                  <a:srgbClr val="172144"/>
                </a:solidFill>
                <a:latin typeface="+mj-lt"/>
              </a:rPr>
              <a:t> </a:t>
            </a:r>
            <a:r>
              <a:rPr lang="en-US" b="1" dirty="0" err="1">
                <a:solidFill>
                  <a:srgbClr val="172144"/>
                </a:solidFill>
                <a:latin typeface="+mj-lt"/>
              </a:rPr>
              <a:t>ve</a:t>
            </a:r>
            <a:r>
              <a:rPr lang="en-US" b="1" dirty="0">
                <a:solidFill>
                  <a:srgbClr val="172144"/>
                </a:solidFill>
                <a:latin typeface="+mj-lt"/>
              </a:rPr>
              <a:t> </a:t>
            </a:r>
            <a:r>
              <a:rPr lang="en-US" b="1" dirty="0" err="1">
                <a:solidFill>
                  <a:srgbClr val="172144"/>
                </a:solidFill>
                <a:latin typeface="+mj-lt"/>
              </a:rPr>
              <a:t>Kalite</a:t>
            </a:r>
            <a:endParaRPr lang="en-US" b="1" dirty="0">
              <a:solidFill>
                <a:srgbClr val="172144"/>
              </a:solidFill>
              <a:latin typeface="+mj-lt"/>
            </a:endParaRPr>
          </a:p>
          <a:p>
            <a:pPr marL="228554" indent="-228554" defTabSz="228508">
              <a:buFont typeface="+mj-lt"/>
              <a:buAutoNum type="arabicPeriod"/>
            </a:pPr>
            <a:r>
              <a:rPr lang="en-US" b="1" dirty="0" err="1">
                <a:solidFill>
                  <a:srgbClr val="172144"/>
                </a:solidFill>
                <a:latin typeface="+mj-lt"/>
              </a:rPr>
              <a:t>Misyon</a:t>
            </a:r>
            <a:r>
              <a:rPr lang="en-US" b="1" dirty="0">
                <a:solidFill>
                  <a:srgbClr val="172144"/>
                </a:solidFill>
                <a:latin typeface="+mj-lt"/>
              </a:rPr>
              <a:t> </a:t>
            </a:r>
            <a:r>
              <a:rPr lang="en-US" b="1" dirty="0" err="1">
                <a:solidFill>
                  <a:srgbClr val="172144"/>
                </a:solidFill>
                <a:latin typeface="+mj-lt"/>
              </a:rPr>
              <a:t>ve</a:t>
            </a:r>
            <a:r>
              <a:rPr lang="en-US" b="1" dirty="0">
                <a:solidFill>
                  <a:srgbClr val="172144"/>
                </a:solidFill>
                <a:latin typeface="+mj-lt"/>
              </a:rPr>
              <a:t> </a:t>
            </a:r>
            <a:r>
              <a:rPr lang="en-US" b="1" dirty="0" err="1">
                <a:solidFill>
                  <a:srgbClr val="172144"/>
                </a:solidFill>
                <a:latin typeface="+mj-lt"/>
              </a:rPr>
              <a:t>Stratejik</a:t>
            </a:r>
            <a:r>
              <a:rPr lang="en-US" b="1" dirty="0">
                <a:solidFill>
                  <a:srgbClr val="172144"/>
                </a:solidFill>
                <a:latin typeface="+mj-lt"/>
              </a:rPr>
              <a:t> </a:t>
            </a:r>
            <a:r>
              <a:rPr lang="en-US" b="1" dirty="0" err="1">
                <a:solidFill>
                  <a:srgbClr val="172144"/>
                </a:solidFill>
                <a:latin typeface="+mj-lt"/>
              </a:rPr>
              <a:t>Amaçlar</a:t>
            </a:r>
            <a:endParaRPr lang="en-US" b="1" dirty="0">
              <a:solidFill>
                <a:srgbClr val="172144"/>
              </a:solidFill>
              <a:latin typeface="+mj-lt"/>
            </a:endParaRPr>
          </a:p>
          <a:p>
            <a:pPr marL="228554" indent="-228554" defTabSz="228508">
              <a:buFont typeface="+mj-lt"/>
              <a:buAutoNum type="arabicPeriod"/>
            </a:pPr>
            <a:r>
              <a:rPr lang="en-US" b="1" dirty="0" err="1">
                <a:solidFill>
                  <a:srgbClr val="172144"/>
                </a:solidFill>
                <a:latin typeface="+mj-lt"/>
              </a:rPr>
              <a:t>Yönetim</a:t>
            </a:r>
            <a:r>
              <a:rPr lang="en-US" b="1" dirty="0">
                <a:solidFill>
                  <a:srgbClr val="172144"/>
                </a:solidFill>
                <a:latin typeface="+mj-lt"/>
              </a:rPr>
              <a:t> </a:t>
            </a:r>
            <a:r>
              <a:rPr lang="en-US" b="1" dirty="0" err="1">
                <a:solidFill>
                  <a:srgbClr val="172144"/>
                </a:solidFill>
                <a:latin typeface="+mj-lt"/>
              </a:rPr>
              <a:t>Sistemleri</a:t>
            </a:r>
            <a:endParaRPr lang="en-US" b="1" dirty="0">
              <a:solidFill>
                <a:srgbClr val="172144"/>
              </a:solidFill>
              <a:latin typeface="+mj-lt"/>
            </a:endParaRPr>
          </a:p>
          <a:p>
            <a:pPr marL="228554" indent="-228554" defTabSz="228508">
              <a:buFont typeface="+mj-lt"/>
              <a:buAutoNum type="arabicPeriod"/>
            </a:pPr>
            <a:r>
              <a:rPr lang="en-US" b="1" dirty="0" err="1">
                <a:solidFill>
                  <a:srgbClr val="172144"/>
                </a:solidFill>
                <a:latin typeface="+mj-lt"/>
              </a:rPr>
              <a:t>Paydaş</a:t>
            </a:r>
            <a:r>
              <a:rPr lang="en-US" b="1" dirty="0">
                <a:solidFill>
                  <a:srgbClr val="172144"/>
                </a:solidFill>
                <a:latin typeface="+mj-lt"/>
              </a:rPr>
              <a:t> </a:t>
            </a:r>
            <a:r>
              <a:rPr lang="en-US" b="1" dirty="0" err="1">
                <a:solidFill>
                  <a:srgbClr val="172144"/>
                </a:solidFill>
                <a:latin typeface="+mj-lt"/>
              </a:rPr>
              <a:t>Katılımı</a:t>
            </a:r>
            <a:endParaRPr lang="en-US" b="1" dirty="0">
              <a:solidFill>
                <a:srgbClr val="172144"/>
              </a:solidFill>
              <a:latin typeface="+mj-lt"/>
            </a:endParaRPr>
          </a:p>
          <a:p>
            <a:pPr marL="228554" indent="-228554" defTabSz="228508">
              <a:buFont typeface="+mj-lt"/>
              <a:buAutoNum type="arabicPeriod"/>
            </a:pPr>
            <a:r>
              <a:rPr lang="en-US" b="1" dirty="0">
                <a:solidFill>
                  <a:srgbClr val="172144"/>
                </a:solidFill>
                <a:latin typeface="+mj-lt"/>
              </a:rPr>
              <a:t>Uluslararasılaşma</a:t>
            </a:r>
          </a:p>
          <a:p>
            <a:pPr defTabSz="228508"/>
            <a:endParaRPr lang="en-US" b="1" dirty="0">
              <a:solidFill>
                <a:srgbClr val="172144"/>
              </a:solidFill>
              <a:latin typeface="+mj-lt"/>
            </a:endParaRPr>
          </a:p>
        </p:txBody>
      </p:sp>
      <p:sp>
        <p:nvSpPr>
          <p:cNvPr id="30" name="TextBox 29">
            <a:extLst>
              <a:ext uri="{FF2B5EF4-FFF2-40B4-BE49-F238E27FC236}">
                <a16:creationId xmlns:a16="http://schemas.microsoft.com/office/drawing/2014/main" id="{CF7F3B41-7085-45E2-B06A-B4708B9F06DF}"/>
              </a:ext>
            </a:extLst>
          </p:cNvPr>
          <p:cNvSpPr txBox="1"/>
          <p:nvPr/>
        </p:nvSpPr>
        <p:spPr>
          <a:xfrm>
            <a:off x="9331145" y="1578543"/>
            <a:ext cx="2860855" cy="1815882"/>
          </a:xfrm>
          <a:prstGeom prst="rect">
            <a:avLst/>
          </a:prstGeom>
          <a:noFill/>
          <a:ln>
            <a:noFill/>
          </a:ln>
        </p:spPr>
        <p:txBody>
          <a:bodyPr wrap="square" rtlCol="0">
            <a:spAutoFit/>
          </a:bodyPr>
          <a:lstStyle/>
          <a:p>
            <a:pPr marL="228554" indent="-228554" defTabSz="228508">
              <a:buFont typeface="+mj-lt"/>
              <a:buAutoNum type="arabicPeriod"/>
            </a:pPr>
            <a:r>
              <a:rPr lang="en-US" sz="1600" b="1" dirty="0">
                <a:solidFill>
                  <a:srgbClr val="172144"/>
                </a:solidFill>
                <a:latin typeface="+mj-lt"/>
              </a:rPr>
              <a:t>Program </a:t>
            </a:r>
            <a:r>
              <a:rPr lang="en-US" sz="1600" b="1" dirty="0" err="1">
                <a:solidFill>
                  <a:srgbClr val="172144"/>
                </a:solidFill>
                <a:latin typeface="+mj-lt"/>
              </a:rPr>
              <a:t>Tasarımı</a:t>
            </a:r>
            <a:r>
              <a:rPr lang="en-US" sz="1600" b="1" dirty="0">
                <a:solidFill>
                  <a:srgbClr val="172144"/>
                </a:solidFill>
                <a:latin typeface="+mj-lt"/>
              </a:rPr>
              <a:t>, </a:t>
            </a:r>
            <a:r>
              <a:rPr lang="en-US" sz="1600" b="1" dirty="0" err="1">
                <a:solidFill>
                  <a:srgbClr val="172144"/>
                </a:solidFill>
                <a:latin typeface="+mj-lt"/>
              </a:rPr>
              <a:t>Değerlendirimesi</a:t>
            </a:r>
            <a:r>
              <a:rPr lang="en-US" sz="1600" b="1" dirty="0">
                <a:solidFill>
                  <a:srgbClr val="172144"/>
                </a:solidFill>
                <a:latin typeface="+mj-lt"/>
              </a:rPr>
              <a:t> </a:t>
            </a:r>
            <a:r>
              <a:rPr lang="en-US" sz="1600" b="1" dirty="0" err="1">
                <a:solidFill>
                  <a:srgbClr val="172144"/>
                </a:solidFill>
                <a:latin typeface="+mj-lt"/>
              </a:rPr>
              <a:t>ve</a:t>
            </a:r>
            <a:r>
              <a:rPr lang="en-US" sz="1600" b="1" dirty="0">
                <a:solidFill>
                  <a:srgbClr val="172144"/>
                </a:solidFill>
                <a:latin typeface="+mj-lt"/>
              </a:rPr>
              <a:t> </a:t>
            </a:r>
            <a:r>
              <a:rPr lang="en-US" sz="1600" b="1" dirty="0" err="1">
                <a:solidFill>
                  <a:srgbClr val="172144"/>
                </a:solidFill>
                <a:latin typeface="+mj-lt"/>
              </a:rPr>
              <a:t>Güncellenmesi</a:t>
            </a:r>
            <a:endParaRPr lang="en-US" sz="1600" b="1" dirty="0">
              <a:solidFill>
                <a:srgbClr val="172144"/>
              </a:solidFill>
              <a:latin typeface="+mj-lt"/>
            </a:endParaRPr>
          </a:p>
          <a:p>
            <a:pPr marL="228554" indent="-228554" defTabSz="228508">
              <a:buFont typeface="+mj-lt"/>
              <a:buAutoNum type="arabicPeriod"/>
            </a:pPr>
            <a:r>
              <a:rPr lang="en-US" sz="1600" b="1" dirty="0" err="1">
                <a:solidFill>
                  <a:srgbClr val="172144"/>
                </a:solidFill>
                <a:latin typeface="+mj-lt"/>
              </a:rPr>
              <a:t>Programların</a:t>
            </a:r>
            <a:r>
              <a:rPr lang="en-US" sz="1600" b="1" dirty="0">
                <a:solidFill>
                  <a:srgbClr val="172144"/>
                </a:solidFill>
                <a:latin typeface="+mj-lt"/>
              </a:rPr>
              <a:t> </a:t>
            </a:r>
            <a:r>
              <a:rPr lang="en-US" sz="1600" b="1" dirty="0" err="1">
                <a:solidFill>
                  <a:srgbClr val="172144"/>
                </a:solidFill>
                <a:latin typeface="+mj-lt"/>
              </a:rPr>
              <a:t>Yürütülmesi</a:t>
            </a:r>
            <a:endParaRPr lang="en-US" sz="1600" b="1" dirty="0">
              <a:solidFill>
                <a:srgbClr val="172144"/>
              </a:solidFill>
              <a:latin typeface="+mj-lt"/>
            </a:endParaRPr>
          </a:p>
          <a:p>
            <a:pPr marL="228554" indent="-228554" defTabSz="228508">
              <a:buFont typeface="+mj-lt"/>
              <a:buAutoNum type="arabicPeriod"/>
            </a:pPr>
            <a:r>
              <a:rPr lang="en-US" sz="1600" b="1" dirty="0" err="1">
                <a:solidFill>
                  <a:srgbClr val="172144"/>
                </a:solidFill>
                <a:latin typeface="+mj-lt"/>
              </a:rPr>
              <a:t>Öğrenme</a:t>
            </a:r>
            <a:r>
              <a:rPr lang="en-US" sz="1600" b="1" dirty="0">
                <a:solidFill>
                  <a:srgbClr val="172144"/>
                </a:solidFill>
                <a:latin typeface="+mj-lt"/>
              </a:rPr>
              <a:t> </a:t>
            </a:r>
            <a:r>
              <a:rPr lang="en-US" sz="1600" b="1" dirty="0" err="1">
                <a:solidFill>
                  <a:srgbClr val="172144"/>
                </a:solidFill>
                <a:latin typeface="+mj-lt"/>
              </a:rPr>
              <a:t>Kaynakları</a:t>
            </a:r>
            <a:r>
              <a:rPr lang="en-US" sz="1600" b="1" dirty="0">
                <a:solidFill>
                  <a:srgbClr val="172144"/>
                </a:solidFill>
                <a:latin typeface="+mj-lt"/>
              </a:rPr>
              <a:t> </a:t>
            </a:r>
            <a:r>
              <a:rPr lang="en-US" sz="1600" b="1" dirty="0" err="1">
                <a:solidFill>
                  <a:srgbClr val="172144"/>
                </a:solidFill>
                <a:latin typeface="+mj-lt"/>
              </a:rPr>
              <a:t>ve</a:t>
            </a:r>
            <a:r>
              <a:rPr lang="en-US" sz="1600" b="1" dirty="0">
                <a:solidFill>
                  <a:srgbClr val="172144"/>
                </a:solidFill>
                <a:latin typeface="+mj-lt"/>
              </a:rPr>
              <a:t> </a:t>
            </a:r>
            <a:r>
              <a:rPr lang="en-US" sz="1600" b="1" dirty="0" err="1">
                <a:solidFill>
                  <a:srgbClr val="172144"/>
                </a:solidFill>
                <a:latin typeface="+mj-lt"/>
              </a:rPr>
              <a:t>Akademik</a:t>
            </a:r>
            <a:r>
              <a:rPr lang="en-US" sz="1600" b="1" dirty="0">
                <a:solidFill>
                  <a:srgbClr val="172144"/>
                </a:solidFill>
                <a:latin typeface="+mj-lt"/>
              </a:rPr>
              <a:t> </a:t>
            </a:r>
            <a:r>
              <a:rPr lang="en-US" sz="1600" b="1" dirty="0" err="1">
                <a:solidFill>
                  <a:srgbClr val="172144"/>
                </a:solidFill>
                <a:latin typeface="+mj-lt"/>
              </a:rPr>
              <a:t>Destek</a:t>
            </a:r>
            <a:r>
              <a:rPr lang="en-US" sz="1600" b="1" dirty="0">
                <a:solidFill>
                  <a:srgbClr val="172144"/>
                </a:solidFill>
                <a:latin typeface="+mj-lt"/>
              </a:rPr>
              <a:t> </a:t>
            </a:r>
            <a:r>
              <a:rPr lang="en-US" sz="1600" b="1" dirty="0" err="1">
                <a:solidFill>
                  <a:srgbClr val="172144"/>
                </a:solidFill>
                <a:latin typeface="+mj-lt"/>
              </a:rPr>
              <a:t>Hizmetleri</a:t>
            </a:r>
            <a:endParaRPr lang="en-US" sz="1600" b="1" dirty="0">
              <a:solidFill>
                <a:srgbClr val="172144"/>
              </a:solidFill>
              <a:latin typeface="+mj-lt"/>
            </a:endParaRPr>
          </a:p>
          <a:p>
            <a:pPr marL="228554" indent="-228554" defTabSz="228508">
              <a:buFont typeface="+mj-lt"/>
              <a:buAutoNum type="arabicPeriod"/>
            </a:pPr>
            <a:r>
              <a:rPr lang="en-US" sz="1600" b="1" dirty="0" err="1">
                <a:solidFill>
                  <a:srgbClr val="172144"/>
                </a:solidFill>
                <a:latin typeface="+mj-lt"/>
              </a:rPr>
              <a:t>Öğretim</a:t>
            </a:r>
            <a:r>
              <a:rPr lang="en-US" sz="1600" b="1" dirty="0">
                <a:solidFill>
                  <a:srgbClr val="172144"/>
                </a:solidFill>
                <a:latin typeface="+mj-lt"/>
              </a:rPr>
              <a:t> </a:t>
            </a:r>
            <a:r>
              <a:rPr lang="en-US" sz="1600" b="1" dirty="0" err="1">
                <a:solidFill>
                  <a:srgbClr val="172144"/>
                </a:solidFill>
                <a:latin typeface="+mj-lt"/>
              </a:rPr>
              <a:t>Kadrosu</a:t>
            </a:r>
            <a:endParaRPr lang="en-US" sz="1600" b="1" dirty="0">
              <a:solidFill>
                <a:srgbClr val="172144"/>
              </a:solidFill>
              <a:latin typeface="+mj-lt"/>
            </a:endParaRPr>
          </a:p>
        </p:txBody>
      </p:sp>
      <p:grpSp>
        <p:nvGrpSpPr>
          <p:cNvPr id="14" name="Group 13">
            <a:extLst>
              <a:ext uri="{FF2B5EF4-FFF2-40B4-BE49-F238E27FC236}">
                <a16:creationId xmlns:a16="http://schemas.microsoft.com/office/drawing/2014/main" id="{50A9E416-7804-4718-8D49-B8624857263E}"/>
              </a:ext>
            </a:extLst>
          </p:cNvPr>
          <p:cNvGrpSpPr/>
          <p:nvPr/>
        </p:nvGrpSpPr>
        <p:grpSpPr>
          <a:xfrm>
            <a:off x="3337761" y="3977659"/>
            <a:ext cx="2604433" cy="2329756"/>
            <a:chOff x="2149803" y="4959477"/>
            <a:chExt cx="3797046" cy="4660726"/>
          </a:xfrm>
          <a:solidFill>
            <a:schemeClr val="bg1">
              <a:lumMod val="85000"/>
            </a:schemeClr>
          </a:solidFill>
        </p:grpSpPr>
        <p:sp>
          <p:nvSpPr>
            <p:cNvPr id="15" name="Oval 14">
              <a:extLst>
                <a:ext uri="{FF2B5EF4-FFF2-40B4-BE49-F238E27FC236}">
                  <a16:creationId xmlns:a16="http://schemas.microsoft.com/office/drawing/2014/main" id="{CD80AC1B-A77B-4D31-8E98-9CE95DE12EB1}"/>
                </a:ext>
              </a:extLst>
            </p:cNvPr>
            <p:cNvSpPr/>
            <p:nvPr/>
          </p:nvSpPr>
          <p:spPr>
            <a:xfrm>
              <a:off x="2149803" y="5823157"/>
              <a:ext cx="3797046" cy="3797046"/>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rgbClr val="FFFFFF"/>
                </a:solidFill>
                <a:latin typeface="CamberW01-Light" panose="01000000000000000000" pitchFamily="2" charset="0"/>
              </a:endParaRPr>
            </a:p>
          </p:txBody>
        </p:sp>
        <p:sp>
          <p:nvSpPr>
            <p:cNvPr id="16" name="Oval 15">
              <a:extLst>
                <a:ext uri="{FF2B5EF4-FFF2-40B4-BE49-F238E27FC236}">
                  <a16:creationId xmlns:a16="http://schemas.microsoft.com/office/drawing/2014/main" id="{E61FE02A-E0E4-4291-9B8C-0F8C4380AE28}"/>
                </a:ext>
              </a:extLst>
            </p:cNvPr>
            <p:cNvSpPr/>
            <p:nvPr/>
          </p:nvSpPr>
          <p:spPr>
            <a:xfrm>
              <a:off x="2322396" y="5357565"/>
              <a:ext cx="3451860" cy="3989639"/>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rgbClr val="FFFFFF"/>
                </a:solidFill>
                <a:latin typeface="CamberW01-Light" panose="01000000000000000000" pitchFamily="2" charset="0"/>
              </a:endParaRPr>
            </a:p>
          </p:txBody>
        </p:sp>
        <p:sp>
          <p:nvSpPr>
            <p:cNvPr id="17" name="Oval 16">
              <a:extLst>
                <a:ext uri="{FF2B5EF4-FFF2-40B4-BE49-F238E27FC236}">
                  <a16:creationId xmlns:a16="http://schemas.microsoft.com/office/drawing/2014/main" id="{DDA29FB4-6E64-46F2-A35E-9009C9DA315F}"/>
                </a:ext>
              </a:extLst>
            </p:cNvPr>
            <p:cNvSpPr/>
            <p:nvPr/>
          </p:nvSpPr>
          <p:spPr>
            <a:xfrm>
              <a:off x="2149803" y="4959477"/>
              <a:ext cx="3797046" cy="3797046"/>
            </a:xfrm>
            <a:prstGeom prst="ellipse">
              <a:avLst/>
            </a:prstGeom>
            <a:solidFill>
              <a:schemeClr val="bg1">
                <a:lumMod val="85000"/>
              </a:schemeClr>
            </a:solidFill>
            <a:ln>
              <a:noFill/>
            </a:ln>
            <a:effectLst>
              <a:innerShdw blurRad="1181100">
                <a:schemeClr val="accent5">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08"/>
              <a:endParaRPr lang="en-US" sz="900" dirty="0">
                <a:solidFill>
                  <a:schemeClr val="tx1"/>
                </a:solidFill>
                <a:latin typeface="CamberW01-Light" panose="01000000000000000000" pitchFamily="2" charset="0"/>
              </a:endParaRPr>
            </a:p>
          </p:txBody>
        </p:sp>
        <p:sp>
          <p:nvSpPr>
            <p:cNvPr id="19" name="TextBox 18">
              <a:extLst>
                <a:ext uri="{FF2B5EF4-FFF2-40B4-BE49-F238E27FC236}">
                  <a16:creationId xmlns:a16="http://schemas.microsoft.com/office/drawing/2014/main" id="{E17E8D5E-1422-45E3-BC1B-40164B2C4D54}"/>
                </a:ext>
              </a:extLst>
            </p:cNvPr>
            <p:cNvSpPr txBox="1"/>
            <p:nvPr/>
          </p:nvSpPr>
          <p:spPr>
            <a:xfrm>
              <a:off x="2448201" y="6360174"/>
              <a:ext cx="3200257" cy="923571"/>
            </a:xfrm>
            <a:prstGeom prst="rect">
              <a:avLst/>
            </a:prstGeom>
            <a:noFill/>
            <a:ln>
              <a:noFill/>
            </a:ln>
          </p:spPr>
          <p:txBody>
            <a:bodyPr wrap="none" rtlCol="0" anchor="ctr">
              <a:spAutoFit/>
            </a:bodyPr>
            <a:lstStyle/>
            <a:p>
              <a:pPr algn="ctr" defTabSz="228508"/>
              <a:r>
                <a:rPr lang="en-US" sz="2400" b="1" dirty="0" err="1">
                  <a:solidFill>
                    <a:srgbClr val="FF0000"/>
                  </a:solidFill>
                  <a:latin typeface="+mj-lt"/>
                  <a:ea typeface="Open Sans Extrabold" panose="020B0906030804020204" pitchFamily="34" charset="0"/>
                  <a:cs typeface="Open Sans Extrabold" panose="020B0906030804020204" pitchFamily="34" charset="0"/>
                </a:rPr>
                <a:t>Toplumsal</a:t>
              </a:r>
              <a:r>
                <a:rPr lang="en-US" sz="2400" b="1" dirty="0">
                  <a:solidFill>
                    <a:srgbClr val="FF0000"/>
                  </a:solidFill>
                  <a:latin typeface="+mj-lt"/>
                  <a:ea typeface="Open Sans Extrabold" panose="020B0906030804020204" pitchFamily="34" charset="0"/>
                  <a:cs typeface="Open Sans Extrabold" panose="020B0906030804020204" pitchFamily="34" charset="0"/>
                </a:rPr>
                <a:t> </a:t>
              </a:r>
              <a:r>
                <a:rPr lang="en-US" sz="2400" b="1" dirty="0" err="1">
                  <a:solidFill>
                    <a:srgbClr val="FF0000"/>
                  </a:solidFill>
                  <a:latin typeface="+mj-lt"/>
                  <a:ea typeface="Open Sans Extrabold" panose="020B0906030804020204" pitchFamily="34" charset="0"/>
                  <a:cs typeface="Open Sans Extrabold" panose="020B0906030804020204" pitchFamily="34" charset="0"/>
                </a:rPr>
                <a:t>Katkı</a:t>
              </a:r>
              <a:endParaRPr lang="en-US" sz="2400" b="1" dirty="0">
                <a:solidFill>
                  <a:srgbClr val="FF0000"/>
                </a:solidFill>
                <a:latin typeface="+mj-lt"/>
                <a:ea typeface="Open Sans Extrabold" panose="020B0906030804020204" pitchFamily="34" charset="0"/>
                <a:cs typeface="Open Sans Extrabold" panose="020B0906030804020204" pitchFamily="34" charset="0"/>
              </a:endParaRPr>
            </a:p>
          </p:txBody>
        </p:sp>
      </p:grpSp>
      <p:grpSp>
        <p:nvGrpSpPr>
          <p:cNvPr id="20" name="Group 19">
            <a:extLst>
              <a:ext uri="{FF2B5EF4-FFF2-40B4-BE49-F238E27FC236}">
                <a16:creationId xmlns:a16="http://schemas.microsoft.com/office/drawing/2014/main" id="{DFBD3E64-3229-4E1E-9331-AD7938970934}"/>
              </a:ext>
            </a:extLst>
          </p:cNvPr>
          <p:cNvGrpSpPr/>
          <p:nvPr/>
        </p:nvGrpSpPr>
        <p:grpSpPr>
          <a:xfrm>
            <a:off x="6503594" y="3970835"/>
            <a:ext cx="2827551" cy="2329756"/>
            <a:chOff x="2149803" y="4959477"/>
            <a:chExt cx="3797046" cy="4660726"/>
          </a:xfrm>
          <a:solidFill>
            <a:schemeClr val="bg1">
              <a:lumMod val="85000"/>
            </a:schemeClr>
          </a:solidFill>
        </p:grpSpPr>
        <p:sp>
          <p:nvSpPr>
            <p:cNvPr id="21" name="Oval 20">
              <a:extLst>
                <a:ext uri="{FF2B5EF4-FFF2-40B4-BE49-F238E27FC236}">
                  <a16:creationId xmlns:a16="http://schemas.microsoft.com/office/drawing/2014/main" id="{790761F9-EE02-4D63-89B8-D8408703CA45}"/>
                </a:ext>
              </a:extLst>
            </p:cNvPr>
            <p:cNvSpPr/>
            <p:nvPr/>
          </p:nvSpPr>
          <p:spPr>
            <a:xfrm>
              <a:off x="2149803" y="5823157"/>
              <a:ext cx="3797046" cy="3797046"/>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rgbClr val="FFFFFF"/>
                </a:solidFill>
                <a:latin typeface="CamberW01-Light" panose="01000000000000000000" pitchFamily="2" charset="0"/>
              </a:endParaRPr>
            </a:p>
          </p:txBody>
        </p:sp>
        <p:sp>
          <p:nvSpPr>
            <p:cNvPr id="22" name="Oval 21">
              <a:extLst>
                <a:ext uri="{FF2B5EF4-FFF2-40B4-BE49-F238E27FC236}">
                  <a16:creationId xmlns:a16="http://schemas.microsoft.com/office/drawing/2014/main" id="{A7C093CA-D52C-45E4-9E35-95D66AA3F0E2}"/>
                </a:ext>
              </a:extLst>
            </p:cNvPr>
            <p:cNvSpPr/>
            <p:nvPr/>
          </p:nvSpPr>
          <p:spPr>
            <a:xfrm>
              <a:off x="2322396" y="5357565"/>
              <a:ext cx="3451860" cy="3989639"/>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rgbClr val="FFFFFF"/>
                </a:solidFill>
                <a:latin typeface="CamberW01-Light" panose="01000000000000000000" pitchFamily="2" charset="0"/>
              </a:endParaRPr>
            </a:p>
          </p:txBody>
        </p:sp>
        <p:sp>
          <p:nvSpPr>
            <p:cNvPr id="23" name="Oval 22">
              <a:extLst>
                <a:ext uri="{FF2B5EF4-FFF2-40B4-BE49-F238E27FC236}">
                  <a16:creationId xmlns:a16="http://schemas.microsoft.com/office/drawing/2014/main" id="{311EBEC6-835C-42C4-8DE4-D3035D1DEF39}"/>
                </a:ext>
              </a:extLst>
            </p:cNvPr>
            <p:cNvSpPr/>
            <p:nvPr/>
          </p:nvSpPr>
          <p:spPr>
            <a:xfrm>
              <a:off x="2149803" y="4959477"/>
              <a:ext cx="3797046" cy="3797046"/>
            </a:xfrm>
            <a:prstGeom prst="ellipse">
              <a:avLst/>
            </a:prstGeom>
            <a:grpFill/>
            <a:ln>
              <a:noFill/>
            </a:ln>
            <a:effectLst>
              <a:innerShdw blurRad="11811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08"/>
              <a:endParaRPr lang="en-US" sz="900" dirty="0">
                <a:solidFill>
                  <a:srgbClr val="002060"/>
                </a:solidFill>
                <a:latin typeface="CamberW01-Light" panose="01000000000000000000" pitchFamily="2" charset="0"/>
              </a:endParaRPr>
            </a:p>
          </p:txBody>
        </p:sp>
        <p:sp>
          <p:nvSpPr>
            <p:cNvPr id="25" name="TextBox 24">
              <a:extLst>
                <a:ext uri="{FF2B5EF4-FFF2-40B4-BE49-F238E27FC236}">
                  <a16:creationId xmlns:a16="http://schemas.microsoft.com/office/drawing/2014/main" id="{E10B7E3C-87B1-4CA3-B50F-0532C16D56AC}"/>
                </a:ext>
              </a:extLst>
            </p:cNvPr>
            <p:cNvSpPr txBox="1"/>
            <p:nvPr/>
          </p:nvSpPr>
          <p:spPr>
            <a:xfrm>
              <a:off x="2939504" y="5839660"/>
              <a:ext cx="2471671" cy="1662427"/>
            </a:xfrm>
            <a:prstGeom prst="rect">
              <a:avLst/>
            </a:prstGeom>
            <a:noFill/>
          </p:spPr>
          <p:txBody>
            <a:bodyPr wrap="square" rtlCol="0" anchor="ctr">
              <a:spAutoFit/>
            </a:bodyPr>
            <a:lstStyle/>
            <a:p>
              <a:pPr algn="ctr" defTabSz="228508"/>
              <a:r>
                <a:rPr lang="en-US" sz="2400" b="1" dirty="0" err="1">
                  <a:solidFill>
                    <a:srgbClr val="FF0000"/>
                  </a:solidFill>
                  <a:latin typeface="Calibri" panose="020F0502020204030204" pitchFamily="34" charset="0"/>
                  <a:ea typeface="Open Sans Extrabold" panose="020B0906030804020204" pitchFamily="34" charset="0"/>
                  <a:cs typeface="Calibri" panose="020F0502020204030204" pitchFamily="34" charset="0"/>
                </a:rPr>
                <a:t>Araştırma</a:t>
              </a:r>
              <a:r>
                <a:rPr lang="en-US" sz="2400" b="1" dirty="0">
                  <a:solidFill>
                    <a:srgbClr val="FF0000"/>
                  </a:solidFill>
                  <a:latin typeface="Calibri" panose="020F0502020204030204" pitchFamily="34" charset="0"/>
                  <a:ea typeface="Open Sans Extrabold" panose="020B0906030804020204" pitchFamily="34" charset="0"/>
                  <a:cs typeface="Calibri" panose="020F0502020204030204" pitchFamily="34" charset="0"/>
                </a:rPr>
                <a:t> </a:t>
              </a:r>
              <a:r>
                <a:rPr lang="en-US" sz="2400" b="1" dirty="0" err="1">
                  <a:solidFill>
                    <a:srgbClr val="FF0000"/>
                  </a:solidFill>
                  <a:latin typeface="Calibri" panose="020F0502020204030204" pitchFamily="34" charset="0"/>
                  <a:ea typeface="Open Sans Extrabold" panose="020B0906030804020204" pitchFamily="34" charset="0"/>
                  <a:cs typeface="Calibri" panose="020F0502020204030204" pitchFamily="34" charset="0"/>
                </a:rPr>
                <a:t>ve</a:t>
              </a:r>
              <a:r>
                <a:rPr lang="en-US" sz="2400" b="1" dirty="0">
                  <a:solidFill>
                    <a:srgbClr val="FF0000"/>
                  </a:solidFill>
                  <a:latin typeface="Calibri" panose="020F0502020204030204" pitchFamily="34" charset="0"/>
                  <a:ea typeface="Open Sans Extrabold" panose="020B0906030804020204" pitchFamily="34" charset="0"/>
                  <a:cs typeface="Calibri" panose="020F0502020204030204" pitchFamily="34" charset="0"/>
                </a:rPr>
                <a:t> </a:t>
              </a:r>
            </a:p>
            <a:p>
              <a:pPr algn="ctr" defTabSz="228508"/>
              <a:r>
                <a:rPr lang="en-US" sz="2400" b="1" dirty="0" err="1">
                  <a:solidFill>
                    <a:srgbClr val="FF0000"/>
                  </a:solidFill>
                  <a:latin typeface="Calibri" panose="020F0502020204030204" pitchFamily="34" charset="0"/>
                  <a:ea typeface="Open Sans Extrabold" panose="020B0906030804020204" pitchFamily="34" charset="0"/>
                  <a:cs typeface="Calibri" panose="020F0502020204030204" pitchFamily="34" charset="0"/>
                </a:rPr>
                <a:t>Geliştirme</a:t>
              </a:r>
              <a:endParaRPr lang="en-US" sz="2400" b="1" dirty="0">
                <a:solidFill>
                  <a:srgbClr val="FF0000"/>
                </a:solidFill>
                <a:latin typeface="Calibri" panose="020F0502020204030204" pitchFamily="34" charset="0"/>
                <a:ea typeface="Open Sans Extrabold" panose="020B0906030804020204" pitchFamily="34" charset="0"/>
                <a:cs typeface="Calibri" panose="020F0502020204030204" pitchFamily="34" charset="0"/>
              </a:endParaRPr>
            </a:p>
          </p:txBody>
        </p:sp>
      </p:grpSp>
      <p:sp>
        <p:nvSpPr>
          <p:cNvPr id="34" name="Metin kutusu 33">
            <a:extLst>
              <a:ext uri="{FF2B5EF4-FFF2-40B4-BE49-F238E27FC236}">
                <a16:creationId xmlns:a16="http://schemas.microsoft.com/office/drawing/2014/main" id="{41457450-A5E1-7F4C-943E-3E960818C3EA}"/>
              </a:ext>
            </a:extLst>
          </p:cNvPr>
          <p:cNvSpPr txBox="1"/>
          <p:nvPr/>
        </p:nvSpPr>
        <p:spPr>
          <a:xfrm>
            <a:off x="1023730" y="816669"/>
            <a:ext cx="10118035" cy="584775"/>
          </a:xfrm>
          <a:prstGeom prst="rect">
            <a:avLst/>
          </a:prstGeom>
          <a:noFill/>
        </p:spPr>
        <p:txBody>
          <a:bodyPr wrap="square">
            <a:spAutoFit/>
          </a:bodyPr>
          <a:lstStyle/>
          <a:p>
            <a:pPr algn="ctr"/>
            <a:r>
              <a:rPr lang="tr-TR" sz="3200" b="1" dirty="0" smtClean="0">
                <a:solidFill>
                  <a:srgbClr val="FF0000"/>
                </a:solidFill>
                <a:latin typeface="+mj-lt"/>
                <a:ea typeface="Calibri" panose="020F0502020204030204" pitchFamily="34" charset="0"/>
                <a:cs typeface="Times New Roman" panose="02020603050405020304" pitchFamily="18" charset="0"/>
              </a:rPr>
              <a:t>4 ANA BAŞLIK, 14 ÖLÇÜT VE 46 ALT ÖLÇÜT</a:t>
            </a:r>
            <a:endParaRPr lang="tr-TR" sz="3200" dirty="0">
              <a:solidFill>
                <a:srgbClr val="FF0000"/>
              </a:solidFill>
              <a:latin typeface="+mj-lt"/>
            </a:endParaRPr>
          </a:p>
        </p:txBody>
      </p:sp>
      <p:sp>
        <p:nvSpPr>
          <p:cNvPr id="6" name="Veri Yer Tutucusu 5"/>
          <p:cNvSpPr>
            <a:spLocks noGrp="1"/>
          </p:cNvSpPr>
          <p:nvPr>
            <p:ph type="dt" sz="half" idx="10"/>
          </p:nvPr>
        </p:nvSpPr>
        <p:spPr/>
        <p:txBody>
          <a:bodyPr/>
          <a:lstStyle/>
          <a:p>
            <a:fld id="{048E9265-4B6D-45A1-BFBE-8977946CFC63}" type="datetime1">
              <a:rPr lang="tr-TR" smtClean="0"/>
              <a:t>19.01.2024</a:t>
            </a:fld>
            <a:endParaRPr lang="tr-TR"/>
          </a:p>
        </p:txBody>
      </p:sp>
      <p:sp>
        <p:nvSpPr>
          <p:cNvPr id="12" name="Altbilgi Yer Tutucusu 11"/>
          <p:cNvSpPr>
            <a:spLocks noGrp="1"/>
          </p:cNvSpPr>
          <p:nvPr>
            <p:ph type="ftr" sz="quarter" idx="11"/>
          </p:nvPr>
        </p:nvSpPr>
        <p:spPr/>
        <p:txBody>
          <a:bodyPr/>
          <a:lstStyle/>
          <a:p>
            <a:r>
              <a:rPr lang="tr-TR" smtClean="0"/>
              <a:t>TRÜ KALİTE KOORDİNATÖRLÜĞÜ</a:t>
            </a:r>
            <a:endParaRPr lang="tr-TR"/>
          </a:p>
        </p:txBody>
      </p:sp>
      <p:sp>
        <p:nvSpPr>
          <p:cNvPr id="18" name="Slayt Numarası Yer Tutucusu 17"/>
          <p:cNvSpPr>
            <a:spLocks noGrp="1"/>
          </p:cNvSpPr>
          <p:nvPr>
            <p:ph type="sldNum" sz="quarter" idx="12"/>
          </p:nvPr>
        </p:nvSpPr>
        <p:spPr/>
        <p:txBody>
          <a:bodyPr/>
          <a:lstStyle/>
          <a:p>
            <a:fld id="{DDCE7859-ABE5-4F86-9590-63E6FFC2B8A3}" type="slidenum">
              <a:rPr lang="tr-TR" smtClean="0"/>
              <a:pPr/>
              <a:t>27</a:t>
            </a:fld>
            <a:endParaRPr lang="tr-TR"/>
          </a:p>
        </p:txBody>
      </p:sp>
    </p:spTree>
    <p:extLst>
      <p:ext uri="{BB962C8B-B14F-4D97-AF65-F5344CB8AC3E}">
        <p14:creationId xmlns:p14="http://schemas.microsoft.com/office/powerpoint/2010/main" val="79104661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5954" y="77002"/>
            <a:ext cx="10151210" cy="489055"/>
          </a:xfrm>
        </p:spPr>
        <p:txBody>
          <a:bodyPr anchor="ctr" anchorCtr="1">
            <a:noAutofit/>
          </a:bodyPr>
          <a:lstStyle/>
          <a:p>
            <a:pPr lvl="1"/>
            <a:r>
              <a:rPr lang="tr-TR" sz="3200" b="1" dirty="0">
                <a:solidFill>
                  <a:srgbClr val="0000CC"/>
                </a:solidFill>
                <a:latin typeface="+mn-lt"/>
              </a:rPr>
              <a:t>A. </a:t>
            </a:r>
            <a:r>
              <a:rPr lang="tr-TR" sz="3200" b="1" dirty="0">
                <a:solidFill>
                  <a:srgbClr val="0000CC"/>
                </a:solidFill>
              </a:rPr>
              <a:t>LİDERLİK, YÖNETİŞİM ve </a:t>
            </a:r>
            <a:r>
              <a:rPr lang="tr-TR" sz="3200" b="1" dirty="0" smtClean="0">
                <a:solidFill>
                  <a:srgbClr val="0000CC"/>
                </a:solidFill>
              </a:rPr>
              <a:t>KALİTE</a:t>
            </a:r>
            <a:endParaRPr lang="tr-TR" sz="3200" b="1" dirty="0">
              <a:solidFill>
                <a:srgbClr val="0000CC"/>
              </a:solidFill>
            </a:endParaRPr>
          </a:p>
        </p:txBody>
      </p:sp>
      <p:graphicFrame>
        <p:nvGraphicFramePr>
          <p:cNvPr id="4" name="Tablo 3"/>
          <p:cNvGraphicFramePr>
            <a:graphicFrameLocks noGrp="1"/>
          </p:cNvGraphicFramePr>
          <p:nvPr>
            <p:extLst/>
          </p:nvPr>
        </p:nvGraphicFramePr>
        <p:xfrm>
          <a:off x="356136" y="991402"/>
          <a:ext cx="11540690" cy="5322770"/>
        </p:xfrm>
        <a:graphic>
          <a:graphicData uri="http://schemas.openxmlformats.org/drawingml/2006/table">
            <a:tbl>
              <a:tblPr firstRow="1" firstCol="1" bandRow="1">
                <a:tableStyleId>{BC89EF96-8CEA-46FF-86C4-4CE0E7609802}</a:tableStyleId>
              </a:tblPr>
              <a:tblGrid>
                <a:gridCol w="2672897">
                  <a:extLst>
                    <a:ext uri="{9D8B030D-6E8A-4147-A177-3AD203B41FA5}">
                      <a16:colId xmlns:a16="http://schemas.microsoft.com/office/drawing/2014/main" val="2542981450"/>
                    </a:ext>
                  </a:extLst>
                </a:gridCol>
                <a:gridCol w="8867793">
                  <a:extLst>
                    <a:ext uri="{9D8B030D-6E8A-4147-A177-3AD203B41FA5}">
                      <a16:colId xmlns:a16="http://schemas.microsoft.com/office/drawing/2014/main" val="4294191899"/>
                    </a:ext>
                  </a:extLst>
                </a:gridCol>
              </a:tblGrid>
              <a:tr h="404975">
                <a:tc>
                  <a:txBody>
                    <a:bodyPr/>
                    <a:lstStyle/>
                    <a:p>
                      <a:pPr algn="ctr">
                        <a:lnSpc>
                          <a:spcPct val="100000"/>
                        </a:lnSpc>
                        <a:spcAft>
                          <a:spcPts val="0"/>
                        </a:spcAft>
                      </a:pPr>
                      <a:r>
                        <a:rPr lang="tr-TR" sz="2400" dirty="0">
                          <a:solidFill>
                            <a:srgbClr val="0000CC"/>
                          </a:solidFill>
                          <a:effectLst/>
                        </a:rPr>
                        <a:t>ÖLÇÜT</a:t>
                      </a:r>
                      <a:endParaRPr lang="tr-TR" sz="24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86" marR="34286" marT="0" marB="0" anchor="ctr"/>
                </a:tc>
                <a:tc>
                  <a:txBody>
                    <a:bodyPr/>
                    <a:lstStyle/>
                    <a:p>
                      <a:pPr algn="ctr">
                        <a:lnSpc>
                          <a:spcPct val="100000"/>
                        </a:lnSpc>
                        <a:spcAft>
                          <a:spcPts val="0"/>
                        </a:spcAft>
                      </a:pPr>
                      <a:r>
                        <a:rPr lang="tr-TR" sz="2400" dirty="0">
                          <a:solidFill>
                            <a:srgbClr val="0000CC"/>
                          </a:solidFill>
                          <a:effectLst/>
                        </a:rPr>
                        <a:t>TANIM</a:t>
                      </a:r>
                      <a:endParaRPr lang="tr-TR" sz="24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86" marR="34286" marT="0" marB="0" anchor="ctr"/>
                </a:tc>
                <a:extLst>
                  <a:ext uri="{0D108BD9-81ED-4DB2-BD59-A6C34878D82A}">
                    <a16:rowId xmlns:a16="http://schemas.microsoft.com/office/drawing/2014/main" val="1707859987"/>
                  </a:ext>
                </a:extLst>
              </a:tr>
              <a:tr h="940155">
                <a:tc>
                  <a:txBody>
                    <a:bodyPr/>
                    <a:lstStyle/>
                    <a:p>
                      <a:pPr>
                        <a:lnSpc>
                          <a:spcPct val="100000"/>
                        </a:lnSpc>
                        <a:spcAft>
                          <a:spcPts val="0"/>
                        </a:spcAft>
                      </a:pPr>
                      <a:r>
                        <a:rPr lang="tr-TR" sz="1800" dirty="0">
                          <a:solidFill>
                            <a:srgbClr val="0000CC"/>
                          </a:solidFill>
                          <a:effectLst/>
                        </a:rPr>
                        <a:t>A.1 Liderlik ve Kalite </a:t>
                      </a:r>
                      <a:endParaRPr lang="tr-TR"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86" marR="34286" marT="0" marB="0" anchor="ctr"/>
                </a:tc>
                <a:tc>
                  <a:txBody>
                    <a:bodyPr/>
                    <a:lstStyle/>
                    <a:p>
                      <a:r>
                        <a:rPr lang="tr-TR" sz="1800" kern="1200" dirty="0" smtClean="0">
                          <a:effectLst/>
                        </a:rPr>
                        <a:t>Kurum, kurumsal dönüşümünü sağlayacak yönetişim modeline sahip olmalı, liderlik yaklaşımları uygulamalı, iç kalite güvence mekanizmalarını oluşturmalı ve kalite güvence kültürünü içselleştirmelidir.</a:t>
                      </a:r>
                      <a:endParaRPr lang="tr-TR" sz="1800" kern="1200" dirty="0">
                        <a:solidFill>
                          <a:schemeClr val="dk1"/>
                        </a:solidFill>
                        <a:effectLst/>
                        <a:latin typeface="+mn-lt"/>
                        <a:ea typeface="+mn-ea"/>
                        <a:cs typeface="+mn-cs"/>
                      </a:endParaRPr>
                    </a:p>
                  </a:txBody>
                  <a:tcPr marL="34286" marR="34286" marT="0" marB="0" anchor="ctr"/>
                </a:tc>
                <a:extLst>
                  <a:ext uri="{0D108BD9-81ED-4DB2-BD59-A6C34878D82A}">
                    <a16:rowId xmlns:a16="http://schemas.microsoft.com/office/drawing/2014/main" val="2819426952"/>
                  </a:ext>
                </a:extLst>
              </a:tr>
              <a:tr h="1157175">
                <a:tc>
                  <a:txBody>
                    <a:bodyPr/>
                    <a:lstStyle/>
                    <a:p>
                      <a:pPr>
                        <a:lnSpc>
                          <a:spcPct val="100000"/>
                        </a:lnSpc>
                        <a:spcAft>
                          <a:spcPts val="0"/>
                        </a:spcAft>
                      </a:pPr>
                      <a:r>
                        <a:rPr lang="tr-TR" sz="1800" dirty="0">
                          <a:solidFill>
                            <a:srgbClr val="0000CC"/>
                          </a:solidFill>
                          <a:effectLst/>
                        </a:rPr>
                        <a:t>A.2 Misyon ve Stratejik Amaçlar </a:t>
                      </a:r>
                      <a:endParaRPr lang="tr-TR"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86" marR="34286"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rPr>
                        <a:t>Kurum; vizyon, misyon ve amacını gerçekleştirmek üzere politikaları doğrultusunda oluşturduğu stratejik amaçlarını ve hedeflerini planlayarak uygulamalı, performans yönetimi kapsamında sonuçlarını izleyerek değerlendirmeli ve kamuoyuyla paylaşmalıdır.</a:t>
                      </a:r>
                      <a:endParaRPr lang="tr-TR" sz="1800" kern="1200" dirty="0" smtClean="0">
                        <a:solidFill>
                          <a:schemeClr val="dk1"/>
                        </a:solidFill>
                        <a:effectLst/>
                        <a:latin typeface="+mn-lt"/>
                        <a:ea typeface="+mn-ea"/>
                        <a:cs typeface="+mn-cs"/>
                      </a:endParaRPr>
                    </a:p>
                  </a:txBody>
                  <a:tcPr marL="34286" marR="34286" marT="0" marB="0" anchor="ctr"/>
                </a:tc>
                <a:extLst>
                  <a:ext uri="{0D108BD9-81ED-4DB2-BD59-A6C34878D82A}">
                    <a16:rowId xmlns:a16="http://schemas.microsoft.com/office/drawing/2014/main" val="1325656469"/>
                  </a:ext>
                </a:extLst>
              </a:tr>
              <a:tr h="940155">
                <a:tc>
                  <a:txBody>
                    <a:bodyPr/>
                    <a:lstStyle/>
                    <a:p>
                      <a:pPr>
                        <a:lnSpc>
                          <a:spcPct val="100000"/>
                        </a:lnSpc>
                        <a:spcAft>
                          <a:spcPts val="0"/>
                        </a:spcAft>
                      </a:pPr>
                      <a:r>
                        <a:rPr lang="tr-TR" sz="1800" dirty="0">
                          <a:solidFill>
                            <a:srgbClr val="0000CC"/>
                          </a:solidFill>
                          <a:effectLst/>
                        </a:rPr>
                        <a:t>A.3 Yönetim Sistemleri </a:t>
                      </a:r>
                      <a:endParaRPr lang="tr-TR"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86" marR="34286" marT="0" marB="0" anchor="ctr"/>
                </a:tc>
                <a:tc>
                  <a:txBody>
                    <a:bodyPr/>
                    <a:lstStyle/>
                    <a:p>
                      <a:r>
                        <a:rPr lang="tr-TR" sz="1800" kern="1200" dirty="0" smtClean="0">
                          <a:effectLst/>
                        </a:rPr>
                        <a:t>Kurum, stratejik hedeflerine ulaşmayı nitelik ve nicelik olarak güvence altına almak amacıyla mali, beşerî ve bilgi kaynakları ile süreçlerini yönetmek üzere bir sisteme sahip olmalıdır.</a:t>
                      </a:r>
                      <a:endParaRPr lang="tr-TR" sz="1800" kern="1200" dirty="0">
                        <a:solidFill>
                          <a:schemeClr val="dk1"/>
                        </a:solidFill>
                        <a:effectLst/>
                        <a:latin typeface="+mn-lt"/>
                        <a:ea typeface="+mn-ea"/>
                        <a:cs typeface="+mn-cs"/>
                      </a:endParaRPr>
                    </a:p>
                  </a:txBody>
                  <a:tcPr marL="34286" marR="34286" marT="0" marB="0" anchor="ctr"/>
                </a:tc>
                <a:extLst>
                  <a:ext uri="{0D108BD9-81ED-4DB2-BD59-A6C34878D82A}">
                    <a16:rowId xmlns:a16="http://schemas.microsoft.com/office/drawing/2014/main" val="186291873"/>
                  </a:ext>
                </a:extLst>
              </a:tr>
              <a:tr h="940155">
                <a:tc>
                  <a:txBody>
                    <a:bodyPr/>
                    <a:lstStyle/>
                    <a:p>
                      <a:pPr>
                        <a:lnSpc>
                          <a:spcPct val="100000"/>
                        </a:lnSpc>
                        <a:spcAft>
                          <a:spcPts val="0"/>
                        </a:spcAft>
                      </a:pPr>
                      <a:r>
                        <a:rPr lang="tr-TR" sz="1800" dirty="0">
                          <a:solidFill>
                            <a:srgbClr val="0000CC"/>
                          </a:solidFill>
                          <a:effectLst/>
                        </a:rPr>
                        <a:t>A.4 Paydaş Katılımı </a:t>
                      </a:r>
                      <a:endParaRPr lang="tr-TR"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86" marR="34286" marT="0" marB="0" anchor="ctr"/>
                </a:tc>
                <a:tc>
                  <a:txBody>
                    <a:bodyPr/>
                    <a:lstStyle/>
                    <a:p>
                      <a:r>
                        <a:rPr lang="tr-TR" sz="1800" kern="1200" dirty="0" smtClean="0">
                          <a:effectLst/>
                        </a:rPr>
                        <a:t>Kurum, iç ve dış paydaşlarının stratejik kararlara ve süreçlere katılımını sağlamak üzere geri bildirimlerini almak, yanıtlamak ve kararlarında kullanmak için gerekli sistemleri oluşturmalı ve yönetmelidir.</a:t>
                      </a:r>
                      <a:endParaRPr lang="tr-TR" sz="1800" kern="1200" dirty="0">
                        <a:solidFill>
                          <a:schemeClr val="dk1"/>
                        </a:solidFill>
                        <a:effectLst/>
                        <a:latin typeface="+mn-lt"/>
                        <a:ea typeface="+mn-ea"/>
                        <a:cs typeface="+mn-cs"/>
                      </a:endParaRPr>
                    </a:p>
                  </a:txBody>
                  <a:tcPr marL="34286" marR="34286" marT="0" marB="0" anchor="ctr"/>
                </a:tc>
                <a:extLst>
                  <a:ext uri="{0D108BD9-81ED-4DB2-BD59-A6C34878D82A}">
                    <a16:rowId xmlns:a16="http://schemas.microsoft.com/office/drawing/2014/main" val="3636203125"/>
                  </a:ext>
                </a:extLst>
              </a:tr>
              <a:tr h="940155">
                <a:tc>
                  <a:txBody>
                    <a:bodyPr/>
                    <a:lstStyle/>
                    <a:p>
                      <a:pPr>
                        <a:lnSpc>
                          <a:spcPct val="100000"/>
                        </a:lnSpc>
                        <a:spcAft>
                          <a:spcPts val="0"/>
                        </a:spcAft>
                      </a:pPr>
                      <a:r>
                        <a:rPr lang="tr-TR" sz="1800" dirty="0">
                          <a:solidFill>
                            <a:srgbClr val="0000CC"/>
                          </a:solidFill>
                          <a:effectLst/>
                        </a:rPr>
                        <a:t>A.5 </a:t>
                      </a:r>
                      <a:r>
                        <a:rPr lang="tr-TR" sz="1800" dirty="0" err="1">
                          <a:solidFill>
                            <a:srgbClr val="0000CC"/>
                          </a:solidFill>
                          <a:effectLst/>
                        </a:rPr>
                        <a:t>Uluslararasılaşma</a:t>
                      </a:r>
                      <a:r>
                        <a:rPr lang="tr-TR" sz="1800" dirty="0">
                          <a:solidFill>
                            <a:srgbClr val="0000CC"/>
                          </a:solidFill>
                          <a:effectLst/>
                        </a:rPr>
                        <a:t> </a:t>
                      </a:r>
                      <a:endParaRPr lang="tr-TR"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86" marR="34286" marT="0" marB="0" anchor="ctr"/>
                </a:tc>
                <a:tc>
                  <a:txBody>
                    <a:bodyPr/>
                    <a:lstStyle/>
                    <a:p>
                      <a:r>
                        <a:rPr lang="tr-TR" sz="1800" kern="1200" dirty="0" smtClean="0">
                          <a:effectLst/>
                        </a:rPr>
                        <a:t>Kurum, </a:t>
                      </a:r>
                      <a:r>
                        <a:rPr lang="tr-TR" sz="1800" kern="1200" dirty="0" err="1" smtClean="0">
                          <a:effectLst/>
                        </a:rPr>
                        <a:t>uluslararasılaşma</a:t>
                      </a:r>
                      <a:r>
                        <a:rPr lang="tr-TR" sz="1800" kern="1200" dirty="0" smtClean="0">
                          <a:effectLst/>
                        </a:rPr>
                        <a:t> stratejisi ve hedefleri doğrultusunda süreçlerini yönetmeli, </a:t>
                      </a:r>
                      <a:r>
                        <a:rPr lang="tr-TR" sz="1800" kern="1200" dirty="0" err="1" smtClean="0">
                          <a:effectLst/>
                        </a:rPr>
                        <a:t>organizasyonel</a:t>
                      </a:r>
                      <a:r>
                        <a:rPr lang="tr-TR" sz="1800" kern="1200" dirty="0" smtClean="0">
                          <a:effectLst/>
                        </a:rPr>
                        <a:t> yapılanmasını oluşturmalı ve sonuçlarını periyodik olarak izleyerek değerlendirmelidir.</a:t>
                      </a:r>
                      <a:endParaRPr lang="tr-TR" sz="1800" kern="1200" dirty="0">
                        <a:solidFill>
                          <a:schemeClr val="dk1"/>
                        </a:solidFill>
                        <a:effectLst/>
                        <a:latin typeface="+mn-lt"/>
                        <a:ea typeface="+mn-ea"/>
                        <a:cs typeface="+mn-cs"/>
                      </a:endParaRPr>
                    </a:p>
                  </a:txBody>
                  <a:tcPr marL="34286" marR="34286" marT="0" marB="0" anchor="ctr"/>
                </a:tc>
                <a:extLst>
                  <a:ext uri="{0D108BD9-81ED-4DB2-BD59-A6C34878D82A}">
                    <a16:rowId xmlns:a16="http://schemas.microsoft.com/office/drawing/2014/main" val="1159455154"/>
                  </a:ext>
                </a:extLst>
              </a:tr>
            </a:tbl>
          </a:graphicData>
        </a:graphic>
      </p:graphicFrame>
      <p:sp>
        <p:nvSpPr>
          <p:cNvPr id="3" name="Veri Yer Tutucusu 2"/>
          <p:cNvSpPr>
            <a:spLocks noGrp="1"/>
          </p:cNvSpPr>
          <p:nvPr>
            <p:ph type="dt" sz="half" idx="10"/>
          </p:nvPr>
        </p:nvSpPr>
        <p:spPr/>
        <p:txBody>
          <a:bodyPr/>
          <a:lstStyle/>
          <a:p>
            <a:fld id="{4104D316-C1F1-41F2-9598-F5103D4C1D62}"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28</a:t>
            </a:fld>
            <a:endParaRPr lang="tr-TR"/>
          </a:p>
        </p:txBody>
      </p:sp>
    </p:spTree>
    <p:extLst>
      <p:ext uri="{BB962C8B-B14F-4D97-AF65-F5344CB8AC3E}">
        <p14:creationId xmlns:p14="http://schemas.microsoft.com/office/powerpoint/2010/main" val="278280069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1261533" y="182880"/>
            <a:ext cx="10092267" cy="482417"/>
          </a:xfrm>
        </p:spPr>
        <p:txBody>
          <a:bodyPr>
            <a:noAutofit/>
          </a:bodyPr>
          <a:lstStyle/>
          <a:p>
            <a:pPr algn="ctr"/>
            <a:r>
              <a:rPr lang="tr-TR" sz="3200" b="1" dirty="0" smtClean="0">
                <a:solidFill>
                  <a:srgbClr val="0000CC"/>
                </a:solidFill>
              </a:rPr>
              <a:t>A. LİDERLİK, YÖNETİŞİM ve KALİTE</a:t>
            </a:r>
            <a:endParaRPr lang="tr-TR" sz="3200" dirty="0">
              <a:solidFill>
                <a:srgbClr val="0000CC"/>
              </a:solidFill>
            </a:endParaRPr>
          </a:p>
        </p:txBody>
      </p:sp>
      <p:sp>
        <p:nvSpPr>
          <p:cNvPr id="4" name="3 Veri Yer Tutucusu"/>
          <p:cNvSpPr>
            <a:spLocks noGrp="1"/>
          </p:cNvSpPr>
          <p:nvPr>
            <p:ph type="dt" sz="half" idx="10"/>
          </p:nvPr>
        </p:nvSpPr>
        <p:spPr/>
        <p:txBody>
          <a:bodyPr/>
          <a:lstStyle/>
          <a:p>
            <a:fld id="{7CFD4AD9-BCB3-4AAE-9531-B717603D6F19}" type="datetime1">
              <a:rPr lang="tr-TR" smtClean="0"/>
              <a:t>19.01.2024</a:t>
            </a:fld>
            <a:endParaRPr lang="tr-TR"/>
          </a:p>
        </p:txBody>
      </p:sp>
      <p:sp>
        <p:nvSpPr>
          <p:cNvPr id="5" name="4 Altbilgi Yer Tutucusu"/>
          <p:cNvSpPr>
            <a:spLocks noGrp="1"/>
          </p:cNvSpPr>
          <p:nvPr>
            <p:ph type="ftr" sz="quarter" idx="11"/>
          </p:nvPr>
        </p:nvSpPr>
        <p:spPr/>
        <p:txBody>
          <a:bodyPr/>
          <a:lstStyle/>
          <a:p>
            <a:r>
              <a:rPr lang="tr-TR" smtClean="0"/>
              <a:t>TRÜ KALİTE KOORDİNATÖRLÜĞÜ</a:t>
            </a:r>
            <a:endParaRPr lang="tr-TR"/>
          </a:p>
        </p:txBody>
      </p:sp>
      <p:sp>
        <p:nvSpPr>
          <p:cNvPr id="6" name="5 Slayt Numarası Yer Tutucusu"/>
          <p:cNvSpPr>
            <a:spLocks noGrp="1"/>
          </p:cNvSpPr>
          <p:nvPr>
            <p:ph type="sldNum" sz="quarter" idx="12"/>
          </p:nvPr>
        </p:nvSpPr>
        <p:spPr/>
        <p:txBody>
          <a:bodyPr/>
          <a:lstStyle/>
          <a:p>
            <a:fld id="{DDCE7859-ABE5-4F86-9590-63E6FFC2B8A3}" type="slidenum">
              <a:rPr lang="tr-TR" smtClean="0"/>
              <a:pPr/>
              <a:t>29</a:t>
            </a:fld>
            <a:endParaRPr lang="tr-TR"/>
          </a:p>
        </p:txBody>
      </p:sp>
      <p:graphicFrame>
        <p:nvGraphicFramePr>
          <p:cNvPr id="8" name="7 Tablo"/>
          <p:cNvGraphicFramePr>
            <a:graphicFrameLocks noGrp="1"/>
          </p:cNvGraphicFramePr>
          <p:nvPr>
            <p:extLst/>
          </p:nvPr>
        </p:nvGraphicFramePr>
        <p:xfrm>
          <a:off x="592667" y="969617"/>
          <a:ext cx="11185203" cy="5447538"/>
        </p:xfrm>
        <a:graphic>
          <a:graphicData uri="http://schemas.openxmlformats.org/drawingml/2006/table">
            <a:tbl>
              <a:tblPr>
                <a:tableStyleId>{BC89EF96-8CEA-46FF-86C4-4CE0E7609802}</a:tableStyleId>
              </a:tblPr>
              <a:tblGrid>
                <a:gridCol w="4249299">
                  <a:extLst>
                    <a:ext uri="{9D8B030D-6E8A-4147-A177-3AD203B41FA5}">
                      <a16:colId xmlns:a16="http://schemas.microsoft.com/office/drawing/2014/main" val="20000"/>
                    </a:ext>
                  </a:extLst>
                </a:gridCol>
                <a:gridCol w="6935904">
                  <a:extLst>
                    <a:ext uri="{9D8B030D-6E8A-4147-A177-3AD203B41FA5}">
                      <a16:colId xmlns:a16="http://schemas.microsoft.com/office/drawing/2014/main" val="20001"/>
                    </a:ext>
                  </a:extLst>
                </a:gridCol>
              </a:tblGrid>
              <a:tr h="333478">
                <a:tc>
                  <a:txBody>
                    <a:bodyPr/>
                    <a:lstStyle/>
                    <a:p>
                      <a:pPr indent="450215" algn="ctr">
                        <a:lnSpc>
                          <a:spcPct val="115000"/>
                        </a:lnSpc>
                        <a:spcAft>
                          <a:spcPts val="0"/>
                        </a:spcAft>
                      </a:pPr>
                      <a:r>
                        <a:rPr lang="tr-TR" sz="2000" b="1" dirty="0">
                          <a:solidFill>
                            <a:srgbClr val="FF0000"/>
                          </a:solidFill>
                        </a:rPr>
                        <a:t>ÖLÇÜT </a:t>
                      </a:r>
                      <a:endParaRPr lang="tr-TR" sz="2000" b="1" dirty="0">
                        <a:solidFill>
                          <a:srgbClr val="FF0000"/>
                        </a:solidFill>
                        <a:latin typeface="Times New Roman"/>
                        <a:ea typeface="Calibri"/>
                        <a:cs typeface="Times New Roman"/>
                      </a:endParaRPr>
                    </a:p>
                  </a:txBody>
                  <a:tcPr marL="34290" marR="34290" marT="8255" marB="0" anchor="ctr"/>
                </a:tc>
                <a:tc>
                  <a:txBody>
                    <a:bodyPr/>
                    <a:lstStyle/>
                    <a:p>
                      <a:pPr indent="450215" algn="ctr">
                        <a:lnSpc>
                          <a:spcPct val="115000"/>
                        </a:lnSpc>
                        <a:spcAft>
                          <a:spcPts val="0"/>
                        </a:spcAft>
                      </a:pPr>
                      <a:r>
                        <a:rPr lang="tr-TR" sz="2000" b="1" dirty="0" smtClean="0">
                          <a:solidFill>
                            <a:srgbClr val="FF0000"/>
                          </a:solidFill>
                        </a:rPr>
                        <a:t>ALT ÖLÇÜTLER</a:t>
                      </a:r>
                      <a:endParaRPr lang="tr-TR" sz="2000" b="1" dirty="0">
                        <a:solidFill>
                          <a:srgbClr val="FF0000"/>
                        </a:solidFill>
                        <a:latin typeface="Times New Roman"/>
                        <a:ea typeface="Calibri"/>
                        <a:cs typeface="Times New Roman"/>
                      </a:endParaRPr>
                    </a:p>
                  </a:txBody>
                  <a:tcPr marL="34290" marR="34290" marT="8255" marB="0" anchor="ctr"/>
                </a:tc>
                <a:extLst>
                  <a:ext uri="{0D108BD9-81ED-4DB2-BD59-A6C34878D82A}">
                    <a16:rowId xmlns:a16="http://schemas.microsoft.com/office/drawing/2014/main" val="10000"/>
                  </a:ext>
                </a:extLst>
              </a:tr>
              <a:tr h="1310893">
                <a:tc>
                  <a:txBody>
                    <a:bodyPr/>
                    <a:lstStyle/>
                    <a:p>
                      <a:pPr indent="450215" algn="just">
                        <a:lnSpc>
                          <a:spcPct val="115000"/>
                        </a:lnSpc>
                        <a:spcAft>
                          <a:spcPts val="0"/>
                        </a:spcAft>
                      </a:pPr>
                      <a:r>
                        <a:rPr lang="tr-TR" sz="2000" b="1" dirty="0">
                          <a:solidFill>
                            <a:srgbClr val="0000CC"/>
                          </a:solidFill>
                        </a:rPr>
                        <a:t>A.1 Liderlik ve Kalite </a:t>
                      </a:r>
                      <a:endParaRPr lang="tr-TR" sz="2000" b="1" dirty="0">
                        <a:solidFill>
                          <a:srgbClr val="0000CC"/>
                        </a:solidFill>
                        <a:latin typeface="Times New Roman"/>
                        <a:ea typeface="Calibri"/>
                        <a:cs typeface="Times New Roman"/>
                      </a:endParaRPr>
                    </a:p>
                  </a:txBody>
                  <a:tcPr marL="34290" marR="34290" marT="8255" marB="0" anchor="ctr"/>
                </a:tc>
                <a:tc>
                  <a:txBody>
                    <a:bodyPr/>
                    <a:lstStyle/>
                    <a:p>
                      <a:pPr marL="0" indent="0" algn="just">
                        <a:lnSpc>
                          <a:spcPct val="115000"/>
                        </a:lnSpc>
                        <a:spcAft>
                          <a:spcPts val="0"/>
                        </a:spcAft>
                      </a:pPr>
                      <a:r>
                        <a:rPr lang="tr-TR" sz="1600" b="1" dirty="0"/>
                        <a:t>A.1.1. Yönetim modeli ve idari yapı</a:t>
                      </a:r>
                    </a:p>
                    <a:p>
                      <a:pPr marL="0" indent="0" algn="just">
                        <a:lnSpc>
                          <a:spcPct val="115000"/>
                        </a:lnSpc>
                        <a:spcAft>
                          <a:spcPts val="0"/>
                        </a:spcAft>
                      </a:pPr>
                      <a:r>
                        <a:rPr lang="tr-TR" sz="1600" b="1" dirty="0"/>
                        <a:t>A.1.2. Liderlik</a:t>
                      </a:r>
                    </a:p>
                    <a:p>
                      <a:pPr marL="0" indent="0" algn="just">
                        <a:lnSpc>
                          <a:spcPct val="115000"/>
                        </a:lnSpc>
                        <a:spcAft>
                          <a:spcPts val="0"/>
                        </a:spcAft>
                      </a:pPr>
                      <a:r>
                        <a:rPr lang="tr-TR" sz="1600" b="1" dirty="0"/>
                        <a:t>A.1.3. Kurumsal dönüşüm kapasitesi</a:t>
                      </a:r>
                    </a:p>
                    <a:p>
                      <a:pPr marL="0" indent="0" algn="just">
                        <a:lnSpc>
                          <a:spcPct val="115000"/>
                        </a:lnSpc>
                        <a:spcAft>
                          <a:spcPts val="0"/>
                        </a:spcAft>
                      </a:pPr>
                      <a:r>
                        <a:rPr lang="tr-TR" sz="1600" b="1" dirty="0"/>
                        <a:t>A.1.4. İç kalite güvencesi mekanizmaları </a:t>
                      </a:r>
                    </a:p>
                    <a:p>
                      <a:pPr marL="0" indent="0" algn="just">
                        <a:lnSpc>
                          <a:spcPct val="115000"/>
                        </a:lnSpc>
                        <a:spcAft>
                          <a:spcPts val="0"/>
                        </a:spcAft>
                      </a:pPr>
                      <a:r>
                        <a:rPr lang="tr-TR" sz="1600" b="1" dirty="0"/>
                        <a:t>A.1.5. Kamuoyunu bilgilendirme ve hesap verebilirlik</a:t>
                      </a:r>
                      <a:endParaRPr lang="tr-TR" sz="1600" b="1" dirty="0">
                        <a:latin typeface="Times New Roman"/>
                        <a:ea typeface="Calibri"/>
                        <a:cs typeface="Times New Roman"/>
                      </a:endParaRPr>
                    </a:p>
                  </a:txBody>
                  <a:tcPr marL="34290" marR="34290" marT="8255" marB="0" anchor="ctr"/>
                </a:tc>
                <a:extLst>
                  <a:ext uri="{0D108BD9-81ED-4DB2-BD59-A6C34878D82A}">
                    <a16:rowId xmlns:a16="http://schemas.microsoft.com/office/drawing/2014/main" val="10001"/>
                  </a:ext>
                </a:extLst>
              </a:tr>
              <a:tr h="789605">
                <a:tc>
                  <a:txBody>
                    <a:bodyPr/>
                    <a:lstStyle/>
                    <a:p>
                      <a:pPr indent="450215" algn="just">
                        <a:lnSpc>
                          <a:spcPct val="115000"/>
                        </a:lnSpc>
                        <a:spcAft>
                          <a:spcPts val="0"/>
                        </a:spcAft>
                      </a:pPr>
                      <a:r>
                        <a:rPr lang="tr-TR" sz="2000" b="1" dirty="0">
                          <a:solidFill>
                            <a:srgbClr val="0000CC"/>
                          </a:solidFill>
                        </a:rPr>
                        <a:t>A.2 Misyon ve Stratejik Amaçlar </a:t>
                      </a:r>
                      <a:endParaRPr lang="tr-TR" sz="2000" b="1" dirty="0">
                        <a:solidFill>
                          <a:srgbClr val="0000CC"/>
                        </a:solidFill>
                        <a:latin typeface="Times New Roman"/>
                        <a:ea typeface="Calibri"/>
                        <a:cs typeface="Times New Roman"/>
                      </a:endParaRPr>
                    </a:p>
                  </a:txBody>
                  <a:tcPr marL="34290" marR="34290" marT="8255" marB="0" anchor="ctr"/>
                </a:tc>
                <a:tc>
                  <a:txBody>
                    <a:bodyPr/>
                    <a:lstStyle/>
                    <a:p>
                      <a:pPr marL="0" indent="0" algn="just">
                        <a:lnSpc>
                          <a:spcPct val="115000"/>
                        </a:lnSpc>
                        <a:spcAft>
                          <a:spcPts val="0"/>
                        </a:spcAft>
                      </a:pPr>
                      <a:r>
                        <a:rPr lang="tr-TR" sz="1600" b="1" dirty="0">
                          <a:solidFill>
                            <a:srgbClr val="FF0000"/>
                          </a:solidFill>
                        </a:rPr>
                        <a:t>A.2.1. Misyon, vizyon ve politikalar </a:t>
                      </a:r>
                    </a:p>
                    <a:p>
                      <a:pPr marL="0" indent="0" algn="just">
                        <a:lnSpc>
                          <a:spcPct val="115000"/>
                        </a:lnSpc>
                        <a:spcAft>
                          <a:spcPts val="0"/>
                        </a:spcAft>
                      </a:pPr>
                      <a:r>
                        <a:rPr lang="tr-TR" sz="1600" b="1" dirty="0">
                          <a:solidFill>
                            <a:srgbClr val="FF0000"/>
                          </a:solidFill>
                        </a:rPr>
                        <a:t>A.2.2. Stratejik amaç ve hedefler</a:t>
                      </a:r>
                    </a:p>
                    <a:p>
                      <a:pPr marL="0" indent="0" algn="just">
                        <a:lnSpc>
                          <a:spcPct val="115000"/>
                        </a:lnSpc>
                        <a:spcAft>
                          <a:spcPts val="0"/>
                        </a:spcAft>
                      </a:pPr>
                      <a:r>
                        <a:rPr lang="tr-TR" sz="1600" b="1" dirty="0">
                          <a:solidFill>
                            <a:srgbClr val="FF0000"/>
                          </a:solidFill>
                        </a:rPr>
                        <a:t>A.2.3. Performans yönetimi</a:t>
                      </a:r>
                      <a:endParaRPr lang="tr-TR" sz="1600" b="1" dirty="0">
                        <a:solidFill>
                          <a:srgbClr val="FF0000"/>
                        </a:solidFill>
                        <a:latin typeface="Times New Roman"/>
                        <a:ea typeface="Calibri"/>
                        <a:cs typeface="Times New Roman"/>
                      </a:endParaRPr>
                    </a:p>
                  </a:txBody>
                  <a:tcPr marL="34290" marR="34290" marT="8255" marB="0" anchor="ctr"/>
                </a:tc>
                <a:extLst>
                  <a:ext uri="{0D108BD9-81ED-4DB2-BD59-A6C34878D82A}">
                    <a16:rowId xmlns:a16="http://schemas.microsoft.com/office/drawing/2014/main" val="10002"/>
                  </a:ext>
                </a:extLst>
              </a:tr>
              <a:tr h="1050249">
                <a:tc>
                  <a:txBody>
                    <a:bodyPr/>
                    <a:lstStyle/>
                    <a:p>
                      <a:pPr indent="450215" algn="just">
                        <a:lnSpc>
                          <a:spcPct val="115000"/>
                        </a:lnSpc>
                        <a:spcAft>
                          <a:spcPts val="0"/>
                        </a:spcAft>
                      </a:pPr>
                      <a:r>
                        <a:rPr lang="tr-TR" sz="2000" b="1" dirty="0">
                          <a:solidFill>
                            <a:srgbClr val="0000CC"/>
                          </a:solidFill>
                        </a:rPr>
                        <a:t>A.3 Yönetim Sistemleri </a:t>
                      </a:r>
                      <a:endParaRPr lang="tr-TR" sz="2000" b="1" dirty="0">
                        <a:solidFill>
                          <a:srgbClr val="0000CC"/>
                        </a:solidFill>
                        <a:latin typeface="Times New Roman"/>
                        <a:ea typeface="Calibri"/>
                        <a:cs typeface="Times New Roman"/>
                      </a:endParaRPr>
                    </a:p>
                  </a:txBody>
                  <a:tcPr marL="34290" marR="34290" marT="8255" marB="0" anchor="ctr"/>
                </a:tc>
                <a:tc>
                  <a:txBody>
                    <a:bodyPr/>
                    <a:lstStyle/>
                    <a:p>
                      <a:pPr marL="0" indent="0" algn="just">
                        <a:lnSpc>
                          <a:spcPct val="115000"/>
                        </a:lnSpc>
                        <a:spcAft>
                          <a:spcPts val="0"/>
                        </a:spcAft>
                      </a:pPr>
                      <a:r>
                        <a:rPr lang="tr-TR" sz="1600" b="1" dirty="0"/>
                        <a:t>A.3.1. Bilgi yönetim sistemi</a:t>
                      </a:r>
                    </a:p>
                    <a:p>
                      <a:pPr marL="0" indent="0" algn="just">
                        <a:lnSpc>
                          <a:spcPct val="115000"/>
                        </a:lnSpc>
                        <a:spcAft>
                          <a:spcPts val="0"/>
                        </a:spcAft>
                      </a:pPr>
                      <a:r>
                        <a:rPr lang="tr-TR" sz="1600" b="1" dirty="0"/>
                        <a:t>A.3.2. İnsan kaynakları yönetimi</a:t>
                      </a:r>
                    </a:p>
                    <a:p>
                      <a:pPr marL="0" indent="0" algn="just">
                        <a:lnSpc>
                          <a:spcPct val="115000"/>
                        </a:lnSpc>
                        <a:spcAft>
                          <a:spcPts val="0"/>
                        </a:spcAft>
                      </a:pPr>
                      <a:r>
                        <a:rPr lang="tr-TR" sz="1600" b="1" dirty="0"/>
                        <a:t>A.3.3. Finansal yönetim</a:t>
                      </a:r>
                    </a:p>
                    <a:p>
                      <a:pPr marL="0" indent="0" algn="just">
                        <a:lnSpc>
                          <a:spcPct val="115000"/>
                        </a:lnSpc>
                        <a:spcAft>
                          <a:spcPts val="0"/>
                        </a:spcAft>
                      </a:pPr>
                      <a:r>
                        <a:rPr lang="tr-TR" sz="1600" b="1" dirty="0"/>
                        <a:t>A.3.4. Süreç yönetimi</a:t>
                      </a:r>
                      <a:endParaRPr lang="tr-TR" sz="1600" b="1" dirty="0">
                        <a:latin typeface="Times New Roman"/>
                        <a:ea typeface="Calibri"/>
                        <a:cs typeface="Times New Roman"/>
                      </a:endParaRPr>
                    </a:p>
                  </a:txBody>
                  <a:tcPr marL="34290" marR="34290" marT="8255" marB="0" anchor="ctr"/>
                </a:tc>
                <a:extLst>
                  <a:ext uri="{0D108BD9-81ED-4DB2-BD59-A6C34878D82A}">
                    <a16:rowId xmlns:a16="http://schemas.microsoft.com/office/drawing/2014/main" val="10003"/>
                  </a:ext>
                </a:extLst>
              </a:tr>
              <a:tr h="789605">
                <a:tc>
                  <a:txBody>
                    <a:bodyPr/>
                    <a:lstStyle/>
                    <a:p>
                      <a:pPr indent="450215" algn="just">
                        <a:lnSpc>
                          <a:spcPct val="115000"/>
                        </a:lnSpc>
                        <a:spcAft>
                          <a:spcPts val="0"/>
                        </a:spcAft>
                      </a:pPr>
                      <a:r>
                        <a:rPr lang="tr-TR" sz="2000" b="1" dirty="0">
                          <a:solidFill>
                            <a:srgbClr val="0000CC"/>
                          </a:solidFill>
                        </a:rPr>
                        <a:t>A.4 Paydaş Katılımı </a:t>
                      </a:r>
                      <a:endParaRPr lang="tr-TR" sz="2000" b="1" dirty="0">
                        <a:solidFill>
                          <a:srgbClr val="0000CC"/>
                        </a:solidFill>
                        <a:latin typeface="Times New Roman"/>
                        <a:ea typeface="Calibri"/>
                        <a:cs typeface="Times New Roman"/>
                      </a:endParaRPr>
                    </a:p>
                  </a:txBody>
                  <a:tcPr marL="34290" marR="34290" marT="8255" marB="0" anchor="ctr"/>
                </a:tc>
                <a:tc>
                  <a:txBody>
                    <a:bodyPr/>
                    <a:lstStyle/>
                    <a:p>
                      <a:pPr marL="0" indent="0" algn="just">
                        <a:lnSpc>
                          <a:spcPct val="115000"/>
                        </a:lnSpc>
                        <a:spcAft>
                          <a:spcPts val="0"/>
                        </a:spcAft>
                      </a:pPr>
                      <a:r>
                        <a:rPr lang="tr-TR" sz="1600" b="1" dirty="0">
                          <a:solidFill>
                            <a:srgbClr val="FF0000"/>
                          </a:solidFill>
                        </a:rPr>
                        <a:t>A.4.1. İç ve dış paydaş katılımı</a:t>
                      </a:r>
                    </a:p>
                    <a:p>
                      <a:pPr marL="0" indent="0" algn="just">
                        <a:lnSpc>
                          <a:spcPct val="115000"/>
                        </a:lnSpc>
                        <a:spcAft>
                          <a:spcPts val="0"/>
                        </a:spcAft>
                      </a:pPr>
                      <a:r>
                        <a:rPr lang="tr-TR" sz="1600" b="1" dirty="0">
                          <a:solidFill>
                            <a:srgbClr val="FF0000"/>
                          </a:solidFill>
                        </a:rPr>
                        <a:t>A.4.2. Öğrenci geri bildirimleri</a:t>
                      </a:r>
                    </a:p>
                    <a:p>
                      <a:pPr marL="0" indent="0" algn="just">
                        <a:lnSpc>
                          <a:spcPct val="115000"/>
                        </a:lnSpc>
                        <a:spcAft>
                          <a:spcPts val="0"/>
                        </a:spcAft>
                      </a:pPr>
                      <a:r>
                        <a:rPr lang="tr-TR" sz="1600" b="1" dirty="0">
                          <a:solidFill>
                            <a:srgbClr val="FF0000"/>
                          </a:solidFill>
                        </a:rPr>
                        <a:t>A.4.3. Mezun ilişkileri yönetimi</a:t>
                      </a:r>
                      <a:endParaRPr lang="tr-TR" sz="1600" b="1" dirty="0">
                        <a:solidFill>
                          <a:srgbClr val="FF0000"/>
                        </a:solidFill>
                        <a:latin typeface="Times New Roman"/>
                        <a:ea typeface="Calibri"/>
                        <a:cs typeface="Times New Roman"/>
                      </a:endParaRPr>
                    </a:p>
                  </a:txBody>
                  <a:tcPr marL="34290" marR="34290" marT="8255" marB="0" anchor="ctr"/>
                </a:tc>
                <a:extLst>
                  <a:ext uri="{0D108BD9-81ED-4DB2-BD59-A6C34878D82A}">
                    <a16:rowId xmlns:a16="http://schemas.microsoft.com/office/drawing/2014/main" val="10004"/>
                  </a:ext>
                </a:extLst>
              </a:tr>
              <a:tr h="789605">
                <a:tc>
                  <a:txBody>
                    <a:bodyPr/>
                    <a:lstStyle/>
                    <a:p>
                      <a:pPr indent="450215" algn="just">
                        <a:lnSpc>
                          <a:spcPct val="115000"/>
                        </a:lnSpc>
                        <a:spcAft>
                          <a:spcPts val="0"/>
                        </a:spcAft>
                      </a:pPr>
                      <a:r>
                        <a:rPr lang="tr-TR" sz="2000" b="1" dirty="0">
                          <a:solidFill>
                            <a:srgbClr val="0000CC"/>
                          </a:solidFill>
                        </a:rPr>
                        <a:t>A.5 </a:t>
                      </a:r>
                      <a:r>
                        <a:rPr lang="tr-TR" sz="2000" b="1" dirty="0" err="1">
                          <a:solidFill>
                            <a:srgbClr val="0000CC"/>
                          </a:solidFill>
                        </a:rPr>
                        <a:t>Uluslararasılaşma</a:t>
                      </a:r>
                      <a:r>
                        <a:rPr lang="tr-TR" sz="2000" b="1" dirty="0">
                          <a:solidFill>
                            <a:srgbClr val="0000CC"/>
                          </a:solidFill>
                        </a:rPr>
                        <a:t> </a:t>
                      </a:r>
                      <a:endParaRPr lang="tr-TR" sz="2000" b="1" dirty="0">
                        <a:solidFill>
                          <a:srgbClr val="0000CC"/>
                        </a:solidFill>
                        <a:latin typeface="Times New Roman"/>
                        <a:ea typeface="Calibri"/>
                        <a:cs typeface="Times New Roman"/>
                      </a:endParaRPr>
                    </a:p>
                  </a:txBody>
                  <a:tcPr marL="34290" marR="34290" marT="8255" marB="0" anchor="ctr"/>
                </a:tc>
                <a:tc>
                  <a:txBody>
                    <a:bodyPr/>
                    <a:lstStyle/>
                    <a:p>
                      <a:pPr marL="0" indent="0" algn="just">
                        <a:lnSpc>
                          <a:spcPct val="115000"/>
                        </a:lnSpc>
                        <a:spcAft>
                          <a:spcPts val="0"/>
                        </a:spcAft>
                      </a:pPr>
                      <a:r>
                        <a:rPr lang="tr-TR" sz="1600" b="1" dirty="0"/>
                        <a:t>A.5.1. </a:t>
                      </a:r>
                      <a:r>
                        <a:rPr lang="tr-TR" sz="1600" b="1" dirty="0" err="1"/>
                        <a:t>Uluslararasılaşma</a:t>
                      </a:r>
                      <a:r>
                        <a:rPr lang="tr-TR" sz="1600" b="1" dirty="0"/>
                        <a:t> süreçlerinin yönetimi</a:t>
                      </a:r>
                    </a:p>
                    <a:p>
                      <a:pPr marL="0" indent="0" algn="just">
                        <a:lnSpc>
                          <a:spcPct val="115000"/>
                        </a:lnSpc>
                        <a:spcAft>
                          <a:spcPts val="0"/>
                        </a:spcAft>
                      </a:pPr>
                      <a:r>
                        <a:rPr lang="tr-TR" sz="1600" b="1" dirty="0"/>
                        <a:t>A.5.2. </a:t>
                      </a:r>
                      <a:r>
                        <a:rPr lang="tr-TR" sz="1600" b="1" dirty="0" err="1"/>
                        <a:t>Uluslararasılaşma</a:t>
                      </a:r>
                      <a:r>
                        <a:rPr lang="tr-TR" sz="1600" b="1" dirty="0"/>
                        <a:t> kaynakları</a:t>
                      </a:r>
                    </a:p>
                    <a:p>
                      <a:pPr marL="0" indent="0" algn="just">
                        <a:lnSpc>
                          <a:spcPct val="115000"/>
                        </a:lnSpc>
                        <a:spcAft>
                          <a:spcPts val="0"/>
                        </a:spcAft>
                      </a:pPr>
                      <a:r>
                        <a:rPr lang="tr-TR" sz="1600" b="1" dirty="0"/>
                        <a:t>A.5.3. </a:t>
                      </a:r>
                      <a:r>
                        <a:rPr lang="tr-TR" sz="1600" b="1" dirty="0" err="1"/>
                        <a:t>Uluslararasılaşma</a:t>
                      </a:r>
                      <a:r>
                        <a:rPr lang="tr-TR" sz="1600" b="1" dirty="0"/>
                        <a:t> performansı</a:t>
                      </a:r>
                      <a:endParaRPr lang="tr-TR" sz="1600" b="1" dirty="0">
                        <a:latin typeface="Times New Roman"/>
                        <a:ea typeface="Calibri"/>
                        <a:cs typeface="Times New Roman"/>
                      </a:endParaRPr>
                    </a:p>
                  </a:txBody>
                  <a:tcPr marL="34290" marR="34290" marT="825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3576460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88869" y="130629"/>
            <a:ext cx="8220892" cy="696685"/>
          </a:xfrm>
        </p:spPr>
        <p:txBody>
          <a:bodyPr>
            <a:normAutofit/>
          </a:bodyPr>
          <a:lstStyle/>
          <a:p>
            <a:pPr algn="ctr"/>
            <a:r>
              <a:rPr lang="tr-TR" b="1" dirty="0">
                <a:solidFill>
                  <a:srgbClr val="FF0000"/>
                </a:solidFill>
              </a:rPr>
              <a:t>İç Kalite Güvence Sistemi</a:t>
            </a:r>
            <a:endParaRPr lang="tr-TR" dirty="0"/>
          </a:p>
        </p:txBody>
      </p:sp>
      <p:sp>
        <p:nvSpPr>
          <p:cNvPr id="3" name="İçerik Yer Tutucusu 2"/>
          <p:cNvSpPr>
            <a:spLocks noGrp="1"/>
          </p:cNvSpPr>
          <p:nvPr>
            <p:ph idx="1"/>
          </p:nvPr>
        </p:nvSpPr>
        <p:spPr>
          <a:xfrm>
            <a:off x="313509" y="1399033"/>
            <a:ext cx="9196252" cy="4688258"/>
          </a:xfrm>
        </p:spPr>
        <p:txBody>
          <a:bodyPr>
            <a:normAutofit lnSpcReduction="10000"/>
          </a:bodyPr>
          <a:lstStyle/>
          <a:p>
            <a:pPr>
              <a:lnSpc>
                <a:spcPct val="110000"/>
              </a:lnSpc>
              <a:spcBef>
                <a:spcPts val="400"/>
              </a:spcBef>
            </a:pPr>
            <a:r>
              <a:rPr lang="tr-TR" dirty="0"/>
              <a:t>Yükseköğretim kurumunun, eğitim-öğretim ve araştırma faaliyetleri ile idarî hizmetlerinin kalitesinin ve kurumsal kalite geliştirme çalışmalarının, </a:t>
            </a:r>
            <a:r>
              <a:rPr lang="tr-TR" b="1" dirty="0">
                <a:solidFill>
                  <a:srgbClr val="FF0000"/>
                </a:solidFill>
              </a:rPr>
              <a:t>ilgili yükseköğretim kurumunun görevlendireceği değerlendiriciler </a:t>
            </a:r>
            <a:r>
              <a:rPr lang="tr-TR" dirty="0"/>
              <a:t>tarafından değerlendirilmesidir</a:t>
            </a:r>
            <a:r>
              <a:rPr lang="tr-TR" dirty="0" smtClean="0"/>
              <a:t>.</a:t>
            </a:r>
          </a:p>
          <a:p>
            <a:pPr>
              <a:lnSpc>
                <a:spcPct val="110000"/>
              </a:lnSpc>
              <a:spcBef>
                <a:spcPts val="400"/>
              </a:spcBef>
            </a:pPr>
            <a:endParaRPr lang="tr-TR" dirty="0"/>
          </a:p>
          <a:p>
            <a:pPr>
              <a:lnSpc>
                <a:spcPct val="110000"/>
              </a:lnSpc>
              <a:spcBef>
                <a:spcPts val="400"/>
              </a:spcBef>
            </a:pPr>
            <a:r>
              <a:rPr lang="tr-TR" dirty="0" smtClean="0"/>
              <a:t>Yükseköğretim </a:t>
            </a:r>
            <a:r>
              <a:rPr lang="tr-TR" dirty="0"/>
              <a:t>kurumları, iç değerlendirme çalışmalarını içeren </a:t>
            </a:r>
            <a:r>
              <a:rPr lang="tr-TR" b="1" dirty="0">
                <a:solidFill>
                  <a:srgbClr val="0000CC"/>
                </a:solidFill>
              </a:rPr>
              <a:t>kurum iç değerlendirme raporlarını </a:t>
            </a:r>
            <a:r>
              <a:rPr lang="tr-TR" dirty="0"/>
              <a:t>her yıl </a:t>
            </a:r>
            <a:r>
              <a:rPr lang="tr-TR" b="1" dirty="0">
                <a:solidFill>
                  <a:srgbClr val="FF0000"/>
                </a:solidFill>
              </a:rPr>
              <a:t>Ocak-Mart aylarında </a:t>
            </a:r>
            <a:r>
              <a:rPr lang="tr-TR" dirty="0"/>
              <a:t>Kurul tarafından oluşturulan web tabanlı sisteme yükler.</a:t>
            </a:r>
            <a:endParaRPr lang="en-US" dirty="0"/>
          </a:p>
          <a:p>
            <a:pPr>
              <a:lnSpc>
                <a:spcPct val="110000"/>
              </a:lnSpc>
              <a:spcBef>
                <a:spcPts val="400"/>
              </a:spcBef>
            </a:pPr>
            <a:endParaRPr lang="en-US" dirty="0"/>
          </a:p>
          <a:p>
            <a:pPr>
              <a:lnSpc>
                <a:spcPct val="110000"/>
              </a:lnSpc>
              <a:spcBef>
                <a:spcPts val="400"/>
              </a:spcBef>
            </a:pPr>
            <a:endParaRPr lang="tr-TR" dirty="0"/>
          </a:p>
        </p:txBody>
      </p:sp>
      <p:sp>
        <p:nvSpPr>
          <p:cNvPr id="4" name="Veri Yer Tutucusu 3"/>
          <p:cNvSpPr>
            <a:spLocks noGrp="1"/>
          </p:cNvSpPr>
          <p:nvPr>
            <p:ph type="dt" sz="half" idx="10"/>
          </p:nvPr>
        </p:nvSpPr>
        <p:spPr/>
        <p:txBody>
          <a:bodyPr/>
          <a:lstStyle/>
          <a:p>
            <a:fld id="{1597167B-9759-4EA5-A53B-C2458A1197E1}"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3</a:t>
            </a:fld>
            <a:endParaRPr lang="tr-TR"/>
          </a:p>
        </p:txBody>
      </p:sp>
      <p:pic>
        <p:nvPicPr>
          <p:cNvPr id="2050" name="Picture 2" descr="Kalite Yönetim Sistemi Nedir? Ne İşe Yarar? | Kuadron Bilişim Teknolojile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9390" y="1586859"/>
            <a:ext cx="2422610" cy="12521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cuWorld Güvenlik Teknolojileri Ltd.Şti. - KALİTE ANLAYIŞIMI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1645" y="3892372"/>
            <a:ext cx="2224324" cy="181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92763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091" y="134755"/>
            <a:ext cx="10515818" cy="551046"/>
          </a:xfrm>
        </p:spPr>
        <p:txBody>
          <a:bodyPr>
            <a:normAutofit/>
          </a:bodyPr>
          <a:lstStyle/>
          <a:p>
            <a:pPr algn="ctr"/>
            <a:r>
              <a:rPr lang="tr-TR" sz="3200" b="1" dirty="0">
                <a:solidFill>
                  <a:srgbClr val="0000CC"/>
                </a:solidFill>
                <a:latin typeface="+mn-lt"/>
              </a:rPr>
              <a:t>B. EĞİTİM VE </a:t>
            </a:r>
            <a:r>
              <a:rPr lang="tr-TR" sz="3200" b="1" dirty="0" smtClean="0">
                <a:solidFill>
                  <a:srgbClr val="0000CC"/>
                </a:solidFill>
                <a:latin typeface="+mn-lt"/>
              </a:rPr>
              <a:t>ÖĞRETİM</a:t>
            </a:r>
            <a:endParaRPr lang="tr-TR" sz="3200" b="1" dirty="0">
              <a:solidFill>
                <a:srgbClr val="0000CC"/>
              </a:solidFill>
              <a:latin typeface="+mn-lt"/>
            </a:endParaRPr>
          </a:p>
        </p:txBody>
      </p:sp>
      <p:graphicFrame>
        <p:nvGraphicFramePr>
          <p:cNvPr id="4" name="Tablo 3"/>
          <p:cNvGraphicFramePr>
            <a:graphicFrameLocks noGrp="1"/>
          </p:cNvGraphicFramePr>
          <p:nvPr>
            <p:extLst/>
          </p:nvPr>
        </p:nvGraphicFramePr>
        <p:xfrm>
          <a:off x="301297" y="815008"/>
          <a:ext cx="11655571" cy="5559766"/>
        </p:xfrm>
        <a:graphic>
          <a:graphicData uri="http://schemas.openxmlformats.org/drawingml/2006/table">
            <a:tbl>
              <a:tblPr firstRow="1" firstCol="1" bandRow="1">
                <a:tableStyleId>{BC89EF96-8CEA-46FF-86C4-4CE0E7609802}</a:tableStyleId>
              </a:tblPr>
              <a:tblGrid>
                <a:gridCol w="2390765">
                  <a:extLst>
                    <a:ext uri="{9D8B030D-6E8A-4147-A177-3AD203B41FA5}">
                      <a16:colId xmlns:a16="http://schemas.microsoft.com/office/drawing/2014/main" val="3821551645"/>
                    </a:ext>
                  </a:extLst>
                </a:gridCol>
                <a:gridCol w="9264806">
                  <a:extLst>
                    <a:ext uri="{9D8B030D-6E8A-4147-A177-3AD203B41FA5}">
                      <a16:colId xmlns:a16="http://schemas.microsoft.com/office/drawing/2014/main" val="1051454243"/>
                    </a:ext>
                  </a:extLst>
                </a:gridCol>
              </a:tblGrid>
              <a:tr h="372497">
                <a:tc>
                  <a:txBody>
                    <a:bodyPr/>
                    <a:lstStyle/>
                    <a:p>
                      <a:pPr algn="ctr">
                        <a:lnSpc>
                          <a:spcPct val="100000"/>
                        </a:lnSpc>
                        <a:spcAft>
                          <a:spcPts val="0"/>
                        </a:spcAft>
                      </a:pPr>
                      <a:r>
                        <a:rPr lang="tr-TR" sz="2400" dirty="0">
                          <a:solidFill>
                            <a:srgbClr val="FF0000"/>
                          </a:solidFill>
                          <a:effectLst/>
                        </a:rPr>
                        <a:t>ÖLÇÜT</a:t>
                      </a:r>
                      <a:endParaRPr lang="tr-TR"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86" marR="34286" marT="0" marB="0" anchor="ctr"/>
                </a:tc>
                <a:tc>
                  <a:txBody>
                    <a:bodyPr/>
                    <a:lstStyle/>
                    <a:p>
                      <a:pPr algn="ctr">
                        <a:lnSpc>
                          <a:spcPct val="100000"/>
                        </a:lnSpc>
                        <a:spcAft>
                          <a:spcPts val="0"/>
                        </a:spcAft>
                      </a:pPr>
                      <a:r>
                        <a:rPr lang="tr-TR" sz="2400" dirty="0">
                          <a:solidFill>
                            <a:srgbClr val="FF0000"/>
                          </a:solidFill>
                          <a:effectLst/>
                        </a:rPr>
                        <a:t>TANIM</a:t>
                      </a:r>
                      <a:endParaRPr lang="tr-TR"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86" marR="34286" marT="0" marB="0" anchor="ctr"/>
                </a:tc>
                <a:extLst>
                  <a:ext uri="{0D108BD9-81ED-4DB2-BD59-A6C34878D82A}">
                    <a16:rowId xmlns:a16="http://schemas.microsoft.com/office/drawing/2014/main" val="2054006417"/>
                  </a:ext>
                </a:extLst>
              </a:tr>
              <a:tr h="1138392">
                <a:tc>
                  <a:txBody>
                    <a:bodyPr/>
                    <a:lstStyle/>
                    <a:p>
                      <a:pPr>
                        <a:lnSpc>
                          <a:spcPct val="100000"/>
                        </a:lnSpc>
                        <a:spcAft>
                          <a:spcPts val="0"/>
                        </a:spcAft>
                      </a:pPr>
                      <a:r>
                        <a:rPr lang="tr-TR" sz="1800" dirty="0">
                          <a:solidFill>
                            <a:srgbClr val="0000CC"/>
                          </a:solidFill>
                          <a:effectLst/>
                        </a:rPr>
                        <a:t>B.1 Program Tasarımı, Değerlendirmesi ve Güncellenmesi </a:t>
                      </a:r>
                      <a:endParaRPr lang="tr-TR"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86" marR="34286" marT="0" marB="0" anchor="ctr"/>
                </a:tc>
                <a:tc>
                  <a:txBody>
                    <a:bodyPr/>
                    <a:lstStyle/>
                    <a:p>
                      <a:r>
                        <a:rPr lang="tr-TR" sz="1900" kern="1200" dirty="0" smtClean="0">
                          <a:effectLst/>
                        </a:rPr>
                        <a:t>Kurum, öğretim programlarını Türkiye Yükseköğretim Yeterlilikleri Çerçevesi ile uyumlu; öğretim amaçlarına ve öğrenme çıktılarına uygun olarak tasarlamalı, öğrencilerin ve toplumun ihtiyaçlarına cevap verdiğinden emin olmak için periyodik olarak değerlendirmeli ve güncellemelidir.</a:t>
                      </a:r>
                      <a:endParaRPr lang="tr-TR" sz="1900" kern="1200" dirty="0">
                        <a:solidFill>
                          <a:schemeClr val="tx1"/>
                        </a:solidFill>
                        <a:effectLst/>
                        <a:latin typeface="+mn-lt"/>
                        <a:ea typeface="+mn-ea"/>
                        <a:cs typeface="+mn-cs"/>
                      </a:endParaRPr>
                    </a:p>
                  </a:txBody>
                  <a:tcPr marL="34286" marR="34286" marT="0" marB="0" anchor="ctr"/>
                </a:tc>
                <a:extLst>
                  <a:ext uri="{0D108BD9-81ED-4DB2-BD59-A6C34878D82A}">
                    <a16:rowId xmlns:a16="http://schemas.microsoft.com/office/drawing/2014/main" val="3313194062"/>
                  </a:ext>
                </a:extLst>
              </a:tr>
              <a:tr h="1422989">
                <a:tc>
                  <a:txBody>
                    <a:bodyPr/>
                    <a:lstStyle/>
                    <a:p>
                      <a:pPr>
                        <a:lnSpc>
                          <a:spcPct val="100000"/>
                        </a:lnSpc>
                        <a:spcAft>
                          <a:spcPts val="0"/>
                        </a:spcAft>
                      </a:pPr>
                      <a:r>
                        <a:rPr lang="tr-TR" sz="1800" dirty="0">
                          <a:solidFill>
                            <a:srgbClr val="0000CC"/>
                          </a:solidFill>
                          <a:effectLst/>
                        </a:rPr>
                        <a:t>B.2 Programların Yürütülmesi (Öğrenci Merkezli Öğrenme Öğretme ve Değerlendirme) </a:t>
                      </a:r>
                      <a:endParaRPr lang="tr-TR"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86" marR="34286" marT="0" marB="0" anchor="ctr"/>
                </a:tc>
                <a:tc>
                  <a:txBody>
                    <a:bodyPr/>
                    <a:lstStyle/>
                    <a:p>
                      <a:r>
                        <a:rPr lang="tr-TR" sz="1900" kern="1200" dirty="0" smtClean="0">
                          <a:effectLst/>
                        </a:rPr>
                        <a:t>Kurum, hedeflediği nitelikli mezun yeterliliklerine ulaşmak amacıyla öğrenci merkezli ve yetkinlik temelli öğretim, ölçme ve değerlendirme yöntemlerini uygulamalıdır. Kurum, öğrenci kabulleri, diploma, derece ve diğer yeterliliklerin tanınması ve sertifikalandırılmasına yönelik açık kriterler belirlemeli; önceden tanımlanmış ve ilan edilmiş kuralları tutarlı şekilde uygulamalıdır.</a:t>
                      </a:r>
                      <a:endParaRPr lang="tr-TR" sz="1900" kern="1200" dirty="0">
                        <a:solidFill>
                          <a:schemeClr val="tx1"/>
                        </a:solidFill>
                        <a:effectLst/>
                        <a:latin typeface="+mn-lt"/>
                        <a:ea typeface="+mn-ea"/>
                        <a:cs typeface="+mn-cs"/>
                      </a:endParaRPr>
                    </a:p>
                  </a:txBody>
                  <a:tcPr marL="34286" marR="34286" marT="0" marB="0" anchor="ctr"/>
                </a:tc>
                <a:extLst>
                  <a:ext uri="{0D108BD9-81ED-4DB2-BD59-A6C34878D82A}">
                    <a16:rowId xmlns:a16="http://schemas.microsoft.com/office/drawing/2014/main" val="614182952"/>
                  </a:ext>
                </a:extLst>
              </a:tr>
              <a:tr h="1422989">
                <a:tc>
                  <a:txBody>
                    <a:bodyPr/>
                    <a:lstStyle/>
                    <a:p>
                      <a:pPr>
                        <a:lnSpc>
                          <a:spcPct val="100000"/>
                        </a:lnSpc>
                        <a:spcAft>
                          <a:spcPts val="0"/>
                        </a:spcAft>
                      </a:pPr>
                      <a:r>
                        <a:rPr lang="tr-TR" sz="1800" dirty="0">
                          <a:solidFill>
                            <a:srgbClr val="0000CC"/>
                          </a:solidFill>
                          <a:effectLst/>
                        </a:rPr>
                        <a:t>B.3 Öğrenme Kaynakları ve Akademik Destek Hizmetleri </a:t>
                      </a:r>
                      <a:endParaRPr lang="tr-TR"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86" marR="34286" marT="0" marB="0" anchor="ctr"/>
                </a:tc>
                <a:tc>
                  <a:txBody>
                    <a:bodyPr/>
                    <a:lstStyle/>
                    <a:p>
                      <a:r>
                        <a:rPr lang="tr-TR" sz="1900" kern="1200" dirty="0" smtClean="0">
                          <a:effectLst/>
                        </a:rPr>
                        <a:t>Kurum, hedeflediği nitelikli mezun yeterliliklerine ulaşmak ve eğitim- öğretim faaliyetlerini yürütmek için uygun altyapıya, kaynaklara ve ortamlara sahip olmalı ve öğrenme olanaklarının tüm öğrenciler için yeterli ve erişilebilir olmasını güvence altına almalıdır. Kurum öğrencilerin akademik gelişimi ve kariyer planlamasına yönelik destek hizmetleri sağlamalıdır.</a:t>
                      </a:r>
                      <a:endParaRPr lang="tr-TR" sz="1900" kern="1200" dirty="0">
                        <a:solidFill>
                          <a:schemeClr val="tx1"/>
                        </a:solidFill>
                        <a:effectLst/>
                        <a:latin typeface="+mn-lt"/>
                        <a:ea typeface="+mn-ea"/>
                        <a:cs typeface="+mn-cs"/>
                      </a:endParaRPr>
                    </a:p>
                  </a:txBody>
                  <a:tcPr marL="34286" marR="34286" marT="0" marB="0" anchor="ctr"/>
                </a:tc>
                <a:extLst>
                  <a:ext uri="{0D108BD9-81ED-4DB2-BD59-A6C34878D82A}">
                    <a16:rowId xmlns:a16="http://schemas.microsoft.com/office/drawing/2014/main" val="2719892315"/>
                  </a:ext>
                </a:extLst>
              </a:tr>
              <a:tr h="1138392">
                <a:tc>
                  <a:txBody>
                    <a:bodyPr/>
                    <a:lstStyle/>
                    <a:p>
                      <a:pPr>
                        <a:lnSpc>
                          <a:spcPct val="100000"/>
                        </a:lnSpc>
                        <a:spcAft>
                          <a:spcPts val="0"/>
                        </a:spcAft>
                      </a:pPr>
                      <a:r>
                        <a:rPr lang="tr-TR" sz="1800" dirty="0">
                          <a:solidFill>
                            <a:srgbClr val="0000CC"/>
                          </a:solidFill>
                          <a:effectLst/>
                        </a:rPr>
                        <a:t>B.4 Öğretim Kadrosu </a:t>
                      </a:r>
                      <a:endParaRPr lang="tr-TR" sz="1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86" marR="34286" marT="0" marB="0" anchor="ctr"/>
                </a:tc>
                <a:tc>
                  <a:txBody>
                    <a:bodyPr/>
                    <a:lstStyle/>
                    <a:p>
                      <a:r>
                        <a:rPr lang="tr-TR" sz="1900" kern="1200" dirty="0" smtClean="0">
                          <a:effectLst/>
                        </a:rPr>
                        <a:t>Kurum, öğretim elemanlarının işe alınması, atanması, yükseltilmesi ve ders görevlendirmesi ile ilgili tüm süreçlerde adil ve açık olmalıdır. Hedeflenen nitelikli mezun yeterliliklerine ulaşmak amacıyla, öğretim elemanlarının eğitim-öğretim yetkinliklerini sürekli geliştirmek için olanaklar sunmalıdır.</a:t>
                      </a:r>
                      <a:endParaRPr lang="tr-TR" sz="1900" kern="1200" dirty="0">
                        <a:solidFill>
                          <a:schemeClr val="tx1"/>
                        </a:solidFill>
                        <a:effectLst/>
                        <a:latin typeface="+mn-lt"/>
                        <a:ea typeface="+mn-ea"/>
                        <a:cs typeface="+mn-cs"/>
                      </a:endParaRPr>
                    </a:p>
                  </a:txBody>
                  <a:tcPr marL="34286" marR="34286" marT="0" marB="0" anchor="ctr"/>
                </a:tc>
                <a:extLst>
                  <a:ext uri="{0D108BD9-81ED-4DB2-BD59-A6C34878D82A}">
                    <a16:rowId xmlns:a16="http://schemas.microsoft.com/office/drawing/2014/main" val="3690591145"/>
                  </a:ext>
                </a:extLst>
              </a:tr>
            </a:tbl>
          </a:graphicData>
        </a:graphic>
      </p:graphicFrame>
      <p:sp>
        <p:nvSpPr>
          <p:cNvPr id="3" name="Veri Yer Tutucusu 2"/>
          <p:cNvSpPr>
            <a:spLocks noGrp="1"/>
          </p:cNvSpPr>
          <p:nvPr>
            <p:ph type="dt" sz="half" idx="10"/>
          </p:nvPr>
        </p:nvSpPr>
        <p:spPr/>
        <p:txBody>
          <a:bodyPr/>
          <a:lstStyle/>
          <a:p>
            <a:fld id="{CAB4D204-61C6-4506-927D-6D368D73F065}"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30</a:t>
            </a:fld>
            <a:endParaRPr lang="tr-TR"/>
          </a:p>
        </p:txBody>
      </p:sp>
    </p:spTree>
    <p:extLst>
      <p:ext uri="{BB962C8B-B14F-4D97-AF65-F5344CB8AC3E}">
        <p14:creationId xmlns:p14="http://schemas.microsoft.com/office/powerpoint/2010/main" val="363716375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1332410" y="203200"/>
            <a:ext cx="10021389" cy="388983"/>
          </a:xfrm>
        </p:spPr>
        <p:txBody>
          <a:bodyPr>
            <a:noAutofit/>
          </a:bodyPr>
          <a:lstStyle/>
          <a:p>
            <a:pPr algn="ctr"/>
            <a:r>
              <a:rPr lang="tr-TR" sz="3200" b="1" dirty="0" smtClean="0">
                <a:solidFill>
                  <a:srgbClr val="0000CC"/>
                </a:solidFill>
              </a:rPr>
              <a:t>B. EĞİTİM VE ÖĞRETİM</a:t>
            </a:r>
            <a:endParaRPr lang="tr-TR" sz="3200" dirty="0">
              <a:solidFill>
                <a:srgbClr val="0000CC"/>
              </a:solidFill>
            </a:endParaRPr>
          </a:p>
        </p:txBody>
      </p:sp>
      <p:sp>
        <p:nvSpPr>
          <p:cNvPr id="4" name="3 Veri Yer Tutucusu"/>
          <p:cNvSpPr>
            <a:spLocks noGrp="1"/>
          </p:cNvSpPr>
          <p:nvPr>
            <p:ph type="dt" sz="half" idx="10"/>
          </p:nvPr>
        </p:nvSpPr>
        <p:spPr/>
        <p:txBody>
          <a:bodyPr/>
          <a:lstStyle/>
          <a:p>
            <a:fld id="{ECCEA90B-685A-471D-9A00-99635C879F86}" type="datetime1">
              <a:rPr lang="tr-TR" smtClean="0"/>
              <a:t>19.01.2024</a:t>
            </a:fld>
            <a:endParaRPr lang="tr-TR"/>
          </a:p>
        </p:txBody>
      </p:sp>
      <p:sp>
        <p:nvSpPr>
          <p:cNvPr id="5" name="4 Altbilgi Yer Tutucusu"/>
          <p:cNvSpPr>
            <a:spLocks noGrp="1"/>
          </p:cNvSpPr>
          <p:nvPr>
            <p:ph type="ftr" sz="quarter" idx="11"/>
          </p:nvPr>
        </p:nvSpPr>
        <p:spPr/>
        <p:txBody>
          <a:bodyPr/>
          <a:lstStyle/>
          <a:p>
            <a:r>
              <a:rPr lang="tr-TR" smtClean="0"/>
              <a:t>TRÜ KALİTE KOORDİNATÖRLÜĞÜ</a:t>
            </a:r>
            <a:endParaRPr lang="tr-TR"/>
          </a:p>
        </p:txBody>
      </p:sp>
      <p:sp>
        <p:nvSpPr>
          <p:cNvPr id="6" name="5 Slayt Numarası Yer Tutucusu"/>
          <p:cNvSpPr>
            <a:spLocks noGrp="1"/>
          </p:cNvSpPr>
          <p:nvPr>
            <p:ph type="sldNum" sz="quarter" idx="12"/>
          </p:nvPr>
        </p:nvSpPr>
        <p:spPr/>
        <p:txBody>
          <a:bodyPr/>
          <a:lstStyle/>
          <a:p>
            <a:fld id="{DDCE7859-ABE5-4F86-9590-63E6FFC2B8A3}" type="slidenum">
              <a:rPr lang="tr-TR" smtClean="0"/>
              <a:pPr/>
              <a:t>31</a:t>
            </a:fld>
            <a:endParaRPr lang="tr-TR"/>
          </a:p>
        </p:txBody>
      </p:sp>
      <p:graphicFrame>
        <p:nvGraphicFramePr>
          <p:cNvPr id="8" name="7 Tablo"/>
          <p:cNvGraphicFramePr>
            <a:graphicFrameLocks noGrp="1"/>
          </p:cNvGraphicFramePr>
          <p:nvPr>
            <p:extLst/>
          </p:nvPr>
        </p:nvGraphicFramePr>
        <p:xfrm>
          <a:off x="500514" y="818707"/>
          <a:ext cx="11343143" cy="5573446"/>
        </p:xfrm>
        <a:graphic>
          <a:graphicData uri="http://schemas.openxmlformats.org/drawingml/2006/table">
            <a:tbl>
              <a:tblPr>
                <a:tableStyleId>{BC89EF96-8CEA-46FF-86C4-4CE0E7609802}</a:tableStyleId>
              </a:tblPr>
              <a:tblGrid>
                <a:gridCol w="3366839">
                  <a:extLst>
                    <a:ext uri="{9D8B030D-6E8A-4147-A177-3AD203B41FA5}">
                      <a16:colId xmlns:a16="http://schemas.microsoft.com/office/drawing/2014/main" val="20000"/>
                    </a:ext>
                  </a:extLst>
                </a:gridCol>
                <a:gridCol w="7976304">
                  <a:extLst>
                    <a:ext uri="{9D8B030D-6E8A-4147-A177-3AD203B41FA5}">
                      <a16:colId xmlns:a16="http://schemas.microsoft.com/office/drawing/2014/main" val="20001"/>
                    </a:ext>
                  </a:extLst>
                </a:gridCol>
              </a:tblGrid>
              <a:tr h="412278">
                <a:tc>
                  <a:txBody>
                    <a:bodyPr/>
                    <a:lstStyle/>
                    <a:p>
                      <a:pPr indent="450215" algn="ctr">
                        <a:lnSpc>
                          <a:spcPct val="115000"/>
                        </a:lnSpc>
                        <a:spcAft>
                          <a:spcPts val="0"/>
                        </a:spcAft>
                      </a:pPr>
                      <a:r>
                        <a:rPr lang="tr-TR" sz="2400" b="1" dirty="0">
                          <a:solidFill>
                            <a:srgbClr val="0000CC"/>
                          </a:solidFill>
                        </a:rPr>
                        <a:t>ÖLÇÜT </a:t>
                      </a:r>
                      <a:endParaRPr lang="tr-TR" sz="2400" b="1" dirty="0">
                        <a:solidFill>
                          <a:srgbClr val="0000CC"/>
                        </a:solidFill>
                        <a:latin typeface="Times New Roman"/>
                        <a:ea typeface="Calibri"/>
                        <a:cs typeface="Times New Roman"/>
                      </a:endParaRPr>
                    </a:p>
                  </a:txBody>
                  <a:tcPr marL="28569" marR="28569" marT="6878" marB="0" anchor="ctr"/>
                </a:tc>
                <a:tc>
                  <a:txBody>
                    <a:bodyPr/>
                    <a:lstStyle/>
                    <a:p>
                      <a:pPr indent="450215" algn="ctr">
                        <a:lnSpc>
                          <a:spcPct val="115000"/>
                        </a:lnSpc>
                        <a:spcAft>
                          <a:spcPts val="0"/>
                        </a:spcAft>
                      </a:pPr>
                      <a:r>
                        <a:rPr lang="tr-TR" sz="2400" b="1" dirty="0" smtClean="0">
                          <a:solidFill>
                            <a:srgbClr val="0000CC"/>
                          </a:solidFill>
                        </a:rPr>
                        <a:t>ALT ÖLÇÜTLER</a:t>
                      </a:r>
                      <a:endParaRPr lang="tr-TR" sz="2400" b="1" dirty="0">
                        <a:solidFill>
                          <a:srgbClr val="0000CC"/>
                        </a:solidFill>
                        <a:latin typeface="Times New Roman"/>
                        <a:ea typeface="Calibri"/>
                        <a:cs typeface="Times New Roman"/>
                      </a:endParaRPr>
                    </a:p>
                  </a:txBody>
                  <a:tcPr marL="28569" marR="28569" marT="6878" marB="0" anchor="ctr"/>
                </a:tc>
                <a:extLst>
                  <a:ext uri="{0D108BD9-81ED-4DB2-BD59-A6C34878D82A}">
                    <a16:rowId xmlns:a16="http://schemas.microsoft.com/office/drawing/2014/main" val="10000"/>
                  </a:ext>
                </a:extLst>
              </a:tr>
              <a:tr h="1719052">
                <a:tc>
                  <a:txBody>
                    <a:bodyPr/>
                    <a:lstStyle/>
                    <a:p>
                      <a:pPr marL="0" indent="0" algn="l">
                        <a:lnSpc>
                          <a:spcPct val="115000"/>
                        </a:lnSpc>
                        <a:spcAft>
                          <a:spcPts val="0"/>
                        </a:spcAft>
                      </a:pPr>
                      <a:r>
                        <a:rPr lang="tr-TR" sz="2000" b="1" dirty="0">
                          <a:solidFill>
                            <a:srgbClr val="0000CC"/>
                          </a:solidFill>
                        </a:rPr>
                        <a:t>B.1 Program Tasarımı, Değerlendirmesi ve Güncellenmesi </a:t>
                      </a:r>
                      <a:endParaRPr lang="tr-TR" sz="2000" b="1" dirty="0">
                        <a:solidFill>
                          <a:srgbClr val="0000CC"/>
                        </a:solidFill>
                        <a:latin typeface="Times New Roman"/>
                        <a:ea typeface="Calibri"/>
                        <a:cs typeface="Times New Roman"/>
                      </a:endParaRPr>
                    </a:p>
                  </a:txBody>
                  <a:tcPr marL="28569" marR="28569" marT="6878" marB="0" anchor="ctr"/>
                </a:tc>
                <a:tc>
                  <a:txBody>
                    <a:bodyPr/>
                    <a:lstStyle/>
                    <a:p>
                      <a:pPr marL="0" indent="0" algn="l">
                        <a:lnSpc>
                          <a:spcPct val="115000"/>
                        </a:lnSpc>
                        <a:spcAft>
                          <a:spcPts val="0"/>
                        </a:spcAft>
                      </a:pPr>
                      <a:r>
                        <a:rPr lang="tr-TR" sz="1600" b="1" u="none" dirty="0">
                          <a:solidFill>
                            <a:srgbClr val="FF0000"/>
                          </a:solidFill>
                        </a:rPr>
                        <a:t>B.1.1. Programların tasarımı ve onayı</a:t>
                      </a:r>
                    </a:p>
                    <a:p>
                      <a:pPr marL="0" indent="0" algn="l">
                        <a:lnSpc>
                          <a:spcPct val="115000"/>
                        </a:lnSpc>
                        <a:spcAft>
                          <a:spcPts val="0"/>
                        </a:spcAft>
                      </a:pPr>
                      <a:r>
                        <a:rPr lang="tr-TR" sz="1600" b="1" u="none" dirty="0">
                          <a:solidFill>
                            <a:srgbClr val="FF0000"/>
                          </a:solidFill>
                        </a:rPr>
                        <a:t>B.1.2. Programın ders dağılım dengesi</a:t>
                      </a:r>
                    </a:p>
                    <a:p>
                      <a:pPr marL="0" indent="0" algn="l">
                        <a:lnSpc>
                          <a:spcPct val="115000"/>
                        </a:lnSpc>
                        <a:spcAft>
                          <a:spcPts val="0"/>
                        </a:spcAft>
                      </a:pPr>
                      <a:r>
                        <a:rPr lang="tr-TR" sz="1600" b="1" u="none" dirty="0">
                          <a:solidFill>
                            <a:srgbClr val="FF0000"/>
                          </a:solidFill>
                        </a:rPr>
                        <a:t>B.1.3. Ders kazanımlarının program çıktılarıyla uyumu</a:t>
                      </a:r>
                    </a:p>
                    <a:p>
                      <a:pPr marL="0" indent="0" algn="l">
                        <a:lnSpc>
                          <a:spcPct val="115000"/>
                        </a:lnSpc>
                        <a:spcAft>
                          <a:spcPts val="0"/>
                        </a:spcAft>
                      </a:pPr>
                      <a:r>
                        <a:rPr lang="tr-TR" sz="1600" b="1" u="none" dirty="0">
                          <a:solidFill>
                            <a:srgbClr val="FF0000"/>
                          </a:solidFill>
                        </a:rPr>
                        <a:t>B.1.4. Öğrenci iş yüküne dayalı ders tasarımı</a:t>
                      </a:r>
                    </a:p>
                    <a:p>
                      <a:pPr marL="0" indent="0" algn="l">
                        <a:lnSpc>
                          <a:spcPct val="115000"/>
                        </a:lnSpc>
                        <a:spcAft>
                          <a:spcPts val="0"/>
                        </a:spcAft>
                      </a:pPr>
                      <a:r>
                        <a:rPr lang="tr-TR" sz="1600" b="1" u="none" dirty="0">
                          <a:solidFill>
                            <a:srgbClr val="FF0000"/>
                          </a:solidFill>
                        </a:rPr>
                        <a:t>B.1.5. Programların izlenmesi ve güncellenmesi</a:t>
                      </a:r>
                    </a:p>
                    <a:p>
                      <a:pPr marL="0" indent="0" algn="l">
                        <a:lnSpc>
                          <a:spcPct val="115000"/>
                        </a:lnSpc>
                        <a:spcAft>
                          <a:spcPts val="0"/>
                        </a:spcAft>
                      </a:pPr>
                      <a:r>
                        <a:rPr lang="tr-TR" sz="1600" b="1" u="none" dirty="0">
                          <a:solidFill>
                            <a:srgbClr val="FF0000"/>
                          </a:solidFill>
                        </a:rPr>
                        <a:t>B.1.6. Eğitim ve öğretim süreçlerinin yönetimi</a:t>
                      </a:r>
                      <a:endParaRPr lang="tr-TR" sz="1600" b="1" u="none" dirty="0">
                        <a:solidFill>
                          <a:srgbClr val="FF0000"/>
                        </a:solidFill>
                        <a:latin typeface="Times New Roman"/>
                        <a:ea typeface="Calibri"/>
                        <a:cs typeface="Times New Roman"/>
                      </a:endParaRPr>
                    </a:p>
                  </a:txBody>
                  <a:tcPr marL="28569" marR="28569" marT="6878" marB="0" anchor="ctr"/>
                </a:tc>
                <a:extLst>
                  <a:ext uri="{0D108BD9-81ED-4DB2-BD59-A6C34878D82A}">
                    <a16:rowId xmlns:a16="http://schemas.microsoft.com/office/drawing/2014/main" val="10001"/>
                  </a:ext>
                </a:extLst>
              </a:tr>
              <a:tr h="1142297">
                <a:tc>
                  <a:txBody>
                    <a:bodyPr/>
                    <a:lstStyle/>
                    <a:p>
                      <a:pPr marL="0" indent="0" algn="l">
                        <a:lnSpc>
                          <a:spcPct val="115000"/>
                        </a:lnSpc>
                        <a:spcAft>
                          <a:spcPts val="0"/>
                        </a:spcAft>
                      </a:pPr>
                      <a:r>
                        <a:rPr lang="tr-TR" sz="2000" b="1" dirty="0">
                          <a:solidFill>
                            <a:srgbClr val="0000CC"/>
                          </a:solidFill>
                        </a:rPr>
                        <a:t>B.2 Programların Yürütülmesi (Öğrenci Merkezli Öğrenme Öğretme ve Değerlendirme) </a:t>
                      </a:r>
                      <a:endParaRPr lang="tr-TR" sz="2000" b="1" dirty="0">
                        <a:solidFill>
                          <a:srgbClr val="0000CC"/>
                        </a:solidFill>
                        <a:latin typeface="Times New Roman"/>
                        <a:ea typeface="Calibri"/>
                        <a:cs typeface="Times New Roman"/>
                      </a:endParaRPr>
                    </a:p>
                  </a:txBody>
                  <a:tcPr marL="28569" marR="28569" marT="6878" marB="0" anchor="ctr"/>
                </a:tc>
                <a:tc>
                  <a:txBody>
                    <a:bodyPr/>
                    <a:lstStyle/>
                    <a:p>
                      <a:pPr marL="0" indent="0" algn="l">
                        <a:lnSpc>
                          <a:spcPct val="115000"/>
                        </a:lnSpc>
                        <a:spcAft>
                          <a:spcPts val="0"/>
                        </a:spcAft>
                      </a:pPr>
                      <a:r>
                        <a:rPr lang="tr-TR" sz="1600" b="1" u="none" dirty="0"/>
                        <a:t>B.2.1. Öğretim yöntem ve teknikleri </a:t>
                      </a:r>
                    </a:p>
                    <a:p>
                      <a:pPr marL="0" indent="0" algn="l">
                        <a:lnSpc>
                          <a:spcPct val="115000"/>
                        </a:lnSpc>
                        <a:spcAft>
                          <a:spcPts val="0"/>
                        </a:spcAft>
                      </a:pPr>
                      <a:r>
                        <a:rPr lang="tr-TR" sz="1600" b="1" u="none" dirty="0"/>
                        <a:t>B.2.2. Ölçme ve değerlendirme </a:t>
                      </a:r>
                    </a:p>
                    <a:p>
                      <a:pPr marL="0" indent="0" algn="l">
                        <a:lnSpc>
                          <a:spcPct val="115000"/>
                        </a:lnSpc>
                        <a:spcAft>
                          <a:spcPts val="0"/>
                        </a:spcAft>
                      </a:pPr>
                      <a:r>
                        <a:rPr lang="tr-TR" sz="1600" b="1" u="none" dirty="0"/>
                        <a:t>B.2.3. Öğrenci kabulü, önceki öğrenmenin tanınması ve kredilendirilmesi* </a:t>
                      </a:r>
                    </a:p>
                    <a:p>
                      <a:pPr marL="0" indent="0" algn="l">
                        <a:lnSpc>
                          <a:spcPct val="115000"/>
                        </a:lnSpc>
                        <a:spcAft>
                          <a:spcPts val="0"/>
                        </a:spcAft>
                      </a:pPr>
                      <a:r>
                        <a:rPr lang="tr-TR" sz="1600" b="1" u="none" dirty="0"/>
                        <a:t>B.2.4. Yeterliliklerin sertifikalandırılması ve diploma</a:t>
                      </a:r>
                      <a:endParaRPr lang="tr-TR" sz="1600" b="1" u="none" dirty="0">
                        <a:latin typeface="Times New Roman"/>
                        <a:ea typeface="Calibri"/>
                        <a:cs typeface="Times New Roman"/>
                      </a:endParaRPr>
                    </a:p>
                  </a:txBody>
                  <a:tcPr marL="28569" marR="28569" marT="6878" marB="0" anchor="ctr"/>
                </a:tc>
                <a:extLst>
                  <a:ext uri="{0D108BD9-81ED-4DB2-BD59-A6C34878D82A}">
                    <a16:rowId xmlns:a16="http://schemas.microsoft.com/office/drawing/2014/main" val="10002"/>
                  </a:ext>
                </a:extLst>
              </a:tr>
              <a:tr h="1430675">
                <a:tc>
                  <a:txBody>
                    <a:bodyPr/>
                    <a:lstStyle/>
                    <a:p>
                      <a:pPr marL="0" indent="0" algn="l">
                        <a:lnSpc>
                          <a:spcPct val="115000"/>
                        </a:lnSpc>
                        <a:spcAft>
                          <a:spcPts val="0"/>
                        </a:spcAft>
                      </a:pPr>
                      <a:r>
                        <a:rPr lang="tr-TR" sz="2000" b="1" dirty="0">
                          <a:solidFill>
                            <a:srgbClr val="0000CC"/>
                          </a:solidFill>
                        </a:rPr>
                        <a:t>B.3 Öğrenme Kaynakları ve Akademik Destek Hizmetleri </a:t>
                      </a:r>
                      <a:endParaRPr lang="tr-TR" sz="2000" b="1" dirty="0">
                        <a:solidFill>
                          <a:srgbClr val="0000CC"/>
                        </a:solidFill>
                        <a:latin typeface="Times New Roman"/>
                        <a:ea typeface="Calibri"/>
                        <a:cs typeface="Times New Roman"/>
                      </a:endParaRPr>
                    </a:p>
                  </a:txBody>
                  <a:tcPr marL="28569" marR="28569" marT="6878" marB="0" anchor="ctr"/>
                </a:tc>
                <a:tc>
                  <a:txBody>
                    <a:bodyPr/>
                    <a:lstStyle/>
                    <a:p>
                      <a:pPr marL="0" indent="0" algn="l">
                        <a:lnSpc>
                          <a:spcPct val="115000"/>
                        </a:lnSpc>
                        <a:spcAft>
                          <a:spcPts val="0"/>
                        </a:spcAft>
                      </a:pPr>
                      <a:r>
                        <a:rPr lang="tr-TR" sz="1600" b="1" u="none" dirty="0">
                          <a:solidFill>
                            <a:srgbClr val="FF0000"/>
                          </a:solidFill>
                        </a:rPr>
                        <a:t>B.3.1. Öğrenme ortam ve kaynakları</a:t>
                      </a:r>
                    </a:p>
                    <a:p>
                      <a:pPr marL="0" indent="0" algn="l">
                        <a:lnSpc>
                          <a:spcPct val="115000"/>
                        </a:lnSpc>
                        <a:spcAft>
                          <a:spcPts val="0"/>
                        </a:spcAft>
                      </a:pPr>
                      <a:r>
                        <a:rPr lang="tr-TR" sz="1600" b="1" u="none" dirty="0">
                          <a:solidFill>
                            <a:srgbClr val="FF0000"/>
                          </a:solidFill>
                        </a:rPr>
                        <a:t>B.3.2. Akademik destek hizmetleri</a:t>
                      </a:r>
                    </a:p>
                    <a:p>
                      <a:pPr marL="0" indent="0" algn="l">
                        <a:lnSpc>
                          <a:spcPct val="115000"/>
                        </a:lnSpc>
                        <a:spcAft>
                          <a:spcPts val="0"/>
                        </a:spcAft>
                      </a:pPr>
                      <a:r>
                        <a:rPr lang="tr-TR" sz="1600" b="1" u="none" dirty="0">
                          <a:solidFill>
                            <a:srgbClr val="FF0000"/>
                          </a:solidFill>
                        </a:rPr>
                        <a:t>B.3.3. Tesis ve altyapılar </a:t>
                      </a:r>
                    </a:p>
                    <a:p>
                      <a:pPr marL="0" indent="0" algn="l">
                        <a:lnSpc>
                          <a:spcPct val="115000"/>
                        </a:lnSpc>
                        <a:spcAft>
                          <a:spcPts val="0"/>
                        </a:spcAft>
                      </a:pPr>
                      <a:r>
                        <a:rPr lang="tr-TR" sz="1600" b="1" u="none" dirty="0">
                          <a:solidFill>
                            <a:srgbClr val="FF0000"/>
                          </a:solidFill>
                        </a:rPr>
                        <a:t>B.3.4. Dezavantajlı gruplar</a:t>
                      </a:r>
                    </a:p>
                    <a:p>
                      <a:pPr marL="0" indent="0" algn="l">
                        <a:lnSpc>
                          <a:spcPct val="115000"/>
                        </a:lnSpc>
                        <a:spcAft>
                          <a:spcPts val="0"/>
                        </a:spcAft>
                      </a:pPr>
                      <a:r>
                        <a:rPr lang="tr-TR" sz="1600" b="1" u="none" dirty="0">
                          <a:solidFill>
                            <a:srgbClr val="FF0000"/>
                          </a:solidFill>
                        </a:rPr>
                        <a:t>B.3.5. Sosyal, kültürel, sportif faaliyetler</a:t>
                      </a:r>
                      <a:endParaRPr lang="tr-TR" sz="1600" b="1" u="none" dirty="0">
                        <a:solidFill>
                          <a:srgbClr val="FF0000"/>
                        </a:solidFill>
                        <a:latin typeface="Times New Roman"/>
                        <a:ea typeface="Calibri"/>
                        <a:cs typeface="Times New Roman"/>
                      </a:endParaRPr>
                    </a:p>
                  </a:txBody>
                  <a:tcPr marL="28569" marR="28569" marT="6878" marB="0" anchor="ctr"/>
                </a:tc>
                <a:extLst>
                  <a:ext uri="{0D108BD9-81ED-4DB2-BD59-A6C34878D82A}">
                    <a16:rowId xmlns:a16="http://schemas.microsoft.com/office/drawing/2014/main" val="10003"/>
                  </a:ext>
                </a:extLst>
              </a:tr>
              <a:tr h="853920">
                <a:tc>
                  <a:txBody>
                    <a:bodyPr/>
                    <a:lstStyle/>
                    <a:p>
                      <a:pPr marL="0" indent="0" algn="l">
                        <a:lnSpc>
                          <a:spcPct val="115000"/>
                        </a:lnSpc>
                        <a:spcAft>
                          <a:spcPts val="0"/>
                        </a:spcAft>
                      </a:pPr>
                      <a:r>
                        <a:rPr lang="tr-TR" sz="2000" b="1" dirty="0">
                          <a:solidFill>
                            <a:srgbClr val="0000CC"/>
                          </a:solidFill>
                        </a:rPr>
                        <a:t>B.4 Öğretim Kadrosu </a:t>
                      </a:r>
                      <a:endParaRPr lang="tr-TR" sz="2000" b="1" dirty="0">
                        <a:solidFill>
                          <a:srgbClr val="0000CC"/>
                        </a:solidFill>
                        <a:latin typeface="Times New Roman"/>
                        <a:ea typeface="Calibri"/>
                        <a:cs typeface="Times New Roman"/>
                      </a:endParaRPr>
                    </a:p>
                  </a:txBody>
                  <a:tcPr marL="28569" marR="28569" marT="6878" marB="0" anchor="ctr"/>
                </a:tc>
                <a:tc>
                  <a:txBody>
                    <a:bodyPr/>
                    <a:lstStyle/>
                    <a:p>
                      <a:pPr marL="0" indent="0" algn="l">
                        <a:lnSpc>
                          <a:spcPct val="115000"/>
                        </a:lnSpc>
                        <a:spcAft>
                          <a:spcPts val="0"/>
                        </a:spcAft>
                      </a:pPr>
                      <a:r>
                        <a:rPr lang="tr-TR" sz="1600" b="1" u="none" dirty="0"/>
                        <a:t>B.4.1. Atama, yükseltme ve görevlendirme kriterleri </a:t>
                      </a:r>
                    </a:p>
                    <a:p>
                      <a:pPr marL="0" indent="0" algn="l">
                        <a:lnSpc>
                          <a:spcPct val="115000"/>
                        </a:lnSpc>
                        <a:spcAft>
                          <a:spcPts val="0"/>
                        </a:spcAft>
                      </a:pPr>
                      <a:r>
                        <a:rPr lang="tr-TR" sz="1600" b="1" u="none" dirty="0"/>
                        <a:t>B.4.2. Öğretim yetkinlikleri ve gelişimi </a:t>
                      </a:r>
                    </a:p>
                    <a:p>
                      <a:pPr marL="0" indent="0" algn="l">
                        <a:lnSpc>
                          <a:spcPct val="115000"/>
                        </a:lnSpc>
                        <a:spcAft>
                          <a:spcPts val="0"/>
                        </a:spcAft>
                      </a:pPr>
                      <a:r>
                        <a:rPr lang="tr-TR" sz="1600" b="1" u="none" dirty="0"/>
                        <a:t>B.4.3. Eğitim faaliyetlerine yönelik teşvik ve ödüllendirme</a:t>
                      </a:r>
                      <a:endParaRPr lang="tr-TR" sz="1600" b="1" u="none" dirty="0">
                        <a:latin typeface="Times New Roman"/>
                        <a:ea typeface="Calibri"/>
                        <a:cs typeface="Times New Roman"/>
                      </a:endParaRPr>
                    </a:p>
                  </a:txBody>
                  <a:tcPr marL="28569" marR="28569" marT="6878"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5605438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86217" y="173019"/>
            <a:ext cx="10515818" cy="792181"/>
          </a:xfrm>
        </p:spPr>
        <p:txBody>
          <a:bodyPr>
            <a:normAutofit/>
          </a:bodyPr>
          <a:lstStyle/>
          <a:p>
            <a:pPr algn="ctr"/>
            <a:r>
              <a:rPr lang="tr-TR" sz="3299" b="1" dirty="0">
                <a:solidFill>
                  <a:srgbClr val="FF0000"/>
                </a:solidFill>
                <a:latin typeface="+mn-lt"/>
              </a:rPr>
              <a:t>C. ARAŞTIRMA VE </a:t>
            </a:r>
            <a:r>
              <a:rPr lang="tr-TR" sz="3299" b="1" dirty="0" smtClean="0">
                <a:solidFill>
                  <a:srgbClr val="FF0000"/>
                </a:solidFill>
                <a:latin typeface="+mn-lt"/>
              </a:rPr>
              <a:t>GELİŞTİRME</a:t>
            </a:r>
            <a:br>
              <a:rPr lang="tr-TR" sz="3299" b="1" dirty="0" smtClean="0">
                <a:solidFill>
                  <a:srgbClr val="FF0000"/>
                </a:solidFill>
                <a:latin typeface="+mn-lt"/>
              </a:rPr>
            </a:br>
            <a:r>
              <a:rPr lang="tr-TR" sz="1300" i="1" dirty="0" smtClean="0">
                <a:solidFill>
                  <a:srgbClr val="0000CC"/>
                </a:solidFill>
              </a:rPr>
              <a:t>(</a:t>
            </a:r>
            <a:r>
              <a:rPr lang="tr-TR" sz="1300" b="1" i="1" dirty="0" smtClean="0">
                <a:solidFill>
                  <a:srgbClr val="0000CC"/>
                </a:solidFill>
              </a:rPr>
              <a:t>Sanat </a:t>
            </a:r>
            <a:r>
              <a:rPr lang="tr-TR" sz="1300" b="1" i="1" dirty="0">
                <a:solidFill>
                  <a:srgbClr val="0000CC"/>
                </a:solidFill>
              </a:rPr>
              <a:t>alanları bulunan yükseköğretim kurumlarında Araştırma ve Geliştirme başlığı altında sanat faaliyetleri de bu kapsamda değerlendirilmelidir</a:t>
            </a:r>
            <a:r>
              <a:rPr lang="tr-TR" sz="1300" b="1" i="1" dirty="0" smtClean="0">
                <a:solidFill>
                  <a:srgbClr val="0000CC"/>
                </a:solidFill>
              </a:rPr>
              <a:t>.)</a:t>
            </a:r>
            <a:endParaRPr lang="tr-TR" sz="1300" b="1" dirty="0">
              <a:solidFill>
                <a:srgbClr val="0000CC"/>
              </a:solidFill>
            </a:endParaRPr>
          </a:p>
        </p:txBody>
      </p:sp>
      <p:graphicFrame>
        <p:nvGraphicFramePr>
          <p:cNvPr id="4" name="Tablo 3"/>
          <p:cNvGraphicFramePr>
            <a:graphicFrameLocks noGrp="1"/>
          </p:cNvGraphicFramePr>
          <p:nvPr>
            <p:extLst/>
          </p:nvPr>
        </p:nvGraphicFramePr>
        <p:xfrm>
          <a:off x="278675" y="1116418"/>
          <a:ext cx="11730446" cy="5159254"/>
        </p:xfrm>
        <a:graphic>
          <a:graphicData uri="http://schemas.openxmlformats.org/drawingml/2006/table">
            <a:tbl>
              <a:tblPr firstRow="1" firstCol="1" bandRow="1">
                <a:tableStyleId>{BC89EF96-8CEA-46FF-86C4-4CE0E7609802}</a:tableStyleId>
              </a:tblPr>
              <a:tblGrid>
                <a:gridCol w="3052120">
                  <a:extLst>
                    <a:ext uri="{9D8B030D-6E8A-4147-A177-3AD203B41FA5}">
                      <a16:colId xmlns:a16="http://schemas.microsoft.com/office/drawing/2014/main" val="3787783705"/>
                    </a:ext>
                  </a:extLst>
                </a:gridCol>
                <a:gridCol w="8678326">
                  <a:extLst>
                    <a:ext uri="{9D8B030D-6E8A-4147-A177-3AD203B41FA5}">
                      <a16:colId xmlns:a16="http://schemas.microsoft.com/office/drawing/2014/main" val="3871416720"/>
                    </a:ext>
                  </a:extLst>
                </a:gridCol>
              </a:tblGrid>
              <a:tr h="538984">
                <a:tc>
                  <a:txBody>
                    <a:bodyPr/>
                    <a:lstStyle/>
                    <a:p>
                      <a:pPr algn="ctr">
                        <a:lnSpc>
                          <a:spcPct val="100000"/>
                        </a:lnSpc>
                        <a:spcAft>
                          <a:spcPts val="0"/>
                        </a:spcAft>
                      </a:pPr>
                      <a:r>
                        <a:rPr lang="tr-TR" sz="2000" dirty="0">
                          <a:solidFill>
                            <a:srgbClr val="0000CC"/>
                          </a:solidFill>
                          <a:effectLst/>
                        </a:rPr>
                        <a:t>ÖLÇÜT</a:t>
                      </a:r>
                      <a:endParaRPr lang="tr-TR"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86" marR="34286" marT="0" marB="0" anchor="ctr"/>
                </a:tc>
                <a:tc>
                  <a:txBody>
                    <a:bodyPr/>
                    <a:lstStyle/>
                    <a:p>
                      <a:pPr algn="ctr">
                        <a:lnSpc>
                          <a:spcPct val="100000"/>
                        </a:lnSpc>
                        <a:spcAft>
                          <a:spcPts val="0"/>
                        </a:spcAft>
                      </a:pPr>
                      <a:r>
                        <a:rPr lang="tr-TR" sz="2000" dirty="0">
                          <a:solidFill>
                            <a:srgbClr val="0000CC"/>
                          </a:solidFill>
                          <a:effectLst/>
                        </a:rPr>
                        <a:t>TANIM</a:t>
                      </a:r>
                      <a:endParaRPr lang="tr-TR"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86" marR="34286" marT="0" marB="0" anchor="ctr"/>
                </a:tc>
                <a:extLst>
                  <a:ext uri="{0D108BD9-81ED-4DB2-BD59-A6C34878D82A}">
                    <a16:rowId xmlns:a16="http://schemas.microsoft.com/office/drawing/2014/main" val="3565306596"/>
                  </a:ext>
                </a:extLst>
              </a:tr>
              <a:tr h="1929909">
                <a:tc>
                  <a:txBody>
                    <a:bodyPr/>
                    <a:lstStyle/>
                    <a:p>
                      <a:pPr>
                        <a:lnSpc>
                          <a:spcPct val="100000"/>
                        </a:lnSpc>
                        <a:spcAft>
                          <a:spcPts val="0"/>
                        </a:spcAft>
                      </a:pPr>
                      <a:r>
                        <a:rPr lang="tr-TR" sz="2400" dirty="0">
                          <a:solidFill>
                            <a:srgbClr val="FF0000"/>
                          </a:solidFill>
                          <a:effectLst/>
                        </a:rPr>
                        <a:t>C.1 Araştırma Süreçlerinin Yönetimi ve Araştırma Kaynakları </a:t>
                      </a:r>
                      <a:endParaRPr lang="tr-TR"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86" marR="34286" marT="0" marB="0" anchor="ctr"/>
                </a:tc>
                <a:tc>
                  <a:txBody>
                    <a:bodyPr/>
                    <a:lstStyle/>
                    <a:p>
                      <a:r>
                        <a:rPr lang="tr-TR" sz="2200" kern="1200" dirty="0" smtClean="0">
                          <a:effectLst/>
                        </a:rPr>
                        <a:t>Kurum, araştırma faaliyetlerini stratejik planı çerçevesinde belirlenen akademik öncelikleri ile yerel, bölgesel ve ulusal kalkınma hedefleriyle uyumlu, değer üretebilen ve toplumsal faydaya dönüştürülebilen biçimde yönetmelidir. Bu faaliyetler için uygun fiziki altyapı ve mali kaynaklar oluşturmalı ve bunların etkin şekilde kullanımını sağlamalıdır.</a:t>
                      </a:r>
                      <a:endParaRPr lang="tr-TR" sz="2200" kern="1200" dirty="0">
                        <a:solidFill>
                          <a:schemeClr val="tx1"/>
                        </a:solidFill>
                        <a:effectLst/>
                        <a:latin typeface="+mn-lt"/>
                        <a:ea typeface="+mn-ea"/>
                        <a:cs typeface="+mn-cs"/>
                      </a:endParaRPr>
                    </a:p>
                  </a:txBody>
                  <a:tcPr marL="34286" marR="34286" marT="0" marB="0" anchor="ctr"/>
                </a:tc>
                <a:extLst>
                  <a:ext uri="{0D108BD9-81ED-4DB2-BD59-A6C34878D82A}">
                    <a16:rowId xmlns:a16="http://schemas.microsoft.com/office/drawing/2014/main" val="417553411"/>
                  </a:ext>
                </a:extLst>
              </a:tr>
              <a:tr h="1150271">
                <a:tc>
                  <a:txBody>
                    <a:bodyPr/>
                    <a:lstStyle/>
                    <a:p>
                      <a:pPr>
                        <a:lnSpc>
                          <a:spcPct val="100000"/>
                        </a:lnSpc>
                        <a:spcAft>
                          <a:spcPts val="0"/>
                        </a:spcAft>
                      </a:pPr>
                      <a:r>
                        <a:rPr lang="tr-TR" sz="2400" dirty="0">
                          <a:solidFill>
                            <a:srgbClr val="FF0000"/>
                          </a:solidFill>
                          <a:effectLst/>
                        </a:rPr>
                        <a:t>C.2 Araştırma Yetkinliği, İş birlikleri ve Destekler </a:t>
                      </a:r>
                      <a:endParaRPr lang="tr-TR"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86" marR="34286" marT="0" marB="0" anchor="ctr"/>
                </a:tc>
                <a:tc>
                  <a:txBody>
                    <a:bodyPr/>
                    <a:lstStyle/>
                    <a:p>
                      <a:r>
                        <a:rPr lang="tr-TR" sz="2200" kern="1200" dirty="0" smtClean="0">
                          <a:effectLst/>
                        </a:rPr>
                        <a:t>Kurum, öğretim elemanları ve araştırmacıların araştırma yetkinliğini sürdürmek ve iyileştirmek için olanaklar (eğitim, iş birlikleri, destekler vb.) sunmalıdır.</a:t>
                      </a:r>
                      <a:endParaRPr lang="tr-TR" sz="2200" kern="1200" dirty="0">
                        <a:solidFill>
                          <a:schemeClr val="tx1"/>
                        </a:solidFill>
                        <a:effectLst/>
                        <a:latin typeface="+mn-lt"/>
                        <a:ea typeface="+mn-ea"/>
                        <a:cs typeface="+mn-cs"/>
                      </a:endParaRPr>
                    </a:p>
                  </a:txBody>
                  <a:tcPr marL="34286" marR="34286" marT="0" marB="0" anchor="ctr"/>
                </a:tc>
                <a:extLst>
                  <a:ext uri="{0D108BD9-81ED-4DB2-BD59-A6C34878D82A}">
                    <a16:rowId xmlns:a16="http://schemas.microsoft.com/office/drawing/2014/main" val="3646755579"/>
                  </a:ext>
                </a:extLst>
              </a:tr>
              <a:tr h="1540090">
                <a:tc>
                  <a:txBody>
                    <a:bodyPr/>
                    <a:lstStyle/>
                    <a:p>
                      <a:pPr>
                        <a:lnSpc>
                          <a:spcPct val="100000"/>
                        </a:lnSpc>
                        <a:spcAft>
                          <a:spcPts val="0"/>
                        </a:spcAft>
                      </a:pPr>
                      <a:r>
                        <a:rPr lang="tr-TR" sz="2400" dirty="0">
                          <a:solidFill>
                            <a:srgbClr val="FF0000"/>
                          </a:solidFill>
                          <a:effectLst/>
                        </a:rPr>
                        <a:t>C.3 Araştırma Performansı </a:t>
                      </a:r>
                      <a:endParaRPr lang="tr-TR"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86" marR="34286" marT="0" marB="0" anchor="ctr"/>
                </a:tc>
                <a:tc>
                  <a:txBody>
                    <a:bodyPr/>
                    <a:lstStyle/>
                    <a:p>
                      <a:r>
                        <a:rPr lang="tr-TR" sz="2200" kern="1200" dirty="0" smtClean="0">
                          <a:effectLst/>
                        </a:rPr>
                        <a:t>Kurum, araştırma faaliyetlerini verilere dayalı ve periyodik olarak ölçmeli, değerlendirmeli ve sonuçlarını yayımlamalıdır. Elde edilen bulgular, kurumun araştırma ve geliştirme performansının periyodik olarak gözden geçirilmesi ve sürekli iyileştirilmesi için kullanılmalıdır.</a:t>
                      </a:r>
                      <a:endParaRPr lang="tr-TR" sz="2200" kern="1200" dirty="0">
                        <a:solidFill>
                          <a:schemeClr val="tx1"/>
                        </a:solidFill>
                        <a:effectLst/>
                        <a:latin typeface="+mn-lt"/>
                        <a:ea typeface="+mn-ea"/>
                        <a:cs typeface="+mn-cs"/>
                      </a:endParaRPr>
                    </a:p>
                  </a:txBody>
                  <a:tcPr marL="34286" marR="34286" marT="0" marB="0" anchor="ctr"/>
                </a:tc>
                <a:extLst>
                  <a:ext uri="{0D108BD9-81ED-4DB2-BD59-A6C34878D82A}">
                    <a16:rowId xmlns:a16="http://schemas.microsoft.com/office/drawing/2014/main" val="3293110615"/>
                  </a:ext>
                </a:extLst>
              </a:tr>
            </a:tbl>
          </a:graphicData>
        </a:graphic>
      </p:graphicFrame>
      <p:sp>
        <p:nvSpPr>
          <p:cNvPr id="3" name="Veri Yer Tutucusu 2"/>
          <p:cNvSpPr>
            <a:spLocks noGrp="1"/>
          </p:cNvSpPr>
          <p:nvPr>
            <p:ph type="dt" sz="half" idx="10"/>
          </p:nvPr>
        </p:nvSpPr>
        <p:spPr/>
        <p:txBody>
          <a:bodyPr/>
          <a:lstStyle/>
          <a:p>
            <a:fld id="{89E5948C-25DC-4252-8146-5E4B81CD1F1F}"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32</a:t>
            </a:fld>
            <a:endParaRPr lang="tr-TR"/>
          </a:p>
        </p:txBody>
      </p:sp>
    </p:spTree>
    <p:extLst>
      <p:ext uri="{BB962C8B-B14F-4D97-AF65-F5344CB8AC3E}">
        <p14:creationId xmlns:p14="http://schemas.microsoft.com/office/powerpoint/2010/main" val="322338351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89000" y="127000"/>
            <a:ext cx="11049000" cy="685801"/>
          </a:xfrm>
        </p:spPr>
        <p:txBody>
          <a:bodyPr>
            <a:normAutofit/>
          </a:bodyPr>
          <a:lstStyle/>
          <a:p>
            <a:pPr algn="ctr"/>
            <a:r>
              <a:rPr lang="tr-TR" sz="3600" b="1" dirty="0" smtClean="0">
                <a:solidFill>
                  <a:srgbClr val="FF0000"/>
                </a:solidFill>
              </a:rPr>
              <a:t>C. ARAŞTIRMA VE GELİŞTİRME</a:t>
            </a:r>
            <a:endParaRPr lang="tr-TR" sz="3600" dirty="0"/>
          </a:p>
        </p:txBody>
      </p:sp>
      <p:sp>
        <p:nvSpPr>
          <p:cNvPr id="4" name="3 Veri Yer Tutucusu"/>
          <p:cNvSpPr>
            <a:spLocks noGrp="1"/>
          </p:cNvSpPr>
          <p:nvPr>
            <p:ph type="dt" sz="half" idx="10"/>
          </p:nvPr>
        </p:nvSpPr>
        <p:spPr/>
        <p:txBody>
          <a:bodyPr/>
          <a:lstStyle/>
          <a:p>
            <a:fld id="{DF7926C0-937D-496A-84CA-028C89D85B32}" type="datetime1">
              <a:rPr lang="tr-TR" smtClean="0"/>
              <a:t>19.01.2024</a:t>
            </a:fld>
            <a:endParaRPr lang="tr-TR"/>
          </a:p>
        </p:txBody>
      </p:sp>
      <p:sp>
        <p:nvSpPr>
          <p:cNvPr id="5" name="4 Altbilgi Yer Tutucusu"/>
          <p:cNvSpPr>
            <a:spLocks noGrp="1"/>
          </p:cNvSpPr>
          <p:nvPr>
            <p:ph type="ftr" sz="quarter" idx="11"/>
          </p:nvPr>
        </p:nvSpPr>
        <p:spPr/>
        <p:txBody>
          <a:bodyPr/>
          <a:lstStyle/>
          <a:p>
            <a:r>
              <a:rPr lang="tr-TR" smtClean="0"/>
              <a:t>TRÜ KALİTE KOORDİNATÖRLÜĞÜ</a:t>
            </a:r>
            <a:endParaRPr lang="tr-TR"/>
          </a:p>
        </p:txBody>
      </p:sp>
      <p:sp>
        <p:nvSpPr>
          <p:cNvPr id="6" name="5 Slayt Numarası Yer Tutucusu"/>
          <p:cNvSpPr>
            <a:spLocks noGrp="1"/>
          </p:cNvSpPr>
          <p:nvPr>
            <p:ph type="sldNum" sz="quarter" idx="12"/>
          </p:nvPr>
        </p:nvSpPr>
        <p:spPr/>
        <p:txBody>
          <a:bodyPr/>
          <a:lstStyle/>
          <a:p>
            <a:fld id="{DDCE7859-ABE5-4F86-9590-63E6FFC2B8A3}" type="slidenum">
              <a:rPr lang="tr-TR" smtClean="0"/>
              <a:pPr/>
              <a:t>33</a:t>
            </a:fld>
            <a:endParaRPr lang="tr-TR"/>
          </a:p>
        </p:txBody>
      </p:sp>
      <p:graphicFrame>
        <p:nvGraphicFramePr>
          <p:cNvPr id="7" name="6 Tablo"/>
          <p:cNvGraphicFramePr>
            <a:graphicFrameLocks noGrp="1"/>
          </p:cNvGraphicFramePr>
          <p:nvPr>
            <p:extLst/>
          </p:nvPr>
        </p:nvGraphicFramePr>
        <p:xfrm>
          <a:off x="348343" y="934278"/>
          <a:ext cx="11548796" cy="5227984"/>
        </p:xfrm>
        <a:graphic>
          <a:graphicData uri="http://schemas.openxmlformats.org/drawingml/2006/table">
            <a:tbl>
              <a:tblPr>
                <a:tableStyleId>{BC89EF96-8CEA-46FF-86C4-4CE0E7609802}</a:tableStyleId>
              </a:tblPr>
              <a:tblGrid>
                <a:gridCol w="3171693">
                  <a:extLst>
                    <a:ext uri="{9D8B030D-6E8A-4147-A177-3AD203B41FA5}">
                      <a16:colId xmlns:a16="http://schemas.microsoft.com/office/drawing/2014/main" val="20000"/>
                    </a:ext>
                  </a:extLst>
                </a:gridCol>
                <a:gridCol w="8377103">
                  <a:extLst>
                    <a:ext uri="{9D8B030D-6E8A-4147-A177-3AD203B41FA5}">
                      <a16:colId xmlns:a16="http://schemas.microsoft.com/office/drawing/2014/main" val="20001"/>
                    </a:ext>
                  </a:extLst>
                </a:gridCol>
              </a:tblGrid>
              <a:tr h="464316">
                <a:tc>
                  <a:txBody>
                    <a:bodyPr/>
                    <a:lstStyle/>
                    <a:p>
                      <a:pPr indent="450215" algn="ctr">
                        <a:lnSpc>
                          <a:spcPct val="115000"/>
                        </a:lnSpc>
                        <a:spcAft>
                          <a:spcPts val="0"/>
                        </a:spcAft>
                      </a:pPr>
                      <a:r>
                        <a:rPr lang="tr-TR" sz="2400" b="1" dirty="0" smtClean="0">
                          <a:solidFill>
                            <a:srgbClr val="0000CC"/>
                          </a:solidFill>
                        </a:rPr>
                        <a:t>ALT ÖLÇÜTLER</a:t>
                      </a:r>
                      <a:endParaRPr lang="tr-TR" sz="2400" b="1" dirty="0">
                        <a:solidFill>
                          <a:srgbClr val="0000CC"/>
                        </a:solidFill>
                        <a:latin typeface="Times New Roman"/>
                        <a:ea typeface="Calibri"/>
                        <a:cs typeface="Times New Roman"/>
                      </a:endParaRPr>
                    </a:p>
                  </a:txBody>
                  <a:tcPr marL="28569" marR="28569" marT="6878" marB="0" anchor="ctr"/>
                </a:tc>
                <a:tc>
                  <a:txBody>
                    <a:bodyPr/>
                    <a:lstStyle/>
                    <a:p>
                      <a:pPr indent="450215" algn="ctr">
                        <a:lnSpc>
                          <a:spcPct val="115000"/>
                        </a:lnSpc>
                        <a:spcAft>
                          <a:spcPts val="0"/>
                        </a:spcAft>
                      </a:pPr>
                      <a:r>
                        <a:rPr lang="tr-TR" sz="2400" b="1" dirty="0" smtClean="0">
                          <a:solidFill>
                            <a:srgbClr val="0000CC"/>
                          </a:solidFill>
                        </a:rPr>
                        <a:t>ALT ÖLÇÜTLER</a:t>
                      </a:r>
                      <a:endParaRPr lang="tr-TR" sz="2400" b="1" dirty="0">
                        <a:solidFill>
                          <a:srgbClr val="0000CC"/>
                        </a:solidFill>
                        <a:latin typeface="Times New Roman"/>
                        <a:ea typeface="Calibri"/>
                        <a:cs typeface="Times New Roman"/>
                      </a:endParaRPr>
                    </a:p>
                  </a:txBody>
                  <a:tcPr marL="28569" marR="28569" marT="6878" marB="0" anchor="ctr"/>
                </a:tc>
                <a:extLst>
                  <a:ext uri="{0D108BD9-81ED-4DB2-BD59-A6C34878D82A}">
                    <a16:rowId xmlns:a16="http://schemas.microsoft.com/office/drawing/2014/main" val="10000"/>
                  </a:ext>
                </a:extLst>
              </a:tr>
              <a:tr h="1730182">
                <a:tc>
                  <a:txBody>
                    <a:bodyPr/>
                    <a:lstStyle/>
                    <a:p>
                      <a:pPr marL="0" indent="0" algn="l">
                        <a:lnSpc>
                          <a:spcPct val="115000"/>
                        </a:lnSpc>
                        <a:spcAft>
                          <a:spcPts val="0"/>
                        </a:spcAft>
                      </a:pPr>
                      <a:r>
                        <a:rPr lang="tr-TR" sz="2400" b="1" dirty="0">
                          <a:solidFill>
                            <a:srgbClr val="0000CC"/>
                          </a:solidFill>
                        </a:rPr>
                        <a:t>C.1 Araştırma Süreçlerinin Yönetimi ve Araştırma Kaynakları </a:t>
                      </a:r>
                      <a:endParaRPr lang="tr-TR" sz="2400" b="1" dirty="0">
                        <a:solidFill>
                          <a:srgbClr val="0000CC"/>
                        </a:solidFill>
                        <a:latin typeface="Times New Roman"/>
                        <a:ea typeface="Calibri"/>
                        <a:cs typeface="Times New Roman"/>
                      </a:endParaRPr>
                    </a:p>
                  </a:txBody>
                  <a:tcPr marL="28569" marR="28569" marT="6878" marB="0" anchor="ctr"/>
                </a:tc>
                <a:tc>
                  <a:txBody>
                    <a:bodyPr/>
                    <a:lstStyle/>
                    <a:p>
                      <a:pPr marL="0" indent="0" algn="l">
                        <a:lnSpc>
                          <a:spcPct val="115000"/>
                        </a:lnSpc>
                        <a:spcAft>
                          <a:spcPts val="0"/>
                        </a:spcAft>
                      </a:pPr>
                      <a:r>
                        <a:rPr lang="tr-TR" sz="2400" b="1" u="none" dirty="0">
                          <a:solidFill>
                            <a:srgbClr val="FF0000"/>
                          </a:solidFill>
                        </a:rPr>
                        <a:t>C.1.1. Araştırma süreçlerinin yönetimi</a:t>
                      </a:r>
                    </a:p>
                    <a:p>
                      <a:pPr marL="0" indent="0" algn="l">
                        <a:lnSpc>
                          <a:spcPct val="115000"/>
                        </a:lnSpc>
                        <a:spcAft>
                          <a:spcPts val="0"/>
                        </a:spcAft>
                      </a:pPr>
                      <a:r>
                        <a:rPr lang="tr-TR" sz="2400" b="1" u="none" dirty="0">
                          <a:solidFill>
                            <a:srgbClr val="FF0000"/>
                          </a:solidFill>
                        </a:rPr>
                        <a:t>C.1.2. İç ve dış kaynaklar</a:t>
                      </a:r>
                    </a:p>
                    <a:p>
                      <a:pPr marL="0" indent="0" algn="l">
                        <a:lnSpc>
                          <a:spcPct val="115000"/>
                        </a:lnSpc>
                        <a:spcAft>
                          <a:spcPts val="0"/>
                        </a:spcAft>
                      </a:pPr>
                      <a:r>
                        <a:rPr lang="tr-TR" sz="2400" b="1" u="none" dirty="0">
                          <a:solidFill>
                            <a:srgbClr val="FF0000"/>
                          </a:solidFill>
                        </a:rPr>
                        <a:t>C.1.3. Doktora programları ve doktora sonrası imkanlar</a:t>
                      </a:r>
                      <a:endParaRPr lang="tr-TR" sz="2400" b="1" u="none" dirty="0">
                        <a:solidFill>
                          <a:srgbClr val="FF0000"/>
                        </a:solidFill>
                        <a:latin typeface="Times New Roman"/>
                        <a:ea typeface="Calibri"/>
                        <a:cs typeface="Times New Roman"/>
                      </a:endParaRPr>
                    </a:p>
                  </a:txBody>
                  <a:tcPr marL="28569" marR="28569" marT="6878" marB="0" anchor="ctr"/>
                </a:tc>
                <a:extLst>
                  <a:ext uri="{0D108BD9-81ED-4DB2-BD59-A6C34878D82A}">
                    <a16:rowId xmlns:a16="http://schemas.microsoft.com/office/drawing/2014/main" val="10001"/>
                  </a:ext>
                </a:extLst>
              </a:tr>
              <a:tr h="1516743">
                <a:tc>
                  <a:txBody>
                    <a:bodyPr/>
                    <a:lstStyle/>
                    <a:p>
                      <a:pPr marL="0" indent="0" algn="l">
                        <a:lnSpc>
                          <a:spcPct val="115000"/>
                        </a:lnSpc>
                        <a:spcAft>
                          <a:spcPts val="0"/>
                        </a:spcAft>
                      </a:pPr>
                      <a:r>
                        <a:rPr lang="tr-TR" sz="2400" b="1" dirty="0">
                          <a:solidFill>
                            <a:srgbClr val="0000CC"/>
                          </a:solidFill>
                        </a:rPr>
                        <a:t>C.2 Araştırma Yetkinliği, İş birlikleri ve Destekler </a:t>
                      </a:r>
                      <a:endParaRPr lang="tr-TR" sz="2400" b="1" dirty="0">
                        <a:solidFill>
                          <a:srgbClr val="0000CC"/>
                        </a:solidFill>
                        <a:latin typeface="Times New Roman"/>
                        <a:ea typeface="Calibri"/>
                        <a:cs typeface="Times New Roman"/>
                      </a:endParaRPr>
                    </a:p>
                  </a:txBody>
                  <a:tcPr marL="28569" marR="28569" marT="6878" marB="0" anchor="ctr"/>
                </a:tc>
                <a:tc>
                  <a:txBody>
                    <a:bodyPr/>
                    <a:lstStyle/>
                    <a:p>
                      <a:pPr marL="0" indent="0" algn="l">
                        <a:lnSpc>
                          <a:spcPct val="115000"/>
                        </a:lnSpc>
                        <a:spcAft>
                          <a:spcPts val="0"/>
                        </a:spcAft>
                      </a:pPr>
                      <a:r>
                        <a:rPr lang="tr-TR" sz="2400" b="1" u="none" dirty="0"/>
                        <a:t>C.2.1. Araştırma yetkinlikleri ve gelişimi</a:t>
                      </a:r>
                    </a:p>
                    <a:p>
                      <a:pPr marL="0" indent="0" algn="l">
                        <a:lnSpc>
                          <a:spcPct val="115000"/>
                        </a:lnSpc>
                        <a:spcAft>
                          <a:spcPts val="0"/>
                        </a:spcAft>
                      </a:pPr>
                      <a:r>
                        <a:rPr lang="tr-TR" sz="2400" b="1" u="none" dirty="0"/>
                        <a:t>C.2.2. Ulusal ve uluslararası ortak programlar ve ortak araştırma birimleri</a:t>
                      </a:r>
                      <a:endParaRPr lang="tr-TR" sz="2400" b="1" u="none" dirty="0">
                        <a:latin typeface="Times New Roman"/>
                        <a:ea typeface="Calibri"/>
                        <a:cs typeface="Times New Roman"/>
                      </a:endParaRPr>
                    </a:p>
                  </a:txBody>
                  <a:tcPr marL="28569" marR="28569" marT="6878" marB="0" anchor="ctr"/>
                </a:tc>
                <a:extLst>
                  <a:ext uri="{0D108BD9-81ED-4DB2-BD59-A6C34878D82A}">
                    <a16:rowId xmlns:a16="http://schemas.microsoft.com/office/drawing/2014/main" val="10002"/>
                  </a:ext>
                </a:extLst>
              </a:tr>
              <a:tr h="1516743">
                <a:tc>
                  <a:txBody>
                    <a:bodyPr/>
                    <a:lstStyle/>
                    <a:p>
                      <a:pPr marL="0" indent="0" algn="l">
                        <a:lnSpc>
                          <a:spcPct val="115000"/>
                        </a:lnSpc>
                        <a:spcAft>
                          <a:spcPts val="0"/>
                        </a:spcAft>
                      </a:pPr>
                      <a:r>
                        <a:rPr lang="tr-TR" sz="2400" b="1" dirty="0">
                          <a:solidFill>
                            <a:srgbClr val="0000CC"/>
                          </a:solidFill>
                        </a:rPr>
                        <a:t>C.3 Araştırma Performansı </a:t>
                      </a:r>
                      <a:endParaRPr lang="tr-TR" sz="2400" b="1" dirty="0">
                        <a:solidFill>
                          <a:srgbClr val="0000CC"/>
                        </a:solidFill>
                        <a:latin typeface="Times New Roman"/>
                        <a:ea typeface="Calibri"/>
                        <a:cs typeface="Times New Roman"/>
                      </a:endParaRPr>
                    </a:p>
                  </a:txBody>
                  <a:tcPr marL="28569" marR="28569" marT="6878" marB="0" anchor="ctr"/>
                </a:tc>
                <a:tc>
                  <a:txBody>
                    <a:bodyPr/>
                    <a:lstStyle/>
                    <a:p>
                      <a:pPr marL="0" indent="0" algn="l">
                        <a:lnSpc>
                          <a:spcPct val="115000"/>
                        </a:lnSpc>
                        <a:spcAft>
                          <a:spcPts val="0"/>
                        </a:spcAft>
                      </a:pPr>
                      <a:r>
                        <a:rPr lang="tr-TR" sz="2400" b="1" u="none" dirty="0">
                          <a:solidFill>
                            <a:srgbClr val="FF0000"/>
                          </a:solidFill>
                        </a:rPr>
                        <a:t>C.3.1. Araştırma performansının izlenmesi ve değerlendirilmesi</a:t>
                      </a:r>
                    </a:p>
                    <a:p>
                      <a:pPr marL="0" indent="0" algn="l">
                        <a:lnSpc>
                          <a:spcPct val="115000"/>
                        </a:lnSpc>
                        <a:spcAft>
                          <a:spcPts val="0"/>
                        </a:spcAft>
                      </a:pPr>
                      <a:r>
                        <a:rPr lang="tr-TR" sz="2400" b="1" u="none" dirty="0">
                          <a:solidFill>
                            <a:srgbClr val="FF0000"/>
                          </a:solidFill>
                        </a:rPr>
                        <a:t>C.3.2. Öğretim elemanı/araştırmacı performansının değerlendirilmesi</a:t>
                      </a:r>
                      <a:endParaRPr lang="tr-TR" sz="2400" b="1" u="none" dirty="0">
                        <a:solidFill>
                          <a:srgbClr val="FF0000"/>
                        </a:solidFill>
                        <a:latin typeface="Times New Roman"/>
                        <a:ea typeface="Calibri"/>
                        <a:cs typeface="Times New Roman"/>
                      </a:endParaRPr>
                    </a:p>
                  </a:txBody>
                  <a:tcPr marL="28569" marR="28569" marT="6878"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0994103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24339" y="96016"/>
            <a:ext cx="10371818" cy="550027"/>
          </a:xfrm>
        </p:spPr>
        <p:txBody>
          <a:bodyPr>
            <a:normAutofit/>
          </a:bodyPr>
          <a:lstStyle/>
          <a:p>
            <a:pPr algn="ctr"/>
            <a:r>
              <a:rPr lang="tr-TR" sz="3200" b="1" dirty="0">
                <a:solidFill>
                  <a:srgbClr val="0000CC"/>
                </a:solidFill>
                <a:latin typeface="+mn-lt"/>
              </a:rPr>
              <a:t>D. TOPLUMSAL KATKI </a:t>
            </a:r>
            <a:endParaRPr lang="tr-TR" sz="3200" dirty="0">
              <a:solidFill>
                <a:srgbClr val="0000CC"/>
              </a:solidFill>
            </a:endParaRPr>
          </a:p>
        </p:txBody>
      </p:sp>
      <p:graphicFrame>
        <p:nvGraphicFramePr>
          <p:cNvPr id="4" name="Tablo 3"/>
          <p:cNvGraphicFramePr>
            <a:graphicFrameLocks noGrp="1"/>
          </p:cNvGraphicFramePr>
          <p:nvPr>
            <p:extLst/>
          </p:nvPr>
        </p:nvGraphicFramePr>
        <p:xfrm>
          <a:off x="471637" y="894522"/>
          <a:ext cx="11339363" cy="4908751"/>
        </p:xfrm>
        <a:graphic>
          <a:graphicData uri="http://schemas.openxmlformats.org/drawingml/2006/table">
            <a:tbl>
              <a:tblPr firstRow="1" firstCol="1" bandRow="1">
                <a:tableStyleId>{BC89EF96-8CEA-46FF-86C4-4CE0E7609802}</a:tableStyleId>
              </a:tblPr>
              <a:tblGrid>
                <a:gridCol w="3381540">
                  <a:extLst>
                    <a:ext uri="{9D8B030D-6E8A-4147-A177-3AD203B41FA5}">
                      <a16:colId xmlns:a16="http://schemas.microsoft.com/office/drawing/2014/main" val="440869797"/>
                    </a:ext>
                  </a:extLst>
                </a:gridCol>
                <a:gridCol w="7957823">
                  <a:extLst>
                    <a:ext uri="{9D8B030D-6E8A-4147-A177-3AD203B41FA5}">
                      <a16:colId xmlns:a16="http://schemas.microsoft.com/office/drawing/2014/main" val="4247535324"/>
                    </a:ext>
                  </a:extLst>
                </a:gridCol>
              </a:tblGrid>
              <a:tr h="569944">
                <a:tc>
                  <a:txBody>
                    <a:bodyPr/>
                    <a:lstStyle/>
                    <a:p>
                      <a:pPr algn="ctr">
                        <a:lnSpc>
                          <a:spcPct val="100000"/>
                        </a:lnSpc>
                        <a:spcAft>
                          <a:spcPts val="0"/>
                        </a:spcAft>
                      </a:pPr>
                      <a:r>
                        <a:rPr lang="tr-TR" sz="2800" dirty="0" smtClean="0">
                          <a:solidFill>
                            <a:srgbClr val="FF0000"/>
                          </a:solidFill>
                          <a:effectLst/>
                        </a:rPr>
                        <a:t>ÖLÇÜT</a:t>
                      </a:r>
                      <a:endParaRPr lang="tr-TR"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86" marR="34286" marT="0" marB="0" anchor="ctr"/>
                </a:tc>
                <a:tc>
                  <a:txBody>
                    <a:bodyPr/>
                    <a:lstStyle/>
                    <a:p>
                      <a:pPr algn="ctr">
                        <a:lnSpc>
                          <a:spcPct val="100000"/>
                        </a:lnSpc>
                        <a:spcAft>
                          <a:spcPts val="0"/>
                        </a:spcAft>
                      </a:pPr>
                      <a:r>
                        <a:rPr lang="tr-TR" sz="2800" dirty="0" smtClean="0">
                          <a:solidFill>
                            <a:srgbClr val="FF0000"/>
                          </a:solidFill>
                          <a:effectLst/>
                        </a:rPr>
                        <a:t>TANIM</a:t>
                      </a:r>
                      <a:endParaRPr lang="tr-TR"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86" marR="34286" marT="0" marB="0" anchor="ctr"/>
                </a:tc>
                <a:extLst>
                  <a:ext uri="{0D108BD9-81ED-4DB2-BD59-A6C34878D82A}">
                    <a16:rowId xmlns:a16="http://schemas.microsoft.com/office/drawing/2014/main" val="4116396839"/>
                  </a:ext>
                </a:extLst>
              </a:tr>
              <a:tr h="2340833">
                <a:tc>
                  <a:txBody>
                    <a:bodyPr/>
                    <a:lstStyle/>
                    <a:p>
                      <a:pPr>
                        <a:lnSpc>
                          <a:spcPct val="100000"/>
                        </a:lnSpc>
                        <a:spcAft>
                          <a:spcPts val="0"/>
                        </a:spcAft>
                      </a:pPr>
                      <a:r>
                        <a:rPr lang="tr-TR" sz="2800" dirty="0">
                          <a:solidFill>
                            <a:srgbClr val="0000CC"/>
                          </a:solidFill>
                          <a:effectLst/>
                        </a:rPr>
                        <a:t>D.1 Toplumsal Katkı Süreçlerinin Yönetimi ve Toplumsal Katkı Kaynakları </a:t>
                      </a:r>
                      <a:endParaRPr lang="tr-TR"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86" marR="34286" marT="0" marB="0" anchor="ctr"/>
                </a:tc>
                <a:tc>
                  <a:txBody>
                    <a:bodyPr/>
                    <a:lstStyle/>
                    <a:p>
                      <a:r>
                        <a:rPr lang="tr-TR" sz="2800" kern="1200" dirty="0" smtClean="0">
                          <a:solidFill>
                            <a:schemeClr val="tx1"/>
                          </a:solidFill>
                          <a:effectLst/>
                          <a:latin typeface="+mn-lt"/>
                          <a:ea typeface="+mn-ea"/>
                          <a:cs typeface="+mn-cs"/>
                        </a:rPr>
                        <a:t>Kurum, toplumsal katkı faaliyetlerini stratejik amaçları ve hedefleri doğrultusunda yönetmelidir. Bu faaliyetler için uygun fiziki altyapı ve mali kaynaklar oluşturmalı ve bunların etkin şekilde kullanımını sağlamalıdır.</a:t>
                      </a:r>
                      <a:endParaRPr lang="tr-TR" sz="2800" kern="1200" dirty="0">
                        <a:solidFill>
                          <a:schemeClr val="tx1"/>
                        </a:solidFill>
                        <a:effectLst/>
                        <a:latin typeface="+mn-lt"/>
                        <a:ea typeface="+mn-ea"/>
                        <a:cs typeface="+mn-cs"/>
                      </a:endParaRPr>
                    </a:p>
                  </a:txBody>
                  <a:tcPr marL="34286" marR="34286" marT="0" marB="0" anchor="ctr"/>
                </a:tc>
                <a:extLst>
                  <a:ext uri="{0D108BD9-81ED-4DB2-BD59-A6C34878D82A}">
                    <a16:rowId xmlns:a16="http://schemas.microsoft.com/office/drawing/2014/main" val="2676630642"/>
                  </a:ext>
                </a:extLst>
              </a:tr>
              <a:tr h="1997974">
                <a:tc>
                  <a:txBody>
                    <a:bodyPr/>
                    <a:lstStyle/>
                    <a:p>
                      <a:pPr>
                        <a:lnSpc>
                          <a:spcPct val="100000"/>
                        </a:lnSpc>
                        <a:spcAft>
                          <a:spcPts val="0"/>
                        </a:spcAft>
                      </a:pPr>
                      <a:r>
                        <a:rPr lang="tr-TR" sz="2800" dirty="0">
                          <a:solidFill>
                            <a:srgbClr val="0000CC"/>
                          </a:solidFill>
                          <a:effectLst/>
                        </a:rPr>
                        <a:t>D.2 Toplumsal Katkı Performansı </a:t>
                      </a:r>
                      <a:endParaRPr lang="tr-TR" sz="28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86" marR="34286" marT="0" marB="0" anchor="ctr"/>
                </a:tc>
                <a:tc>
                  <a:txBody>
                    <a:bodyPr/>
                    <a:lstStyle/>
                    <a:p>
                      <a:r>
                        <a:rPr lang="tr-TR" sz="2800" kern="1200" dirty="0" smtClean="0">
                          <a:solidFill>
                            <a:schemeClr val="tx1"/>
                          </a:solidFill>
                          <a:effectLst/>
                          <a:latin typeface="+mn-lt"/>
                          <a:ea typeface="+mn-ea"/>
                          <a:cs typeface="+mn-cs"/>
                        </a:rPr>
                        <a:t>Kurum, toplumsal katkı stratejisi ve hedefleri doğrultusunda yürüttüğü faaliyetleri periyodik olarak izlemeli ve sürekli iyileştirmelidir.</a:t>
                      </a:r>
                      <a:endParaRPr lang="tr-TR" sz="2800" kern="1200" dirty="0">
                        <a:solidFill>
                          <a:schemeClr val="tx1"/>
                        </a:solidFill>
                        <a:effectLst/>
                        <a:latin typeface="+mn-lt"/>
                        <a:ea typeface="+mn-ea"/>
                        <a:cs typeface="+mn-cs"/>
                      </a:endParaRPr>
                    </a:p>
                  </a:txBody>
                  <a:tcPr marL="34286" marR="34286" marT="0" marB="0" anchor="ctr"/>
                </a:tc>
                <a:extLst>
                  <a:ext uri="{0D108BD9-81ED-4DB2-BD59-A6C34878D82A}">
                    <a16:rowId xmlns:a16="http://schemas.microsoft.com/office/drawing/2014/main" val="1723003270"/>
                  </a:ext>
                </a:extLst>
              </a:tr>
            </a:tbl>
          </a:graphicData>
        </a:graphic>
      </p:graphicFrame>
      <p:sp>
        <p:nvSpPr>
          <p:cNvPr id="3" name="Veri Yer Tutucusu 2"/>
          <p:cNvSpPr>
            <a:spLocks noGrp="1"/>
          </p:cNvSpPr>
          <p:nvPr>
            <p:ph type="dt" sz="half" idx="10"/>
          </p:nvPr>
        </p:nvSpPr>
        <p:spPr/>
        <p:txBody>
          <a:bodyPr/>
          <a:lstStyle/>
          <a:p>
            <a:fld id="{DC14124E-95FB-4A69-8E04-46AC1A0D17FB}"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34</a:t>
            </a:fld>
            <a:endParaRPr lang="tr-TR"/>
          </a:p>
        </p:txBody>
      </p:sp>
    </p:spTree>
    <p:extLst>
      <p:ext uri="{BB962C8B-B14F-4D97-AF65-F5344CB8AC3E}">
        <p14:creationId xmlns:p14="http://schemas.microsoft.com/office/powerpoint/2010/main" val="2754478663"/>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1261532" y="129209"/>
            <a:ext cx="10092267" cy="636104"/>
          </a:xfrm>
        </p:spPr>
        <p:txBody>
          <a:bodyPr>
            <a:normAutofit/>
          </a:bodyPr>
          <a:lstStyle/>
          <a:p>
            <a:pPr algn="ctr"/>
            <a:r>
              <a:rPr lang="tr-TR" sz="3200" b="1" dirty="0" smtClean="0">
                <a:solidFill>
                  <a:srgbClr val="0000CC"/>
                </a:solidFill>
              </a:rPr>
              <a:t>D. TOPLUMSAL KATKI </a:t>
            </a:r>
            <a:endParaRPr lang="tr-TR" sz="3200" dirty="0">
              <a:solidFill>
                <a:srgbClr val="0000CC"/>
              </a:solidFill>
            </a:endParaRPr>
          </a:p>
        </p:txBody>
      </p:sp>
      <p:sp>
        <p:nvSpPr>
          <p:cNvPr id="4" name="3 Veri Yer Tutucusu"/>
          <p:cNvSpPr>
            <a:spLocks noGrp="1"/>
          </p:cNvSpPr>
          <p:nvPr>
            <p:ph type="dt" sz="half" idx="10"/>
          </p:nvPr>
        </p:nvSpPr>
        <p:spPr/>
        <p:txBody>
          <a:bodyPr/>
          <a:lstStyle/>
          <a:p>
            <a:fld id="{D85EEB1F-11B4-44B1-A42A-B58280563D87}" type="datetime1">
              <a:rPr lang="tr-TR" smtClean="0"/>
              <a:t>19.01.2024</a:t>
            </a:fld>
            <a:endParaRPr lang="tr-TR"/>
          </a:p>
        </p:txBody>
      </p:sp>
      <p:sp>
        <p:nvSpPr>
          <p:cNvPr id="5" name="4 Altbilgi Yer Tutucusu"/>
          <p:cNvSpPr>
            <a:spLocks noGrp="1"/>
          </p:cNvSpPr>
          <p:nvPr>
            <p:ph type="ftr" sz="quarter" idx="11"/>
          </p:nvPr>
        </p:nvSpPr>
        <p:spPr/>
        <p:txBody>
          <a:bodyPr/>
          <a:lstStyle/>
          <a:p>
            <a:r>
              <a:rPr lang="tr-TR" smtClean="0"/>
              <a:t>TRÜ KALİTE KOORDİNATÖRLÜĞÜ</a:t>
            </a:r>
            <a:endParaRPr lang="tr-TR"/>
          </a:p>
        </p:txBody>
      </p:sp>
      <p:sp>
        <p:nvSpPr>
          <p:cNvPr id="6" name="5 Slayt Numarası Yer Tutucusu"/>
          <p:cNvSpPr>
            <a:spLocks noGrp="1"/>
          </p:cNvSpPr>
          <p:nvPr>
            <p:ph type="sldNum" sz="quarter" idx="12"/>
          </p:nvPr>
        </p:nvSpPr>
        <p:spPr/>
        <p:txBody>
          <a:bodyPr/>
          <a:lstStyle/>
          <a:p>
            <a:fld id="{DDCE7859-ABE5-4F86-9590-63E6FFC2B8A3}" type="slidenum">
              <a:rPr lang="tr-TR" smtClean="0"/>
              <a:pPr/>
              <a:t>35</a:t>
            </a:fld>
            <a:endParaRPr lang="tr-TR"/>
          </a:p>
        </p:txBody>
      </p:sp>
      <p:graphicFrame>
        <p:nvGraphicFramePr>
          <p:cNvPr id="8" name="7 Tablo"/>
          <p:cNvGraphicFramePr>
            <a:graphicFrameLocks noGrp="1"/>
          </p:cNvGraphicFramePr>
          <p:nvPr>
            <p:extLst>
              <p:ext uri="{D42A27DB-BD31-4B8C-83A1-F6EECF244321}">
                <p14:modId xmlns:p14="http://schemas.microsoft.com/office/powerpoint/2010/main" val="3470894619"/>
              </p:ext>
            </p:extLst>
          </p:nvPr>
        </p:nvGraphicFramePr>
        <p:xfrm>
          <a:off x="499531" y="1053738"/>
          <a:ext cx="11377729" cy="4720898"/>
        </p:xfrm>
        <a:graphic>
          <a:graphicData uri="http://schemas.openxmlformats.org/drawingml/2006/table">
            <a:tbl>
              <a:tblPr/>
              <a:tblGrid>
                <a:gridCol w="4213071">
                  <a:extLst>
                    <a:ext uri="{9D8B030D-6E8A-4147-A177-3AD203B41FA5}">
                      <a16:colId xmlns:a16="http://schemas.microsoft.com/office/drawing/2014/main" val="20000"/>
                    </a:ext>
                  </a:extLst>
                </a:gridCol>
                <a:gridCol w="7164658">
                  <a:extLst>
                    <a:ext uri="{9D8B030D-6E8A-4147-A177-3AD203B41FA5}">
                      <a16:colId xmlns:a16="http://schemas.microsoft.com/office/drawing/2014/main" val="20001"/>
                    </a:ext>
                  </a:extLst>
                </a:gridCol>
              </a:tblGrid>
              <a:tr h="550089">
                <a:tc>
                  <a:txBody>
                    <a:bodyPr/>
                    <a:lstStyle/>
                    <a:p>
                      <a:pPr indent="450215" algn="ctr">
                        <a:lnSpc>
                          <a:spcPct val="115000"/>
                        </a:lnSpc>
                        <a:spcAft>
                          <a:spcPts val="0"/>
                        </a:spcAft>
                      </a:pPr>
                      <a:r>
                        <a:rPr lang="tr-TR" sz="2800" b="1" dirty="0" smtClean="0">
                          <a:solidFill>
                            <a:srgbClr val="FF0000"/>
                          </a:solidFill>
                          <a:latin typeface="+mn-lt"/>
                          <a:ea typeface="Calibri"/>
                          <a:cs typeface="Times New Roman"/>
                        </a:rPr>
                        <a:t>ÖLÇÜT</a:t>
                      </a:r>
                      <a:endParaRPr lang="tr-TR" sz="2800" dirty="0">
                        <a:solidFill>
                          <a:srgbClr val="FF0000"/>
                        </a:solidFill>
                        <a:latin typeface="+mn-lt"/>
                        <a:ea typeface="Calibri"/>
                        <a:cs typeface="Times New Roman"/>
                      </a:endParaRPr>
                    </a:p>
                  </a:txBody>
                  <a:tcPr marL="28569" marR="28569" marT="6878"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indent="450215" algn="ctr">
                        <a:lnSpc>
                          <a:spcPct val="115000"/>
                        </a:lnSpc>
                        <a:spcAft>
                          <a:spcPts val="0"/>
                        </a:spcAft>
                      </a:pPr>
                      <a:r>
                        <a:rPr lang="tr-TR" sz="2800" b="1" dirty="0" smtClean="0">
                          <a:solidFill>
                            <a:srgbClr val="FF0000"/>
                          </a:solidFill>
                          <a:latin typeface="+mn-lt"/>
                          <a:ea typeface="Calibri"/>
                          <a:cs typeface="Times New Roman"/>
                        </a:rPr>
                        <a:t>ALT ÖLÇÜTLER</a:t>
                      </a:r>
                      <a:endParaRPr lang="tr-TR" sz="2800" dirty="0">
                        <a:solidFill>
                          <a:srgbClr val="FF0000"/>
                        </a:solidFill>
                        <a:latin typeface="+mn-lt"/>
                        <a:ea typeface="Calibri"/>
                        <a:cs typeface="Times New Roman"/>
                      </a:endParaRPr>
                    </a:p>
                  </a:txBody>
                  <a:tcPr marL="28569" marR="28569" marT="6878"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0"/>
                  </a:ext>
                </a:extLst>
              </a:tr>
              <a:tr h="2318941">
                <a:tc>
                  <a:txBody>
                    <a:bodyPr/>
                    <a:lstStyle/>
                    <a:p>
                      <a:pPr marL="0" indent="0" algn="l">
                        <a:lnSpc>
                          <a:spcPct val="115000"/>
                        </a:lnSpc>
                        <a:spcAft>
                          <a:spcPts val="0"/>
                        </a:spcAft>
                      </a:pPr>
                      <a:r>
                        <a:rPr lang="tr-TR" sz="2800" b="1" dirty="0" smtClean="0">
                          <a:solidFill>
                            <a:srgbClr val="0000CC"/>
                          </a:solidFill>
                          <a:latin typeface="+mn-lt"/>
                          <a:ea typeface="Calibri"/>
                          <a:cs typeface="Times New Roman"/>
                        </a:rPr>
                        <a:t>D.1. </a:t>
                      </a:r>
                      <a:r>
                        <a:rPr lang="tr-TR" sz="2800" b="1" dirty="0">
                          <a:solidFill>
                            <a:srgbClr val="0000CC"/>
                          </a:solidFill>
                          <a:latin typeface="+mn-lt"/>
                          <a:ea typeface="Calibri"/>
                          <a:cs typeface="Times New Roman"/>
                        </a:rPr>
                        <a:t>Toplumsal Katkı Süreçlerinin Yönetimi ve Toplumsal Katkı Kaynakları </a:t>
                      </a:r>
                      <a:endParaRPr lang="tr-TR" sz="2800" dirty="0">
                        <a:solidFill>
                          <a:srgbClr val="0000CC"/>
                        </a:solidFill>
                        <a:latin typeface="+mn-lt"/>
                        <a:ea typeface="Calibri"/>
                        <a:cs typeface="Times New Roman"/>
                      </a:endParaRPr>
                    </a:p>
                  </a:txBody>
                  <a:tcPr marL="28569" marR="28569" marT="6878"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marL="0" indent="0" algn="l">
                        <a:lnSpc>
                          <a:spcPct val="115000"/>
                        </a:lnSpc>
                        <a:spcAft>
                          <a:spcPts val="0"/>
                        </a:spcAft>
                      </a:pPr>
                      <a:r>
                        <a:rPr lang="tr-TR" sz="2800" b="1" u="none" dirty="0">
                          <a:solidFill>
                            <a:srgbClr val="FF0000"/>
                          </a:solidFill>
                          <a:latin typeface="+mn-lt"/>
                          <a:ea typeface="Calibri"/>
                          <a:cs typeface="Calibri"/>
                        </a:rPr>
                        <a:t>D.1.1. Toplumsal katkı süreçlerinin yönetimi</a:t>
                      </a:r>
                      <a:endParaRPr lang="tr-TR" sz="2800" b="1" u="none" dirty="0">
                        <a:solidFill>
                          <a:srgbClr val="FF0000"/>
                        </a:solidFill>
                        <a:latin typeface="+mn-lt"/>
                        <a:ea typeface="Calibri"/>
                        <a:cs typeface="Times New Roman"/>
                      </a:endParaRPr>
                    </a:p>
                    <a:p>
                      <a:pPr marL="0" indent="0" algn="l">
                        <a:lnSpc>
                          <a:spcPct val="115000"/>
                        </a:lnSpc>
                        <a:spcAft>
                          <a:spcPts val="0"/>
                        </a:spcAft>
                      </a:pPr>
                      <a:r>
                        <a:rPr lang="tr-TR" sz="2800" b="1" u="none" dirty="0">
                          <a:solidFill>
                            <a:srgbClr val="FF0000"/>
                          </a:solidFill>
                          <a:latin typeface="+mn-lt"/>
                          <a:ea typeface="Calibri"/>
                          <a:cs typeface="Calibri"/>
                        </a:rPr>
                        <a:t>D.1.2. Kaynaklar</a:t>
                      </a:r>
                      <a:endParaRPr lang="tr-TR" sz="2800" b="1" u="none" dirty="0">
                        <a:solidFill>
                          <a:srgbClr val="FF0000"/>
                        </a:solidFill>
                        <a:latin typeface="+mn-lt"/>
                        <a:ea typeface="Calibri"/>
                        <a:cs typeface="Times New Roman"/>
                      </a:endParaRPr>
                    </a:p>
                  </a:txBody>
                  <a:tcPr marL="28569" marR="28569" marT="6878"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a16="http://schemas.microsoft.com/office/drawing/2014/main" val="10001"/>
                  </a:ext>
                </a:extLst>
              </a:tr>
              <a:tr h="1851868">
                <a:tc>
                  <a:txBody>
                    <a:bodyPr/>
                    <a:lstStyle/>
                    <a:p>
                      <a:pPr marL="0" indent="0" algn="l">
                        <a:lnSpc>
                          <a:spcPct val="115000"/>
                        </a:lnSpc>
                        <a:spcAft>
                          <a:spcPts val="0"/>
                        </a:spcAft>
                      </a:pPr>
                      <a:r>
                        <a:rPr lang="tr-TR" sz="2800" b="1" dirty="0" smtClean="0">
                          <a:solidFill>
                            <a:srgbClr val="0000CC"/>
                          </a:solidFill>
                          <a:latin typeface="+mn-lt"/>
                          <a:ea typeface="Calibri"/>
                          <a:cs typeface="Times New Roman"/>
                        </a:rPr>
                        <a:t>D.2. </a:t>
                      </a:r>
                      <a:r>
                        <a:rPr lang="tr-TR" sz="2800" b="1" dirty="0">
                          <a:solidFill>
                            <a:srgbClr val="0000CC"/>
                          </a:solidFill>
                          <a:latin typeface="+mn-lt"/>
                          <a:ea typeface="Calibri"/>
                          <a:cs typeface="Times New Roman"/>
                        </a:rPr>
                        <a:t>Toplumsal Katkı Performansı </a:t>
                      </a:r>
                      <a:endParaRPr lang="tr-TR" sz="2800" dirty="0">
                        <a:solidFill>
                          <a:srgbClr val="0000CC"/>
                        </a:solidFill>
                        <a:latin typeface="+mn-lt"/>
                        <a:ea typeface="Calibri"/>
                        <a:cs typeface="Times New Roman"/>
                      </a:endParaRPr>
                    </a:p>
                  </a:txBody>
                  <a:tcPr marL="28569" marR="28569" marT="6878"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indent="0" algn="l">
                        <a:lnSpc>
                          <a:spcPct val="115000"/>
                        </a:lnSpc>
                        <a:spcAft>
                          <a:spcPts val="0"/>
                        </a:spcAft>
                      </a:pPr>
                      <a:r>
                        <a:rPr lang="tr-TR" sz="2800" b="1" u="none" dirty="0">
                          <a:latin typeface="+mn-lt"/>
                          <a:ea typeface="Calibri"/>
                          <a:cs typeface="Calibri"/>
                        </a:rPr>
                        <a:t>D.2.1.Toplumsal katkı performansının izlenmesi ve değerlendirilmesi</a:t>
                      </a:r>
                      <a:endParaRPr lang="tr-TR" sz="2800" b="1" u="none" dirty="0">
                        <a:latin typeface="+mn-lt"/>
                        <a:ea typeface="Calibri"/>
                        <a:cs typeface="Times New Roman"/>
                      </a:endParaRPr>
                    </a:p>
                  </a:txBody>
                  <a:tcPr marL="28569" marR="28569" marT="6878"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Akış Çizelgesi: Toplam Birleşimi 6"/>
          <p:cNvSpPr/>
          <p:nvPr/>
        </p:nvSpPr>
        <p:spPr>
          <a:xfrm flipV="1">
            <a:off x="11721737" y="6326872"/>
            <a:ext cx="254497" cy="230682"/>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6116260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1261532" y="129209"/>
            <a:ext cx="10092267" cy="636104"/>
          </a:xfrm>
        </p:spPr>
        <p:txBody>
          <a:bodyPr>
            <a:normAutofit fontScale="90000"/>
          </a:bodyPr>
          <a:lstStyle/>
          <a:p>
            <a:pPr algn="ctr"/>
            <a:r>
              <a:rPr lang="tr-TR" b="1" dirty="0" smtClean="0">
                <a:solidFill>
                  <a:srgbClr val="0000CC"/>
                </a:solidFill>
              </a:rPr>
              <a:t>D. TOPLUMSAL KATKI </a:t>
            </a:r>
            <a:endParaRPr lang="tr-TR" dirty="0">
              <a:solidFill>
                <a:srgbClr val="0000CC"/>
              </a:solidFill>
            </a:endParaRPr>
          </a:p>
        </p:txBody>
      </p:sp>
      <p:sp>
        <p:nvSpPr>
          <p:cNvPr id="4" name="3 Veri Yer Tutucusu"/>
          <p:cNvSpPr>
            <a:spLocks noGrp="1"/>
          </p:cNvSpPr>
          <p:nvPr>
            <p:ph type="dt" sz="half" idx="10"/>
          </p:nvPr>
        </p:nvSpPr>
        <p:spPr/>
        <p:txBody>
          <a:bodyPr/>
          <a:lstStyle/>
          <a:p>
            <a:fld id="{B43CBF0B-12F2-4F00-A1EF-A05B312A7190}" type="datetime1">
              <a:rPr lang="tr-TR" smtClean="0"/>
              <a:t>19.01.2024</a:t>
            </a:fld>
            <a:endParaRPr lang="tr-TR"/>
          </a:p>
        </p:txBody>
      </p:sp>
      <p:sp>
        <p:nvSpPr>
          <p:cNvPr id="5" name="4 Altbilgi Yer Tutucusu"/>
          <p:cNvSpPr>
            <a:spLocks noGrp="1"/>
          </p:cNvSpPr>
          <p:nvPr>
            <p:ph type="ftr" sz="quarter" idx="11"/>
          </p:nvPr>
        </p:nvSpPr>
        <p:spPr/>
        <p:txBody>
          <a:bodyPr/>
          <a:lstStyle/>
          <a:p>
            <a:r>
              <a:rPr lang="tr-TR" smtClean="0"/>
              <a:t>TRÜ KALİTE KOORDİNATÖRLÜĞÜ</a:t>
            </a:r>
            <a:endParaRPr lang="tr-TR"/>
          </a:p>
        </p:txBody>
      </p:sp>
      <p:sp>
        <p:nvSpPr>
          <p:cNvPr id="6" name="5 Slayt Numarası Yer Tutucusu"/>
          <p:cNvSpPr>
            <a:spLocks noGrp="1"/>
          </p:cNvSpPr>
          <p:nvPr>
            <p:ph type="sldNum" sz="quarter" idx="12"/>
          </p:nvPr>
        </p:nvSpPr>
        <p:spPr/>
        <p:txBody>
          <a:bodyPr/>
          <a:lstStyle/>
          <a:p>
            <a:fld id="{DDCE7859-ABE5-4F86-9590-63E6FFC2B8A3}" type="slidenum">
              <a:rPr lang="tr-TR" smtClean="0"/>
              <a:pPr/>
              <a:t>36</a:t>
            </a:fld>
            <a:endParaRPr lang="tr-TR"/>
          </a:p>
        </p:txBody>
      </p:sp>
      <p:graphicFrame>
        <p:nvGraphicFramePr>
          <p:cNvPr id="8" name="7 Tablo"/>
          <p:cNvGraphicFramePr>
            <a:graphicFrameLocks noGrp="1"/>
          </p:cNvGraphicFramePr>
          <p:nvPr>
            <p:extLst/>
          </p:nvPr>
        </p:nvGraphicFramePr>
        <p:xfrm>
          <a:off x="499531" y="1219200"/>
          <a:ext cx="11377729" cy="4555435"/>
        </p:xfrm>
        <a:graphic>
          <a:graphicData uri="http://schemas.openxmlformats.org/drawingml/2006/table">
            <a:tbl>
              <a:tblPr/>
              <a:tblGrid>
                <a:gridCol w="4213071">
                  <a:extLst>
                    <a:ext uri="{9D8B030D-6E8A-4147-A177-3AD203B41FA5}">
                      <a16:colId xmlns:a16="http://schemas.microsoft.com/office/drawing/2014/main" val="20000"/>
                    </a:ext>
                  </a:extLst>
                </a:gridCol>
                <a:gridCol w="7164658">
                  <a:extLst>
                    <a:ext uri="{9D8B030D-6E8A-4147-A177-3AD203B41FA5}">
                      <a16:colId xmlns:a16="http://schemas.microsoft.com/office/drawing/2014/main" val="20001"/>
                    </a:ext>
                  </a:extLst>
                </a:gridCol>
              </a:tblGrid>
              <a:tr h="530809">
                <a:tc>
                  <a:txBody>
                    <a:bodyPr/>
                    <a:lstStyle/>
                    <a:p>
                      <a:pPr indent="450215" algn="ctr">
                        <a:lnSpc>
                          <a:spcPct val="115000"/>
                        </a:lnSpc>
                        <a:spcAft>
                          <a:spcPts val="0"/>
                        </a:spcAft>
                      </a:pPr>
                      <a:r>
                        <a:rPr lang="tr-TR" sz="2800" b="1" dirty="0" smtClean="0">
                          <a:solidFill>
                            <a:srgbClr val="FF0000"/>
                          </a:solidFill>
                          <a:latin typeface="+mn-lt"/>
                          <a:ea typeface="Calibri"/>
                          <a:cs typeface="Times New Roman"/>
                        </a:rPr>
                        <a:t>ÖLÇÜT</a:t>
                      </a:r>
                      <a:endParaRPr lang="tr-TR" sz="2800" dirty="0">
                        <a:solidFill>
                          <a:srgbClr val="FF0000"/>
                        </a:solidFill>
                        <a:latin typeface="+mn-lt"/>
                        <a:ea typeface="Calibri"/>
                        <a:cs typeface="Times New Roman"/>
                      </a:endParaRPr>
                    </a:p>
                  </a:txBody>
                  <a:tcPr marL="28569" marR="28569" marT="6878"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indent="450215" algn="ctr">
                        <a:lnSpc>
                          <a:spcPct val="115000"/>
                        </a:lnSpc>
                        <a:spcAft>
                          <a:spcPts val="0"/>
                        </a:spcAft>
                      </a:pPr>
                      <a:r>
                        <a:rPr lang="tr-TR" sz="2800" b="1" dirty="0" smtClean="0">
                          <a:solidFill>
                            <a:srgbClr val="FF0000"/>
                          </a:solidFill>
                          <a:latin typeface="+mn-lt"/>
                          <a:ea typeface="Calibri"/>
                          <a:cs typeface="Times New Roman"/>
                        </a:rPr>
                        <a:t>ALT ÖLÇÜTLER</a:t>
                      </a:r>
                      <a:endParaRPr lang="tr-TR" sz="2800" dirty="0">
                        <a:solidFill>
                          <a:srgbClr val="FF0000"/>
                        </a:solidFill>
                        <a:latin typeface="+mn-lt"/>
                        <a:ea typeface="Calibri"/>
                        <a:cs typeface="Times New Roman"/>
                      </a:endParaRPr>
                    </a:p>
                  </a:txBody>
                  <a:tcPr marL="28569" marR="28569" marT="6878"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0"/>
                  </a:ext>
                </a:extLst>
              </a:tr>
              <a:tr h="2237664">
                <a:tc>
                  <a:txBody>
                    <a:bodyPr/>
                    <a:lstStyle/>
                    <a:p>
                      <a:pPr marL="0" indent="0" algn="l">
                        <a:lnSpc>
                          <a:spcPct val="115000"/>
                        </a:lnSpc>
                        <a:spcAft>
                          <a:spcPts val="0"/>
                        </a:spcAft>
                      </a:pPr>
                      <a:r>
                        <a:rPr lang="tr-TR" sz="2800" b="1" dirty="0" smtClean="0">
                          <a:solidFill>
                            <a:srgbClr val="0000CC"/>
                          </a:solidFill>
                          <a:latin typeface="+mn-lt"/>
                          <a:ea typeface="Calibri"/>
                          <a:cs typeface="Times New Roman"/>
                        </a:rPr>
                        <a:t>D.1. </a:t>
                      </a:r>
                      <a:r>
                        <a:rPr lang="tr-TR" sz="2800" b="1" dirty="0">
                          <a:solidFill>
                            <a:srgbClr val="0000CC"/>
                          </a:solidFill>
                          <a:latin typeface="+mn-lt"/>
                          <a:ea typeface="Calibri"/>
                          <a:cs typeface="Times New Roman"/>
                        </a:rPr>
                        <a:t>Toplumsal Katkı Süreçlerinin Yönetimi ve Toplumsal Katkı Kaynakları </a:t>
                      </a:r>
                      <a:endParaRPr lang="tr-TR" sz="2800" dirty="0">
                        <a:solidFill>
                          <a:srgbClr val="0000CC"/>
                        </a:solidFill>
                        <a:latin typeface="+mn-lt"/>
                        <a:ea typeface="Calibri"/>
                        <a:cs typeface="Times New Roman"/>
                      </a:endParaRPr>
                    </a:p>
                  </a:txBody>
                  <a:tcPr marL="28569" marR="28569" marT="6878"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marL="0" indent="0" algn="l">
                        <a:lnSpc>
                          <a:spcPct val="115000"/>
                        </a:lnSpc>
                        <a:spcAft>
                          <a:spcPts val="0"/>
                        </a:spcAft>
                      </a:pPr>
                      <a:r>
                        <a:rPr lang="tr-TR" sz="2800" b="1" u="none" dirty="0">
                          <a:latin typeface="+mn-lt"/>
                          <a:ea typeface="Calibri"/>
                          <a:cs typeface="Calibri"/>
                        </a:rPr>
                        <a:t>D.1.1. Toplumsal katkı süreçlerinin yönetimi</a:t>
                      </a:r>
                      <a:endParaRPr lang="tr-TR" sz="2800" b="1" u="none" dirty="0">
                        <a:latin typeface="+mn-lt"/>
                        <a:ea typeface="Calibri"/>
                        <a:cs typeface="Times New Roman"/>
                      </a:endParaRPr>
                    </a:p>
                    <a:p>
                      <a:pPr marL="0" indent="0" algn="l">
                        <a:lnSpc>
                          <a:spcPct val="115000"/>
                        </a:lnSpc>
                        <a:spcAft>
                          <a:spcPts val="0"/>
                        </a:spcAft>
                      </a:pPr>
                      <a:r>
                        <a:rPr lang="tr-TR" sz="2800" b="1" u="none" dirty="0">
                          <a:latin typeface="+mn-lt"/>
                          <a:ea typeface="Calibri"/>
                          <a:cs typeface="Calibri"/>
                        </a:rPr>
                        <a:t>D.1.2. Kaynaklar</a:t>
                      </a:r>
                      <a:endParaRPr lang="tr-TR" sz="2800" b="1" u="none" dirty="0">
                        <a:latin typeface="+mn-lt"/>
                        <a:ea typeface="Calibri"/>
                        <a:cs typeface="Times New Roman"/>
                      </a:endParaRPr>
                    </a:p>
                  </a:txBody>
                  <a:tcPr marL="28569" marR="28569" marT="6878"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a16="http://schemas.microsoft.com/office/drawing/2014/main" val="10001"/>
                  </a:ext>
                </a:extLst>
              </a:tr>
              <a:tr h="1786962">
                <a:tc>
                  <a:txBody>
                    <a:bodyPr/>
                    <a:lstStyle/>
                    <a:p>
                      <a:pPr marL="0" indent="0" algn="l">
                        <a:lnSpc>
                          <a:spcPct val="115000"/>
                        </a:lnSpc>
                        <a:spcAft>
                          <a:spcPts val="0"/>
                        </a:spcAft>
                      </a:pPr>
                      <a:r>
                        <a:rPr lang="tr-TR" sz="2800" b="1" dirty="0" smtClean="0">
                          <a:solidFill>
                            <a:srgbClr val="0000CC"/>
                          </a:solidFill>
                          <a:latin typeface="+mn-lt"/>
                          <a:ea typeface="Calibri"/>
                          <a:cs typeface="Times New Roman"/>
                        </a:rPr>
                        <a:t>D.2. </a:t>
                      </a:r>
                      <a:r>
                        <a:rPr lang="tr-TR" sz="2800" b="1" dirty="0">
                          <a:solidFill>
                            <a:srgbClr val="0000CC"/>
                          </a:solidFill>
                          <a:latin typeface="+mn-lt"/>
                          <a:ea typeface="Calibri"/>
                          <a:cs typeface="Times New Roman"/>
                        </a:rPr>
                        <a:t>Toplumsal Katkı Performansı </a:t>
                      </a:r>
                      <a:endParaRPr lang="tr-TR" sz="2800" dirty="0">
                        <a:solidFill>
                          <a:srgbClr val="0000CC"/>
                        </a:solidFill>
                        <a:latin typeface="+mn-lt"/>
                        <a:ea typeface="Calibri"/>
                        <a:cs typeface="Times New Roman"/>
                      </a:endParaRPr>
                    </a:p>
                  </a:txBody>
                  <a:tcPr marL="28569" marR="28569" marT="6878"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indent="0" algn="l">
                        <a:lnSpc>
                          <a:spcPct val="115000"/>
                        </a:lnSpc>
                        <a:spcAft>
                          <a:spcPts val="0"/>
                        </a:spcAft>
                      </a:pPr>
                      <a:r>
                        <a:rPr lang="tr-TR" sz="2800" b="1" u="none" dirty="0">
                          <a:latin typeface="+mn-lt"/>
                          <a:ea typeface="Calibri"/>
                          <a:cs typeface="Calibri"/>
                        </a:rPr>
                        <a:t>D.2.1.Toplumsal katkı performansının izlenmesi ve değerlendirilmesi</a:t>
                      </a:r>
                      <a:endParaRPr lang="tr-TR" sz="2800" b="1" u="none" dirty="0">
                        <a:latin typeface="+mn-lt"/>
                        <a:ea typeface="Calibri"/>
                        <a:cs typeface="Times New Roman"/>
                      </a:endParaRPr>
                    </a:p>
                  </a:txBody>
                  <a:tcPr marL="28569" marR="28569" marT="6878"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Akış Çizelgesi: Toplam Birleşimi 6"/>
          <p:cNvSpPr/>
          <p:nvPr/>
        </p:nvSpPr>
        <p:spPr>
          <a:xfrm flipV="1">
            <a:off x="11571973" y="6326872"/>
            <a:ext cx="404261" cy="346509"/>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1932027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05988" y="95618"/>
            <a:ext cx="10790837" cy="644200"/>
          </a:xfrm>
        </p:spPr>
        <p:txBody>
          <a:bodyPr>
            <a:normAutofit fontScale="90000"/>
          </a:bodyPr>
          <a:lstStyle/>
          <a:p>
            <a:pPr algn="ctr"/>
            <a:r>
              <a:rPr lang="tr-TR" b="1" dirty="0" smtClean="0">
                <a:solidFill>
                  <a:srgbClr val="FF0000"/>
                </a:solidFill>
              </a:rPr>
              <a:t>Kurum İç Değerlendirme Raporu Şablonu</a:t>
            </a:r>
            <a:endParaRPr lang="tr-TR" dirty="0">
              <a:solidFill>
                <a:srgbClr val="FF0000"/>
              </a:solidFill>
            </a:endParaRPr>
          </a:p>
        </p:txBody>
      </p:sp>
      <p:sp>
        <p:nvSpPr>
          <p:cNvPr id="3" name="İçerik Yer Tutucusu 2"/>
          <p:cNvSpPr>
            <a:spLocks noGrp="1"/>
          </p:cNvSpPr>
          <p:nvPr>
            <p:ph idx="1"/>
          </p:nvPr>
        </p:nvSpPr>
        <p:spPr>
          <a:xfrm>
            <a:off x="426721" y="954158"/>
            <a:ext cx="11321332" cy="5082576"/>
          </a:xfrm>
        </p:spPr>
        <p:txBody>
          <a:bodyPr>
            <a:noAutofit/>
          </a:bodyPr>
          <a:lstStyle/>
          <a:p>
            <a:pPr marL="0" indent="0" algn="ctr">
              <a:lnSpc>
                <a:spcPct val="100000"/>
              </a:lnSpc>
              <a:spcBef>
                <a:spcPts val="0"/>
              </a:spcBef>
              <a:spcAft>
                <a:spcPts val="400"/>
              </a:spcAft>
              <a:buNone/>
            </a:pPr>
            <a:r>
              <a:rPr lang="tr-TR" sz="2600" b="1" dirty="0" smtClean="0">
                <a:solidFill>
                  <a:srgbClr val="0000CC"/>
                </a:solidFill>
              </a:rPr>
              <a:t>SONUÇ </a:t>
            </a:r>
            <a:r>
              <a:rPr lang="tr-TR" sz="2600" b="1" dirty="0">
                <a:solidFill>
                  <a:srgbClr val="0000CC"/>
                </a:solidFill>
              </a:rPr>
              <a:t>VE </a:t>
            </a:r>
            <a:r>
              <a:rPr lang="tr-TR" sz="2600" b="1" dirty="0" smtClean="0">
                <a:solidFill>
                  <a:srgbClr val="0000CC"/>
                </a:solidFill>
              </a:rPr>
              <a:t>DEĞERLENDİRME</a:t>
            </a:r>
          </a:p>
          <a:p>
            <a:pPr>
              <a:lnSpc>
                <a:spcPct val="100000"/>
              </a:lnSpc>
              <a:spcBef>
                <a:spcPts val="0"/>
              </a:spcBef>
              <a:spcAft>
                <a:spcPts val="400"/>
              </a:spcAft>
            </a:pPr>
            <a:endParaRPr lang="tr-TR" sz="2600" b="1" dirty="0">
              <a:solidFill>
                <a:srgbClr val="0000CC"/>
              </a:solidFill>
            </a:endParaRPr>
          </a:p>
          <a:p>
            <a:pPr>
              <a:lnSpc>
                <a:spcPct val="100000"/>
              </a:lnSpc>
              <a:spcBef>
                <a:spcPts val="0"/>
              </a:spcBef>
              <a:spcAft>
                <a:spcPts val="400"/>
              </a:spcAft>
            </a:pPr>
            <a:r>
              <a:rPr lang="tr-TR" sz="2600" dirty="0" smtClean="0"/>
              <a:t>Kurumun </a:t>
            </a:r>
            <a:r>
              <a:rPr lang="tr-TR" sz="2600" b="1" dirty="0">
                <a:solidFill>
                  <a:srgbClr val="FF0000"/>
                </a:solidFill>
              </a:rPr>
              <a:t>güçlü yönleri ile </a:t>
            </a:r>
            <a:r>
              <a:rPr lang="tr-TR" sz="2600" b="1" dirty="0" smtClean="0">
                <a:solidFill>
                  <a:srgbClr val="FF0000"/>
                </a:solidFill>
              </a:rPr>
              <a:t>geliştirmeye </a:t>
            </a:r>
            <a:r>
              <a:rPr lang="tr-TR" sz="2600" b="1" dirty="0">
                <a:solidFill>
                  <a:srgbClr val="FF0000"/>
                </a:solidFill>
              </a:rPr>
              <a:t>açık yönlerinin </a:t>
            </a:r>
            <a:r>
              <a:rPr lang="tr-TR" sz="2600" b="1" i="1" dirty="0">
                <a:solidFill>
                  <a:srgbClr val="0000CC"/>
                </a:solidFill>
              </a:rPr>
              <a:t>Liderlik, Yönetim ve Kalite, Eğitim ve Öğretim, Araştırma ve Geliştirme ve Toplumsal Katkı </a:t>
            </a:r>
            <a:r>
              <a:rPr lang="tr-TR" sz="2600" dirty="0"/>
              <a:t>başlıkları altında özet olarak sunulması beklenmektedir. </a:t>
            </a:r>
            <a:endParaRPr lang="tr-TR" sz="2600" dirty="0" smtClean="0"/>
          </a:p>
          <a:p>
            <a:pPr>
              <a:lnSpc>
                <a:spcPct val="100000"/>
              </a:lnSpc>
              <a:spcBef>
                <a:spcPts val="0"/>
              </a:spcBef>
              <a:spcAft>
                <a:spcPts val="400"/>
              </a:spcAft>
            </a:pPr>
            <a:endParaRPr lang="tr-TR" sz="2600" dirty="0" smtClean="0"/>
          </a:p>
          <a:p>
            <a:pPr>
              <a:lnSpc>
                <a:spcPct val="100000"/>
              </a:lnSpc>
              <a:spcBef>
                <a:spcPts val="0"/>
              </a:spcBef>
              <a:spcAft>
                <a:spcPts val="400"/>
              </a:spcAft>
            </a:pPr>
            <a:r>
              <a:rPr lang="tr-TR" sz="2600" dirty="0" smtClean="0"/>
              <a:t>Kurum </a:t>
            </a:r>
            <a:r>
              <a:rPr lang="tr-TR" sz="2600" dirty="0"/>
              <a:t>daha önce bir dış değerlendirme sürecinden geçmiş ve kuruma sunulmuş bir </a:t>
            </a:r>
            <a:r>
              <a:rPr lang="tr-TR" sz="2600" i="1" dirty="0">
                <a:solidFill>
                  <a:srgbClr val="FF0000"/>
                </a:solidFill>
              </a:rPr>
              <a:t>Kurumsal Geri Bildirim Raporu </a:t>
            </a:r>
            <a:r>
              <a:rPr lang="tr-TR" sz="2600" dirty="0"/>
              <a:t>varsa bu raporda belirtilen </a:t>
            </a:r>
            <a:r>
              <a:rPr lang="tr-TR" sz="2600" b="1" u="sng" dirty="0" smtClean="0">
                <a:solidFill>
                  <a:srgbClr val="0000CC"/>
                </a:solidFill>
              </a:rPr>
              <a:t>geliştirmeye </a:t>
            </a:r>
            <a:r>
              <a:rPr lang="tr-TR" sz="2600" b="1" u="sng" dirty="0">
                <a:solidFill>
                  <a:srgbClr val="0000CC"/>
                </a:solidFill>
              </a:rPr>
              <a:t>açık yönlerin </a:t>
            </a:r>
            <a:r>
              <a:rPr lang="tr-TR" sz="2600" dirty="0"/>
              <a:t>giderilmesi için alınan </a:t>
            </a:r>
            <a:r>
              <a:rPr lang="tr-TR" sz="2600" b="1" u="sng" dirty="0">
                <a:solidFill>
                  <a:srgbClr val="0000CC"/>
                </a:solidFill>
              </a:rPr>
              <a:t>önlemler</a:t>
            </a:r>
            <a:r>
              <a:rPr lang="tr-TR" sz="2600" dirty="0"/>
              <a:t>, gerçekleştirilen faaliyetler sonucunda sağlanan </a:t>
            </a:r>
            <a:r>
              <a:rPr lang="tr-TR" sz="2600" b="1" u="sng" dirty="0">
                <a:solidFill>
                  <a:srgbClr val="0000CC"/>
                </a:solidFill>
              </a:rPr>
              <a:t>iyileştirmeler</a:t>
            </a:r>
            <a:r>
              <a:rPr lang="tr-TR" sz="2600" dirty="0"/>
              <a:t> ve </a:t>
            </a:r>
            <a:r>
              <a:rPr lang="tr-TR" sz="2600" b="1" u="sng" dirty="0">
                <a:solidFill>
                  <a:srgbClr val="0000CC"/>
                </a:solidFill>
              </a:rPr>
              <a:t>ilerleme kaydedilemeyen</a:t>
            </a:r>
            <a:r>
              <a:rPr lang="tr-TR" sz="2600" dirty="0">
                <a:solidFill>
                  <a:srgbClr val="0000CC"/>
                </a:solidFill>
              </a:rPr>
              <a:t> </a:t>
            </a:r>
            <a:r>
              <a:rPr lang="tr-TR" sz="2600" dirty="0"/>
              <a:t>noktaların neler olduğu açıkça sunulmalı ve mevcut durum değerlendirmesi ayrıntılı olarak verilmelidir.</a:t>
            </a:r>
          </a:p>
          <a:p>
            <a:pPr>
              <a:lnSpc>
                <a:spcPct val="100000"/>
              </a:lnSpc>
              <a:spcBef>
                <a:spcPts val="0"/>
              </a:spcBef>
              <a:spcAft>
                <a:spcPts val="400"/>
              </a:spcAft>
            </a:pPr>
            <a:endParaRPr lang="tr-TR" sz="2600" dirty="0"/>
          </a:p>
        </p:txBody>
      </p:sp>
      <p:sp>
        <p:nvSpPr>
          <p:cNvPr id="4" name="Veri Yer Tutucusu 3"/>
          <p:cNvSpPr>
            <a:spLocks noGrp="1"/>
          </p:cNvSpPr>
          <p:nvPr>
            <p:ph type="dt" sz="half" idx="10"/>
          </p:nvPr>
        </p:nvSpPr>
        <p:spPr/>
        <p:txBody>
          <a:bodyPr/>
          <a:lstStyle/>
          <a:p>
            <a:fld id="{F43C7902-99E5-409B-A8BF-2BCD96EA782C}"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37</a:t>
            </a:fld>
            <a:endParaRPr lang="tr-TR"/>
          </a:p>
        </p:txBody>
      </p:sp>
      <p:sp>
        <p:nvSpPr>
          <p:cNvPr id="7" name="Akış Çizelgesi: Toplam Birleşimi 6"/>
          <p:cNvSpPr/>
          <p:nvPr/>
        </p:nvSpPr>
        <p:spPr>
          <a:xfrm>
            <a:off x="11745228" y="6251074"/>
            <a:ext cx="298383" cy="372015"/>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05246883"/>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86326" y="124493"/>
            <a:ext cx="11000874" cy="732155"/>
          </a:xfrm>
        </p:spPr>
        <p:txBody>
          <a:bodyPr>
            <a:normAutofit/>
          </a:bodyPr>
          <a:lstStyle/>
          <a:p>
            <a:pPr algn="ctr"/>
            <a:r>
              <a:rPr lang="tr-TR" sz="3600" b="1" dirty="0" smtClean="0">
                <a:solidFill>
                  <a:srgbClr val="FF0000"/>
                </a:solidFill>
              </a:rPr>
              <a:t>YÖKAK Dereceli Değerlendirme Anahtarı ve Kullanımı</a:t>
            </a:r>
            <a:endParaRPr lang="tr-TR" sz="3600" dirty="0">
              <a:solidFill>
                <a:srgbClr val="FF0000"/>
              </a:solidFill>
            </a:endParaRPr>
          </a:p>
        </p:txBody>
      </p:sp>
      <p:sp>
        <p:nvSpPr>
          <p:cNvPr id="3" name="İçerik Yer Tutucusu 2"/>
          <p:cNvSpPr>
            <a:spLocks noGrp="1"/>
          </p:cNvSpPr>
          <p:nvPr>
            <p:ph idx="1"/>
          </p:nvPr>
        </p:nvSpPr>
        <p:spPr>
          <a:xfrm>
            <a:off x="670560" y="1323704"/>
            <a:ext cx="11196762" cy="4768983"/>
          </a:xfrm>
        </p:spPr>
        <p:txBody>
          <a:bodyPr>
            <a:noAutofit/>
          </a:bodyPr>
          <a:lstStyle/>
          <a:p>
            <a:pPr algn="just">
              <a:lnSpc>
                <a:spcPct val="100000"/>
              </a:lnSpc>
              <a:spcBef>
                <a:spcPts val="0"/>
              </a:spcBef>
              <a:spcAft>
                <a:spcPts val="400"/>
              </a:spcAft>
            </a:pPr>
            <a:r>
              <a:rPr lang="tr-TR" sz="3200" b="1" dirty="0" smtClean="0">
                <a:solidFill>
                  <a:srgbClr val="0000CC"/>
                </a:solidFill>
              </a:rPr>
              <a:t>YÖKAK </a:t>
            </a:r>
            <a:r>
              <a:rPr lang="tr-TR" sz="3200" b="1" dirty="0">
                <a:solidFill>
                  <a:srgbClr val="0000CC"/>
                </a:solidFill>
              </a:rPr>
              <a:t>Dereceli Değerlendirme Anahtarı </a:t>
            </a:r>
            <a:r>
              <a:rPr lang="tr-TR" sz="3200" dirty="0"/>
              <a:t>yükseköğretim kurumlarının iç değerlendirme çalışmaları ve kurum iç değerlendirme raporu yazımında ve aynı zamanda dış değerlendirme süreçlerinde de kullanılan </a:t>
            </a:r>
            <a:r>
              <a:rPr lang="tr-TR" sz="3200" b="1" dirty="0" err="1">
                <a:solidFill>
                  <a:srgbClr val="0000CC"/>
                </a:solidFill>
              </a:rPr>
              <a:t>rubrik</a:t>
            </a:r>
            <a:r>
              <a:rPr lang="tr-TR" sz="3200" b="1" dirty="0">
                <a:solidFill>
                  <a:srgbClr val="0000CC"/>
                </a:solidFill>
              </a:rPr>
              <a:t> tarzında geliştirilmiş bir ölçme aracıdır.</a:t>
            </a:r>
            <a:r>
              <a:rPr lang="tr-TR" sz="3200" b="1" dirty="0"/>
              <a:t> </a:t>
            </a:r>
            <a:endParaRPr lang="tr-TR" sz="3200" b="1" dirty="0" smtClean="0"/>
          </a:p>
          <a:p>
            <a:pPr algn="just">
              <a:lnSpc>
                <a:spcPct val="100000"/>
              </a:lnSpc>
              <a:spcBef>
                <a:spcPts val="0"/>
              </a:spcBef>
              <a:spcAft>
                <a:spcPts val="400"/>
              </a:spcAft>
            </a:pPr>
            <a:endParaRPr lang="tr-TR" sz="3200" b="1" dirty="0"/>
          </a:p>
          <a:p>
            <a:pPr algn="just">
              <a:lnSpc>
                <a:spcPct val="100000"/>
              </a:lnSpc>
              <a:spcBef>
                <a:spcPts val="0"/>
              </a:spcBef>
              <a:spcAft>
                <a:spcPts val="400"/>
              </a:spcAft>
            </a:pPr>
            <a:r>
              <a:rPr lang="tr-TR" sz="3200" b="1" dirty="0" smtClean="0"/>
              <a:t>Kurumsal </a:t>
            </a:r>
            <a:r>
              <a:rPr lang="tr-TR" sz="3200" dirty="0"/>
              <a:t>değerlendirme ya da </a:t>
            </a:r>
            <a:r>
              <a:rPr lang="tr-TR" sz="3200" dirty="0" smtClean="0"/>
              <a:t>karar </a:t>
            </a:r>
            <a:r>
              <a:rPr lang="tr-TR" sz="3200" dirty="0"/>
              <a:t>verme süreçlerinde </a:t>
            </a:r>
            <a:r>
              <a:rPr lang="tr-TR" sz="3200" b="1" i="1" dirty="0">
                <a:solidFill>
                  <a:srgbClr val="0000CC"/>
                </a:solidFill>
              </a:rPr>
              <a:t>açıklık, nesnellik, anlaşılırlık, tutarlık ve şeffaflığını</a:t>
            </a:r>
            <a:r>
              <a:rPr lang="tr-TR" sz="3200" dirty="0"/>
              <a:t> arttırmak amacıyla geliştirilmiştir</a:t>
            </a:r>
            <a:r>
              <a:rPr lang="tr-TR" sz="3200" dirty="0" smtClean="0"/>
              <a:t>.</a:t>
            </a:r>
            <a:endParaRPr lang="tr-TR" sz="3200" dirty="0"/>
          </a:p>
        </p:txBody>
      </p:sp>
      <p:sp>
        <p:nvSpPr>
          <p:cNvPr id="4" name="Veri Yer Tutucusu 3"/>
          <p:cNvSpPr>
            <a:spLocks noGrp="1"/>
          </p:cNvSpPr>
          <p:nvPr>
            <p:ph type="dt" sz="half" idx="10"/>
          </p:nvPr>
        </p:nvSpPr>
        <p:spPr/>
        <p:txBody>
          <a:bodyPr/>
          <a:lstStyle/>
          <a:p>
            <a:fld id="{B94FF714-B2C9-44E4-84B3-A4EEB03D0538}"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38</a:t>
            </a:fld>
            <a:endParaRPr lang="tr-TR"/>
          </a:p>
        </p:txBody>
      </p:sp>
    </p:spTree>
    <p:extLst>
      <p:ext uri="{BB962C8B-B14F-4D97-AF65-F5344CB8AC3E}">
        <p14:creationId xmlns:p14="http://schemas.microsoft.com/office/powerpoint/2010/main" val="37815880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4078" y="231006"/>
            <a:ext cx="11000874" cy="732155"/>
          </a:xfrm>
        </p:spPr>
        <p:txBody>
          <a:bodyPr>
            <a:normAutofit/>
          </a:bodyPr>
          <a:lstStyle/>
          <a:p>
            <a:pPr algn="ctr"/>
            <a:r>
              <a:rPr lang="tr-TR" sz="3600" b="1" dirty="0" smtClean="0">
                <a:solidFill>
                  <a:srgbClr val="0000CC"/>
                </a:solidFill>
              </a:rPr>
              <a:t>YÖKAK Dereceli Değerlendirme Anahtarı ve Kullanımı</a:t>
            </a:r>
            <a:endParaRPr lang="tr-TR" sz="3600" dirty="0">
              <a:solidFill>
                <a:srgbClr val="0000CC"/>
              </a:solidFill>
            </a:endParaRPr>
          </a:p>
        </p:txBody>
      </p:sp>
      <p:sp>
        <p:nvSpPr>
          <p:cNvPr id="3" name="İçerik Yer Tutucusu 2"/>
          <p:cNvSpPr>
            <a:spLocks noGrp="1"/>
          </p:cNvSpPr>
          <p:nvPr>
            <p:ph idx="1"/>
          </p:nvPr>
        </p:nvSpPr>
        <p:spPr>
          <a:xfrm>
            <a:off x="555230" y="1297577"/>
            <a:ext cx="11001044" cy="4929052"/>
          </a:xfrm>
        </p:spPr>
        <p:txBody>
          <a:bodyPr>
            <a:normAutofit/>
          </a:bodyPr>
          <a:lstStyle/>
          <a:p>
            <a:pPr lvl="0">
              <a:lnSpc>
                <a:spcPct val="100000"/>
              </a:lnSpc>
              <a:spcBef>
                <a:spcPts val="0"/>
              </a:spcBef>
            </a:pPr>
            <a:r>
              <a:rPr lang="tr-TR" sz="2900" dirty="0" smtClean="0"/>
              <a:t>YÖKAK </a:t>
            </a:r>
            <a:r>
              <a:rPr lang="tr-TR" sz="2900" dirty="0"/>
              <a:t>Dereceli Değerlendirme </a:t>
            </a:r>
            <a:r>
              <a:rPr lang="tr-TR" sz="2900" dirty="0" err="1"/>
              <a:t>Anahtarı’nda</a:t>
            </a:r>
            <a:r>
              <a:rPr lang="tr-TR" sz="2900" dirty="0"/>
              <a:t> her bir alt ölçüt için kalite güvencesi süreç ya da mekanizmaları; </a:t>
            </a:r>
            <a:r>
              <a:rPr lang="tr-TR" sz="2900" b="1" dirty="0">
                <a:solidFill>
                  <a:srgbClr val="FF0000"/>
                </a:solidFill>
              </a:rPr>
              <a:t>planlama, uygulama, kontrol etme ve önlem alma (PUKÖ)</a:t>
            </a:r>
            <a:r>
              <a:rPr lang="tr-TR" sz="2900" dirty="0"/>
              <a:t> basamaklarının olgunluk düzeyleri dikkate alınarak tanımlanmış olup, </a:t>
            </a:r>
            <a:r>
              <a:rPr lang="tr-TR" sz="2900" b="1" dirty="0" smtClean="0">
                <a:solidFill>
                  <a:srgbClr val="FF0000"/>
                </a:solidFill>
              </a:rPr>
              <a:t>1 - 5 </a:t>
            </a:r>
            <a:r>
              <a:rPr lang="tr-TR" sz="2900" b="1" dirty="0">
                <a:solidFill>
                  <a:srgbClr val="FF0000"/>
                </a:solidFill>
              </a:rPr>
              <a:t>arasındaki bir ölçekle </a:t>
            </a:r>
            <a:r>
              <a:rPr lang="tr-TR" sz="2900" dirty="0"/>
              <a:t>derecelendirilmiştir. </a:t>
            </a:r>
            <a:endParaRPr lang="tr-TR" sz="2900" dirty="0" smtClean="0"/>
          </a:p>
          <a:p>
            <a:pPr lvl="0">
              <a:lnSpc>
                <a:spcPct val="100000"/>
              </a:lnSpc>
              <a:spcBef>
                <a:spcPts val="0"/>
              </a:spcBef>
            </a:pPr>
            <a:endParaRPr lang="tr-TR" sz="2900" dirty="0"/>
          </a:p>
          <a:p>
            <a:pPr lvl="0">
              <a:lnSpc>
                <a:spcPct val="100000"/>
              </a:lnSpc>
              <a:spcBef>
                <a:spcPts val="0"/>
              </a:spcBef>
            </a:pPr>
            <a:r>
              <a:rPr lang="tr-TR" sz="2900" dirty="0" smtClean="0"/>
              <a:t>Bu </a:t>
            </a:r>
            <a:r>
              <a:rPr lang="tr-TR" sz="2900" dirty="0"/>
              <a:t>anahtarla </a:t>
            </a:r>
            <a:r>
              <a:rPr lang="tr-TR" sz="2900" b="1" dirty="0">
                <a:solidFill>
                  <a:srgbClr val="0000CC"/>
                </a:solidFill>
              </a:rPr>
              <a:t>olgunluk düzeyi belirlenen alt ölçütler</a:t>
            </a:r>
            <a:r>
              <a:rPr lang="tr-TR" sz="2900" dirty="0"/>
              <a:t>, ilgili ölçütlerin </a:t>
            </a:r>
            <a:r>
              <a:rPr lang="tr-TR" sz="2900" b="1" dirty="0">
                <a:solidFill>
                  <a:srgbClr val="0000CC"/>
                </a:solidFill>
              </a:rPr>
              <a:t>karşılanma düzeyini </a:t>
            </a:r>
            <a:r>
              <a:rPr lang="tr-TR" sz="2900" dirty="0"/>
              <a:t>ortaya koymaktadır. </a:t>
            </a:r>
            <a:endParaRPr lang="tr-TR" sz="2900" dirty="0" smtClean="0"/>
          </a:p>
          <a:p>
            <a:pPr lvl="0">
              <a:lnSpc>
                <a:spcPct val="100000"/>
              </a:lnSpc>
              <a:spcBef>
                <a:spcPts val="0"/>
              </a:spcBef>
            </a:pPr>
            <a:endParaRPr lang="tr-TR" sz="2900" dirty="0" smtClean="0"/>
          </a:p>
        </p:txBody>
      </p:sp>
      <p:sp>
        <p:nvSpPr>
          <p:cNvPr id="4" name="Veri Yer Tutucusu 3"/>
          <p:cNvSpPr>
            <a:spLocks noGrp="1"/>
          </p:cNvSpPr>
          <p:nvPr>
            <p:ph type="dt" sz="half" idx="10"/>
          </p:nvPr>
        </p:nvSpPr>
        <p:spPr/>
        <p:txBody>
          <a:bodyPr/>
          <a:lstStyle/>
          <a:p>
            <a:fld id="{23B7D409-C26B-4DBA-8FBE-8DE0BE339544}"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39</a:t>
            </a:fld>
            <a:endParaRPr lang="tr-TR"/>
          </a:p>
        </p:txBody>
      </p:sp>
    </p:spTree>
    <p:extLst>
      <p:ext uri="{BB962C8B-B14F-4D97-AF65-F5344CB8AC3E}">
        <p14:creationId xmlns:p14="http://schemas.microsoft.com/office/powerpoint/2010/main" val="96677110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2">
            <a:extLst>
              <a:ext uri="{FF2B5EF4-FFF2-40B4-BE49-F238E27FC236}">
                <a16:creationId xmlns:a16="http://schemas.microsoft.com/office/drawing/2014/main" id="{AFDC13C4-30A7-CEFC-6CED-C9E8E980704C}"/>
              </a:ext>
            </a:extLst>
          </p:cNvPr>
          <p:cNvGraphicFramePr>
            <a:graphicFrameLocks noGrp="1"/>
          </p:cNvGraphicFramePr>
          <p:nvPr>
            <p:ph idx="1"/>
            <p:extLst>
              <p:ext uri="{D42A27DB-BD31-4B8C-83A1-F6EECF244321}">
                <p14:modId xmlns:p14="http://schemas.microsoft.com/office/powerpoint/2010/main" val="4256087485"/>
              </p:ext>
            </p:extLst>
          </p:nvPr>
        </p:nvGraphicFramePr>
        <p:xfrm>
          <a:off x="1321903" y="1341119"/>
          <a:ext cx="9668313" cy="4771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Unvan 1"/>
          <p:cNvSpPr>
            <a:spLocks noGrp="1"/>
          </p:cNvSpPr>
          <p:nvPr>
            <p:ph type="title"/>
          </p:nvPr>
        </p:nvSpPr>
        <p:spPr>
          <a:xfrm>
            <a:off x="1114697" y="139337"/>
            <a:ext cx="10450286" cy="635727"/>
          </a:xfrm>
        </p:spPr>
        <p:txBody>
          <a:bodyPr>
            <a:normAutofit fontScale="90000"/>
          </a:bodyPr>
          <a:lstStyle/>
          <a:p>
            <a:pPr algn="ctr"/>
            <a:r>
              <a:rPr lang="tr-TR" b="1" dirty="0">
                <a:solidFill>
                  <a:srgbClr val="FF0000"/>
                </a:solidFill>
              </a:rPr>
              <a:t>Dış Kalite Güvence </a:t>
            </a:r>
            <a:r>
              <a:rPr lang="tr-TR" b="1" dirty="0" smtClean="0">
                <a:solidFill>
                  <a:srgbClr val="FF0000"/>
                </a:solidFill>
              </a:rPr>
              <a:t>Sistemleri</a:t>
            </a:r>
            <a:endParaRPr lang="tr-TR" dirty="0"/>
          </a:p>
        </p:txBody>
      </p:sp>
    </p:spTree>
    <p:extLst>
      <p:ext uri="{BB962C8B-B14F-4D97-AF65-F5344CB8AC3E}">
        <p14:creationId xmlns:p14="http://schemas.microsoft.com/office/powerpoint/2010/main" val="15504100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D191E1-3140-4134-9CD8-720F3EAE997C}"/>
              </a:ext>
            </a:extLst>
          </p:cNvPr>
          <p:cNvSpPr>
            <a:spLocks noGrp="1"/>
          </p:cNvSpPr>
          <p:nvPr>
            <p:ph type="title"/>
          </p:nvPr>
        </p:nvSpPr>
        <p:spPr>
          <a:xfrm>
            <a:off x="957943" y="89807"/>
            <a:ext cx="11016343" cy="659918"/>
          </a:xfrm>
        </p:spPr>
        <p:txBody>
          <a:bodyPr vert="horz" lIns="91440" tIns="45720" rIns="91440" bIns="45720" rtlCol="0" anchor="ctr">
            <a:normAutofit fontScale="90000"/>
          </a:bodyPr>
          <a:lstStyle/>
          <a:p>
            <a:pPr algn="ctr"/>
            <a:r>
              <a:rPr lang="tr-TR" sz="3200" b="1" dirty="0">
                <a:solidFill>
                  <a:srgbClr val="0000CC"/>
                </a:solidFill>
              </a:rPr>
              <a:t>YÖKAK Dereceli Değerlendirme Anahtarı ve </a:t>
            </a:r>
            <a:r>
              <a:rPr lang="tr-TR" sz="3200" b="1" dirty="0" smtClean="0">
                <a:solidFill>
                  <a:srgbClr val="0000CC"/>
                </a:solidFill>
              </a:rPr>
              <a:t>Kullanımı</a:t>
            </a:r>
            <a:br>
              <a:rPr lang="tr-TR" sz="3200" b="1" dirty="0" smtClean="0">
                <a:solidFill>
                  <a:srgbClr val="0000CC"/>
                </a:solidFill>
              </a:rPr>
            </a:br>
            <a:r>
              <a:rPr lang="tr-TR" sz="2200" b="1" dirty="0" smtClean="0">
                <a:solidFill>
                  <a:srgbClr val="FF0000"/>
                </a:solidFill>
              </a:rPr>
              <a:t>Alt </a:t>
            </a:r>
            <a:r>
              <a:rPr lang="tr-TR" sz="2200" b="1" dirty="0">
                <a:solidFill>
                  <a:srgbClr val="FF0000"/>
                </a:solidFill>
              </a:rPr>
              <a:t>ölçütlerin PUKÖ döngüsü ile ilişkilendirilmiş olgunluk </a:t>
            </a:r>
            <a:r>
              <a:rPr lang="tr-TR" sz="2200" b="1" dirty="0" smtClean="0">
                <a:solidFill>
                  <a:srgbClr val="FF0000"/>
                </a:solidFill>
              </a:rPr>
              <a:t>düzeyleri</a:t>
            </a:r>
            <a:endParaRPr lang="en-US" sz="2200" b="1" dirty="0">
              <a:solidFill>
                <a:srgbClr val="FF0000"/>
              </a:solidFill>
            </a:endParaRPr>
          </a:p>
        </p:txBody>
      </p:sp>
      <p:pic>
        <p:nvPicPr>
          <p:cNvPr id="5" name="İçerik Yer Tutucusu 4" descr="metin içeren bir resim&#10;&#10;Açıklama otomatik olarak oluşturuldu">
            <a:extLst>
              <a:ext uri="{FF2B5EF4-FFF2-40B4-BE49-F238E27FC236}">
                <a16:creationId xmlns:a16="http://schemas.microsoft.com/office/drawing/2014/main" id="{E24719E9-16ED-4558-8F03-42743B40B82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91" r="1" b="131"/>
          <a:stretch/>
        </p:blipFill>
        <p:spPr>
          <a:xfrm>
            <a:off x="536712" y="957943"/>
            <a:ext cx="11231217" cy="5900057"/>
          </a:xfrm>
          <a:prstGeom prst="rect">
            <a:avLst/>
          </a:prstGeom>
        </p:spPr>
      </p:pic>
      <p:sp>
        <p:nvSpPr>
          <p:cNvPr id="3" name="Veri Yer Tutucusu 2"/>
          <p:cNvSpPr>
            <a:spLocks noGrp="1"/>
          </p:cNvSpPr>
          <p:nvPr>
            <p:ph type="dt" sz="half" idx="10"/>
          </p:nvPr>
        </p:nvSpPr>
        <p:spPr/>
        <p:txBody>
          <a:bodyPr/>
          <a:lstStyle/>
          <a:p>
            <a:fld id="{C2B408B7-4FD6-430E-95CC-B87B86F8A902}" type="datetime1">
              <a:rPr lang="tr-TR" smtClean="0"/>
              <a:t>19.01.2024</a:t>
            </a:fld>
            <a:endParaRPr lang="tr-TR"/>
          </a:p>
        </p:txBody>
      </p:sp>
      <p:sp>
        <p:nvSpPr>
          <p:cNvPr id="4" name="Altbilgi Yer Tutucusu 3"/>
          <p:cNvSpPr>
            <a:spLocks noGrp="1"/>
          </p:cNvSpPr>
          <p:nvPr>
            <p:ph type="ftr" sz="quarter" idx="11"/>
          </p:nvPr>
        </p:nvSpPr>
        <p:spPr>
          <a:xfrm>
            <a:off x="4008782" y="6575011"/>
            <a:ext cx="4114800" cy="365125"/>
          </a:xfrm>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40</a:t>
            </a:fld>
            <a:endParaRPr lang="tr-TR"/>
          </a:p>
        </p:txBody>
      </p:sp>
    </p:spTree>
    <p:extLst>
      <p:ext uri="{BB962C8B-B14F-4D97-AF65-F5344CB8AC3E}">
        <p14:creationId xmlns:p14="http://schemas.microsoft.com/office/powerpoint/2010/main" val="44997883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952900" y="125128"/>
            <a:ext cx="11011302" cy="750772"/>
          </a:xfrm>
        </p:spPr>
        <p:txBody>
          <a:bodyPr>
            <a:normAutofit/>
          </a:bodyPr>
          <a:lstStyle/>
          <a:p>
            <a:pPr algn="ctr"/>
            <a:r>
              <a:rPr lang="tr-TR" sz="3600" b="1" dirty="0" smtClean="0">
                <a:solidFill>
                  <a:srgbClr val="FF0000"/>
                </a:solidFill>
              </a:rPr>
              <a:t>YÖKAK Dereceli Değerlendirme Anahtarı ve Kullanımı</a:t>
            </a:r>
            <a:endParaRPr lang="tr-TR" sz="3600" dirty="0"/>
          </a:p>
        </p:txBody>
      </p:sp>
      <p:sp>
        <p:nvSpPr>
          <p:cNvPr id="7" name="İçerik Yer Tutucusu 6"/>
          <p:cNvSpPr>
            <a:spLocks noGrp="1"/>
          </p:cNvSpPr>
          <p:nvPr>
            <p:ph idx="1"/>
          </p:nvPr>
        </p:nvSpPr>
        <p:spPr>
          <a:xfrm>
            <a:off x="469899" y="1158949"/>
            <a:ext cx="11494303" cy="4924351"/>
          </a:xfrm>
        </p:spPr>
        <p:txBody>
          <a:bodyPr>
            <a:normAutofit/>
          </a:bodyPr>
          <a:lstStyle/>
          <a:p>
            <a:pPr lvl="0">
              <a:lnSpc>
                <a:spcPct val="100000"/>
              </a:lnSpc>
              <a:spcBef>
                <a:spcPts val="0"/>
              </a:spcBef>
              <a:spcAft>
                <a:spcPts val="400"/>
              </a:spcAft>
            </a:pPr>
            <a:r>
              <a:rPr lang="tr-TR" sz="3600" dirty="0"/>
              <a:t>KGYBS üzerinden gerçekleştirilecek rapor yazımında, açıklamalar </a:t>
            </a:r>
            <a:r>
              <a:rPr lang="tr-TR" sz="3600" b="1" dirty="0" smtClean="0">
                <a:solidFill>
                  <a:srgbClr val="FF0000"/>
                </a:solidFill>
              </a:rPr>
              <a:t>“Başlıklar” </a:t>
            </a:r>
            <a:r>
              <a:rPr lang="tr-TR" sz="3600" dirty="0" smtClean="0"/>
              <a:t>altında </a:t>
            </a:r>
            <a:r>
              <a:rPr lang="tr-TR" sz="3600" dirty="0"/>
              <a:t>yer alan her bir ölçüte yönelik olarak yapılmalı; </a:t>
            </a:r>
            <a:r>
              <a:rPr lang="tr-TR" sz="3600" b="1" dirty="0">
                <a:solidFill>
                  <a:srgbClr val="FF0000"/>
                </a:solidFill>
              </a:rPr>
              <a:t>ölçütlerin açıklamaları yazılırken alt ölçütlerdeki olgunluk düzeyi esas alınmalıdır</a:t>
            </a:r>
            <a:r>
              <a:rPr lang="tr-TR" sz="3600" dirty="0"/>
              <a:t>. </a:t>
            </a:r>
            <a:endParaRPr lang="tr-TR" sz="3600" dirty="0" smtClean="0"/>
          </a:p>
          <a:p>
            <a:pPr lvl="0">
              <a:lnSpc>
                <a:spcPct val="100000"/>
              </a:lnSpc>
              <a:spcBef>
                <a:spcPts val="0"/>
              </a:spcBef>
              <a:spcAft>
                <a:spcPts val="400"/>
              </a:spcAft>
            </a:pPr>
            <a:endParaRPr lang="tr-TR" sz="3600" dirty="0"/>
          </a:p>
          <a:p>
            <a:pPr lvl="0">
              <a:lnSpc>
                <a:spcPct val="100000"/>
              </a:lnSpc>
              <a:spcBef>
                <a:spcPts val="0"/>
              </a:spcBef>
              <a:spcAft>
                <a:spcPts val="400"/>
              </a:spcAft>
            </a:pPr>
            <a:r>
              <a:rPr lang="tr-TR" sz="3600" dirty="0"/>
              <a:t>Alt ölçütlerin olgunluk düzeyinin değerlendirmesinde kullanılan YÖKAK Dereceli Değerlendirme Anahtarı 1-5 arasında derecelendirilen basamaklardan oluşmaktadır. </a:t>
            </a:r>
            <a:endParaRPr lang="tr-TR" sz="3600" dirty="0" smtClean="0"/>
          </a:p>
        </p:txBody>
      </p:sp>
      <p:sp>
        <p:nvSpPr>
          <p:cNvPr id="3" name="Veri Yer Tutucusu 2"/>
          <p:cNvSpPr>
            <a:spLocks noGrp="1"/>
          </p:cNvSpPr>
          <p:nvPr>
            <p:ph type="dt" sz="half" idx="10"/>
          </p:nvPr>
        </p:nvSpPr>
        <p:spPr/>
        <p:txBody>
          <a:bodyPr/>
          <a:lstStyle/>
          <a:p>
            <a:fld id="{29BAD820-D268-4C49-A5D1-AD414FB1C003}" type="datetime1">
              <a:rPr lang="tr-TR" smtClean="0"/>
              <a:t>19.01.2024</a:t>
            </a:fld>
            <a:endParaRPr lang="tr-TR"/>
          </a:p>
        </p:txBody>
      </p:sp>
      <p:sp>
        <p:nvSpPr>
          <p:cNvPr id="4" name="Altbilgi Yer Tutucusu 3"/>
          <p:cNvSpPr>
            <a:spLocks noGrp="1"/>
          </p:cNvSpPr>
          <p:nvPr>
            <p:ph type="ftr" sz="quarter" idx="11"/>
          </p:nvPr>
        </p:nvSpPr>
        <p:spPr/>
        <p:txBody>
          <a:bodyPr/>
          <a:lstStyle/>
          <a:p>
            <a:r>
              <a:rPr lang="tr-TR" smtClean="0"/>
              <a:t>TRÜ KALİTE KOORDİNATÖRLÜĞÜ</a:t>
            </a:r>
            <a:endParaRPr lang="tr-TR"/>
          </a:p>
        </p:txBody>
      </p:sp>
      <p:sp>
        <p:nvSpPr>
          <p:cNvPr id="5" name="Slayt Numarası Yer Tutucusu 4"/>
          <p:cNvSpPr>
            <a:spLocks noGrp="1"/>
          </p:cNvSpPr>
          <p:nvPr>
            <p:ph type="sldNum" sz="quarter" idx="12"/>
          </p:nvPr>
        </p:nvSpPr>
        <p:spPr/>
        <p:txBody>
          <a:bodyPr/>
          <a:lstStyle/>
          <a:p>
            <a:fld id="{DDCE7859-ABE5-4F86-9590-63E6FFC2B8A3}" type="slidenum">
              <a:rPr lang="tr-TR" smtClean="0"/>
              <a:pPr/>
              <a:t>41</a:t>
            </a:fld>
            <a:endParaRPr lang="tr-TR"/>
          </a:p>
        </p:txBody>
      </p:sp>
    </p:spTree>
    <p:extLst>
      <p:ext uri="{BB962C8B-B14F-4D97-AF65-F5344CB8AC3E}">
        <p14:creationId xmlns:p14="http://schemas.microsoft.com/office/powerpoint/2010/main" val="275554044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952900" y="125128"/>
            <a:ext cx="11011302" cy="750772"/>
          </a:xfrm>
        </p:spPr>
        <p:txBody>
          <a:bodyPr>
            <a:normAutofit fontScale="90000"/>
          </a:bodyPr>
          <a:lstStyle/>
          <a:p>
            <a:pPr algn="ctr"/>
            <a:r>
              <a:rPr lang="tr-TR" sz="3600" b="1" dirty="0" smtClean="0">
                <a:solidFill>
                  <a:srgbClr val="FF0000"/>
                </a:solidFill>
              </a:rPr>
              <a:t>YÖKAK Dereceli Değerlendirme Anahtarı ve Kullanımı</a:t>
            </a:r>
            <a:br>
              <a:rPr lang="tr-TR" sz="3600" b="1" dirty="0" smtClean="0">
                <a:solidFill>
                  <a:srgbClr val="FF0000"/>
                </a:solidFill>
              </a:rPr>
            </a:br>
            <a:r>
              <a:rPr lang="tr-TR" sz="2700" b="1" i="1" dirty="0">
                <a:solidFill>
                  <a:srgbClr val="0000CC"/>
                </a:solidFill>
              </a:rPr>
              <a:t>KİDR yazımında başlık, ölçüt ve alt ölçütlerin ilişkilendirilmesi </a:t>
            </a:r>
            <a:r>
              <a:rPr lang="tr-TR" sz="2700" b="1" i="1" dirty="0" smtClean="0">
                <a:solidFill>
                  <a:srgbClr val="0000CC"/>
                </a:solidFill>
              </a:rPr>
              <a:t>örneği</a:t>
            </a:r>
            <a:endParaRPr lang="tr-TR" sz="2700" dirty="0"/>
          </a:p>
        </p:txBody>
      </p:sp>
      <p:sp>
        <p:nvSpPr>
          <p:cNvPr id="3" name="Veri Yer Tutucusu 2"/>
          <p:cNvSpPr>
            <a:spLocks noGrp="1"/>
          </p:cNvSpPr>
          <p:nvPr>
            <p:ph type="dt" sz="half" idx="10"/>
          </p:nvPr>
        </p:nvSpPr>
        <p:spPr/>
        <p:txBody>
          <a:bodyPr/>
          <a:lstStyle/>
          <a:p>
            <a:fld id="{60F5D709-E73A-4792-84D5-7096FCB60781}" type="datetime1">
              <a:rPr lang="tr-TR" smtClean="0"/>
              <a:t>19.01.2024</a:t>
            </a:fld>
            <a:endParaRPr lang="tr-TR"/>
          </a:p>
        </p:txBody>
      </p:sp>
      <p:sp>
        <p:nvSpPr>
          <p:cNvPr id="4" name="Altbilgi Yer Tutucusu 3"/>
          <p:cNvSpPr>
            <a:spLocks noGrp="1"/>
          </p:cNvSpPr>
          <p:nvPr>
            <p:ph type="ftr" sz="quarter" idx="11"/>
          </p:nvPr>
        </p:nvSpPr>
        <p:spPr/>
        <p:txBody>
          <a:bodyPr/>
          <a:lstStyle/>
          <a:p>
            <a:r>
              <a:rPr lang="tr-TR" smtClean="0"/>
              <a:t>TRÜ KALİTE KOORDİNATÖRLÜĞÜ</a:t>
            </a:r>
            <a:endParaRPr lang="tr-TR"/>
          </a:p>
        </p:txBody>
      </p:sp>
      <p:sp>
        <p:nvSpPr>
          <p:cNvPr id="5" name="Slayt Numarası Yer Tutucusu 4"/>
          <p:cNvSpPr>
            <a:spLocks noGrp="1"/>
          </p:cNvSpPr>
          <p:nvPr>
            <p:ph type="sldNum" sz="quarter" idx="12"/>
          </p:nvPr>
        </p:nvSpPr>
        <p:spPr/>
        <p:txBody>
          <a:bodyPr/>
          <a:lstStyle/>
          <a:p>
            <a:fld id="{DDCE7859-ABE5-4F86-9590-63E6FFC2B8A3}" type="slidenum">
              <a:rPr lang="tr-TR" smtClean="0"/>
              <a:pPr/>
              <a:t>42</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1281573189"/>
              </p:ext>
            </p:extLst>
          </p:nvPr>
        </p:nvGraphicFramePr>
        <p:xfrm>
          <a:off x="390939" y="1262844"/>
          <a:ext cx="11410122" cy="4538484"/>
        </p:xfrm>
        <a:graphic>
          <a:graphicData uri="http://schemas.openxmlformats.org/drawingml/2006/table">
            <a:tbl>
              <a:tblPr firstRow="1" firstCol="1" bandRow="1">
                <a:tableStyleId>{BDBED569-4797-4DF1-A0F4-6AAB3CD982D8}</a:tableStyleId>
              </a:tblPr>
              <a:tblGrid>
                <a:gridCol w="1537117">
                  <a:extLst>
                    <a:ext uri="{9D8B030D-6E8A-4147-A177-3AD203B41FA5}">
                      <a16:colId xmlns:a16="http://schemas.microsoft.com/office/drawing/2014/main" val="2737574532"/>
                    </a:ext>
                  </a:extLst>
                </a:gridCol>
                <a:gridCol w="3586577">
                  <a:extLst>
                    <a:ext uri="{9D8B030D-6E8A-4147-A177-3AD203B41FA5}">
                      <a16:colId xmlns:a16="http://schemas.microsoft.com/office/drawing/2014/main" val="2332104029"/>
                    </a:ext>
                  </a:extLst>
                </a:gridCol>
                <a:gridCol w="6286428">
                  <a:extLst>
                    <a:ext uri="{9D8B030D-6E8A-4147-A177-3AD203B41FA5}">
                      <a16:colId xmlns:a16="http://schemas.microsoft.com/office/drawing/2014/main" val="2821287301"/>
                    </a:ext>
                  </a:extLst>
                </a:gridCol>
              </a:tblGrid>
              <a:tr h="772736">
                <a:tc>
                  <a:txBody>
                    <a:bodyPr/>
                    <a:lstStyle/>
                    <a:p>
                      <a:pPr marL="74930" marR="40005" algn="ctr">
                        <a:spcAft>
                          <a:spcPts val="0"/>
                        </a:spcAft>
                      </a:pPr>
                      <a:r>
                        <a:rPr lang="tr-TR" sz="2400" dirty="0">
                          <a:effectLst/>
                        </a:rPr>
                        <a:t>Başlık</a:t>
                      </a:r>
                      <a:endParaRPr lang="tr-T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4930" marR="40005" algn="ctr">
                        <a:spcAft>
                          <a:spcPts val="0"/>
                        </a:spcAft>
                      </a:pPr>
                      <a:r>
                        <a:rPr lang="tr-TR" sz="2400" dirty="0">
                          <a:effectLst/>
                        </a:rPr>
                        <a:t>B. Eğitim ve Öğretim</a:t>
                      </a:r>
                      <a:endParaRPr lang="tr-T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4930" marR="40005" algn="ctr">
                        <a:spcAft>
                          <a:spcPts val="0"/>
                        </a:spcAft>
                      </a:pPr>
                      <a:r>
                        <a:rPr lang="tr-TR" sz="2400" dirty="0">
                          <a:effectLst/>
                        </a:rPr>
                        <a:t>Başlıklar altında ölçütler ve alt ölçütler yer almaktadır.</a:t>
                      </a:r>
                      <a:endParaRPr lang="tr-T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3874513"/>
                  </a:ext>
                </a:extLst>
              </a:tr>
              <a:tr h="1449316">
                <a:tc>
                  <a:txBody>
                    <a:bodyPr/>
                    <a:lstStyle/>
                    <a:p>
                      <a:pPr marL="74930" marR="40005">
                        <a:spcAft>
                          <a:spcPts val="0"/>
                        </a:spcAft>
                      </a:pPr>
                      <a:r>
                        <a:rPr lang="tr-TR" sz="2200">
                          <a:effectLst/>
                        </a:rPr>
                        <a:t>Ölçüt</a:t>
                      </a:r>
                      <a:endParaRPr lang="tr-TR"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4930" marR="40005">
                        <a:spcAft>
                          <a:spcPts val="0"/>
                        </a:spcAft>
                      </a:pPr>
                      <a:r>
                        <a:rPr lang="tr-TR" sz="2800" b="1" dirty="0">
                          <a:effectLst/>
                        </a:rPr>
                        <a:t>B.1 Program Tasarımı, Değerlendirmesi ve Güncellenmesi</a:t>
                      </a:r>
                      <a:endParaRPr lang="tr-TR"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4930" marR="40005">
                        <a:spcAft>
                          <a:spcPts val="0"/>
                        </a:spcAft>
                      </a:pPr>
                      <a:r>
                        <a:rPr lang="tr-TR" sz="2800" dirty="0">
                          <a:effectLst/>
                        </a:rPr>
                        <a:t>Rapor yazımı ölçütler bazında gerçekleştirilecektir. </a:t>
                      </a:r>
                      <a:endParaRPr lang="tr-T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8509722"/>
                  </a:ext>
                </a:extLst>
              </a:tr>
              <a:tr h="2316432">
                <a:tc>
                  <a:txBody>
                    <a:bodyPr/>
                    <a:lstStyle/>
                    <a:p>
                      <a:pPr marL="74930" marR="40005">
                        <a:spcAft>
                          <a:spcPts val="0"/>
                        </a:spcAft>
                      </a:pPr>
                      <a:r>
                        <a:rPr lang="tr-TR" sz="2200" dirty="0">
                          <a:effectLst/>
                        </a:rPr>
                        <a:t>Alt Ölçüt</a:t>
                      </a:r>
                      <a:endParaRPr lang="tr-TR"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4930" marR="40005">
                        <a:spcAft>
                          <a:spcPts val="0"/>
                        </a:spcAft>
                      </a:pPr>
                      <a:r>
                        <a:rPr lang="tr-TR" sz="2800" b="1" u="sng" dirty="0">
                          <a:effectLst/>
                        </a:rPr>
                        <a:t>B.1.5. Programların izlenmesi ve güncellenmesi</a:t>
                      </a:r>
                      <a:endParaRPr lang="tr-TR"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4930" marR="40005">
                        <a:spcAft>
                          <a:spcPts val="0"/>
                        </a:spcAft>
                      </a:pPr>
                      <a:r>
                        <a:rPr lang="tr-TR" sz="2800" dirty="0">
                          <a:effectLst/>
                        </a:rPr>
                        <a:t>Alt ölçütler, ölçütlerin yazımında esas alınılacak ve kanıtlarla desteklenen olgunluk düzeyi KGYBS üzerinden derecelendirilecektir. Alt ölçütler için ayrıca açıklama yazılmayacaktır.</a:t>
                      </a:r>
                      <a:endParaRPr lang="tr-T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1716658"/>
                  </a:ext>
                </a:extLst>
              </a:tr>
            </a:tbl>
          </a:graphicData>
        </a:graphic>
      </p:graphicFrame>
    </p:spTree>
    <p:extLst>
      <p:ext uri="{BB962C8B-B14F-4D97-AF65-F5344CB8AC3E}">
        <p14:creationId xmlns:p14="http://schemas.microsoft.com/office/powerpoint/2010/main" val="62430260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375380FA-76B3-46A9-89CE-66E43479B819}"/>
              </a:ext>
            </a:extLst>
          </p:cNvPr>
          <p:cNvPicPr>
            <a:picLocks noGrp="1" noChangeAspect="1"/>
          </p:cNvPicPr>
          <p:nvPr>
            <p:ph idx="1"/>
          </p:nvPr>
        </p:nvPicPr>
        <p:blipFill rotWithShape="1">
          <a:blip r:embed="rId2"/>
          <a:srcRect l="17734" t="43610" r="37731" b="15756"/>
          <a:stretch/>
        </p:blipFill>
        <p:spPr>
          <a:xfrm>
            <a:off x="829838" y="1332411"/>
            <a:ext cx="10796105" cy="5320938"/>
          </a:xfrm>
        </p:spPr>
      </p:pic>
      <p:sp>
        <p:nvSpPr>
          <p:cNvPr id="5" name="Unvan 5"/>
          <p:cNvSpPr>
            <a:spLocks noGrp="1"/>
          </p:cNvSpPr>
          <p:nvPr>
            <p:ph type="title"/>
          </p:nvPr>
        </p:nvSpPr>
        <p:spPr>
          <a:xfrm>
            <a:off x="952900" y="125128"/>
            <a:ext cx="11011302" cy="750772"/>
          </a:xfrm>
        </p:spPr>
        <p:txBody>
          <a:bodyPr>
            <a:normAutofit fontScale="90000"/>
          </a:bodyPr>
          <a:lstStyle/>
          <a:p>
            <a:pPr algn="ctr"/>
            <a:r>
              <a:rPr lang="tr-TR" sz="3600" b="1" dirty="0" smtClean="0">
                <a:solidFill>
                  <a:srgbClr val="FF0000"/>
                </a:solidFill>
              </a:rPr>
              <a:t>YÖKAK Dereceli Değerlendirme Anahtarı ve Kullanımı</a:t>
            </a:r>
            <a:br>
              <a:rPr lang="tr-TR" sz="3600" b="1" dirty="0" smtClean="0">
                <a:solidFill>
                  <a:srgbClr val="FF0000"/>
                </a:solidFill>
              </a:rPr>
            </a:br>
            <a:r>
              <a:rPr lang="tr-TR" sz="2200" b="1" i="1" dirty="0">
                <a:solidFill>
                  <a:srgbClr val="0000CC"/>
                </a:solidFill>
              </a:rPr>
              <a:t>KİDR yazımında başlık, ölçüt ve alt ölçütlerin ilişkilendirilmesi </a:t>
            </a:r>
            <a:r>
              <a:rPr lang="tr-TR" sz="2200" b="1" i="1" dirty="0" smtClean="0">
                <a:solidFill>
                  <a:srgbClr val="0000CC"/>
                </a:solidFill>
              </a:rPr>
              <a:t>örneği</a:t>
            </a:r>
            <a:endParaRPr lang="tr-TR" sz="2200" dirty="0"/>
          </a:p>
        </p:txBody>
      </p:sp>
    </p:spTree>
    <p:extLst>
      <p:ext uri="{BB962C8B-B14F-4D97-AF65-F5344CB8AC3E}">
        <p14:creationId xmlns:p14="http://schemas.microsoft.com/office/powerpoint/2010/main" val="97390236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8"/>
          <p:cNvSpPr>
            <a:spLocks noGrp="1"/>
          </p:cNvSpPr>
          <p:nvPr>
            <p:ph type="title"/>
          </p:nvPr>
        </p:nvSpPr>
        <p:spPr>
          <a:xfrm>
            <a:off x="1375954" y="156754"/>
            <a:ext cx="10540121" cy="616210"/>
          </a:xfrm>
        </p:spPr>
        <p:txBody>
          <a:bodyPr>
            <a:normAutofit/>
          </a:bodyPr>
          <a:lstStyle/>
          <a:p>
            <a:pPr algn="ctr"/>
            <a:r>
              <a:rPr lang="tr-TR" sz="3200" b="1" dirty="0" smtClean="0">
                <a:solidFill>
                  <a:srgbClr val="FF0000"/>
                </a:solidFill>
              </a:rPr>
              <a:t>YÖKAK Dereceli Değerlendirme Anahtarı ve Kullanımı</a:t>
            </a:r>
            <a:endParaRPr lang="tr-TR" sz="3200" dirty="0">
              <a:solidFill>
                <a:srgbClr val="FF0000"/>
              </a:solidFill>
            </a:endParaRPr>
          </a:p>
        </p:txBody>
      </p:sp>
      <p:sp>
        <p:nvSpPr>
          <p:cNvPr id="4" name="Veri Yer Tutucusu 3"/>
          <p:cNvSpPr>
            <a:spLocks noGrp="1"/>
          </p:cNvSpPr>
          <p:nvPr>
            <p:ph type="dt" sz="half" idx="10"/>
          </p:nvPr>
        </p:nvSpPr>
        <p:spPr/>
        <p:txBody>
          <a:bodyPr/>
          <a:lstStyle/>
          <a:p>
            <a:fld id="{B6E0B89E-B2AB-4262-AFE8-2CF7A7669889}"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44</a:t>
            </a:fld>
            <a:endParaRPr lang="tr-TR"/>
          </a:p>
        </p:txBody>
      </p:sp>
      <p:pic>
        <p:nvPicPr>
          <p:cNvPr id="8" name="image4.jpeg"/>
          <p:cNvPicPr/>
          <p:nvPr/>
        </p:nvPicPr>
        <p:blipFill>
          <a:blip r:embed="rId2" cstate="print"/>
          <a:stretch>
            <a:fillRect/>
          </a:stretch>
        </p:blipFill>
        <p:spPr>
          <a:xfrm>
            <a:off x="0" y="1515291"/>
            <a:ext cx="12095827" cy="5342709"/>
          </a:xfrm>
          <a:prstGeom prst="rect">
            <a:avLst/>
          </a:prstGeom>
        </p:spPr>
      </p:pic>
      <p:sp>
        <p:nvSpPr>
          <p:cNvPr id="2" name="Dikdörtgen 1"/>
          <p:cNvSpPr/>
          <p:nvPr/>
        </p:nvSpPr>
        <p:spPr>
          <a:xfrm>
            <a:off x="635725" y="772964"/>
            <a:ext cx="11390811" cy="523220"/>
          </a:xfrm>
          <a:prstGeom prst="rect">
            <a:avLst/>
          </a:prstGeom>
        </p:spPr>
        <p:txBody>
          <a:bodyPr wrap="square">
            <a:spAutoFit/>
          </a:bodyPr>
          <a:lstStyle/>
          <a:p>
            <a:pPr marR="40005" lvl="0" algn="ctr">
              <a:spcAft>
                <a:spcPts val="0"/>
              </a:spcAft>
            </a:pPr>
            <a:r>
              <a:rPr lang="tr-TR" sz="2800" b="1" dirty="0">
                <a:solidFill>
                  <a:srgbClr val="0000CC"/>
                </a:solidFill>
                <a:latin typeface="Calibri" panose="020F0502020204030204" pitchFamily="34" charset="0"/>
                <a:ea typeface="Calibri" panose="020F0502020204030204" pitchFamily="34" charset="0"/>
                <a:cs typeface="Calibri" panose="020F0502020204030204" pitchFamily="34" charset="0"/>
              </a:rPr>
              <a:t>Her bir olgunluk düzeyi bir önceki olgunluk düzeyini mutlaka kapsamalıdır. </a:t>
            </a:r>
            <a:endParaRPr lang="tr-TR" sz="2800" b="1" dirty="0">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594458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01783" y="124495"/>
            <a:ext cx="10752794" cy="672561"/>
          </a:xfrm>
        </p:spPr>
        <p:txBody>
          <a:bodyPr>
            <a:normAutofit/>
          </a:bodyPr>
          <a:lstStyle/>
          <a:p>
            <a:pPr algn="ctr"/>
            <a:r>
              <a:rPr lang="tr-TR" sz="3600" b="1" dirty="0" smtClean="0">
                <a:solidFill>
                  <a:srgbClr val="0000CC"/>
                </a:solidFill>
              </a:rPr>
              <a:t>YÖKAK Dereceli Değerlendirme Anahtarı ve Kullanımı</a:t>
            </a:r>
            <a:endParaRPr lang="tr-TR" sz="3600" dirty="0">
              <a:solidFill>
                <a:srgbClr val="0000CC"/>
              </a:solidFill>
            </a:endParaRPr>
          </a:p>
        </p:txBody>
      </p:sp>
      <p:sp>
        <p:nvSpPr>
          <p:cNvPr id="3" name="İçerik Yer Tutucusu 2"/>
          <p:cNvSpPr>
            <a:spLocks noGrp="1"/>
          </p:cNvSpPr>
          <p:nvPr>
            <p:ph idx="1"/>
          </p:nvPr>
        </p:nvSpPr>
        <p:spPr>
          <a:xfrm>
            <a:off x="385010" y="1079864"/>
            <a:ext cx="11569567" cy="4993678"/>
          </a:xfrm>
        </p:spPr>
        <p:txBody>
          <a:bodyPr>
            <a:normAutofit lnSpcReduction="10000"/>
          </a:bodyPr>
          <a:lstStyle/>
          <a:p>
            <a:pPr lvl="0">
              <a:lnSpc>
                <a:spcPct val="110000"/>
              </a:lnSpc>
              <a:spcBef>
                <a:spcPts val="0"/>
              </a:spcBef>
              <a:spcAft>
                <a:spcPts val="400"/>
              </a:spcAft>
            </a:pPr>
            <a:r>
              <a:rPr lang="tr-TR" sz="3200" dirty="0"/>
              <a:t>Bir alt ölçütte </a:t>
            </a:r>
            <a:r>
              <a:rPr lang="tr-TR" sz="3200" b="1" dirty="0" smtClean="0">
                <a:solidFill>
                  <a:srgbClr val="0000CC"/>
                </a:solidFill>
              </a:rPr>
              <a:t>dört (4) </a:t>
            </a:r>
            <a:r>
              <a:rPr lang="tr-TR" sz="3200" b="1" dirty="0" smtClean="0">
                <a:solidFill>
                  <a:srgbClr val="FF0000"/>
                </a:solidFill>
              </a:rPr>
              <a:t>OLGUNLUK SEVİYESİNE</a:t>
            </a:r>
            <a:r>
              <a:rPr lang="tr-TR" sz="3200" dirty="0" smtClean="0"/>
              <a:t> karar </a:t>
            </a:r>
            <a:r>
              <a:rPr lang="tr-TR" sz="3200" dirty="0"/>
              <a:t>verebilmek için</a:t>
            </a:r>
            <a:r>
              <a:rPr lang="tr-TR" sz="3200" dirty="0" smtClean="0"/>
              <a:t>;</a:t>
            </a:r>
          </a:p>
          <a:p>
            <a:pPr lvl="0">
              <a:lnSpc>
                <a:spcPct val="110000"/>
              </a:lnSpc>
              <a:spcBef>
                <a:spcPts val="0"/>
              </a:spcBef>
              <a:spcAft>
                <a:spcPts val="400"/>
              </a:spcAft>
            </a:pPr>
            <a:endParaRPr lang="tr-TR" sz="3200" dirty="0"/>
          </a:p>
          <a:p>
            <a:pPr lvl="1">
              <a:lnSpc>
                <a:spcPct val="110000"/>
              </a:lnSpc>
              <a:spcBef>
                <a:spcPts val="0"/>
              </a:spcBef>
              <a:spcAft>
                <a:spcPts val="400"/>
              </a:spcAft>
            </a:pPr>
            <a:r>
              <a:rPr lang="tr-TR" sz="3200" dirty="0"/>
              <a:t>Uygulamaların kurumun </a:t>
            </a:r>
            <a:r>
              <a:rPr lang="tr-TR" sz="3200" b="1" dirty="0">
                <a:solidFill>
                  <a:srgbClr val="FF0000"/>
                </a:solidFill>
              </a:rPr>
              <a:t>geneline yayılmış olması</a:t>
            </a:r>
            <a:r>
              <a:rPr lang="tr-TR" sz="3200" dirty="0"/>
              <a:t>,</a:t>
            </a:r>
          </a:p>
          <a:p>
            <a:pPr lvl="1">
              <a:lnSpc>
                <a:spcPct val="110000"/>
              </a:lnSpc>
              <a:spcBef>
                <a:spcPts val="0"/>
              </a:spcBef>
              <a:spcAft>
                <a:spcPts val="400"/>
              </a:spcAft>
            </a:pPr>
            <a:r>
              <a:rPr lang="tr-TR" sz="3200" dirty="0"/>
              <a:t>Uygulamalardan </a:t>
            </a:r>
            <a:r>
              <a:rPr lang="tr-TR" sz="3200" b="1" dirty="0">
                <a:solidFill>
                  <a:srgbClr val="FF0000"/>
                </a:solidFill>
              </a:rPr>
              <a:t>sonuç elde edilmiş olması</a:t>
            </a:r>
            <a:r>
              <a:rPr lang="tr-TR" sz="3200" dirty="0"/>
              <a:t>,</a:t>
            </a:r>
          </a:p>
          <a:p>
            <a:pPr lvl="1">
              <a:lnSpc>
                <a:spcPct val="110000"/>
              </a:lnSpc>
              <a:spcBef>
                <a:spcPts val="0"/>
              </a:spcBef>
              <a:spcAft>
                <a:spcPts val="400"/>
              </a:spcAft>
            </a:pPr>
            <a:r>
              <a:rPr lang="tr-TR" sz="3200" dirty="0"/>
              <a:t>Bu sonuçların </a:t>
            </a:r>
            <a:r>
              <a:rPr lang="tr-TR" sz="3200" b="1" dirty="0">
                <a:solidFill>
                  <a:srgbClr val="FF0000"/>
                </a:solidFill>
              </a:rPr>
              <a:t>izleniyor olması</a:t>
            </a:r>
            <a:r>
              <a:rPr lang="tr-TR" sz="3200" dirty="0"/>
              <a:t>,</a:t>
            </a:r>
          </a:p>
          <a:p>
            <a:pPr lvl="1">
              <a:lnSpc>
                <a:spcPct val="110000"/>
              </a:lnSpc>
              <a:spcBef>
                <a:spcPts val="0"/>
              </a:spcBef>
              <a:spcAft>
                <a:spcPts val="400"/>
              </a:spcAft>
            </a:pPr>
            <a:r>
              <a:rPr lang="tr-TR" sz="3200" dirty="0"/>
              <a:t>İzleme sonuçlarının ilgili </a:t>
            </a:r>
            <a:r>
              <a:rPr lang="tr-TR" sz="3200" b="1" dirty="0">
                <a:solidFill>
                  <a:srgbClr val="FF0000"/>
                </a:solidFill>
              </a:rPr>
              <a:t>paydaşlarla birlikte </a:t>
            </a:r>
            <a:r>
              <a:rPr lang="tr-TR" sz="3200" dirty="0"/>
              <a:t>değerlendirilerek; uygulamaların </a:t>
            </a:r>
            <a:r>
              <a:rPr lang="tr-TR" sz="3200" b="1" dirty="0" smtClean="0">
                <a:solidFill>
                  <a:srgbClr val="FF0000"/>
                </a:solidFill>
              </a:rPr>
              <a:t>iyileştirilmiş olması,</a:t>
            </a:r>
            <a:endParaRPr lang="tr-TR" sz="3200" b="1" dirty="0">
              <a:solidFill>
                <a:srgbClr val="FF0000"/>
              </a:solidFill>
            </a:endParaRPr>
          </a:p>
          <a:p>
            <a:pPr lvl="1">
              <a:lnSpc>
                <a:spcPct val="110000"/>
              </a:lnSpc>
              <a:spcBef>
                <a:spcPts val="0"/>
              </a:spcBef>
              <a:spcAft>
                <a:spcPts val="400"/>
              </a:spcAft>
            </a:pPr>
            <a:r>
              <a:rPr lang="tr-TR" sz="3200" dirty="0"/>
              <a:t>Tüm bunların </a:t>
            </a:r>
            <a:r>
              <a:rPr lang="tr-TR" sz="3200" b="1" dirty="0">
                <a:solidFill>
                  <a:srgbClr val="FF0000"/>
                </a:solidFill>
              </a:rPr>
              <a:t>kanıtlarla desteklenmesi </a:t>
            </a:r>
            <a:r>
              <a:rPr lang="tr-TR" sz="3200" dirty="0"/>
              <a:t>gerekmektedir.</a:t>
            </a:r>
          </a:p>
          <a:p>
            <a:pPr marL="0" indent="0">
              <a:lnSpc>
                <a:spcPct val="110000"/>
              </a:lnSpc>
              <a:spcBef>
                <a:spcPts val="0"/>
              </a:spcBef>
              <a:spcAft>
                <a:spcPts val="400"/>
              </a:spcAft>
              <a:buNone/>
            </a:pPr>
            <a:endParaRPr lang="tr-TR" sz="3200" dirty="0"/>
          </a:p>
        </p:txBody>
      </p:sp>
      <p:sp>
        <p:nvSpPr>
          <p:cNvPr id="4" name="Veri Yer Tutucusu 3"/>
          <p:cNvSpPr>
            <a:spLocks noGrp="1"/>
          </p:cNvSpPr>
          <p:nvPr>
            <p:ph type="dt" sz="half" idx="10"/>
          </p:nvPr>
        </p:nvSpPr>
        <p:spPr/>
        <p:txBody>
          <a:bodyPr/>
          <a:lstStyle/>
          <a:p>
            <a:fld id="{E8AE2DC0-B23B-455A-A5C9-0B872F241FF8}"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45</a:t>
            </a:fld>
            <a:endParaRPr lang="tr-TR"/>
          </a:p>
        </p:txBody>
      </p:sp>
    </p:spTree>
    <p:extLst>
      <p:ext uri="{BB962C8B-B14F-4D97-AF65-F5344CB8AC3E}">
        <p14:creationId xmlns:p14="http://schemas.microsoft.com/office/powerpoint/2010/main" val="47563421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5406" y="124495"/>
            <a:ext cx="10809171" cy="712904"/>
          </a:xfrm>
        </p:spPr>
        <p:txBody>
          <a:bodyPr>
            <a:normAutofit/>
          </a:bodyPr>
          <a:lstStyle/>
          <a:p>
            <a:pPr algn="ctr"/>
            <a:r>
              <a:rPr lang="tr-TR" sz="3600" b="1" dirty="0" smtClean="0">
                <a:solidFill>
                  <a:srgbClr val="0000CC"/>
                </a:solidFill>
              </a:rPr>
              <a:t>YÖKAK Dereceli Değerlendirme Anahtarı ve Kullanımı</a:t>
            </a:r>
            <a:endParaRPr lang="tr-TR" sz="3600" dirty="0">
              <a:solidFill>
                <a:srgbClr val="0000CC"/>
              </a:solidFill>
            </a:endParaRPr>
          </a:p>
        </p:txBody>
      </p:sp>
      <p:sp>
        <p:nvSpPr>
          <p:cNvPr id="3" name="İçerik Yer Tutucusu 2"/>
          <p:cNvSpPr>
            <a:spLocks noGrp="1"/>
          </p:cNvSpPr>
          <p:nvPr>
            <p:ph idx="1"/>
          </p:nvPr>
        </p:nvSpPr>
        <p:spPr>
          <a:xfrm>
            <a:off x="520699" y="1053548"/>
            <a:ext cx="11376440" cy="5245652"/>
          </a:xfrm>
        </p:spPr>
        <p:txBody>
          <a:bodyPr>
            <a:normAutofit fontScale="92500" lnSpcReduction="10000"/>
          </a:bodyPr>
          <a:lstStyle/>
          <a:p>
            <a:pPr lvl="0">
              <a:lnSpc>
                <a:spcPct val="110000"/>
              </a:lnSpc>
              <a:spcBef>
                <a:spcPts val="0"/>
              </a:spcBef>
              <a:spcAft>
                <a:spcPts val="400"/>
              </a:spcAft>
            </a:pPr>
            <a:r>
              <a:rPr lang="tr-TR" dirty="0" smtClean="0"/>
              <a:t>Bir </a:t>
            </a:r>
            <a:r>
              <a:rPr lang="tr-TR" dirty="0"/>
              <a:t>alt ölçütte </a:t>
            </a:r>
            <a:r>
              <a:rPr lang="tr-TR" b="1" dirty="0" smtClean="0">
                <a:solidFill>
                  <a:srgbClr val="0000CC"/>
                </a:solidFill>
              </a:rPr>
              <a:t>beş (5)</a:t>
            </a:r>
            <a:r>
              <a:rPr lang="tr-TR" b="1" dirty="0" smtClean="0">
                <a:solidFill>
                  <a:srgbClr val="FF0000"/>
                </a:solidFill>
              </a:rPr>
              <a:t> OLGUNLUK SEVİYESİNE </a:t>
            </a:r>
            <a:r>
              <a:rPr lang="tr-TR" dirty="0" smtClean="0"/>
              <a:t>karar </a:t>
            </a:r>
            <a:r>
              <a:rPr lang="tr-TR" dirty="0"/>
              <a:t>verebilmek için ise yukarıda yer alan hususların yanı sıra; </a:t>
            </a:r>
            <a:endParaRPr lang="tr-TR" dirty="0" smtClean="0"/>
          </a:p>
          <a:p>
            <a:pPr lvl="0">
              <a:lnSpc>
                <a:spcPct val="110000"/>
              </a:lnSpc>
              <a:spcBef>
                <a:spcPts val="0"/>
              </a:spcBef>
              <a:spcAft>
                <a:spcPts val="400"/>
              </a:spcAft>
            </a:pPr>
            <a:endParaRPr lang="tr-TR" dirty="0"/>
          </a:p>
          <a:p>
            <a:pPr lvl="1">
              <a:lnSpc>
                <a:spcPct val="110000"/>
              </a:lnSpc>
              <a:spcBef>
                <a:spcPts val="0"/>
              </a:spcBef>
              <a:spcAft>
                <a:spcPts val="400"/>
              </a:spcAft>
            </a:pPr>
            <a:r>
              <a:rPr lang="tr-TR" sz="3200" dirty="0"/>
              <a:t>Uygulamaların sistematikliğinin ve sürdürülebilirliğinin </a:t>
            </a:r>
            <a:r>
              <a:rPr lang="tr-TR" sz="3200" i="1" dirty="0" smtClean="0">
                <a:solidFill>
                  <a:srgbClr val="FF0000"/>
                </a:solidFill>
              </a:rPr>
              <a:t>(PUKÖ çevriminin birkaç kez kapatılması),</a:t>
            </a:r>
          </a:p>
          <a:p>
            <a:pPr lvl="1">
              <a:lnSpc>
                <a:spcPct val="110000"/>
              </a:lnSpc>
              <a:spcBef>
                <a:spcPts val="0"/>
              </a:spcBef>
              <a:spcAft>
                <a:spcPts val="400"/>
              </a:spcAft>
            </a:pPr>
            <a:r>
              <a:rPr lang="tr-TR" sz="3200" dirty="0" smtClean="0"/>
              <a:t>Uygulamaların </a:t>
            </a:r>
            <a:r>
              <a:rPr lang="tr-TR" sz="3200" b="1" dirty="0" smtClean="0">
                <a:solidFill>
                  <a:srgbClr val="FF0000"/>
                </a:solidFill>
              </a:rPr>
              <a:t>kurumun genelinde katkı sağladığının ve içselleştirildiğinin,</a:t>
            </a:r>
          </a:p>
          <a:p>
            <a:pPr lvl="1">
              <a:lnSpc>
                <a:spcPct val="110000"/>
              </a:lnSpc>
              <a:spcBef>
                <a:spcPts val="0"/>
              </a:spcBef>
              <a:spcAft>
                <a:spcPts val="400"/>
              </a:spcAft>
            </a:pPr>
            <a:r>
              <a:rPr lang="tr-TR" sz="3200" dirty="0" smtClean="0"/>
              <a:t>Örnek </a:t>
            </a:r>
            <a:r>
              <a:rPr lang="tr-TR" sz="3200" dirty="0"/>
              <a:t>olabilme durumunun </a:t>
            </a:r>
            <a:r>
              <a:rPr lang="tr-TR" sz="3200" i="1" dirty="0">
                <a:solidFill>
                  <a:srgbClr val="FF0000"/>
                </a:solidFill>
              </a:rPr>
              <a:t>(Bağımsız bir kurum ya da kuruluş tarafından bu durumun teyit edilmesi)</a:t>
            </a:r>
            <a:r>
              <a:rPr lang="tr-TR" sz="3200" dirty="0"/>
              <a:t> karşılandığının, </a:t>
            </a:r>
          </a:p>
          <a:p>
            <a:pPr marL="457200" lvl="1" indent="0">
              <a:lnSpc>
                <a:spcPct val="110000"/>
              </a:lnSpc>
              <a:spcBef>
                <a:spcPts val="0"/>
              </a:spcBef>
              <a:spcAft>
                <a:spcPts val="400"/>
              </a:spcAft>
              <a:buNone/>
            </a:pPr>
            <a:endParaRPr lang="tr-TR" sz="3200" dirty="0" smtClean="0"/>
          </a:p>
          <a:p>
            <a:pPr marL="457200" lvl="1" indent="0">
              <a:lnSpc>
                <a:spcPct val="110000"/>
              </a:lnSpc>
              <a:spcBef>
                <a:spcPts val="0"/>
              </a:spcBef>
              <a:spcAft>
                <a:spcPts val="400"/>
              </a:spcAft>
              <a:buNone/>
            </a:pPr>
            <a:r>
              <a:rPr lang="tr-TR" sz="3200" dirty="0" smtClean="0"/>
              <a:t>ispatlanması </a:t>
            </a:r>
            <a:r>
              <a:rPr lang="tr-TR" sz="3200" dirty="0"/>
              <a:t>gerekmektedir.</a:t>
            </a:r>
          </a:p>
        </p:txBody>
      </p:sp>
      <p:sp>
        <p:nvSpPr>
          <p:cNvPr id="4" name="Veri Yer Tutucusu 3"/>
          <p:cNvSpPr>
            <a:spLocks noGrp="1"/>
          </p:cNvSpPr>
          <p:nvPr>
            <p:ph type="dt" sz="half" idx="10"/>
          </p:nvPr>
        </p:nvSpPr>
        <p:spPr/>
        <p:txBody>
          <a:bodyPr/>
          <a:lstStyle/>
          <a:p>
            <a:fld id="{9106D156-21B6-4EDB-B3B1-E069CC340C03}"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46</a:t>
            </a:fld>
            <a:endParaRPr lang="tr-TR"/>
          </a:p>
        </p:txBody>
      </p:sp>
      <p:sp>
        <p:nvSpPr>
          <p:cNvPr id="7" name="Simge &quot;Yok&quot; 6"/>
          <p:cNvSpPr/>
          <p:nvPr/>
        </p:nvSpPr>
        <p:spPr>
          <a:xfrm>
            <a:off x="11810999" y="6418217"/>
            <a:ext cx="314739" cy="3032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64615600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44600" y="243839"/>
            <a:ext cx="10138076" cy="530861"/>
          </a:xfrm>
        </p:spPr>
        <p:txBody>
          <a:bodyPr>
            <a:normAutofit fontScale="90000"/>
          </a:bodyPr>
          <a:lstStyle/>
          <a:p>
            <a:pPr algn="ctr"/>
            <a:r>
              <a:rPr lang="tr-TR" b="1" dirty="0" smtClean="0">
                <a:solidFill>
                  <a:srgbClr val="FF0000"/>
                </a:solidFill>
              </a:rPr>
              <a:t>KİDR Hazırlanması ve Yazımı</a:t>
            </a:r>
            <a:endParaRPr lang="tr-TR" b="1" dirty="0">
              <a:solidFill>
                <a:srgbClr val="FF0000"/>
              </a:solidFill>
            </a:endParaRPr>
          </a:p>
        </p:txBody>
      </p:sp>
      <p:sp>
        <p:nvSpPr>
          <p:cNvPr id="3" name="İçerik Yer Tutucusu 2"/>
          <p:cNvSpPr>
            <a:spLocks noGrp="1"/>
          </p:cNvSpPr>
          <p:nvPr>
            <p:ph idx="1"/>
          </p:nvPr>
        </p:nvSpPr>
        <p:spPr>
          <a:xfrm>
            <a:off x="506896" y="966651"/>
            <a:ext cx="11415138" cy="5210865"/>
          </a:xfrm>
        </p:spPr>
        <p:txBody>
          <a:bodyPr>
            <a:noAutofit/>
          </a:bodyPr>
          <a:lstStyle/>
          <a:p>
            <a:pPr lvl="0">
              <a:lnSpc>
                <a:spcPct val="100000"/>
              </a:lnSpc>
              <a:spcBef>
                <a:spcPts val="0"/>
              </a:spcBef>
              <a:spcAft>
                <a:spcPts val="400"/>
              </a:spcAft>
            </a:pPr>
            <a:r>
              <a:rPr lang="tr-TR" sz="3000" dirty="0"/>
              <a:t>Kılavuzda ölçütlerin karşılanma düzeyine ilişkin hangi kanıtların beklendiği her alt ölçüt altında bulunan </a:t>
            </a:r>
            <a:r>
              <a:rPr lang="tr-TR" sz="3000" i="1" dirty="0"/>
              <a:t>“</a:t>
            </a:r>
            <a:r>
              <a:rPr lang="tr-TR" sz="3000" b="1" i="1" dirty="0">
                <a:solidFill>
                  <a:srgbClr val="FF0000"/>
                </a:solidFill>
              </a:rPr>
              <a:t>örnek kanıtlar”</a:t>
            </a:r>
            <a:r>
              <a:rPr lang="tr-TR" sz="3000" b="1" dirty="0">
                <a:solidFill>
                  <a:srgbClr val="FF0000"/>
                </a:solidFill>
              </a:rPr>
              <a:t> </a:t>
            </a:r>
            <a:r>
              <a:rPr lang="tr-TR" sz="3000" dirty="0"/>
              <a:t>bölümünde yer </a:t>
            </a:r>
            <a:r>
              <a:rPr lang="tr-TR" sz="3000" dirty="0" smtClean="0"/>
              <a:t>almaktadır.</a:t>
            </a:r>
          </a:p>
          <a:p>
            <a:pPr lvl="0">
              <a:lnSpc>
                <a:spcPct val="100000"/>
              </a:lnSpc>
              <a:spcBef>
                <a:spcPts val="0"/>
              </a:spcBef>
              <a:spcAft>
                <a:spcPts val="400"/>
              </a:spcAft>
            </a:pPr>
            <a:endParaRPr lang="tr-TR" sz="3000" dirty="0"/>
          </a:p>
          <a:p>
            <a:pPr lvl="0">
              <a:lnSpc>
                <a:spcPct val="100000"/>
              </a:lnSpc>
              <a:spcBef>
                <a:spcPts val="0"/>
              </a:spcBef>
              <a:spcAft>
                <a:spcPts val="400"/>
              </a:spcAft>
            </a:pPr>
            <a:r>
              <a:rPr lang="tr-TR" sz="3000" dirty="0" smtClean="0">
                <a:solidFill>
                  <a:srgbClr val="FF0000"/>
                </a:solidFill>
              </a:rPr>
              <a:t>Sunulan </a:t>
            </a:r>
            <a:r>
              <a:rPr lang="tr-TR" sz="3000" dirty="0">
                <a:solidFill>
                  <a:srgbClr val="FF0000"/>
                </a:solidFill>
              </a:rPr>
              <a:t>kanıtlar rapor içeriği ve seçilen olgunluk düzeyiyle tutarlı olmalı</a:t>
            </a:r>
            <a:r>
              <a:rPr lang="tr-TR" sz="3000" dirty="0"/>
              <a:t>; aynı zamanda yapılan açıklamaları destekleyecek şekilde çeşitlendirilmelidir. </a:t>
            </a:r>
          </a:p>
          <a:p>
            <a:pPr lvl="0">
              <a:lnSpc>
                <a:spcPct val="100000"/>
              </a:lnSpc>
              <a:spcBef>
                <a:spcPts val="0"/>
              </a:spcBef>
              <a:spcAft>
                <a:spcPts val="400"/>
              </a:spcAft>
            </a:pPr>
            <a:endParaRPr lang="tr-TR" sz="3000" dirty="0" smtClean="0"/>
          </a:p>
          <a:p>
            <a:pPr lvl="0">
              <a:lnSpc>
                <a:spcPct val="100000"/>
              </a:lnSpc>
              <a:spcBef>
                <a:spcPts val="0"/>
              </a:spcBef>
              <a:spcAft>
                <a:spcPts val="400"/>
              </a:spcAft>
            </a:pPr>
            <a:r>
              <a:rPr lang="tr-TR" sz="3000" dirty="0" smtClean="0"/>
              <a:t>Bazı durumlarda bir bilgi, belge veya doküman birden çok ölçütün/alt ölçütün kanıtı olabilir. Bu durumda bilgi, </a:t>
            </a:r>
            <a:r>
              <a:rPr lang="tr-TR" sz="3000" dirty="0" smtClean="0">
                <a:solidFill>
                  <a:srgbClr val="FF0000"/>
                </a:solidFill>
              </a:rPr>
              <a:t>belge veya dokümanın yalnızca ilgili bölümlerine atıf yapılmalıdır.</a:t>
            </a:r>
            <a:endParaRPr lang="tr-TR" sz="3000" dirty="0">
              <a:solidFill>
                <a:srgbClr val="FF0000"/>
              </a:solidFill>
            </a:endParaRPr>
          </a:p>
        </p:txBody>
      </p:sp>
      <p:sp>
        <p:nvSpPr>
          <p:cNvPr id="4" name="Veri Yer Tutucusu 3"/>
          <p:cNvSpPr>
            <a:spLocks noGrp="1"/>
          </p:cNvSpPr>
          <p:nvPr>
            <p:ph type="dt" sz="half" idx="10"/>
          </p:nvPr>
        </p:nvSpPr>
        <p:spPr/>
        <p:txBody>
          <a:bodyPr/>
          <a:lstStyle/>
          <a:p>
            <a:fld id="{6D9CBC00-5D9C-4D00-A894-120A932AAE8A}"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47</a:t>
            </a:fld>
            <a:endParaRPr lang="tr-TR"/>
          </a:p>
        </p:txBody>
      </p:sp>
    </p:spTree>
    <p:extLst>
      <p:ext uri="{BB962C8B-B14F-4D97-AF65-F5344CB8AC3E}">
        <p14:creationId xmlns:p14="http://schemas.microsoft.com/office/powerpoint/2010/main" val="407683202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0910" y="172621"/>
            <a:ext cx="10121766" cy="550190"/>
          </a:xfrm>
        </p:spPr>
        <p:txBody>
          <a:bodyPr>
            <a:normAutofit fontScale="90000"/>
          </a:bodyPr>
          <a:lstStyle/>
          <a:p>
            <a:pPr algn="ctr"/>
            <a:r>
              <a:rPr lang="tr-TR" b="1" dirty="0" smtClean="0">
                <a:solidFill>
                  <a:srgbClr val="FF0000"/>
                </a:solidFill>
              </a:rPr>
              <a:t>KİDR Hazırlanması ve Yazımı</a:t>
            </a:r>
            <a:endParaRPr lang="tr-TR" b="1" dirty="0">
              <a:solidFill>
                <a:srgbClr val="FF0000"/>
              </a:solidFill>
            </a:endParaRPr>
          </a:p>
        </p:txBody>
      </p:sp>
      <p:sp>
        <p:nvSpPr>
          <p:cNvPr id="3" name="İçerik Yer Tutucusu 2"/>
          <p:cNvSpPr>
            <a:spLocks noGrp="1"/>
          </p:cNvSpPr>
          <p:nvPr>
            <p:ph idx="1"/>
          </p:nvPr>
        </p:nvSpPr>
        <p:spPr>
          <a:xfrm>
            <a:off x="618068" y="1097280"/>
            <a:ext cx="11373635" cy="4998720"/>
          </a:xfrm>
        </p:spPr>
        <p:txBody>
          <a:bodyPr>
            <a:normAutofit/>
          </a:bodyPr>
          <a:lstStyle/>
          <a:p>
            <a:pPr lvl="0">
              <a:lnSpc>
                <a:spcPct val="110000"/>
              </a:lnSpc>
              <a:spcBef>
                <a:spcPts val="0"/>
              </a:spcBef>
            </a:pPr>
            <a:r>
              <a:rPr lang="tr-TR" sz="3200" dirty="0" smtClean="0"/>
              <a:t>Kurum </a:t>
            </a:r>
            <a:r>
              <a:rPr lang="tr-TR" sz="3200" dirty="0"/>
              <a:t>hakkındaki genel bilgiler ile kurumun </a:t>
            </a:r>
            <a:r>
              <a:rPr lang="tr-TR" sz="3200" b="1" dirty="0">
                <a:solidFill>
                  <a:srgbClr val="FF0000"/>
                </a:solidFill>
              </a:rPr>
              <a:t>kalite güvencesi sistemi, eğitim ve öğretim, araştırma ve geliştirme, toplumsal katkı ve yönetim </a:t>
            </a:r>
            <a:r>
              <a:rPr lang="tr-TR" sz="3200" dirty="0"/>
              <a:t>sistemiyle ilgili bilgilere ilk yıl raporunda yer verildikten sonra </a:t>
            </a:r>
            <a:r>
              <a:rPr lang="tr-TR" sz="3200" b="1" dirty="0">
                <a:solidFill>
                  <a:srgbClr val="0000CC"/>
                </a:solidFill>
              </a:rPr>
              <a:t>izleyen yıllarda benzer bilgilerin yeniden verilmesine gerek yoktur. </a:t>
            </a:r>
            <a:endParaRPr lang="tr-TR" sz="3200" b="1" dirty="0" smtClean="0">
              <a:solidFill>
                <a:srgbClr val="0000CC"/>
              </a:solidFill>
            </a:endParaRPr>
          </a:p>
          <a:p>
            <a:pPr lvl="0">
              <a:lnSpc>
                <a:spcPct val="110000"/>
              </a:lnSpc>
              <a:spcBef>
                <a:spcPts val="0"/>
              </a:spcBef>
            </a:pPr>
            <a:endParaRPr lang="tr-TR" sz="3200" dirty="0" smtClean="0"/>
          </a:p>
          <a:p>
            <a:pPr lvl="0">
              <a:lnSpc>
                <a:spcPct val="110000"/>
              </a:lnSpc>
              <a:spcBef>
                <a:spcPts val="0"/>
              </a:spcBef>
            </a:pPr>
            <a:r>
              <a:rPr lang="tr-TR" sz="3200" dirty="0" smtClean="0"/>
              <a:t>Yalnızca </a:t>
            </a:r>
            <a:r>
              <a:rPr lang="tr-TR" sz="3200" b="1" dirty="0">
                <a:solidFill>
                  <a:srgbClr val="0000CC"/>
                </a:solidFill>
              </a:rPr>
              <a:t>değişen/geliştirilen yönlere ve ilerleme kaydedilemeyen noktalara ilişkin açıklamalara yer verilmesi </a:t>
            </a:r>
            <a:r>
              <a:rPr lang="tr-TR" sz="3200" dirty="0"/>
              <a:t>beklenmektedir. </a:t>
            </a:r>
            <a:endParaRPr lang="tr-TR" sz="3200" dirty="0" smtClean="0"/>
          </a:p>
          <a:p>
            <a:pPr lvl="0">
              <a:lnSpc>
                <a:spcPct val="110000"/>
              </a:lnSpc>
              <a:spcBef>
                <a:spcPts val="0"/>
              </a:spcBef>
            </a:pPr>
            <a:endParaRPr lang="tr-TR" sz="3200" dirty="0" smtClean="0"/>
          </a:p>
        </p:txBody>
      </p:sp>
      <p:sp>
        <p:nvSpPr>
          <p:cNvPr id="4" name="Veri Yer Tutucusu 3"/>
          <p:cNvSpPr>
            <a:spLocks noGrp="1"/>
          </p:cNvSpPr>
          <p:nvPr>
            <p:ph type="dt" sz="half" idx="10"/>
          </p:nvPr>
        </p:nvSpPr>
        <p:spPr/>
        <p:txBody>
          <a:bodyPr/>
          <a:lstStyle/>
          <a:p>
            <a:fld id="{D3731D32-8139-40CF-BB05-3D93FD023D87}"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48</a:t>
            </a:fld>
            <a:endParaRPr lang="tr-TR"/>
          </a:p>
        </p:txBody>
      </p:sp>
    </p:spTree>
    <p:extLst>
      <p:ext uri="{BB962C8B-B14F-4D97-AF65-F5344CB8AC3E}">
        <p14:creationId xmlns:p14="http://schemas.microsoft.com/office/powerpoint/2010/main" val="2702185153"/>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0910" y="172620"/>
            <a:ext cx="10121766" cy="789907"/>
          </a:xfrm>
        </p:spPr>
        <p:txBody>
          <a:bodyPr/>
          <a:lstStyle/>
          <a:p>
            <a:pPr algn="ctr"/>
            <a:r>
              <a:rPr lang="tr-TR" b="1" dirty="0" smtClean="0">
                <a:solidFill>
                  <a:srgbClr val="FF0000"/>
                </a:solidFill>
              </a:rPr>
              <a:t>KİDR Hazırlanması ve Yazımı</a:t>
            </a:r>
            <a:endParaRPr lang="tr-TR" b="1" dirty="0">
              <a:solidFill>
                <a:srgbClr val="FF0000"/>
              </a:solidFill>
            </a:endParaRPr>
          </a:p>
        </p:txBody>
      </p:sp>
      <p:sp>
        <p:nvSpPr>
          <p:cNvPr id="3" name="İçerik Yer Tutucusu 2"/>
          <p:cNvSpPr>
            <a:spLocks noGrp="1"/>
          </p:cNvSpPr>
          <p:nvPr>
            <p:ph idx="1"/>
          </p:nvPr>
        </p:nvSpPr>
        <p:spPr>
          <a:xfrm>
            <a:off x="318051" y="1231900"/>
            <a:ext cx="9836143" cy="5059570"/>
          </a:xfrm>
        </p:spPr>
        <p:txBody>
          <a:bodyPr>
            <a:normAutofit/>
          </a:bodyPr>
          <a:lstStyle/>
          <a:p>
            <a:pPr lvl="0">
              <a:lnSpc>
                <a:spcPct val="110000"/>
              </a:lnSpc>
              <a:spcBef>
                <a:spcPts val="0"/>
              </a:spcBef>
            </a:pPr>
            <a:r>
              <a:rPr lang="tr-TR" sz="3600" dirty="0" smtClean="0"/>
              <a:t>Kurum</a:t>
            </a:r>
            <a:r>
              <a:rPr lang="tr-TR" sz="3600" dirty="0"/>
              <a:t>, dış değerlendirme programına dâhil olmuş ise </a:t>
            </a:r>
            <a:r>
              <a:rPr lang="tr-TR" sz="3600" b="1" dirty="0">
                <a:solidFill>
                  <a:srgbClr val="FF0000"/>
                </a:solidFill>
              </a:rPr>
              <a:t>KGBR/KAR/İzleme Raporu’nda </a:t>
            </a:r>
            <a:r>
              <a:rPr lang="tr-TR" sz="3600" dirty="0"/>
              <a:t>yer alan geri bildirimler kapsamında </a:t>
            </a:r>
            <a:r>
              <a:rPr lang="tr-TR" sz="3600" b="1" dirty="0">
                <a:solidFill>
                  <a:srgbClr val="0000CC"/>
                </a:solidFill>
              </a:rPr>
              <a:t>gerçekleştirilen iyileştirme faaliyetlerine, bu kapsamdaki somut iyileştirme sonuçlarına ve ilerleme kaydedilemeyen noktalar ile bunların nedenlerine </a:t>
            </a:r>
            <a:r>
              <a:rPr lang="tr-TR" sz="3600" dirty="0"/>
              <a:t>yer </a:t>
            </a:r>
            <a:r>
              <a:rPr lang="tr-TR" sz="3600" dirty="0" smtClean="0"/>
              <a:t>verilmelidir.</a:t>
            </a:r>
          </a:p>
        </p:txBody>
      </p:sp>
      <p:sp>
        <p:nvSpPr>
          <p:cNvPr id="4" name="Veri Yer Tutucusu 3"/>
          <p:cNvSpPr>
            <a:spLocks noGrp="1"/>
          </p:cNvSpPr>
          <p:nvPr>
            <p:ph type="dt" sz="half" idx="10"/>
          </p:nvPr>
        </p:nvSpPr>
        <p:spPr/>
        <p:txBody>
          <a:bodyPr/>
          <a:lstStyle/>
          <a:p>
            <a:fld id="{875F487F-AF25-49C4-A26B-8BC314855B6C}"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49</a:t>
            </a:fld>
            <a:endParaRPr lang="tr-TR"/>
          </a:p>
        </p:txBody>
      </p:sp>
      <p:pic>
        <p:nvPicPr>
          <p:cNvPr id="5122" name="Picture 2" descr="Geri Bildirim Raporu Icon Set Stok Vektör Sanatı &amp; Anket Kağıdı'nin Daha  Fazla Görseli - Anket Kağıdı, Anlaşma, Araştırma - i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863" y="2063933"/>
            <a:ext cx="1855591" cy="243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89216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65463"/>
            <a:ext cx="9394371" cy="1062447"/>
          </a:xfrm>
        </p:spPr>
        <p:txBody>
          <a:bodyPr>
            <a:normAutofit fontScale="90000"/>
          </a:bodyPr>
          <a:lstStyle/>
          <a:p>
            <a:pPr algn="ctr"/>
            <a:r>
              <a:rPr lang="tr-TR" b="1" dirty="0">
                <a:solidFill>
                  <a:srgbClr val="FF0000"/>
                </a:solidFill>
              </a:rPr>
              <a:t>Dış Kalite Güvence Sistemleri</a:t>
            </a:r>
            <a:br>
              <a:rPr lang="tr-TR" b="1" dirty="0">
                <a:solidFill>
                  <a:srgbClr val="FF0000"/>
                </a:solidFill>
              </a:rPr>
            </a:br>
            <a:r>
              <a:rPr lang="tr-TR" sz="3600" b="1" dirty="0">
                <a:solidFill>
                  <a:srgbClr val="0000CC"/>
                </a:solidFill>
              </a:rPr>
              <a:t>Kurumsal Dış Değerlendirme</a:t>
            </a:r>
            <a:endParaRPr lang="tr-TR" dirty="0"/>
          </a:p>
        </p:txBody>
      </p:sp>
      <p:sp>
        <p:nvSpPr>
          <p:cNvPr id="3" name="İçerik Yer Tutucusu 2"/>
          <p:cNvSpPr>
            <a:spLocks noGrp="1"/>
          </p:cNvSpPr>
          <p:nvPr>
            <p:ph idx="1"/>
          </p:nvPr>
        </p:nvSpPr>
        <p:spPr>
          <a:xfrm>
            <a:off x="740229" y="1558834"/>
            <a:ext cx="11155680" cy="4545875"/>
          </a:xfrm>
        </p:spPr>
        <p:txBody>
          <a:bodyPr>
            <a:noAutofit/>
          </a:bodyPr>
          <a:lstStyle/>
          <a:p>
            <a:pPr marL="0" indent="0" algn="ctr">
              <a:lnSpc>
                <a:spcPct val="100000"/>
              </a:lnSpc>
              <a:spcBef>
                <a:spcPts val="0"/>
              </a:spcBef>
              <a:spcAft>
                <a:spcPts val="400"/>
              </a:spcAft>
              <a:buNone/>
            </a:pPr>
            <a:r>
              <a:rPr lang="tr-TR" sz="3200" b="1" dirty="0">
                <a:solidFill>
                  <a:srgbClr val="FF0000"/>
                </a:solidFill>
              </a:rPr>
              <a:t>Yükseköğretim Kalite Kurulu </a:t>
            </a:r>
            <a:r>
              <a:rPr lang="tr-TR" sz="3200" dirty="0"/>
              <a:t>tarafından gerçekleştirilen, her bir yükseköğretim kurumunun </a:t>
            </a:r>
            <a:r>
              <a:rPr lang="tr-TR" sz="3200" b="1" dirty="0">
                <a:solidFill>
                  <a:srgbClr val="FF0000"/>
                </a:solidFill>
              </a:rPr>
              <a:t>beş yılda en az bir kez </a:t>
            </a:r>
            <a:r>
              <a:rPr lang="tr-TR" sz="3200" dirty="0"/>
              <a:t>dahil olduğu, bağımsız bir değerlendirme takımı tarafından </a:t>
            </a:r>
            <a:r>
              <a:rPr lang="tr-TR" sz="3200" b="1" i="1" dirty="0">
                <a:solidFill>
                  <a:srgbClr val="0000CC"/>
                </a:solidFill>
              </a:rPr>
              <a:t>eğitim ve öğretim, araştırma ve geliştirme, toplumsal katkı ile idari hizmet </a:t>
            </a:r>
            <a:r>
              <a:rPr lang="tr-TR" sz="3200" dirty="0"/>
              <a:t>süreçlerindeki </a:t>
            </a:r>
            <a:r>
              <a:rPr lang="tr-TR" sz="3200" b="1" dirty="0">
                <a:solidFill>
                  <a:srgbClr val="FF0000"/>
                </a:solidFill>
              </a:rPr>
              <a:t>“Planlama, Uygulama, Kontrol Et ve Önlem Al (PUKÖ)” </a:t>
            </a:r>
            <a:r>
              <a:rPr lang="tr-TR" sz="3200" dirty="0"/>
              <a:t>döngüsünün olgunluk düzeyi temel alınarak ölçütlerle buluşma düzeyinin </a:t>
            </a:r>
            <a:r>
              <a:rPr lang="tr-TR" sz="3200" b="1" dirty="0">
                <a:solidFill>
                  <a:srgbClr val="FF0000"/>
                </a:solidFill>
              </a:rPr>
              <a:t>nitel ve nicel </a:t>
            </a:r>
            <a:r>
              <a:rPr lang="tr-TR" sz="3200" dirty="0"/>
              <a:t>olarak değerlendirildiği </a:t>
            </a:r>
            <a:r>
              <a:rPr lang="tr-TR" sz="3200" dirty="0" smtClean="0"/>
              <a:t>ve </a:t>
            </a:r>
            <a:r>
              <a:rPr lang="tr-TR" sz="3200" dirty="0">
                <a:solidFill>
                  <a:srgbClr val="0000CC"/>
                </a:solidFill>
              </a:rPr>
              <a:t>kuruma ait değerlendirme raporunun kamuoyu ile paylaşıldığı bir </a:t>
            </a:r>
            <a:r>
              <a:rPr lang="tr-TR" sz="3200" b="1" dirty="0">
                <a:solidFill>
                  <a:srgbClr val="FF0000"/>
                </a:solidFill>
              </a:rPr>
              <a:t>akran değerlendirme </a:t>
            </a:r>
            <a:r>
              <a:rPr lang="tr-TR" sz="3200" dirty="0">
                <a:solidFill>
                  <a:srgbClr val="0000CC"/>
                </a:solidFill>
              </a:rPr>
              <a:t>sürecidir</a:t>
            </a:r>
            <a:r>
              <a:rPr lang="tr-TR" sz="3200" dirty="0" smtClean="0">
                <a:solidFill>
                  <a:srgbClr val="0000CC"/>
                </a:solidFill>
              </a:rPr>
              <a:t>.</a:t>
            </a:r>
            <a:endParaRPr lang="tr-TR" sz="3200" dirty="0"/>
          </a:p>
        </p:txBody>
      </p:sp>
      <p:sp>
        <p:nvSpPr>
          <p:cNvPr id="4" name="Veri Yer Tutucusu 3"/>
          <p:cNvSpPr>
            <a:spLocks noGrp="1"/>
          </p:cNvSpPr>
          <p:nvPr>
            <p:ph type="dt" sz="half" idx="10"/>
          </p:nvPr>
        </p:nvSpPr>
        <p:spPr/>
        <p:txBody>
          <a:bodyPr/>
          <a:lstStyle/>
          <a:p>
            <a:fld id="{1597167B-9759-4EA5-A53B-C2458A1197E1}"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5</a:t>
            </a:fld>
            <a:endParaRPr lang="tr-TR"/>
          </a:p>
        </p:txBody>
      </p:sp>
      <p:pic>
        <p:nvPicPr>
          <p:cNvPr id="8" name="Picture 4" descr="Yükseköğretim Kalite Kurulu (YÖKAK) Üniversitemiz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0056" y="194228"/>
            <a:ext cx="2290743" cy="63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23350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47536" y="172620"/>
            <a:ext cx="10035139" cy="578151"/>
          </a:xfrm>
        </p:spPr>
        <p:txBody>
          <a:bodyPr>
            <a:normAutofit fontScale="90000"/>
          </a:bodyPr>
          <a:lstStyle/>
          <a:p>
            <a:pPr algn="ctr"/>
            <a:r>
              <a:rPr lang="tr-TR" b="1" dirty="0" smtClean="0">
                <a:solidFill>
                  <a:srgbClr val="FF0000"/>
                </a:solidFill>
              </a:rPr>
              <a:t>KİDR Hazırlanması ve Yazımı</a:t>
            </a:r>
            <a:endParaRPr lang="tr-TR" b="1" dirty="0">
              <a:solidFill>
                <a:srgbClr val="FF0000"/>
              </a:solidFill>
            </a:endParaRPr>
          </a:p>
        </p:txBody>
      </p:sp>
      <p:sp>
        <p:nvSpPr>
          <p:cNvPr id="3" name="İçerik Yer Tutucusu 2"/>
          <p:cNvSpPr>
            <a:spLocks noGrp="1"/>
          </p:cNvSpPr>
          <p:nvPr>
            <p:ph idx="1"/>
          </p:nvPr>
        </p:nvSpPr>
        <p:spPr>
          <a:xfrm>
            <a:off x="500513" y="1133060"/>
            <a:ext cx="11500988" cy="5041317"/>
          </a:xfrm>
        </p:spPr>
        <p:txBody>
          <a:bodyPr>
            <a:normAutofit/>
          </a:bodyPr>
          <a:lstStyle/>
          <a:p>
            <a:pPr lvl="0">
              <a:lnSpc>
                <a:spcPct val="100000"/>
              </a:lnSpc>
              <a:spcBef>
                <a:spcPts val="0"/>
              </a:spcBef>
              <a:spcAft>
                <a:spcPts val="400"/>
              </a:spcAft>
            </a:pPr>
            <a:r>
              <a:rPr lang="tr-TR" sz="2900" dirty="0" smtClean="0"/>
              <a:t>KİDR </a:t>
            </a:r>
            <a:r>
              <a:rPr lang="tr-TR" sz="2900" dirty="0"/>
              <a:t>hazırlanırken kılavuzda yer alan hususlara ilişkin </a:t>
            </a:r>
            <a:r>
              <a:rPr lang="tr-TR" sz="2900" i="1" dirty="0"/>
              <a:t>“</a:t>
            </a:r>
            <a:r>
              <a:rPr lang="tr-TR" sz="2900" b="1" i="1" dirty="0">
                <a:solidFill>
                  <a:srgbClr val="FF0000"/>
                </a:solidFill>
              </a:rPr>
              <a:t>bu husus kurumumuzda mevcuttur”</a:t>
            </a:r>
            <a:r>
              <a:rPr lang="tr-TR" sz="2900" b="1" dirty="0">
                <a:solidFill>
                  <a:srgbClr val="FF0000"/>
                </a:solidFill>
              </a:rPr>
              <a:t>, </a:t>
            </a:r>
            <a:r>
              <a:rPr lang="tr-TR" sz="2900" b="1" i="1" dirty="0">
                <a:solidFill>
                  <a:srgbClr val="FF0000"/>
                </a:solidFill>
              </a:rPr>
              <a:t>“bu hususa ilişkin uygulama bulunmaktadır”</a:t>
            </a:r>
            <a:r>
              <a:rPr lang="tr-TR" sz="2900" b="1" dirty="0">
                <a:solidFill>
                  <a:srgbClr val="FF0000"/>
                </a:solidFill>
              </a:rPr>
              <a:t>, </a:t>
            </a:r>
            <a:r>
              <a:rPr lang="tr-TR" sz="2900" b="1" i="1" dirty="0">
                <a:solidFill>
                  <a:srgbClr val="FF0000"/>
                </a:solidFill>
              </a:rPr>
              <a:t>“kurumumuzda söz konusu sistem bulunmaktadır”</a:t>
            </a:r>
            <a:r>
              <a:rPr lang="tr-TR" sz="2900" b="1" dirty="0">
                <a:solidFill>
                  <a:srgbClr val="FF0000"/>
                </a:solidFill>
              </a:rPr>
              <a:t> </a:t>
            </a:r>
            <a:r>
              <a:rPr lang="tr-TR" sz="2900" dirty="0"/>
              <a:t>şeklinde kısa cevaplar vermek yerine, ilgili sürecin kurumda </a:t>
            </a:r>
            <a:r>
              <a:rPr lang="tr-TR" sz="2900" b="1" dirty="0">
                <a:solidFill>
                  <a:srgbClr val="0000CC"/>
                </a:solidFill>
              </a:rPr>
              <a:t>nasıl işlediğine ve yönetildiğine </a:t>
            </a:r>
            <a:r>
              <a:rPr lang="tr-TR" sz="2900" dirty="0"/>
              <a:t>ilişkin ayrıntıya yer verecek şekilde bir yöntemin izlenmesi beklenmektedir. </a:t>
            </a:r>
            <a:endParaRPr lang="tr-TR" sz="2900" dirty="0" smtClean="0"/>
          </a:p>
          <a:p>
            <a:pPr lvl="0">
              <a:lnSpc>
                <a:spcPct val="100000"/>
              </a:lnSpc>
              <a:spcBef>
                <a:spcPts val="0"/>
              </a:spcBef>
              <a:spcAft>
                <a:spcPts val="400"/>
              </a:spcAft>
            </a:pPr>
            <a:endParaRPr lang="tr-TR" sz="2900" dirty="0"/>
          </a:p>
          <a:p>
            <a:pPr lvl="0">
              <a:lnSpc>
                <a:spcPct val="100000"/>
              </a:lnSpc>
              <a:spcBef>
                <a:spcPts val="0"/>
              </a:spcBef>
              <a:spcAft>
                <a:spcPts val="400"/>
              </a:spcAft>
            </a:pPr>
            <a:r>
              <a:rPr lang="tr-TR" sz="2900" dirty="0" smtClean="0"/>
              <a:t>Ayrıca, </a:t>
            </a:r>
            <a:r>
              <a:rPr lang="tr-TR" sz="2900" dirty="0"/>
              <a:t>kılavuzda yer alan hususlar dışında dikkat çekilmek istenen </a:t>
            </a:r>
            <a:r>
              <a:rPr lang="tr-TR" sz="2900" b="1" dirty="0">
                <a:solidFill>
                  <a:srgbClr val="0000CC"/>
                </a:solidFill>
              </a:rPr>
              <a:t>kuruma özgü durumlar </a:t>
            </a:r>
            <a:r>
              <a:rPr lang="tr-TR" sz="2900" dirty="0"/>
              <a:t>söz konusu ise bunlara da raporda yer verilebileceği unutulmamalıdır</a:t>
            </a:r>
            <a:r>
              <a:rPr lang="tr-TR" sz="2900" dirty="0" smtClean="0"/>
              <a:t>.</a:t>
            </a:r>
            <a:endParaRPr lang="tr-TR" sz="2900" dirty="0"/>
          </a:p>
        </p:txBody>
      </p:sp>
      <p:sp>
        <p:nvSpPr>
          <p:cNvPr id="4" name="Veri Yer Tutucusu 3"/>
          <p:cNvSpPr>
            <a:spLocks noGrp="1"/>
          </p:cNvSpPr>
          <p:nvPr>
            <p:ph type="dt" sz="half" idx="10"/>
          </p:nvPr>
        </p:nvSpPr>
        <p:spPr/>
        <p:txBody>
          <a:bodyPr/>
          <a:lstStyle/>
          <a:p>
            <a:fld id="{7BE7C862-60B5-4E13-88F6-62670D80A373}"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50</a:t>
            </a:fld>
            <a:endParaRPr lang="tr-TR"/>
          </a:p>
        </p:txBody>
      </p:sp>
    </p:spTree>
    <p:extLst>
      <p:ext uri="{BB962C8B-B14F-4D97-AF65-F5344CB8AC3E}">
        <p14:creationId xmlns:p14="http://schemas.microsoft.com/office/powerpoint/2010/main" val="324849858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4887" y="278674"/>
            <a:ext cx="11171583" cy="963233"/>
          </a:xfrm>
        </p:spPr>
        <p:txBody>
          <a:bodyPr>
            <a:normAutofit/>
          </a:bodyPr>
          <a:lstStyle/>
          <a:p>
            <a:pPr algn="ctr"/>
            <a:r>
              <a:rPr lang="tr-TR" sz="3600" b="1" dirty="0">
                <a:solidFill>
                  <a:srgbClr val="FF0000"/>
                </a:solidFill>
              </a:rPr>
              <a:t>KİDR Hazırlanması ve </a:t>
            </a:r>
            <a:r>
              <a:rPr lang="tr-TR" sz="3600" b="1" dirty="0" smtClean="0">
                <a:solidFill>
                  <a:srgbClr val="FF0000"/>
                </a:solidFill>
              </a:rPr>
              <a:t>Yazımı</a:t>
            </a:r>
            <a:endParaRPr lang="tr-TR" sz="3100" dirty="0">
              <a:solidFill>
                <a:srgbClr val="0000CC"/>
              </a:solidFill>
            </a:endParaRPr>
          </a:p>
        </p:txBody>
      </p:sp>
      <p:sp>
        <p:nvSpPr>
          <p:cNvPr id="3" name="İçerik Yer Tutucusu 2"/>
          <p:cNvSpPr>
            <a:spLocks noGrp="1"/>
          </p:cNvSpPr>
          <p:nvPr>
            <p:ph idx="1"/>
          </p:nvPr>
        </p:nvSpPr>
        <p:spPr>
          <a:xfrm>
            <a:off x="834887" y="1715589"/>
            <a:ext cx="10634302" cy="4461373"/>
          </a:xfrm>
        </p:spPr>
        <p:txBody>
          <a:bodyPr>
            <a:normAutofit/>
          </a:bodyPr>
          <a:lstStyle/>
          <a:p>
            <a:pPr lvl="0">
              <a:lnSpc>
                <a:spcPct val="120000"/>
              </a:lnSpc>
              <a:spcBef>
                <a:spcPts val="0"/>
              </a:spcBef>
              <a:spcAft>
                <a:spcPts val="400"/>
              </a:spcAft>
            </a:pPr>
            <a:r>
              <a:rPr lang="tr-TR" dirty="0" smtClean="0"/>
              <a:t>Her </a:t>
            </a:r>
            <a:r>
              <a:rPr lang="tr-TR" dirty="0"/>
              <a:t>yükseköğretim kurumunun yazmış olduğu </a:t>
            </a:r>
            <a:r>
              <a:rPr lang="tr-TR" dirty="0" err="1"/>
              <a:t>KİDR’nin</a:t>
            </a:r>
            <a:r>
              <a:rPr lang="tr-TR" dirty="0"/>
              <a:t> sayfa sayısı kurumun yapısına büyüklüğüne ve karmaşıklığına bağlı olarak değişmektedir. </a:t>
            </a:r>
            <a:endParaRPr lang="tr-TR" dirty="0" smtClean="0"/>
          </a:p>
          <a:p>
            <a:pPr lvl="0">
              <a:lnSpc>
                <a:spcPct val="120000"/>
              </a:lnSpc>
              <a:spcBef>
                <a:spcPts val="0"/>
              </a:spcBef>
              <a:spcAft>
                <a:spcPts val="400"/>
              </a:spcAft>
            </a:pPr>
            <a:endParaRPr lang="tr-TR" dirty="0"/>
          </a:p>
          <a:p>
            <a:pPr lvl="0">
              <a:lnSpc>
                <a:spcPct val="120000"/>
              </a:lnSpc>
              <a:spcBef>
                <a:spcPts val="0"/>
              </a:spcBef>
              <a:spcAft>
                <a:spcPts val="400"/>
              </a:spcAft>
            </a:pPr>
            <a:r>
              <a:rPr lang="tr-TR" dirty="0" smtClean="0"/>
              <a:t>KİDR </a:t>
            </a:r>
            <a:r>
              <a:rPr lang="tr-TR" dirty="0"/>
              <a:t>yazımında gerekli bilginin aktarılması sayfa çokluğu ile değil, açık ve anlaşılır kanıtlar ile öz bir şekilde ifade edilmesi beklenmektedir. Bu nedenle, KİDR metni en fazla </a:t>
            </a:r>
            <a:r>
              <a:rPr lang="tr-TR" u="sng" dirty="0">
                <a:solidFill>
                  <a:srgbClr val="0000CC"/>
                </a:solidFill>
              </a:rPr>
              <a:t>80 sayfa</a:t>
            </a:r>
            <a:r>
              <a:rPr lang="tr-TR" dirty="0">
                <a:solidFill>
                  <a:srgbClr val="0000CC"/>
                </a:solidFill>
              </a:rPr>
              <a:t> </a:t>
            </a:r>
            <a:r>
              <a:rPr lang="tr-TR" dirty="0"/>
              <a:t>olacak şekilde planlanmalıdır</a:t>
            </a:r>
            <a:r>
              <a:rPr lang="tr-TR" dirty="0" smtClean="0"/>
              <a:t>.</a:t>
            </a:r>
          </a:p>
        </p:txBody>
      </p:sp>
      <p:sp>
        <p:nvSpPr>
          <p:cNvPr id="4" name="Veri Yer Tutucusu 3"/>
          <p:cNvSpPr>
            <a:spLocks noGrp="1"/>
          </p:cNvSpPr>
          <p:nvPr>
            <p:ph type="dt" sz="half" idx="10"/>
          </p:nvPr>
        </p:nvSpPr>
        <p:spPr/>
        <p:txBody>
          <a:bodyPr/>
          <a:lstStyle/>
          <a:p>
            <a:fld id="{1597167B-9759-4EA5-A53B-C2458A1197E1}"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51</a:t>
            </a:fld>
            <a:endParaRPr lang="tr-TR"/>
          </a:p>
        </p:txBody>
      </p:sp>
    </p:spTree>
    <p:extLst>
      <p:ext uri="{BB962C8B-B14F-4D97-AF65-F5344CB8AC3E}">
        <p14:creationId xmlns:p14="http://schemas.microsoft.com/office/powerpoint/2010/main" val="113283730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48343"/>
            <a:ext cx="11171583" cy="884583"/>
          </a:xfrm>
        </p:spPr>
        <p:txBody>
          <a:bodyPr>
            <a:normAutofit/>
          </a:bodyPr>
          <a:lstStyle/>
          <a:p>
            <a:pPr algn="ctr"/>
            <a:r>
              <a:rPr lang="tr-TR" sz="3600" b="1" dirty="0">
                <a:solidFill>
                  <a:srgbClr val="FF0000"/>
                </a:solidFill>
              </a:rPr>
              <a:t>KİDR Hazırlanması ve Yazımı</a:t>
            </a:r>
            <a:endParaRPr lang="tr-TR" sz="3100" dirty="0">
              <a:solidFill>
                <a:srgbClr val="0000CC"/>
              </a:solidFill>
            </a:endParaRPr>
          </a:p>
        </p:txBody>
      </p:sp>
      <p:sp>
        <p:nvSpPr>
          <p:cNvPr id="3" name="İçerik Yer Tutucusu 2"/>
          <p:cNvSpPr>
            <a:spLocks noGrp="1"/>
          </p:cNvSpPr>
          <p:nvPr>
            <p:ph idx="1"/>
          </p:nvPr>
        </p:nvSpPr>
        <p:spPr>
          <a:xfrm>
            <a:off x="940527" y="1584959"/>
            <a:ext cx="10859588" cy="4592003"/>
          </a:xfrm>
        </p:spPr>
        <p:txBody>
          <a:bodyPr>
            <a:normAutofit/>
          </a:bodyPr>
          <a:lstStyle/>
          <a:p>
            <a:pPr lvl="0">
              <a:lnSpc>
                <a:spcPct val="100000"/>
              </a:lnSpc>
              <a:spcBef>
                <a:spcPts val="0"/>
              </a:spcBef>
              <a:spcAft>
                <a:spcPts val="400"/>
              </a:spcAft>
            </a:pPr>
            <a:r>
              <a:rPr lang="tr-TR" sz="3600" dirty="0" smtClean="0"/>
              <a:t>KİDR </a:t>
            </a:r>
            <a:r>
              <a:rPr lang="tr-TR" sz="3600" dirty="0"/>
              <a:t>yazımında kullanılan metin dili  kısa ve öz olmalıdır. Kurulan cümlelerde  akademik ve nesnel bir anlatım dili </a:t>
            </a:r>
            <a:r>
              <a:rPr lang="tr-TR" sz="3600" dirty="0" smtClean="0"/>
              <a:t>kullanılmalıdır,</a:t>
            </a:r>
          </a:p>
          <a:p>
            <a:pPr lvl="0">
              <a:lnSpc>
                <a:spcPct val="100000"/>
              </a:lnSpc>
              <a:spcBef>
                <a:spcPts val="0"/>
              </a:spcBef>
              <a:spcAft>
                <a:spcPts val="400"/>
              </a:spcAft>
            </a:pPr>
            <a:endParaRPr lang="tr-TR" sz="3600" dirty="0"/>
          </a:p>
          <a:p>
            <a:pPr lvl="0">
              <a:lnSpc>
                <a:spcPct val="100000"/>
              </a:lnSpc>
              <a:spcBef>
                <a:spcPts val="0"/>
              </a:spcBef>
              <a:spcAft>
                <a:spcPts val="400"/>
              </a:spcAft>
            </a:pPr>
            <a:r>
              <a:rPr lang="tr-TR" sz="3600" dirty="0" smtClean="0"/>
              <a:t>Verilerin/açıklamaların/kanıtların</a:t>
            </a:r>
            <a:r>
              <a:rPr lang="tr-TR" sz="3600" dirty="0"/>
              <a:t>, ölçüt/alt ölçüt ile uygunluğu kontrol edilerek sade bir anlatım benimsenmelidir</a:t>
            </a:r>
            <a:r>
              <a:rPr lang="tr-TR" sz="3600" dirty="0" smtClean="0"/>
              <a:t>.</a:t>
            </a:r>
            <a:endParaRPr lang="tr-TR" sz="3600" dirty="0"/>
          </a:p>
        </p:txBody>
      </p:sp>
      <p:sp>
        <p:nvSpPr>
          <p:cNvPr id="4" name="Veri Yer Tutucusu 3"/>
          <p:cNvSpPr>
            <a:spLocks noGrp="1"/>
          </p:cNvSpPr>
          <p:nvPr>
            <p:ph type="dt" sz="half" idx="10"/>
          </p:nvPr>
        </p:nvSpPr>
        <p:spPr/>
        <p:txBody>
          <a:bodyPr/>
          <a:lstStyle/>
          <a:p>
            <a:fld id="{1597167B-9759-4EA5-A53B-C2458A1197E1}"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52</a:t>
            </a:fld>
            <a:endParaRPr lang="tr-TR"/>
          </a:p>
        </p:txBody>
      </p:sp>
    </p:spTree>
    <p:extLst>
      <p:ext uri="{BB962C8B-B14F-4D97-AF65-F5344CB8AC3E}">
        <p14:creationId xmlns:p14="http://schemas.microsoft.com/office/powerpoint/2010/main" val="41797333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13509"/>
            <a:ext cx="11171583" cy="666868"/>
          </a:xfrm>
        </p:spPr>
        <p:txBody>
          <a:bodyPr>
            <a:normAutofit/>
          </a:bodyPr>
          <a:lstStyle/>
          <a:p>
            <a:pPr algn="ctr"/>
            <a:r>
              <a:rPr lang="tr-TR" sz="3600" b="1" dirty="0">
                <a:solidFill>
                  <a:srgbClr val="FF0000"/>
                </a:solidFill>
              </a:rPr>
              <a:t>KİDR Hazırlanması ve Yazımı</a:t>
            </a:r>
            <a:endParaRPr lang="tr-TR" sz="2200" dirty="0">
              <a:solidFill>
                <a:srgbClr val="0000CC"/>
              </a:solidFill>
            </a:endParaRPr>
          </a:p>
        </p:txBody>
      </p:sp>
      <p:sp>
        <p:nvSpPr>
          <p:cNvPr id="3" name="İçerik Yer Tutucusu 2"/>
          <p:cNvSpPr>
            <a:spLocks noGrp="1"/>
          </p:cNvSpPr>
          <p:nvPr>
            <p:ph idx="1"/>
          </p:nvPr>
        </p:nvSpPr>
        <p:spPr>
          <a:xfrm>
            <a:off x="526775" y="1393371"/>
            <a:ext cx="11290756" cy="4783591"/>
          </a:xfrm>
        </p:spPr>
        <p:txBody>
          <a:bodyPr>
            <a:normAutofit/>
          </a:bodyPr>
          <a:lstStyle/>
          <a:p>
            <a:pPr lvl="0">
              <a:lnSpc>
                <a:spcPct val="120000"/>
              </a:lnSpc>
              <a:spcBef>
                <a:spcPts val="0"/>
              </a:spcBef>
              <a:spcAft>
                <a:spcPts val="400"/>
              </a:spcAft>
            </a:pPr>
            <a:r>
              <a:rPr lang="tr-TR" sz="3200" dirty="0" smtClean="0"/>
              <a:t>KİDR </a:t>
            </a:r>
            <a:r>
              <a:rPr lang="tr-TR" sz="3200" dirty="0"/>
              <a:t>yazım metninde yer alan bilgilerin içerik olarak kurumu yansıtması ve kanıtlanabilirliğine dikkat edilmesi </a:t>
            </a:r>
            <a:r>
              <a:rPr lang="tr-TR" sz="3200" dirty="0" smtClean="0"/>
              <a:t>gerekmektedir,</a:t>
            </a:r>
          </a:p>
          <a:p>
            <a:pPr lvl="0">
              <a:lnSpc>
                <a:spcPct val="120000"/>
              </a:lnSpc>
              <a:spcBef>
                <a:spcPts val="0"/>
              </a:spcBef>
              <a:spcAft>
                <a:spcPts val="400"/>
              </a:spcAft>
            </a:pPr>
            <a:endParaRPr lang="tr-TR" sz="3200" dirty="0"/>
          </a:p>
          <a:p>
            <a:pPr lvl="0">
              <a:lnSpc>
                <a:spcPct val="120000"/>
              </a:lnSpc>
              <a:spcBef>
                <a:spcPts val="0"/>
              </a:spcBef>
              <a:spcAft>
                <a:spcPts val="400"/>
              </a:spcAft>
            </a:pPr>
            <a:r>
              <a:rPr lang="tr-TR" sz="3200" dirty="0"/>
              <a:t>Okuyucuların bilgilere hızlıca ulaşmasına yardımcı olması amacıyla ölçüt/alt ölçüt açıklamalarında, gerekirse raporun ilgili bölümlerine vurgu yapılmalı veya belirli sayfa numaralarına yönlendirme </a:t>
            </a:r>
            <a:r>
              <a:rPr lang="tr-TR" sz="3200" dirty="0" smtClean="0"/>
              <a:t>yapılmalıdır</a:t>
            </a:r>
            <a:r>
              <a:rPr lang="tr-TR" sz="3200" dirty="0"/>
              <a:t>,</a:t>
            </a:r>
          </a:p>
        </p:txBody>
      </p:sp>
      <p:sp>
        <p:nvSpPr>
          <p:cNvPr id="4" name="Veri Yer Tutucusu 3"/>
          <p:cNvSpPr>
            <a:spLocks noGrp="1"/>
          </p:cNvSpPr>
          <p:nvPr>
            <p:ph type="dt" sz="half" idx="10"/>
          </p:nvPr>
        </p:nvSpPr>
        <p:spPr/>
        <p:txBody>
          <a:bodyPr/>
          <a:lstStyle/>
          <a:p>
            <a:fld id="{1597167B-9759-4EA5-A53B-C2458A1197E1}"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53</a:t>
            </a:fld>
            <a:endParaRPr lang="tr-TR"/>
          </a:p>
        </p:txBody>
      </p:sp>
    </p:spTree>
    <p:extLst>
      <p:ext uri="{BB962C8B-B14F-4D97-AF65-F5344CB8AC3E}">
        <p14:creationId xmlns:p14="http://schemas.microsoft.com/office/powerpoint/2010/main" val="1172373903"/>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83177"/>
            <a:ext cx="11171583" cy="649452"/>
          </a:xfrm>
        </p:spPr>
        <p:txBody>
          <a:bodyPr>
            <a:normAutofit/>
          </a:bodyPr>
          <a:lstStyle/>
          <a:p>
            <a:pPr algn="ctr"/>
            <a:r>
              <a:rPr lang="tr-TR" sz="3600" b="1" dirty="0">
                <a:solidFill>
                  <a:srgbClr val="FF0000"/>
                </a:solidFill>
              </a:rPr>
              <a:t>KİDR Hazırlanması ve Yazımı</a:t>
            </a:r>
            <a:endParaRPr lang="tr-TR" sz="4000" dirty="0">
              <a:solidFill>
                <a:srgbClr val="0000CC"/>
              </a:solidFill>
            </a:endParaRPr>
          </a:p>
        </p:txBody>
      </p:sp>
      <p:sp>
        <p:nvSpPr>
          <p:cNvPr id="3" name="İçerik Yer Tutucusu 2"/>
          <p:cNvSpPr>
            <a:spLocks noGrp="1"/>
          </p:cNvSpPr>
          <p:nvPr>
            <p:ph idx="1"/>
          </p:nvPr>
        </p:nvSpPr>
        <p:spPr>
          <a:xfrm>
            <a:off x="600891" y="1341119"/>
            <a:ext cx="11087526" cy="4835843"/>
          </a:xfrm>
        </p:spPr>
        <p:txBody>
          <a:bodyPr>
            <a:normAutofit lnSpcReduction="10000"/>
          </a:bodyPr>
          <a:lstStyle/>
          <a:p>
            <a:pPr lvl="0">
              <a:lnSpc>
                <a:spcPct val="120000"/>
              </a:lnSpc>
              <a:spcBef>
                <a:spcPts val="0"/>
              </a:spcBef>
              <a:spcAft>
                <a:spcPts val="400"/>
              </a:spcAft>
            </a:pPr>
            <a:r>
              <a:rPr lang="tr-TR" sz="3200" dirty="0" smtClean="0"/>
              <a:t>Belirli </a:t>
            </a:r>
            <a:r>
              <a:rPr lang="tr-TR" sz="3200" dirty="0"/>
              <a:t>zorunlu kısımlar dışında, önceki yılın </a:t>
            </a:r>
            <a:r>
              <a:rPr lang="tr-TR" sz="3200" dirty="0" err="1"/>
              <a:t>KİDR’i</a:t>
            </a:r>
            <a:r>
              <a:rPr lang="tr-TR" sz="3200" dirty="0"/>
              <a:t> tekrar </a:t>
            </a:r>
            <a:r>
              <a:rPr lang="tr-TR" sz="3200" dirty="0" smtClean="0"/>
              <a:t>edilmemeli; </a:t>
            </a:r>
            <a:r>
              <a:rPr lang="tr-TR" sz="3200" dirty="0" smtClean="0">
                <a:solidFill>
                  <a:srgbClr val="FF0000"/>
                </a:solidFill>
              </a:rPr>
              <a:t>gerekirse </a:t>
            </a:r>
            <a:r>
              <a:rPr lang="tr-TR" sz="3200" dirty="0">
                <a:solidFill>
                  <a:srgbClr val="FF0000"/>
                </a:solidFill>
              </a:rPr>
              <a:t>önceki yıl </a:t>
            </a:r>
            <a:r>
              <a:rPr lang="tr-TR" sz="3200" dirty="0" err="1">
                <a:solidFill>
                  <a:srgbClr val="FF0000"/>
                </a:solidFill>
              </a:rPr>
              <a:t>KİDR’lerine</a:t>
            </a:r>
            <a:r>
              <a:rPr lang="tr-TR" sz="3200" dirty="0">
                <a:solidFill>
                  <a:srgbClr val="FF0000"/>
                </a:solidFill>
              </a:rPr>
              <a:t> atıfta </a:t>
            </a:r>
            <a:r>
              <a:rPr lang="tr-TR" sz="3200" dirty="0" smtClean="0">
                <a:solidFill>
                  <a:srgbClr val="FF0000"/>
                </a:solidFill>
              </a:rPr>
              <a:t>bulunulmalıdır</a:t>
            </a:r>
            <a:r>
              <a:rPr lang="tr-TR" sz="3200" dirty="0" smtClean="0"/>
              <a:t>,</a:t>
            </a:r>
            <a:endParaRPr lang="tr-TR" sz="3200" dirty="0"/>
          </a:p>
          <a:p>
            <a:pPr lvl="0">
              <a:lnSpc>
                <a:spcPct val="120000"/>
              </a:lnSpc>
              <a:spcBef>
                <a:spcPts val="0"/>
              </a:spcBef>
              <a:spcAft>
                <a:spcPts val="400"/>
              </a:spcAft>
            </a:pPr>
            <a:endParaRPr lang="tr-TR" sz="3200" dirty="0" smtClean="0"/>
          </a:p>
          <a:p>
            <a:pPr lvl="0">
              <a:lnSpc>
                <a:spcPct val="120000"/>
              </a:lnSpc>
              <a:spcBef>
                <a:spcPts val="0"/>
              </a:spcBef>
              <a:spcAft>
                <a:spcPts val="400"/>
              </a:spcAft>
            </a:pPr>
            <a:r>
              <a:rPr lang="tr-TR" sz="3200" dirty="0" smtClean="0"/>
              <a:t>Kanıtlar </a:t>
            </a:r>
            <a:r>
              <a:rPr lang="tr-TR" sz="3200" dirty="0"/>
              <a:t>içinde yer alan metinler, KİDR metninde birebir </a:t>
            </a:r>
            <a:r>
              <a:rPr lang="tr-TR" sz="3200" dirty="0" smtClean="0"/>
              <a:t>tekrarlanmamalıdır, </a:t>
            </a:r>
            <a:endParaRPr lang="tr-TR" sz="3200" dirty="0"/>
          </a:p>
          <a:p>
            <a:pPr lvl="0">
              <a:lnSpc>
                <a:spcPct val="120000"/>
              </a:lnSpc>
              <a:spcBef>
                <a:spcPts val="0"/>
              </a:spcBef>
              <a:spcAft>
                <a:spcPts val="400"/>
              </a:spcAft>
            </a:pPr>
            <a:endParaRPr lang="tr-TR" sz="3200" dirty="0" smtClean="0"/>
          </a:p>
          <a:p>
            <a:pPr lvl="0">
              <a:lnSpc>
                <a:spcPct val="120000"/>
              </a:lnSpc>
              <a:spcBef>
                <a:spcPts val="0"/>
              </a:spcBef>
              <a:spcAft>
                <a:spcPts val="400"/>
              </a:spcAft>
            </a:pPr>
            <a:r>
              <a:rPr lang="tr-TR" sz="3200" dirty="0" err="1" smtClean="0"/>
              <a:t>KİDR’de</a:t>
            </a:r>
            <a:r>
              <a:rPr lang="tr-TR" sz="3200" dirty="0" smtClean="0"/>
              <a:t> </a:t>
            </a:r>
            <a:r>
              <a:rPr lang="tr-TR" sz="3200" dirty="0"/>
              <a:t>kullanılan kanıtlar, ilgili alt ölçütü desteklemeli ve örtüşmelidir</a:t>
            </a:r>
            <a:r>
              <a:rPr lang="tr-TR" sz="3200" dirty="0" smtClean="0"/>
              <a:t>.</a:t>
            </a:r>
            <a:endParaRPr lang="tr-TR" sz="3200" dirty="0"/>
          </a:p>
        </p:txBody>
      </p:sp>
      <p:sp>
        <p:nvSpPr>
          <p:cNvPr id="4" name="Veri Yer Tutucusu 3"/>
          <p:cNvSpPr>
            <a:spLocks noGrp="1"/>
          </p:cNvSpPr>
          <p:nvPr>
            <p:ph type="dt" sz="half" idx="10"/>
          </p:nvPr>
        </p:nvSpPr>
        <p:spPr/>
        <p:txBody>
          <a:bodyPr/>
          <a:lstStyle/>
          <a:p>
            <a:fld id="{1597167B-9759-4EA5-A53B-C2458A1197E1}"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54</a:t>
            </a:fld>
            <a:endParaRPr lang="tr-TR"/>
          </a:p>
        </p:txBody>
      </p:sp>
    </p:spTree>
    <p:extLst>
      <p:ext uri="{BB962C8B-B14F-4D97-AF65-F5344CB8AC3E}">
        <p14:creationId xmlns:p14="http://schemas.microsoft.com/office/powerpoint/2010/main" val="49364874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4887" y="235131"/>
            <a:ext cx="11171583" cy="649452"/>
          </a:xfrm>
        </p:spPr>
        <p:txBody>
          <a:bodyPr>
            <a:normAutofit/>
          </a:bodyPr>
          <a:lstStyle/>
          <a:p>
            <a:pPr algn="ctr"/>
            <a:r>
              <a:rPr lang="tr-TR" sz="3600" b="1" dirty="0">
                <a:solidFill>
                  <a:srgbClr val="FF0000"/>
                </a:solidFill>
              </a:rPr>
              <a:t>KİDR Hazırlanması ve Yazımı</a:t>
            </a:r>
            <a:endParaRPr lang="tr-TR" sz="2200" dirty="0">
              <a:solidFill>
                <a:srgbClr val="0000CC"/>
              </a:solidFill>
            </a:endParaRPr>
          </a:p>
        </p:txBody>
      </p:sp>
      <p:sp>
        <p:nvSpPr>
          <p:cNvPr id="3" name="İçerik Yer Tutucusu 2"/>
          <p:cNvSpPr>
            <a:spLocks noGrp="1"/>
          </p:cNvSpPr>
          <p:nvPr>
            <p:ph idx="1"/>
          </p:nvPr>
        </p:nvSpPr>
        <p:spPr>
          <a:xfrm>
            <a:off x="526774" y="1271451"/>
            <a:ext cx="11377843" cy="4905511"/>
          </a:xfrm>
        </p:spPr>
        <p:txBody>
          <a:bodyPr>
            <a:normAutofit/>
          </a:bodyPr>
          <a:lstStyle/>
          <a:p>
            <a:pPr lvl="0">
              <a:lnSpc>
                <a:spcPct val="120000"/>
              </a:lnSpc>
              <a:spcBef>
                <a:spcPts val="0"/>
              </a:spcBef>
              <a:spcAft>
                <a:spcPts val="400"/>
              </a:spcAft>
            </a:pPr>
            <a:r>
              <a:rPr lang="tr-TR" sz="3200" dirty="0" smtClean="0"/>
              <a:t>KİDR </a:t>
            </a:r>
            <a:r>
              <a:rPr lang="tr-TR" sz="3200" dirty="0"/>
              <a:t>metnine eklenen ya da kanıt olarak kullanılan web sayfası linklerine her dönemde erişim </a:t>
            </a:r>
            <a:r>
              <a:rPr lang="tr-TR" sz="3200" dirty="0" smtClean="0"/>
              <a:t>sağlanmalıdır,</a:t>
            </a:r>
          </a:p>
          <a:p>
            <a:pPr lvl="0">
              <a:lnSpc>
                <a:spcPct val="120000"/>
              </a:lnSpc>
              <a:spcBef>
                <a:spcPts val="0"/>
              </a:spcBef>
              <a:spcAft>
                <a:spcPts val="400"/>
              </a:spcAft>
            </a:pPr>
            <a:endParaRPr lang="tr-TR" sz="3200" dirty="0"/>
          </a:p>
          <a:p>
            <a:pPr lvl="0">
              <a:lnSpc>
                <a:spcPct val="120000"/>
              </a:lnSpc>
              <a:spcBef>
                <a:spcPts val="0"/>
              </a:spcBef>
              <a:spcAft>
                <a:spcPts val="400"/>
              </a:spcAft>
            </a:pPr>
            <a:r>
              <a:rPr lang="tr-TR" sz="3200" dirty="0"/>
              <a:t>Kurum, önceki yıllarda YÖKAK değerlendirmesinden geçmiş ise, değerlendirme raporları baz alınarak </a:t>
            </a:r>
            <a:r>
              <a:rPr lang="tr-TR" sz="3200" b="1" dirty="0">
                <a:solidFill>
                  <a:srgbClr val="FF0000"/>
                </a:solidFill>
              </a:rPr>
              <a:t>gerçekleştirilen ya da planlanan iyileştirmeler </a:t>
            </a:r>
            <a:r>
              <a:rPr lang="tr-TR" sz="3200" dirty="0" err="1"/>
              <a:t>KİDR’de</a:t>
            </a:r>
            <a:r>
              <a:rPr lang="tr-TR" sz="3200" dirty="0"/>
              <a:t> yer almalıdır</a:t>
            </a:r>
            <a:r>
              <a:rPr lang="tr-TR" sz="3200" dirty="0" smtClean="0"/>
              <a:t>.</a:t>
            </a:r>
            <a:endParaRPr lang="tr-TR" sz="3200" dirty="0"/>
          </a:p>
        </p:txBody>
      </p:sp>
      <p:sp>
        <p:nvSpPr>
          <p:cNvPr id="4" name="Veri Yer Tutucusu 3"/>
          <p:cNvSpPr>
            <a:spLocks noGrp="1"/>
          </p:cNvSpPr>
          <p:nvPr>
            <p:ph type="dt" sz="half" idx="10"/>
          </p:nvPr>
        </p:nvSpPr>
        <p:spPr/>
        <p:txBody>
          <a:bodyPr/>
          <a:lstStyle/>
          <a:p>
            <a:fld id="{1597167B-9759-4EA5-A53B-C2458A1197E1}"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55</a:t>
            </a:fld>
            <a:endParaRPr lang="tr-TR"/>
          </a:p>
        </p:txBody>
      </p:sp>
      <p:sp>
        <p:nvSpPr>
          <p:cNvPr id="7" name="Simge &quot;Yok&quot; 6"/>
          <p:cNvSpPr/>
          <p:nvPr/>
        </p:nvSpPr>
        <p:spPr>
          <a:xfrm>
            <a:off x="11811000" y="6405352"/>
            <a:ext cx="276497" cy="316956"/>
          </a:xfrm>
          <a:prstGeom prst="noSmoking">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93570327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13043" y="159026"/>
            <a:ext cx="9740756" cy="555077"/>
          </a:xfrm>
        </p:spPr>
        <p:txBody>
          <a:bodyPr>
            <a:normAutofit fontScale="90000"/>
          </a:bodyPr>
          <a:lstStyle/>
          <a:p>
            <a:pPr algn="ctr"/>
            <a:r>
              <a:rPr lang="tr-TR" b="1" dirty="0">
                <a:solidFill>
                  <a:srgbClr val="FF0000"/>
                </a:solidFill>
              </a:rPr>
              <a:t>KİDR Hazırlanması ve Yazımı</a:t>
            </a:r>
          </a:p>
        </p:txBody>
      </p:sp>
      <p:sp>
        <p:nvSpPr>
          <p:cNvPr id="4" name="Veri Yer Tutucusu 3"/>
          <p:cNvSpPr>
            <a:spLocks noGrp="1"/>
          </p:cNvSpPr>
          <p:nvPr>
            <p:ph type="dt" sz="half" idx="10"/>
          </p:nvPr>
        </p:nvSpPr>
        <p:spPr/>
        <p:txBody>
          <a:bodyPr/>
          <a:lstStyle/>
          <a:p>
            <a:fld id="{1597167B-9759-4EA5-A53B-C2458A1197E1}"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56</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2919919514"/>
              </p:ext>
            </p:extLst>
          </p:nvPr>
        </p:nvGraphicFramePr>
        <p:xfrm>
          <a:off x="536713" y="868875"/>
          <a:ext cx="11289528" cy="5512034"/>
        </p:xfrm>
        <a:graphic>
          <a:graphicData uri="http://schemas.openxmlformats.org/drawingml/2006/table">
            <a:tbl>
              <a:tblPr>
                <a:tableStyleId>{BDBED569-4797-4DF1-A0F4-6AAB3CD982D8}</a:tableStyleId>
              </a:tblPr>
              <a:tblGrid>
                <a:gridCol w="2434811">
                  <a:extLst>
                    <a:ext uri="{9D8B030D-6E8A-4147-A177-3AD203B41FA5}">
                      <a16:colId xmlns:a16="http://schemas.microsoft.com/office/drawing/2014/main" val="3212399029"/>
                    </a:ext>
                  </a:extLst>
                </a:gridCol>
                <a:gridCol w="8854717">
                  <a:extLst>
                    <a:ext uri="{9D8B030D-6E8A-4147-A177-3AD203B41FA5}">
                      <a16:colId xmlns:a16="http://schemas.microsoft.com/office/drawing/2014/main" val="807646082"/>
                    </a:ext>
                  </a:extLst>
                </a:gridCol>
              </a:tblGrid>
              <a:tr h="298804">
                <a:tc>
                  <a:txBody>
                    <a:bodyPr/>
                    <a:lstStyle/>
                    <a:p>
                      <a:pPr algn="ctr">
                        <a:spcAft>
                          <a:spcPts val="0"/>
                        </a:spcAft>
                      </a:pPr>
                      <a:r>
                        <a:rPr lang="tr-TR" sz="2000" b="1" dirty="0">
                          <a:solidFill>
                            <a:srgbClr val="0000CC"/>
                          </a:solidFill>
                          <a:effectLst/>
                        </a:rPr>
                        <a:t> </a:t>
                      </a:r>
                      <a:r>
                        <a:rPr lang="tr-TR" sz="2000" b="1" dirty="0" smtClean="0">
                          <a:solidFill>
                            <a:srgbClr val="0000CC"/>
                          </a:solidFill>
                          <a:effectLst/>
                        </a:rPr>
                        <a:t>Raporda </a:t>
                      </a:r>
                      <a:r>
                        <a:rPr lang="tr-TR" sz="2000" b="1" dirty="0">
                          <a:solidFill>
                            <a:srgbClr val="0000CC"/>
                          </a:solidFill>
                          <a:effectLst/>
                        </a:rPr>
                        <a:t>Geçen</a:t>
                      </a:r>
                      <a:endParaRPr lang="tr-TR" sz="2000" b="1" dirty="0">
                        <a:solidFill>
                          <a:srgbClr val="0000CC"/>
                        </a:solidFill>
                        <a:effectLst/>
                        <a:latin typeface="Calibri" panose="020F0502020204030204" pitchFamily="34" charset="0"/>
                        <a:ea typeface="Calibri" panose="020F0502020204030204" pitchFamily="34" charset="0"/>
                      </a:endParaRPr>
                    </a:p>
                  </a:txBody>
                  <a:tcPr marL="55249" marR="55249" marT="0" marB="0" anchor="ctr"/>
                </a:tc>
                <a:tc>
                  <a:txBody>
                    <a:bodyPr/>
                    <a:lstStyle/>
                    <a:p>
                      <a:pPr algn="ctr">
                        <a:spcAft>
                          <a:spcPts val="0"/>
                        </a:spcAft>
                      </a:pPr>
                      <a:r>
                        <a:rPr lang="tr-TR" sz="2000" b="1" dirty="0" smtClean="0">
                          <a:solidFill>
                            <a:srgbClr val="0000CC"/>
                          </a:solidFill>
                          <a:effectLst/>
                        </a:rPr>
                        <a:t>Format </a:t>
                      </a:r>
                      <a:r>
                        <a:rPr lang="tr-TR" sz="2000" b="1" dirty="0">
                          <a:solidFill>
                            <a:srgbClr val="0000CC"/>
                          </a:solidFill>
                          <a:effectLst/>
                        </a:rPr>
                        <a:t>ve Stil Kuralları</a:t>
                      </a:r>
                      <a:endParaRPr lang="tr-TR" sz="2000" b="1" dirty="0">
                        <a:solidFill>
                          <a:srgbClr val="0000CC"/>
                        </a:solidFill>
                        <a:effectLst/>
                        <a:latin typeface="Calibri" panose="020F0502020204030204" pitchFamily="34" charset="0"/>
                        <a:ea typeface="Calibri" panose="020F0502020204030204" pitchFamily="34" charset="0"/>
                      </a:endParaRPr>
                    </a:p>
                  </a:txBody>
                  <a:tcPr marL="55249" marR="55249" marT="0" marB="0" anchor="ctr"/>
                </a:tc>
                <a:extLst>
                  <a:ext uri="{0D108BD9-81ED-4DB2-BD59-A6C34878D82A}">
                    <a16:rowId xmlns:a16="http://schemas.microsoft.com/office/drawing/2014/main" val="1049317144"/>
                  </a:ext>
                </a:extLst>
              </a:tr>
              <a:tr h="530556">
                <a:tc>
                  <a:txBody>
                    <a:bodyPr/>
                    <a:lstStyle/>
                    <a:p>
                      <a:pPr algn="l">
                        <a:spcAft>
                          <a:spcPts val="0"/>
                        </a:spcAft>
                      </a:pPr>
                      <a:r>
                        <a:rPr lang="tr-TR" sz="1800" b="1" dirty="0">
                          <a:effectLst/>
                        </a:rPr>
                        <a:t>Ana Başlıklar ve Ölçüt Başlıkları</a:t>
                      </a:r>
                      <a:endParaRPr lang="tr-TR" sz="1800" b="1" dirty="0">
                        <a:effectLst/>
                        <a:latin typeface="Calibri" panose="020F0502020204030204" pitchFamily="34" charset="0"/>
                        <a:ea typeface="Calibri" panose="020F0502020204030204" pitchFamily="34" charset="0"/>
                      </a:endParaRPr>
                    </a:p>
                  </a:txBody>
                  <a:tcPr marL="55249" marR="55249" marT="0" marB="0" anchor="ctr"/>
                </a:tc>
                <a:tc>
                  <a:txBody>
                    <a:bodyPr/>
                    <a:lstStyle/>
                    <a:p>
                      <a:pPr algn="just">
                        <a:spcAft>
                          <a:spcPts val="0"/>
                        </a:spcAft>
                      </a:pPr>
                      <a:r>
                        <a:rPr lang="tr-TR" sz="1800" b="1" dirty="0">
                          <a:effectLst/>
                        </a:rPr>
                        <a:t>Times New Roman, </a:t>
                      </a:r>
                      <a:r>
                        <a:rPr lang="tr-TR" sz="1800" b="1" dirty="0">
                          <a:solidFill>
                            <a:srgbClr val="0000CC"/>
                          </a:solidFill>
                          <a:effectLst/>
                        </a:rPr>
                        <a:t>14 </a:t>
                      </a:r>
                      <a:r>
                        <a:rPr lang="tr-TR" sz="1800" b="1" dirty="0" err="1">
                          <a:solidFill>
                            <a:srgbClr val="0000CC"/>
                          </a:solidFill>
                          <a:effectLst/>
                        </a:rPr>
                        <a:t>pt</a:t>
                      </a:r>
                      <a:r>
                        <a:rPr lang="tr-TR" sz="1800" b="1" dirty="0">
                          <a:solidFill>
                            <a:srgbClr val="0000CC"/>
                          </a:solidFill>
                          <a:effectLst/>
                        </a:rPr>
                        <a:t>., </a:t>
                      </a:r>
                      <a:r>
                        <a:rPr lang="tr-TR" sz="1800" b="1" dirty="0" smtClean="0">
                          <a:solidFill>
                            <a:srgbClr val="0000CC"/>
                          </a:solidFill>
                          <a:effectLst/>
                        </a:rPr>
                        <a:t>kalın </a:t>
                      </a:r>
                      <a:r>
                        <a:rPr lang="tr-TR" sz="1800" b="1" dirty="0" smtClean="0">
                          <a:effectLst/>
                        </a:rPr>
                        <a:t>(</a:t>
                      </a:r>
                      <a:r>
                        <a:rPr lang="tr-TR" sz="1800" b="1" dirty="0">
                          <a:effectLst/>
                        </a:rPr>
                        <a:t>Sistem tarafından otomatik yapılır.)</a:t>
                      </a:r>
                      <a:endParaRPr lang="tr-TR" sz="1800" b="1" dirty="0">
                        <a:effectLst/>
                        <a:latin typeface="Calibri" panose="020F0502020204030204" pitchFamily="34" charset="0"/>
                        <a:ea typeface="Calibri" panose="020F0502020204030204" pitchFamily="34" charset="0"/>
                      </a:endParaRPr>
                    </a:p>
                  </a:txBody>
                  <a:tcPr marL="55249" marR="55249" marT="0" marB="0" anchor="ctr"/>
                </a:tc>
                <a:extLst>
                  <a:ext uri="{0D108BD9-81ED-4DB2-BD59-A6C34878D82A}">
                    <a16:rowId xmlns:a16="http://schemas.microsoft.com/office/drawing/2014/main" val="3270877643"/>
                  </a:ext>
                </a:extLst>
              </a:tr>
              <a:tr h="731129">
                <a:tc>
                  <a:txBody>
                    <a:bodyPr/>
                    <a:lstStyle/>
                    <a:p>
                      <a:pPr algn="l">
                        <a:spcAft>
                          <a:spcPts val="0"/>
                        </a:spcAft>
                      </a:pPr>
                      <a:r>
                        <a:rPr lang="tr-TR" sz="1800" b="1" dirty="0">
                          <a:effectLst/>
                        </a:rPr>
                        <a:t> </a:t>
                      </a:r>
                      <a:r>
                        <a:rPr lang="tr-TR" sz="1800" b="1" dirty="0" smtClean="0">
                          <a:effectLst/>
                        </a:rPr>
                        <a:t>Alt </a:t>
                      </a:r>
                      <a:r>
                        <a:rPr lang="tr-TR" sz="1800" b="1" dirty="0">
                          <a:effectLst/>
                        </a:rPr>
                        <a:t>Ölçüt </a:t>
                      </a:r>
                      <a:r>
                        <a:rPr lang="tr-TR" sz="1800" b="1" dirty="0" smtClean="0">
                          <a:effectLst/>
                        </a:rPr>
                        <a:t>başlıkları</a:t>
                      </a:r>
                      <a:endParaRPr lang="tr-TR" sz="1800" b="1" dirty="0">
                        <a:effectLst/>
                      </a:endParaRPr>
                    </a:p>
                  </a:txBody>
                  <a:tcPr marL="55249" marR="55249" marT="0" marB="0" anchor="ctr"/>
                </a:tc>
                <a:tc>
                  <a:txBody>
                    <a:bodyPr/>
                    <a:lstStyle/>
                    <a:p>
                      <a:pPr algn="just">
                        <a:spcAft>
                          <a:spcPts val="0"/>
                        </a:spcAft>
                      </a:pPr>
                      <a:r>
                        <a:rPr lang="tr-TR" sz="1800" b="1" dirty="0">
                          <a:effectLst/>
                        </a:rPr>
                        <a:t>Times New Roman, </a:t>
                      </a:r>
                      <a:r>
                        <a:rPr lang="tr-TR" sz="1800" b="1" dirty="0" smtClean="0">
                          <a:solidFill>
                            <a:srgbClr val="0000CC"/>
                          </a:solidFill>
                          <a:effectLst/>
                        </a:rPr>
                        <a:t>12 </a:t>
                      </a:r>
                      <a:r>
                        <a:rPr lang="tr-TR" sz="1800" b="1" dirty="0" err="1">
                          <a:solidFill>
                            <a:srgbClr val="0000CC"/>
                          </a:solidFill>
                          <a:effectLst/>
                        </a:rPr>
                        <a:t>pt</a:t>
                      </a:r>
                      <a:r>
                        <a:rPr lang="tr-TR" sz="1800" b="1" dirty="0">
                          <a:solidFill>
                            <a:srgbClr val="0000CC"/>
                          </a:solidFill>
                          <a:effectLst/>
                        </a:rPr>
                        <a:t>., kalın. </a:t>
                      </a:r>
                      <a:r>
                        <a:rPr lang="tr-TR" sz="1800" b="1" baseline="0" dirty="0" smtClean="0">
                          <a:solidFill>
                            <a:srgbClr val="0000CC"/>
                          </a:solidFill>
                          <a:effectLst/>
                        </a:rPr>
                        <a:t> </a:t>
                      </a:r>
                      <a:r>
                        <a:rPr lang="tr-TR" sz="1800" b="1" dirty="0" smtClean="0">
                          <a:effectLst/>
                        </a:rPr>
                        <a:t>(</a:t>
                      </a:r>
                      <a:r>
                        <a:rPr lang="tr-TR" sz="1800" b="1" dirty="0">
                          <a:effectLst/>
                        </a:rPr>
                        <a:t>Kılavuz ölçüt numaralandırılmasıyla birlikte kurum tarafından yazılacak: Örneğin  A.2.1. Misyon, vizyon ve politikalar)</a:t>
                      </a:r>
                      <a:endParaRPr lang="tr-TR" sz="1800" b="1" dirty="0">
                        <a:effectLst/>
                        <a:latin typeface="Calibri" panose="020F0502020204030204" pitchFamily="34" charset="0"/>
                        <a:ea typeface="Calibri" panose="020F0502020204030204" pitchFamily="34" charset="0"/>
                      </a:endParaRPr>
                    </a:p>
                  </a:txBody>
                  <a:tcPr marL="55249" marR="55249" marT="0" marB="0" anchor="ctr"/>
                </a:tc>
                <a:extLst>
                  <a:ext uri="{0D108BD9-81ED-4DB2-BD59-A6C34878D82A}">
                    <a16:rowId xmlns:a16="http://schemas.microsoft.com/office/drawing/2014/main" val="3503744211"/>
                  </a:ext>
                </a:extLst>
              </a:tr>
              <a:tr h="689989">
                <a:tc>
                  <a:txBody>
                    <a:bodyPr/>
                    <a:lstStyle/>
                    <a:p>
                      <a:pPr algn="l">
                        <a:spcAft>
                          <a:spcPts val="0"/>
                        </a:spcAft>
                      </a:pPr>
                      <a:r>
                        <a:rPr lang="tr-TR" sz="1800" b="1" dirty="0" smtClean="0">
                          <a:effectLst/>
                        </a:rPr>
                        <a:t>Diğer </a:t>
                      </a:r>
                      <a:r>
                        <a:rPr lang="tr-TR" sz="1800" b="1" dirty="0">
                          <a:effectLst/>
                        </a:rPr>
                        <a:t>Başlıklar</a:t>
                      </a:r>
                      <a:endParaRPr lang="tr-TR" sz="1800" b="1" dirty="0">
                        <a:effectLst/>
                        <a:latin typeface="Calibri" panose="020F0502020204030204" pitchFamily="34" charset="0"/>
                        <a:ea typeface="Calibri" panose="020F0502020204030204" pitchFamily="34" charset="0"/>
                      </a:endParaRPr>
                    </a:p>
                  </a:txBody>
                  <a:tcPr marL="55249" marR="55249" marT="0" marB="0" anchor="ctr"/>
                </a:tc>
                <a:tc>
                  <a:txBody>
                    <a:bodyPr/>
                    <a:lstStyle/>
                    <a:p>
                      <a:pPr algn="just">
                        <a:spcAft>
                          <a:spcPts val="0"/>
                        </a:spcAft>
                      </a:pPr>
                      <a:r>
                        <a:rPr lang="tr-TR" sz="1800" b="1" dirty="0">
                          <a:effectLst/>
                        </a:rPr>
                        <a:t>Metin içinde ihtiyaç duyulduğunda kullanılan alt ölçüt başlığı dışında kalan başlıklar için italik, kalın, </a:t>
                      </a:r>
                      <a:r>
                        <a:rPr lang="tr-TR" sz="1800" b="1" dirty="0">
                          <a:solidFill>
                            <a:srgbClr val="0000CC"/>
                          </a:solidFill>
                          <a:effectLst/>
                        </a:rPr>
                        <a:t>12 punto </a:t>
                      </a:r>
                      <a:r>
                        <a:rPr lang="tr-TR" sz="1800" b="1" dirty="0">
                          <a:effectLst/>
                        </a:rPr>
                        <a:t>yazı stili kullanınız. Bu başlıklarda numaralandırma </a:t>
                      </a:r>
                      <a:r>
                        <a:rPr lang="tr-TR" sz="1800" b="1" u="sng" dirty="0">
                          <a:effectLst/>
                        </a:rPr>
                        <a:t>kullanmayınız</a:t>
                      </a:r>
                      <a:r>
                        <a:rPr lang="tr-TR" sz="1800" b="1" dirty="0">
                          <a:effectLst/>
                        </a:rPr>
                        <a:t>.</a:t>
                      </a:r>
                      <a:endParaRPr lang="tr-TR" sz="1800" b="1" dirty="0">
                        <a:effectLst/>
                        <a:latin typeface="Calibri" panose="020F0502020204030204" pitchFamily="34" charset="0"/>
                        <a:ea typeface="Calibri" panose="020F0502020204030204" pitchFamily="34" charset="0"/>
                      </a:endParaRPr>
                    </a:p>
                  </a:txBody>
                  <a:tcPr marL="55249" marR="55249" marT="0" marB="0" anchor="ctr"/>
                </a:tc>
                <a:extLst>
                  <a:ext uri="{0D108BD9-81ED-4DB2-BD59-A6C34878D82A}">
                    <a16:rowId xmlns:a16="http://schemas.microsoft.com/office/drawing/2014/main" val="3235503592"/>
                  </a:ext>
                </a:extLst>
              </a:tr>
              <a:tr h="273293">
                <a:tc>
                  <a:txBody>
                    <a:bodyPr/>
                    <a:lstStyle/>
                    <a:p>
                      <a:pPr algn="l">
                        <a:spcAft>
                          <a:spcPts val="0"/>
                        </a:spcAft>
                      </a:pPr>
                      <a:r>
                        <a:rPr lang="tr-TR" sz="1800" b="1" dirty="0">
                          <a:effectLst/>
                        </a:rPr>
                        <a:t>Gövde Metni </a:t>
                      </a:r>
                      <a:endParaRPr lang="tr-TR" sz="1800" b="1" dirty="0">
                        <a:effectLst/>
                        <a:latin typeface="Calibri" panose="020F0502020204030204" pitchFamily="34" charset="0"/>
                        <a:ea typeface="Calibri" panose="020F0502020204030204" pitchFamily="34" charset="0"/>
                      </a:endParaRPr>
                    </a:p>
                  </a:txBody>
                  <a:tcPr marL="55249" marR="55249" marT="0" marB="0" anchor="ctr"/>
                </a:tc>
                <a:tc>
                  <a:txBody>
                    <a:bodyPr/>
                    <a:lstStyle/>
                    <a:p>
                      <a:pPr algn="just">
                        <a:spcAft>
                          <a:spcPts val="0"/>
                        </a:spcAft>
                      </a:pPr>
                      <a:r>
                        <a:rPr lang="tr-TR" sz="1800" b="1" dirty="0">
                          <a:effectLst/>
                        </a:rPr>
                        <a:t>Times New Roman, </a:t>
                      </a:r>
                      <a:r>
                        <a:rPr lang="tr-TR" sz="1800" b="1" dirty="0">
                          <a:solidFill>
                            <a:srgbClr val="0000CC"/>
                          </a:solidFill>
                          <a:effectLst/>
                        </a:rPr>
                        <a:t>12 punto</a:t>
                      </a:r>
                      <a:r>
                        <a:rPr lang="tr-TR" sz="1800" b="1" dirty="0">
                          <a:effectLst/>
                        </a:rPr>
                        <a:t>, tek satır aralığı, iki yana yaslı </a:t>
                      </a:r>
                      <a:endParaRPr lang="tr-TR" sz="1800" b="1" dirty="0">
                        <a:effectLst/>
                        <a:latin typeface="Calibri" panose="020F0502020204030204" pitchFamily="34" charset="0"/>
                        <a:ea typeface="Calibri" panose="020F0502020204030204" pitchFamily="34" charset="0"/>
                      </a:endParaRPr>
                    </a:p>
                  </a:txBody>
                  <a:tcPr marL="55249" marR="55249" marT="0" marB="0" anchor="ctr"/>
                </a:tc>
                <a:extLst>
                  <a:ext uri="{0D108BD9-81ED-4DB2-BD59-A6C34878D82A}">
                    <a16:rowId xmlns:a16="http://schemas.microsoft.com/office/drawing/2014/main" val="2094186532"/>
                  </a:ext>
                </a:extLst>
              </a:tr>
              <a:tr h="530556">
                <a:tc>
                  <a:txBody>
                    <a:bodyPr/>
                    <a:lstStyle/>
                    <a:p>
                      <a:pPr algn="l">
                        <a:spcAft>
                          <a:spcPts val="0"/>
                        </a:spcAft>
                      </a:pPr>
                      <a:r>
                        <a:rPr lang="tr-TR" sz="1800" b="1" dirty="0">
                          <a:effectLst/>
                        </a:rPr>
                        <a:t>Başlık-Satır arası/   </a:t>
                      </a:r>
                    </a:p>
                    <a:p>
                      <a:pPr algn="l">
                        <a:spcAft>
                          <a:spcPts val="0"/>
                        </a:spcAft>
                      </a:pPr>
                      <a:r>
                        <a:rPr lang="tr-TR" sz="1800" b="1" dirty="0">
                          <a:effectLst/>
                        </a:rPr>
                        <a:t>paragraflar arası</a:t>
                      </a:r>
                      <a:endParaRPr lang="tr-TR" sz="1800" b="1" dirty="0">
                        <a:effectLst/>
                        <a:latin typeface="Calibri" panose="020F0502020204030204" pitchFamily="34" charset="0"/>
                        <a:ea typeface="Calibri" panose="020F0502020204030204" pitchFamily="34" charset="0"/>
                      </a:endParaRPr>
                    </a:p>
                  </a:txBody>
                  <a:tcPr marL="55249" marR="55249" marT="0" marB="0" anchor="ctr"/>
                </a:tc>
                <a:tc>
                  <a:txBody>
                    <a:bodyPr/>
                    <a:lstStyle/>
                    <a:p>
                      <a:pPr algn="just">
                        <a:spcAft>
                          <a:spcPts val="0"/>
                        </a:spcAft>
                      </a:pPr>
                      <a:r>
                        <a:rPr lang="tr-TR" sz="1800" b="1" dirty="0">
                          <a:solidFill>
                            <a:srgbClr val="0000CC"/>
                          </a:solidFill>
                          <a:effectLst/>
                        </a:rPr>
                        <a:t>1,5 satır </a:t>
                      </a:r>
                      <a:r>
                        <a:rPr lang="tr-TR" sz="1800" b="1" dirty="0">
                          <a:effectLst/>
                        </a:rPr>
                        <a:t>aralığı kullanınız.</a:t>
                      </a:r>
                      <a:endParaRPr lang="tr-TR" sz="1800" b="1" dirty="0">
                        <a:effectLst/>
                        <a:latin typeface="Calibri" panose="020F0502020204030204" pitchFamily="34" charset="0"/>
                        <a:ea typeface="Calibri" panose="020F0502020204030204" pitchFamily="34" charset="0"/>
                      </a:endParaRPr>
                    </a:p>
                  </a:txBody>
                  <a:tcPr marL="55249" marR="55249" marT="0" marB="0" anchor="ctr"/>
                </a:tc>
                <a:extLst>
                  <a:ext uri="{0D108BD9-81ED-4DB2-BD59-A6C34878D82A}">
                    <a16:rowId xmlns:a16="http://schemas.microsoft.com/office/drawing/2014/main" val="1262794456"/>
                  </a:ext>
                </a:extLst>
              </a:tr>
              <a:tr h="494276">
                <a:tc>
                  <a:txBody>
                    <a:bodyPr/>
                    <a:lstStyle/>
                    <a:p>
                      <a:pPr algn="l">
                        <a:spcAft>
                          <a:spcPts val="0"/>
                        </a:spcAft>
                      </a:pPr>
                      <a:r>
                        <a:rPr lang="tr-TR" sz="1800" b="1" dirty="0">
                          <a:effectLst/>
                        </a:rPr>
                        <a:t>Sayfa numaraları</a:t>
                      </a:r>
                      <a:endParaRPr lang="tr-TR" sz="1800" b="1" dirty="0">
                        <a:effectLst/>
                        <a:latin typeface="Calibri" panose="020F0502020204030204" pitchFamily="34" charset="0"/>
                        <a:ea typeface="Calibri" panose="020F0502020204030204" pitchFamily="34" charset="0"/>
                      </a:endParaRPr>
                    </a:p>
                  </a:txBody>
                  <a:tcPr marL="55249" marR="55249" marT="0" marB="0" anchor="ctr"/>
                </a:tc>
                <a:tc>
                  <a:txBody>
                    <a:bodyPr/>
                    <a:lstStyle/>
                    <a:p>
                      <a:pPr algn="just">
                        <a:spcAft>
                          <a:spcPts val="0"/>
                        </a:spcAft>
                      </a:pPr>
                      <a:r>
                        <a:rPr lang="tr-TR" sz="1800" b="1" dirty="0">
                          <a:effectLst/>
                        </a:rPr>
                        <a:t>Alt bilgi kısmında ortaya gelecek şekilde yazılır. </a:t>
                      </a:r>
                      <a:r>
                        <a:rPr lang="tr-TR" sz="1800" b="1" dirty="0" smtClean="0">
                          <a:effectLst/>
                        </a:rPr>
                        <a:t> (</a:t>
                      </a:r>
                      <a:r>
                        <a:rPr lang="tr-TR" sz="1800" b="1" dirty="0">
                          <a:effectLst/>
                        </a:rPr>
                        <a:t>Sistem tarafından otomatik yapılır.)</a:t>
                      </a:r>
                      <a:endParaRPr lang="tr-TR" sz="1800" b="1" dirty="0">
                        <a:effectLst/>
                        <a:latin typeface="Calibri" panose="020F0502020204030204" pitchFamily="34" charset="0"/>
                        <a:ea typeface="Calibri" panose="020F0502020204030204" pitchFamily="34" charset="0"/>
                      </a:endParaRPr>
                    </a:p>
                  </a:txBody>
                  <a:tcPr marL="55249" marR="55249" marT="0" marB="0" anchor="ctr"/>
                </a:tc>
                <a:extLst>
                  <a:ext uri="{0D108BD9-81ED-4DB2-BD59-A6C34878D82A}">
                    <a16:rowId xmlns:a16="http://schemas.microsoft.com/office/drawing/2014/main" val="2626682658"/>
                  </a:ext>
                </a:extLst>
              </a:tr>
              <a:tr h="530556">
                <a:tc>
                  <a:txBody>
                    <a:bodyPr/>
                    <a:lstStyle/>
                    <a:p>
                      <a:pPr algn="l">
                        <a:spcAft>
                          <a:spcPts val="0"/>
                        </a:spcAft>
                      </a:pPr>
                      <a:r>
                        <a:rPr lang="tr-TR" sz="1800" b="1" dirty="0">
                          <a:effectLst/>
                        </a:rPr>
                        <a:t>Kenar Boşlukları</a:t>
                      </a:r>
                      <a:endParaRPr lang="tr-TR" sz="1800" b="1" dirty="0">
                        <a:effectLst/>
                        <a:latin typeface="Calibri" panose="020F0502020204030204" pitchFamily="34" charset="0"/>
                        <a:ea typeface="Calibri" panose="020F0502020204030204" pitchFamily="34" charset="0"/>
                      </a:endParaRPr>
                    </a:p>
                  </a:txBody>
                  <a:tcPr marL="55249" marR="55249" marT="0" marB="0" anchor="ctr"/>
                </a:tc>
                <a:tc>
                  <a:txBody>
                    <a:bodyPr/>
                    <a:lstStyle/>
                    <a:p>
                      <a:pPr algn="just">
                        <a:spcAft>
                          <a:spcPts val="0"/>
                        </a:spcAft>
                      </a:pPr>
                      <a:r>
                        <a:rPr lang="tr-TR" sz="1800" b="1" dirty="0">
                          <a:effectLst/>
                        </a:rPr>
                        <a:t>Sayfada sağdan, soldan, alttan ve üstten 2,5 cm aralık olmalıdır. </a:t>
                      </a:r>
                      <a:r>
                        <a:rPr lang="tr-TR" sz="1800" b="1" dirty="0" smtClean="0">
                          <a:effectLst/>
                        </a:rPr>
                        <a:t> (</a:t>
                      </a:r>
                      <a:r>
                        <a:rPr lang="tr-TR" sz="1800" b="1" dirty="0">
                          <a:effectLst/>
                        </a:rPr>
                        <a:t>Sistem tarafından otomatik yapılır.)</a:t>
                      </a:r>
                      <a:endParaRPr lang="tr-TR" sz="1800" b="1" dirty="0">
                        <a:effectLst/>
                        <a:latin typeface="Calibri" panose="020F0502020204030204" pitchFamily="34" charset="0"/>
                        <a:ea typeface="Calibri" panose="020F0502020204030204" pitchFamily="34" charset="0"/>
                      </a:endParaRPr>
                    </a:p>
                  </a:txBody>
                  <a:tcPr marL="55249" marR="55249" marT="0" marB="0" anchor="ctr"/>
                </a:tc>
                <a:extLst>
                  <a:ext uri="{0D108BD9-81ED-4DB2-BD59-A6C34878D82A}">
                    <a16:rowId xmlns:a16="http://schemas.microsoft.com/office/drawing/2014/main" val="1888799134"/>
                  </a:ext>
                </a:extLst>
              </a:tr>
              <a:tr h="1326390">
                <a:tc>
                  <a:txBody>
                    <a:bodyPr/>
                    <a:lstStyle/>
                    <a:p>
                      <a:pPr algn="l">
                        <a:spcAft>
                          <a:spcPts val="0"/>
                        </a:spcAft>
                      </a:pPr>
                      <a:r>
                        <a:rPr lang="tr-TR" sz="1800" b="1" dirty="0">
                          <a:effectLst/>
                        </a:rPr>
                        <a:t> </a:t>
                      </a:r>
                      <a:r>
                        <a:rPr lang="tr-TR" sz="1800" b="1" dirty="0" smtClean="0">
                          <a:effectLst/>
                        </a:rPr>
                        <a:t>Kanıt </a:t>
                      </a:r>
                      <a:r>
                        <a:rPr lang="tr-TR" sz="1800" b="1" dirty="0">
                          <a:effectLst/>
                        </a:rPr>
                        <a:t>Başlıklarının</a:t>
                      </a:r>
                    </a:p>
                    <a:p>
                      <a:pPr algn="l">
                        <a:spcAft>
                          <a:spcPts val="0"/>
                        </a:spcAft>
                      </a:pPr>
                      <a:r>
                        <a:rPr lang="tr-TR" sz="1800" b="1" dirty="0" smtClean="0">
                          <a:effectLst/>
                        </a:rPr>
                        <a:t>Yazımı</a:t>
                      </a:r>
                      <a:endParaRPr lang="tr-TR" sz="1800" b="1" dirty="0">
                        <a:effectLst/>
                      </a:endParaRPr>
                    </a:p>
                  </a:txBody>
                  <a:tcPr marL="55249" marR="55249" marT="0" marB="0" anchor="ctr"/>
                </a:tc>
                <a:tc>
                  <a:txBody>
                    <a:bodyPr/>
                    <a:lstStyle/>
                    <a:p>
                      <a:pPr marL="342900" lvl="0" indent="-342900" algn="just">
                        <a:spcAft>
                          <a:spcPts val="0"/>
                        </a:spcAft>
                        <a:buFont typeface="+mj-lt"/>
                        <a:buAutoNum type="arabicPeriod"/>
                      </a:pPr>
                      <a:r>
                        <a:rPr lang="tr-TR" sz="1800" b="1" u="none" strike="noStrike" dirty="0">
                          <a:effectLst/>
                        </a:rPr>
                        <a:t>Kanıt başlıkları için en fazla 65 karakter kullanınız.</a:t>
                      </a:r>
                    </a:p>
                    <a:p>
                      <a:pPr marL="342900" lvl="0" indent="-342900" algn="just">
                        <a:spcAft>
                          <a:spcPts val="0"/>
                        </a:spcAft>
                        <a:buFont typeface="+mj-lt"/>
                        <a:buAutoNum type="arabicPeriod"/>
                      </a:pPr>
                      <a:r>
                        <a:rPr lang="tr-TR" sz="1800" b="1" u="none" strike="noStrike" dirty="0">
                          <a:effectLst/>
                        </a:rPr>
                        <a:t>Kanıt dosya adı yazımında boşluk </a:t>
                      </a:r>
                      <a:r>
                        <a:rPr lang="tr-TR" sz="1800" b="1" u="sng" strike="noStrike" dirty="0">
                          <a:effectLst/>
                        </a:rPr>
                        <a:t>kullanmayınız</a:t>
                      </a:r>
                      <a:r>
                        <a:rPr lang="tr-TR" sz="1800" b="1" u="none" strike="noStrike" dirty="0">
                          <a:effectLst/>
                        </a:rPr>
                        <a:t>. Bunun yerine alt çizgi kullanınız.</a:t>
                      </a:r>
                    </a:p>
                    <a:p>
                      <a:pPr marL="342900" lvl="0" indent="-342900" algn="just">
                        <a:spcAft>
                          <a:spcPts val="0"/>
                        </a:spcAft>
                        <a:buFont typeface="+mj-lt"/>
                        <a:buAutoNum type="arabicPeriod"/>
                      </a:pPr>
                      <a:r>
                        <a:rPr lang="tr-TR" sz="1800" b="1" u="none" strike="noStrike" dirty="0">
                          <a:effectLst/>
                        </a:rPr>
                        <a:t>Kanıtlar için numaralandırma yapınız. Örneğin;</a:t>
                      </a:r>
                    </a:p>
                    <a:p>
                      <a:pPr marL="457200" algn="just">
                        <a:spcAft>
                          <a:spcPts val="0"/>
                        </a:spcAft>
                      </a:pPr>
                      <a:r>
                        <a:rPr lang="tr-TR" sz="1800" b="1" dirty="0">
                          <a:effectLst/>
                        </a:rPr>
                        <a:t>(2</a:t>
                      </a:r>
                      <a:r>
                        <a:rPr lang="tr-TR" sz="1800" b="1" dirty="0" smtClean="0">
                          <a:effectLst/>
                        </a:rPr>
                        <a:t>) (</a:t>
                      </a:r>
                      <a:r>
                        <a:rPr lang="tr-TR" sz="1800" b="1" dirty="0">
                          <a:effectLst/>
                        </a:rPr>
                        <a:t>3) Kanıt 1_kanıtın_adı</a:t>
                      </a:r>
                    </a:p>
                    <a:p>
                      <a:pPr marL="457200" algn="just">
                        <a:spcAft>
                          <a:spcPts val="0"/>
                        </a:spcAft>
                      </a:pPr>
                      <a:r>
                        <a:rPr lang="tr-TR" sz="1800" b="1" dirty="0">
                          <a:effectLst/>
                        </a:rPr>
                        <a:t>(4) Kanıt 2_kanıtın_adı</a:t>
                      </a:r>
                      <a:endParaRPr lang="tr-TR" sz="1800" b="1" dirty="0">
                        <a:effectLst/>
                        <a:latin typeface="Calibri" panose="020F0502020204030204" pitchFamily="34" charset="0"/>
                        <a:ea typeface="Calibri" panose="020F0502020204030204" pitchFamily="34" charset="0"/>
                      </a:endParaRPr>
                    </a:p>
                  </a:txBody>
                  <a:tcPr marL="55249" marR="55249" marT="0" marB="0" anchor="ctr"/>
                </a:tc>
                <a:extLst>
                  <a:ext uri="{0D108BD9-81ED-4DB2-BD59-A6C34878D82A}">
                    <a16:rowId xmlns:a16="http://schemas.microsoft.com/office/drawing/2014/main" val="3388729017"/>
                  </a:ext>
                </a:extLst>
              </a:tr>
            </a:tbl>
          </a:graphicData>
        </a:graphic>
      </p:graphicFrame>
    </p:spTree>
    <p:extLst>
      <p:ext uri="{BB962C8B-B14F-4D97-AF65-F5344CB8AC3E}">
        <p14:creationId xmlns:p14="http://schemas.microsoft.com/office/powerpoint/2010/main" val="108965676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9334" y="128821"/>
            <a:ext cx="10151724" cy="641742"/>
          </a:xfrm>
        </p:spPr>
        <p:txBody>
          <a:bodyPr>
            <a:noAutofit/>
          </a:bodyPr>
          <a:lstStyle/>
          <a:p>
            <a:pPr algn="ctr"/>
            <a:r>
              <a:rPr lang="tr-TR" sz="3600" b="1" dirty="0">
                <a:solidFill>
                  <a:srgbClr val="FF0000"/>
                </a:solidFill>
              </a:rPr>
              <a:t>KİDR Hazırlanması ve </a:t>
            </a:r>
            <a:r>
              <a:rPr lang="tr-TR" sz="3600" b="1" dirty="0" smtClean="0">
                <a:solidFill>
                  <a:srgbClr val="FF0000"/>
                </a:solidFill>
              </a:rPr>
              <a:t>Yazımı: </a:t>
            </a:r>
            <a:r>
              <a:rPr lang="tr-TR" sz="3600" b="1" dirty="0" smtClean="0">
                <a:solidFill>
                  <a:srgbClr val="0000CC"/>
                </a:solidFill>
              </a:rPr>
              <a:t>Kanıt Kullanımı</a:t>
            </a:r>
            <a:endParaRPr lang="tr-TR" sz="3600" dirty="0">
              <a:solidFill>
                <a:srgbClr val="0000CC"/>
              </a:solidFill>
            </a:endParaRPr>
          </a:p>
        </p:txBody>
      </p:sp>
      <p:sp>
        <p:nvSpPr>
          <p:cNvPr id="3" name="İçerik Yer Tutucusu 2"/>
          <p:cNvSpPr>
            <a:spLocks noGrp="1"/>
          </p:cNvSpPr>
          <p:nvPr>
            <p:ph idx="1"/>
          </p:nvPr>
        </p:nvSpPr>
        <p:spPr>
          <a:xfrm>
            <a:off x="367748" y="1053736"/>
            <a:ext cx="11484618" cy="5244321"/>
          </a:xfrm>
        </p:spPr>
        <p:txBody>
          <a:bodyPr>
            <a:normAutofit/>
          </a:bodyPr>
          <a:lstStyle/>
          <a:p>
            <a:pPr>
              <a:lnSpc>
                <a:spcPct val="100000"/>
              </a:lnSpc>
              <a:spcBef>
                <a:spcPts val="0"/>
              </a:spcBef>
              <a:spcAft>
                <a:spcPts val="400"/>
              </a:spcAft>
            </a:pPr>
            <a:r>
              <a:rPr lang="tr-TR" dirty="0" smtClean="0"/>
              <a:t>Kanıtın alt </a:t>
            </a:r>
            <a:r>
              <a:rPr lang="tr-TR" dirty="0"/>
              <a:t>ölçüt için yazılan metindeki ifadeleri doğrudan destekleyici olmasıdır. Bu amaçla, </a:t>
            </a:r>
            <a:r>
              <a:rPr lang="tr-TR" b="1" i="1" dirty="0">
                <a:solidFill>
                  <a:srgbClr val="FF0000"/>
                </a:solidFill>
              </a:rPr>
              <a:t>kuruma ait mevzuat, doküman, web sayfası, rapor, vb. </a:t>
            </a:r>
            <a:r>
              <a:rPr lang="tr-TR" dirty="0"/>
              <a:t>kanıt olarak kullanılabilir. </a:t>
            </a:r>
            <a:endParaRPr lang="tr-TR" dirty="0" smtClean="0"/>
          </a:p>
          <a:p>
            <a:pPr>
              <a:lnSpc>
                <a:spcPct val="100000"/>
              </a:lnSpc>
              <a:spcBef>
                <a:spcPts val="0"/>
              </a:spcBef>
              <a:spcAft>
                <a:spcPts val="400"/>
              </a:spcAft>
            </a:pPr>
            <a:endParaRPr lang="tr-TR" dirty="0"/>
          </a:p>
          <a:p>
            <a:pPr lvl="0">
              <a:lnSpc>
                <a:spcPct val="100000"/>
              </a:lnSpc>
              <a:spcBef>
                <a:spcPts val="0"/>
              </a:spcBef>
              <a:spcAft>
                <a:spcPts val="400"/>
              </a:spcAft>
            </a:pPr>
            <a:r>
              <a:rPr lang="tr-TR" b="1" dirty="0" smtClean="0">
                <a:solidFill>
                  <a:srgbClr val="0000CC"/>
                </a:solidFill>
              </a:rPr>
              <a:t>Kanıt </a:t>
            </a:r>
            <a:r>
              <a:rPr lang="tr-TR" b="1" dirty="0">
                <a:solidFill>
                  <a:srgbClr val="0000CC"/>
                </a:solidFill>
              </a:rPr>
              <a:t>başlıkları </a:t>
            </a:r>
            <a:r>
              <a:rPr lang="tr-TR" dirty="0"/>
              <a:t>bu kılavuzun yazım stili sayfasında yer alan şekilde </a:t>
            </a:r>
            <a:r>
              <a:rPr lang="tr-TR" dirty="0" smtClean="0"/>
              <a:t>olmalıdır,</a:t>
            </a:r>
          </a:p>
          <a:p>
            <a:pPr lvl="0">
              <a:lnSpc>
                <a:spcPct val="100000"/>
              </a:lnSpc>
              <a:spcBef>
                <a:spcPts val="0"/>
              </a:spcBef>
              <a:spcAft>
                <a:spcPts val="400"/>
              </a:spcAft>
            </a:pPr>
            <a:endParaRPr lang="tr-TR" dirty="0"/>
          </a:p>
          <a:p>
            <a:pPr lvl="0">
              <a:lnSpc>
                <a:spcPct val="100000"/>
              </a:lnSpc>
              <a:spcBef>
                <a:spcPts val="0"/>
              </a:spcBef>
              <a:spcAft>
                <a:spcPts val="400"/>
              </a:spcAft>
            </a:pPr>
            <a:r>
              <a:rPr lang="tr-TR" dirty="0"/>
              <a:t>Kanıt olarak eklenen rapor/doküman vb.nin alt ölçütle ilişkili sayfalarına atıfta </a:t>
            </a:r>
            <a:r>
              <a:rPr lang="tr-TR" dirty="0" smtClean="0"/>
              <a:t>bulunulmalıdır,</a:t>
            </a:r>
            <a:endParaRPr lang="tr-TR" dirty="0"/>
          </a:p>
          <a:p>
            <a:pPr>
              <a:lnSpc>
                <a:spcPct val="100000"/>
              </a:lnSpc>
              <a:spcBef>
                <a:spcPts val="0"/>
              </a:spcBef>
              <a:spcAft>
                <a:spcPts val="400"/>
              </a:spcAft>
            </a:pPr>
            <a:endParaRPr lang="tr-TR" dirty="0"/>
          </a:p>
          <a:p>
            <a:pPr>
              <a:lnSpc>
                <a:spcPct val="100000"/>
              </a:lnSpc>
              <a:spcBef>
                <a:spcPts val="0"/>
              </a:spcBef>
              <a:spcAft>
                <a:spcPts val="400"/>
              </a:spcAft>
            </a:pPr>
            <a:endParaRPr lang="tr-TR" dirty="0"/>
          </a:p>
        </p:txBody>
      </p:sp>
      <p:sp>
        <p:nvSpPr>
          <p:cNvPr id="4" name="Veri Yer Tutucusu 3"/>
          <p:cNvSpPr>
            <a:spLocks noGrp="1"/>
          </p:cNvSpPr>
          <p:nvPr>
            <p:ph type="dt" sz="half" idx="10"/>
          </p:nvPr>
        </p:nvSpPr>
        <p:spPr/>
        <p:txBody>
          <a:bodyPr/>
          <a:lstStyle/>
          <a:p>
            <a:fld id="{1597167B-9759-4EA5-A53B-C2458A1197E1}"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57</a:t>
            </a:fld>
            <a:endParaRPr lang="tr-TR"/>
          </a:p>
        </p:txBody>
      </p:sp>
    </p:spTree>
    <p:extLst>
      <p:ext uri="{BB962C8B-B14F-4D97-AF65-F5344CB8AC3E}">
        <p14:creationId xmlns:p14="http://schemas.microsoft.com/office/powerpoint/2010/main" val="382649572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9334" y="261257"/>
            <a:ext cx="10151724" cy="509306"/>
          </a:xfrm>
        </p:spPr>
        <p:txBody>
          <a:bodyPr>
            <a:normAutofit fontScale="90000"/>
          </a:bodyPr>
          <a:lstStyle/>
          <a:p>
            <a:pPr algn="ctr"/>
            <a:r>
              <a:rPr lang="tr-TR" b="1" dirty="0">
                <a:solidFill>
                  <a:srgbClr val="FF0000"/>
                </a:solidFill>
              </a:rPr>
              <a:t>KİDR Hazırlanması ve Yazımı: </a:t>
            </a:r>
            <a:r>
              <a:rPr lang="tr-TR" b="1" dirty="0">
                <a:solidFill>
                  <a:srgbClr val="0000CC"/>
                </a:solidFill>
              </a:rPr>
              <a:t>Kanıt Kullanımı</a:t>
            </a:r>
            <a:endParaRPr lang="tr-TR" dirty="0">
              <a:solidFill>
                <a:srgbClr val="0000CC"/>
              </a:solidFill>
            </a:endParaRPr>
          </a:p>
        </p:txBody>
      </p:sp>
      <p:sp>
        <p:nvSpPr>
          <p:cNvPr id="3" name="İçerik Yer Tutucusu 2"/>
          <p:cNvSpPr>
            <a:spLocks noGrp="1"/>
          </p:cNvSpPr>
          <p:nvPr>
            <p:ph idx="1"/>
          </p:nvPr>
        </p:nvSpPr>
        <p:spPr>
          <a:xfrm>
            <a:off x="655983" y="1018903"/>
            <a:ext cx="11239926" cy="5279154"/>
          </a:xfrm>
        </p:spPr>
        <p:txBody>
          <a:bodyPr>
            <a:normAutofit/>
          </a:bodyPr>
          <a:lstStyle/>
          <a:p>
            <a:pPr lvl="0">
              <a:lnSpc>
                <a:spcPct val="100000"/>
              </a:lnSpc>
              <a:spcBef>
                <a:spcPts val="0"/>
              </a:spcBef>
              <a:spcAft>
                <a:spcPts val="400"/>
              </a:spcAft>
            </a:pPr>
            <a:r>
              <a:rPr lang="tr-TR" sz="3600" dirty="0" smtClean="0"/>
              <a:t>Kanıtlarda </a:t>
            </a:r>
            <a:r>
              <a:rPr lang="tr-TR" sz="3600" dirty="0"/>
              <a:t>kullanılan </a:t>
            </a:r>
            <a:r>
              <a:rPr lang="tr-TR" sz="3600" b="1" dirty="0">
                <a:solidFill>
                  <a:srgbClr val="0000CC"/>
                </a:solidFill>
              </a:rPr>
              <a:t>görsel dosyaların (</a:t>
            </a:r>
            <a:r>
              <a:rPr lang="tr-TR" sz="3600" b="1" dirty="0" err="1">
                <a:solidFill>
                  <a:srgbClr val="0000CC"/>
                </a:solidFill>
              </a:rPr>
              <a:t>jpeg</a:t>
            </a:r>
            <a:r>
              <a:rPr lang="tr-TR" sz="3600" b="1" dirty="0">
                <a:solidFill>
                  <a:srgbClr val="0000CC"/>
                </a:solidFill>
              </a:rPr>
              <a:t>, </a:t>
            </a:r>
            <a:r>
              <a:rPr lang="tr-TR" sz="3600" b="1" dirty="0" err="1">
                <a:solidFill>
                  <a:srgbClr val="0000CC"/>
                </a:solidFill>
              </a:rPr>
              <a:t>png</a:t>
            </a:r>
            <a:r>
              <a:rPr lang="tr-TR" sz="3600" b="1" dirty="0">
                <a:solidFill>
                  <a:srgbClr val="0000CC"/>
                </a:solidFill>
              </a:rPr>
              <a:t>, vb.) </a:t>
            </a:r>
            <a:r>
              <a:rPr lang="tr-TR" sz="3600" dirty="0"/>
              <a:t>kullanımından kaçınılmalı ve mümkünse görselin bulunduğu web sayfasının bağlantısı </a:t>
            </a:r>
            <a:r>
              <a:rPr lang="tr-TR" sz="3600" dirty="0" smtClean="0"/>
              <a:t>paylaşılmalıdır,</a:t>
            </a:r>
          </a:p>
          <a:p>
            <a:pPr lvl="0">
              <a:lnSpc>
                <a:spcPct val="100000"/>
              </a:lnSpc>
              <a:spcBef>
                <a:spcPts val="0"/>
              </a:spcBef>
              <a:spcAft>
                <a:spcPts val="400"/>
              </a:spcAft>
            </a:pPr>
            <a:endParaRPr lang="tr-TR" sz="3600" dirty="0"/>
          </a:p>
          <a:p>
            <a:pPr lvl="0">
              <a:lnSpc>
                <a:spcPct val="100000"/>
              </a:lnSpc>
              <a:spcBef>
                <a:spcPts val="0"/>
              </a:spcBef>
              <a:spcAft>
                <a:spcPts val="400"/>
              </a:spcAft>
            </a:pPr>
            <a:r>
              <a:rPr lang="tr-TR" sz="3600" dirty="0" smtClean="0"/>
              <a:t>Kanıtlar </a:t>
            </a:r>
            <a:r>
              <a:rPr lang="tr-TR" sz="3600" dirty="0"/>
              <a:t>olarak yüklenen ve içinde yalnızca linklerin bulunduğu </a:t>
            </a:r>
            <a:r>
              <a:rPr lang="tr-TR" sz="3600" dirty="0" err="1"/>
              <a:t>word</a:t>
            </a:r>
            <a:r>
              <a:rPr lang="tr-TR" sz="3600" dirty="0"/>
              <a:t>/PDF dosyaları yerine, bu linkler ilgili metin içerisine </a:t>
            </a:r>
            <a:r>
              <a:rPr lang="tr-TR" sz="3600" dirty="0" smtClean="0"/>
              <a:t>yerleştirilmelidir</a:t>
            </a:r>
            <a:r>
              <a:rPr lang="tr-TR" sz="3600" dirty="0"/>
              <a:t>,</a:t>
            </a:r>
          </a:p>
        </p:txBody>
      </p:sp>
      <p:sp>
        <p:nvSpPr>
          <p:cNvPr id="4" name="Veri Yer Tutucusu 3"/>
          <p:cNvSpPr>
            <a:spLocks noGrp="1"/>
          </p:cNvSpPr>
          <p:nvPr>
            <p:ph type="dt" sz="half" idx="10"/>
          </p:nvPr>
        </p:nvSpPr>
        <p:spPr/>
        <p:txBody>
          <a:bodyPr/>
          <a:lstStyle/>
          <a:p>
            <a:fld id="{1597167B-9759-4EA5-A53B-C2458A1197E1}"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58</a:t>
            </a:fld>
            <a:endParaRPr lang="tr-TR"/>
          </a:p>
        </p:txBody>
      </p:sp>
    </p:spTree>
    <p:extLst>
      <p:ext uri="{BB962C8B-B14F-4D97-AF65-F5344CB8AC3E}">
        <p14:creationId xmlns:p14="http://schemas.microsoft.com/office/powerpoint/2010/main" val="211405588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9334" y="128821"/>
            <a:ext cx="10151724" cy="641742"/>
          </a:xfrm>
        </p:spPr>
        <p:txBody>
          <a:bodyPr>
            <a:normAutofit fontScale="90000"/>
          </a:bodyPr>
          <a:lstStyle/>
          <a:p>
            <a:pPr algn="ctr"/>
            <a:r>
              <a:rPr lang="tr-TR" b="1" dirty="0">
                <a:solidFill>
                  <a:srgbClr val="FF0000"/>
                </a:solidFill>
              </a:rPr>
              <a:t>KİDR Hazırlanması ve Yazımı: </a:t>
            </a:r>
            <a:r>
              <a:rPr lang="tr-TR" b="1" dirty="0">
                <a:solidFill>
                  <a:srgbClr val="0000CC"/>
                </a:solidFill>
              </a:rPr>
              <a:t>Kanıt Kullanımı</a:t>
            </a:r>
            <a:endParaRPr lang="tr-TR" dirty="0">
              <a:solidFill>
                <a:srgbClr val="0000CC"/>
              </a:solidFill>
            </a:endParaRPr>
          </a:p>
        </p:txBody>
      </p:sp>
      <p:sp>
        <p:nvSpPr>
          <p:cNvPr id="3" name="İçerik Yer Tutucusu 2"/>
          <p:cNvSpPr>
            <a:spLocks noGrp="1"/>
          </p:cNvSpPr>
          <p:nvPr>
            <p:ph idx="1"/>
          </p:nvPr>
        </p:nvSpPr>
        <p:spPr>
          <a:xfrm>
            <a:off x="526775" y="904126"/>
            <a:ext cx="11221278" cy="5393932"/>
          </a:xfrm>
        </p:spPr>
        <p:txBody>
          <a:bodyPr>
            <a:noAutofit/>
          </a:bodyPr>
          <a:lstStyle/>
          <a:p>
            <a:pPr lvl="0">
              <a:lnSpc>
                <a:spcPct val="120000"/>
              </a:lnSpc>
              <a:spcBef>
                <a:spcPts val="0"/>
              </a:spcBef>
              <a:spcAft>
                <a:spcPts val="400"/>
              </a:spcAft>
            </a:pPr>
            <a:r>
              <a:rPr lang="tr-TR" sz="3200" b="1" dirty="0" err="1" smtClean="0">
                <a:solidFill>
                  <a:srgbClr val="FF0000"/>
                </a:solidFill>
              </a:rPr>
              <a:t>KVKK’ya</a:t>
            </a:r>
            <a:r>
              <a:rPr lang="tr-TR" sz="3200" b="1" dirty="0" smtClean="0">
                <a:solidFill>
                  <a:srgbClr val="FF0000"/>
                </a:solidFill>
              </a:rPr>
              <a:t> </a:t>
            </a:r>
            <a:r>
              <a:rPr lang="tr-TR" sz="3200" b="1" dirty="0">
                <a:solidFill>
                  <a:srgbClr val="FF0000"/>
                </a:solidFill>
              </a:rPr>
              <a:t>aykırı olan kanıtlar </a:t>
            </a:r>
            <a:r>
              <a:rPr lang="tr-TR" sz="3200" dirty="0"/>
              <a:t>kullanılmamalıdır (öğrenci/personel vb. kişisel bilgilerini içeren</a:t>
            </a:r>
            <a:r>
              <a:rPr lang="tr-TR" sz="3200" dirty="0" smtClean="0"/>
              <a:t>),</a:t>
            </a:r>
          </a:p>
          <a:p>
            <a:pPr lvl="0">
              <a:lnSpc>
                <a:spcPct val="120000"/>
              </a:lnSpc>
              <a:spcBef>
                <a:spcPts val="0"/>
              </a:spcBef>
              <a:spcAft>
                <a:spcPts val="400"/>
              </a:spcAft>
            </a:pPr>
            <a:endParaRPr lang="tr-TR" sz="3200" dirty="0"/>
          </a:p>
          <a:p>
            <a:pPr lvl="0">
              <a:lnSpc>
                <a:spcPct val="120000"/>
              </a:lnSpc>
              <a:spcBef>
                <a:spcPts val="0"/>
              </a:spcBef>
              <a:spcAft>
                <a:spcPts val="400"/>
              </a:spcAft>
            </a:pPr>
            <a:r>
              <a:rPr lang="tr-TR" sz="3200" b="1" dirty="0">
                <a:solidFill>
                  <a:srgbClr val="FF0000"/>
                </a:solidFill>
              </a:rPr>
              <a:t>Kurumun ticari sır ya da iş sırrı niteliği taşıyan hassas veri ve belgeler</a:t>
            </a:r>
            <a:r>
              <a:rPr lang="tr-TR" sz="3200" dirty="0"/>
              <a:t> </a:t>
            </a:r>
            <a:r>
              <a:rPr lang="tr-TR" sz="3200" dirty="0" smtClean="0"/>
              <a:t>paylaşılmamalıdır,</a:t>
            </a:r>
          </a:p>
          <a:p>
            <a:pPr lvl="0">
              <a:lnSpc>
                <a:spcPct val="120000"/>
              </a:lnSpc>
              <a:spcBef>
                <a:spcPts val="0"/>
              </a:spcBef>
              <a:spcAft>
                <a:spcPts val="400"/>
              </a:spcAft>
            </a:pPr>
            <a:endParaRPr lang="tr-TR" sz="3200" dirty="0"/>
          </a:p>
          <a:p>
            <a:pPr lvl="0">
              <a:lnSpc>
                <a:spcPct val="120000"/>
              </a:lnSpc>
              <a:spcBef>
                <a:spcPts val="0"/>
              </a:spcBef>
              <a:spcAft>
                <a:spcPts val="400"/>
              </a:spcAft>
            </a:pPr>
            <a:r>
              <a:rPr lang="tr-TR" sz="3200" b="1" dirty="0">
                <a:solidFill>
                  <a:srgbClr val="FF0000"/>
                </a:solidFill>
              </a:rPr>
              <a:t>Toplantı tutanaklarında imza sirküleri yerine</a:t>
            </a:r>
            <a:r>
              <a:rPr lang="tr-TR" sz="3200" dirty="0"/>
              <a:t>, </a:t>
            </a:r>
            <a:r>
              <a:rPr lang="tr-TR" sz="3200" b="1" dirty="0">
                <a:solidFill>
                  <a:srgbClr val="0000CC"/>
                </a:solidFill>
              </a:rPr>
              <a:t>alınan kararları </a:t>
            </a:r>
            <a:r>
              <a:rPr lang="tr-TR" sz="3200" dirty="0"/>
              <a:t>içeren kanıtlar (iyileştirmelerin yansıtıldığı kararlar)  kullanılmalıdır</a:t>
            </a:r>
            <a:r>
              <a:rPr lang="tr-TR" sz="3200" dirty="0" smtClean="0"/>
              <a:t>.</a:t>
            </a:r>
            <a:endParaRPr lang="tr-TR" sz="3200" dirty="0"/>
          </a:p>
        </p:txBody>
      </p:sp>
      <p:sp>
        <p:nvSpPr>
          <p:cNvPr id="4" name="Veri Yer Tutucusu 3"/>
          <p:cNvSpPr>
            <a:spLocks noGrp="1"/>
          </p:cNvSpPr>
          <p:nvPr>
            <p:ph type="dt" sz="half" idx="10"/>
          </p:nvPr>
        </p:nvSpPr>
        <p:spPr/>
        <p:txBody>
          <a:bodyPr/>
          <a:lstStyle/>
          <a:p>
            <a:fld id="{1597167B-9759-4EA5-A53B-C2458A1197E1}"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59</a:t>
            </a:fld>
            <a:endParaRPr lang="tr-TR"/>
          </a:p>
        </p:txBody>
      </p:sp>
    </p:spTree>
    <p:extLst>
      <p:ext uri="{BB962C8B-B14F-4D97-AF65-F5344CB8AC3E}">
        <p14:creationId xmlns:p14="http://schemas.microsoft.com/office/powerpoint/2010/main" val="110636847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Unvan 1"/>
          <p:cNvSpPr>
            <a:spLocks noGrp="1"/>
          </p:cNvSpPr>
          <p:nvPr>
            <p:ph type="title"/>
          </p:nvPr>
        </p:nvSpPr>
        <p:spPr>
          <a:xfrm>
            <a:off x="1222511" y="194228"/>
            <a:ext cx="9281977" cy="955303"/>
          </a:xfrm>
        </p:spPr>
        <p:txBody>
          <a:bodyPr>
            <a:noAutofit/>
          </a:bodyPr>
          <a:lstStyle/>
          <a:p>
            <a:pPr algn="ctr"/>
            <a:r>
              <a:rPr lang="tr-TR" altLang="tr-TR" sz="3600" b="1" dirty="0">
                <a:solidFill>
                  <a:srgbClr val="FF0000"/>
                </a:solidFill>
              </a:rPr>
              <a:t>Dış Kalite Güvence </a:t>
            </a:r>
            <a:r>
              <a:rPr lang="tr-TR" altLang="tr-TR" sz="3600" b="1" dirty="0" smtClean="0">
                <a:solidFill>
                  <a:srgbClr val="FF0000"/>
                </a:solidFill>
              </a:rPr>
              <a:t>Sistemleri</a:t>
            </a:r>
            <a:br>
              <a:rPr lang="tr-TR" altLang="tr-TR" sz="3600" b="1" dirty="0" smtClean="0">
                <a:solidFill>
                  <a:srgbClr val="FF0000"/>
                </a:solidFill>
              </a:rPr>
            </a:br>
            <a:r>
              <a:rPr lang="tr-TR" sz="3600" b="1" dirty="0">
                <a:solidFill>
                  <a:srgbClr val="0000CC"/>
                </a:solidFill>
              </a:rPr>
              <a:t>Kurumsal </a:t>
            </a:r>
            <a:r>
              <a:rPr lang="tr-TR" sz="3600" b="1" dirty="0" smtClean="0">
                <a:solidFill>
                  <a:srgbClr val="0000CC"/>
                </a:solidFill>
              </a:rPr>
              <a:t>Akreditasyon</a:t>
            </a:r>
            <a:endParaRPr lang="tr-TR" altLang="tr-TR" sz="3600" dirty="0">
              <a:solidFill>
                <a:srgbClr val="FF0000"/>
              </a:solidFill>
            </a:endParaRPr>
          </a:p>
        </p:txBody>
      </p:sp>
      <p:sp>
        <p:nvSpPr>
          <p:cNvPr id="3" name="İçerik Yer Tutucusu 2"/>
          <p:cNvSpPr>
            <a:spLocks noGrp="1"/>
          </p:cNvSpPr>
          <p:nvPr>
            <p:ph idx="1"/>
          </p:nvPr>
        </p:nvSpPr>
        <p:spPr>
          <a:xfrm>
            <a:off x="526774" y="1567543"/>
            <a:ext cx="10985957" cy="4453844"/>
          </a:xfrm>
        </p:spPr>
        <p:txBody>
          <a:bodyPr>
            <a:normAutofit/>
          </a:bodyPr>
          <a:lstStyle/>
          <a:p>
            <a:pPr marL="0" indent="0" algn="ctr">
              <a:lnSpc>
                <a:spcPct val="100000"/>
              </a:lnSpc>
              <a:spcBef>
                <a:spcPts val="0"/>
              </a:spcBef>
              <a:spcAft>
                <a:spcPts val="400"/>
              </a:spcAft>
              <a:buNone/>
              <a:defRPr/>
            </a:pPr>
            <a:r>
              <a:rPr lang="tr-TR" sz="3100" b="1" dirty="0" smtClean="0">
                <a:solidFill>
                  <a:srgbClr val="0000CC"/>
                </a:solidFill>
              </a:rPr>
              <a:t>Yükseköğretim </a:t>
            </a:r>
            <a:r>
              <a:rPr lang="tr-TR" sz="3100" b="1" dirty="0">
                <a:solidFill>
                  <a:srgbClr val="0000CC"/>
                </a:solidFill>
              </a:rPr>
              <a:t>Kalite Kurulu </a:t>
            </a:r>
            <a:r>
              <a:rPr lang="tr-TR" sz="3100" b="1" dirty="0" smtClean="0">
                <a:solidFill>
                  <a:srgbClr val="0000CC"/>
                </a:solidFill>
              </a:rPr>
              <a:t>(YÖKAK) </a:t>
            </a:r>
            <a:r>
              <a:rPr lang="tr-TR" sz="3100" dirty="0" smtClean="0"/>
              <a:t>tarafından </a:t>
            </a:r>
            <a:r>
              <a:rPr lang="tr-TR" sz="3100" dirty="0"/>
              <a:t>gerçekleştirilen, </a:t>
            </a:r>
            <a:r>
              <a:rPr lang="tr-TR" sz="3100" b="1" dirty="0"/>
              <a:t>bağımsız bir değerlendirme takımı </a:t>
            </a:r>
            <a:r>
              <a:rPr lang="tr-TR" sz="3100" dirty="0"/>
              <a:t>tarafından eğitim ve </a:t>
            </a:r>
            <a:r>
              <a:rPr lang="tr-TR" sz="3100" b="1" i="1" dirty="0"/>
              <a:t>öğretim, araştırma ve geliştirme, toplumsal katkı ile idari hizmet </a:t>
            </a:r>
            <a:r>
              <a:rPr lang="tr-TR" sz="3100" dirty="0"/>
              <a:t>süreçlerindeki </a:t>
            </a:r>
            <a:r>
              <a:rPr lang="tr-TR" sz="3100" b="1" i="1" dirty="0">
                <a:solidFill>
                  <a:srgbClr val="FF0000"/>
                </a:solidFill>
              </a:rPr>
              <a:t>“Planlama, Uygulama, Kontrol Et ve Önlem Al (PUKÖ)”</a:t>
            </a:r>
            <a:r>
              <a:rPr lang="tr-TR" sz="3100" i="1" dirty="0"/>
              <a:t> </a:t>
            </a:r>
            <a:r>
              <a:rPr lang="tr-TR" sz="3100" dirty="0"/>
              <a:t>döngüsünün olgunluk düzeyi temel alınarak ölçütlerle buluşma düzeyinin </a:t>
            </a:r>
            <a:r>
              <a:rPr lang="tr-TR" sz="3100" b="1" dirty="0">
                <a:solidFill>
                  <a:srgbClr val="FF0000"/>
                </a:solidFill>
              </a:rPr>
              <a:t>nitel ve nicel </a:t>
            </a:r>
            <a:r>
              <a:rPr lang="tr-TR" sz="3100" dirty="0"/>
              <a:t>olarak değerlendirildiği ve Yükseköğretim Kalite Kurulu tarafından verilen </a:t>
            </a:r>
            <a:r>
              <a:rPr lang="tr-TR" sz="3100" b="1" dirty="0">
                <a:solidFill>
                  <a:srgbClr val="0000CC"/>
                </a:solidFill>
              </a:rPr>
              <a:t>kuruma ait akreditasyon kararının ve raporun kamuoyu ile paylaşıldığı bir değerlendirme sürecidir.</a:t>
            </a:r>
          </a:p>
          <a:p>
            <a:pPr marL="0" indent="0" algn="ctr">
              <a:lnSpc>
                <a:spcPct val="100000"/>
              </a:lnSpc>
              <a:spcBef>
                <a:spcPts val="0"/>
              </a:spcBef>
              <a:spcAft>
                <a:spcPts val="400"/>
              </a:spcAft>
              <a:buNone/>
              <a:defRPr/>
            </a:pPr>
            <a:endParaRPr lang="tr-TR" dirty="0"/>
          </a:p>
        </p:txBody>
      </p:sp>
      <p:sp>
        <p:nvSpPr>
          <p:cNvPr id="4" name="Veri Yer Tutucusu 3"/>
          <p:cNvSpPr>
            <a:spLocks noGrp="1"/>
          </p:cNvSpPr>
          <p:nvPr>
            <p:ph type="dt" sz="quarter" idx="10"/>
          </p:nvPr>
        </p:nvSpPr>
        <p:spPr/>
        <p:txBody>
          <a:bodyPr/>
          <a:lstStyle/>
          <a:p>
            <a:pPr>
              <a:defRPr/>
            </a:pPr>
            <a:fld id="{2635D94E-C2F0-48A0-9364-AB376335AFD9}" type="datetime1">
              <a:rPr lang="tr-TR"/>
              <a:pPr>
                <a:defRPr/>
              </a:pPr>
              <a:t>19.01.2024</a:t>
            </a:fld>
            <a:endParaRPr lang="tr-TR"/>
          </a:p>
        </p:txBody>
      </p:sp>
      <p:sp>
        <p:nvSpPr>
          <p:cNvPr id="5" name="Altbilgi Yer Tutucusu 4"/>
          <p:cNvSpPr>
            <a:spLocks noGrp="1"/>
          </p:cNvSpPr>
          <p:nvPr>
            <p:ph type="ftr" sz="quarter" idx="11"/>
          </p:nvPr>
        </p:nvSpPr>
        <p:spPr>
          <a:xfrm>
            <a:off x="4230188" y="9008032"/>
            <a:ext cx="963067" cy="150437"/>
          </a:xfrm>
        </p:spPr>
        <p:txBody>
          <a:bodyPr/>
          <a:lstStyle/>
          <a:p>
            <a:pPr>
              <a:defRPr/>
            </a:pPr>
            <a:r>
              <a:rPr lang="tr-TR" smtClean="0"/>
              <a:t>TRÜ KALİTE KOORDİNATÖRLÜĞÜ</a:t>
            </a:r>
            <a:endParaRPr lang="tr-TR"/>
          </a:p>
        </p:txBody>
      </p:sp>
      <p:sp>
        <p:nvSpPr>
          <p:cNvPr id="10246" name="Slayt Numarası Yer Tutucus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B4CBF95-8FCF-47D4-850A-0CDA12E56033}" type="slidenum">
              <a:rPr lang="tr-TR" altLang="tr-TR" sz="1200">
                <a:solidFill>
                  <a:srgbClr val="898989"/>
                </a:solidFill>
              </a:rPr>
              <a:pPr>
                <a:spcBef>
                  <a:spcPct val="0"/>
                </a:spcBef>
                <a:buFontTx/>
                <a:buNone/>
              </a:pPr>
              <a:t>6</a:t>
            </a:fld>
            <a:endParaRPr lang="tr-TR" altLang="tr-TR" sz="1200">
              <a:solidFill>
                <a:srgbClr val="898989"/>
              </a:solidFill>
            </a:endParaRPr>
          </a:p>
        </p:txBody>
      </p:sp>
      <p:sp>
        <p:nvSpPr>
          <p:cNvPr id="7" name="Akış Çizelgesi: Toplam Birleşimi 6"/>
          <p:cNvSpPr/>
          <p:nvPr/>
        </p:nvSpPr>
        <p:spPr>
          <a:xfrm>
            <a:off x="11830368" y="6424612"/>
            <a:ext cx="258126" cy="29686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1028" name="Picture 4" descr="Yükseköğretim Kalite Kurulu (YÖKAK) Üniversitemiz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0056" y="194228"/>
            <a:ext cx="2290743" cy="63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67818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83365" y="274638"/>
            <a:ext cx="10614992" cy="562074"/>
          </a:xfrm>
        </p:spPr>
        <p:txBody>
          <a:bodyPr>
            <a:normAutofit fontScale="90000"/>
          </a:bodyPr>
          <a:lstStyle/>
          <a:p>
            <a:pPr algn="ctr"/>
            <a:r>
              <a:rPr lang="tr-TR" b="1" dirty="0">
                <a:solidFill>
                  <a:srgbClr val="FF0000"/>
                </a:solidFill>
              </a:rPr>
              <a:t>KİDR Hazırlanması ve Yazımı: </a:t>
            </a:r>
            <a:r>
              <a:rPr lang="tr-TR" b="1" dirty="0">
                <a:solidFill>
                  <a:srgbClr val="0000CC"/>
                </a:solidFill>
              </a:rPr>
              <a:t>Kanıt Kullanımı</a:t>
            </a:r>
            <a:endParaRPr lang="tr-TR" b="1" dirty="0">
              <a:solidFill>
                <a:srgbClr val="FF0000"/>
              </a:solidFill>
            </a:endParaRPr>
          </a:p>
        </p:txBody>
      </p:sp>
      <p:sp>
        <p:nvSpPr>
          <p:cNvPr id="3" name="İçerik Yer Tutucusu 2"/>
          <p:cNvSpPr>
            <a:spLocks noGrp="1"/>
          </p:cNvSpPr>
          <p:nvPr>
            <p:ph idx="1"/>
          </p:nvPr>
        </p:nvSpPr>
        <p:spPr>
          <a:xfrm>
            <a:off x="278297" y="954158"/>
            <a:ext cx="10783956" cy="750782"/>
          </a:xfrm>
        </p:spPr>
        <p:txBody>
          <a:bodyPr>
            <a:normAutofit/>
          </a:bodyPr>
          <a:lstStyle/>
          <a:p>
            <a:r>
              <a:rPr lang="tr-TR" sz="3200" dirty="0" smtClean="0">
                <a:hlinkClick r:id="rId2"/>
              </a:rPr>
              <a:t>https://kalite.trabzon.edu.tr/S/465/b-4-1</a:t>
            </a:r>
            <a:endParaRPr lang="tr-TR" sz="3200" dirty="0" smtClean="0"/>
          </a:p>
          <a:p>
            <a:endParaRPr lang="tr-TR" sz="3200" dirty="0"/>
          </a:p>
        </p:txBody>
      </p:sp>
      <p:sp>
        <p:nvSpPr>
          <p:cNvPr id="4" name="Veri Yer Tutucusu 3"/>
          <p:cNvSpPr>
            <a:spLocks noGrp="1"/>
          </p:cNvSpPr>
          <p:nvPr>
            <p:ph type="dt" sz="half" idx="10"/>
          </p:nvPr>
        </p:nvSpPr>
        <p:spPr/>
        <p:txBody>
          <a:bodyPr/>
          <a:lstStyle/>
          <a:p>
            <a:pPr>
              <a:defRPr/>
            </a:pPr>
            <a:fld id="{9146BFF9-1623-46DC-A875-552F1F562942}" type="datetime1">
              <a:rPr lang="tr-TR" smtClean="0"/>
              <a:pPr>
                <a:defRPr/>
              </a:pPr>
              <a:t>19.01.2024</a:t>
            </a:fld>
            <a:endParaRPr lang="tr-TR"/>
          </a:p>
        </p:txBody>
      </p:sp>
      <p:sp>
        <p:nvSpPr>
          <p:cNvPr id="5" name="Altbilgi Yer Tutucusu 4"/>
          <p:cNvSpPr>
            <a:spLocks noGrp="1"/>
          </p:cNvSpPr>
          <p:nvPr>
            <p:ph type="ftr" sz="quarter" idx="11"/>
          </p:nvPr>
        </p:nvSpPr>
        <p:spPr/>
        <p:txBody>
          <a:bodyPr/>
          <a:lstStyle/>
          <a:p>
            <a:pPr>
              <a:defRPr/>
            </a:pPr>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pPr>
              <a:defRPr/>
            </a:pPr>
            <a:fld id="{171A9D22-2A00-42CB-8222-0BC0C23520F6}" type="slidenum">
              <a:rPr lang="tr-TR" altLang="tr-TR" smtClean="0"/>
              <a:pPr>
                <a:defRPr/>
              </a:pPr>
              <a:t>60</a:t>
            </a:fld>
            <a:endParaRPr lang="tr-TR" altLang="tr-T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34" y="1679713"/>
            <a:ext cx="11853517" cy="4691269"/>
          </a:xfrm>
          <a:prstGeom prst="rect">
            <a:avLst/>
          </a:prstGeom>
        </p:spPr>
      </p:pic>
    </p:spTree>
    <p:extLst>
      <p:ext uri="{BB962C8B-B14F-4D97-AF65-F5344CB8AC3E}">
        <p14:creationId xmlns:p14="http://schemas.microsoft.com/office/powerpoint/2010/main" val="240670322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4969"/>
            <a:ext cx="11109960" cy="562074"/>
          </a:xfrm>
        </p:spPr>
        <p:txBody>
          <a:bodyPr>
            <a:normAutofit fontScale="90000"/>
          </a:bodyPr>
          <a:lstStyle/>
          <a:p>
            <a:pPr algn="ctr"/>
            <a:r>
              <a:rPr lang="tr-TR" b="1" dirty="0">
                <a:solidFill>
                  <a:srgbClr val="FF0000"/>
                </a:solidFill>
              </a:rPr>
              <a:t>KİDR Hazırlanması ve Yazımı: </a:t>
            </a:r>
            <a:r>
              <a:rPr lang="tr-TR" b="1" dirty="0">
                <a:solidFill>
                  <a:srgbClr val="0000CC"/>
                </a:solidFill>
              </a:rPr>
              <a:t>Kanıt Kullanımı</a:t>
            </a:r>
            <a:endParaRPr lang="tr-TR" b="1" dirty="0">
              <a:solidFill>
                <a:srgbClr val="FF0000"/>
              </a:solidFill>
            </a:endParaRPr>
          </a:p>
        </p:txBody>
      </p:sp>
      <p:sp>
        <p:nvSpPr>
          <p:cNvPr id="3" name="İçerik Yer Tutucusu 2"/>
          <p:cNvSpPr>
            <a:spLocks noGrp="1"/>
          </p:cNvSpPr>
          <p:nvPr>
            <p:ph idx="1"/>
          </p:nvPr>
        </p:nvSpPr>
        <p:spPr>
          <a:xfrm>
            <a:off x="675861" y="924340"/>
            <a:ext cx="10396329" cy="780600"/>
          </a:xfrm>
        </p:spPr>
        <p:txBody>
          <a:bodyPr>
            <a:normAutofit/>
          </a:bodyPr>
          <a:lstStyle/>
          <a:p>
            <a:r>
              <a:rPr lang="tr-TR" sz="3200" dirty="0" smtClean="0">
                <a:hlinkClick r:id="rId2"/>
              </a:rPr>
              <a:t>https://kalite.trabzon.edu.tr/S/465/b-4-1</a:t>
            </a:r>
            <a:r>
              <a:rPr lang="tr-TR" sz="3200" dirty="0" smtClean="0"/>
              <a:t> </a:t>
            </a:r>
          </a:p>
          <a:p>
            <a:endParaRPr lang="tr-TR" sz="3200" dirty="0"/>
          </a:p>
        </p:txBody>
      </p:sp>
      <p:sp>
        <p:nvSpPr>
          <p:cNvPr id="4" name="Veri Yer Tutucusu 3"/>
          <p:cNvSpPr>
            <a:spLocks noGrp="1"/>
          </p:cNvSpPr>
          <p:nvPr>
            <p:ph type="dt" sz="half" idx="10"/>
          </p:nvPr>
        </p:nvSpPr>
        <p:spPr/>
        <p:txBody>
          <a:bodyPr/>
          <a:lstStyle/>
          <a:p>
            <a:pPr>
              <a:defRPr/>
            </a:pPr>
            <a:fld id="{9146BFF9-1623-46DC-A875-552F1F562942}" type="datetime1">
              <a:rPr lang="tr-TR" smtClean="0"/>
              <a:pPr>
                <a:defRPr/>
              </a:pPr>
              <a:t>19.01.2024</a:t>
            </a:fld>
            <a:endParaRPr lang="tr-TR"/>
          </a:p>
        </p:txBody>
      </p:sp>
      <p:sp>
        <p:nvSpPr>
          <p:cNvPr id="5" name="Altbilgi Yer Tutucusu 4"/>
          <p:cNvSpPr>
            <a:spLocks noGrp="1"/>
          </p:cNvSpPr>
          <p:nvPr>
            <p:ph type="ftr" sz="quarter" idx="11"/>
          </p:nvPr>
        </p:nvSpPr>
        <p:spPr/>
        <p:txBody>
          <a:bodyPr/>
          <a:lstStyle/>
          <a:p>
            <a:pPr>
              <a:defRPr/>
            </a:pPr>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pPr>
              <a:defRPr/>
            </a:pPr>
            <a:fld id="{171A9D22-2A00-42CB-8222-0BC0C23520F6}" type="slidenum">
              <a:rPr lang="tr-TR" altLang="tr-TR" smtClean="0"/>
              <a:pPr>
                <a:defRPr/>
              </a:pPr>
              <a:t>61</a:t>
            </a:fld>
            <a:endParaRPr lang="tr-TR" altLang="tr-T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294" y="1470990"/>
            <a:ext cx="12437294" cy="5178287"/>
          </a:xfrm>
          <a:prstGeom prst="rect">
            <a:avLst/>
          </a:prstGeom>
        </p:spPr>
      </p:pic>
    </p:spTree>
    <p:extLst>
      <p:ext uri="{BB962C8B-B14F-4D97-AF65-F5344CB8AC3E}">
        <p14:creationId xmlns:p14="http://schemas.microsoft.com/office/powerpoint/2010/main" val="262601017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4886" y="129210"/>
            <a:ext cx="11357113" cy="532642"/>
          </a:xfrm>
        </p:spPr>
        <p:txBody>
          <a:bodyPr>
            <a:noAutofit/>
          </a:bodyPr>
          <a:lstStyle/>
          <a:p>
            <a:pPr algn="ctr"/>
            <a:r>
              <a:rPr lang="tr-TR" sz="3600" b="1" dirty="0">
                <a:solidFill>
                  <a:srgbClr val="FF0000"/>
                </a:solidFill>
              </a:rPr>
              <a:t>KİDR Hazırlanması ve Yazımı: </a:t>
            </a:r>
            <a:r>
              <a:rPr lang="tr-TR" sz="3600" b="1" dirty="0">
                <a:solidFill>
                  <a:srgbClr val="0000CC"/>
                </a:solidFill>
              </a:rPr>
              <a:t>Kanıt Kullanımı</a:t>
            </a:r>
            <a:endParaRPr lang="tr-TR" sz="3600" b="1" dirty="0">
              <a:solidFill>
                <a:srgbClr val="FF0000"/>
              </a:solidFill>
            </a:endParaRPr>
          </a:p>
        </p:txBody>
      </p:sp>
      <p:sp>
        <p:nvSpPr>
          <p:cNvPr id="3" name="İçerik Yer Tutucusu 2"/>
          <p:cNvSpPr>
            <a:spLocks noGrp="1"/>
          </p:cNvSpPr>
          <p:nvPr>
            <p:ph idx="1"/>
          </p:nvPr>
        </p:nvSpPr>
        <p:spPr>
          <a:xfrm>
            <a:off x="526774" y="834506"/>
            <a:ext cx="11013703" cy="512625"/>
          </a:xfrm>
        </p:spPr>
        <p:txBody>
          <a:bodyPr>
            <a:noAutofit/>
          </a:bodyPr>
          <a:lstStyle/>
          <a:p>
            <a:r>
              <a:rPr lang="tr-TR" sz="3200" dirty="0" smtClean="0">
                <a:hlinkClick r:id="rId2"/>
              </a:rPr>
              <a:t>https://kalite.trabzon.edu.tr/S/465/b-4-1</a:t>
            </a:r>
            <a:endParaRPr lang="tr-TR" sz="3200" dirty="0" smtClean="0"/>
          </a:p>
          <a:p>
            <a:endParaRPr lang="tr-TR" sz="3200" dirty="0"/>
          </a:p>
        </p:txBody>
      </p:sp>
      <p:sp>
        <p:nvSpPr>
          <p:cNvPr id="4" name="Veri Yer Tutucusu 3"/>
          <p:cNvSpPr>
            <a:spLocks noGrp="1"/>
          </p:cNvSpPr>
          <p:nvPr>
            <p:ph type="dt" sz="half" idx="10"/>
          </p:nvPr>
        </p:nvSpPr>
        <p:spPr/>
        <p:txBody>
          <a:bodyPr/>
          <a:lstStyle/>
          <a:p>
            <a:pPr>
              <a:defRPr/>
            </a:pPr>
            <a:fld id="{9146BFF9-1623-46DC-A875-552F1F562942}" type="datetime1">
              <a:rPr lang="tr-TR" smtClean="0"/>
              <a:pPr>
                <a:defRPr/>
              </a:pPr>
              <a:t>19.01.2024</a:t>
            </a:fld>
            <a:endParaRPr lang="tr-TR"/>
          </a:p>
        </p:txBody>
      </p:sp>
      <p:sp>
        <p:nvSpPr>
          <p:cNvPr id="5" name="Altbilgi Yer Tutucusu 4"/>
          <p:cNvSpPr>
            <a:spLocks noGrp="1"/>
          </p:cNvSpPr>
          <p:nvPr>
            <p:ph type="ftr" sz="quarter" idx="11"/>
          </p:nvPr>
        </p:nvSpPr>
        <p:spPr/>
        <p:txBody>
          <a:bodyPr/>
          <a:lstStyle/>
          <a:p>
            <a:pPr>
              <a:defRPr/>
            </a:pPr>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pPr>
              <a:defRPr/>
            </a:pPr>
            <a:fld id="{171A9D22-2A00-42CB-8222-0BC0C23520F6}" type="slidenum">
              <a:rPr lang="tr-TR" altLang="tr-TR" smtClean="0"/>
              <a:pPr>
                <a:defRPr/>
              </a:pPr>
              <a:t>62</a:t>
            </a:fld>
            <a:endParaRPr lang="tr-TR" altLang="tr-T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113" y="1694577"/>
            <a:ext cx="11509513" cy="4699858"/>
          </a:xfrm>
          <a:prstGeom prst="rect">
            <a:avLst/>
          </a:prstGeom>
        </p:spPr>
      </p:pic>
    </p:spTree>
    <p:extLst>
      <p:ext uri="{BB962C8B-B14F-4D97-AF65-F5344CB8AC3E}">
        <p14:creationId xmlns:p14="http://schemas.microsoft.com/office/powerpoint/2010/main" val="377988869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54">
            <a:extLst>
              <a:ext uri="{FF2B5EF4-FFF2-40B4-BE49-F238E27FC236}">
                <a16:creationId xmlns:a16="http://schemas.microsoft.com/office/drawing/2014/main" id="{A22F2B7B-3F05-4899-B047-6C29FB8C42D1}"/>
              </a:ext>
            </a:extLst>
          </p:cNvPr>
          <p:cNvSpPr txBox="1"/>
          <p:nvPr/>
        </p:nvSpPr>
        <p:spPr>
          <a:xfrm>
            <a:off x="838200" y="125130"/>
            <a:ext cx="10783186" cy="646331"/>
          </a:xfrm>
          <a:prstGeom prst="rect">
            <a:avLst/>
          </a:prstGeom>
          <a:noFill/>
        </p:spPr>
        <p:txBody>
          <a:bodyPr wrap="square" rtlCol="0">
            <a:spAutoFit/>
          </a:bodyPr>
          <a:lstStyle/>
          <a:p>
            <a:pPr algn="ctr" defTabSz="457109">
              <a:defRPr/>
            </a:pPr>
            <a:r>
              <a:rPr lang="tr-TR" sz="3600" b="1" dirty="0">
                <a:solidFill>
                  <a:srgbClr val="FF0000"/>
                </a:solidFill>
              </a:rPr>
              <a:t>KİDR Hazırlanması ve Yazımı: </a:t>
            </a:r>
            <a:r>
              <a:rPr lang="tr-TR" sz="3600" b="1" dirty="0">
                <a:solidFill>
                  <a:srgbClr val="0000CC"/>
                </a:solidFill>
              </a:rPr>
              <a:t>Kanıt Kullanımı</a:t>
            </a:r>
            <a:endParaRPr lang="tr-TR" sz="3600" b="1" dirty="0">
              <a:solidFill>
                <a:srgbClr val="0000CC"/>
              </a:solidFill>
              <a:latin typeface="+mj-lt"/>
            </a:endParaRPr>
          </a:p>
        </p:txBody>
      </p:sp>
      <p:graphicFrame>
        <p:nvGraphicFramePr>
          <p:cNvPr id="12" name="Tablo 11">
            <a:extLst>
              <a:ext uri="{FF2B5EF4-FFF2-40B4-BE49-F238E27FC236}">
                <a16:creationId xmlns:a16="http://schemas.microsoft.com/office/drawing/2014/main" id="{A1259496-E0E2-44F4-9188-D347A4F080D3}"/>
              </a:ext>
            </a:extLst>
          </p:cNvPr>
          <p:cNvGraphicFramePr>
            <a:graphicFrameLocks noGrp="1"/>
          </p:cNvGraphicFramePr>
          <p:nvPr>
            <p:extLst/>
          </p:nvPr>
        </p:nvGraphicFramePr>
        <p:xfrm>
          <a:off x="634999" y="1638302"/>
          <a:ext cx="11201400" cy="3234516"/>
        </p:xfrm>
        <a:graphic>
          <a:graphicData uri="http://schemas.openxmlformats.org/drawingml/2006/table">
            <a:tbl>
              <a:tblPr firstRow="1" bandRow="1">
                <a:tableStyleId>{69012ECD-51FC-41F1-AA8D-1B2483CD663E}</a:tableStyleId>
              </a:tblPr>
              <a:tblGrid>
                <a:gridCol w="5600700">
                  <a:extLst>
                    <a:ext uri="{9D8B030D-6E8A-4147-A177-3AD203B41FA5}">
                      <a16:colId xmlns:a16="http://schemas.microsoft.com/office/drawing/2014/main" val="3826522350"/>
                    </a:ext>
                  </a:extLst>
                </a:gridCol>
                <a:gridCol w="5600700">
                  <a:extLst>
                    <a:ext uri="{9D8B030D-6E8A-4147-A177-3AD203B41FA5}">
                      <a16:colId xmlns:a16="http://schemas.microsoft.com/office/drawing/2014/main" val="3648440130"/>
                    </a:ext>
                  </a:extLst>
                </a:gridCol>
              </a:tblGrid>
              <a:tr h="457783">
                <a:tc>
                  <a:txBody>
                    <a:bodyPr/>
                    <a:lstStyle/>
                    <a:p>
                      <a:pPr algn="ctr"/>
                      <a:r>
                        <a:rPr lang="tr-TR" sz="2200" b="1" i="0" dirty="0">
                          <a:solidFill>
                            <a:srgbClr val="FF0000"/>
                          </a:solidFill>
                          <a:latin typeface="DIN Pro Regular" panose="020B0504020101020102" pitchFamily="34" charset="0"/>
                          <a:cs typeface="DIN Pro Regular" panose="020B0504020101020102" pitchFamily="34" charset="0"/>
                        </a:rPr>
                        <a:t>(Eğer) </a:t>
                      </a:r>
                      <a:r>
                        <a:rPr lang="tr-TR" sz="2200" b="1" i="0" dirty="0">
                          <a:solidFill>
                            <a:srgbClr val="0000CC"/>
                          </a:solidFill>
                          <a:latin typeface="DIN Pro Regular" panose="020B0504020101020102" pitchFamily="34" charset="0"/>
                          <a:cs typeface="DIN Pro Regular" panose="020B0504020101020102" pitchFamily="34" charset="0"/>
                        </a:rPr>
                        <a:t>KİDR İfadesi </a:t>
                      </a:r>
                      <a:r>
                        <a:rPr lang="tr-TR" sz="2200" b="1" i="0" dirty="0">
                          <a:solidFill>
                            <a:srgbClr val="FF0000"/>
                          </a:solidFill>
                          <a:latin typeface="DIN Pro Regular" panose="020B0504020101020102" pitchFamily="34" charset="0"/>
                          <a:cs typeface="DIN Pro Regular" panose="020B0504020101020102" pitchFamily="34" charset="0"/>
                        </a:rPr>
                        <a:t>(ise)</a:t>
                      </a:r>
                      <a:endParaRPr lang="tr-TR" sz="2200" b="1" i="1" dirty="0">
                        <a:solidFill>
                          <a:srgbClr val="FF0000"/>
                        </a:solidFill>
                        <a:latin typeface="DIN Pro Regular" panose="020B0504020101020102" pitchFamily="34" charset="0"/>
                        <a:cs typeface="DIN Pro Regular" panose="020B0504020101020102" pitchFamily="34" charset="0"/>
                      </a:endParaRPr>
                    </a:p>
                  </a:txBody>
                  <a:tcPr marL="91428" marR="91428" marT="45714" marB="45714" anchor="ctr">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noFill/>
                  </a:tcPr>
                </a:tc>
                <a:tc>
                  <a:txBody>
                    <a:bodyPr/>
                    <a:lstStyle/>
                    <a:p>
                      <a:pPr algn="ctr"/>
                      <a:r>
                        <a:rPr lang="tr-TR" sz="2200" b="1" i="0" dirty="0">
                          <a:solidFill>
                            <a:srgbClr val="FF0000"/>
                          </a:solidFill>
                          <a:latin typeface="DIN Pro Regular" panose="020B0504020101020102" pitchFamily="34" charset="0"/>
                          <a:cs typeface="DIN Pro Regular" panose="020B0504020101020102" pitchFamily="34" charset="0"/>
                        </a:rPr>
                        <a:t>(Sunulması gereken) </a:t>
                      </a:r>
                      <a:r>
                        <a:rPr lang="tr-TR" sz="2200" b="1" i="0" dirty="0">
                          <a:solidFill>
                            <a:srgbClr val="0000CC"/>
                          </a:solidFill>
                          <a:latin typeface="DIN Pro Regular" panose="020B0504020101020102" pitchFamily="34" charset="0"/>
                          <a:cs typeface="DIN Pro Regular" panose="020B0504020101020102" pitchFamily="34" charset="0"/>
                        </a:rPr>
                        <a:t>Kanıt</a:t>
                      </a:r>
                      <a:r>
                        <a:rPr lang="tr-TR" sz="2200" b="1" i="0" dirty="0">
                          <a:solidFill>
                            <a:srgbClr val="FF0000"/>
                          </a:solidFill>
                          <a:latin typeface="DIN Pro Regular" panose="020B0504020101020102" pitchFamily="34" charset="0"/>
                          <a:cs typeface="DIN Pro Regular" panose="020B0504020101020102" pitchFamily="34" charset="0"/>
                        </a:rPr>
                        <a:t> (</a:t>
                      </a:r>
                      <a:r>
                        <a:rPr lang="tr-TR" sz="2200" b="1" dirty="0" err="1">
                          <a:solidFill>
                            <a:srgbClr val="FF0000"/>
                          </a:solidFill>
                          <a:latin typeface="DIN Pro Regular" panose="020B0504020101020102" pitchFamily="34" charset="0"/>
                          <a:cs typeface="DIN Pro Regular" panose="020B0504020101020102" pitchFamily="34" charset="0"/>
                        </a:rPr>
                        <a:t>lar</a:t>
                      </a:r>
                      <a:r>
                        <a:rPr lang="tr-TR" sz="2200" b="1" dirty="0">
                          <a:solidFill>
                            <a:srgbClr val="FF0000"/>
                          </a:solidFill>
                          <a:latin typeface="DIN Pro Regular" panose="020B0504020101020102" pitchFamily="34" charset="0"/>
                          <a:cs typeface="DIN Pro Regular" panose="020B0504020101020102" pitchFamily="34" charset="0"/>
                        </a:rPr>
                        <a:t>)</a:t>
                      </a:r>
                      <a:endParaRPr lang="tr-TR" sz="2200" b="1" i="1" dirty="0">
                        <a:solidFill>
                          <a:srgbClr val="FF0000"/>
                        </a:solidFill>
                        <a:latin typeface="DIN Pro Regular" panose="020B0504020101020102" pitchFamily="34" charset="0"/>
                        <a:cs typeface="DIN Pro Regular" panose="020B0504020101020102" pitchFamily="34" charset="0"/>
                      </a:endParaRPr>
                    </a:p>
                  </a:txBody>
                  <a:tcPr marL="91428" marR="91428" marT="45714" marB="45714" anchor="ctr">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noFill/>
                  </a:tcPr>
                </a:tc>
                <a:extLst>
                  <a:ext uri="{0D108BD9-81ED-4DB2-BD59-A6C34878D82A}">
                    <a16:rowId xmlns:a16="http://schemas.microsoft.com/office/drawing/2014/main" val="2467442052"/>
                  </a:ext>
                </a:extLst>
              </a:tr>
              <a:tr h="587480">
                <a:tc>
                  <a:txBody>
                    <a:bodyPr/>
                    <a:lstStyle/>
                    <a:p>
                      <a:pPr algn="ctr"/>
                      <a:r>
                        <a:rPr lang="tr-TR" sz="2400" b="1" i="0" dirty="0">
                          <a:latin typeface="+mn-lt"/>
                          <a:cs typeface="DIN Pro Regular" panose="020B0504020101020102" pitchFamily="34" charset="0"/>
                        </a:rPr>
                        <a:t>….plan bulunmaktadır. </a:t>
                      </a:r>
                      <a:endParaRPr lang="tr-TR" sz="2400" b="1" dirty="0">
                        <a:latin typeface="+mn-lt"/>
                        <a:cs typeface="DIN Pro Regular" panose="020B0504020101020102" pitchFamily="34" charset="0"/>
                      </a:endParaRPr>
                    </a:p>
                  </a:txBody>
                  <a:tcPr marL="91428" marR="91428" marT="45714" marB="45714" anchor="ctr">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solidFill>
                      <a:schemeClr val="bg1"/>
                    </a:solidFill>
                  </a:tcPr>
                </a:tc>
                <a:tc>
                  <a:txBody>
                    <a:bodyPr/>
                    <a:lstStyle/>
                    <a:p>
                      <a:pPr algn="ctr"/>
                      <a:r>
                        <a:rPr lang="tr-TR" sz="2400" b="1" i="0" dirty="0">
                          <a:solidFill>
                            <a:srgbClr val="FF0000"/>
                          </a:solidFill>
                          <a:latin typeface="+mn-lt"/>
                          <a:cs typeface="DIN Pro Regular" panose="020B0504020101020102" pitchFamily="34" charset="0"/>
                        </a:rPr>
                        <a:t>(Bahsedilen) Plan</a:t>
                      </a:r>
                      <a:endParaRPr lang="tr-TR" sz="2400" b="1" dirty="0">
                        <a:solidFill>
                          <a:srgbClr val="FF0000"/>
                        </a:solidFill>
                        <a:latin typeface="+mn-lt"/>
                        <a:cs typeface="DIN Pro Regular" panose="020B0504020101020102" pitchFamily="34" charset="0"/>
                      </a:endParaRPr>
                    </a:p>
                  </a:txBody>
                  <a:tcPr marL="91428" marR="91428" marT="45714" marB="45714" anchor="ctr">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solidFill>
                      <a:schemeClr val="bg1"/>
                    </a:solidFill>
                  </a:tcPr>
                </a:tc>
                <a:extLst>
                  <a:ext uri="{0D108BD9-81ED-4DB2-BD59-A6C34878D82A}">
                    <a16:rowId xmlns:a16="http://schemas.microsoft.com/office/drawing/2014/main" val="3486411038"/>
                  </a:ext>
                </a:extLst>
              </a:tr>
              <a:tr h="397565">
                <a:tc>
                  <a:txBody>
                    <a:bodyPr/>
                    <a:lstStyle/>
                    <a:p>
                      <a:pPr algn="ctr"/>
                      <a:r>
                        <a:rPr lang="tr-TR" sz="2400" b="1" i="0" dirty="0">
                          <a:latin typeface="+mn-lt"/>
                          <a:cs typeface="DIN Pro Regular" panose="020B0504020101020102" pitchFamily="34" charset="0"/>
                        </a:rPr>
                        <a:t>….uygulanmaktadır. </a:t>
                      </a:r>
                      <a:endParaRPr lang="tr-TR" sz="2400" b="1" dirty="0">
                        <a:latin typeface="+mn-lt"/>
                        <a:cs typeface="DIN Pro Regular" panose="020B0504020101020102" pitchFamily="34" charset="0"/>
                      </a:endParaRPr>
                    </a:p>
                  </a:txBody>
                  <a:tcPr marL="91428" marR="91428" marT="45714" marB="45714" anchor="ctr">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solidFill>
                      <a:schemeClr val="bg1"/>
                    </a:solidFill>
                  </a:tcPr>
                </a:tc>
                <a:tc>
                  <a:txBody>
                    <a:bodyPr/>
                    <a:lstStyle/>
                    <a:p>
                      <a:pPr algn="ctr"/>
                      <a:r>
                        <a:rPr lang="tr-TR" sz="2400" b="1" i="0" dirty="0">
                          <a:solidFill>
                            <a:srgbClr val="FF0000"/>
                          </a:solidFill>
                          <a:latin typeface="+mn-lt"/>
                          <a:cs typeface="DIN Pro Regular" panose="020B0504020101020102" pitchFamily="34" charset="0"/>
                        </a:rPr>
                        <a:t>Tanımlı Süreç</a:t>
                      </a:r>
                      <a:endParaRPr lang="tr-TR" sz="2400" b="1" dirty="0">
                        <a:solidFill>
                          <a:srgbClr val="FF0000"/>
                        </a:solidFill>
                        <a:latin typeface="+mn-lt"/>
                        <a:cs typeface="DIN Pro Regular" panose="020B0504020101020102" pitchFamily="34" charset="0"/>
                      </a:endParaRPr>
                    </a:p>
                  </a:txBody>
                  <a:tcPr marL="91428" marR="91428" marT="45714" marB="45714" anchor="ctr">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solidFill>
                      <a:schemeClr val="bg1"/>
                    </a:solidFill>
                  </a:tcPr>
                </a:tc>
                <a:extLst>
                  <a:ext uri="{0D108BD9-81ED-4DB2-BD59-A6C34878D82A}">
                    <a16:rowId xmlns:a16="http://schemas.microsoft.com/office/drawing/2014/main" val="2328010092"/>
                  </a:ext>
                </a:extLst>
              </a:tr>
              <a:tr h="526786">
                <a:tc>
                  <a:txBody>
                    <a:bodyPr/>
                    <a:lstStyle/>
                    <a:p>
                      <a:pPr algn="ctr"/>
                      <a:r>
                        <a:rPr lang="tr-TR" sz="2400" b="1" i="0" dirty="0">
                          <a:latin typeface="+mn-lt"/>
                          <a:cs typeface="DIN Pro Regular" panose="020B0504020101020102" pitchFamily="34" charset="0"/>
                        </a:rPr>
                        <a:t>….ölçülmektedir.</a:t>
                      </a:r>
                      <a:endParaRPr lang="tr-TR" sz="2400" b="1" dirty="0">
                        <a:latin typeface="+mn-lt"/>
                        <a:cs typeface="DIN Pro Regular" panose="020B0504020101020102" pitchFamily="34" charset="0"/>
                      </a:endParaRPr>
                    </a:p>
                  </a:txBody>
                  <a:tcPr marL="91428" marR="91428" marT="45714" marB="45714" anchor="ctr">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solidFill>
                      <a:schemeClr val="bg1"/>
                    </a:solidFill>
                  </a:tcPr>
                </a:tc>
                <a:tc>
                  <a:txBody>
                    <a:bodyPr/>
                    <a:lstStyle/>
                    <a:p>
                      <a:pPr algn="ctr"/>
                      <a:r>
                        <a:rPr lang="tr-TR" sz="2400" b="1" i="0" dirty="0">
                          <a:solidFill>
                            <a:srgbClr val="FF0000"/>
                          </a:solidFill>
                          <a:latin typeface="+mn-lt"/>
                          <a:cs typeface="DIN Pro Regular" panose="020B0504020101020102" pitchFamily="34" charset="0"/>
                        </a:rPr>
                        <a:t>Anket vb. Ölçüm Araç Sonuçları</a:t>
                      </a:r>
                      <a:endParaRPr lang="tr-TR" sz="2400" b="1" dirty="0">
                        <a:solidFill>
                          <a:srgbClr val="FF0000"/>
                        </a:solidFill>
                        <a:latin typeface="+mn-lt"/>
                        <a:cs typeface="DIN Pro Regular" panose="020B0504020101020102" pitchFamily="34" charset="0"/>
                      </a:endParaRPr>
                    </a:p>
                  </a:txBody>
                  <a:tcPr marL="91428" marR="91428" marT="45714" marB="45714" anchor="ctr">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solidFill>
                      <a:schemeClr val="bg1"/>
                    </a:solidFill>
                  </a:tcPr>
                </a:tc>
                <a:extLst>
                  <a:ext uri="{0D108BD9-81ED-4DB2-BD59-A6C34878D82A}">
                    <a16:rowId xmlns:a16="http://schemas.microsoft.com/office/drawing/2014/main" val="346601394"/>
                  </a:ext>
                </a:extLst>
              </a:tr>
              <a:tr h="506896">
                <a:tc>
                  <a:txBody>
                    <a:bodyPr/>
                    <a:lstStyle/>
                    <a:p>
                      <a:pPr algn="ctr"/>
                      <a:r>
                        <a:rPr lang="tr-TR" sz="2400" b="1" i="0" dirty="0">
                          <a:latin typeface="+mn-lt"/>
                          <a:cs typeface="DIN Pro Regular" panose="020B0504020101020102" pitchFamily="34" charset="0"/>
                        </a:rPr>
                        <a:t>….izlenerek değerlendirilmektedir.</a:t>
                      </a:r>
                      <a:endParaRPr lang="tr-TR" sz="2400" b="1" dirty="0">
                        <a:latin typeface="+mn-lt"/>
                        <a:cs typeface="DIN Pro Regular" panose="020B0504020101020102" pitchFamily="34" charset="0"/>
                      </a:endParaRPr>
                    </a:p>
                  </a:txBody>
                  <a:tcPr marL="91428" marR="91428" marT="45714" marB="45714" anchor="ctr">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solidFill>
                      <a:schemeClr val="bg1"/>
                    </a:solidFill>
                  </a:tcPr>
                </a:tc>
                <a:tc>
                  <a:txBody>
                    <a:bodyPr/>
                    <a:lstStyle/>
                    <a:p>
                      <a:pPr algn="ctr"/>
                      <a:r>
                        <a:rPr lang="tr-TR" sz="2400" b="1" i="0" dirty="0">
                          <a:solidFill>
                            <a:srgbClr val="FF0000"/>
                          </a:solidFill>
                          <a:latin typeface="+mn-lt"/>
                          <a:cs typeface="DIN Pro Regular" panose="020B0504020101020102" pitchFamily="34" charset="0"/>
                        </a:rPr>
                        <a:t>Analiz Raporu, Değerlendirme Raporu</a:t>
                      </a:r>
                      <a:endParaRPr lang="tr-TR" sz="2400" b="1" dirty="0">
                        <a:solidFill>
                          <a:srgbClr val="FF0000"/>
                        </a:solidFill>
                        <a:latin typeface="+mn-lt"/>
                        <a:cs typeface="DIN Pro Regular" panose="020B0504020101020102" pitchFamily="34" charset="0"/>
                      </a:endParaRPr>
                    </a:p>
                  </a:txBody>
                  <a:tcPr marL="91428" marR="91428" marT="45714" marB="45714" anchor="ctr">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solidFill>
                      <a:schemeClr val="bg1"/>
                    </a:solidFill>
                  </a:tcPr>
                </a:tc>
                <a:extLst>
                  <a:ext uri="{0D108BD9-81ED-4DB2-BD59-A6C34878D82A}">
                    <a16:rowId xmlns:a16="http://schemas.microsoft.com/office/drawing/2014/main" val="51250773"/>
                  </a:ext>
                </a:extLst>
              </a:tr>
              <a:tr h="698383">
                <a:tc>
                  <a:txBody>
                    <a:bodyPr/>
                    <a:lstStyle/>
                    <a:p>
                      <a:pPr algn="ctr"/>
                      <a:r>
                        <a:rPr lang="tr-TR" sz="2400" b="1" i="0" dirty="0">
                          <a:latin typeface="+mn-lt"/>
                          <a:cs typeface="DIN Pro Regular" panose="020B0504020101020102" pitchFamily="34" charset="0"/>
                        </a:rPr>
                        <a:t>…iyileştirilmektedir.</a:t>
                      </a:r>
                      <a:endParaRPr lang="tr-TR" sz="2400" b="1" dirty="0">
                        <a:latin typeface="+mn-lt"/>
                        <a:cs typeface="DIN Pro Regular" panose="020B0504020101020102" pitchFamily="34" charset="0"/>
                      </a:endParaRPr>
                    </a:p>
                  </a:txBody>
                  <a:tcPr marL="91428" marR="91428" marT="45714" marB="45714" anchor="ctr">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solidFill>
                      <a:schemeClr val="bg1"/>
                    </a:solidFill>
                  </a:tcPr>
                </a:tc>
                <a:tc>
                  <a:txBody>
                    <a:bodyPr/>
                    <a:lstStyle/>
                    <a:p>
                      <a:pPr algn="ctr"/>
                      <a:r>
                        <a:rPr lang="tr-TR" sz="2400" b="1" i="0" dirty="0">
                          <a:solidFill>
                            <a:srgbClr val="FF0000"/>
                          </a:solidFill>
                          <a:latin typeface="+mn-lt"/>
                          <a:cs typeface="DIN Pro Regular" panose="020B0504020101020102" pitchFamily="34" charset="0"/>
                        </a:rPr>
                        <a:t>Yapılan İyileştirmelerin Listesi</a:t>
                      </a:r>
                      <a:endParaRPr lang="tr-TR" sz="2400" b="1" dirty="0">
                        <a:solidFill>
                          <a:srgbClr val="FF0000"/>
                        </a:solidFill>
                        <a:latin typeface="+mn-lt"/>
                        <a:cs typeface="DIN Pro Regular" panose="020B0504020101020102" pitchFamily="34" charset="0"/>
                      </a:endParaRPr>
                    </a:p>
                  </a:txBody>
                  <a:tcPr marL="91428" marR="91428" marT="45714" marB="45714" anchor="ctr">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solidFill>
                      <a:schemeClr val="bg1"/>
                    </a:solidFill>
                  </a:tcPr>
                </a:tc>
                <a:extLst>
                  <a:ext uri="{0D108BD9-81ED-4DB2-BD59-A6C34878D82A}">
                    <a16:rowId xmlns:a16="http://schemas.microsoft.com/office/drawing/2014/main" val="3743348527"/>
                  </a:ext>
                </a:extLst>
              </a:tr>
            </a:tbl>
          </a:graphicData>
        </a:graphic>
      </p:graphicFrame>
      <p:sp>
        <p:nvSpPr>
          <p:cNvPr id="13" name="İçerik Yer Tutucusu 2">
            <a:extLst>
              <a:ext uri="{FF2B5EF4-FFF2-40B4-BE49-F238E27FC236}">
                <a16:creationId xmlns:a16="http://schemas.microsoft.com/office/drawing/2014/main" id="{552EAD0E-A89E-40C2-8F92-2DFCE529B346}"/>
              </a:ext>
            </a:extLst>
          </p:cNvPr>
          <p:cNvSpPr txBox="1">
            <a:spLocks/>
          </p:cNvSpPr>
          <p:nvPr/>
        </p:nvSpPr>
        <p:spPr>
          <a:xfrm>
            <a:off x="413886" y="882501"/>
            <a:ext cx="11462681" cy="705667"/>
          </a:xfrm>
          <a:prstGeom prst="rect">
            <a:avLst/>
          </a:prstGeom>
        </p:spPr>
        <p:txBody>
          <a:bodyPr>
            <a:noAutofit/>
          </a:bodyPr>
          <a:lst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tr-TR" sz="2400" b="1" dirty="0">
                <a:solidFill>
                  <a:srgbClr val="172144"/>
                </a:solidFill>
                <a:cs typeface="DIN Pro Regular" panose="020B0504020101020102" pitchFamily="34" charset="0"/>
              </a:rPr>
              <a:t>Raporda yer alabilecek olası ifadeler ve buna karşılık muhakkak sunulması gereken kanıtlar şöyledir;</a:t>
            </a:r>
          </a:p>
        </p:txBody>
      </p:sp>
      <p:sp>
        <p:nvSpPr>
          <p:cNvPr id="19" name="Metin kutusu 18">
            <a:extLst>
              <a:ext uri="{FF2B5EF4-FFF2-40B4-BE49-F238E27FC236}">
                <a16:creationId xmlns:a16="http://schemas.microsoft.com/office/drawing/2014/main" id="{90C95F7F-4943-4169-A2C5-5EFEF6CFCEFF}"/>
              </a:ext>
            </a:extLst>
          </p:cNvPr>
          <p:cNvSpPr txBox="1"/>
          <p:nvPr/>
        </p:nvSpPr>
        <p:spPr>
          <a:xfrm>
            <a:off x="748573" y="5328525"/>
            <a:ext cx="11127994" cy="830997"/>
          </a:xfrm>
          <a:prstGeom prst="rect">
            <a:avLst/>
          </a:prstGeom>
          <a:noFill/>
        </p:spPr>
        <p:txBody>
          <a:bodyPr wrap="square" rtlCol="0">
            <a:spAutoFit/>
          </a:bodyPr>
          <a:lstStyle/>
          <a:p>
            <a:pPr>
              <a:spcAft>
                <a:spcPts val="400"/>
              </a:spcAft>
            </a:pPr>
            <a:r>
              <a:rPr lang="tr-TR" sz="2400" b="1" u="sng" dirty="0" smtClean="0">
                <a:solidFill>
                  <a:srgbClr val="FF0000"/>
                </a:solidFill>
                <a:latin typeface="+mj-lt"/>
                <a:ea typeface="CamberW01-Light" panose="01000000000000000000" pitchFamily="2" charset="0"/>
                <a:cs typeface="DIN Pro Regular" panose="020B0504020101020102" pitchFamily="34" charset="0"/>
              </a:rPr>
              <a:t>Beş (5) </a:t>
            </a:r>
            <a:r>
              <a:rPr lang="tr-TR" sz="2400" b="1" u="sng" dirty="0">
                <a:solidFill>
                  <a:srgbClr val="FF0000"/>
                </a:solidFill>
                <a:latin typeface="+mj-lt"/>
                <a:ea typeface="CamberW01-Light" panose="01000000000000000000" pitchFamily="2" charset="0"/>
                <a:cs typeface="DIN Pro Regular" panose="020B0504020101020102" pitchFamily="34" charset="0"/>
              </a:rPr>
              <a:t>seviyesinde </a:t>
            </a:r>
            <a:r>
              <a:rPr lang="tr-TR" sz="2400" b="1" dirty="0">
                <a:solidFill>
                  <a:srgbClr val="002060"/>
                </a:solidFill>
                <a:latin typeface="+mj-lt"/>
                <a:ea typeface="CamberW01-Light" panose="01000000000000000000" pitchFamily="2" charset="0"/>
                <a:cs typeface="DIN Pro Regular" panose="020B0504020101020102" pitchFamily="34" charset="0"/>
              </a:rPr>
              <a:t>bir uygulama için yukarıdaki kanıt </a:t>
            </a:r>
            <a:r>
              <a:rPr lang="tr-TR" sz="2400" b="1" dirty="0" smtClean="0">
                <a:solidFill>
                  <a:srgbClr val="002060"/>
                </a:solidFill>
                <a:latin typeface="+mj-lt"/>
                <a:ea typeface="CamberW01-Light" panose="01000000000000000000" pitchFamily="2" charset="0"/>
                <a:cs typeface="DIN Pro Regular" panose="020B0504020101020102" pitchFamily="34" charset="0"/>
              </a:rPr>
              <a:t>çeşidinin </a:t>
            </a:r>
            <a:r>
              <a:rPr lang="tr-TR" sz="2400" b="1" u="sng" dirty="0" smtClean="0">
                <a:solidFill>
                  <a:srgbClr val="FF0000"/>
                </a:solidFill>
                <a:latin typeface="+mj-lt"/>
                <a:ea typeface="CamberW01-Light" panose="01000000000000000000" pitchFamily="2" charset="0"/>
                <a:cs typeface="DIN Pro Regular" panose="020B0504020101020102" pitchFamily="34" charset="0"/>
              </a:rPr>
              <a:t>her </a:t>
            </a:r>
            <a:r>
              <a:rPr lang="tr-TR" sz="2400" b="1" u="sng" dirty="0">
                <a:solidFill>
                  <a:srgbClr val="FF0000"/>
                </a:solidFill>
                <a:latin typeface="+mj-lt"/>
                <a:ea typeface="CamberW01-Light" panose="01000000000000000000" pitchFamily="2" charset="0"/>
                <a:cs typeface="DIN Pro Regular" panose="020B0504020101020102" pitchFamily="34" charset="0"/>
              </a:rPr>
              <a:t>birinden en az bir kanıt </a:t>
            </a:r>
            <a:r>
              <a:rPr lang="tr-TR" sz="2400" b="1" dirty="0">
                <a:solidFill>
                  <a:srgbClr val="002060"/>
                </a:solidFill>
                <a:latin typeface="+mj-lt"/>
                <a:ea typeface="CamberW01-Light" panose="01000000000000000000" pitchFamily="2" charset="0"/>
                <a:cs typeface="DIN Pro Regular" panose="020B0504020101020102" pitchFamily="34" charset="0"/>
              </a:rPr>
              <a:t>sunulmuş/sunulabilir olması gerekir. </a:t>
            </a:r>
          </a:p>
        </p:txBody>
      </p:sp>
      <p:sp>
        <p:nvSpPr>
          <p:cNvPr id="2" name="Veri Yer Tutucusu 1"/>
          <p:cNvSpPr>
            <a:spLocks noGrp="1"/>
          </p:cNvSpPr>
          <p:nvPr>
            <p:ph type="dt" sz="half" idx="10"/>
          </p:nvPr>
        </p:nvSpPr>
        <p:spPr/>
        <p:txBody>
          <a:bodyPr/>
          <a:lstStyle/>
          <a:p>
            <a:fld id="{3CA78DC0-91A9-49D6-9127-EF1B9FD1A2A2}" type="datetime1">
              <a:rPr lang="tr-TR" smtClean="0"/>
              <a:t>19.01.2024</a:t>
            </a:fld>
            <a:endParaRPr lang="tr-TR"/>
          </a:p>
        </p:txBody>
      </p:sp>
      <p:sp>
        <p:nvSpPr>
          <p:cNvPr id="3" name="Altbilgi Yer Tutucusu 2"/>
          <p:cNvSpPr>
            <a:spLocks noGrp="1"/>
          </p:cNvSpPr>
          <p:nvPr>
            <p:ph type="ftr" sz="quarter" idx="11"/>
          </p:nvPr>
        </p:nvSpPr>
        <p:spPr/>
        <p:txBody>
          <a:bodyPr/>
          <a:lstStyle/>
          <a:p>
            <a:r>
              <a:rPr lang="tr-TR" smtClean="0"/>
              <a:t>TRÜ KALİTE KOORDİNATÖRLÜĞÜ</a:t>
            </a:r>
            <a:endParaRPr lang="tr-TR"/>
          </a:p>
        </p:txBody>
      </p:sp>
      <p:sp>
        <p:nvSpPr>
          <p:cNvPr id="4" name="Slayt Numarası Yer Tutucusu 3"/>
          <p:cNvSpPr>
            <a:spLocks noGrp="1"/>
          </p:cNvSpPr>
          <p:nvPr>
            <p:ph type="sldNum" sz="quarter" idx="12"/>
          </p:nvPr>
        </p:nvSpPr>
        <p:spPr/>
        <p:txBody>
          <a:bodyPr/>
          <a:lstStyle/>
          <a:p>
            <a:fld id="{DDCE7859-ABE5-4F86-9590-63E6FFC2B8A3}" type="slidenum">
              <a:rPr lang="tr-TR" smtClean="0"/>
              <a:pPr/>
              <a:t>63</a:t>
            </a:fld>
            <a:endParaRPr lang="tr-TR"/>
          </a:p>
        </p:txBody>
      </p:sp>
      <p:sp>
        <p:nvSpPr>
          <p:cNvPr id="9" name="Akış Çizelgesi: Toplam Birleşimi 8"/>
          <p:cNvSpPr/>
          <p:nvPr/>
        </p:nvSpPr>
        <p:spPr>
          <a:xfrm>
            <a:off x="11876567" y="6531429"/>
            <a:ext cx="203138" cy="206256"/>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80901423"/>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133060" y="365125"/>
            <a:ext cx="10220739" cy="459823"/>
          </a:xfrm>
        </p:spPr>
        <p:txBody>
          <a:bodyPr>
            <a:normAutofit fontScale="90000"/>
          </a:bodyPr>
          <a:lstStyle/>
          <a:p>
            <a:pPr algn="ctr"/>
            <a:r>
              <a:rPr lang="tr-TR" b="1" dirty="0" err="1" smtClean="0">
                <a:solidFill>
                  <a:srgbClr val="FF0000"/>
                </a:solidFill>
              </a:rPr>
              <a:t>KİDR’lerde</a:t>
            </a:r>
            <a:r>
              <a:rPr lang="tr-TR" b="1" dirty="0" smtClean="0">
                <a:solidFill>
                  <a:srgbClr val="FF0000"/>
                </a:solidFill>
              </a:rPr>
              <a:t> </a:t>
            </a:r>
            <a:r>
              <a:rPr lang="tr-TR" b="1" dirty="0">
                <a:solidFill>
                  <a:srgbClr val="FF0000"/>
                </a:solidFill>
              </a:rPr>
              <a:t>Sık Karşılaşılan </a:t>
            </a:r>
            <a:r>
              <a:rPr lang="tr-TR" b="1" dirty="0" smtClean="0">
                <a:solidFill>
                  <a:srgbClr val="FF0000"/>
                </a:solidFill>
              </a:rPr>
              <a:t>Problemler</a:t>
            </a:r>
            <a:endParaRPr lang="tr-TR" dirty="0"/>
          </a:p>
        </p:txBody>
      </p:sp>
      <p:sp>
        <p:nvSpPr>
          <p:cNvPr id="6" name="İçerik Yer Tutucusu 5"/>
          <p:cNvSpPr>
            <a:spLocks noGrp="1"/>
          </p:cNvSpPr>
          <p:nvPr>
            <p:ph idx="1"/>
          </p:nvPr>
        </p:nvSpPr>
        <p:spPr>
          <a:xfrm>
            <a:off x="592183" y="1314995"/>
            <a:ext cx="11295017" cy="4976476"/>
          </a:xfrm>
        </p:spPr>
        <p:txBody>
          <a:bodyPr>
            <a:normAutofit fontScale="92500" lnSpcReduction="10000"/>
          </a:bodyPr>
          <a:lstStyle/>
          <a:p>
            <a:pPr>
              <a:lnSpc>
                <a:spcPct val="110000"/>
              </a:lnSpc>
              <a:spcBef>
                <a:spcPts val="0"/>
              </a:spcBef>
              <a:spcAft>
                <a:spcPts val="400"/>
              </a:spcAft>
            </a:pPr>
            <a:r>
              <a:rPr lang="en-US" sz="3200" b="1" u="sng" dirty="0" err="1">
                <a:solidFill>
                  <a:srgbClr val="0000CC"/>
                </a:solidFill>
              </a:rPr>
              <a:t>Gerçekleştirilemeyen</a:t>
            </a:r>
            <a:r>
              <a:rPr lang="en-US" sz="3200" b="1" u="sng" dirty="0">
                <a:solidFill>
                  <a:srgbClr val="0000CC"/>
                </a:solidFill>
              </a:rPr>
              <a:t> </a:t>
            </a:r>
            <a:r>
              <a:rPr lang="en-US" sz="3200" b="1" u="sng" dirty="0" err="1">
                <a:solidFill>
                  <a:srgbClr val="0000CC"/>
                </a:solidFill>
              </a:rPr>
              <a:t>iyileştirmelerin</a:t>
            </a:r>
            <a:r>
              <a:rPr lang="en-US" sz="3200" b="1" u="sng" dirty="0">
                <a:solidFill>
                  <a:srgbClr val="0000CC"/>
                </a:solidFill>
              </a:rPr>
              <a:t> </a:t>
            </a:r>
            <a:r>
              <a:rPr lang="en-US" sz="3200" dirty="0" err="1">
                <a:solidFill>
                  <a:srgbClr val="FF0000"/>
                </a:solidFill>
              </a:rPr>
              <a:t>nedenlerinin</a:t>
            </a:r>
            <a:r>
              <a:rPr lang="en-US" sz="3200" dirty="0">
                <a:solidFill>
                  <a:srgbClr val="FF0000"/>
                </a:solidFill>
              </a:rPr>
              <a:t> </a:t>
            </a:r>
            <a:r>
              <a:rPr lang="en-US" sz="3200" dirty="0" err="1">
                <a:solidFill>
                  <a:srgbClr val="FF0000"/>
                </a:solidFill>
              </a:rPr>
              <a:t>irdelenmemesi</a:t>
            </a:r>
            <a:r>
              <a:rPr lang="en-US" sz="3200" dirty="0">
                <a:solidFill>
                  <a:srgbClr val="FF0000"/>
                </a:solidFill>
              </a:rPr>
              <a:t> </a:t>
            </a:r>
            <a:r>
              <a:rPr lang="en-US" sz="3200" i="1" dirty="0"/>
              <a:t>(</a:t>
            </a:r>
            <a:r>
              <a:rPr lang="en-US" sz="3200" i="1" dirty="0" err="1"/>
              <a:t>Süre</a:t>
            </a:r>
            <a:r>
              <a:rPr lang="en-US" sz="3200" i="1" dirty="0"/>
              <a:t>, </a:t>
            </a:r>
            <a:r>
              <a:rPr lang="en-US" sz="3200" i="1" dirty="0" err="1"/>
              <a:t>kaynak</a:t>
            </a:r>
            <a:r>
              <a:rPr lang="tr-TR" sz="3200" i="1" dirty="0"/>
              <a:t> </a:t>
            </a:r>
            <a:r>
              <a:rPr lang="en-US" sz="3200" i="1" dirty="0" err="1"/>
              <a:t>yetersizliği</a:t>
            </a:r>
            <a:r>
              <a:rPr lang="en-US" sz="3200" i="1" dirty="0"/>
              <a:t>...</a:t>
            </a:r>
            <a:r>
              <a:rPr lang="en-US" sz="3200" i="1" dirty="0" err="1" smtClean="0"/>
              <a:t>vb</a:t>
            </a:r>
            <a:r>
              <a:rPr lang="tr-TR" sz="3200" i="1" dirty="0" smtClean="0"/>
              <a:t>,),</a:t>
            </a:r>
            <a:r>
              <a:rPr lang="en-US" sz="3200" i="1" dirty="0"/>
              <a:t> </a:t>
            </a:r>
            <a:endParaRPr lang="tr-TR" sz="3200" i="1" dirty="0" smtClean="0"/>
          </a:p>
          <a:p>
            <a:pPr>
              <a:lnSpc>
                <a:spcPct val="110000"/>
              </a:lnSpc>
              <a:spcBef>
                <a:spcPts val="0"/>
              </a:spcBef>
              <a:spcAft>
                <a:spcPts val="400"/>
              </a:spcAft>
            </a:pPr>
            <a:endParaRPr lang="tr-TR" sz="3200" dirty="0" smtClean="0">
              <a:solidFill>
                <a:srgbClr val="FF0000"/>
              </a:solidFill>
            </a:endParaRPr>
          </a:p>
          <a:p>
            <a:pPr>
              <a:lnSpc>
                <a:spcPct val="110000"/>
              </a:lnSpc>
              <a:spcBef>
                <a:spcPts val="0"/>
              </a:spcBef>
              <a:spcAft>
                <a:spcPts val="400"/>
              </a:spcAft>
            </a:pPr>
            <a:r>
              <a:rPr lang="en-US" sz="3200" b="1" u="sng" dirty="0" err="1" smtClean="0">
                <a:solidFill>
                  <a:srgbClr val="0000CC"/>
                </a:solidFill>
              </a:rPr>
              <a:t>Gerçekleşen</a:t>
            </a:r>
            <a:r>
              <a:rPr lang="en-US" sz="3200" b="1" u="sng" dirty="0" smtClean="0">
                <a:solidFill>
                  <a:srgbClr val="0000CC"/>
                </a:solidFill>
              </a:rPr>
              <a:t> </a:t>
            </a:r>
            <a:r>
              <a:rPr lang="en-US" sz="3200" b="1" u="sng" dirty="0" err="1">
                <a:solidFill>
                  <a:srgbClr val="0000CC"/>
                </a:solidFill>
              </a:rPr>
              <a:t>iyileştirmeler</a:t>
            </a:r>
            <a:r>
              <a:rPr lang="en-US" sz="3200" b="1" u="sng" dirty="0">
                <a:solidFill>
                  <a:srgbClr val="0000CC"/>
                </a:solidFill>
              </a:rPr>
              <a:t> </a:t>
            </a:r>
            <a:r>
              <a:rPr lang="en-US" sz="3200" dirty="0" err="1"/>
              <a:t>hakkında</a:t>
            </a:r>
            <a:r>
              <a:rPr lang="en-US" sz="3200" dirty="0">
                <a:solidFill>
                  <a:srgbClr val="0000CC"/>
                </a:solidFill>
              </a:rPr>
              <a:t> </a:t>
            </a:r>
            <a:r>
              <a:rPr lang="en-US" sz="3200" b="1" u="sng" dirty="0" err="1">
                <a:solidFill>
                  <a:srgbClr val="FF0000"/>
                </a:solidFill>
              </a:rPr>
              <a:t>yeterli</a:t>
            </a:r>
            <a:r>
              <a:rPr lang="en-US" sz="3200" b="1" u="sng" dirty="0">
                <a:solidFill>
                  <a:srgbClr val="FF0000"/>
                </a:solidFill>
              </a:rPr>
              <a:t> </a:t>
            </a:r>
            <a:r>
              <a:rPr lang="en-US" sz="3200" b="1" u="sng" dirty="0" err="1">
                <a:solidFill>
                  <a:srgbClr val="FF0000"/>
                </a:solidFill>
              </a:rPr>
              <a:t>bilgi</a:t>
            </a:r>
            <a:r>
              <a:rPr lang="en-US" sz="3200" b="1" u="sng" dirty="0">
                <a:solidFill>
                  <a:srgbClr val="FF0000"/>
                </a:solidFill>
              </a:rPr>
              <a:t> </a:t>
            </a:r>
            <a:r>
              <a:rPr lang="en-US" sz="3200" b="1" u="sng" dirty="0" err="1">
                <a:solidFill>
                  <a:srgbClr val="FF0000"/>
                </a:solidFill>
              </a:rPr>
              <a:t>bulunmaması</a:t>
            </a:r>
            <a:r>
              <a:rPr lang="tr-TR" sz="3200" dirty="0">
                <a:solidFill>
                  <a:srgbClr val="0000CC"/>
                </a:solidFill>
              </a:rPr>
              <a:t>,</a:t>
            </a:r>
            <a:endParaRPr lang="tr-TR" sz="3200" dirty="0" smtClean="0">
              <a:solidFill>
                <a:srgbClr val="0000CC"/>
              </a:solidFill>
            </a:endParaRPr>
          </a:p>
          <a:p>
            <a:pPr>
              <a:lnSpc>
                <a:spcPct val="110000"/>
              </a:lnSpc>
              <a:spcBef>
                <a:spcPts val="0"/>
              </a:spcBef>
              <a:spcAft>
                <a:spcPts val="400"/>
              </a:spcAft>
            </a:pPr>
            <a:endParaRPr lang="tr-TR" sz="3200" dirty="0" smtClean="0">
              <a:solidFill>
                <a:srgbClr val="0000CC"/>
              </a:solidFill>
            </a:endParaRPr>
          </a:p>
          <a:p>
            <a:pPr>
              <a:lnSpc>
                <a:spcPct val="110000"/>
              </a:lnSpc>
              <a:spcBef>
                <a:spcPts val="0"/>
              </a:spcBef>
              <a:spcAft>
                <a:spcPts val="400"/>
              </a:spcAft>
            </a:pPr>
            <a:r>
              <a:rPr lang="en-US" sz="3200" dirty="0" err="1">
                <a:solidFill>
                  <a:srgbClr val="FF0000"/>
                </a:solidFill>
              </a:rPr>
              <a:t>İç</a:t>
            </a:r>
            <a:r>
              <a:rPr lang="en-US" sz="3200" dirty="0">
                <a:solidFill>
                  <a:srgbClr val="FF0000"/>
                </a:solidFill>
              </a:rPr>
              <a:t> </a:t>
            </a:r>
            <a:r>
              <a:rPr lang="en-US" sz="3200" dirty="0" err="1">
                <a:solidFill>
                  <a:srgbClr val="FF0000"/>
                </a:solidFill>
              </a:rPr>
              <a:t>değerlendirme</a:t>
            </a:r>
            <a:r>
              <a:rPr lang="en-US" sz="3200" dirty="0">
                <a:solidFill>
                  <a:srgbClr val="FF0000"/>
                </a:solidFill>
              </a:rPr>
              <a:t> </a:t>
            </a:r>
            <a:r>
              <a:rPr lang="en-US" sz="3200" dirty="0" err="1">
                <a:solidFill>
                  <a:srgbClr val="FF0000"/>
                </a:solidFill>
              </a:rPr>
              <a:t>çalışmalarına</a:t>
            </a:r>
            <a:r>
              <a:rPr lang="en-US" sz="3200" dirty="0">
                <a:solidFill>
                  <a:srgbClr val="FF0000"/>
                </a:solidFill>
              </a:rPr>
              <a:t> </a:t>
            </a:r>
            <a:r>
              <a:rPr lang="en-US" sz="3200" dirty="0" err="1">
                <a:solidFill>
                  <a:srgbClr val="FF0000"/>
                </a:solidFill>
              </a:rPr>
              <a:t>ilişkin</a:t>
            </a:r>
            <a:r>
              <a:rPr lang="en-US" sz="3200" dirty="0">
                <a:solidFill>
                  <a:srgbClr val="FF0000"/>
                </a:solidFill>
              </a:rPr>
              <a:t> </a:t>
            </a:r>
            <a:r>
              <a:rPr lang="en-US" sz="3200" b="1" u="sng" dirty="0" err="1">
                <a:solidFill>
                  <a:srgbClr val="0000CC"/>
                </a:solidFill>
              </a:rPr>
              <a:t>kapsayıcılık</a:t>
            </a:r>
            <a:r>
              <a:rPr lang="en-US" sz="3200" b="1" u="sng" dirty="0">
                <a:solidFill>
                  <a:srgbClr val="0000CC"/>
                </a:solidFill>
              </a:rPr>
              <a:t> </a:t>
            </a:r>
            <a:r>
              <a:rPr lang="en-US" sz="3200" b="1" u="sng" dirty="0" err="1">
                <a:solidFill>
                  <a:srgbClr val="0000CC"/>
                </a:solidFill>
              </a:rPr>
              <a:t>ve</a:t>
            </a:r>
            <a:r>
              <a:rPr lang="en-US" sz="3200" b="1" u="sng" dirty="0">
                <a:solidFill>
                  <a:srgbClr val="0000CC"/>
                </a:solidFill>
              </a:rPr>
              <a:t> </a:t>
            </a:r>
            <a:r>
              <a:rPr lang="en-US" sz="3200" b="1" u="sng" dirty="0" err="1">
                <a:solidFill>
                  <a:srgbClr val="0000CC"/>
                </a:solidFill>
              </a:rPr>
              <a:t>katılımcılığın</a:t>
            </a:r>
            <a:r>
              <a:rPr lang="en-US" sz="3200" b="1" u="sng" dirty="0">
                <a:solidFill>
                  <a:srgbClr val="0000CC"/>
                </a:solidFill>
              </a:rPr>
              <a:t> </a:t>
            </a:r>
            <a:r>
              <a:rPr lang="en-US" sz="3200" b="1" u="sng" dirty="0" err="1">
                <a:solidFill>
                  <a:srgbClr val="0000CC"/>
                </a:solidFill>
              </a:rPr>
              <a:t>zayıf</a:t>
            </a:r>
            <a:r>
              <a:rPr lang="en-US" sz="3200" b="1" u="sng" dirty="0">
                <a:solidFill>
                  <a:srgbClr val="0000CC"/>
                </a:solidFill>
              </a:rPr>
              <a:t> </a:t>
            </a:r>
            <a:r>
              <a:rPr lang="en-US" sz="3200" b="1" u="sng" dirty="0" err="1" smtClean="0">
                <a:solidFill>
                  <a:srgbClr val="0000CC"/>
                </a:solidFill>
              </a:rPr>
              <a:t>olması</a:t>
            </a:r>
            <a:r>
              <a:rPr lang="tr-TR" sz="3200" b="1" u="sng" dirty="0" smtClean="0">
                <a:solidFill>
                  <a:srgbClr val="0000CC"/>
                </a:solidFill>
              </a:rPr>
              <a:t>,</a:t>
            </a:r>
            <a:r>
              <a:rPr lang="en-US" sz="3200" b="1" u="sng" dirty="0">
                <a:solidFill>
                  <a:srgbClr val="0000CC"/>
                </a:solidFill>
              </a:rPr>
              <a:t> </a:t>
            </a:r>
            <a:endParaRPr lang="tr-TR" sz="3200" b="1" u="sng" dirty="0" smtClean="0">
              <a:solidFill>
                <a:srgbClr val="0000CC"/>
              </a:solidFill>
            </a:endParaRPr>
          </a:p>
          <a:p>
            <a:pPr>
              <a:lnSpc>
                <a:spcPct val="110000"/>
              </a:lnSpc>
              <a:spcBef>
                <a:spcPts val="0"/>
              </a:spcBef>
              <a:spcAft>
                <a:spcPts val="400"/>
              </a:spcAft>
            </a:pPr>
            <a:endParaRPr lang="tr-TR" sz="3200" dirty="0" smtClean="0">
              <a:solidFill>
                <a:srgbClr val="0000CC"/>
              </a:solidFill>
            </a:endParaRPr>
          </a:p>
          <a:p>
            <a:pPr>
              <a:lnSpc>
                <a:spcPct val="110000"/>
              </a:lnSpc>
              <a:spcBef>
                <a:spcPts val="0"/>
              </a:spcBef>
              <a:spcAft>
                <a:spcPts val="400"/>
              </a:spcAft>
            </a:pPr>
            <a:r>
              <a:rPr lang="en-US" sz="3200" b="1" u="sng" dirty="0" err="1">
                <a:solidFill>
                  <a:srgbClr val="0000CC"/>
                </a:solidFill>
              </a:rPr>
              <a:t>Kanıtların</a:t>
            </a:r>
            <a:r>
              <a:rPr lang="en-US" sz="3200" dirty="0">
                <a:solidFill>
                  <a:srgbClr val="FF0000"/>
                </a:solidFill>
              </a:rPr>
              <a:t> </a:t>
            </a:r>
            <a:r>
              <a:rPr lang="en-US" sz="3200" dirty="0" err="1">
                <a:solidFill>
                  <a:srgbClr val="FF0000"/>
                </a:solidFill>
              </a:rPr>
              <a:t>rapordaki</a:t>
            </a:r>
            <a:r>
              <a:rPr lang="en-US" sz="3200" dirty="0">
                <a:solidFill>
                  <a:srgbClr val="FF0000"/>
                </a:solidFill>
              </a:rPr>
              <a:t> </a:t>
            </a:r>
            <a:r>
              <a:rPr lang="en-US" sz="3200" dirty="0" err="1">
                <a:solidFill>
                  <a:srgbClr val="FF0000"/>
                </a:solidFill>
              </a:rPr>
              <a:t>bilgi</a:t>
            </a:r>
            <a:r>
              <a:rPr lang="en-US" sz="3200" dirty="0">
                <a:solidFill>
                  <a:srgbClr val="FF0000"/>
                </a:solidFill>
              </a:rPr>
              <a:t> </a:t>
            </a:r>
            <a:r>
              <a:rPr lang="en-US" sz="3200" dirty="0" err="1">
                <a:solidFill>
                  <a:srgbClr val="FF0000"/>
                </a:solidFill>
              </a:rPr>
              <a:t>ve</a:t>
            </a:r>
            <a:r>
              <a:rPr lang="en-US" sz="3200" dirty="0">
                <a:solidFill>
                  <a:srgbClr val="FF0000"/>
                </a:solidFill>
              </a:rPr>
              <a:t> </a:t>
            </a:r>
            <a:r>
              <a:rPr lang="en-US" sz="3200" dirty="0" err="1">
                <a:solidFill>
                  <a:srgbClr val="FF0000"/>
                </a:solidFill>
              </a:rPr>
              <a:t>açıklamaları</a:t>
            </a:r>
            <a:r>
              <a:rPr lang="en-US" sz="3200" dirty="0">
                <a:solidFill>
                  <a:srgbClr val="FF0000"/>
                </a:solidFill>
              </a:rPr>
              <a:t> </a:t>
            </a:r>
            <a:r>
              <a:rPr lang="en-US" sz="3200" dirty="0" err="1">
                <a:solidFill>
                  <a:srgbClr val="FF0000"/>
                </a:solidFill>
              </a:rPr>
              <a:t>desteklemekte</a:t>
            </a:r>
            <a:r>
              <a:rPr lang="en-US" sz="3200" dirty="0">
                <a:solidFill>
                  <a:srgbClr val="FF0000"/>
                </a:solidFill>
              </a:rPr>
              <a:t> </a:t>
            </a:r>
            <a:r>
              <a:rPr lang="en-US" sz="3200" b="1" u="sng" dirty="0" err="1">
                <a:solidFill>
                  <a:srgbClr val="0000CC"/>
                </a:solidFill>
              </a:rPr>
              <a:t>yetersiz</a:t>
            </a:r>
            <a:r>
              <a:rPr lang="en-US" sz="3200" b="1" u="sng" dirty="0">
                <a:solidFill>
                  <a:srgbClr val="0000CC"/>
                </a:solidFill>
              </a:rPr>
              <a:t> </a:t>
            </a:r>
            <a:r>
              <a:rPr lang="en-US" sz="3200" b="1" u="sng" dirty="0" err="1" smtClean="0">
                <a:solidFill>
                  <a:srgbClr val="0000CC"/>
                </a:solidFill>
              </a:rPr>
              <a:t>kalması</a:t>
            </a:r>
            <a:r>
              <a:rPr lang="tr-TR" sz="3200" b="1" u="sng" dirty="0" smtClean="0">
                <a:solidFill>
                  <a:srgbClr val="0000CC"/>
                </a:solidFill>
              </a:rPr>
              <a:t>,</a:t>
            </a:r>
          </a:p>
        </p:txBody>
      </p:sp>
      <p:sp>
        <p:nvSpPr>
          <p:cNvPr id="2" name="Veri Yer Tutucusu 1"/>
          <p:cNvSpPr>
            <a:spLocks noGrp="1"/>
          </p:cNvSpPr>
          <p:nvPr>
            <p:ph type="dt" sz="half" idx="10"/>
          </p:nvPr>
        </p:nvSpPr>
        <p:spPr/>
        <p:txBody>
          <a:bodyPr/>
          <a:lstStyle/>
          <a:p>
            <a:fld id="{5D64C283-B31E-4E65-962B-31284A807621}" type="datetime1">
              <a:rPr lang="tr-TR" smtClean="0"/>
              <a:t>19.01.2024</a:t>
            </a:fld>
            <a:endParaRPr lang="tr-TR"/>
          </a:p>
        </p:txBody>
      </p:sp>
      <p:sp>
        <p:nvSpPr>
          <p:cNvPr id="3" name="Altbilgi Yer Tutucusu 2"/>
          <p:cNvSpPr>
            <a:spLocks noGrp="1"/>
          </p:cNvSpPr>
          <p:nvPr>
            <p:ph type="ftr" sz="quarter" idx="11"/>
          </p:nvPr>
        </p:nvSpPr>
        <p:spPr/>
        <p:txBody>
          <a:bodyPr/>
          <a:lstStyle/>
          <a:p>
            <a:r>
              <a:rPr lang="tr-TR" smtClean="0"/>
              <a:t>TRÜ KALİTE KOORDİNATÖRLÜĞÜ</a:t>
            </a:r>
            <a:endParaRPr lang="tr-TR"/>
          </a:p>
        </p:txBody>
      </p:sp>
      <p:sp>
        <p:nvSpPr>
          <p:cNvPr id="4" name="Slayt Numarası Yer Tutucusu 3"/>
          <p:cNvSpPr>
            <a:spLocks noGrp="1"/>
          </p:cNvSpPr>
          <p:nvPr>
            <p:ph type="sldNum" sz="quarter" idx="12"/>
          </p:nvPr>
        </p:nvSpPr>
        <p:spPr/>
        <p:txBody>
          <a:bodyPr/>
          <a:lstStyle/>
          <a:p>
            <a:fld id="{DDCE7859-ABE5-4F86-9590-63E6FFC2B8A3}" type="slidenum">
              <a:rPr lang="tr-TR" smtClean="0"/>
              <a:pPr/>
              <a:t>64</a:t>
            </a:fld>
            <a:endParaRPr lang="tr-TR"/>
          </a:p>
        </p:txBody>
      </p:sp>
    </p:spTree>
    <p:extLst>
      <p:ext uri="{BB962C8B-B14F-4D97-AF65-F5344CB8AC3E}">
        <p14:creationId xmlns:p14="http://schemas.microsoft.com/office/powerpoint/2010/main" val="3562251463"/>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133060" y="365125"/>
            <a:ext cx="10220739" cy="459823"/>
          </a:xfrm>
        </p:spPr>
        <p:txBody>
          <a:bodyPr>
            <a:normAutofit fontScale="90000"/>
          </a:bodyPr>
          <a:lstStyle/>
          <a:p>
            <a:pPr algn="ctr"/>
            <a:r>
              <a:rPr lang="tr-TR" b="1" dirty="0" err="1" smtClean="0">
                <a:solidFill>
                  <a:srgbClr val="FF0000"/>
                </a:solidFill>
              </a:rPr>
              <a:t>KİDR’lerde</a:t>
            </a:r>
            <a:r>
              <a:rPr lang="tr-TR" b="1" dirty="0" smtClean="0">
                <a:solidFill>
                  <a:srgbClr val="FF0000"/>
                </a:solidFill>
              </a:rPr>
              <a:t> </a:t>
            </a:r>
            <a:r>
              <a:rPr lang="tr-TR" b="1" dirty="0">
                <a:solidFill>
                  <a:srgbClr val="FF0000"/>
                </a:solidFill>
              </a:rPr>
              <a:t>Sık Karşılaşılan </a:t>
            </a:r>
            <a:r>
              <a:rPr lang="tr-TR" b="1" dirty="0" smtClean="0">
                <a:solidFill>
                  <a:srgbClr val="FF0000"/>
                </a:solidFill>
              </a:rPr>
              <a:t>Problemler</a:t>
            </a:r>
            <a:endParaRPr lang="tr-TR" dirty="0"/>
          </a:p>
        </p:txBody>
      </p:sp>
      <p:sp>
        <p:nvSpPr>
          <p:cNvPr id="6" name="İçerik Yer Tutucusu 5"/>
          <p:cNvSpPr>
            <a:spLocks noGrp="1"/>
          </p:cNvSpPr>
          <p:nvPr>
            <p:ph idx="1"/>
          </p:nvPr>
        </p:nvSpPr>
        <p:spPr>
          <a:xfrm>
            <a:off x="496957" y="1152938"/>
            <a:ext cx="11310730" cy="5198165"/>
          </a:xfrm>
        </p:spPr>
        <p:txBody>
          <a:bodyPr>
            <a:noAutofit/>
          </a:bodyPr>
          <a:lstStyle/>
          <a:p>
            <a:pPr>
              <a:lnSpc>
                <a:spcPct val="110000"/>
              </a:lnSpc>
              <a:spcBef>
                <a:spcPts val="0"/>
              </a:spcBef>
              <a:spcAft>
                <a:spcPts val="400"/>
              </a:spcAft>
            </a:pPr>
            <a:r>
              <a:rPr lang="en-US" sz="3200" dirty="0" smtClean="0">
                <a:solidFill>
                  <a:srgbClr val="0000CC"/>
                </a:solidFill>
              </a:rPr>
              <a:t>Alt </a:t>
            </a:r>
            <a:r>
              <a:rPr lang="en-US" sz="3200" dirty="0" err="1">
                <a:solidFill>
                  <a:srgbClr val="0000CC"/>
                </a:solidFill>
              </a:rPr>
              <a:t>ölçütlerin</a:t>
            </a:r>
            <a:r>
              <a:rPr lang="en-US" sz="3200" dirty="0">
                <a:solidFill>
                  <a:srgbClr val="0000CC"/>
                </a:solidFill>
              </a:rPr>
              <a:t> </a:t>
            </a:r>
            <a:r>
              <a:rPr lang="en-US" sz="3200" dirty="0" err="1">
                <a:solidFill>
                  <a:srgbClr val="0000CC"/>
                </a:solidFill>
              </a:rPr>
              <a:t>değerlendirilmesinde</a:t>
            </a:r>
            <a:r>
              <a:rPr lang="en-US" sz="3200" dirty="0">
                <a:solidFill>
                  <a:srgbClr val="0000CC"/>
                </a:solidFill>
              </a:rPr>
              <a:t> </a:t>
            </a:r>
            <a:r>
              <a:rPr lang="en-US" sz="3200" b="1" u="sng" dirty="0" err="1">
                <a:solidFill>
                  <a:srgbClr val="FF0000"/>
                </a:solidFill>
              </a:rPr>
              <a:t>iyileştirme</a:t>
            </a:r>
            <a:r>
              <a:rPr lang="en-US" sz="3200" b="1" u="sng" dirty="0">
                <a:solidFill>
                  <a:srgbClr val="FF0000"/>
                </a:solidFill>
              </a:rPr>
              <a:t>/</a:t>
            </a:r>
            <a:r>
              <a:rPr lang="en-US" sz="3200" b="1" u="sng" dirty="0" err="1">
                <a:solidFill>
                  <a:srgbClr val="FF0000"/>
                </a:solidFill>
              </a:rPr>
              <a:t>önlem</a:t>
            </a:r>
            <a:r>
              <a:rPr lang="en-US" sz="3200" b="1" u="sng" dirty="0">
                <a:solidFill>
                  <a:srgbClr val="FF0000"/>
                </a:solidFill>
              </a:rPr>
              <a:t> alma </a:t>
            </a:r>
            <a:r>
              <a:rPr lang="en-US" sz="3200" b="1" u="sng" dirty="0" err="1">
                <a:solidFill>
                  <a:srgbClr val="FF0000"/>
                </a:solidFill>
              </a:rPr>
              <a:t>kanıtı</a:t>
            </a:r>
            <a:r>
              <a:rPr lang="en-US" sz="3200" b="1" u="sng" dirty="0">
                <a:solidFill>
                  <a:srgbClr val="FF0000"/>
                </a:solidFill>
              </a:rPr>
              <a:t> </a:t>
            </a:r>
            <a:r>
              <a:rPr lang="en-US" sz="3200" b="1" u="sng" dirty="0" err="1">
                <a:solidFill>
                  <a:srgbClr val="FF0000"/>
                </a:solidFill>
              </a:rPr>
              <a:t>sunmadan</a:t>
            </a:r>
            <a:r>
              <a:rPr lang="en-US" sz="3200" b="1" u="sng" dirty="0">
                <a:solidFill>
                  <a:srgbClr val="FF0000"/>
                </a:solidFill>
              </a:rPr>
              <a:t> </a:t>
            </a:r>
            <a:r>
              <a:rPr lang="en-US" sz="3200" dirty="0">
                <a:solidFill>
                  <a:srgbClr val="0000CC"/>
                </a:solidFill>
              </a:rPr>
              <a:t>“4” </a:t>
            </a:r>
            <a:r>
              <a:rPr lang="en-US" sz="3200" dirty="0" err="1">
                <a:solidFill>
                  <a:srgbClr val="0000CC"/>
                </a:solidFill>
              </a:rPr>
              <a:t>olgunluk</a:t>
            </a:r>
            <a:r>
              <a:rPr lang="en-US" sz="3200" dirty="0">
                <a:solidFill>
                  <a:srgbClr val="0000CC"/>
                </a:solidFill>
              </a:rPr>
              <a:t> </a:t>
            </a:r>
            <a:r>
              <a:rPr lang="en-US" sz="3200" dirty="0" err="1">
                <a:solidFill>
                  <a:srgbClr val="0000CC"/>
                </a:solidFill>
              </a:rPr>
              <a:t>düzeyinde</a:t>
            </a:r>
            <a:r>
              <a:rPr lang="en-US" sz="3200" dirty="0">
                <a:solidFill>
                  <a:srgbClr val="0000CC"/>
                </a:solidFill>
              </a:rPr>
              <a:t> </a:t>
            </a:r>
            <a:r>
              <a:rPr lang="en-US" sz="3200" dirty="0" err="1">
                <a:solidFill>
                  <a:srgbClr val="0000CC"/>
                </a:solidFill>
              </a:rPr>
              <a:t>puan</a:t>
            </a:r>
            <a:r>
              <a:rPr lang="en-US" sz="3200" dirty="0">
                <a:solidFill>
                  <a:srgbClr val="0000CC"/>
                </a:solidFill>
              </a:rPr>
              <a:t> </a:t>
            </a:r>
            <a:r>
              <a:rPr lang="en-US" sz="3200" dirty="0" err="1" smtClean="0">
                <a:solidFill>
                  <a:srgbClr val="0000CC"/>
                </a:solidFill>
              </a:rPr>
              <a:t>verilmesi</a:t>
            </a:r>
            <a:r>
              <a:rPr lang="tr-TR" sz="3200" dirty="0" smtClean="0">
                <a:solidFill>
                  <a:srgbClr val="0000CC"/>
                </a:solidFill>
              </a:rPr>
              <a:t>,</a:t>
            </a:r>
          </a:p>
          <a:p>
            <a:pPr>
              <a:lnSpc>
                <a:spcPct val="110000"/>
              </a:lnSpc>
              <a:spcBef>
                <a:spcPts val="0"/>
              </a:spcBef>
              <a:spcAft>
                <a:spcPts val="400"/>
              </a:spcAft>
            </a:pPr>
            <a:endParaRPr lang="tr-TR" sz="3200" dirty="0" smtClean="0">
              <a:solidFill>
                <a:srgbClr val="0000CC"/>
              </a:solidFill>
            </a:endParaRPr>
          </a:p>
          <a:p>
            <a:pPr>
              <a:lnSpc>
                <a:spcPct val="110000"/>
              </a:lnSpc>
              <a:spcBef>
                <a:spcPts val="0"/>
              </a:spcBef>
              <a:spcAft>
                <a:spcPts val="400"/>
              </a:spcAft>
            </a:pPr>
            <a:r>
              <a:rPr lang="en-US" sz="3200" b="1" u="sng" dirty="0" err="1">
                <a:solidFill>
                  <a:srgbClr val="0000CC"/>
                </a:solidFill>
              </a:rPr>
              <a:t>Örnek</a:t>
            </a:r>
            <a:r>
              <a:rPr lang="en-US" sz="3200" b="1" u="sng" dirty="0">
                <a:solidFill>
                  <a:srgbClr val="0000CC"/>
                </a:solidFill>
              </a:rPr>
              <a:t> </a:t>
            </a:r>
            <a:r>
              <a:rPr lang="en-US" sz="3200" b="1" u="sng" dirty="0" err="1">
                <a:solidFill>
                  <a:srgbClr val="0000CC"/>
                </a:solidFill>
              </a:rPr>
              <a:t>uygulamanın</a:t>
            </a:r>
            <a:r>
              <a:rPr lang="en-US" sz="3200" b="1" u="sng" dirty="0">
                <a:solidFill>
                  <a:srgbClr val="0000CC"/>
                </a:solidFill>
              </a:rPr>
              <a:t> (5 </a:t>
            </a:r>
            <a:r>
              <a:rPr lang="en-US" sz="3200" b="1" u="sng" dirty="0" err="1">
                <a:solidFill>
                  <a:srgbClr val="0000CC"/>
                </a:solidFill>
              </a:rPr>
              <a:t>olgunluk</a:t>
            </a:r>
            <a:r>
              <a:rPr lang="en-US" sz="3200" b="1" u="sng" dirty="0">
                <a:solidFill>
                  <a:srgbClr val="0000CC"/>
                </a:solidFill>
              </a:rPr>
              <a:t> </a:t>
            </a:r>
            <a:r>
              <a:rPr lang="en-US" sz="3200" b="1" u="sng" dirty="0" err="1">
                <a:solidFill>
                  <a:srgbClr val="0000CC"/>
                </a:solidFill>
              </a:rPr>
              <a:t>düzeyi</a:t>
            </a:r>
            <a:r>
              <a:rPr lang="en-US" sz="3200" dirty="0">
                <a:solidFill>
                  <a:srgbClr val="FF0000"/>
                </a:solidFill>
              </a:rPr>
              <a:t>) </a:t>
            </a:r>
            <a:r>
              <a:rPr lang="en-US" sz="3200" dirty="0" err="1">
                <a:solidFill>
                  <a:srgbClr val="FF0000"/>
                </a:solidFill>
              </a:rPr>
              <a:t>kurumun</a:t>
            </a:r>
            <a:r>
              <a:rPr lang="en-US" sz="3200" dirty="0">
                <a:solidFill>
                  <a:srgbClr val="FF0000"/>
                </a:solidFill>
              </a:rPr>
              <a:t> </a:t>
            </a:r>
            <a:r>
              <a:rPr lang="en-US" sz="3200" dirty="0" err="1">
                <a:solidFill>
                  <a:srgbClr val="FF0000"/>
                </a:solidFill>
              </a:rPr>
              <a:t>algısı</a:t>
            </a:r>
            <a:r>
              <a:rPr lang="en-US" sz="3200" dirty="0">
                <a:solidFill>
                  <a:srgbClr val="FF0000"/>
                </a:solidFill>
              </a:rPr>
              <a:t> </a:t>
            </a:r>
            <a:r>
              <a:rPr lang="en-US" sz="3200" dirty="0" err="1">
                <a:solidFill>
                  <a:srgbClr val="FF0000"/>
                </a:solidFill>
              </a:rPr>
              <a:t>ile</a:t>
            </a:r>
            <a:r>
              <a:rPr lang="en-US" sz="3200" dirty="0">
                <a:solidFill>
                  <a:srgbClr val="FF0000"/>
                </a:solidFill>
              </a:rPr>
              <a:t> </a:t>
            </a:r>
            <a:r>
              <a:rPr lang="en-US" sz="3200" dirty="0" err="1">
                <a:solidFill>
                  <a:srgbClr val="FF0000"/>
                </a:solidFill>
              </a:rPr>
              <a:t>sınırlı</a:t>
            </a:r>
            <a:r>
              <a:rPr lang="en-US" sz="3200" dirty="0">
                <a:solidFill>
                  <a:srgbClr val="FF0000"/>
                </a:solidFill>
              </a:rPr>
              <a:t> </a:t>
            </a:r>
            <a:r>
              <a:rPr lang="en-US" sz="3200" dirty="0" err="1">
                <a:solidFill>
                  <a:srgbClr val="FF0000"/>
                </a:solidFill>
              </a:rPr>
              <a:t>olması</a:t>
            </a:r>
            <a:r>
              <a:rPr lang="en-US" sz="3200" dirty="0">
                <a:solidFill>
                  <a:srgbClr val="FF0000"/>
                </a:solidFill>
              </a:rPr>
              <a:t>, </a:t>
            </a:r>
            <a:r>
              <a:rPr lang="en-US" sz="3200" dirty="0" err="1">
                <a:solidFill>
                  <a:srgbClr val="FF0000"/>
                </a:solidFill>
              </a:rPr>
              <a:t>sürdürülebilirlik</a:t>
            </a:r>
            <a:r>
              <a:rPr lang="en-US" sz="3200" dirty="0">
                <a:solidFill>
                  <a:srgbClr val="FF0000"/>
                </a:solidFill>
              </a:rPr>
              <a:t>, </a:t>
            </a:r>
            <a:r>
              <a:rPr lang="en-US" sz="3200" dirty="0" err="1">
                <a:solidFill>
                  <a:srgbClr val="FF0000"/>
                </a:solidFill>
              </a:rPr>
              <a:t>diğer</a:t>
            </a:r>
            <a:r>
              <a:rPr lang="en-US" sz="3200" dirty="0">
                <a:solidFill>
                  <a:srgbClr val="FF0000"/>
                </a:solidFill>
              </a:rPr>
              <a:t> </a:t>
            </a:r>
            <a:r>
              <a:rPr lang="en-US" sz="3200" dirty="0" err="1">
                <a:solidFill>
                  <a:srgbClr val="FF0000"/>
                </a:solidFill>
              </a:rPr>
              <a:t>kurumlara</a:t>
            </a:r>
            <a:r>
              <a:rPr lang="en-US" sz="3200" dirty="0">
                <a:solidFill>
                  <a:srgbClr val="FF0000"/>
                </a:solidFill>
              </a:rPr>
              <a:t> </a:t>
            </a:r>
            <a:r>
              <a:rPr lang="en-US" sz="3200" dirty="0" err="1">
                <a:solidFill>
                  <a:srgbClr val="FF0000"/>
                </a:solidFill>
              </a:rPr>
              <a:t>örnek</a:t>
            </a:r>
            <a:r>
              <a:rPr lang="en-US" sz="3200" dirty="0">
                <a:solidFill>
                  <a:srgbClr val="FF0000"/>
                </a:solidFill>
              </a:rPr>
              <a:t> </a:t>
            </a:r>
            <a:r>
              <a:rPr lang="en-US" sz="3200" dirty="0" err="1">
                <a:solidFill>
                  <a:srgbClr val="FF0000"/>
                </a:solidFill>
              </a:rPr>
              <a:t>olma</a:t>
            </a:r>
            <a:r>
              <a:rPr lang="en-US" sz="3200" dirty="0">
                <a:solidFill>
                  <a:srgbClr val="FF0000"/>
                </a:solidFill>
              </a:rPr>
              <a:t>, </a:t>
            </a:r>
            <a:r>
              <a:rPr lang="en-US" sz="3200" dirty="0" err="1">
                <a:solidFill>
                  <a:srgbClr val="FF0000"/>
                </a:solidFill>
              </a:rPr>
              <a:t>çözüm</a:t>
            </a:r>
            <a:r>
              <a:rPr lang="en-US" sz="3200" dirty="0">
                <a:solidFill>
                  <a:srgbClr val="FF0000"/>
                </a:solidFill>
              </a:rPr>
              <a:t> </a:t>
            </a:r>
            <a:r>
              <a:rPr lang="en-US" sz="3200" dirty="0" err="1">
                <a:solidFill>
                  <a:srgbClr val="FF0000"/>
                </a:solidFill>
              </a:rPr>
              <a:t>ve</a:t>
            </a:r>
            <a:r>
              <a:rPr lang="en-US" sz="3200" dirty="0">
                <a:solidFill>
                  <a:srgbClr val="FF0000"/>
                </a:solidFill>
              </a:rPr>
              <a:t> </a:t>
            </a:r>
            <a:r>
              <a:rPr lang="en-US" sz="3200" dirty="0" err="1">
                <a:solidFill>
                  <a:srgbClr val="FF0000"/>
                </a:solidFill>
              </a:rPr>
              <a:t>değer</a:t>
            </a:r>
            <a:r>
              <a:rPr lang="en-US" sz="3200" dirty="0">
                <a:solidFill>
                  <a:srgbClr val="FF0000"/>
                </a:solidFill>
              </a:rPr>
              <a:t> </a:t>
            </a:r>
            <a:r>
              <a:rPr lang="en-US" sz="3200" dirty="0" err="1">
                <a:solidFill>
                  <a:srgbClr val="FF0000"/>
                </a:solidFill>
              </a:rPr>
              <a:t>yaratma</a:t>
            </a:r>
            <a:r>
              <a:rPr lang="en-US" sz="3200" dirty="0">
                <a:solidFill>
                  <a:srgbClr val="FF0000"/>
                </a:solidFill>
              </a:rPr>
              <a:t> </a:t>
            </a:r>
            <a:r>
              <a:rPr lang="en-US" sz="3200" dirty="0" err="1">
                <a:solidFill>
                  <a:srgbClr val="FF0000"/>
                </a:solidFill>
              </a:rPr>
              <a:t>gibi</a:t>
            </a:r>
            <a:r>
              <a:rPr lang="en-US" sz="3200" dirty="0">
                <a:solidFill>
                  <a:srgbClr val="FF0000"/>
                </a:solidFill>
              </a:rPr>
              <a:t> </a:t>
            </a:r>
            <a:r>
              <a:rPr lang="en-US" sz="3200" dirty="0" err="1">
                <a:solidFill>
                  <a:srgbClr val="FF0000"/>
                </a:solidFill>
              </a:rPr>
              <a:t>yönlerin</a:t>
            </a:r>
            <a:r>
              <a:rPr lang="en-US" sz="3200" dirty="0">
                <a:solidFill>
                  <a:srgbClr val="FF0000"/>
                </a:solidFill>
              </a:rPr>
              <a:t> </a:t>
            </a:r>
            <a:r>
              <a:rPr lang="en-US" sz="3200" dirty="0" err="1">
                <a:solidFill>
                  <a:srgbClr val="FF0000"/>
                </a:solidFill>
              </a:rPr>
              <a:t>göz</a:t>
            </a:r>
            <a:r>
              <a:rPr lang="en-US" sz="3200" dirty="0">
                <a:solidFill>
                  <a:srgbClr val="FF0000"/>
                </a:solidFill>
              </a:rPr>
              <a:t> </a:t>
            </a:r>
            <a:r>
              <a:rPr lang="en-US" sz="3200" dirty="0" err="1">
                <a:solidFill>
                  <a:srgbClr val="FF0000"/>
                </a:solidFill>
              </a:rPr>
              <a:t>önünde</a:t>
            </a:r>
            <a:r>
              <a:rPr lang="en-US" sz="3200" dirty="0">
                <a:solidFill>
                  <a:srgbClr val="FF0000"/>
                </a:solidFill>
              </a:rPr>
              <a:t> </a:t>
            </a:r>
            <a:r>
              <a:rPr lang="en-US" sz="3200" dirty="0" err="1" smtClean="0">
                <a:solidFill>
                  <a:srgbClr val="FF0000"/>
                </a:solidFill>
              </a:rPr>
              <a:t>bulundurulmaması</a:t>
            </a:r>
            <a:r>
              <a:rPr lang="tr-TR" sz="3200" dirty="0" smtClean="0">
                <a:solidFill>
                  <a:srgbClr val="FF0000"/>
                </a:solidFill>
              </a:rPr>
              <a:t>,</a:t>
            </a:r>
          </a:p>
          <a:p>
            <a:pPr>
              <a:lnSpc>
                <a:spcPct val="110000"/>
              </a:lnSpc>
              <a:spcBef>
                <a:spcPts val="0"/>
              </a:spcBef>
              <a:spcAft>
                <a:spcPts val="400"/>
              </a:spcAft>
            </a:pPr>
            <a:endParaRPr lang="tr-TR" sz="3200" dirty="0" smtClean="0">
              <a:solidFill>
                <a:srgbClr val="FF0000"/>
              </a:solidFill>
            </a:endParaRPr>
          </a:p>
          <a:p>
            <a:pPr>
              <a:lnSpc>
                <a:spcPct val="110000"/>
              </a:lnSpc>
              <a:spcBef>
                <a:spcPts val="0"/>
              </a:spcBef>
              <a:spcAft>
                <a:spcPts val="400"/>
              </a:spcAft>
            </a:pPr>
            <a:r>
              <a:rPr lang="en-US" sz="3200" dirty="0" err="1">
                <a:solidFill>
                  <a:srgbClr val="0000CC"/>
                </a:solidFill>
              </a:rPr>
              <a:t>Kanıtların</a:t>
            </a:r>
            <a:r>
              <a:rPr lang="en-US" sz="3200" dirty="0">
                <a:solidFill>
                  <a:srgbClr val="0000CC"/>
                </a:solidFill>
              </a:rPr>
              <a:t> </a:t>
            </a:r>
            <a:r>
              <a:rPr lang="en-US" sz="3200" b="1" dirty="0" err="1">
                <a:solidFill>
                  <a:srgbClr val="FF0000"/>
                </a:solidFill>
              </a:rPr>
              <a:t>kurum</a:t>
            </a:r>
            <a:r>
              <a:rPr lang="en-US" sz="3200" b="1" dirty="0">
                <a:solidFill>
                  <a:srgbClr val="FF0000"/>
                </a:solidFill>
              </a:rPr>
              <a:t> </a:t>
            </a:r>
            <a:r>
              <a:rPr lang="en-US" sz="3200" b="1" dirty="0" err="1">
                <a:solidFill>
                  <a:srgbClr val="FF0000"/>
                </a:solidFill>
              </a:rPr>
              <a:t>geneline</a:t>
            </a:r>
            <a:r>
              <a:rPr lang="en-US" sz="3200" b="1" dirty="0">
                <a:solidFill>
                  <a:srgbClr val="FF0000"/>
                </a:solidFill>
              </a:rPr>
              <a:t> </a:t>
            </a:r>
            <a:r>
              <a:rPr lang="en-US" sz="3200" b="1" dirty="0" err="1">
                <a:solidFill>
                  <a:srgbClr val="FF0000"/>
                </a:solidFill>
              </a:rPr>
              <a:t>yayılma</a:t>
            </a:r>
            <a:r>
              <a:rPr lang="en-US" sz="3200" b="1" dirty="0">
                <a:solidFill>
                  <a:srgbClr val="FF0000"/>
                </a:solidFill>
              </a:rPr>
              <a:t> </a:t>
            </a:r>
            <a:r>
              <a:rPr lang="en-US" sz="3200" dirty="0" err="1">
                <a:solidFill>
                  <a:srgbClr val="0000CC"/>
                </a:solidFill>
              </a:rPr>
              <a:t>konusunda</a:t>
            </a:r>
            <a:r>
              <a:rPr lang="en-US" sz="3200" dirty="0">
                <a:solidFill>
                  <a:srgbClr val="0000CC"/>
                </a:solidFill>
              </a:rPr>
              <a:t> </a:t>
            </a:r>
            <a:r>
              <a:rPr lang="en-US" sz="3200" dirty="0" err="1">
                <a:solidFill>
                  <a:srgbClr val="0000CC"/>
                </a:solidFill>
              </a:rPr>
              <a:t>bilgi</a:t>
            </a:r>
            <a:r>
              <a:rPr lang="en-US" sz="3200" dirty="0">
                <a:solidFill>
                  <a:srgbClr val="0000CC"/>
                </a:solidFill>
              </a:rPr>
              <a:t> </a:t>
            </a:r>
            <a:r>
              <a:rPr lang="en-US" sz="3200" dirty="0" err="1" smtClean="0">
                <a:solidFill>
                  <a:srgbClr val="0000CC"/>
                </a:solidFill>
              </a:rPr>
              <a:t>vermemesi</a:t>
            </a:r>
            <a:r>
              <a:rPr lang="tr-TR" sz="3200" dirty="0" smtClean="0">
                <a:solidFill>
                  <a:srgbClr val="0000CC"/>
                </a:solidFill>
              </a:rPr>
              <a:t>.</a:t>
            </a:r>
            <a:endParaRPr lang="en-US" sz="3200" dirty="0">
              <a:solidFill>
                <a:srgbClr val="0000CC"/>
              </a:solidFill>
            </a:endParaRPr>
          </a:p>
          <a:p>
            <a:pPr>
              <a:lnSpc>
                <a:spcPct val="110000"/>
              </a:lnSpc>
              <a:spcBef>
                <a:spcPts val="0"/>
              </a:spcBef>
              <a:spcAft>
                <a:spcPts val="400"/>
              </a:spcAft>
            </a:pPr>
            <a:endParaRPr lang="en-US" sz="3200" dirty="0">
              <a:solidFill>
                <a:srgbClr val="FF0000"/>
              </a:solidFill>
            </a:endParaRPr>
          </a:p>
          <a:p>
            <a:pPr>
              <a:lnSpc>
                <a:spcPct val="110000"/>
              </a:lnSpc>
              <a:spcBef>
                <a:spcPts val="0"/>
              </a:spcBef>
              <a:spcAft>
                <a:spcPts val="400"/>
              </a:spcAft>
            </a:pPr>
            <a:endParaRPr lang="en-US" sz="3200" dirty="0">
              <a:solidFill>
                <a:srgbClr val="0000CC"/>
              </a:solidFill>
            </a:endParaRPr>
          </a:p>
          <a:p>
            <a:pPr>
              <a:lnSpc>
                <a:spcPct val="110000"/>
              </a:lnSpc>
              <a:spcBef>
                <a:spcPts val="0"/>
              </a:spcBef>
              <a:spcAft>
                <a:spcPts val="400"/>
              </a:spcAft>
            </a:pPr>
            <a:endParaRPr lang="tr-TR" sz="3200" dirty="0" smtClean="0">
              <a:solidFill>
                <a:srgbClr val="FF0000"/>
              </a:solidFill>
            </a:endParaRPr>
          </a:p>
          <a:p>
            <a:pPr>
              <a:lnSpc>
                <a:spcPct val="110000"/>
              </a:lnSpc>
              <a:spcBef>
                <a:spcPts val="0"/>
              </a:spcBef>
              <a:spcAft>
                <a:spcPts val="400"/>
              </a:spcAft>
            </a:pPr>
            <a:endParaRPr lang="en-US" sz="3200" dirty="0">
              <a:solidFill>
                <a:srgbClr val="FF0000"/>
              </a:solidFill>
            </a:endParaRPr>
          </a:p>
          <a:p>
            <a:pPr marL="0" indent="0">
              <a:lnSpc>
                <a:spcPct val="110000"/>
              </a:lnSpc>
              <a:spcBef>
                <a:spcPts val="0"/>
              </a:spcBef>
              <a:spcAft>
                <a:spcPts val="400"/>
              </a:spcAft>
              <a:buNone/>
            </a:pPr>
            <a:endParaRPr lang="en-US" sz="3200" dirty="0">
              <a:solidFill>
                <a:srgbClr val="0000CC"/>
              </a:solidFill>
            </a:endParaRPr>
          </a:p>
          <a:p>
            <a:pPr>
              <a:lnSpc>
                <a:spcPct val="110000"/>
              </a:lnSpc>
              <a:spcBef>
                <a:spcPts val="0"/>
              </a:spcBef>
              <a:spcAft>
                <a:spcPts val="400"/>
              </a:spcAft>
            </a:pPr>
            <a:endParaRPr lang="tr-TR" sz="3200" dirty="0" smtClean="0">
              <a:solidFill>
                <a:srgbClr val="FF0000"/>
              </a:solidFill>
            </a:endParaRPr>
          </a:p>
          <a:p>
            <a:pPr>
              <a:lnSpc>
                <a:spcPct val="110000"/>
              </a:lnSpc>
              <a:spcBef>
                <a:spcPts val="0"/>
              </a:spcBef>
              <a:spcAft>
                <a:spcPts val="400"/>
              </a:spcAft>
            </a:pPr>
            <a:endParaRPr lang="en-US" sz="3200" dirty="0">
              <a:solidFill>
                <a:srgbClr val="0000CC"/>
              </a:solidFill>
            </a:endParaRPr>
          </a:p>
          <a:p>
            <a:pPr>
              <a:lnSpc>
                <a:spcPct val="110000"/>
              </a:lnSpc>
              <a:spcBef>
                <a:spcPts val="0"/>
              </a:spcBef>
              <a:spcAft>
                <a:spcPts val="400"/>
              </a:spcAft>
            </a:pPr>
            <a:endParaRPr lang="tr-TR" sz="3200" dirty="0" smtClean="0"/>
          </a:p>
          <a:p>
            <a:pPr>
              <a:lnSpc>
                <a:spcPct val="110000"/>
              </a:lnSpc>
              <a:spcBef>
                <a:spcPts val="0"/>
              </a:spcBef>
              <a:spcAft>
                <a:spcPts val="400"/>
              </a:spcAft>
            </a:pPr>
            <a:endParaRPr lang="tr-TR" sz="3200" dirty="0"/>
          </a:p>
        </p:txBody>
      </p:sp>
      <p:sp>
        <p:nvSpPr>
          <p:cNvPr id="2" name="Veri Yer Tutucusu 1"/>
          <p:cNvSpPr>
            <a:spLocks noGrp="1"/>
          </p:cNvSpPr>
          <p:nvPr>
            <p:ph type="dt" sz="half" idx="10"/>
          </p:nvPr>
        </p:nvSpPr>
        <p:spPr/>
        <p:txBody>
          <a:bodyPr/>
          <a:lstStyle/>
          <a:p>
            <a:fld id="{5D64C283-B31E-4E65-962B-31284A807621}" type="datetime1">
              <a:rPr lang="tr-TR" smtClean="0"/>
              <a:t>19.01.2024</a:t>
            </a:fld>
            <a:endParaRPr lang="tr-TR"/>
          </a:p>
        </p:txBody>
      </p:sp>
      <p:sp>
        <p:nvSpPr>
          <p:cNvPr id="3" name="Altbilgi Yer Tutucusu 2"/>
          <p:cNvSpPr>
            <a:spLocks noGrp="1"/>
          </p:cNvSpPr>
          <p:nvPr>
            <p:ph type="ftr" sz="quarter" idx="11"/>
          </p:nvPr>
        </p:nvSpPr>
        <p:spPr/>
        <p:txBody>
          <a:bodyPr/>
          <a:lstStyle/>
          <a:p>
            <a:r>
              <a:rPr lang="tr-TR" smtClean="0"/>
              <a:t>TRÜ KALİTE KOORDİNATÖRLÜĞÜ</a:t>
            </a:r>
            <a:endParaRPr lang="tr-TR"/>
          </a:p>
        </p:txBody>
      </p:sp>
      <p:sp>
        <p:nvSpPr>
          <p:cNvPr id="4" name="Slayt Numarası Yer Tutucusu 3"/>
          <p:cNvSpPr>
            <a:spLocks noGrp="1"/>
          </p:cNvSpPr>
          <p:nvPr>
            <p:ph type="sldNum" sz="quarter" idx="12"/>
          </p:nvPr>
        </p:nvSpPr>
        <p:spPr/>
        <p:txBody>
          <a:bodyPr/>
          <a:lstStyle/>
          <a:p>
            <a:fld id="{DDCE7859-ABE5-4F86-9590-63E6FFC2B8A3}" type="slidenum">
              <a:rPr lang="tr-TR" smtClean="0"/>
              <a:pPr/>
              <a:t>65</a:t>
            </a:fld>
            <a:endParaRPr lang="tr-TR"/>
          </a:p>
        </p:txBody>
      </p:sp>
      <p:sp>
        <p:nvSpPr>
          <p:cNvPr id="7" name="Simge &quot;Yok&quot; 6"/>
          <p:cNvSpPr/>
          <p:nvPr/>
        </p:nvSpPr>
        <p:spPr>
          <a:xfrm>
            <a:off x="11878491" y="6446838"/>
            <a:ext cx="313509" cy="274637"/>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59675291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105989" y="365126"/>
            <a:ext cx="10247810" cy="418645"/>
          </a:xfrm>
        </p:spPr>
        <p:txBody>
          <a:bodyPr>
            <a:noAutofit/>
          </a:bodyPr>
          <a:lstStyle/>
          <a:p>
            <a:pPr algn="ctr"/>
            <a:r>
              <a:rPr lang="tr-TR" sz="3600" b="1" dirty="0">
                <a:solidFill>
                  <a:srgbClr val="FF0000"/>
                </a:solidFill>
              </a:rPr>
              <a:t>YAPILACAK ÇALIŞMALAR</a:t>
            </a:r>
            <a:endParaRPr lang="tr-TR" sz="3600" dirty="0"/>
          </a:p>
        </p:txBody>
      </p:sp>
      <p:sp>
        <p:nvSpPr>
          <p:cNvPr id="4" name="Veri Yer Tutucusu 3"/>
          <p:cNvSpPr>
            <a:spLocks noGrp="1"/>
          </p:cNvSpPr>
          <p:nvPr>
            <p:ph type="dt" sz="half" idx="10"/>
          </p:nvPr>
        </p:nvSpPr>
        <p:spPr/>
        <p:txBody>
          <a:bodyPr/>
          <a:lstStyle/>
          <a:p>
            <a:fld id="{1597167B-9759-4EA5-A53B-C2458A1197E1}"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66</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2818514129"/>
              </p:ext>
            </p:extLst>
          </p:nvPr>
        </p:nvGraphicFramePr>
        <p:xfrm>
          <a:off x="644433" y="1166951"/>
          <a:ext cx="11059886" cy="5016137"/>
        </p:xfrm>
        <a:graphic>
          <a:graphicData uri="http://schemas.openxmlformats.org/drawingml/2006/table">
            <a:tbl>
              <a:tblPr firstRow="1" firstCol="1" bandRow="1">
                <a:tableStyleId>{BDBED569-4797-4DF1-A0F4-6AAB3CD982D8}</a:tableStyleId>
              </a:tblPr>
              <a:tblGrid>
                <a:gridCol w="4895433">
                  <a:extLst>
                    <a:ext uri="{9D8B030D-6E8A-4147-A177-3AD203B41FA5}">
                      <a16:colId xmlns:a16="http://schemas.microsoft.com/office/drawing/2014/main" val="3142741169"/>
                    </a:ext>
                  </a:extLst>
                </a:gridCol>
                <a:gridCol w="3318635">
                  <a:extLst>
                    <a:ext uri="{9D8B030D-6E8A-4147-A177-3AD203B41FA5}">
                      <a16:colId xmlns:a16="http://schemas.microsoft.com/office/drawing/2014/main" val="3648668113"/>
                    </a:ext>
                  </a:extLst>
                </a:gridCol>
                <a:gridCol w="2845818">
                  <a:extLst>
                    <a:ext uri="{9D8B030D-6E8A-4147-A177-3AD203B41FA5}">
                      <a16:colId xmlns:a16="http://schemas.microsoft.com/office/drawing/2014/main" val="1680124412"/>
                    </a:ext>
                  </a:extLst>
                </a:gridCol>
              </a:tblGrid>
              <a:tr h="836023">
                <a:tc>
                  <a:txBody>
                    <a:bodyPr/>
                    <a:lstStyle/>
                    <a:p>
                      <a:pPr algn="ctr">
                        <a:lnSpc>
                          <a:spcPct val="107000"/>
                        </a:lnSpc>
                        <a:spcAft>
                          <a:spcPts val="0"/>
                        </a:spcAft>
                      </a:pPr>
                      <a:r>
                        <a:rPr lang="tr-TR" sz="2000" dirty="0">
                          <a:solidFill>
                            <a:srgbClr val="FF0000"/>
                          </a:solidFill>
                          <a:effectLst/>
                        </a:rPr>
                        <a:t>SORUMLU BİRİM</a:t>
                      </a:r>
                      <a:endParaRPr lang="tr-T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2000" dirty="0">
                          <a:solidFill>
                            <a:srgbClr val="FF0000"/>
                          </a:solidFill>
                          <a:effectLst/>
                        </a:rPr>
                        <a:t>RAPOR TÜRÜ</a:t>
                      </a:r>
                      <a:endParaRPr lang="tr-T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2000" dirty="0">
                          <a:solidFill>
                            <a:srgbClr val="FF0000"/>
                          </a:solidFill>
                          <a:effectLst/>
                        </a:rPr>
                        <a:t>RAPORUN TESLİM EDİLECEĞİ SON TARİH</a:t>
                      </a:r>
                      <a:endParaRPr lang="tr-T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1264903"/>
                  </a:ext>
                </a:extLst>
              </a:tr>
              <a:tr h="836023">
                <a:tc>
                  <a:txBody>
                    <a:bodyPr/>
                    <a:lstStyle/>
                    <a:p>
                      <a:pPr algn="ctr">
                        <a:lnSpc>
                          <a:spcPct val="107000"/>
                        </a:lnSpc>
                        <a:spcAft>
                          <a:spcPts val="0"/>
                        </a:spcAft>
                      </a:pPr>
                      <a:r>
                        <a:rPr lang="tr-TR" sz="2000">
                          <a:effectLst/>
                        </a:rPr>
                        <a:t>BÖLÜM BAŞKANLIKLARI</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2000" b="1" dirty="0">
                          <a:effectLst/>
                        </a:rPr>
                        <a:t>BÖLÜM İÇ DEĞERLENDİRME RAPORU (BİDR)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2000" b="1" dirty="0">
                          <a:effectLst/>
                        </a:rPr>
                        <a:t>16 ŞUBAT 2024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49027156"/>
                  </a:ext>
                </a:extLst>
              </a:tr>
              <a:tr h="1263490">
                <a:tc>
                  <a:txBody>
                    <a:bodyPr/>
                    <a:lstStyle/>
                    <a:p>
                      <a:pPr>
                        <a:lnSpc>
                          <a:spcPct val="107000"/>
                        </a:lnSpc>
                        <a:spcAft>
                          <a:spcPts val="0"/>
                        </a:spcAft>
                      </a:pPr>
                      <a:r>
                        <a:rPr lang="tr-TR" sz="2000" dirty="0">
                          <a:effectLst/>
                        </a:rPr>
                        <a:t>AKADEMİK BİRİMLER (FAKÜLTE, ENSTİTÜ, DEVLET KONSERVATUVARI, YÜKSEKOKUL, MESLEK YÜKSEKOKULU)</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0"/>
                        </a:spcAft>
                      </a:pPr>
                      <a:r>
                        <a:rPr lang="tr-TR" sz="2000" b="1" dirty="0">
                          <a:effectLst/>
                        </a:rPr>
                        <a:t>BİRİM İÇ DEĞERLENDİRME RAPORU (BİDR)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0"/>
                        </a:spcAft>
                      </a:pPr>
                      <a:r>
                        <a:rPr lang="tr-TR" sz="2000" b="1" smtClean="0">
                          <a:effectLst/>
                        </a:rPr>
                        <a:t>26 ŞUBAT 2024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6270379"/>
                  </a:ext>
                </a:extLst>
              </a:tr>
              <a:tr h="836023">
                <a:tc>
                  <a:txBody>
                    <a:bodyPr/>
                    <a:lstStyle/>
                    <a:p>
                      <a:pPr>
                        <a:lnSpc>
                          <a:spcPct val="107000"/>
                        </a:lnSpc>
                        <a:spcAft>
                          <a:spcPts val="0"/>
                        </a:spcAft>
                      </a:pPr>
                      <a:r>
                        <a:rPr lang="tr-TR" sz="2000">
                          <a:effectLst/>
                        </a:rPr>
                        <a:t>ARAŞTIRMA VE UYGULAMA MERKEZLERİ İLE KOORDİNATÖRLÜKLER</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95559947"/>
                  </a:ext>
                </a:extLst>
              </a:tr>
              <a:tr h="408555">
                <a:tc>
                  <a:txBody>
                    <a:bodyPr/>
                    <a:lstStyle/>
                    <a:p>
                      <a:pPr>
                        <a:lnSpc>
                          <a:spcPct val="107000"/>
                        </a:lnSpc>
                        <a:spcAft>
                          <a:spcPts val="0"/>
                        </a:spcAft>
                      </a:pPr>
                      <a:r>
                        <a:rPr lang="tr-TR" sz="2000">
                          <a:effectLst/>
                        </a:rPr>
                        <a:t>İDARİ BİRİMLER (Daire Başkanlıkları)</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tr-TR"/>
                    </a:p>
                  </a:txBody>
                  <a:tcPr/>
                </a:tc>
                <a:tc vMerge="1">
                  <a:txBody>
                    <a:bodyPr/>
                    <a:lstStyle/>
                    <a:p>
                      <a:pPr algn="ctr">
                        <a:lnSpc>
                          <a:spcPct val="107000"/>
                        </a:lnSpc>
                        <a:spcAft>
                          <a:spcPts val="0"/>
                        </a:spcAft>
                      </a:pP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0651443"/>
                  </a:ext>
                </a:extLst>
              </a:tr>
              <a:tr h="836023">
                <a:tc>
                  <a:txBody>
                    <a:bodyPr/>
                    <a:lstStyle/>
                    <a:p>
                      <a:pPr>
                        <a:lnSpc>
                          <a:spcPct val="107000"/>
                        </a:lnSpc>
                        <a:spcAft>
                          <a:spcPts val="0"/>
                        </a:spcAft>
                      </a:pPr>
                      <a:r>
                        <a:rPr lang="tr-TR" sz="2000">
                          <a:effectLst/>
                        </a:rPr>
                        <a:t>REKTÖRLÜK</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2000" b="1" dirty="0">
                          <a:effectLst/>
                        </a:rPr>
                        <a:t>KURUM İÇ DEĞERLENDİRME </a:t>
                      </a:r>
                      <a:r>
                        <a:rPr lang="tr-TR" sz="2000" b="1" dirty="0" smtClean="0">
                          <a:effectLst/>
                        </a:rPr>
                        <a:t>RAPORU </a:t>
                      </a:r>
                      <a:r>
                        <a:rPr lang="tr-TR" sz="2000" b="1" dirty="0">
                          <a:effectLst/>
                        </a:rPr>
                        <a:t>(KİDR)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2000" b="1" dirty="0">
                          <a:effectLst/>
                        </a:rPr>
                        <a:t>31 MART 2024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869805"/>
                  </a:ext>
                </a:extLst>
              </a:tr>
            </a:tbl>
          </a:graphicData>
        </a:graphic>
      </p:graphicFrame>
    </p:spTree>
    <p:extLst>
      <p:ext uri="{BB962C8B-B14F-4D97-AF65-F5344CB8AC3E}">
        <p14:creationId xmlns:p14="http://schemas.microsoft.com/office/powerpoint/2010/main" val="305985376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20090" y="252548"/>
            <a:ext cx="9533709" cy="478971"/>
          </a:xfrm>
        </p:spPr>
        <p:txBody>
          <a:bodyPr>
            <a:noAutofit/>
          </a:bodyPr>
          <a:lstStyle/>
          <a:p>
            <a:pPr algn="ctr"/>
            <a:r>
              <a:rPr lang="tr-TR" sz="3600" b="1" dirty="0">
                <a:solidFill>
                  <a:srgbClr val="0000CC"/>
                </a:solidFill>
              </a:rPr>
              <a:t>YAPILACAK ÇALIŞMALAR</a:t>
            </a:r>
          </a:p>
        </p:txBody>
      </p:sp>
      <p:sp>
        <p:nvSpPr>
          <p:cNvPr id="3" name="İçerik Yer Tutucusu 2"/>
          <p:cNvSpPr>
            <a:spLocks noGrp="1"/>
          </p:cNvSpPr>
          <p:nvPr>
            <p:ph idx="1"/>
          </p:nvPr>
        </p:nvSpPr>
        <p:spPr>
          <a:xfrm>
            <a:off x="418011" y="896983"/>
            <a:ext cx="11599818" cy="5459367"/>
          </a:xfrm>
        </p:spPr>
        <p:txBody>
          <a:bodyPr>
            <a:noAutofit/>
          </a:bodyPr>
          <a:lstStyle/>
          <a:p>
            <a:pPr>
              <a:lnSpc>
                <a:spcPct val="100000"/>
              </a:lnSpc>
              <a:spcBef>
                <a:spcPts val="0"/>
              </a:spcBef>
              <a:spcAft>
                <a:spcPts val="400"/>
              </a:spcAft>
            </a:pPr>
            <a:r>
              <a:rPr lang="tr-TR" sz="2000" b="1" dirty="0" smtClean="0">
                <a:solidFill>
                  <a:srgbClr val="0000CC"/>
                </a:solidFill>
              </a:rPr>
              <a:t>2024 Mart Ayı sonuna kadar </a:t>
            </a:r>
            <a:r>
              <a:rPr lang="tr-TR" sz="2000" b="1" dirty="0" smtClean="0">
                <a:solidFill>
                  <a:srgbClr val="FF0000"/>
                </a:solidFill>
              </a:rPr>
              <a:t>Trabzon Üniversitesi Kurum İç Değerlendirme Raporunun (</a:t>
            </a:r>
            <a:r>
              <a:rPr lang="tr-TR" sz="2000" b="1" dirty="0">
                <a:solidFill>
                  <a:srgbClr val="FF0000"/>
                </a:solidFill>
              </a:rPr>
              <a:t>KİDR)</a:t>
            </a:r>
            <a:r>
              <a:rPr lang="tr-TR" sz="2000" b="1" dirty="0">
                <a:solidFill>
                  <a:srgbClr val="0000CC"/>
                </a:solidFill>
              </a:rPr>
              <a:t> </a:t>
            </a:r>
            <a:r>
              <a:rPr lang="tr-TR" sz="2000" b="1" dirty="0" smtClean="0">
                <a:solidFill>
                  <a:srgbClr val="0000CC"/>
                </a:solidFill>
              </a:rPr>
              <a:t>hazırlanarak YÖKAK </a:t>
            </a:r>
            <a:r>
              <a:rPr lang="tr-TR" sz="2000" b="1" dirty="0" err="1" smtClean="0">
                <a:solidFill>
                  <a:srgbClr val="0000CC"/>
                </a:solidFill>
              </a:rPr>
              <a:t>KGYBS’ne</a:t>
            </a:r>
            <a:r>
              <a:rPr lang="tr-TR" sz="2000" b="1" dirty="0" smtClean="0">
                <a:solidFill>
                  <a:srgbClr val="0000CC"/>
                </a:solidFill>
              </a:rPr>
              <a:t> yüklenmesi zorunludur. </a:t>
            </a:r>
          </a:p>
          <a:p>
            <a:pPr>
              <a:lnSpc>
                <a:spcPct val="100000"/>
              </a:lnSpc>
              <a:spcBef>
                <a:spcPts val="0"/>
              </a:spcBef>
              <a:spcAft>
                <a:spcPts val="400"/>
              </a:spcAft>
            </a:pPr>
            <a:endParaRPr lang="tr-TR" sz="2000" b="1" dirty="0" smtClean="0">
              <a:solidFill>
                <a:srgbClr val="0000CC"/>
              </a:solidFill>
            </a:endParaRPr>
          </a:p>
          <a:p>
            <a:pPr>
              <a:lnSpc>
                <a:spcPct val="100000"/>
              </a:lnSpc>
              <a:spcBef>
                <a:spcPts val="0"/>
              </a:spcBef>
              <a:spcAft>
                <a:spcPts val="400"/>
              </a:spcAft>
            </a:pPr>
            <a:r>
              <a:rPr lang="tr-TR" sz="2000" b="1" dirty="0">
                <a:solidFill>
                  <a:srgbClr val="FF0000"/>
                </a:solidFill>
              </a:rPr>
              <a:t>Trabzon Üniversitesi Kurum İç Değerlendirme </a:t>
            </a:r>
            <a:r>
              <a:rPr lang="tr-TR" sz="2000" b="1" dirty="0" smtClean="0">
                <a:solidFill>
                  <a:srgbClr val="FF0000"/>
                </a:solidFill>
              </a:rPr>
              <a:t>Raporu </a:t>
            </a:r>
            <a:r>
              <a:rPr lang="tr-TR" sz="2000" b="1" dirty="0">
                <a:solidFill>
                  <a:srgbClr val="FF0000"/>
                </a:solidFill>
              </a:rPr>
              <a:t>(KİDR</a:t>
            </a:r>
            <a:r>
              <a:rPr lang="tr-TR" sz="2000" b="1" dirty="0" smtClean="0">
                <a:solidFill>
                  <a:srgbClr val="FF0000"/>
                </a:solidFill>
              </a:rPr>
              <a:t>), tüm akademik, idari ve araştırma birimlerimiz tarafından hazırlanacak Birim İç Değerlendirme Raporlarını esas alarak hazırlanacaktır. </a:t>
            </a:r>
            <a:r>
              <a:rPr lang="tr-TR" sz="2000" b="1" dirty="0" smtClean="0">
                <a:solidFill>
                  <a:srgbClr val="0000CC"/>
                </a:solidFill>
              </a:rPr>
              <a:t>Bu nedenle;</a:t>
            </a:r>
          </a:p>
          <a:p>
            <a:pPr>
              <a:lnSpc>
                <a:spcPct val="100000"/>
              </a:lnSpc>
              <a:spcBef>
                <a:spcPts val="0"/>
              </a:spcBef>
              <a:spcAft>
                <a:spcPts val="400"/>
              </a:spcAft>
            </a:pPr>
            <a:endParaRPr lang="tr-TR" sz="2000" b="1" dirty="0" smtClean="0">
              <a:solidFill>
                <a:srgbClr val="0000CC"/>
              </a:solidFill>
            </a:endParaRPr>
          </a:p>
          <a:p>
            <a:pPr>
              <a:lnSpc>
                <a:spcPct val="100000"/>
              </a:lnSpc>
              <a:spcBef>
                <a:spcPts val="0"/>
              </a:spcBef>
              <a:spcAft>
                <a:spcPts val="400"/>
              </a:spcAft>
            </a:pPr>
            <a:r>
              <a:rPr lang="tr-TR" sz="2000" b="1" dirty="0" smtClean="0">
                <a:solidFill>
                  <a:srgbClr val="0000CC"/>
                </a:solidFill>
              </a:rPr>
              <a:t>Trabzon Üniversitesi akademik ve idari birimleri, uygulama ve araştırma merkezleri ile koordinatörlüklerinin de kendi </a:t>
            </a:r>
            <a:r>
              <a:rPr lang="tr-TR" sz="2000" b="1" dirty="0" smtClean="0">
                <a:solidFill>
                  <a:srgbClr val="FF0000"/>
                </a:solidFill>
              </a:rPr>
              <a:t>Birim İç Değerlendirme Raporlarını (BİDR)</a:t>
            </a:r>
            <a:r>
              <a:rPr lang="tr-TR" sz="2000" b="1" dirty="0" smtClean="0">
                <a:solidFill>
                  <a:srgbClr val="0000CC"/>
                </a:solidFill>
              </a:rPr>
              <a:t> en geç </a:t>
            </a:r>
            <a:r>
              <a:rPr lang="tr-TR" sz="2000" b="1" u="sng" dirty="0" smtClean="0">
                <a:solidFill>
                  <a:srgbClr val="FF0000"/>
                </a:solidFill>
              </a:rPr>
              <a:t>26 ŞUBAT 2024 PAZARTESİ GÜNÜ </a:t>
            </a:r>
            <a:r>
              <a:rPr lang="tr-TR" sz="2000" b="1" dirty="0" smtClean="0">
                <a:solidFill>
                  <a:srgbClr val="FF0000"/>
                </a:solidFill>
              </a:rPr>
              <a:t>sonuna </a:t>
            </a:r>
            <a:r>
              <a:rPr lang="tr-TR" sz="2000" b="1" dirty="0" smtClean="0">
                <a:solidFill>
                  <a:srgbClr val="0000CC"/>
                </a:solidFill>
              </a:rPr>
              <a:t>kadar hazırlamaları ve tüm kanıtlarıyla birlikte her birimin kendi internet sayfasına yüklemeleri gerekmektedir. </a:t>
            </a:r>
          </a:p>
          <a:p>
            <a:pPr>
              <a:lnSpc>
                <a:spcPct val="100000"/>
              </a:lnSpc>
              <a:spcBef>
                <a:spcPts val="0"/>
              </a:spcBef>
              <a:spcAft>
                <a:spcPts val="400"/>
              </a:spcAft>
            </a:pPr>
            <a:endParaRPr lang="tr-TR" sz="2000" b="1" dirty="0">
              <a:solidFill>
                <a:srgbClr val="0000CC"/>
              </a:solidFill>
            </a:endParaRPr>
          </a:p>
          <a:p>
            <a:pPr>
              <a:lnSpc>
                <a:spcPct val="100000"/>
              </a:lnSpc>
              <a:spcBef>
                <a:spcPts val="0"/>
              </a:spcBef>
              <a:spcAft>
                <a:spcPts val="400"/>
              </a:spcAft>
            </a:pPr>
            <a:r>
              <a:rPr lang="tr-TR" sz="2000" b="1" dirty="0" smtClean="0">
                <a:solidFill>
                  <a:srgbClr val="FF0000"/>
                </a:solidFill>
              </a:rPr>
              <a:t>Akademik birimlerimiz </a:t>
            </a:r>
            <a:r>
              <a:rPr lang="tr-TR" sz="2000" b="1" dirty="0">
                <a:solidFill>
                  <a:srgbClr val="0000CC"/>
                </a:solidFill>
              </a:rPr>
              <a:t>Birim İç Değerlendirme </a:t>
            </a:r>
            <a:r>
              <a:rPr lang="tr-TR" sz="2000" b="1" dirty="0" smtClean="0">
                <a:solidFill>
                  <a:srgbClr val="0000CC"/>
                </a:solidFill>
              </a:rPr>
              <a:t>Raporlarını</a:t>
            </a:r>
            <a:r>
              <a:rPr lang="tr-TR" sz="2000" b="1" dirty="0" smtClean="0">
                <a:solidFill>
                  <a:srgbClr val="FF0000"/>
                </a:solidFill>
              </a:rPr>
              <a:t>, bölüm başkanlıkları </a:t>
            </a:r>
            <a:r>
              <a:rPr lang="tr-TR" sz="2000" b="1" dirty="0" smtClean="0">
                <a:solidFill>
                  <a:srgbClr val="0000CC"/>
                </a:solidFill>
              </a:rPr>
              <a:t>tarafından hazırlanacak </a:t>
            </a:r>
            <a:r>
              <a:rPr lang="tr-TR" sz="2000" b="1" dirty="0" smtClean="0">
                <a:solidFill>
                  <a:srgbClr val="FF0000"/>
                </a:solidFill>
              </a:rPr>
              <a:t>Bölüm İç </a:t>
            </a:r>
            <a:r>
              <a:rPr lang="tr-TR" sz="2000" b="1" dirty="0">
                <a:solidFill>
                  <a:srgbClr val="FF0000"/>
                </a:solidFill>
              </a:rPr>
              <a:t>Değerlendirme Raporlarını </a:t>
            </a:r>
            <a:r>
              <a:rPr lang="tr-TR" sz="2000" b="1" dirty="0" smtClean="0">
                <a:solidFill>
                  <a:srgbClr val="0000CC"/>
                </a:solidFill>
              </a:rPr>
              <a:t>esas </a:t>
            </a:r>
            <a:r>
              <a:rPr lang="tr-TR" sz="2000" b="1" dirty="0">
                <a:solidFill>
                  <a:srgbClr val="0000CC"/>
                </a:solidFill>
              </a:rPr>
              <a:t>alarak </a:t>
            </a:r>
            <a:r>
              <a:rPr lang="tr-TR" sz="2000" b="1" dirty="0" smtClean="0">
                <a:solidFill>
                  <a:srgbClr val="0000CC"/>
                </a:solidFill>
              </a:rPr>
              <a:t>hazırlayacakları için, </a:t>
            </a:r>
            <a:r>
              <a:rPr lang="tr-TR" sz="2000" b="1" dirty="0" smtClean="0">
                <a:solidFill>
                  <a:srgbClr val="FF0000"/>
                </a:solidFill>
              </a:rPr>
              <a:t>bölüm başkanlıkları </a:t>
            </a:r>
            <a:r>
              <a:rPr lang="tr-TR" sz="2000" b="1" dirty="0" smtClean="0">
                <a:solidFill>
                  <a:srgbClr val="0000CC"/>
                </a:solidFill>
              </a:rPr>
              <a:t>da kendi </a:t>
            </a:r>
            <a:r>
              <a:rPr lang="tr-TR" sz="2000" b="1" dirty="0">
                <a:solidFill>
                  <a:srgbClr val="FF0000"/>
                </a:solidFill>
              </a:rPr>
              <a:t>Bölüm İç Değerlendirme </a:t>
            </a:r>
            <a:r>
              <a:rPr lang="tr-TR" sz="2000" b="1" dirty="0" smtClean="0">
                <a:solidFill>
                  <a:srgbClr val="FF0000"/>
                </a:solidFill>
              </a:rPr>
              <a:t>Raporlarını,</a:t>
            </a:r>
            <a:r>
              <a:rPr lang="tr-TR" sz="2000" b="1" dirty="0" smtClean="0">
                <a:solidFill>
                  <a:srgbClr val="0000CC"/>
                </a:solidFill>
              </a:rPr>
              <a:t> </a:t>
            </a:r>
            <a:r>
              <a:rPr lang="tr-TR" sz="2000" b="1" u="sng" dirty="0" smtClean="0">
                <a:solidFill>
                  <a:srgbClr val="FF0000"/>
                </a:solidFill>
              </a:rPr>
              <a:t>16 ŞUBAT 2024 CUMA GÜNÜ </a:t>
            </a:r>
            <a:r>
              <a:rPr lang="tr-TR" sz="2000" b="1" dirty="0" smtClean="0">
                <a:solidFill>
                  <a:srgbClr val="FF0000"/>
                </a:solidFill>
              </a:rPr>
              <a:t>sonuna </a:t>
            </a:r>
            <a:r>
              <a:rPr lang="tr-TR" sz="2000" b="1" dirty="0">
                <a:solidFill>
                  <a:srgbClr val="0000CC"/>
                </a:solidFill>
              </a:rPr>
              <a:t>kadar hazırlamaları ve tüm kanıtlarıyla birlikte her </a:t>
            </a:r>
            <a:r>
              <a:rPr lang="tr-TR" sz="2000" b="1" dirty="0" smtClean="0">
                <a:solidFill>
                  <a:srgbClr val="0000CC"/>
                </a:solidFill>
              </a:rPr>
              <a:t>bölümün kendi </a:t>
            </a:r>
            <a:r>
              <a:rPr lang="tr-TR" sz="2000" b="1" dirty="0">
                <a:solidFill>
                  <a:srgbClr val="0000CC"/>
                </a:solidFill>
              </a:rPr>
              <a:t>internet sayfasına </a:t>
            </a:r>
            <a:r>
              <a:rPr lang="tr-TR" sz="2000" b="1" dirty="0" smtClean="0">
                <a:solidFill>
                  <a:srgbClr val="0000CC"/>
                </a:solidFill>
              </a:rPr>
              <a:t>yüklemeleri </a:t>
            </a:r>
            <a:r>
              <a:rPr lang="tr-TR" sz="2000" b="1" dirty="0">
                <a:solidFill>
                  <a:srgbClr val="0000CC"/>
                </a:solidFill>
              </a:rPr>
              <a:t>gerekmektedir. </a:t>
            </a:r>
          </a:p>
          <a:p>
            <a:pPr>
              <a:lnSpc>
                <a:spcPct val="100000"/>
              </a:lnSpc>
              <a:spcBef>
                <a:spcPts val="0"/>
              </a:spcBef>
              <a:spcAft>
                <a:spcPts val="400"/>
              </a:spcAft>
            </a:pPr>
            <a:endParaRPr lang="tr-TR" sz="2000" b="1" dirty="0">
              <a:solidFill>
                <a:srgbClr val="0000CC"/>
              </a:solidFill>
            </a:endParaRPr>
          </a:p>
          <a:p>
            <a:pPr>
              <a:lnSpc>
                <a:spcPct val="100000"/>
              </a:lnSpc>
              <a:spcBef>
                <a:spcPts val="0"/>
              </a:spcBef>
              <a:spcAft>
                <a:spcPts val="400"/>
              </a:spcAft>
            </a:pPr>
            <a:endParaRPr lang="tr-TR" sz="2000" dirty="0"/>
          </a:p>
        </p:txBody>
      </p:sp>
      <p:sp>
        <p:nvSpPr>
          <p:cNvPr id="4" name="Veri Yer Tutucusu 3"/>
          <p:cNvSpPr>
            <a:spLocks noGrp="1"/>
          </p:cNvSpPr>
          <p:nvPr>
            <p:ph type="dt" sz="half" idx="10"/>
          </p:nvPr>
        </p:nvSpPr>
        <p:spPr/>
        <p:txBody>
          <a:bodyPr/>
          <a:lstStyle/>
          <a:p>
            <a:fld id="{1597167B-9759-4EA5-A53B-C2458A1197E1}"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67</a:t>
            </a:fld>
            <a:endParaRPr lang="tr-TR"/>
          </a:p>
        </p:txBody>
      </p:sp>
    </p:spTree>
    <p:extLst>
      <p:ext uri="{BB962C8B-B14F-4D97-AF65-F5344CB8AC3E}">
        <p14:creationId xmlns:p14="http://schemas.microsoft.com/office/powerpoint/2010/main" val="4659133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44132" y="0"/>
            <a:ext cx="9508067" cy="897467"/>
          </a:xfrm>
        </p:spPr>
        <p:txBody>
          <a:bodyPr>
            <a:normAutofit/>
          </a:bodyPr>
          <a:lstStyle/>
          <a:p>
            <a:pPr algn="ctr"/>
            <a:r>
              <a:rPr lang="tr-TR" b="1" dirty="0" smtClean="0">
                <a:solidFill>
                  <a:srgbClr val="FF0000"/>
                </a:solidFill>
              </a:rPr>
              <a:t>Kaynaklar</a:t>
            </a:r>
            <a:endParaRPr lang="tr-TR" b="1" dirty="0">
              <a:solidFill>
                <a:srgbClr val="FF0000"/>
              </a:solidFill>
            </a:endParaRPr>
          </a:p>
        </p:txBody>
      </p:sp>
      <p:sp>
        <p:nvSpPr>
          <p:cNvPr id="3" name="2 İçerik Yer Tutucusu"/>
          <p:cNvSpPr>
            <a:spLocks noGrp="1"/>
          </p:cNvSpPr>
          <p:nvPr>
            <p:ph idx="1"/>
          </p:nvPr>
        </p:nvSpPr>
        <p:spPr>
          <a:xfrm>
            <a:off x="470263" y="1303867"/>
            <a:ext cx="11484670" cy="4487333"/>
          </a:xfrm>
        </p:spPr>
        <p:txBody>
          <a:bodyPr>
            <a:normAutofit/>
          </a:bodyPr>
          <a:lstStyle/>
          <a:p>
            <a:pPr marL="360000" lvl="1">
              <a:lnSpc>
                <a:spcPct val="100000"/>
              </a:lnSpc>
              <a:spcBef>
                <a:spcPts val="0"/>
              </a:spcBef>
            </a:pPr>
            <a:r>
              <a:rPr lang="tr-TR" sz="3600" dirty="0" smtClean="0">
                <a:solidFill>
                  <a:srgbClr val="0000CC"/>
                </a:solidFill>
                <a:hlinkClick r:id="rId2"/>
              </a:rPr>
              <a:t>Değerlendirme Programları Kılavuzu </a:t>
            </a:r>
            <a:r>
              <a:rPr lang="tr-TR" sz="3600" dirty="0" smtClean="0">
                <a:hlinkClick r:id="rId2"/>
              </a:rPr>
              <a:t>(SÜRÜM 3.1.1.)</a:t>
            </a:r>
            <a:r>
              <a:rPr lang="tr-TR" sz="3600" dirty="0" smtClean="0">
                <a:solidFill>
                  <a:srgbClr val="0000CC"/>
                </a:solidFill>
                <a:hlinkClick r:id="rId2"/>
              </a:rPr>
              <a:t> </a:t>
            </a:r>
            <a:endParaRPr lang="tr-TR" sz="3600" dirty="0" smtClean="0">
              <a:solidFill>
                <a:srgbClr val="0000CC"/>
              </a:solidFill>
            </a:endParaRPr>
          </a:p>
          <a:p>
            <a:pPr marL="360000" lvl="1">
              <a:lnSpc>
                <a:spcPct val="100000"/>
              </a:lnSpc>
              <a:spcBef>
                <a:spcPts val="0"/>
              </a:spcBef>
            </a:pPr>
            <a:endParaRPr lang="tr-TR" sz="3600" dirty="0">
              <a:solidFill>
                <a:srgbClr val="0000CC"/>
              </a:solidFill>
            </a:endParaRPr>
          </a:p>
          <a:p>
            <a:pPr marL="360000" lvl="1">
              <a:lnSpc>
                <a:spcPct val="100000"/>
              </a:lnSpc>
              <a:spcBef>
                <a:spcPts val="0"/>
              </a:spcBef>
            </a:pPr>
            <a:r>
              <a:rPr lang="tr-TR" sz="3600" dirty="0" smtClean="0">
                <a:solidFill>
                  <a:srgbClr val="0000CC"/>
                </a:solidFill>
                <a:hlinkClick r:id="rId3"/>
              </a:rPr>
              <a:t>YÖKAK Değerlendirme Ölçütleri (3,1)</a:t>
            </a:r>
            <a:endParaRPr lang="tr-TR" sz="3600" dirty="0" smtClean="0">
              <a:solidFill>
                <a:srgbClr val="0000CC"/>
              </a:solidFill>
            </a:endParaRPr>
          </a:p>
          <a:p>
            <a:pPr marL="131400" lvl="1" indent="0">
              <a:lnSpc>
                <a:spcPct val="100000"/>
              </a:lnSpc>
              <a:spcBef>
                <a:spcPts val="0"/>
              </a:spcBef>
              <a:buNone/>
            </a:pPr>
            <a:endParaRPr lang="tr-TR" sz="3600" dirty="0" smtClean="0">
              <a:solidFill>
                <a:srgbClr val="0000CC"/>
              </a:solidFill>
            </a:endParaRPr>
          </a:p>
          <a:p>
            <a:pPr marL="360000" lvl="1">
              <a:lnSpc>
                <a:spcPct val="100000"/>
              </a:lnSpc>
              <a:spcBef>
                <a:spcPts val="0"/>
              </a:spcBef>
            </a:pPr>
            <a:r>
              <a:rPr lang="tr-TR" sz="3600" dirty="0" smtClean="0">
                <a:solidFill>
                  <a:srgbClr val="0000CC"/>
                </a:solidFill>
                <a:hlinkClick r:id="rId4"/>
              </a:rPr>
              <a:t>Kurum İç Değerlendirme Raporu (KİDR) Hazırlama Kılavuzu (Sürüm 3.2)</a:t>
            </a:r>
            <a:endParaRPr lang="tr-TR" sz="3600" dirty="0" smtClean="0">
              <a:solidFill>
                <a:srgbClr val="0000CC"/>
              </a:solidFill>
            </a:endParaRPr>
          </a:p>
        </p:txBody>
      </p:sp>
      <p:sp>
        <p:nvSpPr>
          <p:cNvPr id="4" name="3 Veri Yer Tutucusu"/>
          <p:cNvSpPr>
            <a:spLocks noGrp="1"/>
          </p:cNvSpPr>
          <p:nvPr>
            <p:ph type="dt" sz="half" idx="10"/>
          </p:nvPr>
        </p:nvSpPr>
        <p:spPr/>
        <p:txBody>
          <a:bodyPr/>
          <a:lstStyle/>
          <a:p>
            <a:fld id="{224E003A-E248-47C6-8979-0BD47B6C4295}" type="datetime1">
              <a:rPr lang="tr-TR" smtClean="0"/>
              <a:t>19.01.2024</a:t>
            </a:fld>
            <a:endParaRPr lang="tr-TR"/>
          </a:p>
        </p:txBody>
      </p:sp>
      <p:sp>
        <p:nvSpPr>
          <p:cNvPr id="5" name="4 Altbilgi Yer Tutucusu"/>
          <p:cNvSpPr>
            <a:spLocks noGrp="1"/>
          </p:cNvSpPr>
          <p:nvPr>
            <p:ph type="ftr" sz="quarter" idx="11"/>
          </p:nvPr>
        </p:nvSpPr>
        <p:spPr/>
        <p:txBody>
          <a:bodyPr/>
          <a:lstStyle/>
          <a:p>
            <a:r>
              <a:rPr lang="tr-TR" dirty="0" smtClean="0"/>
              <a:t>TRÜ KALİTE KOORDİNATÖRLÜĞÜ</a:t>
            </a:r>
            <a:endParaRPr lang="tr-TR" dirty="0"/>
          </a:p>
        </p:txBody>
      </p:sp>
      <p:sp>
        <p:nvSpPr>
          <p:cNvPr id="6" name="5 Slayt Numarası Yer Tutucusu"/>
          <p:cNvSpPr>
            <a:spLocks noGrp="1"/>
          </p:cNvSpPr>
          <p:nvPr>
            <p:ph type="sldNum" sz="quarter" idx="12"/>
          </p:nvPr>
        </p:nvSpPr>
        <p:spPr/>
        <p:txBody>
          <a:bodyPr/>
          <a:lstStyle/>
          <a:p>
            <a:fld id="{DDCE7859-ABE5-4F86-9590-63E6FFC2B8A3}" type="slidenum">
              <a:rPr lang="tr-TR" smtClean="0"/>
              <a:pPr/>
              <a:t>68</a:t>
            </a:fld>
            <a:endParaRPr lang="tr-TR"/>
          </a:p>
        </p:txBody>
      </p:sp>
      <p:sp>
        <p:nvSpPr>
          <p:cNvPr id="7" name="Akış Çizelgesi: Toplam Birleşimi 6"/>
          <p:cNvSpPr/>
          <p:nvPr/>
        </p:nvSpPr>
        <p:spPr>
          <a:xfrm flipV="1">
            <a:off x="11747863" y="6453049"/>
            <a:ext cx="228371" cy="268425"/>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Unvan 1"/>
          <p:cNvSpPr>
            <a:spLocks noGrp="1"/>
          </p:cNvSpPr>
          <p:nvPr>
            <p:ph type="title"/>
          </p:nvPr>
        </p:nvSpPr>
        <p:spPr>
          <a:xfrm>
            <a:off x="1018903" y="274639"/>
            <a:ext cx="10981508" cy="1095375"/>
          </a:xfrm>
        </p:spPr>
        <p:txBody>
          <a:bodyPr>
            <a:noAutofit/>
          </a:bodyPr>
          <a:lstStyle/>
          <a:p>
            <a:pPr algn="ctr">
              <a:lnSpc>
                <a:spcPct val="100000"/>
              </a:lnSpc>
            </a:pPr>
            <a:r>
              <a:rPr lang="tr-TR" sz="4000" b="1" dirty="0">
                <a:solidFill>
                  <a:srgbClr val="0000CC"/>
                </a:solidFill>
              </a:rPr>
              <a:t>KURUM İÇ DEĞERLENDİRME RAPORU (KİDR) </a:t>
            </a:r>
            <a:r>
              <a:rPr lang="tr-TR" sz="4000" b="1" dirty="0" smtClean="0">
                <a:solidFill>
                  <a:srgbClr val="0000CC"/>
                </a:solidFill>
              </a:rPr>
              <a:t>HAZIRLAMA</a:t>
            </a:r>
            <a:endParaRPr lang="tr-TR" altLang="tr-TR" sz="4000" dirty="0">
              <a:solidFill>
                <a:srgbClr val="0000CC"/>
              </a:solidFill>
            </a:endParaRPr>
          </a:p>
        </p:txBody>
      </p:sp>
      <p:sp>
        <p:nvSpPr>
          <p:cNvPr id="24579" name="İçerik Yer Tutucusu 2"/>
          <p:cNvSpPr>
            <a:spLocks noGrp="1"/>
          </p:cNvSpPr>
          <p:nvPr>
            <p:ph idx="1"/>
          </p:nvPr>
        </p:nvSpPr>
        <p:spPr>
          <a:xfrm>
            <a:off x="670561" y="1844675"/>
            <a:ext cx="7482840" cy="4281488"/>
          </a:xfrm>
        </p:spPr>
        <p:txBody>
          <a:bodyPr/>
          <a:lstStyle/>
          <a:p>
            <a:pPr marL="0" indent="0" algn="ctr">
              <a:buNone/>
            </a:pPr>
            <a:r>
              <a:rPr lang="tr-TR" altLang="tr-TR" sz="5400" b="1" dirty="0">
                <a:solidFill>
                  <a:srgbClr val="FF0000"/>
                </a:solidFill>
              </a:rPr>
              <a:t>SORULARINIZ?</a:t>
            </a:r>
          </a:p>
          <a:p>
            <a:pPr marL="0" indent="0" algn="ctr">
              <a:buNone/>
            </a:pPr>
            <a:r>
              <a:rPr lang="tr-TR" altLang="tr-TR" sz="5400" b="1" dirty="0">
                <a:solidFill>
                  <a:srgbClr val="FF0000"/>
                </a:solidFill>
              </a:rPr>
              <a:t>VE</a:t>
            </a:r>
          </a:p>
          <a:p>
            <a:pPr marL="0" indent="0" algn="ctr">
              <a:buNone/>
            </a:pPr>
            <a:r>
              <a:rPr lang="tr-TR" altLang="tr-TR" sz="5400" b="1" dirty="0">
                <a:solidFill>
                  <a:srgbClr val="FF0000"/>
                </a:solidFill>
              </a:rPr>
              <a:t>ÖNERİLERİNİZ?</a:t>
            </a:r>
          </a:p>
        </p:txBody>
      </p:sp>
      <p:sp>
        <p:nvSpPr>
          <p:cNvPr id="4" name="Veri Yer Tutucusu 3"/>
          <p:cNvSpPr>
            <a:spLocks noGrp="1"/>
          </p:cNvSpPr>
          <p:nvPr>
            <p:ph type="dt" sz="quarter" idx="10"/>
          </p:nvPr>
        </p:nvSpPr>
        <p:spPr/>
        <p:txBody>
          <a:bodyPr/>
          <a:lstStyle/>
          <a:p>
            <a:pPr>
              <a:defRPr/>
            </a:pPr>
            <a:fld id="{2E7AE206-DB96-4021-935E-C747C2C2270E}" type="datetime1">
              <a:rPr lang="tr-TR"/>
              <a:pPr>
                <a:defRPr/>
              </a:pPr>
              <a:t>19.01.2024</a:t>
            </a:fld>
            <a:endParaRPr lang="tr-TR"/>
          </a:p>
        </p:txBody>
      </p:sp>
      <p:sp>
        <p:nvSpPr>
          <p:cNvPr id="5" name="Altbilgi Yer Tutucusu 4"/>
          <p:cNvSpPr>
            <a:spLocks noGrp="1"/>
          </p:cNvSpPr>
          <p:nvPr>
            <p:ph type="ftr" sz="quarter" idx="11"/>
          </p:nvPr>
        </p:nvSpPr>
        <p:spPr/>
        <p:txBody>
          <a:bodyPr/>
          <a:lstStyle/>
          <a:p>
            <a:pPr>
              <a:defRPr/>
            </a:pPr>
            <a:r>
              <a:rPr lang="tr-TR" smtClean="0"/>
              <a:t>TRÜ KALİTE KOORDİNATÖRLÜĞÜ</a:t>
            </a:r>
            <a:endParaRPr lang="tr-TR"/>
          </a:p>
        </p:txBody>
      </p:sp>
      <p:sp>
        <p:nvSpPr>
          <p:cNvPr id="24582" name="Slayt Numarası Yer Tutucus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F27BE6-943F-408C-98DB-2BD9A05C6F1A}" type="slidenum">
              <a:rPr lang="tr-TR" altLang="tr-TR" sz="1200">
                <a:solidFill>
                  <a:srgbClr val="898989"/>
                </a:solidFill>
              </a:rPr>
              <a:pPr>
                <a:spcBef>
                  <a:spcPct val="0"/>
                </a:spcBef>
                <a:buFontTx/>
                <a:buNone/>
              </a:pPr>
              <a:t>69</a:t>
            </a:fld>
            <a:endParaRPr lang="tr-TR" altLang="tr-TR" sz="1200">
              <a:solidFill>
                <a:srgbClr val="898989"/>
              </a:solidFill>
            </a:endParaRPr>
          </a:p>
        </p:txBody>
      </p:sp>
      <p:pic>
        <p:nvPicPr>
          <p:cNvPr id="1026" name="Picture 2" descr="Soru Sorma Sanatı - Martı Dergi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0427" y="2080419"/>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45318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17252" y="166342"/>
            <a:ext cx="10186851" cy="618849"/>
          </a:xfrm>
        </p:spPr>
        <p:txBody>
          <a:bodyPr>
            <a:normAutofit/>
          </a:bodyPr>
          <a:lstStyle/>
          <a:p>
            <a:pPr algn="ctr"/>
            <a:r>
              <a:rPr lang="en-US" sz="3200" b="1" dirty="0" err="1">
                <a:solidFill>
                  <a:srgbClr val="FF0000"/>
                </a:solidFill>
              </a:rPr>
              <a:t>Kalite</a:t>
            </a:r>
            <a:r>
              <a:rPr lang="en-US" sz="3200" b="1" dirty="0">
                <a:solidFill>
                  <a:srgbClr val="FF0000"/>
                </a:solidFill>
              </a:rPr>
              <a:t> </a:t>
            </a:r>
            <a:r>
              <a:rPr lang="en-US" sz="3200" b="1" dirty="0" err="1">
                <a:solidFill>
                  <a:srgbClr val="FF0000"/>
                </a:solidFill>
              </a:rPr>
              <a:t>İç</a:t>
            </a:r>
            <a:r>
              <a:rPr lang="en-US" sz="3200" b="1" dirty="0">
                <a:solidFill>
                  <a:srgbClr val="FF0000"/>
                </a:solidFill>
              </a:rPr>
              <a:t> </a:t>
            </a:r>
            <a:r>
              <a:rPr lang="en-US" sz="3200" b="1" dirty="0" err="1">
                <a:solidFill>
                  <a:srgbClr val="FF0000"/>
                </a:solidFill>
              </a:rPr>
              <a:t>ve</a:t>
            </a:r>
            <a:r>
              <a:rPr lang="en-US" sz="3200" b="1" dirty="0">
                <a:solidFill>
                  <a:srgbClr val="FF0000"/>
                </a:solidFill>
              </a:rPr>
              <a:t> </a:t>
            </a:r>
            <a:r>
              <a:rPr lang="en-US" sz="3200" b="1" dirty="0" err="1">
                <a:solidFill>
                  <a:srgbClr val="FF0000"/>
                </a:solidFill>
              </a:rPr>
              <a:t>Dış</a:t>
            </a:r>
            <a:r>
              <a:rPr lang="en-US" sz="3200" b="1" dirty="0">
                <a:solidFill>
                  <a:srgbClr val="FF0000"/>
                </a:solidFill>
              </a:rPr>
              <a:t> </a:t>
            </a:r>
            <a:r>
              <a:rPr lang="en-US" sz="3200" b="1" dirty="0" err="1">
                <a:solidFill>
                  <a:srgbClr val="FF0000"/>
                </a:solidFill>
              </a:rPr>
              <a:t>Değerlendirme</a:t>
            </a:r>
            <a:r>
              <a:rPr lang="en-US" sz="3200" b="1" dirty="0">
                <a:solidFill>
                  <a:srgbClr val="FF0000"/>
                </a:solidFill>
              </a:rPr>
              <a:t> </a:t>
            </a:r>
            <a:r>
              <a:rPr lang="en-US" sz="3200" b="1" dirty="0" err="1">
                <a:solidFill>
                  <a:srgbClr val="FF0000"/>
                </a:solidFill>
              </a:rPr>
              <a:t>Süreçlerinde</a:t>
            </a:r>
            <a:r>
              <a:rPr lang="en-US" sz="3200" b="1" dirty="0">
                <a:solidFill>
                  <a:srgbClr val="FF0000"/>
                </a:solidFill>
              </a:rPr>
              <a:t> PUKÖ</a:t>
            </a:r>
            <a:endParaRPr lang="tr-TR" sz="3200" dirty="0"/>
          </a:p>
        </p:txBody>
      </p:sp>
      <p:sp>
        <p:nvSpPr>
          <p:cNvPr id="4" name="Veri Yer Tutucusu 3"/>
          <p:cNvSpPr>
            <a:spLocks noGrp="1"/>
          </p:cNvSpPr>
          <p:nvPr>
            <p:ph type="dt" sz="half" idx="10"/>
          </p:nvPr>
        </p:nvSpPr>
        <p:spPr/>
        <p:txBody>
          <a:bodyPr/>
          <a:lstStyle/>
          <a:p>
            <a:fld id="{1597167B-9759-4EA5-A53B-C2458A1197E1}"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7</a:t>
            </a:fld>
            <a:endParaRPr lang="tr-TR"/>
          </a:p>
        </p:txBody>
      </p:sp>
      <p:pic>
        <p:nvPicPr>
          <p:cNvPr id="1026" name="Picture 2" descr="Hacettepe Üniversit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25" y="957943"/>
            <a:ext cx="11585237" cy="539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08927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210" name="Unvan 1"/>
          <p:cNvSpPr>
            <a:spLocks noGrp="1"/>
          </p:cNvSpPr>
          <p:nvPr>
            <p:ph type="ctrTitle"/>
          </p:nvPr>
        </p:nvSpPr>
        <p:spPr>
          <a:xfrm>
            <a:off x="3213463" y="1611087"/>
            <a:ext cx="8917577" cy="1497874"/>
          </a:xfrm>
        </p:spPr>
        <p:txBody>
          <a:bodyPr>
            <a:noAutofit/>
          </a:bodyPr>
          <a:lstStyle/>
          <a:p>
            <a:r>
              <a:rPr lang="tr-TR" altLang="tr-TR" sz="4800" b="1" i="1" dirty="0" smtClean="0">
                <a:solidFill>
                  <a:srgbClr val="C00000"/>
                </a:solidFill>
              </a:rPr>
              <a:t>Katılımınız ve katkılarınız için </a:t>
            </a:r>
            <a:r>
              <a:rPr lang="tr-TR" altLang="tr-TR" sz="4800" b="1" i="1" dirty="0">
                <a:solidFill>
                  <a:srgbClr val="C00000"/>
                </a:solidFill>
              </a:rPr>
              <a:t>teşekkür ederiz</a:t>
            </a:r>
            <a:r>
              <a:rPr lang="tr-TR" altLang="tr-TR" sz="4800" b="1" i="1" dirty="0" smtClean="0">
                <a:solidFill>
                  <a:srgbClr val="C00000"/>
                </a:solidFill>
              </a:rPr>
              <a:t>.</a:t>
            </a:r>
            <a:endParaRPr lang="tr-TR" altLang="tr-TR" sz="4800" b="1" i="1" dirty="0">
              <a:solidFill>
                <a:srgbClr val="C00000"/>
              </a:solidFill>
            </a:endParaRPr>
          </a:p>
        </p:txBody>
      </p:sp>
      <p:sp>
        <p:nvSpPr>
          <p:cNvPr id="94211" name="Alt Başlık 2"/>
          <p:cNvSpPr>
            <a:spLocks noGrp="1"/>
          </p:cNvSpPr>
          <p:nvPr>
            <p:ph type="subTitle" idx="1"/>
          </p:nvPr>
        </p:nvSpPr>
        <p:spPr>
          <a:xfrm>
            <a:off x="7445828" y="6487886"/>
            <a:ext cx="4615543" cy="448798"/>
          </a:xfrm>
        </p:spPr>
        <p:txBody>
          <a:bodyPr>
            <a:normAutofit/>
          </a:bodyPr>
          <a:lstStyle/>
          <a:p>
            <a:r>
              <a:rPr lang="tr-TR" altLang="tr-TR" sz="2000" b="1" dirty="0">
                <a:solidFill>
                  <a:srgbClr val="0000CC"/>
                </a:solidFill>
              </a:rPr>
              <a:t>TRÜ </a:t>
            </a:r>
            <a:r>
              <a:rPr lang="tr-TR" altLang="tr-TR" sz="2000" b="1" dirty="0" smtClean="0">
                <a:solidFill>
                  <a:srgbClr val="0000CC"/>
                </a:solidFill>
              </a:rPr>
              <a:t>Kalite </a:t>
            </a:r>
            <a:r>
              <a:rPr lang="tr-TR" altLang="tr-TR" sz="2000" b="1" dirty="0">
                <a:solidFill>
                  <a:srgbClr val="0000CC"/>
                </a:solidFill>
              </a:rPr>
              <a:t>Koordinatörlüğü</a:t>
            </a:r>
          </a:p>
        </p:txBody>
      </p:sp>
    </p:spTree>
    <p:extLst>
      <p:ext uri="{BB962C8B-B14F-4D97-AF65-F5344CB8AC3E}">
        <p14:creationId xmlns:p14="http://schemas.microsoft.com/office/powerpoint/2010/main" val="195970051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280160" y="156754"/>
            <a:ext cx="10073639" cy="461555"/>
          </a:xfrm>
        </p:spPr>
        <p:txBody>
          <a:bodyPr>
            <a:noAutofit/>
          </a:bodyPr>
          <a:lstStyle/>
          <a:p>
            <a:pPr algn="ctr"/>
            <a:r>
              <a:rPr lang="en-US" sz="3200" b="1" dirty="0" err="1">
                <a:solidFill>
                  <a:srgbClr val="0000CC"/>
                </a:solidFill>
              </a:rPr>
              <a:t>Kalite</a:t>
            </a:r>
            <a:r>
              <a:rPr lang="en-US" sz="3200" b="1" dirty="0">
                <a:solidFill>
                  <a:srgbClr val="0000CC"/>
                </a:solidFill>
              </a:rPr>
              <a:t> </a:t>
            </a:r>
            <a:r>
              <a:rPr lang="en-US" sz="3200" b="1" dirty="0" err="1">
                <a:solidFill>
                  <a:srgbClr val="0000CC"/>
                </a:solidFill>
              </a:rPr>
              <a:t>İç</a:t>
            </a:r>
            <a:r>
              <a:rPr lang="en-US" sz="3200" b="1" dirty="0">
                <a:solidFill>
                  <a:srgbClr val="0000CC"/>
                </a:solidFill>
              </a:rPr>
              <a:t> </a:t>
            </a:r>
            <a:r>
              <a:rPr lang="en-US" sz="3200" b="1" dirty="0" err="1">
                <a:solidFill>
                  <a:srgbClr val="0000CC"/>
                </a:solidFill>
              </a:rPr>
              <a:t>ve</a:t>
            </a:r>
            <a:r>
              <a:rPr lang="en-US" sz="3200" b="1" dirty="0">
                <a:solidFill>
                  <a:srgbClr val="0000CC"/>
                </a:solidFill>
              </a:rPr>
              <a:t> </a:t>
            </a:r>
            <a:r>
              <a:rPr lang="en-US" sz="3200" b="1" dirty="0" err="1">
                <a:solidFill>
                  <a:srgbClr val="0000CC"/>
                </a:solidFill>
              </a:rPr>
              <a:t>Dış</a:t>
            </a:r>
            <a:r>
              <a:rPr lang="en-US" sz="3200" b="1" dirty="0">
                <a:solidFill>
                  <a:srgbClr val="0000CC"/>
                </a:solidFill>
              </a:rPr>
              <a:t> </a:t>
            </a:r>
            <a:r>
              <a:rPr lang="en-US" sz="3200" b="1" dirty="0" err="1">
                <a:solidFill>
                  <a:srgbClr val="0000CC"/>
                </a:solidFill>
              </a:rPr>
              <a:t>Değerlendirme</a:t>
            </a:r>
            <a:r>
              <a:rPr lang="en-US" sz="3200" b="1" dirty="0">
                <a:solidFill>
                  <a:srgbClr val="0000CC"/>
                </a:solidFill>
              </a:rPr>
              <a:t> </a:t>
            </a:r>
            <a:r>
              <a:rPr lang="en-US" sz="3200" b="1" dirty="0" err="1">
                <a:solidFill>
                  <a:srgbClr val="0000CC"/>
                </a:solidFill>
              </a:rPr>
              <a:t>Süreçlerinde</a:t>
            </a:r>
            <a:r>
              <a:rPr lang="en-US" sz="3200" b="1" dirty="0">
                <a:solidFill>
                  <a:srgbClr val="0000CC"/>
                </a:solidFill>
              </a:rPr>
              <a:t> PUKÖ</a:t>
            </a:r>
            <a:endParaRPr lang="tr-TR" sz="3200" dirty="0">
              <a:solidFill>
                <a:srgbClr val="0000CC"/>
              </a:solidFill>
            </a:endParaRPr>
          </a:p>
        </p:txBody>
      </p:sp>
      <p:sp>
        <p:nvSpPr>
          <p:cNvPr id="4" name="Veri Yer Tutucusu 3"/>
          <p:cNvSpPr>
            <a:spLocks noGrp="1"/>
          </p:cNvSpPr>
          <p:nvPr>
            <p:ph type="dt" sz="half" idx="10"/>
          </p:nvPr>
        </p:nvSpPr>
        <p:spPr/>
        <p:txBody>
          <a:bodyPr/>
          <a:lstStyle/>
          <a:p>
            <a:fld id="{1597167B-9759-4EA5-A53B-C2458A1197E1}"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8</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213616494"/>
              </p:ext>
            </p:extLst>
          </p:nvPr>
        </p:nvGraphicFramePr>
        <p:xfrm>
          <a:off x="539932" y="757650"/>
          <a:ext cx="11321142" cy="5598700"/>
        </p:xfrm>
        <a:graphic>
          <a:graphicData uri="http://schemas.openxmlformats.org/drawingml/2006/table">
            <a:tbl>
              <a:tblPr firstRow="1" firstCol="1" bandRow="1">
                <a:tableStyleId>{22838BEF-8BB2-4498-84A7-C5851F593DF1}</a:tableStyleId>
              </a:tblPr>
              <a:tblGrid>
                <a:gridCol w="2745245">
                  <a:extLst>
                    <a:ext uri="{9D8B030D-6E8A-4147-A177-3AD203B41FA5}">
                      <a16:colId xmlns:a16="http://schemas.microsoft.com/office/drawing/2014/main" val="1549454239"/>
                    </a:ext>
                  </a:extLst>
                </a:gridCol>
                <a:gridCol w="8575897">
                  <a:extLst>
                    <a:ext uri="{9D8B030D-6E8A-4147-A177-3AD203B41FA5}">
                      <a16:colId xmlns:a16="http://schemas.microsoft.com/office/drawing/2014/main" val="2323051250"/>
                    </a:ext>
                  </a:extLst>
                </a:gridCol>
              </a:tblGrid>
              <a:tr h="177714">
                <a:tc gridSpan="2">
                  <a:txBody>
                    <a:bodyPr/>
                    <a:lstStyle/>
                    <a:p>
                      <a:pPr algn="ctr">
                        <a:lnSpc>
                          <a:spcPct val="107000"/>
                        </a:lnSpc>
                        <a:spcAft>
                          <a:spcPts val="0"/>
                        </a:spcAft>
                      </a:pPr>
                      <a:r>
                        <a:rPr lang="tr-TR" sz="1000">
                          <a:effectLst/>
                        </a:rPr>
                        <a:t>PUKÖ DÖNGÜSÜ FORMATI</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hMerge="1">
                  <a:txBody>
                    <a:bodyPr/>
                    <a:lstStyle/>
                    <a:p>
                      <a:endParaRPr lang="tr-TR"/>
                    </a:p>
                  </a:txBody>
                  <a:tcPr/>
                </a:tc>
                <a:extLst>
                  <a:ext uri="{0D108BD9-81ED-4DB2-BD59-A6C34878D82A}">
                    <a16:rowId xmlns:a16="http://schemas.microsoft.com/office/drawing/2014/main" val="2390858579"/>
                  </a:ext>
                </a:extLst>
              </a:tr>
              <a:tr h="177714">
                <a:tc gridSpan="2">
                  <a:txBody>
                    <a:bodyPr/>
                    <a:lstStyle/>
                    <a:p>
                      <a:pPr algn="ctr">
                        <a:lnSpc>
                          <a:spcPct val="107000"/>
                        </a:lnSpc>
                        <a:spcAft>
                          <a:spcPts val="0"/>
                        </a:spcAft>
                      </a:pPr>
                      <a:r>
                        <a:rPr lang="tr-TR" sz="1000">
                          <a:effectLst/>
                        </a:rPr>
                        <a:t>TANIMLAMA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hMerge="1">
                  <a:txBody>
                    <a:bodyPr/>
                    <a:lstStyle/>
                    <a:p>
                      <a:endParaRPr lang="tr-TR"/>
                    </a:p>
                  </a:txBody>
                  <a:tcPr/>
                </a:tc>
                <a:extLst>
                  <a:ext uri="{0D108BD9-81ED-4DB2-BD59-A6C34878D82A}">
                    <a16:rowId xmlns:a16="http://schemas.microsoft.com/office/drawing/2014/main" val="680823818"/>
                  </a:ext>
                </a:extLst>
              </a:tr>
              <a:tr h="177714">
                <a:tc>
                  <a:txBody>
                    <a:bodyPr/>
                    <a:lstStyle/>
                    <a:p>
                      <a:pPr algn="l">
                        <a:lnSpc>
                          <a:spcPct val="107000"/>
                        </a:lnSpc>
                        <a:spcAft>
                          <a:spcPts val="0"/>
                        </a:spcAft>
                      </a:pPr>
                      <a:r>
                        <a:rPr lang="tr-TR" sz="1000">
                          <a:effectLst/>
                        </a:rPr>
                        <a:t>Birim Adı</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ctr">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3885120162"/>
                  </a:ext>
                </a:extLst>
              </a:tr>
              <a:tr h="177714">
                <a:tc>
                  <a:txBody>
                    <a:bodyPr/>
                    <a:lstStyle/>
                    <a:p>
                      <a:pPr algn="l">
                        <a:lnSpc>
                          <a:spcPct val="107000"/>
                        </a:lnSpc>
                        <a:spcAft>
                          <a:spcPts val="0"/>
                        </a:spcAft>
                      </a:pPr>
                      <a:r>
                        <a:rPr lang="tr-TR" sz="1000">
                          <a:effectLst/>
                        </a:rPr>
                        <a:t>Konu</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ctr">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084535065"/>
                  </a:ext>
                </a:extLst>
              </a:tr>
              <a:tr h="311354">
                <a:tc>
                  <a:txBody>
                    <a:bodyPr/>
                    <a:lstStyle/>
                    <a:p>
                      <a:pPr algn="l">
                        <a:lnSpc>
                          <a:spcPct val="107000"/>
                        </a:lnSpc>
                        <a:spcAft>
                          <a:spcPts val="0"/>
                        </a:spcAft>
                      </a:pPr>
                      <a:r>
                        <a:rPr lang="tr-TR" sz="1000">
                          <a:effectLst/>
                        </a:rPr>
                        <a:t>İlgili Kontrol Faaliyeti ve Paydaş Katılımı</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ctr">
                        <a:lnSpc>
                          <a:spcPct val="107000"/>
                        </a:lnSpc>
                        <a:spcAft>
                          <a:spcPts val="0"/>
                        </a:spcAft>
                      </a:pPr>
                      <a:r>
                        <a:rPr lang="tr-TR" sz="1000" dirty="0">
                          <a:effectLst/>
                        </a:rPr>
                        <a:t> </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1684130604"/>
                  </a:ext>
                </a:extLst>
              </a:tr>
              <a:tr h="311354">
                <a:tc>
                  <a:txBody>
                    <a:bodyPr/>
                    <a:lstStyle/>
                    <a:p>
                      <a:pPr algn="l">
                        <a:lnSpc>
                          <a:spcPct val="107000"/>
                        </a:lnSpc>
                        <a:spcAft>
                          <a:spcPts val="0"/>
                        </a:spcAft>
                      </a:pPr>
                      <a:r>
                        <a:rPr lang="tr-TR" sz="1000">
                          <a:effectLst/>
                        </a:rPr>
                        <a:t>Geliştirme/İyileştirme Periyodu</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ctr">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4181123664"/>
                  </a:ext>
                </a:extLst>
              </a:tr>
              <a:tr h="177714">
                <a:tc gridSpan="2">
                  <a:txBody>
                    <a:bodyPr/>
                    <a:lstStyle/>
                    <a:p>
                      <a:pPr algn="ctr">
                        <a:lnSpc>
                          <a:spcPct val="107000"/>
                        </a:lnSpc>
                        <a:spcAft>
                          <a:spcPts val="0"/>
                        </a:spcAft>
                      </a:pPr>
                      <a:r>
                        <a:rPr lang="tr-TR" sz="1000">
                          <a:effectLst/>
                        </a:rPr>
                        <a:t>PLANLA</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hMerge="1">
                  <a:txBody>
                    <a:bodyPr/>
                    <a:lstStyle/>
                    <a:p>
                      <a:endParaRPr lang="tr-TR"/>
                    </a:p>
                  </a:txBody>
                  <a:tcPr/>
                </a:tc>
                <a:extLst>
                  <a:ext uri="{0D108BD9-81ED-4DB2-BD59-A6C34878D82A}">
                    <a16:rowId xmlns:a16="http://schemas.microsoft.com/office/drawing/2014/main" val="4178925792"/>
                  </a:ext>
                </a:extLst>
              </a:tr>
              <a:tr h="177714">
                <a:tc>
                  <a:txBody>
                    <a:bodyPr/>
                    <a:lstStyle/>
                    <a:p>
                      <a:pPr algn="l">
                        <a:lnSpc>
                          <a:spcPct val="107000"/>
                        </a:lnSpc>
                        <a:spcAft>
                          <a:spcPts val="0"/>
                        </a:spcAft>
                      </a:pPr>
                      <a:r>
                        <a:rPr lang="tr-TR" sz="1000">
                          <a:effectLst/>
                        </a:rPr>
                        <a:t>Faaliyet</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ctr">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1979787994"/>
                  </a:ext>
                </a:extLst>
              </a:tr>
              <a:tr h="177714">
                <a:tc>
                  <a:txBody>
                    <a:bodyPr/>
                    <a:lstStyle/>
                    <a:p>
                      <a:pPr algn="l">
                        <a:lnSpc>
                          <a:spcPct val="107000"/>
                        </a:lnSpc>
                        <a:spcAft>
                          <a:spcPts val="0"/>
                        </a:spcAft>
                      </a:pPr>
                      <a:r>
                        <a:rPr lang="tr-TR" sz="1000">
                          <a:effectLst/>
                        </a:rPr>
                        <a:t>Sorumlu</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ctr">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545856723"/>
                  </a:ext>
                </a:extLst>
              </a:tr>
              <a:tr h="177714">
                <a:tc>
                  <a:txBody>
                    <a:bodyPr/>
                    <a:lstStyle/>
                    <a:p>
                      <a:pPr algn="l">
                        <a:lnSpc>
                          <a:spcPct val="107000"/>
                        </a:lnSpc>
                        <a:spcAft>
                          <a:spcPts val="0"/>
                        </a:spcAft>
                      </a:pPr>
                      <a:r>
                        <a:rPr lang="tr-TR" sz="1000" dirty="0">
                          <a:effectLst/>
                        </a:rPr>
                        <a:t>Nesnel Kanıt</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ctr">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3032066218"/>
                  </a:ext>
                </a:extLst>
              </a:tr>
              <a:tr h="177714">
                <a:tc>
                  <a:txBody>
                    <a:bodyPr/>
                    <a:lstStyle/>
                    <a:p>
                      <a:pPr algn="l">
                        <a:lnSpc>
                          <a:spcPct val="107000"/>
                        </a:lnSpc>
                        <a:spcAft>
                          <a:spcPts val="0"/>
                        </a:spcAft>
                      </a:pPr>
                      <a:r>
                        <a:rPr lang="tr-TR" sz="1000">
                          <a:effectLst/>
                        </a:rPr>
                        <a:t>Planlama Tarihi</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ctr">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3569296371"/>
                  </a:ext>
                </a:extLst>
              </a:tr>
              <a:tr h="177714">
                <a:tc gridSpan="2">
                  <a:txBody>
                    <a:bodyPr/>
                    <a:lstStyle/>
                    <a:p>
                      <a:pPr algn="ctr">
                        <a:lnSpc>
                          <a:spcPct val="107000"/>
                        </a:lnSpc>
                        <a:spcAft>
                          <a:spcPts val="0"/>
                        </a:spcAft>
                      </a:pPr>
                      <a:r>
                        <a:rPr lang="tr-TR" sz="1000">
                          <a:effectLst/>
                        </a:rPr>
                        <a:t>UYGULA</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hMerge="1">
                  <a:txBody>
                    <a:bodyPr/>
                    <a:lstStyle/>
                    <a:p>
                      <a:endParaRPr lang="tr-TR"/>
                    </a:p>
                  </a:txBody>
                  <a:tcPr/>
                </a:tc>
                <a:extLst>
                  <a:ext uri="{0D108BD9-81ED-4DB2-BD59-A6C34878D82A}">
                    <a16:rowId xmlns:a16="http://schemas.microsoft.com/office/drawing/2014/main" val="3246457318"/>
                  </a:ext>
                </a:extLst>
              </a:tr>
              <a:tr h="177714">
                <a:tc>
                  <a:txBody>
                    <a:bodyPr/>
                    <a:lstStyle/>
                    <a:p>
                      <a:pPr algn="l">
                        <a:lnSpc>
                          <a:spcPct val="107000"/>
                        </a:lnSpc>
                        <a:spcAft>
                          <a:spcPts val="0"/>
                        </a:spcAft>
                      </a:pPr>
                      <a:r>
                        <a:rPr lang="tr-TR" sz="1000">
                          <a:effectLst/>
                        </a:rPr>
                        <a:t>Faaliyet</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l">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3266135202"/>
                  </a:ext>
                </a:extLst>
              </a:tr>
              <a:tr h="177714">
                <a:tc>
                  <a:txBody>
                    <a:bodyPr/>
                    <a:lstStyle/>
                    <a:p>
                      <a:pPr algn="l">
                        <a:lnSpc>
                          <a:spcPct val="107000"/>
                        </a:lnSpc>
                        <a:spcAft>
                          <a:spcPts val="0"/>
                        </a:spcAft>
                      </a:pPr>
                      <a:r>
                        <a:rPr lang="tr-TR" sz="1000">
                          <a:effectLst/>
                        </a:rPr>
                        <a:t>Sorumlu</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l">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372669894"/>
                  </a:ext>
                </a:extLst>
              </a:tr>
              <a:tr h="177714">
                <a:tc>
                  <a:txBody>
                    <a:bodyPr/>
                    <a:lstStyle/>
                    <a:p>
                      <a:pPr algn="l">
                        <a:lnSpc>
                          <a:spcPct val="107000"/>
                        </a:lnSpc>
                        <a:spcAft>
                          <a:spcPts val="0"/>
                        </a:spcAft>
                      </a:pPr>
                      <a:r>
                        <a:rPr lang="tr-TR" sz="1000">
                          <a:effectLst/>
                        </a:rPr>
                        <a:t>Nesnel Kanıt</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l">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1490916554"/>
                  </a:ext>
                </a:extLst>
              </a:tr>
              <a:tr h="177714">
                <a:tc>
                  <a:txBody>
                    <a:bodyPr/>
                    <a:lstStyle/>
                    <a:p>
                      <a:pPr algn="l">
                        <a:lnSpc>
                          <a:spcPct val="107000"/>
                        </a:lnSpc>
                        <a:spcAft>
                          <a:spcPts val="0"/>
                        </a:spcAft>
                      </a:pPr>
                      <a:r>
                        <a:rPr lang="tr-TR" sz="1000">
                          <a:effectLst/>
                        </a:rPr>
                        <a:t>Uygulama Tarihi</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l">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942340423"/>
                  </a:ext>
                </a:extLst>
              </a:tr>
              <a:tr h="177714">
                <a:tc gridSpan="2">
                  <a:txBody>
                    <a:bodyPr/>
                    <a:lstStyle/>
                    <a:p>
                      <a:pPr algn="ctr">
                        <a:lnSpc>
                          <a:spcPct val="107000"/>
                        </a:lnSpc>
                        <a:spcAft>
                          <a:spcPts val="0"/>
                        </a:spcAft>
                      </a:pPr>
                      <a:r>
                        <a:rPr lang="tr-TR" sz="1000">
                          <a:effectLst/>
                        </a:rPr>
                        <a:t>KONTROL ET</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hMerge="1">
                  <a:txBody>
                    <a:bodyPr/>
                    <a:lstStyle/>
                    <a:p>
                      <a:endParaRPr lang="tr-TR"/>
                    </a:p>
                  </a:txBody>
                  <a:tcPr/>
                </a:tc>
                <a:extLst>
                  <a:ext uri="{0D108BD9-81ED-4DB2-BD59-A6C34878D82A}">
                    <a16:rowId xmlns:a16="http://schemas.microsoft.com/office/drawing/2014/main" val="3220377908"/>
                  </a:ext>
                </a:extLst>
              </a:tr>
              <a:tr h="177714">
                <a:tc>
                  <a:txBody>
                    <a:bodyPr/>
                    <a:lstStyle/>
                    <a:p>
                      <a:pPr algn="l">
                        <a:lnSpc>
                          <a:spcPct val="107000"/>
                        </a:lnSpc>
                        <a:spcAft>
                          <a:spcPts val="0"/>
                        </a:spcAft>
                      </a:pPr>
                      <a:r>
                        <a:rPr lang="tr-TR" sz="1000">
                          <a:effectLst/>
                        </a:rPr>
                        <a:t>Faaliyet</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l">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920087162"/>
                  </a:ext>
                </a:extLst>
              </a:tr>
              <a:tr h="177714">
                <a:tc>
                  <a:txBody>
                    <a:bodyPr/>
                    <a:lstStyle/>
                    <a:p>
                      <a:pPr algn="l">
                        <a:lnSpc>
                          <a:spcPct val="107000"/>
                        </a:lnSpc>
                        <a:spcAft>
                          <a:spcPts val="0"/>
                        </a:spcAft>
                      </a:pPr>
                      <a:r>
                        <a:rPr lang="tr-TR" sz="1000">
                          <a:effectLst/>
                        </a:rPr>
                        <a:t>Sorumlu</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l">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132668975"/>
                  </a:ext>
                </a:extLst>
              </a:tr>
              <a:tr h="177714">
                <a:tc>
                  <a:txBody>
                    <a:bodyPr/>
                    <a:lstStyle/>
                    <a:p>
                      <a:pPr algn="l">
                        <a:lnSpc>
                          <a:spcPct val="107000"/>
                        </a:lnSpc>
                        <a:spcAft>
                          <a:spcPts val="0"/>
                        </a:spcAft>
                      </a:pPr>
                      <a:r>
                        <a:rPr lang="tr-TR" sz="1000">
                          <a:effectLst/>
                        </a:rPr>
                        <a:t>Paydaş Katılımı</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l">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4035035017"/>
                  </a:ext>
                </a:extLst>
              </a:tr>
              <a:tr h="177714">
                <a:tc>
                  <a:txBody>
                    <a:bodyPr/>
                    <a:lstStyle/>
                    <a:p>
                      <a:pPr algn="l">
                        <a:lnSpc>
                          <a:spcPct val="107000"/>
                        </a:lnSpc>
                        <a:spcAft>
                          <a:spcPts val="0"/>
                        </a:spcAft>
                      </a:pPr>
                      <a:r>
                        <a:rPr lang="tr-TR" sz="1000">
                          <a:effectLst/>
                        </a:rPr>
                        <a:t>Nesnel Kanıt</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l">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420983167"/>
                  </a:ext>
                </a:extLst>
              </a:tr>
              <a:tr h="177714">
                <a:tc>
                  <a:txBody>
                    <a:bodyPr/>
                    <a:lstStyle/>
                    <a:p>
                      <a:pPr algn="l">
                        <a:lnSpc>
                          <a:spcPct val="107000"/>
                        </a:lnSpc>
                        <a:spcAft>
                          <a:spcPts val="0"/>
                        </a:spcAft>
                      </a:pPr>
                      <a:r>
                        <a:rPr lang="tr-TR" sz="1000">
                          <a:effectLst/>
                        </a:rPr>
                        <a:t>Kontrol Periyodu</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l">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603068479"/>
                  </a:ext>
                </a:extLst>
              </a:tr>
              <a:tr h="177714">
                <a:tc gridSpan="2">
                  <a:txBody>
                    <a:bodyPr/>
                    <a:lstStyle/>
                    <a:p>
                      <a:pPr algn="ctr">
                        <a:lnSpc>
                          <a:spcPct val="107000"/>
                        </a:lnSpc>
                        <a:spcAft>
                          <a:spcPts val="0"/>
                        </a:spcAft>
                      </a:pPr>
                      <a:r>
                        <a:rPr lang="tr-TR" sz="1000">
                          <a:effectLst/>
                        </a:rPr>
                        <a:t>ÖNLEM AL</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hMerge="1">
                  <a:txBody>
                    <a:bodyPr/>
                    <a:lstStyle/>
                    <a:p>
                      <a:endParaRPr lang="tr-TR"/>
                    </a:p>
                  </a:txBody>
                  <a:tcPr/>
                </a:tc>
                <a:extLst>
                  <a:ext uri="{0D108BD9-81ED-4DB2-BD59-A6C34878D82A}">
                    <a16:rowId xmlns:a16="http://schemas.microsoft.com/office/drawing/2014/main" val="2602684449"/>
                  </a:ext>
                </a:extLst>
              </a:tr>
              <a:tr h="177714">
                <a:tc>
                  <a:txBody>
                    <a:bodyPr/>
                    <a:lstStyle/>
                    <a:p>
                      <a:pPr algn="l">
                        <a:lnSpc>
                          <a:spcPct val="107000"/>
                        </a:lnSpc>
                        <a:spcAft>
                          <a:spcPts val="0"/>
                        </a:spcAft>
                      </a:pPr>
                      <a:r>
                        <a:rPr lang="tr-TR" sz="1000">
                          <a:effectLst/>
                        </a:rPr>
                        <a:t>Faaliyet</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l">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678666924"/>
                  </a:ext>
                </a:extLst>
              </a:tr>
              <a:tr h="177714">
                <a:tc>
                  <a:txBody>
                    <a:bodyPr/>
                    <a:lstStyle/>
                    <a:p>
                      <a:pPr algn="l">
                        <a:lnSpc>
                          <a:spcPct val="107000"/>
                        </a:lnSpc>
                        <a:spcAft>
                          <a:spcPts val="0"/>
                        </a:spcAft>
                      </a:pPr>
                      <a:r>
                        <a:rPr lang="tr-TR" sz="1000">
                          <a:effectLst/>
                        </a:rPr>
                        <a:t>Sorumlu</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l">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025058457"/>
                  </a:ext>
                </a:extLst>
              </a:tr>
              <a:tr h="177714">
                <a:tc>
                  <a:txBody>
                    <a:bodyPr/>
                    <a:lstStyle/>
                    <a:p>
                      <a:pPr algn="l">
                        <a:lnSpc>
                          <a:spcPct val="107000"/>
                        </a:lnSpc>
                        <a:spcAft>
                          <a:spcPts val="0"/>
                        </a:spcAft>
                      </a:pPr>
                      <a:r>
                        <a:rPr lang="tr-TR" sz="1000">
                          <a:effectLst/>
                        </a:rPr>
                        <a:t>Nesnel Kanıt</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l">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1587192847"/>
                  </a:ext>
                </a:extLst>
              </a:tr>
              <a:tr h="177714">
                <a:tc>
                  <a:txBody>
                    <a:bodyPr/>
                    <a:lstStyle/>
                    <a:p>
                      <a:pPr algn="l">
                        <a:lnSpc>
                          <a:spcPct val="107000"/>
                        </a:lnSpc>
                        <a:spcAft>
                          <a:spcPts val="0"/>
                        </a:spcAft>
                      </a:pPr>
                      <a:r>
                        <a:rPr lang="tr-TR" sz="1000">
                          <a:effectLst/>
                        </a:rPr>
                        <a:t>Önlem Periyodu</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l">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4272951768"/>
                  </a:ext>
                </a:extLst>
              </a:tr>
              <a:tr h="177714">
                <a:tc>
                  <a:txBody>
                    <a:bodyPr/>
                    <a:lstStyle/>
                    <a:p>
                      <a:pPr algn="l">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l">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1268862618"/>
                  </a:ext>
                </a:extLst>
              </a:tr>
              <a:tr h="177714">
                <a:tc gridSpan="2">
                  <a:txBody>
                    <a:bodyPr/>
                    <a:lstStyle/>
                    <a:p>
                      <a:pPr algn="ctr">
                        <a:lnSpc>
                          <a:spcPct val="107000"/>
                        </a:lnSpc>
                        <a:spcAft>
                          <a:spcPts val="0"/>
                        </a:spcAft>
                      </a:pPr>
                      <a:r>
                        <a:rPr lang="tr-TR" sz="1000">
                          <a:effectLst/>
                        </a:rPr>
                        <a:t>KANITLAR</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hMerge="1">
                  <a:txBody>
                    <a:bodyPr/>
                    <a:lstStyle/>
                    <a:p>
                      <a:endParaRPr lang="tr-TR"/>
                    </a:p>
                  </a:txBody>
                  <a:tcPr/>
                </a:tc>
                <a:extLst>
                  <a:ext uri="{0D108BD9-81ED-4DB2-BD59-A6C34878D82A}">
                    <a16:rowId xmlns:a16="http://schemas.microsoft.com/office/drawing/2014/main" val="2587175697"/>
                  </a:ext>
                </a:extLst>
              </a:tr>
              <a:tr h="177714">
                <a:tc>
                  <a:txBody>
                    <a:bodyPr/>
                    <a:lstStyle/>
                    <a:p>
                      <a:pPr algn="l">
                        <a:lnSpc>
                          <a:spcPct val="107000"/>
                        </a:lnSpc>
                        <a:spcAft>
                          <a:spcPts val="0"/>
                        </a:spcAft>
                      </a:pPr>
                      <a:r>
                        <a:rPr lang="tr-TR" sz="1000">
                          <a:effectLst/>
                        </a:rPr>
                        <a:t> </a:t>
                      </a:r>
                      <a:endParaRPr lang="tr-TR" sz="1000" b="1">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algn="l">
                        <a:lnSpc>
                          <a:spcPct val="107000"/>
                        </a:lnSpc>
                        <a:spcAft>
                          <a:spcPts val="0"/>
                        </a:spcAft>
                      </a:pPr>
                      <a:r>
                        <a:rPr lang="tr-TR" sz="1000" u="none" strike="noStrike" dirty="0">
                          <a:effectLst/>
                        </a:rPr>
                        <a:t> </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131520303"/>
                  </a:ext>
                </a:extLst>
              </a:tr>
            </a:tbl>
          </a:graphicData>
        </a:graphic>
      </p:graphicFrame>
    </p:spTree>
    <p:extLst>
      <p:ext uri="{BB962C8B-B14F-4D97-AF65-F5344CB8AC3E}">
        <p14:creationId xmlns:p14="http://schemas.microsoft.com/office/powerpoint/2010/main" val="192995343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96161"/>
            <a:ext cx="10515600" cy="557984"/>
          </a:xfrm>
        </p:spPr>
        <p:txBody>
          <a:bodyPr>
            <a:normAutofit fontScale="90000"/>
          </a:bodyPr>
          <a:lstStyle/>
          <a:p>
            <a:pPr algn="ctr"/>
            <a:r>
              <a:rPr lang="tr-TR" b="1" dirty="0">
                <a:solidFill>
                  <a:srgbClr val="FF0000"/>
                </a:solidFill>
                <a:latin typeface="Calibri" panose="020F0502020204030204" pitchFamily="34" charset="0"/>
                <a:ea typeface="Calibri" panose="020F0502020204030204" pitchFamily="34" charset="0"/>
                <a:cs typeface="Calibri" panose="020F0502020204030204" pitchFamily="34" charset="0"/>
              </a:rPr>
              <a:t>Planla</a:t>
            </a:r>
            <a:endParaRPr lang="tr-TR" dirty="0"/>
          </a:p>
        </p:txBody>
      </p:sp>
      <p:sp>
        <p:nvSpPr>
          <p:cNvPr id="3" name="İçerik Yer Tutucusu 2"/>
          <p:cNvSpPr>
            <a:spLocks noGrp="1"/>
          </p:cNvSpPr>
          <p:nvPr>
            <p:ph idx="1"/>
          </p:nvPr>
        </p:nvSpPr>
        <p:spPr>
          <a:xfrm>
            <a:off x="556591" y="1140823"/>
            <a:ext cx="10712300" cy="5036140"/>
          </a:xfrm>
        </p:spPr>
        <p:txBody>
          <a:bodyPr>
            <a:normAutofit fontScale="92500"/>
          </a:bodyPr>
          <a:lstStyle/>
          <a:p>
            <a:pPr>
              <a:lnSpc>
                <a:spcPct val="120000"/>
              </a:lnSpc>
              <a:spcBef>
                <a:spcPts val="0"/>
              </a:spcBef>
              <a:spcAft>
                <a:spcPts val="400"/>
              </a:spcAft>
            </a:pPr>
            <a:r>
              <a:rPr lang="tr-TR" dirty="0"/>
              <a:t>Problemler </a:t>
            </a:r>
            <a:r>
              <a:rPr lang="tr-TR" dirty="0" smtClean="0"/>
              <a:t>belirlenir,</a:t>
            </a:r>
            <a:endParaRPr lang="tr-TR" dirty="0"/>
          </a:p>
          <a:p>
            <a:pPr>
              <a:lnSpc>
                <a:spcPct val="120000"/>
              </a:lnSpc>
              <a:spcBef>
                <a:spcPts val="0"/>
              </a:spcBef>
              <a:spcAft>
                <a:spcPts val="400"/>
              </a:spcAft>
            </a:pPr>
            <a:r>
              <a:rPr lang="tr-TR" dirty="0"/>
              <a:t> Durum analiz edilir, fırsatlar </a:t>
            </a:r>
            <a:r>
              <a:rPr lang="tr-TR" dirty="0" smtClean="0"/>
              <a:t>belirlenir,</a:t>
            </a:r>
            <a:endParaRPr lang="tr-TR" dirty="0"/>
          </a:p>
          <a:p>
            <a:pPr>
              <a:lnSpc>
                <a:spcPct val="120000"/>
              </a:lnSpc>
              <a:spcBef>
                <a:spcPts val="0"/>
              </a:spcBef>
              <a:spcAft>
                <a:spcPts val="400"/>
              </a:spcAft>
            </a:pPr>
            <a:r>
              <a:rPr lang="tr-TR" dirty="0"/>
              <a:t> Önem derecesine göre iyileştirilmesi gereken noktalar sıralanır ve </a:t>
            </a:r>
            <a:r>
              <a:rPr lang="tr-TR" dirty="0" smtClean="0"/>
              <a:t>seçilir,</a:t>
            </a:r>
            <a:endParaRPr lang="tr-TR" dirty="0"/>
          </a:p>
          <a:p>
            <a:pPr>
              <a:lnSpc>
                <a:spcPct val="120000"/>
              </a:lnSpc>
              <a:spcBef>
                <a:spcPts val="0"/>
              </a:spcBef>
              <a:spcAft>
                <a:spcPts val="400"/>
              </a:spcAft>
            </a:pPr>
            <a:r>
              <a:rPr lang="tr-TR" dirty="0"/>
              <a:t> Amaç ve hedefler </a:t>
            </a:r>
            <a:r>
              <a:rPr lang="tr-TR" dirty="0" smtClean="0"/>
              <a:t>belirlenir,</a:t>
            </a:r>
            <a:endParaRPr lang="tr-TR" dirty="0"/>
          </a:p>
          <a:p>
            <a:pPr>
              <a:lnSpc>
                <a:spcPct val="120000"/>
              </a:lnSpc>
              <a:spcBef>
                <a:spcPts val="0"/>
              </a:spcBef>
              <a:spcAft>
                <a:spcPts val="400"/>
              </a:spcAft>
            </a:pPr>
            <a:r>
              <a:rPr lang="tr-TR" dirty="0"/>
              <a:t> Amaç ve hedeflere yönelik ölçütler ve standartlar </a:t>
            </a:r>
            <a:r>
              <a:rPr lang="tr-TR" dirty="0" smtClean="0"/>
              <a:t>belirlenir,</a:t>
            </a:r>
            <a:endParaRPr lang="tr-TR" dirty="0"/>
          </a:p>
          <a:p>
            <a:pPr>
              <a:lnSpc>
                <a:spcPct val="120000"/>
              </a:lnSpc>
              <a:spcBef>
                <a:spcPts val="0"/>
              </a:spcBef>
              <a:spcAft>
                <a:spcPts val="400"/>
              </a:spcAft>
            </a:pPr>
            <a:r>
              <a:rPr lang="tr-TR" dirty="0"/>
              <a:t> İşbirliği yapılacak paydaşlar </a:t>
            </a:r>
            <a:r>
              <a:rPr lang="tr-TR" dirty="0" smtClean="0"/>
              <a:t>belirlenir,</a:t>
            </a:r>
            <a:endParaRPr lang="tr-TR" dirty="0"/>
          </a:p>
          <a:p>
            <a:pPr>
              <a:lnSpc>
                <a:spcPct val="120000"/>
              </a:lnSpc>
              <a:spcBef>
                <a:spcPts val="0"/>
              </a:spcBef>
              <a:spcAft>
                <a:spcPts val="400"/>
              </a:spcAft>
            </a:pPr>
            <a:r>
              <a:rPr lang="tr-TR" dirty="0"/>
              <a:t> Görev ve sorumluluklar </a:t>
            </a:r>
            <a:r>
              <a:rPr lang="tr-TR" dirty="0" smtClean="0"/>
              <a:t>paylaşılır,</a:t>
            </a:r>
            <a:endParaRPr lang="tr-TR" dirty="0"/>
          </a:p>
          <a:p>
            <a:pPr>
              <a:lnSpc>
                <a:spcPct val="120000"/>
              </a:lnSpc>
              <a:spcBef>
                <a:spcPts val="0"/>
              </a:spcBef>
              <a:spcAft>
                <a:spcPts val="400"/>
              </a:spcAft>
            </a:pPr>
            <a:r>
              <a:rPr lang="tr-TR" dirty="0"/>
              <a:t> Risk analizi yapılarak olası riskler ve risk yönetimi stratejileri </a:t>
            </a:r>
            <a:r>
              <a:rPr lang="tr-TR" dirty="0" smtClean="0"/>
              <a:t>belirlenir,</a:t>
            </a:r>
            <a:endParaRPr lang="tr-TR" dirty="0"/>
          </a:p>
          <a:p>
            <a:pPr>
              <a:lnSpc>
                <a:spcPct val="120000"/>
              </a:lnSpc>
              <a:spcBef>
                <a:spcPts val="0"/>
              </a:spcBef>
              <a:spcAft>
                <a:spcPts val="400"/>
              </a:spcAft>
            </a:pPr>
            <a:r>
              <a:rPr lang="tr-TR" dirty="0"/>
              <a:t> Kaynaklar güvence altına alınır.</a:t>
            </a:r>
          </a:p>
          <a:p>
            <a:pPr>
              <a:lnSpc>
                <a:spcPct val="120000"/>
              </a:lnSpc>
              <a:spcAft>
                <a:spcPts val="400"/>
              </a:spcAft>
            </a:pPr>
            <a:endParaRPr lang="tr-TR" dirty="0"/>
          </a:p>
        </p:txBody>
      </p:sp>
      <p:sp>
        <p:nvSpPr>
          <p:cNvPr id="4" name="Veri Yer Tutucusu 3"/>
          <p:cNvSpPr>
            <a:spLocks noGrp="1"/>
          </p:cNvSpPr>
          <p:nvPr>
            <p:ph type="dt" sz="half" idx="10"/>
          </p:nvPr>
        </p:nvSpPr>
        <p:spPr/>
        <p:txBody>
          <a:bodyPr/>
          <a:lstStyle/>
          <a:p>
            <a:fld id="{02E5D483-289A-4200-B5F9-E324C08D5E43}" type="datetime1">
              <a:rPr lang="tr-TR" smtClean="0"/>
              <a:t>19.01.2024</a:t>
            </a:fld>
            <a:endParaRPr lang="tr-TR"/>
          </a:p>
        </p:txBody>
      </p:sp>
      <p:sp>
        <p:nvSpPr>
          <p:cNvPr id="5" name="Altbilgi Yer Tutucusu 4"/>
          <p:cNvSpPr>
            <a:spLocks noGrp="1"/>
          </p:cNvSpPr>
          <p:nvPr>
            <p:ph type="ftr" sz="quarter" idx="11"/>
          </p:nvPr>
        </p:nvSpPr>
        <p:spPr/>
        <p:txBody>
          <a:bodyPr/>
          <a:lstStyle/>
          <a:p>
            <a:r>
              <a:rPr lang="tr-TR" smtClean="0"/>
              <a:t>TRÜ 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9</a:t>
            </a:fld>
            <a:endParaRPr lang="tr-TR"/>
          </a:p>
        </p:txBody>
      </p:sp>
      <p:sp>
        <p:nvSpPr>
          <p:cNvPr id="7" name="Akış Çizelgesi: Toplam Birleşimi 6"/>
          <p:cNvSpPr/>
          <p:nvPr/>
        </p:nvSpPr>
        <p:spPr>
          <a:xfrm>
            <a:off x="11643359" y="6351134"/>
            <a:ext cx="209005" cy="3063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2" name="Picture 4" descr="Planlama - Kültür Deniz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1638" y="-55119"/>
            <a:ext cx="2050362" cy="1544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58851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2089</TotalTime>
  <Words>4382</Words>
  <Application>Microsoft Office PowerPoint</Application>
  <PresentationFormat>Geniş ekran</PresentationFormat>
  <Paragraphs>744</Paragraphs>
  <Slides>70</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70</vt:i4>
      </vt:variant>
    </vt:vector>
  </HeadingPairs>
  <TitlesOfParts>
    <vt:vector size="77" baseType="lpstr">
      <vt:lpstr>Arial</vt:lpstr>
      <vt:lpstr>Calibri</vt:lpstr>
      <vt:lpstr>CamberW01-Light</vt:lpstr>
      <vt:lpstr>DIN Pro Regular</vt:lpstr>
      <vt:lpstr>Open Sans Extrabold</vt:lpstr>
      <vt:lpstr>Times New Roman</vt:lpstr>
      <vt:lpstr>Office Teması</vt:lpstr>
      <vt:lpstr>T.C. TRABZON ÜNİVERSİTESİ  2023 YILI KURUM İÇ DEĞERLENDİRME RAPORU (KİDR) HAZIRLAMA BİLGİLENDİRME TOPLANTISI</vt:lpstr>
      <vt:lpstr>Kalite Süreçlerinde Temel Kavramlar</vt:lpstr>
      <vt:lpstr>İç Kalite Güvence Sistemi</vt:lpstr>
      <vt:lpstr>Dış Kalite Güvence Sistemleri</vt:lpstr>
      <vt:lpstr>Dış Kalite Güvence Sistemleri Kurumsal Dış Değerlendirme</vt:lpstr>
      <vt:lpstr>Dış Kalite Güvence Sistemleri Kurumsal Akreditasyon</vt:lpstr>
      <vt:lpstr>Kalite İç ve Dış Değerlendirme Süreçlerinde PUKÖ</vt:lpstr>
      <vt:lpstr>Kalite İç ve Dış Değerlendirme Süreçlerinde PUKÖ</vt:lpstr>
      <vt:lpstr>Planla</vt:lpstr>
      <vt:lpstr>Uygula</vt:lpstr>
      <vt:lpstr>Kontrol Et</vt:lpstr>
      <vt:lpstr>Önlem Al</vt:lpstr>
      <vt:lpstr>Yönetsel / İdari süreçlerde PUKÖ döngüsünü sağlamak amacıyla</vt:lpstr>
      <vt:lpstr> Eğitim-Öğretim süreçlerinde PUKÖ döngüsünü sağlamak için, </vt:lpstr>
      <vt:lpstr>Araştırma-Geliştirme süreçlerinde PUKÖ döngüsünü sağlamak için;</vt:lpstr>
      <vt:lpstr>Toplumsal Katkı süreçlerinde PUKÖ döngüsünü sağlamak amacıyla;</vt:lpstr>
      <vt:lpstr>PUKÖ Döngüsü Örnekleri</vt:lpstr>
      <vt:lpstr>Kurumsal İç Değerlendirme Raporu (KİDR) hazırlamanın amacı nedir?</vt:lpstr>
      <vt:lpstr>Kurumsal İç Değerlendirme Raporu (KİDR) Hazırlamanın Amacı</vt:lpstr>
      <vt:lpstr>Kurumsal İç Değerlendirme Raporu (KİDR): İçerik</vt:lpstr>
      <vt:lpstr>Kurum İç Değerlendirme Raporu (KİDR)</vt:lpstr>
      <vt:lpstr>Kurum İç Değerlendirme Raporu (KİDR)</vt:lpstr>
      <vt:lpstr>KURUM İÇ DEĞERLENDİRME RAPORU (KİDR) ŞABLONU</vt:lpstr>
      <vt:lpstr>Kurum İç Değerlendirme Raporu Şablonu</vt:lpstr>
      <vt:lpstr>Kurum İç Değerlendirme Raporu Şablonu</vt:lpstr>
      <vt:lpstr>Kurum İç Değerlendirme Raporu Şablonu</vt:lpstr>
      <vt:lpstr>PowerPoint Sunusu</vt:lpstr>
      <vt:lpstr>A. LİDERLİK, YÖNETİŞİM ve KALİTE</vt:lpstr>
      <vt:lpstr>A. LİDERLİK, YÖNETİŞİM ve KALİTE</vt:lpstr>
      <vt:lpstr>B. EĞİTİM VE ÖĞRETİM</vt:lpstr>
      <vt:lpstr>B. EĞİTİM VE ÖĞRETİM</vt:lpstr>
      <vt:lpstr>C. ARAŞTIRMA VE GELİŞTİRME (Sanat alanları bulunan yükseköğretim kurumlarında Araştırma ve Geliştirme başlığı altında sanat faaliyetleri de bu kapsamda değerlendirilmelidir.)</vt:lpstr>
      <vt:lpstr>C. ARAŞTIRMA VE GELİŞTİRME</vt:lpstr>
      <vt:lpstr>D. TOPLUMSAL KATKI </vt:lpstr>
      <vt:lpstr>D. TOPLUMSAL KATKI </vt:lpstr>
      <vt:lpstr>D. TOPLUMSAL KATKI </vt:lpstr>
      <vt:lpstr>Kurum İç Değerlendirme Raporu Şablonu</vt:lpstr>
      <vt:lpstr>YÖKAK Dereceli Değerlendirme Anahtarı ve Kullanımı</vt:lpstr>
      <vt:lpstr>YÖKAK Dereceli Değerlendirme Anahtarı ve Kullanımı</vt:lpstr>
      <vt:lpstr>YÖKAK Dereceli Değerlendirme Anahtarı ve Kullanımı Alt ölçütlerin PUKÖ döngüsü ile ilişkilendirilmiş olgunluk düzeyleri</vt:lpstr>
      <vt:lpstr>YÖKAK Dereceli Değerlendirme Anahtarı ve Kullanımı</vt:lpstr>
      <vt:lpstr>YÖKAK Dereceli Değerlendirme Anahtarı ve Kullanımı KİDR yazımında başlık, ölçüt ve alt ölçütlerin ilişkilendirilmesi örneği</vt:lpstr>
      <vt:lpstr>YÖKAK Dereceli Değerlendirme Anahtarı ve Kullanımı KİDR yazımında başlık, ölçüt ve alt ölçütlerin ilişkilendirilmesi örneği</vt:lpstr>
      <vt:lpstr>YÖKAK Dereceli Değerlendirme Anahtarı ve Kullanımı</vt:lpstr>
      <vt:lpstr>YÖKAK Dereceli Değerlendirme Anahtarı ve Kullanımı</vt:lpstr>
      <vt:lpstr>YÖKAK Dereceli Değerlendirme Anahtarı ve Kullanımı</vt:lpstr>
      <vt:lpstr>KİDR Hazırlanması ve Yazımı</vt:lpstr>
      <vt:lpstr>KİDR Hazırlanması ve Yazımı</vt:lpstr>
      <vt:lpstr>KİDR Hazırlanması ve Yazımı</vt:lpstr>
      <vt:lpstr>KİDR Hazırlanması ve Yazımı</vt:lpstr>
      <vt:lpstr>KİDR Hazırlanması ve Yazımı</vt:lpstr>
      <vt:lpstr>KİDR Hazırlanması ve Yazımı</vt:lpstr>
      <vt:lpstr>KİDR Hazırlanması ve Yazımı</vt:lpstr>
      <vt:lpstr>KİDR Hazırlanması ve Yazımı</vt:lpstr>
      <vt:lpstr>KİDR Hazırlanması ve Yazımı</vt:lpstr>
      <vt:lpstr>KİDR Hazırlanması ve Yazımı</vt:lpstr>
      <vt:lpstr>KİDR Hazırlanması ve Yazımı: Kanıt Kullanımı</vt:lpstr>
      <vt:lpstr>KİDR Hazırlanması ve Yazımı: Kanıt Kullanımı</vt:lpstr>
      <vt:lpstr>KİDR Hazırlanması ve Yazımı: Kanıt Kullanımı</vt:lpstr>
      <vt:lpstr>KİDR Hazırlanması ve Yazımı: Kanıt Kullanımı</vt:lpstr>
      <vt:lpstr>KİDR Hazırlanması ve Yazımı: Kanıt Kullanımı</vt:lpstr>
      <vt:lpstr>KİDR Hazırlanması ve Yazımı: Kanıt Kullanımı</vt:lpstr>
      <vt:lpstr>PowerPoint Sunusu</vt:lpstr>
      <vt:lpstr>KİDR’lerde Sık Karşılaşılan Problemler</vt:lpstr>
      <vt:lpstr>KİDR’lerde Sık Karşılaşılan Problemler</vt:lpstr>
      <vt:lpstr>YAPILACAK ÇALIŞMALAR</vt:lpstr>
      <vt:lpstr>YAPILACAK ÇALIŞMALAR</vt:lpstr>
      <vt:lpstr>Kaynaklar</vt:lpstr>
      <vt:lpstr>KURUM İÇ DEĞERLENDİRME RAPORU (KİDR) HAZIRLAMA</vt:lpstr>
      <vt:lpstr>Katılımınız ve katkılarınız için teşekkür ederiz.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KURUM İÇ DEĞERLENDİRME RAPORU (KİDR) HAZIRLAMA KILAVUZU- Sürüm 3.0</dc:title>
  <dc:creator>Windows User</dc:creator>
  <cp:lastModifiedBy>FUNDA HATİPOĞLU</cp:lastModifiedBy>
  <cp:revision>171</cp:revision>
  <dcterms:created xsi:type="dcterms:W3CDTF">2022-01-24T19:58:08Z</dcterms:created>
  <dcterms:modified xsi:type="dcterms:W3CDTF">2024-01-19T07:51:05Z</dcterms:modified>
</cp:coreProperties>
</file>