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2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91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</p:sldIdLst>
  <p:sldSz cx="12192000" cy="6858000"/>
  <p:notesSz cx="9875838" cy="67421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iw0YXYEC+COvDNoLxT8Qnb0iZF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5BA07C-8D9D-44E1-A43A-87309FD001F8}">
  <a:tblStyle styleId="{4C5BA07C-8D9D-44E1-A43A-87309FD001F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1738F0-4E57-46B8-BB78-827A1B37898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F18A48E-DE6D-4143-9D8E-C1AF7A138E3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64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4279530" cy="33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94025" y="1"/>
            <a:ext cx="4279530" cy="33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03839"/>
            <a:ext cx="4279530" cy="33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4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6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7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8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9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0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2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3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4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 txBox="1">
            <a:spLocks noGrp="1"/>
          </p:cNvSpPr>
          <p:nvPr>
            <p:ph type="body" idx="1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ve Dikey Metin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5" name="Google Shape;85;p65"/>
          <p:cNvSpPr txBox="1"/>
          <p:nvPr/>
        </p:nvSpPr>
        <p:spPr>
          <a:xfrm>
            <a:off x="4038600" y="643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FATİH EĞİTİM FAKÜLTESİ</a:t>
            </a:r>
            <a:endParaRPr sz="1400" b="1">
              <a:solidFill>
                <a:srgbClr val="96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key Başlık ve Metin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92" name="Google Shape;92;p66"/>
          <p:cNvSpPr txBox="1"/>
          <p:nvPr/>
        </p:nvSpPr>
        <p:spPr>
          <a:xfrm>
            <a:off x="4038600" y="643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FATİH EĞİTİM FAKÜLTESİ</a:t>
            </a:r>
            <a:endParaRPr sz="1400" b="1">
              <a:solidFill>
                <a:srgbClr val="96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ftr" idx="11"/>
          </p:nvPr>
        </p:nvSpPr>
        <p:spPr>
          <a:xfrm>
            <a:off x="4038600" y="643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962E2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alnızca Başlık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2" name="Google Shape;32;p58"/>
          <p:cNvSpPr txBox="1"/>
          <p:nvPr/>
        </p:nvSpPr>
        <p:spPr>
          <a:xfrm>
            <a:off x="4038600" y="643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i="0" u="none" strike="noStrike" cap="none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FATİH EĞİTİM FAKÜLTESİ</a:t>
            </a:r>
            <a:endParaRPr sz="1400" b="1" i="0" u="none" strike="noStrike" cap="none">
              <a:solidFill>
                <a:srgbClr val="96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ölüm Üstbilgisi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9" name="Google Shape;39;p59"/>
          <p:cNvSpPr txBox="1"/>
          <p:nvPr/>
        </p:nvSpPr>
        <p:spPr>
          <a:xfrm>
            <a:off x="4038600" y="643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FATİH EĞİTİM FAKÜLTESİ</a:t>
            </a:r>
            <a:endParaRPr sz="1400" b="1">
              <a:solidFill>
                <a:srgbClr val="96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İki İçerik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7" name="Google Shape;47;p60"/>
          <p:cNvSpPr txBox="1"/>
          <p:nvPr/>
        </p:nvSpPr>
        <p:spPr>
          <a:xfrm>
            <a:off x="4038600" y="643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FATİH EĞİTİM FAKÜLTESİ</a:t>
            </a:r>
            <a:endParaRPr sz="1400" b="1">
              <a:solidFill>
                <a:srgbClr val="96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rşılaştırma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7" name="Google Shape;57;p61"/>
          <p:cNvSpPr txBox="1"/>
          <p:nvPr/>
        </p:nvSpPr>
        <p:spPr>
          <a:xfrm>
            <a:off x="4038600" y="643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FATİH EĞİTİM FAKÜLTESİ</a:t>
            </a:r>
            <a:endParaRPr sz="1400" b="1">
              <a:solidFill>
                <a:srgbClr val="96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ş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2" name="Google Shape;62;p62"/>
          <p:cNvSpPr txBox="1"/>
          <p:nvPr/>
        </p:nvSpPr>
        <p:spPr>
          <a:xfrm>
            <a:off x="4038600" y="643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FATİH EĞİTİM FAKÜLTESİ</a:t>
            </a:r>
            <a:endParaRPr sz="1400" b="1">
              <a:solidFill>
                <a:srgbClr val="96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İçerik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6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70" name="Google Shape;70;p63"/>
          <p:cNvSpPr txBox="1"/>
          <p:nvPr/>
        </p:nvSpPr>
        <p:spPr>
          <a:xfrm>
            <a:off x="4038600" y="643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FATİH EĞİTİM FAKÜLTESİ</a:t>
            </a:r>
            <a:endParaRPr sz="1400" b="1">
              <a:solidFill>
                <a:srgbClr val="96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Resi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78" name="Google Shape;78;p64"/>
          <p:cNvSpPr txBox="1"/>
          <p:nvPr/>
        </p:nvSpPr>
        <p:spPr>
          <a:xfrm>
            <a:off x="4038600" y="643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FATİH EĞİTİM FAKÜLTESİ</a:t>
            </a:r>
            <a:endParaRPr sz="1400" b="1">
              <a:solidFill>
                <a:srgbClr val="96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0" y="1596450"/>
            <a:ext cx="12192000" cy="453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tr-T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Trabzon Üniversitesi </a:t>
            </a:r>
            <a:endParaRPr/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tr-T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Büyük Veri Ve Yapay Zeka Koordinatörlüğü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FF0000"/>
                </a:solidFill>
              </a:rPr>
              <a:t>Araştırma ve Geliştirme Faaliyetleri: </a:t>
            </a:r>
            <a:br>
              <a:rPr lang="tr-TR" sz="3200" b="1">
                <a:solidFill>
                  <a:srgbClr val="FF0000"/>
                </a:solidFill>
              </a:rPr>
            </a:br>
            <a:r>
              <a:rPr lang="tr-TR" sz="3200" b="1">
                <a:solidFill>
                  <a:srgbClr val="3333FF"/>
                </a:solidFill>
              </a:rPr>
              <a:t>2025 Yılına Göre Yazılım Uygulama Bilgileri</a:t>
            </a:r>
            <a:endParaRPr sz="3200">
              <a:solidFill>
                <a:srgbClr val="3333FF"/>
              </a:solidFill>
            </a:endParaRPr>
          </a:p>
        </p:txBody>
      </p:sp>
      <p:sp>
        <p:nvSpPr>
          <p:cNvPr id="285" name="Google Shape;28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286" name="Google Shape;28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10</a:t>
            </a:fld>
            <a:endParaRPr/>
          </a:p>
        </p:txBody>
      </p:sp>
      <p:graphicFrame>
        <p:nvGraphicFramePr>
          <p:cNvPr id="287" name="Google Shape;287;p24"/>
          <p:cNvGraphicFramePr/>
          <p:nvPr/>
        </p:nvGraphicFramePr>
        <p:xfrm>
          <a:off x="241378" y="1821775"/>
          <a:ext cx="11569625" cy="438672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{4C5BA07C-8D9D-44E1-A43A-87309FD001F8}</a:tableStyleId>
              </a:tblPr>
              <a:tblGrid>
                <a:gridCol w="426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Uygulama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Yıl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Durumu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Açıklama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50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 Yönetim Sistemi(pys.trabzon.edu.tr)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Projelerin tek bir yerden yönetilmesi ve raporlanması için geliştirilen uygulama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7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Bilimsel Faaliyet İstatistikleri(bilfais.trabzon.edu.tr)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Makale ve proje verilerinin akademik birim, bölüm ve anabilim dalı bazında yıllara göre analiz edilmesini sağlayan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50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Öğretmenlik Uygulaması(ou.trabzon.edu.tr)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Öğretmenlik Uygulaması dersindeki süreçler için geliştirilmiş uygulama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7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Kurumsal İletişim Direktörlüğü Veri Girişi Sistemi(vgkid.trabzon.edu.tr)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Kurumsal İletişim Direktörlüğünün ihtiyaç duyduğu başvuruların yapılıp yönetilebileceği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50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 Veri Giriş Sistemi(vgo.trabzon.edu.tr)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Öğrencilerin muafiyet, kısmi zamanlı başvurularının alınacağı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07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Birimin Resmi Web Sitesi(buyukveri.trabzon.edu.tr)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Makale ve proje verilerinin akademik birim, bölüm ve anabilim dalı bazında yıllara göre analiz edilmesini sağlayan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07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 İşleri Daire </a:t>
                      </a:r>
                      <a:r>
                        <a:rPr lang="tr-TR" sz="11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Başk</a:t>
                      </a:r>
                      <a:r>
                        <a:rPr lang="tr-TR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Veri Giriş Sistemi(vgoidb.trabzon.edu.tr)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 İşleri Daire Başkanlığı için muafiyet başvurularının raporlanabileceği ve sürecin yönetilebileceği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07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Sağlık Kültür ve Spor Daire Başk. Veri Giriş Sistemi(vgsks.trabzon.edu.tr)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Sağlık, Kültür ve Spor Daire Başkanlığı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37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ÖSYM Başarı İstatistikleri (osymistatistik.trabzon.edu.tr)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Üniversitemizdeki bölümleri kazanan öğrencilerin yıllara göre karşılaştırılmasını sağlayan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37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İdari ve Mali İşler Daire Başk. Veri Girişi Sistemi(vgimidb.trabzon.edu.tr)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İdari ve Mali İşler Daire Başkanlığı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37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Strateji Daire Başk. Veri Girişi Sistemi (vgsgdb.trabzon.edu.tr)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Strateji Daire Başkanlığı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37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Yapı İşleri ve Teknik Daire Başk. Veri Girişi Sistemi(vgyitdb.trabzon.edu.tr)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Yapı İşleri ve Teknik Daire Başkanlığı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37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Talep Bildirim Sistemi (tbs.trabzon.edu.tr)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Birimlerden taleplerin alınıp yönlendirileceği bir uygulama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075">
                <a:tc>
                  <a:txBody>
                    <a:bodyPr/>
                    <a:lstStyle/>
                    <a:p>
                      <a:pPr marL="36195" marR="3619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tr-TR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TOPLAM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FF0000"/>
                </a:solidFill>
              </a:rPr>
              <a:t>Araştırma ve Geliştirme Faaliyetleri: </a:t>
            </a:r>
            <a:br>
              <a:rPr lang="tr-TR" sz="3200" b="1">
                <a:solidFill>
                  <a:srgbClr val="FF0000"/>
                </a:solidFill>
              </a:rPr>
            </a:br>
            <a:r>
              <a:rPr lang="tr-TR" sz="3200" b="1">
                <a:solidFill>
                  <a:srgbClr val="3333FF"/>
                </a:solidFill>
              </a:rPr>
              <a:t>Tamamlanmış Tüm Yazılım Uygulama Bilgileri</a:t>
            </a:r>
            <a:endParaRPr sz="3200">
              <a:solidFill>
                <a:srgbClr val="3333FF"/>
              </a:solidFill>
            </a:endParaRPr>
          </a:p>
        </p:txBody>
      </p:sp>
      <p:sp>
        <p:nvSpPr>
          <p:cNvPr id="293" name="Google Shape;29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11</a:t>
            </a:fld>
            <a:endParaRPr/>
          </a:p>
        </p:txBody>
      </p:sp>
      <p:graphicFrame>
        <p:nvGraphicFramePr>
          <p:cNvPr id="295" name="Google Shape;295;p25"/>
          <p:cNvGraphicFramePr/>
          <p:nvPr>
            <p:extLst>
              <p:ext uri="{D42A27DB-BD31-4B8C-83A1-F6EECF244321}">
                <p14:modId xmlns:p14="http://schemas.microsoft.com/office/powerpoint/2010/main" val="2599226176"/>
              </p:ext>
            </p:extLst>
          </p:nvPr>
        </p:nvGraphicFramePr>
        <p:xfrm>
          <a:off x="241378" y="1782120"/>
          <a:ext cx="11619189" cy="454904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{4C5BA07C-8D9D-44E1-A43A-87309FD001F8}</a:tableStyleId>
              </a:tblPr>
              <a:tblGrid>
                <a:gridCol w="432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7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Uygulama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Durumu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Açıklama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Veri Girişi Sistemi(vg.trabzon.edu.tr)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Veri girişi uygulamalarına tek bir yerden erişilmesini sağlayan uygulama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Bağımlılıkla Mücadele Koor. Veri Girişi Sistemi(vgbmk.trabzon.edu.tr)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Bağımlılıkla Mücadele Koordinatörlüğü için geliştirilen bir uygulama.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Engelli Öğrenci Birimi Koor. Veri Girişi Sistemi(vgeobk.trabzon.edu.tr)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Engelli Öğrenci Birimi Koordinatörlüğü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Kurumsal İletişim Direktörlüğü Veri Girişi Sistemi(vgkid.trabzon.edu.tr)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Kurumsal İletişim Direktörlüğü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Kalite Koor. Veri Girişi Sistemi(vgkk.trabzon.edu.tr)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Kalite Koordinatörlüğü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 Veri Giriş Sistemi(vgo.trabzon.edu.tr)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Öğrencilerin muafiyet, kısmi zamanlı başvurularının alınacağı bir uygulama.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 İşleri Daire Başk. Veri Giriş Sistemi(vgoidb.trabzon.edu.tr)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 İşleri Daire Başkanlığı için muafiyet başvurularının raporlanabileceği ve sürecin yönetilebileceği bir uygulama.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Strateji Daire Başk. Veri Girişi Sistemi(vgsgdb.trabzon.edu.tr)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Strateji Daire Başkanlığı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Yapı İşleri ve Teknik Daire Başk. Veri Girişi Sistemi(vgyitdb.trabzon.edu.tr)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Yapı İşleri ve Teknik Daire Başkanlığı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Talep Bildirim Sistemi(tbs.trabzon.edu.tr)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Birimlerden taleplerin alınıp yönlendirileceği bir uygulama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TOPLAM</a:t>
                      </a:r>
                      <a:endParaRPr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 txBox="1"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FF0000"/>
                </a:solidFill>
              </a:rPr>
              <a:t>Araştırma ve Geliştirme Faaliyetleri: </a:t>
            </a:r>
            <a:br>
              <a:rPr lang="tr-TR" sz="3200" b="1">
                <a:solidFill>
                  <a:srgbClr val="FF0000"/>
                </a:solidFill>
              </a:rPr>
            </a:br>
            <a:r>
              <a:rPr lang="tr-TR" sz="3200" b="1">
                <a:solidFill>
                  <a:srgbClr val="3333FF"/>
                </a:solidFill>
              </a:rPr>
              <a:t>Tamamlanmış Tüm Yazılım Uygulama Bilgileri</a:t>
            </a:r>
            <a:endParaRPr sz="3200">
              <a:solidFill>
                <a:srgbClr val="3333FF"/>
              </a:solidFill>
            </a:endParaRPr>
          </a:p>
        </p:txBody>
      </p:sp>
      <p:sp>
        <p:nvSpPr>
          <p:cNvPr id="301" name="Google Shape;30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12</a:t>
            </a:fld>
            <a:endParaRPr/>
          </a:p>
        </p:txBody>
      </p:sp>
      <p:graphicFrame>
        <p:nvGraphicFramePr>
          <p:cNvPr id="303" name="Google Shape;303;p26"/>
          <p:cNvGraphicFramePr/>
          <p:nvPr>
            <p:extLst>
              <p:ext uri="{D42A27DB-BD31-4B8C-83A1-F6EECF244321}">
                <p14:modId xmlns:p14="http://schemas.microsoft.com/office/powerpoint/2010/main" val="2035016552"/>
              </p:ext>
            </p:extLst>
          </p:nvPr>
        </p:nvGraphicFramePr>
        <p:xfrm>
          <a:off x="241378" y="1968423"/>
          <a:ext cx="11557045" cy="21031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{4C5BA07C-8D9D-44E1-A43A-87309FD001F8}</a:tableStyleId>
              </a:tblPr>
              <a:tblGrid>
                <a:gridCol w="391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Uygulama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Durumu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Açıklama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Akademik Çalışma Alanı Arama(akca.trabzon.edu.tr)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Akademisyenlerinin çalışma alanlarını tanımlayıp, bu alanlara göre eşleşen akademisyenlerin bulunmasını sağlayan bir uygulamadır.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Bilimsel Faaliyet İstatistikleri(bilfais.trabzon.edu.tr)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Makale ve proje verilerinin akademik birim, bölüm ve anabilim dalı bazında yıllara göre analiz edilmesini sağlayan uygulama.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Duyuru Uygulaması(du.trabzon.edu.tr)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Doğum günü gelen kullanıcılara ve işe giriş yıl dönümlerinde sistem tarafından otomatik olarak tebrik e-postası gönderilmesini sağlayan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Belge Doğrulama Sistemi(vgkid.trabzon.edu.tr/BelgeDogrulama)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Teşekkür ve katılım sertifikalarının doğrulanmasını sağlayan uygulama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</a:rPr>
                        <a:t>TOPLAM</a:t>
                      </a:r>
                      <a:endParaRPr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dirty="0"/>
                        <a:t> 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FF0000"/>
                </a:solidFill>
              </a:rPr>
              <a:t>Araştırma ve Geliştirme Faaliyetleri: </a:t>
            </a:r>
            <a:br>
              <a:rPr lang="tr-TR" sz="3200" b="1">
                <a:solidFill>
                  <a:srgbClr val="FF0000"/>
                </a:solidFill>
              </a:rPr>
            </a:br>
            <a:r>
              <a:rPr lang="tr-TR" sz="3200" b="1">
                <a:solidFill>
                  <a:srgbClr val="3333FF"/>
                </a:solidFill>
              </a:rPr>
              <a:t>Geliştirilen/Güncellenen Yazılım Uygulama Bilgileri</a:t>
            </a:r>
            <a:endParaRPr sz="3200">
              <a:solidFill>
                <a:srgbClr val="3333FF"/>
              </a:solidFill>
            </a:endParaRPr>
          </a:p>
        </p:txBody>
      </p:sp>
      <p:sp>
        <p:nvSpPr>
          <p:cNvPr id="309" name="Google Shape;30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13</a:t>
            </a:fld>
            <a:endParaRPr/>
          </a:p>
        </p:txBody>
      </p:sp>
      <p:graphicFrame>
        <p:nvGraphicFramePr>
          <p:cNvPr id="311" name="Google Shape;311;p27"/>
          <p:cNvGraphicFramePr/>
          <p:nvPr>
            <p:extLst>
              <p:ext uri="{D42A27DB-BD31-4B8C-83A1-F6EECF244321}">
                <p14:modId xmlns:p14="http://schemas.microsoft.com/office/powerpoint/2010/main" val="4063306055"/>
              </p:ext>
            </p:extLst>
          </p:nvPr>
        </p:nvGraphicFramePr>
        <p:xfrm>
          <a:off x="241378" y="1968423"/>
          <a:ext cx="11459391" cy="41910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{4C5BA07C-8D9D-44E1-A43A-87309FD001F8}</a:tableStyleId>
              </a:tblPr>
              <a:tblGrid>
                <a:gridCol w="432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7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Uygulama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Durumu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Açıklama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Erasmus Döküman Yönetim Sistemi(edms.trabzon.edu.tr)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Geliştirme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Erasmus programına ait belgelerin dijital ortamda yönetilmesini sağlayan sistem.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TRÜ İstatistik Sistemi(truistatistik.trabzon.edu.tr)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Geliştirme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Üniversite personeli ve öğrencilerle ilgili istatistiksel verilere ulaşılabilecek sistem.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Akademik Etkinlik Duyuru Sistemi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Geliştirme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Akademik etkinliklerin tek bir uygulama üzerinden yönetilmesi ve bildirimlerinin gönderilmesini sağlayacak uygulama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Akademisyen-Öğrenci Randevu Sistemi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Geliştirme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Öğrencilerin akademisyenlerden randevu talep edebileceği bir uygulama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</a:rPr>
                        <a:t>TOPLAM</a:t>
                      </a:r>
                      <a:endParaRPr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İdari ve Mali İşler Daire Başk. Veri Girişi Sistemi(vgimidb.trabzon.edu.tr)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İdari ve Mali İşler Daire Başkanlığı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Sağlık Kültür ve Spor Daire Başk. Veri Giriş Sistemi(vgsks.trabzon.edu.tr)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Güncelleme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Sağlık Kültür ve Spor Daire Başkanlığı için geliştirilen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</a:rPr>
                        <a:t>TOPLAM</a:t>
                      </a:r>
                      <a:endParaRPr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dirty="0"/>
                        <a:t> 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FF0000"/>
                </a:solidFill>
              </a:rPr>
              <a:t>Araştırma ve Geliştirme Faaliyetleri: </a:t>
            </a:r>
            <a:br>
              <a:rPr lang="tr-TR" sz="3200" b="1">
                <a:solidFill>
                  <a:srgbClr val="FF0000"/>
                </a:solidFill>
              </a:rPr>
            </a:br>
            <a:r>
              <a:rPr lang="tr-TR" sz="3200" b="1">
                <a:solidFill>
                  <a:srgbClr val="3333FF"/>
                </a:solidFill>
              </a:rPr>
              <a:t>Tüm Yazılım Uygulama Bilgileri</a:t>
            </a:r>
            <a:endParaRPr sz="3200">
              <a:solidFill>
                <a:srgbClr val="3333FF"/>
              </a:solidFill>
            </a:endParaRPr>
          </a:p>
        </p:txBody>
      </p:sp>
      <p:sp>
        <p:nvSpPr>
          <p:cNvPr id="317" name="Google Shape;31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318" name="Google Shape;31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14</a:t>
            </a:fld>
            <a:endParaRPr/>
          </a:p>
        </p:txBody>
      </p:sp>
      <p:graphicFrame>
        <p:nvGraphicFramePr>
          <p:cNvPr id="319" name="Google Shape;319;p28"/>
          <p:cNvGraphicFramePr/>
          <p:nvPr>
            <p:extLst>
              <p:ext uri="{D42A27DB-BD31-4B8C-83A1-F6EECF244321}">
                <p14:modId xmlns:p14="http://schemas.microsoft.com/office/powerpoint/2010/main" val="3280746768"/>
              </p:ext>
            </p:extLst>
          </p:nvPr>
        </p:nvGraphicFramePr>
        <p:xfrm>
          <a:off x="241378" y="1968423"/>
          <a:ext cx="11569625" cy="170347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{4C5BA07C-8D9D-44E1-A43A-87309FD001F8}</a:tableStyleId>
              </a:tblPr>
              <a:tblGrid>
                <a:gridCol w="997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Uygulamalar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Sayı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 Uygulamalar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Güncellenmekte  Olan Uygulamalar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Geliştirilmekte Olan Uygulamalar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</a:rPr>
                        <a:t>TOPLAM</a:t>
                      </a:r>
                      <a:endParaRPr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dirty="0"/>
                        <a:t> 25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>
            <a:spLocks noGrp="1"/>
          </p:cNvSpPr>
          <p:nvPr>
            <p:ph type="title"/>
          </p:nvPr>
        </p:nvSpPr>
        <p:spPr>
          <a:xfrm>
            <a:off x="325209" y="783771"/>
            <a:ext cx="10560505" cy="66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Bilimsel, Sosyal, Kültürel ve Sportif Faaliyetler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381" name="Google Shape;3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382" name="Google Shape;38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15</a:t>
            </a:fld>
            <a:endParaRPr/>
          </a:p>
        </p:txBody>
      </p:sp>
      <p:sp>
        <p:nvSpPr>
          <p:cNvPr id="383" name="Google Shape;383;p36"/>
          <p:cNvSpPr txBox="1"/>
          <p:nvPr/>
        </p:nvSpPr>
        <p:spPr>
          <a:xfrm>
            <a:off x="341075" y="6079351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*Bu etkinliklerin dışında varsa lütfen tabloya ekleyiniz. </a:t>
            </a:r>
            <a:endParaRPr sz="12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4" name="Google Shape;384;p36"/>
          <p:cNvGraphicFramePr/>
          <p:nvPr/>
        </p:nvGraphicFramePr>
        <p:xfrm>
          <a:off x="457201" y="1848680"/>
          <a:ext cx="11390225" cy="3793785"/>
        </p:xfrm>
        <a:graphic>
          <a:graphicData uri="http://schemas.openxmlformats.org/drawingml/2006/table">
            <a:tbl>
              <a:tblPr>
                <a:noFill/>
                <a:tableStyleId>{B81738F0-4E57-46B8-BB78-827A1B378989}</a:tableStyleId>
              </a:tblPr>
              <a:tblGrid>
                <a:gridCol w="260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3525"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Faaliyet Türü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Calibri"/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Faaliyet Türü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25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Sempozyum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Teknik Gezi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75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Kongre</a:t>
                      </a:r>
                      <a:endParaRPr sz="1800" b="1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Eğitim Seminerleri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25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Konferans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Ulusal Toplantı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625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Diğer (Açıkhava Etkinlikleri, Ziyaretler, Geziler v.b.)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625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Seminer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Çalıştay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625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Açık Oturum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Film Gösterimi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625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Söyleşi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Bağış ve Yardım Kampanyası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625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Tiyatro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Bilgilendirme ve Tanıtım Toplantısı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18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50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Konser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Anma Törenleri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75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Sergi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 Oryantasyon Semineri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000"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 Turnuvası</a:t>
                      </a:r>
                      <a:endParaRPr sz="1800" b="1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TOPLAM</a:t>
                      </a:r>
                      <a:endParaRPr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4"/>
          <p:cNvSpPr txBox="1"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tr-TR" sz="2800" b="1" dirty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LİDERLİK, YÖNETİŞİM VE KALİTE</a:t>
            </a:r>
            <a:endParaRPr sz="2800" b="1" dirty="0">
              <a:solidFill>
                <a:srgbClr val="0000CC"/>
              </a:solidFill>
            </a:endParaRPr>
          </a:p>
        </p:txBody>
      </p:sp>
      <p:sp>
        <p:nvSpPr>
          <p:cNvPr id="447" name="Google Shape;44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448" name="Google Shape;44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16</a:t>
            </a:fld>
            <a:endParaRPr/>
          </a:p>
        </p:txBody>
      </p:sp>
      <p:graphicFrame>
        <p:nvGraphicFramePr>
          <p:cNvPr id="449" name="Google Shape;449;p44"/>
          <p:cNvGraphicFramePr/>
          <p:nvPr>
            <p:extLst>
              <p:ext uri="{D42A27DB-BD31-4B8C-83A1-F6EECF244321}">
                <p14:modId xmlns:p14="http://schemas.microsoft.com/office/powerpoint/2010/main" val="3744985029"/>
              </p:ext>
            </p:extLst>
          </p:nvPr>
        </p:nvGraphicFramePr>
        <p:xfrm>
          <a:off x="208723" y="1995545"/>
          <a:ext cx="11489625" cy="3679975"/>
        </p:xfrm>
        <a:graphic>
          <a:graphicData uri="http://schemas.openxmlformats.org/drawingml/2006/table">
            <a:tbl>
              <a:tblPr firstRow="1" firstCol="1" bandRow="1">
                <a:noFill/>
                <a:tableStyleId>{4C5BA07C-8D9D-44E1-A43A-87309FD001F8}</a:tableStyleId>
              </a:tblPr>
              <a:tblGrid>
                <a:gridCol w="31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0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 ÖLÇÜT</a:t>
                      </a:r>
                      <a:endParaRPr sz="2000" b="1">
                        <a:solidFill>
                          <a:srgbClr val="0066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 ÖLÇÜT</a:t>
                      </a:r>
                      <a:endParaRPr sz="2000" b="1">
                        <a:solidFill>
                          <a:srgbClr val="0066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Olgunluk Düzeyi </a:t>
                      </a:r>
                      <a:endParaRPr sz="2000" b="1">
                        <a:solidFill>
                          <a:srgbClr val="0066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2000" b="1">
                        <a:solidFill>
                          <a:srgbClr val="0066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 sz="2000" b="1">
                        <a:solidFill>
                          <a:srgbClr val="0066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75">
                <a:tc rowSpan="5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A.1. Liderlik ve Kalite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A.1.1. Yönetim modeli ve idari yapı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2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A.1.2. Liderlik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A.1.3. Kurumsal dönüşüm kapasitesi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A.1.4. İç kalite güvencesi mekanizmaları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7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A.1.5. Kamuoyunu bilgilendirme ve hesap verebilirlik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2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75"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A.2. Misyon ve Stratejik Amaçlar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A.2.1. Misyon, vizyon ve politikalar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A.2.2. Stratejik amaç ve hedefler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5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A.2.3. Performans yönetimi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5"/>
          <p:cNvSpPr txBox="1"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tr-TR" sz="2800" b="1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>
                <a:solidFill>
                  <a:srgbClr val="0000CC"/>
                </a:solidFill>
              </a:rPr>
              <a:t>LİDERLİK, YÖNETİŞİM VE KALİTE</a:t>
            </a:r>
            <a:endParaRPr sz="2800" b="1">
              <a:solidFill>
                <a:srgbClr val="0000CC"/>
              </a:solidFill>
            </a:endParaRPr>
          </a:p>
        </p:txBody>
      </p:sp>
      <p:sp>
        <p:nvSpPr>
          <p:cNvPr id="455" name="Google Shape;45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456" name="Google Shape;45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17</a:t>
            </a:fld>
            <a:endParaRPr/>
          </a:p>
        </p:txBody>
      </p:sp>
      <p:graphicFrame>
        <p:nvGraphicFramePr>
          <p:cNvPr id="457" name="Google Shape;457;p45"/>
          <p:cNvGraphicFramePr/>
          <p:nvPr>
            <p:extLst>
              <p:ext uri="{D42A27DB-BD31-4B8C-83A1-F6EECF244321}">
                <p14:modId xmlns:p14="http://schemas.microsoft.com/office/powerpoint/2010/main" val="3496660939"/>
              </p:ext>
            </p:extLst>
          </p:nvPr>
        </p:nvGraphicFramePr>
        <p:xfrm>
          <a:off x="785192" y="1908314"/>
          <a:ext cx="10634875" cy="4034947"/>
        </p:xfrm>
        <a:graphic>
          <a:graphicData uri="http://schemas.openxmlformats.org/drawingml/2006/table">
            <a:tbl>
              <a:tblPr firstRow="1" firstCol="1" bandRow="1">
                <a:noFill/>
                <a:tableStyleId>{4C5BA07C-8D9D-44E1-A43A-87309FD001F8}</a:tableStyleId>
              </a:tblPr>
              <a:tblGrid>
                <a:gridCol w="26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4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 ÖLÇÜT</a:t>
                      </a:r>
                      <a:endParaRPr sz="2000" b="1">
                        <a:solidFill>
                          <a:srgbClr val="0066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 ÖLÇÜT</a:t>
                      </a:r>
                      <a:endParaRPr sz="2000" b="1">
                        <a:solidFill>
                          <a:srgbClr val="0066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Olgunluk Düzeyi </a:t>
                      </a:r>
                      <a:endParaRPr sz="2000" b="1">
                        <a:solidFill>
                          <a:srgbClr val="0066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2000" b="1">
                        <a:solidFill>
                          <a:srgbClr val="0066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 sz="2000" b="1">
                        <a:solidFill>
                          <a:srgbClr val="0066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25">
                <a:tc row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A.3. Yönetim Sistemleri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A.3.1. Bilgi yönetim sistemi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1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A.3.2. İnsan kaynakları yönetimi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2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1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A.3.3. Finansal yönetim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1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A.3.4. Süreç yönetimi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125"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A.4. Paydaş Katılımı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A.4.1. İç ve dış paydaş katılımı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2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1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A.4.2. Öğrenci geri bildirimleri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1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A.4.3. Mezun ilişkileri yönetimi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125">
                <a:tc row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A.5. Uluslararasılaşma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A.5.1. Uluslararasılaşma süreçlerinin yönetimi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1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A.5.2. Uluslararasılaşma kaynakları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5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A.5.3. Uluslararasılaşma performansı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6"/>
          <p:cNvSpPr txBox="1"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tr-TR" sz="2800" b="1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>
                <a:solidFill>
                  <a:srgbClr val="0000CC"/>
                </a:solidFill>
              </a:rPr>
              <a:t>EĞİTİM VE ÖĞRETİM</a:t>
            </a:r>
            <a:endParaRPr sz="2800"/>
          </a:p>
        </p:txBody>
      </p:sp>
      <p:sp>
        <p:nvSpPr>
          <p:cNvPr id="463" name="Google Shape;46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464" name="Google Shape;46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18</a:t>
            </a:fld>
            <a:endParaRPr/>
          </a:p>
        </p:txBody>
      </p:sp>
      <p:graphicFrame>
        <p:nvGraphicFramePr>
          <p:cNvPr id="465" name="Google Shape;465;p46"/>
          <p:cNvGraphicFramePr/>
          <p:nvPr>
            <p:extLst>
              <p:ext uri="{D42A27DB-BD31-4B8C-83A1-F6EECF244321}">
                <p14:modId xmlns:p14="http://schemas.microsoft.com/office/powerpoint/2010/main" val="3581529017"/>
              </p:ext>
            </p:extLst>
          </p:nvPr>
        </p:nvGraphicFramePr>
        <p:xfrm>
          <a:off x="397563" y="1948069"/>
          <a:ext cx="11320700" cy="3971475"/>
        </p:xfrm>
        <a:graphic>
          <a:graphicData uri="http://schemas.openxmlformats.org/drawingml/2006/table">
            <a:tbl>
              <a:tblPr firstRow="1" firstCol="1" bandRow="1">
                <a:noFill/>
                <a:tableStyleId>{4C5BA07C-8D9D-44E1-A43A-87309FD001F8}</a:tableStyleId>
              </a:tblPr>
              <a:tblGrid>
                <a:gridCol w="233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 ÖLÇÜT</a:t>
                      </a:r>
                      <a:endParaRPr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 ÖLÇÜT</a:t>
                      </a:r>
                      <a:endParaRPr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OLGUNLUK DÜZEYİ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00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B.1. Program Tasarımı, Değerlendirmesi ve Güncellenmesi</a:t>
                      </a:r>
                      <a:endParaRPr sz="18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B.1.1. Programların tasarımı ve onayı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B.1.2. Programın ders dağılım dengesi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B.1.3. Ders kazanımlarının program çıktılarıyla uyumu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B.1.4. Öğrenci iş yüküne dayalı ders tasarımı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6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B.1.5. Programların izlenmesi ve güncellenmesi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B.1.6. Eğitim ve öğretim süreçlerinin yönetimi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60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B.2. Programların Yürütülmesi</a:t>
                      </a:r>
                      <a:endParaRPr sz="18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B.2.1. Öğretim yöntem ve teknikleri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6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B.2.2. Ölçme ve değerlendirme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6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B.2.3. Öğrenci kabulü, önceki öğrenmenin tanınması ve kredilendirilmesi*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6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B.2.4. Yeterliliklerin sertifikalandırılması ve diploma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7"/>
          <p:cNvSpPr txBox="1"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tr-TR" sz="2800" b="1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>
                <a:solidFill>
                  <a:srgbClr val="0000CC"/>
                </a:solidFill>
              </a:rPr>
              <a:t>EĞİTİM VE ÖĞRETİM</a:t>
            </a:r>
            <a:endParaRPr sz="2800"/>
          </a:p>
        </p:txBody>
      </p:sp>
      <p:sp>
        <p:nvSpPr>
          <p:cNvPr id="471" name="Google Shape;47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472" name="Google Shape;47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19</a:t>
            </a:fld>
            <a:endParaRPr/>
          </a:p>
        </p:txBody>
      </p:sp>
      <p:graphicFrame>
        <p:nvGraphicFramePr>
          <p:cNvPr id="473" name="Google Shape;473;p47"/>
          <p:cNvGraphicFramePr/>
          <p:nvPr>
            <p:extLst>
              <p:ext uri="{D42A27DB-BD31-4B8C-83A1-F6EECF244321}">
                <p14:modId xmlns:p14="http://schemas.microsoft.com/office/powerpoint/2010/main" val="70105632"/>
              </p:ext>
            </p:extLst>
          </p:nvPr>
        </p:nvGraphicFramePr>
        <p:xfrm>
          <a:off x="397563" y="1967947"/>
          <a:ext cx="11390225" cy="3771761"/>
        </p:xfrm>
        <a:graphic>
          <a:graphicData uri="http://schemas.openxmlformats.org/drawingml/2006/table">
            <a:tbl>
              <a:tblPr firstRow="1" firstCol="1" bandRow="1">
                <a:noFill/>
                <a:tableStyleId>{4C5BA07C-8D9D-44E1-A43A-87309FD001F8}</a:tableStyleId>
              </a:tblPr>
              <a:tblGrid>
                <a:gridCol w="306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6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 ÖLÇÜT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 ÖLÇÜT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OLGUNLUK DÜZEYİ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75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B.3. Öğrenme Kaynakları ve Akademik Destek Hizmetleri</a:t>
                      </a:r>
                      <a:endParaRPr sz="20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B.3.1. Öğrenme ortam ve kaynakları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r-TR" sz="20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B.3.2. Akademik destek hizmetleri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r-TR" sz="20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B.3.3. Tesis ve altyapılar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r-TR" sz="20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B.3.4. Dezavantajlı gruplar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r-TR" sz="20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B.3.5. Sosyal, kültürel, sportif faaliyetler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r-TR" sz="20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7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B.4. Öğretim Kadrosu</a:t>
                      </a:r>
                      <a:endParaRPr sz="20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B.4.1. Atama, yükseltme ve görevlendirme kriterleri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r-TR" sz="20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B.4.2. Öğretim yetkinlikleri ve gelişimi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r-TR" sz="20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B.4.3. Eğitim faaliyetlerine yönelik teşvik ve ödüllendirme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r-TR" sz="20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tr-T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SUNUM PLANI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2764972" y="1927960"/>
            <a:ext cx="6009574" cy="431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Calibri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GİRİŞ</a:t>
            </a:r>
            <a:endParaRPr dirty="0"/>
          </a:p>
          <a:p>
            <a:pPr marL="514350" lvl="0" indent="-5143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Calibri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YÖNETİM</a:t>
            </a:r>
            <a:endParaRPr dirty="0"/>
          </a:p>
          <a:p>
            <a:pPr marL="514350" lvl="0" indent="-5143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Calibri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PERSONEL</a:t>
            </a:r>
            <a:endParaRPr dirty="0"/>
          </a:p>
          <a:p>
            <a:pPr marL="514350" lvl="0" indent="-5143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Calibri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FİZİKSEL ALTYAPI VE TESİSLER</a:t>
            </a:r>
            <a:endParaRPr dirty="0"/>
          </a:p>
          <a:p>
            <a:pPr marL="514350" lvl="0" indent="-5143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Calibri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ARAŞTIRMA VE GELİŞTİRME</a:t>
            </a:r>
            <a:endParaRPr dirty="0"/>
          </a:p>
          <a:p>
            <a:pPr marL="514350" lvl="0" indent="-5143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Calibri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KALİTE VE AKREDİTASYON ÇALIŞMALARI</a:t>
            </a:r>
            <a:endParaRPr dirty="0"/>
          </a:p>
          <a:p>
            <a:pPr marL="514350" lvl="0" indent="-5143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Calibri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SORULAR VE ÖNERİLER</a:t>
            </a:r>
            <a:endParaRPr dirty="0"/>
          </a:p>
          <a:p>
            <a:pPr marL="514350" lvl="0" indent="-5143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Pct val="100000"/>
              <a:buFont typeface="Calibri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KAPANIŞ</a:t>
            </a:r>
            <a:endParaRPr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8"/>
          <p:cNvSpPr txBox="1"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tr-TR" sz="2800" b="1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>
                <a:solidFill>
                  <a:srgbClr val="0000CC"/>
                </a:solidFill>
              </a:rPr>
              <a:t>ARAŞTIRMA VE GELİŞTİRME</a:t>
            </a:r>
            <a:endParaRPr sz="2800"/>
          </a:p>
        </p:txBody>
      </p:sp>
      <p:sp>
        <p:nvSpPr>
          <p:cNvPr id="479" name="Google Shape;47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480" name="Google Shape;48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20</a:t>
            </a:fld>
            <a:endParaRPr/>
          </a:p>
        </p:txBody>
      </p:sp>
      <p:graphicFrame>
        <p:nvGraphicFramePr>
          <p:cNvPr id="481" name="Google Shape;481;p48"/>
          <p:cNvGraphicFramePr/>
          <p:nvPr>
            <p:extLst>
              <p:ext uri="{D42A27DB-BD31-4B8C-83A1-F6EECF244321}">
                <p14:modId xmlns:p14="http://schemas.microsoft.com/office/powerpoint/2010/main" val="1738769683"/>
              </p:ext>
            </p:extLst>
          </p:nvPr>
        </p:nvGraphicFramePr>
        <p:xfrm>
          <a:off x="461638" y="1897810"/>
          <a:ext cx="11296350" cy="3807275"/>
        </p:xfrm>
        <a:graphic>
          <a:graphicData uri="http://schemas.openxmlformats.org/drawingml/2006/table">
            <a:tbl>
              <a:tblPr firstRow="1" firstCol="1" bandRow="1">
                <a:noFill/>
                <a:tableStyleId>{4C5BA07C-8D9D-44E1-A43A-87309FD001F8}</a:tableStyleId>
              </a:tblPr>
              <a:tblGrid>
                <a:gridCol w="32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600">
                <a:tc rowSpan="2"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ANA ÖLÇÜT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ALT ÖLÇÜT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OLGUNLUK DÜZEYİ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25">
                <a:tc rowSpan="3"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0000CC"/>
                          </a:solidFill>
                        </a:rPr>
                        <a:t>C.1. Araştırma Süreçlerinin Yönetimi ve Araştırma Kaynakları</a:t>
                      </a:r>
                      <a:endParaRPr sz="18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C.1.1. Araştırma süreçlerinin yönetimi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 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C.1.2. İç ve dış kaynaklar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 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9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C.1.3. Doktora programları ve doktora sonrası imkanlar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 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925">
                <a:tc rowSpan="2"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0000CC"/>
                          </a:solidFill>
                        </a:rPr>
                        <a:t>C.2. Araştırma Yetkinliği, İş birlikleri ve Destekler</a:t>
                      </a:r>
                      <a:endParaRPr sz="18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C.2.1. Araştırma yetkinlikleri ve gelişimi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 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7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C.2.2. Ulusal ve uluslararası ortak programlar ve ortak araştırma birimleri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 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650">
                <a:tc rowSpan="2"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0000CC"/>
                          </a:solidFill>
                        </a:rPr>
                        <a:t>C.3. Araştırma Performansı</a:t>
                      </a:r>
                      <a:endParaRPr sz="18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C.3.1. Araştırma performansının izlenmesi ve değerlendirilmesi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 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C.3.2. Öğretim elemanı/araştırmacı performansının değerlendirilmesi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/>
                        <a:t> 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9"/>
          <p:cNvSpPr txBox="1"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tr-TR" sz="2800" b="1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>
                <a:solidFill>
                  <a:srgbClr val="0000CC"/>
                </a:solidFill>
              </a:rPr>
              <a:t>TOPLUMSAL KATKI</a:t>
            </a:r>
            <a:endParaRPr sz="2800"/>
          </a:p>
        </p:txBody>
      </p:sp>
      <p:sp>
        <p:nvSpPr>
          <p:cNvPr id="487" name="Google Shape;48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488" name="Google Shape;48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21</a:t>
            </a:fld>
            <a:endParaRPr/>
          </a:p>
        </p:txBody>
      </p:sp>
      <p:graphicFrame>
        <p:nvGraphicFramePr>
          <p:cNvPr id="489" name="Google Shape;489;p49"/>
          <p:cNvGraphicFramePr/>
          <p:nvPr>
            <p:extLst>
              <p:ext uri="{D42A27DB-BD31-4B8C-83A1-F6EECF244321}">
                <p14:modId xmlns:p14="http://schemas.microsoft.com/office/powerpoint/2010/main" val="955834735"/>
              </p:ext>
            </p:extLst>
          </p:nvPr>
        </p:nvGraphicFramePr>
        <p:xfrm>
          <a:off x="326570" y="2011681"/>
          <a:ext cx="11600375" cy="3512872"/>
        </p:xfrm>
        <a:graphic>
          <a:graphicData uri="http://schemas.openxmlformats.org/drawingml/2006/table">
            <a:tbl>
              <a:tblPr firstRow="1" firstCol="1" bandRow="1">
                <a:noFill/>
                <a:tableStyleId>{4C5BA07C-8D9D-44E1-A43A-87309FD001F8}</a:tableStyleId>
              </a:tblPr>
              <a:tblGrid>
                <a:gridCol w="43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 ÖLÇÜT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 ÖLÇÜT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OLGUNLUK DÜZEYİ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 sz="20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4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D.1. Toplumsal Katkı Süreçlerinin Yönetimi ve Toplumsal Katkı Kaynakları</a:t>
                      </a:r>
                      <a:endParaRPr sz="20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D.1.1. Toplumsal katkı süreçlerinin yönetimi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3 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8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D.1.2. Kaynaklar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D.2. Toplumsal Katkı Performansı</a:t>
                      </a:r>
                      <a:endParaRPr sz="20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D.2.1.Toplumsal katkı performansının izlenmesi ve değerlendirilmesi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1 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0"/>
          <p:cNvSpPr txBox="1">
            <a:spLocks noGrp="1"/>
          </p:cNvSpPr>
          <p:nvPr>
            <p:ph type="title"/>
          </p:nvPr>
        </p:nvSpPr>
        <p:spPr>
          <a:xfrm>
            <a:off x="576471" y="822035"/>
            <a:ext cx="10230075" cy="67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tr-TR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Öz Değerlendirme: </a:t>
            </a:r>
            <a:r>
              <a:rPr lang="tr-TR" sz="3600" b="1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Birimin Güçlü Yönleri</a:t>
            </a:r>
            <a:endParaRPr sz="3600" b="1">
              <a:solidFill>
                <a:srgbClr val="333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0"/>
          <p:cNvSpPr txBox="1">
            <a:spLocks noGrp="1"/>
          </p:cNvSpPr>
          <p:nvPr>
            <p:ph type="body" idx="1"/>
          </p:nvPr>
        </p:nvSpPr>
        <p:spPr>
          <a:xfrm>
            <a:off x="576471" y="2078966"/>
            <a:ext cx="11380304" cy="379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Yetişmiş insan gücünün varlığı,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Personelin iş disiplinine sahip, dinamik, paylaşımcı ve özverili olması,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Üst yönetimin desteği ile alınan kararların hızlı bir şekilde uygulamaya konulması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Gelen taleplerin hepsine cevap verilmesi için ekstra çaba gösterilmesi,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Birimlerle iletişim halinde olup ihtiyaçlarının önemsenmesi,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Birimin gelen talepleri detaylı şekilde analiz ederek işe başlaması,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Birimlerin ihtiyaçlarına hızlı ve işlerine yarayacak seviyede cevap verilmesi.</a:t>
            </a:r>
            <a:endParaRPr/>
          </a:p>
        </p:txBody>
      </p:sp>
      <p:sp>
        <p:nvSpPr>
          <p:cNvPr id="496" name="Google Shape;49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497" name="Google Shape;49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22</a:t>
            </a:fld>
            <a:endParaRPr/>
          </a:p>
        </p:txBody>
      </p:sp>
      <p:sp>
        <p:nvSpPr>
          <p:cNvPr id="498" name="Google Shape;498;p50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*Gerektiğinde ayrı slyat ekleyiniz. </a:t>
            </a:r>
            <a:endParaRPr sz="12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1"/>
          <p:cNvSpPr txBox="1"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FF0000"/>
                </a:solidFill>
              </a:rPr>
              <a:t>Öz Değerlendirme: </a:t>
            </a:r>
            <a:r>
              <a:rPr lang="tr-TR" sz="3200" b="1">
                <a:solidFill>
                  <a:srgbClr val="3333FF"/>
                </a:solidFill>
              </a:rPr>
              <a:t>Birimin Geliştirmeye Açık Yönleri</a:t>
            </a:r>
            <a:endParaRPr sz="3200" b="1">
              <a:solidFill>
                <a:srgbClr val="3333FF"/>
              </a:solidFill>
            </a:endParaRPr>
          </a:p>
        </p:txBody>
      </p:sp>
      <p:sp>
        <p:nvSpPr>
          <p:cNvPr id="504" name="Google Shape;504;p51"/>
          <p:cNvSpPr txBox="1">
            <a:spLocks noGrp="1"/>
          </p:cNvSpPr>
          <p:nvPr>
            <p:ph type="body" idx="1"/>
          </p:nvPr>
        </p:nvSpPr>
        <p:spPr>
          <a:xfrm>
            <a:off x="506896" y="2007704"/>
            <a:ext cx="11231217" cy="379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 sz="3200"/>
              <a:t>Büyük veri ve yapay zeka süreçlerine sağlanan katkının artırılmasına yönelik iyileştirme ihtiyacı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 sz="3200"/>
              <a:t>Birimlerle iş birliği süreçlerinde iletişim ve farkındalığın iyileştirilmesi</a:t>
            </a:r>
            <a:endParaRPr sz="3200">
              <a:solidFill>
                <a:srgbClr val="485793"/>
              </a:solidFill>
            </a:endParaRPr>
          </a:p>
        </p:txBody>
      </p:sp>
      <p:sp>
        <p:nvSpPr>
          <p:cNvPr id="505" name="Google Shape;50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506" name="Google Shape;50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23</a:t>
            </a:fld>
            <a:endParaRPr/>
          </a:p>
        </p:txBody>
      </p:sp>
      <p:sp>
        <p:nvSpPr>
          <p:cNvPr id="507" name="Google Shape;507;p51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*Gerektiğinde ayrı slyat ekleyiniz. </a:t>
            </a:r>
            <a:endParaRPr sz="12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2"/>
          <p:cNvSpPr txBox="1"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tr-TR" sz="3600" b="1">
                <a:solidFill>
                  <a:srgbClr val="FF0000"/>
                </a:solidFill>
              </a:rPr>
              <a:t>Birim 2026 Yılı İyileştirme Planı</a:t>
            </a:r>
            <a:br>
              <a:rPr lang="tr-TR" sz="3600" b="1">
                <a:solidFill>
                  <a:srgbClr val="FF0000"/>
                </a:solidFill>
              </a:rPr>
            </a:br>
            <a:r>
              <a:rPr lang="tr-TR" sz="2400" b="1" i="1">
                <a:solidFill>
                  <a:srgbClr val="3333FF"/>
                </a:solidFill>
              </a:rPr>
              <a:t>(Birimin Geliştirmeye Açık Yönlerine dayalı olarak) </a:t>
            </a:r>
            <a:endParaRPr sz="2400" b="1" i="1">
              <a:solidFill>
                <a:srgbClr val="3333FF"/>
              </a:solidFill>
            </a:endParaRPr>
          </a:p>
        </p:txBody>
      </p:sp>
      <p:sp>
        <p:nvSpPr>
          <p:cNvPr id="513" name="Google Shape;51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514" name="Google Shape;51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24</a:t>
            </a:fld>
            <a:endParaRPr/>
          </a:p>
        </p:txBody>
      </p:sp>
      <p:graphicFrame>
        <p:nvGraphicFramePr>
          <p:cNvPr id="515" name="Google Shape;515;p52"/>
          <p:cNvGraphicFramePr/>
          <p:nvPr/>
        </p:nvGraphicFramePr>
        <p:xfrm>
          <a:off x="352697" y="2027207"/>
          <a:ext cx="11403875" cy="3018225"/>
        </p:xfrm>
        <a:graphic>
          <a:graphicData uri="http://schemas.openxmlformats.org/drawingml/2006/table">
            <a:tbl>
              <a:tblPr firstRow="1" firstCol="1" bandRow="1">
                <a:noFill/>
                <a:tableStyleId>{B81738F0-4E57-46B8-BB78-827A1B378989}</a:tableStyleId>
              </a:tblPr>
              <a:tblGrid>
                <a:gridCol w="667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3200"/>
                        <a:t>Planlanan Faaliyet, İş veya Süreçler</a:t>
                      </a:r>
                      <a:endParaRPr sz="3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3200"/>
                        <a:t>Açıklama</a:t>
                      </a:r>
                      <a:endParaRPr sz="32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Ortak proje ve çalışma gruplarının oluşturulması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Birimler arası iş birliğini artırmak amacıyla ortak proje ve çalışma gruplarının oluşturulması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Kurumsal farkındalığı artıracak duyuru ve bilgilendirme kanallarının etkin kullanılması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Geliştirilen sistemler hakkında kurumsal farkındalığı artıracak duyuru ve bilgilendirme kanallarının etkin kullanılması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Düzenli koordinasyon toplantılarının yapılması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Akademik ve idari birimlerle düzenli koordinasyon toplantıları yapılarak iş birliğinin güçlendirilmesi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Yıllık faaliyet ve stratejik planların oluşturulması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Yıllık faaliyet ve stratejik planların oluşturulması için gerekli çalışmaların yapılması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Veri altyapısının güçlendirilmesi ve analitik kapasitenin geliştirilmesi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Büyük veri ve yapay zekâ süreçlerine katkıyı artırmak için veri altyapısının güçlendirilmesi ve analitik kapasitenin geliştirilmesi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6" name="Google Shape;516;p52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*Gerektiğinde ayrı slyat ekleyiniz. </a:t>
            </a:r>
            <a:endParaRPr sz="12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6571" y="6286946"/>
            <a:ext cx="441500" cy="447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523" name="Google Shape;523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524" name="Google Shape;524;p53"/>
          <p:cNvPicPr preferRelativeResize="0"/>
          <p:nvPr/>
        </p:nvPicPr>
        <p:blipFill rotWithShape="1">
          <a:blip r:embed="rId3">
            <a:alphaModFix/>
          </a:blip>
          <a:srcRect b="20465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3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 w="12700" cap="flat" cmpd="sng">
            <a:solidFill>
              <a:srgbClr val="962E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53"/>
          <p:cNvSpPr txBox="1"/>
          <p:nvPr/>
        </p:nvSpPr>
        <p:spPr>
          <a:xfrm>
            <a:off x="0" y="2832099"/>
            <a:ext cx="12192000" cy="287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62E2E"/>
              </a:buClr>
              <a:buSzPts val="5400"/>
              <a:buFont typeface="Arial"/>
              <a:buNone/>
            </a:pPr>
            <a:r>
              <a:rPr lang="tr-TR" sz="5400" b="1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Sorularınız ve Önerileriniz</a:t>
            </a:r>
            <a:endParaRPr/>
          </a:p>
        </p:txBody>
      </p:sp>
      <p:pic>
        <p:nvPicPr>
          <p:cNvPr id="527" name="Google Shape;52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02377"/>
            <a:ext cx="12280900" cy="575094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529" name="Google Shape;52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535" name="Google Shape;535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536" name="Google Shape;536;p54"/>
          <p:cNvPicPr preferRelativeResize="0"/>
          <p:nvPr/>
        </p:nvPicPr>
        <p:blipFill rotWithShape="1">
          <a:blip r:embed="rId3">
            <a:alphaModFix/>
          </a:blip>
          <a:srcRect b="20465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 w="12700" cap="flat" cmpd="sng">
            <a:solidFill>
              <a:srgbClr val="962E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4"/>
          <p:cNvSpPr txBox="1"/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62E2E"/>
              </a:buClr>
              <a:buSzPts val="5400"/>
              <a:buFont typeface="Arial"/>
              <a:buNone/>
            </a:pPr>
            <a:r>
              <a:rPr lang="tr-TR" sz="5400" b="1">
                <a:solidFill>
                  <a:srgbClr val="962E2E"/>
                </a:solidFill>
                <a:latin typeface="Calibri"/>
                <a:ea typeface="Calibri"/>
                <a:cs typeface="Calibri"/>
                <a:sym typeface="Calibri"/>
              </a:rPr>
              <a:t>Katılımınız ve katkılarınız için teşekkür ederiz. </a:t>
            </a:r>
            <a:endParaRPr/>
          </a:p>
        </p:txBody>
      </p:sp>
      <p:pic>
        <p:nvPicPr>
          <p:cNvPr id="539" name="Google Shape;539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02377"/>
            <a:ext cx="12280900" cy="575094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541" name="Google Shape;54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tr-TR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YÖNETİM: </a:t>
            </a:r>
            <a:r>
              <a:rPr lang="tr-TR" sz="2800" b="1">
                <a:solidFill>
                  <a:srgbClr val="3333FF"/>
                </a:solidFill>
              </a:rPr>
              <a:t>Müdürlük / Koordinatörlük</a:t>
            </a:r>
            <a:endParaRPr sz="2800" b="1">
              <a:solidFill>
                <a:srgbClr val="333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4"/>
          <p:cNvGraphicFramePr/>
          <p:nvPr/>
        </p:nvGraphicFramePr>
        <p:xfrm>
          <a:off x="336299" y="2681207"/>
          <a:ext cx="11516250" cy="2035150"/>
        </p:xfrm>
        <a:graphic>
          <a:graphicData uri="http://schemas.openxmlformats.org/drawingml/2006/table">
            <a:tbl>
              <a:tblPr firstRow="1" firstCol="1" bandRow="1">
                <a:noFill/>
                <a:tableStyleId>{4C5BA07C-8D9D-44E1-A43A-87309FD001F8}</a:tableStyleId>
              </a:tblPr>
              <a:tblGrid>
                <a:gridCol w="517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725"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 u="none" strike="noStrike" cap="none">
                          <a:solidFill>
                            <a:srgbClr val="3333FF"/>
                          </a:solidFill>
                        </a:rPr>
                        <a:t>Birim Yöneticisi</a:t>
                      </a:r>
                      <a:endParaRPr sz="2000" b="1" u="none" strike="noStrike" cap="none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FF"/>
                        </a:buClr>
                        <a:buSzPts val="2000"/>
                        <a:buFont typeface="Calibri"/>
                        <a:buNone/>
                      </a:pPr>
                      <a:r>
                        <a:rPr lang="tr-TR" sz="2000" b="1" u="none" strike="noStrike" cap="none">
                          <a:solidFill>
                            <a:srgbClr val="3333FF"/>
                          </a:solidFill>
                        </a:rPr>
                        <a:t>Ünvanı Adı Soyadı</a:t>
                      </a:r>
                      <a:endParaRPr sz="2000" b="1" u="none" strike="noStrike" cap="none">
                        <a:solidFill>
                          <a:srgbClr val="3333FF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25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tr-TR" sz="2000" u="none" strike="noStrike" cap="none"/>
                        <a:t>Koordinatör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5793"/>
                        </a:buClr>
                        <a:buSzPts val="2000"/>
                        <a:buFont typeface="Calibri"/>
                        <a:buNone/>
                      </a:pPr>
                      <a:r>
                        <a:rPr lang="tr-TR" sz="2000" b="1" u="none" strike="noStrike" cap="none">
                          <a:solidFill>
                            <a:srgbClr val="48579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Öğr. Üyesi Arda ÜSTÜBİOĞLU</a:t>
                      </a:r>
                      <a:endParaRPr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725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tr-TR" sz="2000" u="none" strike="noStrike" cap="none"/>
                        <a:t>Koordinatör</a:t>
                      </a:r>
                      <a:r>
                        <a:rPr lang="tr-T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tr-TR" sz="2000" u="none" strike="noStrike" cap="none"/>
                        <a:t>Yardımcısı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 u="none" strike="noStrike" cap="none">
                          <a:solidFill>
                            <a:srgbClr val="48579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Öğr. Üyesi Adil YILDIZ</a:t>
                      </a:r>
                      <a:endParaRPr sz="2000" b="1" u="none" strike="noStrike" cap="none">
                        <a:solidFill>
                          <a:srgbClr val="48579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975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tr-TR" sz="2000" u="none" strike="noStrike" cap="none"/>
                        <a:t>Koordinatör</a:t>
                      </a:r>
                      <a:r>
                        <a:rPr lang="tr-T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tr-TR" sz="2000" u="none" strike="noStrike" cap="none"/>
                        <a:t>Yardımcısı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 u="none" strike="noStrike" cap="none">
                          <a:solidFill>
                            <a:srgbClr val="48579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Öğr. Gör. Saffet Murat AKTÜRK</a:t>
                      </a:r>
                      <a:endParaRPr sz="2000" b="1" u="none" strike="noStrike" cap="none">
                        <a:solidFill>
                          <a:srgbClr val="48579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0" name="Google Shape;1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FF0000"/>
                </a:solidFill>
              </a:rPr>
              <a:t>YÖNETİM: </a:t>
            </a:r>
            <a:r>
              <a:rPr lang="tr-TR" sz="3200" b="1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Kurullar / Komisyonlar</a:t>
            </a:r>
            <a:endParaRPr sz="3200">
              <a:solidFill>
                <a:srgbClr val="3333FF"/>
              </a:solidFill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  <p:graphicFrame>
        <p:nvGraphicFramePr>
          <p:cNvPr id="129" name="Google Shape;129;p5"/>
          <p:cNvGraphicFramePr/>
          <p:nvPr>
            <p:extLst>
              <p:ext uri="{D42A27DB-BD31-4B8C-83A1-F6EECF244321}">
                <p14:modId xmlns:p14="http://schemas.microsoft.com/office/powerpoint/2010/main" val="3676073446"/>
              </p:ext>
            </p:extLst>
          </p:nvPr>
        </p:nvGraphicFramePr>
        <p:xfrm>
          <a:off x="640079" y="1926768"/>
          <a:ext cx="11265600" cy="4135225"/>
        </p:xfrm>
        <a:graphic>
          <a:graphicData uri="http://schemas.openxmlformats.org/drawingml/2006/table">
            <a:tbl>
              <a:tblPr firstRow="1" firstCol="1" bandRow="1">
                <a:noFill/>
                <a:tableStyleId>{B81738F0-4E57-46B8-BB78-827A1B378989}</a:tableStyleId>
              </a:tblPr>
              <a:tblGrid>
                <a:gridCol w="504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solidFill>
                            <a:srgbClr val="FF0000"/>
                          </a:solidFill>
                        </a:rPr>
                        <a:t>Kurul / Komisyon Adı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strike="noStrike" cap="none">
                          <a:solidFill>
                            <a:srgbClr val="FF0000"/>
                          </a:solidFill>
                        </a:rPr>
                        <a:t>Üye Akademik Personel Sayısı 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u="none" strike="noStrike" cap="none">
                          <a:solidFill>
                            <a:srgbClr val="FF0000"/>
                          </a:solidFill>
                        </a:rPr>
                        <a:t>Üye İdari Personel Sayısı </a:t>
                      </a:r>
                      <a:r>
                        <a:rPr lang="tr-TR" sz="1800" i="1" u="none" strike="noStrike" cap="none">
                          <a:solidFill>
                            <a:srgbClr val="0000CC"/>
                          </a:solidFill>
                        </a:rPr>
                        <a:t>(Varsa) </a:t>
                      </a:r>
                      <a:endParaRPr sz="1800" b="1" i="1" u="none" strike="noStrike" cap="none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u="none" strike="noStrike" cap="none">
                          <a:solidFill>
                            <a:srgbClr val="FF0000"/>
                          </a:solidFill>
                        </a:rPr>
                        <a:t>Üye Öğrenci Sayısı </a:t>
                      </a:r>
                      <a:r>
                        <a:rPr lang="tr-TR" sz="1800" i="1" u="none" strike="noStrike" cap="none">
                          <a:solidFill>
                            <a:srgbClr val="0000CC"/>
                          </a:solidFill>
                        </a:rPr>
                        <a:t>(Varsa) </a:t>
                      </a:r>
                      <a:endParaRPr sz="1800" b="1" i="1" u="none" strike="noStrike" cap="none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Yürütme Kurulu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Kalite Komisyonu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Kısmi Zamanlı Öğrenci Seçme Komisyonu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Taşınır Taşınmaz Komisyonu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000" marR="4700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1877" y="6356350"/>
            <a:ext cx="360123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tr-TR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Akademik Personel Sayısı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43" name="Google Shape;1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  <p:graphicFrame>
        <p:nvGraphicFramePr>
          <p:cNvPr id="145" name="Google Shape;145;p7"/>
          <p:cNvGraphicFramePr/>
          <p:nvPr>
            <p:extLst>
              <p:ext uri="{D42A27DB-BD31-4B8C-83A1-F6EECF244321}">
                <p14:modId xmlns:p14="http://schemas.microsoft.com/office/powerpoint/2010/main" val="1767976811"/>
              </p:ext>
            </p:extLst>
          </p:nvPr>
        </p:nvGraphicFramePr>
        <p:xfrm>
          <a:off x="517232" y="2170544"/>
          <a:ext cx="11282850" cy="3250500"/>
        </p:xfrm>
        <a:graphic>
          <a:graphicData uri="http://schemas.openxmlformats.org/drawingml/2006/table">
            <a:tbl>
              <a:tblPr>
                <a:noFill/>
                <a:tableStyleId>{6F18A48E-DE6D-4143-9D8E-C1AF7A138E36}</a:tableStyleId>
              </a:tblPr>
              <a:tblGrid>
                <a:gridCol w="122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5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3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56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877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YIL</a:t>
                      </a:r>
                      <a:endParaRPr sz="1800" b="1" u="none" strike="noStrike" cap="none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AKADEMİK PERSONEL SAYISI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TOPLAM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KADRO DURUMU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Prof. Dr.</a:t>
                      </a:r>
                      <a:endParaRPr sz="1600" b="1" u="none" strike="noStrike" cap="none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Doç. Dr.</a:t>
                      </a:r>
                      <a:endParaRPr sz="1600" b="1" u="none" strike="noStrike" cap="none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Öğr. Üyesi</a:t>
                      </a:r>
                      <a:endParaRPr sz="1600" b="1" u="none" strike="noStrike" cap="none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Arş. Gör.</a:t>
                      </a:r>
                      <a:endParaRPr sz="1600" b="1" u="none" strike="noStrike" cap="none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Öğr. Gör.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(Ders Veren)</a:t>
                      </a:r>
                      <a:endParaRPr sz="1600" b="1" u="none" strike="noStrike" cap="none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Öğr. Gör.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(Ders Vermeyen)</a:t>
                      </a:r>
                      <a:endParaRPr sz="1600" b="1" u="none" strike="noStrike" cap="none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>
                          <a:solidFill>
                            <a:srgbClr val="3333FF"/>
                          </a:solidFill>
                        </a:rPr>
                        <a:t>Kadrolu</a:t>
                      </a:r>
                      <a:endParaRPr sz="1800" b="1" u="none" strike="noStrike" cap="none">
                        <a:solidFill>
                          <a:srgbClr val="3333FF"/>
                        </a:solidFill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Görevlendirme</a:t>
                      </a:r>
                      <a:endParaRPr sz="1600" b="1" u="none" strike="noStrike" cap="none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800" b="1" u="none" strike="noStrike" cap="none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 sz="1800" b="1" u="none" strike="noStrike" cap="none">
                        <a:solidFill>
                          <a:srgbClr val="0000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6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TOPLAM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12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346080" y="853920"/>
            <a:ext cx="10278377" cy="6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tr-TR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Fiziksel Yapı: </a:t>
            </a:r>
            <a:r>
              <a:rPr lang="tr-TR" sz="3600" b="1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Hizmet Alanları</a:t>
            </a:r>
            <a:endParaRPr sz="3600">
              <a:solidFill>
                <a:srgbClr val="3333FF"/>
              </a:solidFill>
            </a:endParaRPr>
          </a:p>
        </p:txBody>
      </p:sp>
      <p:sp>
        <p:nvSpPr>
          <p:cNvPr id="244" name="Google Shape;2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7" name="Google Shape;247;p19"/>
          <p:cNvGraphicFramePr/>
          <p:nvPr>
            <p:extLst>
              <p:ext uri="{D42A27DB-BD31-4B8C-83A1-F6EECF244321}">
                <p14:modId xmlns:p14="http://schemas.microsoft.com/office/powerpoint/2010/main" val="3178778948"/>
              </p:ext>
            </p:extLst>
          </p:nvPr>
        </p:nvGraphicFramePr>
        <p:xfrm>
          <a:off x="346080" y="2068815"/>
          <a:ext cx="11572675" cy="3090194"/>
        </p:xfrm>
        <a:graphic>
          <a:graphicData uri="http://schemas.openxmlformats.org/drawingml/2006/table">
            <a:tbl>
              <a:tblPr firstRow="1" firstCol="1" bandRow="1">
                <a:noFill/>
                <a:tableStyleId>{B81738F0-4E57-46B8-BB78-827A1B378989}</a:tableStyleId>
              </a:tblPr>
              <a:tblGrid>
                <a:gridCol w="243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3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Personel Sayısı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Çalışma Odası Sayısı (Adet)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Çalışma Odası Alanı (m</a:t>
                      </a:r>
                      <a:r>
                        <a:rPr lang="tr-TR" sz="2000" u="none" strike="noStrike" cap="none" baseline="30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Çalışma Odası Başına Düşen Personel Sayısı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Personel Başına Düşen Fiziksel Alan (m</a:t>
                      </a:r>
                      <a:r>
                        <a:rPr lang="tr-TR" sz="2000" u="none" strike="noStrike" cap="none" baseline="30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tr-T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Akademik Personel Hizmet Alanları</a:t>
                      </a:r>
                      <a:endParaRPr sz="2000" u="none" strike="noStrike" cap="none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144,11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18,01</a:t>
                      </a:r>
                      <a:endParaRPr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İdari Personel Hizmet Alanları</a:t>
                      </a:r>
                      <a:endParaRPr sz="2000" u="none" strike="noStrike" cap="none">
                        <a:solidFill>
                          <a:srgbClr val="3333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TOPLAM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144,11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tr-TR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18,01</a:t>
                      </a:r>
                      <a:endParaRPr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>
            <a:spLocks noGrp="1"/>
          </p:cNvSpPr>
          <p:nvPr>
            <p:ph type="title"/>
          </p:nvPr>
        </p:nvSpPr>
        <p:spPr>
          <a:xfrm>
            <a:off x="268357" y="772887"/>
            <a:ext cx="10488543" cy="76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tr-TR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Bilgi ve Teknoloji Kaynakları</a:t>
            </a:r>
            <a:endParaRPr sz="3600" b="1">
              <a:solidFill>
                <a:srgbClr val="FF0000"/>
              </a:solidFill>
            </a:endParaRPr>
          </a:p>
        </p:txBody>
      </p:sp>
      <p:graphicFrame>
        <p:nvGraphicFramePr>
          <p:cNvPr id="253" name="Google Shape;253;p20"/>
          <p:cNvGraphicFramePr/>
          <p:nvPr/>
        </p:nvGraphicFramePr>
        <p:xfrm>
          <a:off x="566530" y="1902691"/>
          <a:ext cx="11372900" cy="4014500"/>
        </p:xfrm>
        <a:graphic>
          <a:graphicData uri="http://schemas.openxmlformats.org/drawingml/2006/table">
            <a:tbl>
              <a:tblPr firstRow="1" firstCol="1" bandRow="1">
                <a:noFill/>
                <a:tableStyleId>{B81738F0-4E57-46B8-BB78-827A1B378989}</a:tableStyleId>
              </a:tblPr>
              <a:tblGrid>
                <a:gridCol w="34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solidFill>
                            <a:srgbClr val="FF0000"/>
                          </a:solidFill>
                        </a:rPr>
                        <a:t>Cinsi*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solidFill>
                            <a:srgbClr val="FF0000"/>
                          </a:solidFill>
                        </a:rPr>
                        <a:t>Sayısı (Adet)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solidFill>
                            <a:srgbClr val="FF0000"/>
                          </a:solidFill>
                        </a:rPr>
                        <a:t>Cinsi*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solidFill>
                            <a:srgbClr val="FF0000"/>
                          </a:solidFill>
                        </a:rPr>
                        <a:t>Sayısı (Adet)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/>
                        <a:t>Masaüstü Bilgisayar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 b="1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 u="none" strike="noStrike" cap="none"/>
                        <a:t>Faks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/>
                        <a:t>Taşınabilir Bilgisayar 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Telefon</a:t>
                      </a:r>
                      <a:endParaRPr sz="180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/>
                        <a:t>Projeksiyon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/>
                        <a:t>Kamera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/>
                        <a:t>Akıllı Tahta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/>
                        <a:t>Televizyon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/>
                        <a:t>Baskı Makinesi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/>
                        <a:t>Fotoğraf Makinesi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/>
                        <a:t>Fotokopi Makinesi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/>
                        <a:t>Kulaklık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/>
                        <a:t>Yazıcı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/>
                        <a:t>Hoparlör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/>
                        <a:t>Tarayıcı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/>
                        <a:t>Mikroskop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/>
                        <a:t>Optik Okuyucu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/>
                        <a:t> 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250" marR="5525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tr-TR" sz="1800" b="1"/>
                        <a:t>Barkod Yazıcı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4" name="Google Shape;2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  <p:sp>
        <p:nvSpPr>
          <p:cNvPr id="256" name="Google Shape;256;p20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*Bu cihazların dışında varsa lütfen tabloya ekleyiniz. </a:t>
            </a:r>
            <a:endParaRPr sz="12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 txBox="1"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FF0000"/>
                </a:solidFill>
              </a:rPr>
              <a:t>Araştırma ve Geliştirme Faaliyetleri: </a:t>
            </a:r>
            <a:br>
              <a:rPr lang="tr-TR" sz="3200" b="1">
                <a:solidFill>
                  <a:srgbClr val="FF0000"/>
                </a:solidFill>
              </a:rPr>
            </a:br>
            <a:r>
              <a:rPr lang="tr-TR" sz="3200" b="1">
                <a:solidFill>
                  <a:srgbClr val="3333FF"/>
                </a:solidFill>
              </a:rPr>
              <a:t>Yıllara Göre Geliştirilen Yazılım Uygulama Bilgileri</a:t>
            </a:r>
            <a:endParaRPr sz="3200">
              <a:solidFill>
                <a:srgbClr val="3333FF"/>
              </a:solidFill>
            </a:endParaRPr>
          </a:p>
        </p:txBody>
      </p:sp>
      <p:sp>
        <p:nvSpPr>
          <p:cNvPr id="269" name="Google Shape;2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8</a:t>
            </a:fld>
            <a:endParaRPr/>
          </a:p>
        </p:txBody>
      </p:sp>
      <p:graphicFrame>
        <p:nvGraphicFramePr>
          <p:cNvPr id="271" name="Google Shape;271;p22"/>
          <p:cNvGraphicFramePr/>
          <p:nvPr>
            <p:extLst>
              <p:ext uri="{D42A27DB-BD31-4B8C-83A1-F6EECF244321}">
                <p14:modId xmlns:p14="http://schemas.microsoft.com/office/powerpoint/2010/main" val="541154230"/>
              </p:ext>
            </p:extLst>
          </p:nvPr>
        </p:nvGraphicFramePr>
        <p:xfrm>
          <a:off x="241378" y="3429000"/>
          <a:ext cx="11569625" cy="13038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{4C5BA07C-8D9D-44E1-A43A-87309FD001F8}</a:tableStyleId>
              </a:tblPr>
              <a:tblGrid>
                <a:gridCol w="997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Yazılım Uygulamalar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2024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2025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Yeni Uygulama Sayısı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 13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Güncellenen Uygulama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13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</a:rPr>
                        <a:t>TOPLAM</a:t>
                      </a:r>
                      <a:endParaRPr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 17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dirty="0"/>
                        <a:t>21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FF0000"/>
                </a:solidFill>
              </a:rPr>
              <a:t>Araştırma ve Geliştirme Faaliyetleri: </a:t>
            </a:r>
            <a:br>
              <a:rPr lang="tr-TR" sz="3200" b="1">
                <a:solidFill>
                  <a:srgbClr val="FF0000"/>
                </a:solidFill>
              </a:rPr>
            </a:br>
            <a:r>
              <a:rPr lang="tr-TR" sz="3200" b="1">
                <a:solidFill>
                  <a:srgbClr val="3333FF"/>
                </a:solidFill>
              </a:rPr>
              <a:t>2025 Yılına Göre Yazılım Uygulama Bilgileri</a:t>
            </a:r>
            <a:endParaRPr sz="3200">
              <a:solidFill>
                <a:srgbClr val="3333FF"/>
              </a:solidFill>
            </a:endParaRPr>
          </a:p>
        </p:txBody>
      </p:sp>
      <p:sp>
        <p:nvSpPr>
          <p:cNvPr id="277" name="Google Shape;2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13.01.2026</a:t>
            </a:r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9</a:t>
            </a:fld>
            <a:endParaRPr/>
          </a:p>
        </p:txBody>
      </p:sp>
      <p:graphicFrame>
        <p:nvGraphicFramePr>
          <p:cNvPr id="279" name="Google Shape;279;p23"/>
          <p:cNvGraphicFramePr/>
          <p:nvPr/>
        </p:nvGraphicFramePr>
        <p:xfrm>
          <a:off x="241378" y="1968423"/>
          <a:ext cx="11569625" cy="4314113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{4C5BA07C-8D9D-44E1-A43A-87309FD001F8}</a:tableStyleId>
              </a:tblPr>
              <a:tblGrid>
                <a:gridCol w="398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Yazılım Uygulama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</a:rPr>
                        <a:t>Yıl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Durumu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Açıklama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Akademik Çalışma Alanı Arama(akca.trabzon.edu.tr)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Akademisyenlerinin çalışma alanlarını tanımlayıp, bu alanlara göre eşleşen akademisyenlerin bulunmasını sağlayan bir uygulamadır.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Duyuru Uygulaması(du.trabzon.edu.tr)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2025-2025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Doğum günü gelen kullanıcılara ve işe giriş yıl dönümlerinde sistem tarafından otomatik olarak tebrik e-postası gönderilmesini sağlayan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Belge Doğrulama Sistemi(vgkid.trabzon.edu.tr/BelgeDogrulama)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Teşekkür ve katılım sertifikalarının doğrulanmasını sağlayan uygulama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İş Sağlığı ve Güvenliği Koor. Sistemi(vgisgk.trabzon.edu.tr)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Tamamlanmış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İş Sağlığı ve Güvenliği Koordinatörlüğünün ihtiyaç duyduğu eğitimleri yükleyip yönetebileceği bir uygulama.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TOPLAM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62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TRÜ İstatistik Sistemi(truistatistik.trabzon.edu.tr)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Geliştirme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Üniversite personeli ve öğrencilerle ilgili istatistiksel verilere ulaşılabilecek sistem.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025">
                <a:tc>
                  <a:txBody>
                    <a:bodyPr/>
                    <a:lstStyle/>
                    <a:p>
                      <a:pPr marL="36195" marR="3619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Akademik Etkinlik Duyuru Sistemi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Geliştirme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Akademik etkinliklerin tek bir uygulama üzerinden yönetilmesi ve bildirimlerinin gönderilmesini sağlayacak uygulama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75">
                <a:tc>
                  <a:txBody>
                    <a:bodyPr/>
                    <a:lstStyle/>
                    <a:p>
                      <a:pPr marL="36195" marR="36195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Erasmus Döküman Yönetim Sistemi(edms.trabzon.edu.tr)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Geliştirme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Erasmus programına ait belgelerin dijital ortamda yönetilmesini sağlayan sistem.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575">
                <a:tc>
                  <a:txBody>
                    <a:bodyPr/>
                    <a:lstStyle/>
                    <a:p>
                      <a:pPr marL="36195" marR="36195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Akademisyen-Öğrenci Randevu Sistemi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2025-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Geliştirme</a:t>
                      </a:r>
                      <a:endParaRPr/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tr-TR" sz="1100"/>
                        <a:t>Öğrencilerin üniversitede görev yapan akademisyenlerden görüşme talebinde bulunabilmesini sağlayan bu uygulama, söz konusu sürecin sistemli ve kayıtlı şekilde yürütülmesini amaçlamaktadır.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>
                          <a:solidFill>
                            <a:srgbClr val="FF0000"/>
                          </a:solidFill>
                        </a:rPr>
                        <a:t>TOPLAM</a:t>
                      </a:r>
                      <a:endParaRPr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 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/>
                        <a:t>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2273</Words>
  <Application>Microsoft Office PowerPoint</Application>
  <PresentationFormat>Geniş ekran</PresentationFormat>
  <Paragraphs>663</Paragraphs>
  <Slides>26</Slides>
  <Notes>26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Teması</vt:lpstr>
      <vt:lpstr>PowerPoint Sunusu</vt:lpstr>
      <vt:lpstr>SUNUM PLANI</vt:lpstr>
      <vt:lpstr>YÖNETİM: Müdürlük / Koordinatörlük</vt:lpstr>
      <vt:lpstr>YÖNETİM: Kurullar / Komisyonlar</vt:lpstr>
      <vt:lpstr>Akademik Personel Sayısı</vt:lpstr>
      <vt:lpstr>Fiziksel Yapı: Hizmet Alanları</vt:lpstr>
      <vt:lpstr>Bilgi ve Teknoloji Kaynakları</vt:lpstr>
      <vt:lpstr>Araştırma ve Geliştirme Faaliyetleri:  Yıllara Göre Geliştirilen Yazılım Uygulama Bilgileri</vt:lpstr>
      <vt:lpstr>Araştırma ve Geliştirme Faaliyetleri:  2025 Yılına Göre Yazılım Uygulama Bilgileri</vt:lpstr>
      <vt:lpstr>Araştırma ve Geliştirme Faaliyetleri:  2025 Yılına Göre Yazılım Uygulama Bilgileri</vt:lpstr>
      <vt:lpstr>Araştırma ve Geliştirme Faaliyetleri:  Tamamlanmış Tüm Yazılım Uygulama Bilgileri</vt:lpstr>
      <vt:lpstr>Araştırma ve Geliştirme Faaliyetleri:  Tamamlanmış Tüm Yazılım Uygulama Bilgileri</vt:lpstr>
      <vt:lpstr>Araştırma ve Geliştirme Faaliyetleri:  Geliştirilen/Güncellenen Yazılım Uygulama Bilgileri</vt:lpstr>
      <vt:lpstr>Araştırma ve Geliştirme Faaliyetleri:  Tüm Yazılım Uygulama Bilgileri</vt:lpstr>
      <vt:lpstr>Bilimsel, Sosyal, Kültürel ve Sportif Faaliyetler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Öz Değerlendirme: Birimin Güçlü Yönleri</vt:lpstr>
      <vt:lpstr>Öz Değerlendirme: Birimin Geliştirmeye Açık Yönleri</vt:lpstr>
      <vt:lpstr>Birim 2026 Yılı İyileştirme Planı (Birimin Geliştirmeye Açık Yönlerine dayalı olarak)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TRU</cp:lastModifiedBy>
  <cp:revision>7</cp:revision>
  <dcterms:created xsi:type="dcterms:W3CDTF">2021-05-17T12:15:06Z</dcterms:created>
  <dcterms:modified xsi:type="dcterms:W3CDTF">2026-01-15T13:27:50Z</dcterms:modified>
</cp:coreProperties>
</file>