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37" r:id="rId2"/>
    <p:sldId id="330" r:id="rId3"/>
    <p:sldId id="493" r:id="rId4"/>
    <p:sldId id="286" r:id="rId5"/>
    <p:sldId id="464" r:id="rId6"/>
    <p:sldId id="505" r:id="rId7"/>
    <p:sldId id="494" r:id="rId8"/>
    <p:sldId id="354" r:id="rId9"/>
    <p:sldId id="502" r:id="rId10"/>
    <p:sldId id="299" r:id="rId11"/>
    <p:sldId id="450" r:id="rId12"/>
    <p:sldId id="451" r:id="rId13"/>
    <p:sldId id="437" r:id="rId14"/>
    <p:sldId id="452" r:id="rId15"/>
    <p:sldId id="438" r:id="rId16"/>
    <p:sldId id="501" r:id="rId17"/>
    <p:sldId id="503" r:id="rId18"/>
    <p:sldId id="440" r:id="rId19"/>
    <p:sldId id="342" r:id="rId20"/>
    <p:sldId id="347" r:id="rId21"/>
    <p:sldId id="411" r:id="rId22"/>
    <p:sldId id="506" r:id="rId23"/>
    <p:sldId id="504" r:id="rId24"/>
    <p:sldId id="350" r:id="rId25"/>
    <p:sldId id="427" r:id="rId26"/>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7" autoAdjust="0"/>
    <p:restoredTop sz="95120" autoAdjust="0"/>
  </p:normalViewPr>
  <p:slideViewPr>
    <p:cSldViewPr snapToGrid="0">
      <p:cViewPr varScale="1">
        <p:scale>
          <a:sx n="102" d="100"/>
          <a:sy n="102" d="100"/>
        </p:scale>
        <p:origin x="384" y="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0091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08276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dr.trabzon.edu.tr/Haber/6028/aile-egitim-seminerler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PSİKOLOJİK DANIŞMA VE REHBERLİK UYGULAMA VE ARAŞTIRMA MERKEZİ </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598372146"/>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4</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5</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3</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10</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631371"/>
            <a:ext cx="10557251" cy="777691"/>
          </a:xfrm>
        </p:spPr>
        <p:txBody>
          <a:bodyPr>
            <a:noAutofit/>
          </a:bodyPr>
          <a:lstStyle/>
          <a:p>
            <a:pPr algn="ctr"/>
            <a:r>
              <a:rPr lang="tr-TR" sz="3200" b="1" dirty="0">
                <a:solidFill>
                  <a:srgbClr val="FF0000"/>
                </a:solidFill>
              </a:rPr>
              <a:t>Araştırma ve Geliştirme Faaliyetleri: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99732105"/>
              </p:ext>
            </p:extLst>
          </p:nvPr>
        </p:nvGraphicFramePr>
        <p:xfrm>
          <a:off x="241378" y="1968423"/>
          <a:ext cx="11569622" cy="4107141"/>
        </p:xfrm>
        <a:graphic>
          <a:graphicData uri="http://schemas.openxmlformats.org/drawingml/2006/table">
            <a:tbl>
              <a:tblPr firstRow="1" firstCol="1" lastRow="1" lastCol="1" bandRow="1" bandCol="1">
                <a:tableStyleId>{5940675A-B579-460E-94D1-54222C63F5DA}</a:tableStyleId>
              </a:tblPr>
              <a:tblGrid>
                <a:gridCol w="9975147">
                  <a:extLst>
                    <a:ext uri="{9D8B030D-6E8A-4147-A177-3AD203B41FA5}">
                      <a16:colId xmlns:a16="http://schemas.microsoft.com/office/drawing/2014/main" val="907143591"/>
                    </a:ext>
                  </a:extLst>
                </a:gridCol>
                <a:gridCol w="892506">
                  <a:extLst>
                    <a:ext uri="{9D8B030D-6E8A-4147-A177-3AD203B41FA5}">
                      <a16:colId xmlns:a16="http://schemas.microsoft.com/office/drawing/2014/main" val="719348450"/>
                    </a:ext>
                  </a:extLst>
                </a:gridCol>
                <a:gridCol w="701969">
                  <a:extLst>
                    <a:ext uri="{9D8B030D-6E8A-4147-A177-3AD203B41FA5}">
                      <a16:colId xmlns:a16="http://schemas.microsoft.com/office/drawing/2014/main" val="883096862"/>
                    </a:ext>
                  </a:extLst>
                </a:gridCol>
              </a:tblGrid>
              <a:tr h="26913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99635">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1881765200"/>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2799042241"/>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99635">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67618">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20073">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99635">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46029">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27585">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35466">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effectLst/>
                        </a:rPr>
                        <a:t> 3</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653143"/>
            <a:ext cx="10474896" cy="768737"/>
          </a:xfrm>
        </p:spPr>
        <p:txBody>
          <a:bodyPr>
            <a:noAutofit/>
          </a:bodyPr>
          <a:lstStyle/>
          <a:p>
            <a:pPr algn="ctr"/>
            <a:r>
              <a:rPr lang="tr-TR" sz="2800" b="1" dirty="0">
                <a:solidFill>
                  <a:srgbClr val="FF0000"/>
                </a:solidFill>
              </a:rPr>
              <a:t>Araştırma ve Geliştirme Faaliyetleri: </a:t>
            </a:r>
            <a:r>
              <a:rPr lang="tr-TR" sz="2800" b="1" dirty="0">
                <a:solidFill>
                  <a:srgbClr val="3333FF"/>
                </a:solidFill>
                <a:cs typeface="Calibri" panose="020F0502020204030204" pitchFamily="34" charset="0"/>
              </a:rPr>
              <a:t>Yıllara Göre Kitap Bilgileri</a:t>
            </a:r>
            <a:endParaRPr lang="tr-TR" sz="28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702270387"/>
              </p:ext>
            </p:extLst>
          </p:nvPr>
        </p:nvGraphicFramePr>
        <p:xfrm>
          <a:off x="457201" y="1992512"/>
          <a:ext cx="11440885" cy="3994631"/>
        </p:xfrm>
        <a:graphic>
          <a:graphicData uri="http://schemas.openxmlformats.org/drawingml/2006/table">
            <a:tbl>
              <a:tblPr firstRow="1" firstCol="1" lastRow="1" lastCol="1" bandRow="1" bandCol="1">
                <a:tableStyleId>{5940675A-B579-460E-94D1-54222C63F5DA}</a:tableStyleId>
              </a:tblPr>
              <a:tblGrid>
                <a:gridCol w="9846337">
                  <a:extLst>
                    <a:ext uri="{9D8B030D-6E8A-4147-A177-3AD203B41FA5}">
                      <a16:colId xmlns:a16="http://schemas.microsoft.com/office/drawing/2014/main" val="2411480335"/>
                    </a:ext>
                  </a:extLst>
                </a:gridCol>
                <a:gridCol w="795591">
                  <a:extLst>
                    <a:ext uri="{9D8B030D-6E8A-4147-A177-3AD203B41FA5}">
                      <a16:colId xmlns:a16="http://schemas.microsoft.com/office/drawing/2014/main" val="2740012930"/>
                    </a:ext>
                  </a:extLst>
                </a:gridCol>
                <a:gridCol w="798957">
                  <a:extLst>
                    <a:ext uri="{9D8B030D-6E8A-4147-A177-3AD203B41FA5}">
                      <a16:colId xmlns:a16="http://schemas.microsoft.com/office/drawing/2014/main" val="2939442849"/>
                    </a:ext>
                  </a:extLst>
                </a:gridCol>
              </a:tblGrid>
              <a:tr h="352656">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98687">
                <a:tc>
                  <a:txBody>
                    <a:bodyPr/>
                    <a:lstStyle/>
                    <a:p>
                      <a:pPr marL="36000" marR="36195">
                        <a:lnSpc>
                          <a:spcPct val="100000"/>
                        </a:lnSpc>
                        <a:spcAft>
                          <a:spcPts val="0"/>
                        </a:spcAft>
                        <a:tabLst>
                          <a:tab pos="5450840" algn="l"/>
                        </a:tabLst>
                      </a:pPr>
                      <a:r>
                        <a:rPr lang="tr-TR" sz="1600" b="0" dirty="0">
                          <a:effectLst/>
                        </a:rPr>
                        <a:t>Tanınmış </a:t>
                      </a:r>
                      <a:r>
                        <a:rPr lang="tr-TR" sz="1600" b="0" dirty="0">
                          <a:solidFill>
                            <a:srgbClr val="FF0000"/>
                          </a:solidFill>
                          <a:effectLst/>
                        </a:rPr>
                        <a:t>uluslararası </a:t>
                      </a:r>
                      <a:r>
                        <a:rPr lang="tr-TR" sz="1600" b="0" dirty="0">
                          <a:effectLst/>
                        </a:rPr>
                        <a:t>yayınevleri tarafından yayınlanmış özgün bilimsel kitap</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64275">
                <a:tc>
                  <a:txBody>
                    <a:bodyPr/>
                    <a:lstStyle/>
                    <a:p>
                      <a:pPr marL="36000" marR="36195">
                        <a:lnSpc>
                          <a:spcPct val="100000"/>
                        </a:lnSpc>
                        <a:spcAft>
                          <a:spcPts val="0"/>
                        </a:spcAft>
                        <a:tabLst>
                          <a:tab pos="5450840" algn="l"/>
                        </a:tabLst>
                      </a:pPr>
                      <a:r>
                        <a:rPr lang="tr-TR" sz="1600" b="0" dirty="0">
                          <a:effectLst/>
                        </a:rPr>
                        <a:t>Tanınmış </a:t>
                      </a:r>
                      <a:r>
                        <a:rPr lang="tr-TR" sz="1600" b="0" dirty="0">
                          <a:solidFill>
                            <a:srgbClr val="FF0000"/>
                          </a:solidFill>
                          <a:effectLst/>
                        </a:rPr>
                        <a:t>uluslararası</a:t>
                      </a:r>
                      <a:r>
                        <a:rPr lang="tr-TR" sz="1600" b="0" dirty="0">
                          <a:effectLst/>
                        </a:rPr>
                        <a:t> yayınevleri tarafından yayınlanmış özgün bilimsel kitap editörlüğü, bölüm yazarlığı </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98687">
                <a:tc>
                  <a:txBody>
                    <a:bodyPr/>
                    <a:lstStyle/>
                    <a:p>
                      <a:pPr marL="36000" marR="36195">
                        <a:lnSpc>
                          <a:spcPct val="100000"/>
                        </a:lnSpc>
                        <a:spcAft>
                          <a:spcPts val="0"/>
                        </a:spcAft>
                        <a:tabLst>
                          <a:tab pos="5450840" algn="l"/>
                        </a:tabLst>
                      </a:pPr>
                      <a:r>
                        <a:rPr lang="tr-TR" sz="1600" b="0" dirty="0">
                          <a:effectLst/>
                        </a:rPr>
                        <a:t>Tanınmış </a:t>
                      </a:r>
                      <a:r>
                        <a:rPr lang="tr-TR" sz="1600" b="0" dirty="0">
                          <a:solidFill>
                            <a:srgbClr val="FF0000"/>
                          </a:solidFill>
                          <a:effectLst/>
                        </a:rPr>
                        <a:t>ulusal</a:t>
                      </a:r>
                      <a:r>
                        <a:rPr lang="tr-TR" sz="1600" b="0" dirty="0">
                          <a:effectLst/>
                        </a:rPr>
                        <a:t> yayınevleri tarafından yayınlanmış özgün bilimsel kitap</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64275">
                <a:tc>
                  <a:txBody>
                    <a:bodyPr/>
                    <a:lstStyle/>
                    <a:p>
                      <a:pPr marL="36000" marR="36195">
                        <a:lnSpc>
                          <a:spcPct val="100000"/>
                        </a:lnSpc>
                        <a:spcAft>
                          <a:spcPts val="0"/>
                        </a:spcAft>
                        <a:tabLst>
                          <a:tab pos="5450840" algn="l"/>
                        </a:tabLst>
                      </a:pPr>
                      <a:r>
                        <a:rPr lang="tr-TR" sz="1600" b="0" dirty="0">
                          <a:effectLst/>
                        </a:rPr>
                        <a:t>Tanınmış </a:t>
                      </a:r>
                      <a:r>
                        <a:rPr lang="tr-TR" sz="1600" b="0" dirty="0">
                          <a:solidFill>
                            <a:srgbClr val="FF0000"/>
                          </a:solidFill>
                          <a:effectLst/>
                        </a:rPr>
                        <a:t>ulusal</a:t>
                      </a:r>
                      <a:r>
                        <a:rPr lang="tr-TR" sz="1600" b="0" dirty="0">
                          <a:effectLst/>
                        </a:rPr>
                        <a:t> yayınevleri tarafından yayınlanmış özgün bilimsel kitap editörlüğü, bölüm yazarlığı </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31379">
                <a:tc>
                  <a:txBody>
                    <a:bodyPr/>
                    <a:lstStyle/>
                    <a:p>
                      <a:pPr marL="36000" marR="36195">
                        <a:lnSpc>
                          <a:spcPct val="100000"/>
                        </a:lnSpc>
                        <a:spcAft>
                          <a:spcPts val="0"/>
                        </a:spcAft>
                      </a:pPr>
                      <a:r>
                        <a:rPr lang="tr-TR" sz="1600" b="0" dirty="0">
                          <a:effectLst/>
                        </a:rPr>
                        <a:t>Alanında çeviri kitap editörlüğü, kitap bölümü çevirisi, tam kitap çevirisi (Yabancı dil alanındaki adaylar kendi dil alanlarında çeviri yaparsa, puanın yarısı)</a:t>
                      </a:r>
                      <a:endParaRPr lang="tr-TR"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30999">
                <a:tc>
                  <a:txBody>
                    <a:bodyPr/>
                    <a:lstStyle/>
                    <a:p>
                      <a:pPr marL="36000" marR="36195">
                        <a:lnSpc>
                          <a:spcPct val="100000"/>
                        </a:lnSpc>
                        <a:spcAft>
                          <a:spcPts val="0"/>
                        </a:spcAft>
                        <a:tabLst>
                          <a:tab pos="5450840" algn="l"/>
                        </a:tabLst>
                      </a:pPr>
                      <a:r>
                        <a:rPr lang="tr-TR" sz="1600" b="0" dirty="0">
                          <a:effectLst/>
                        </a:rPr>
                        <a:t>Üniversite tarafından hakem incelemesi yaptırıldıktan sonra yayınlanan ders kitabı (Hakemsiz ders kitapları puanlandırmaya tabi tutulmaz)</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30999">
                <a:tc>
                  <a:txBody>
                    <a:bodyPr/>
                    <a:lstStyle/>
                    <a:p>
                      <a:pPr marL="36000" marR="36195">
                        <a:lnSpc>
                          <a:spcPct val="100000"/>
                        </a:lnSpc>
                        <a:spcAft>
                          <a:spcPts val="0"/>
                        </a:spcAft>
                        <a:tabLst>
                          <a:tab pos="5450840" algn="l"/>
                        </a:tabLst>
                      </a:pPr>
                      <a:r>
                        <a:rPr lang="tr-TR" sz="1600" b="0" dirty="0">
                          <a:solidFill>
                            <a:srgbClr val="FF0000"/>
                          </a:solidFill>
                          <a:effectLst/>
                        </a:rPr>
                        <a:t>Uluslararası</a:t>
                      </a:r>
                      <a:r>
                        <a:rPr lang="tr-TR" sz="1600" b="0" dirty="0">
                          <a:effectLst/>
                        </a:rPr>
                        <a:t> yayınevleri tarafından yayınlanan ansiklopedilerde madde (en fazla dört madde hesaplamada dikkate alınır)</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30999">
                <a:tc>
                  <a:txBody>
                    <a:bodyPr/>
                    <a:lstStyle/>
                    <a:p>
                      <a:pPr marL="36000" marR="36195">
                        <a:lnSpc>
                          <a:spcPct val="100000"/>
                        </a:lnSpc>
                        <a:spcAft>
                          <a:spcPts val="0"/>
                        </a:spcAft>
                        <a:tabLst>
                          <a:tab pos="5450840" algn="l"/>
                        </a:tabLst>
                      </a:pPr>
                      <a:r>
                        <a:rPr lang="tr-TR" sz="1600" b="0" dirty="0">
                          <a:solidFill>
                            <a:srgbClr val="FF0000"/>
                          </a:solidFill>
                          <a:effectLst/>
                        </a:rPr>
                        <a:t>Ulusal</a:t>
                      </a:r>
                      <a:r>
                        <a:rPr lang="tr-TR" sz="1600" b="0" dirty="0">
                          <a:effectLst/>
                        </a:rPr>
                        <a:t> yayınevleri tarafından yayınlanan ansiklopedilerde madde (en fazla dört madde hesaplamada dikkate alınır)</a:t>
                      </a:r>
                      <a:endParaRPr lang="tr-TR" sz="16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91675">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effectLst/>
                        </a:rPr>
                        <a:t> 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br>
              <a:rPr lang="tr-TR" sz="2800" b="1" dirty="0">
                <a:solidFill>
                  <a:srgbClr val="962E2E"/>
                </a:solidFill>
              </a:rPr>
            </a:br>
            <a:r>
              <a:rPr lang="tr-TR" sz="2800" b="1" dirty="0">
                <a:solidFill>
                  <a:srgbClr val="3333FF"/>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838249807"/>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50149">
                  <a:extLst>
                    <a:ext uri="{9D8B030D-6E8A-4147-A177-3AD203B41FA5}">
                      <a16:colId xmlns:a16="http://schemas.microsoft.com/office/drawing/2014/main" val="4108230107"/>
                    </a:ext>
                  </a:extLst>
                </a:gridCol>
                <a:gridCol w="70268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defTabSz="914400" rtl="0" eaLnBrk="1" latinLnBrk="0" hangingPunct="1">
                        <a:lnSpc>
                          <a:spcPct val="100000"/>
                        </a:lnSpc>
                        <a:spcAft>
                          <a:spcPts val="0"/>
                        </a:spcAft>
                      </a:pPr>
                      <a:r>
                        <a:rPr lang="tr-TR" sz="1600" b="1" kern="1200" dirty="0">
                          <a:solidFill>
                            <a:schemeClr val="tx1"/>
                          </a:solidFill>
                          <a:effectLst/>
                          <a:latin typeface="+mn-lt"/>
                          <a:ea typeface="+mn-ea"/>
                          <a:cs typeface="+mn-cs"/>
                        </a:rPr>
                        <a:t>4</a:t>
                      </a:r>
                    </a:p>
                  </a:txBody>
                  <a:tcPr marL="7568" marR="7568" marT="7568" marB="0" anchor="ctr"/>
                </a:tc>
                <a:tc>
                  <a:txBody>
                    <a:bodyPr/>
                    <a:lstStyle/>
                    <a:p>
                      <a:pPr marL="72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kern="1200" dirty="0">
                          <a:solidFill>
                            <a:schemeClr val="tx1"/>
                          </a:solidFill>
                          <a:effectLst/>
                          <a:latin typeface="+mn-lt"/>
                          <a:ea typeface="+mn-ea"/>
                          <a:cs typeface="+mn-cs"/>
                        </a:rPr>
                        <a:t>3</a:t>
                      </a:r>
                    </a:p>
                  </a:txBody>
                  <a:tcPr marL="7568" marR="7568" marT="7568" marB="0" anchor="ctr"/>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defTabSz="914400" rtl="0" eaLnBrk="1" latinLnBrk="0" hangingPunct="1">
                        <a:lnSpc>
                          <a:spcPct val="100000"/>
                        </a:lnSpc>
                        <a:spcAft>
                          <a:spcPts val="0"/>
                        </a:spcAft>
                      </a:pPr>
                      <a:r>
                        <a:rPr lang="tr-TR" sz="1600" b="1" kern="1200" dirty="0">
                          <a:solidFill>
                            <a:schemeClr val="tx1"/>
                          </a:solidFill>
                          <a:effectLst/>
                          <a:latin typeface="+mn-lt"/>
                          <a:ea typeface="+mn-ea"/>
                          <a:cs typeface="+mn-cs"/>
                        </a:rPr>
                        <a:t> 4</a:t>
                      </a:r>
                    </a:p>
                  </a:txBody>
                  <a:tcPr marL="7568" marR="7568" marT="7568" marB="0"/>
                </a:tc>
                <a:tc>
                  <a:txBody>
                    <a:bodyPr/>
                    <a:lstStyle/>
                    <a:p>
                      <a:pPr marL="72000" algn="ctr" defTabSz="914400" rtl="0" eaLnBrk="1" latinLnBrk="0" hangingPunct="1">
                        <a:lnSpc>
                          <a:spcPct val="100000"/>
                        </a:lnSpc>
                        <a:spcAft>
                          <a:spcPts val="0"/>
                        </a:spcAft>
                      </a:pPr>
                      <a:r>
                        <a:rPr lang="tr-TR" sz="1600" b="1" kern="1200" dirty="0">
                          <a:solidFill>
                            <a:schemeClr val="tx1"/>
                          </a:solidFill>
                          <a:effectLst/>
                          <a:latin typeface="+mn-lt"/>
                          <a:ea typeface="+mn-ea"/>
                          <a:cs typeface="+mn-cs"/>
                        </a:rPr>
                        <a:t> 3</a:t>
                      </a: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br>
              <a:rPr lang="tr-TR" sz="2800" b="1" dirty="0">
                <a:solidFill>
                  <a:srgbClr val="962E2E"/>
                </a:solidFill>
              </a:rPr>
            </a:br>
            <a:r>
              <a:rPr lang="tr-TR" sz="2800" b="1" dirty="0">
                <a:solidFill>
                  <a:srgbClr val="0000CC"/>
                </a:solidFill>
              </a:rPr>
              <a:t>Yıllara Göre Editörlük ve Hakemlik Faaliyetleri</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14</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414224859"/>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b="1" dirty="0">
                          <a:effectLst/>
                        </a:rPr>
                        <a:t>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b="1" dirty="0">
                          <a:effectLst/>
                        </a:rPr>
                        <a:t> 10</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0" y="620487"/>
            <a:ext cx="10568709" cy="792274"/>
          </a:xfrm>
        </p:spPr>
        <p:txBody>
          <a:bodyPr>
            <a:noAutofit/>
          </a:bodyPr>
          <a:lstStyle/>
          <a:p>
            <a:pPr algn="ctr"/>
            <a:r>
              <a:rPr lang="tr-TR" sz="2800" b="1" dirty="0">
                <a:solidFill>
                  <a:srgbClr val="FF0000"/>
                </a:solidFill>
              </a:rPr>
              <a:t>Araştırma ve Geliştirme Faaliyetleri: </a:t>
            </a:r>
            <a:br>
              <a:rPr lang="tr-TR" sz="2800" b="1" dirty="0">
                <a:solidFill>
                  <a:srgbClr val="FF0000"/>
                </a:solidFill>
              </a:rPr>
            </a:b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539456817"/>
              </p:ext>
            </p:extLst>
          </p:nvPr>
        </p:nvGraphicFramePr>
        <p:xfrm>
          <a:off x="470263" y="1943069"/>
          <a:ext cx="11208215" cy="4159558"/>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8</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11</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16</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15</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600" b="1" dirty="0">
                          <a:effectLst/>
                        </a:rPr>
                        <a:t> 24</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775201294"/>
              </p:ext>
            </p:extLst>
          </p:nvPr>
        </p:nvGraphicFramePr>
        <p:xfrm>
          <a:off x="359230" y="1787540"/>
          <a:ext cx="11331327" cy="4381500"/>
        </p:xfrm>
        <a:graphic>
          <a:graphicData uri="http://schemas.openxmlformats.org/drawingml/2006/table">
            <a:tbl>
              <a:tblPr>
                <a:tableStyleId>{BDBED569-4797-4DF1-A0F4-6AAB3CD982D8}</a:tableStyleId>
              </a:tblPr>
              <a:tblGrid>
                <a:gridCol w="565002">
                  <a:extLst>
                    <a:ext uri="{9D8B030D-6E8A-4147-A177-3AD203B41FA5}">
                      <a16:colId xmlns:a16="http://schemas.microsoft.com/office/drawing/2014/main" val="3980326864"/>
                    </a:ext>
                  </a:extLst>
                </a:gridCol>
                <a:gridCol w="1682990">
                  <a:extLst>
                    <a:ext uri="{9D8B030D-6E8A-4147-A177-3AD203B41FA5}">
                      <a16:colId xmlns:a16="http://schemas.microsoft.com/office/drawing/2014/main" val="3129810704"/>
                    </a:ext>
                  </a:extLst>
                </a:gridCol>
                <a:gridCol w="2497329">
                  <a:extLst>
                    <a:ext uri="{9D8B030D-6E8A-4147-A177-3AD203B41FA5}">
                      <a16:colId xmlns:a16="http://schemas.microsoft.com/office/drawing/2014/main" val="3117410747"/>
                    </a:ext>
                  </a:extLst>
                </a:gridCol>
                <a:gridCol w="1797317">
                  <a:extLst>
                    <a:ext uri="{9D8B030D-6E8A-4147-A177-3AD203B41FA5}">
                      <a16:colId xmlns:a16="http://schemas.microsoft.com/office/drawing/2014/main" val="10421554"/>
                    </a:ext>
                  </a:extLst>
                </a:gridCol>
                <a:gridCol w="1919830">
                  <a:extLst>
                    <a:ext uri="{9D8B030D-6E8A-4147-A177-3AD203B41FA5}">
                      <a16:colId xmlns:a16="http://schemas.microsoft.com/office/drawing/2014/main" val="2802644275"/>
                    </a:ext>
                  </a:extLst>
                </a:gridCol>
                <a:gridCol w="902816">
                  <a:extLst>
                    <a:ext uri="{9D8B030D-6E8A-4147-A177-3AD203B41FA5}">
                      <a16:colId xmlns:a16="http://schemas.microsoft.com/office/drawing/2014/main" val="1419412460"/>
                    </a:ext>
                  </a:extLst>
                </a:gridCol>
                <a:gridCol w="666694">
                  <a:extLst>
                    <a:ext uri="{9D8B030D-6E8A-4147-A177-3AD203B41FA5}">
                      <a16:colId xmlns:a16="http://schemas.microsoft.com/office/drawing/2014/main" val="3004738591"/>
                    </a:ext>
                  </a:extLst>
                </a:gridCol>
                <a:gridCol w="1299349">
                  <a:extLst>
                    <a:ext uri="{9D8B030D-6E8A-4147-A177-3AD203B41FA5}">
                      <a16:colId xmlns:a16="http://schemas.microsoft.com/office/drawing/2014/main" val="4113809080"/>
                    </a:ext>
                  </a:extLst>
                </a:gridCol>
              </a:tblGrid>
              <a:tr h="76967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430734">
                <a:tc>
                  <a:txBody>
                    <a:bodyPr/>
                    <a:lstStyle/>
                    <a:p>
                      <a:pPr algn="ctr" fontAlgn="ctr"/>
                      <a:r>
                        <a:rPr lang="tr-TR" sz="1000" b="1" u="none" strike="noStrike" dirty="0">
                          <a:effectLst/>
                        </a:rPr>
                        <a:t>1</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Eğitim</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Konferans</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İntiharın</a:t>
                      </a:r>
                      <a:r>
                        <a:rPr lang="tr-TR" sz="1000" u="none" strike="noStrike" baseline="0" dirty="0">
                          <a:effectLst/>
                        </a:rPr>
                        <a:t> Önlenmesi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kern="1200" baseline="0" dirty="0">
                          <a:solidFill>
                            <a:schemeClr val="tx1"/>
                          </a:solidFill>
                          <a:effectLst/>
                          <a:latin typeface="+mn-lt"/>
                          <a:ea typeface="+mn-ea"/>
                          <a:cs typeface="+mn-cs"/>
                        </a:rPr>
                        <a:t>Doç. Dr. Çilem BİLGİNER</a:t>
                      </a:r>
                    </a:p>
                    <a:p>
                      <a:pPr algn="ctr" fontAlgn="ctr"/>
                      <a:r>
                        <a:rPr lang="tr-TR" sz="1000" u="none" strike="noStrike" kern="1200" baseline="0" dirty="0">
                          <a:solidFill>
                            <a:schemeClr val="tx1"/>
                          </a:solidFill>
                          <a:effectLst/>
                          <a:latin typeface="+mn-lt"/>
                          <a:ea typeface="+mn-ea"/>
                          <a:cs typeface="+mn-cs"/>
                        </a:rPr>
                        <a:t>Prof. Dr. Hikmet YAZICI</a:t>
                      </a:r>
                    </a:p>
                  </a:txBody>
                  <a:tcPr marL="7620" marR="7620" marT="7620" marB="0" anchor="ctr"/>
                </a:tc>
                <a:tc>
                  <a:txBody>
                    <a:bodyPr/>
                    <a:lstStyle/>
                    <a:p>
                      <a:pPr algn="ctr" fontAlgn="ctr"/>
                      <a:r>
                        <a:rPr lang="tr-TR" sz="1000" b="0" i="0" u="none" strike="noStrike" dirty="0">
                          <a:solidFill>
                            <a:srgbClr val="000000"/>
                          </a:solidFill>
                          <a:effectLst/>
                          <a:latin typeface="Times New Roman" panose="02020603050405020304" pitchFamily="18" charset="0"/>
                        </a:rPr>
                        <a:t>08.01.2025</a:t>
                      </a:r>
                    </a:p>
                  </a:txBody>
                  <a:tcPr marL="7620" marR="7620" marT="7620" marB="0" anchor="ctr"/>
                </a:tc>
                <a:tc>
                  <a:txBody>
                    <a:bodyPr/>
                    <a:lstStyle/>
                    <a:p>
                      <a:pPr algn="ctr" fontAlgn="ctr"/>
                      <a:r>
                        <a:rPr lang="tr-TR" sz="1000" u="none" strike="noStrike" dirty="0">
                          <a:effectLst/>
                        </a:rPr>
                        <a:t>09:00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b="0" i="0" u="none" strike="noStrike" dirty="0">
                          <a:solidFill>
                            <a:srgbClr val="000000"/>
                          </a:solidFill>
                          <a:effectLst/>
                          <a:latin typeface="Times New Roman" panose="02020603050405020304" pitchFamily="18" charset="0"/>
                        </a:rPr>
                        <a:t>https://pdr.trabzon.edu.tr/Haber/4131/intiharin-onlenmesi</a:t>
                      </a:r>
                    </a:p>
                  </a:txBody>
                  <a:tcPr marL="7620" marR="7620" marT="7620" marB="0" anchor="ctr"/>
                </a:tc>
                <a:extLst>
                  <a:ext uri="{0D108BD9-81ED-4DB2-BD59-A6C34878D82A}">
                    <a16:rowId xmlns:a16="http://schemas.microsoft.com/office/drawing/2014/main" val="2493554729"/>
                  </a:ext>
                </a:extLst>
              </a:tr>
              <a:tr h="430734">
                <a:tc>
                  <a:txBody>
                    <a:bodyPr/>
                    <a:lstStyle/>
                    <a:p>
                      <a:pPr algn="ctr" fontAlgn="ctr"/>
                      <a:r>
                        <a:rPr lang="tr-TR" sz="1000" b="1" u="none" strike="noStrike" dirty="0">
                          <a:effectLst/>
                        </a:rPr>
                        <a:t>2</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Eğitim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Seminer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Sınır</a:t>
                      </a:r>
                      <a:r>
                        <a:rPr lang="tr-TR" sz="1000" u="none" strike="noStrike" baseline="0" dirty="0">
                          <a:effectLst/>
                        </a:rPr>
                        <a:t> Koyma</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kern="1200" baseline="0" dirty="0">
                          <a:solidFill>
                            <a:schemeClr val="tx1"/>
                          </a:solidFill>
                          <a:effectLst/>
                          <a:latin typeface="+mn-lt"/>
                          <a:ea typeface="+mn-ea"/>
                          <a:cs typeface="+mn-cs"/>
                        </a:rPr>
                        <a:t>Dr. Öğr. Üyesi Serpil REİSOĞLU</a:t>
                      </a:r>
                    </a:p>
                  </a:txBody>
                  <a:tcPr marL="7620" marR="7620" marT="7620" marB="0" anchor="ctr"/>
                </a:tc>
                <a:tc>
                  <a:txBody>
                    <a:bodyPr/>
                    <a:lstStyle/>
                    <a:p>
                      <a:pPr algn="ctr" fontAlgn="ctr"/>
                      <a:r>
                        <a:rPr lang="tr-TR" sz="1000" b="0" i="0" u="none" strike="noStrike" dirty="0">
                          <a:solidFill>
                            <a:srgbClr val="000000"/>
                          </a:solidFill>
                          <a:effectLst/>
                          <a:latin typeface="Times New Roman" panose="02020603050405020304" pitchFamily="18" charset="0"/>
                        </a:rPr>
                        <a:t>05.03.2025</a:t>
                      </a:r>
                    </a:p>
                  </a:txBody>
                  <a:tcPr marL="7620" marR="7620" marT="7620" marB="0" anchor="ctr"/>
                </a:tc>
                <a:tc>
                  <a:txBody>
                    <a:bodyPr/>
                    <a:lstStyle/>
                    <a:p>
                      <a:pPr algn="ctr" fontAlgn="ctr"/>
                      <a:r>
                        <a:rPr lang="tr-TR" sz="1000" u="none" strike="noStrike">
                          <a:effectLst/>
                        </a:rPr>
                        <a:t> </a:t>
                      </a: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b="0" i="0" u="none" strike="noStrike" dirty="0">
                          <a:solidFill>
                            <a:srgbClr val="000000"/>
                          </a:solidFill>
                          <a:effectLst/>
                          <a:latin typeface="Times New Roman" panose="02020603050405020304" pitchFamily="18" charset="0"/>
                        </a:rPr>
                        <a:t>https://pdr.trabzon.edu.tr/Haber/4350/sinir-koyma</a:t>
                      </a:r>
                    </a:p>
                  </a:txBody>
                  <a:tcPr marL="7620" marR="7620" marT="7620" marB="0" anchor="ctr"/>
                </a:tc>
                <a:extLst>
                  <a:ext uri="{0D108BD9-81ED-4DB2-BD59-A6C34878D82A}">
                    <a16:rowId xmlns:a16="http://schemas.microsoft.com/office/drawing/2014/main" val="88816453"/>
                  </a:ext>
                </a:extLst>
              </a:tr>
              <a:tr h="571958">
                <a:tc>
                  <a:txBody>
                    <a:bodyPr/>
                    <a:lstStyle/>
                    <a:p>
                      <a:pPr algn="ctr" fontAlgn="ctr"/>
                      <a:r>
                        <a:rPr lang="tr-TR" sz="1000" b="1" u="none" strike="noStrike" dirty="0">
                          <a:effectLst/>
                        </a:rPr>
                        <a:t>3</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Eğitim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Konferans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Performans</a:t>
                      </a:r>
                      <a:r>
                        <a:rPr lang="tr-TR" sz="1000" u="none" strike="noStrike" baseline="0" dirty="0">
                          <a:effectLst/>
                        </a:rPr>
                        <a:t> Kaygısı ve Kariyer Gelişimi</a:t>
                      </a: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kern="1200" baseline="0" dirty="0">
                          <a:solidFill>
                            <a:schemeClr val="tx1"/>
                          </a:solidFill>
                          <a:effectLst/>
                          <a:latin typeface="+mn-lt"/>
                          <a:ea typeface="+mn-ea"/>
                          <a:cs typeface="+mn-cs"/>
                        </a:rPr>
                        <a:t>Doç. Dr. Serkan Volkan SARI</a:t>
                      </a:r>
                    </a:p>
                  </a:txBody>
                  <a:tcPr marL="7620" marR="7620" marT="7620" marB="0" anchor="ctr"/>
                </a:tc>
                <a:tc>
                  <a:txBody>
                    <a:bodyPr/>
                    <a:lstStyle/>
                    <a:p>
                      <a:pPr algn="ctr" fontAlgn="ctr"/>
                      <a:r>
                        <a:rPr lang="tr-TR" sz="1000" u="none" strike="noStrike" dirty="0">
                          <a:effectLst/>
                        </a:rPr>
                        <a:t>09.04.2025 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09:00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https://pdr.trabzon.edu.tr/Haber/4611/performans-kaygisi-ve-kariyer-gelisimi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0939734"/>
                  </a:ext>
                </a:extLst>
              </a:tr>
              <a:tr h="430734">
                <a:tc>
                  <a:txBody>
                    <a:bodyPr/>
                    <a:lstStyle/>
                    <a:p>
                      <a:pPr algn="ctr" fontAlgn="b"/>
                      <a:r>
                        <a:rPr lang="tr-TR" sz="1000" b="1" u="none" strike="noStrike" dirty="0">
                          <a:effectLst/>
                        </a:rPr>
                        <a:t> 4</a:t>
                      </a:r>
                      <a:endParaRPr lang="tr-TR"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000" u="none" strike="noStrike" dirty="0">
                          <a:effectLst/>
                        </a:rPr>
                        <a:t>  Eğitim</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Seminer</a:t>
                      </a:r>
                    </a:p>
                  </a:txBody>
                  <a:tcPr marL="7620" marR="7620" marT="7620" marB="0" anchor="ctr"/>
                </a:tc>
                <a:tc>
                  <a:txBody>
                    <a:bodyPr/>
                    <a:lstStyle/>
                    <a:p>
                      <a:pPr algn="ctr" fontAlgn="b"/>
                      <a:r>
                        <a:rPr lang="tr-TR" sz="1000" u="none" strike="noStrike" dirty="0">
                          <a:effectLst/>
                        </a:rPr>
                        <a:t>              Şiddetin</a:t>
                      </a:r>
                      <a:r>
                        <a:rPr lang="tr-TR" sz="1000" u="none" strike="noStrike" baseline="0" dirty="0">
                          <a:effectLst/>
                        </a:rPr>
                        <a:t> Önlenmesi</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000" u="none" strike="noStrike" kern="1200" baseline="0" dirty="0">
                          <a:solidFill>
                            <a:schemeClr val="tx1"/>
                          </a:solidFill>
                          <a:effectLst/>
                          <a:latin typeface="+mn-lt"/>
                          <a:ea typeface="+mn-ea"/>
                          <a:cs typeface="+mn-cs"/>
                        </a:rPr>
                        <a:t>       Öğr. Gör. Dr. Hanife AYDIN </a:t>
                      </a:r>
                    </a:p>
                    <a:p>
                      <a:pPr algn="ctr" fontAlgn="b"/>
                      <a:r>
                        <a:rPr lang="tr-TR" sz="1000" u="none" strike="noStrike" kern="1200" baseline="0" dirty="0">
                          <a:solidFill>
                            <a:schemeClr val="tx1"/>
                          </a:solidFill>
                          <a:effectLst/>
                          <a:latin typeface="+mn-lt"/>
                          <a:ea typeface="+mn-ea"/>
                          <a:cs typeface="+mn-cs"/>
                        </a:rPr>
                        <a:t> </a:t>
                      </a:r>
                    </a:p>
                  </a:txBody>
                  <a:tcPr marL="7620" marR="7620" marT="7620" marB="0" anchor="ctr"/>
                </a:tc>
                <a:tc>
                  <a:txBody>
                    <a:bodyPr/>
                    <a:lstStyle/>
                    <a:p>
                      <a:pPr algn="ctr" fontAlgn="b"/>
                      <a:r>
                        <a:rPr lang="tr-TR" sz="1000" u="none" strike="noStrike" dirty="0">
                          <a:effectLst/>
                        </a:rPr>
                        <a:t>      </a:t>
                      </a:r>
                      <a:r>
                        <a:rPr lang="tr-TR" sz="1000" b="0" i="0" u="none" strike="noStrike" dirty="0">
                          <a:solidFill>
                            <a:srgbClr val="000000"/>
                          </a:solidFill>
                          <a:effectLst/>
                          <a:latin typeface="Calibri" panose="020F0502020204030204" pitchFamily="34" charset="0"/>
                        </a:rPr>
                        <a:t>07.05.2025</a:t>
                      </a:r>
                    </a:p>
                  </a:txBody>
                  <a:tcPr marL="7620" marR="7620" marT="7620" marB="0" anchor="ctr"/>
                </a:tc>
                <a:tc>
                  <a:txBody>
                    <a:bodyPr/>
                    <a:lstStyle/>
                    <a:p>
                      <a:pPr algn="ctr" fontAlgn="b"/>
                      <a:r>
                        <a:rPr lang="tr-TR" sz="1000" u="none" strike="noStrike" dirty="0">
                          <a:effectLst/>
                        </a:rPr>
                        <a:t>     09:00</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tr-TR" sz="1000" u="none" strike="noStrike" dirty="0">
                          <a:effectLst/>
                        </a:rPr>
                        <a:t> https://pdr.trabzon.edu.tr/Haber/4790/siddetin-onlenmesi</a:t>
                      </a:r>
                      <a:endParaRPr lang="tr-TR"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48017327"/>
                  </a:ext>
                </a:extLst>
              </a:tr>
              <a:tr h="571958">
                <a:tc>
                  <a:txBody>
                    <a:bodyPr/>
                    <a:lstStyle/>
                    <a:p>
                      <a:pPr algn="ctr" fontAlgn="b"/>
                      <a:r>
                        <a:rPr lang="tr-TR" sz="1000" b="1" u="none" strike="noStrike" dirty="0">
                          <a:effectLst/>
                        </a:rPr>
                        <a:t> 5</a:t>
                      </a:r>
                      <a:endParaRPr lang="tr-TR"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000" u="none" strike="noStrike" dirty="0">
                          <a:effectLst/>
                        </a:rPr>
                        <a:t>Eğitim</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Seminer</a:t>
                      </a:r>
                    </a:p>
                  </a:txBody>
                  <a:tcPr marL="7620" marR="7620" marT="7620" marB="0" anchor="ctr"/>
                </a:tc>
                <a:tc>
                  <a:txBody>
                    <a:bodyPr/>
                    <a:lstStyle/>
                    <a:p>
                      <a:pPr algn="ctr" fontAlgn="b"/>
                      <a:r>
                        <a:rPr lang="tr-TR" sz="1000" u="none" strike="noStrike" dirty="0">
                          <a:effectLst/>
                        </a:rPr>
                        <a:t> Akademik</a:t>
                      </a:r>
                      <a:r>
                        <a:rPr lang="tr-TR" sz="1000" u="none" strike="noStrike" baseline="0" dirty="0">
                          <a:effectLst/>
                        </a:rPr>
                        <a:t> ve İdari Personele Yönelik aile eğitimleri Seminerleri</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00" u="none" strike="noStrike" kern="1200" baseline="0" dirty="0">
                          <a:solidFill>
                            <a:schemeClr val="tx1"/>
                          </a:solidFill>
                          <a:effectLst/>
                          <a:latin typeface="+mn-lt"/>
                          <a:ea typeface="+mn-ea"/>
                          <a:cs typeface="+mn-cs"/>
                        </a:rPr>
                        <a:t>Öğr. Gör. Dr. Hanife AYDIN</a:t>
                      </a:r>
                    </a:p>
                    <a:p>
                      <a:pPr marL="0" marR="0" lvl="0" indent="0" algn="ctr" defTabSz="914400" rtl="0" eaLnBrk="1" fontAlgn="ctr" latinLnBrk="0" hangingPunct="1">
                        <a:lnSpc>
                          <a:spcPct val="100000"/>
                        </a:lnSpc>
                        <a:spcBef>
                          <a:spcPts val="0"/>
                        </a:spcBef>
                        <a:spcAft>
                          <a:spcPts val="0"/>
                        </a:spcAft>
                        <a:buClrTx/>
                        <a:buSzTx/>
                        <a:buFontTx/>
                        <a:buNone/>
                        <a:tabLst/>
                        <a:defRPr/>
                      </a:pPr>
                      <a:r>
                        <a:rPr lang="tr-TR" sz="1000" u="none" strike="noStrike" kern="1200" baseline="0" dirty="0">
                          <a:solidFill>
                            <a:schemeClr val="tx1"/>
                          </a:solidFill>
                          <a:effectLst/>
                          <a:latin typeface="+mn-lt"/>
                          <a:ea typeface="+mn-ea"/>
                          <a:cs typeface="+mn-cs"/>
                        </a:rPr>
                        <a:t>Dr. Öğr. Üyesi Serpil REİSOĞLU</a:t>
                      </a:r>
                    </a:p>
                    <a:p>
                      <a:pPr algn="ctr" fontAlgn="b"/>
                      <a:r>
                        <a:rPr lang="tr-TR" sz="1000" u="none" strike="noStrike" kern="1200" baseline="0" dirty="0">
                          <a:solidFill>
                            <a:schemeClr val="tx1"/>
                          </a:solidFill>
                          <a:effectLst/>
                          <a:latin typeface="+mn-lt"/>
                          <a:ea typeface="+mn-ea"/>
                          <a:cs typeface="+mn-cs"/>
                        </a:rPr>
                        <a:t> </a:t>
                      </a:r>
                    </a:p>
                  </a:txBody>
                  <a:tcPr marL="7620" marR="7620" marT="7620" marB="0" anchor="ctr"/>
                </a:tc>
                <a:tc>
                  <a:txBody>
                    <a:bodyPr/>
                    <a:lstStyle/>
                    <a:p>
                      <a:pPr algn="ctr" fontAlgn="b"/>
                      <a:r>
                        <a:rPr lang="tr-TR" sz="1000" u="none" strike="noStrike" dirty="0">
                          <a:effectLst/>
                        </a:rPr>
                        <a:t>      17.11.2025</a:t>
                      </a:r>
                    </a:p>
                    <a:p>
                      <a:pPr algn="ctr" fontAlgn="b"/>
                      <a:r>
                        <a:rPr lang="tr-TR" sz="1000" b="0" i="0" u="none" strike="noStrike" dirty="0">
                          <a:solidFill>
                            <a:srgbClr val="000000"/>
                          </a:solidFill>
                          <a:effectLst/>
                          <a:latin typeface="Calibri" panose="020F0502020204030204" pitchFamily="34" charset="0"/>
                        </a:rPr>
                        <a:t>      01.12.2025</a:t>
                      </a:r>
                    </a:p>
                    <a:p>
                      <a:pPr algn="ctr" fontAlgn="b"/>
                      <a:r>
                        <a:rPr lang="tr-TR" sz="1000" b="0" i="0" u="none" strike="noStrike" dirty="0">
                          <a:solidFill>
                            <a:srgbClr val="000000"/>
                          </a:solidFill>
                          <a:effectLst/>
                          <a:latin typeface="Calibri" panose="020F0502020204030204" pitchFamily="34" charset="0"/>
                        </a:rPr>
                        <a:t>      15.12.2025</a:t>
                      </a:r>
                    </a:p>
                    <a:p>
                      <a:pPr algn="ctr" fontAlgn="b"/>
                      <a:r>
                        <a:rPr lang="tr-TR" sz="1000" b="0" i="0" u="none" strike="noStrike" dirty="0">
                          <a:solidFill>
                            <a:srgbClr val="000000"/>
                          </a:solidFill>
                          <a:effectLst/>
                          <a:latin typeface="Calibri" panose="020F0502020204030204" pitchFamily="34" charset="0"/>
                        </a:rPr>
                        <a:t>      22.12.2025</a:t>
                      </a: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tr-TR" sz="1000" u="none" strike="noStrike" dirty="0">
                          <a:effectLst/>
                        </a:rPr>
                        <a:t>https://pdr.trabzon.edu.tr/Haber/6028/aile-egitim-seminerleri </a:t>
                      </a:r>
                      <a:endParaRPr lang="tr-TR"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69351913"/>
                  </a:ext>
                </a:extLst>
              </a:tr>
              <a:tr h="854406">
                <a:tc>
                  <a:txBody>
                    <a:bodyPr/>
                    <a:lstStyle/>
                    <a:p>
                      <a:pPr algn="ctr" fontAlgn="b"/>
                      <a:r>
                        <a:rPr lang="tr-TR" sz="1000" b="1" u="none" strike="noStrike" dirty="0">
                          <a:effectLst/>
                        </a:rPr>
                        <a:t> 6</a:t>
                      </a:r>
                      <a:endParaRPr lang="tr-TR"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000" u="none" strike="noStrike" baseline="0" dirty="0">
                          <a:effectLst/>
                        </a:rPr>
                        <a:t>Eğitim</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Seminer</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0" i="0" u="none" strike="noStrike" dirty="0" err="1">
                          <a:solidFill>
                            <a:schemeClr val="tx1"/>
                          </a:solidFill>
                          <a:effectLst/>
                          <a:latin typeface="+mn-lt"/>
                        </a:rPr>
                        <a:t>Süpervizyon</a:t>
                      </a:r>
                      <a:r>
                        <a:rPr lang="tr-TR" sz="1000" b="0" i="0" u="none" strike="noStrike" baseline="0" dirty="0">
                          <a:solidFill>
                            <a:schemeClr val="tx1"/>
                          </a:solidFill>
                          <a:effectLst/>
                          <a:latin typeface="+mn-lt"/>
                        </a:rPr>
                        <a:t> ve vaka paylaşım günü</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Öğr. Gör. Dr. Hanife AYDIN </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       30.04.2025</a:t>
                      </a:r>
                    </a:p>
                    <a:p>
                      <a:pPr algn="ctr" fontAlgn="b"/>
                      <a:r>
                        <a:rPr lang="tr-TR" sz="1000" b="0" i="0" u="none" strike="noStrike" dirty="0">
                          <a:solidFill>
                            <a:srgbClr val="000000"/>
                          </a:solidFill>
                          <a:effectLst/>
                          <a:latin typeface="Calibri" panose="020F0502020204030204" pitchFamily="34" charset="0"/>
                        </a:rPr>
                        <a:t>       26.02.2025</a:t>
                      </a: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r>
                        <a:rPr lang="tr-TR" sz="1000" u="none" strike="noStrike" dirty="0">
                          <a:effectLst/>
                        </a:rPr>
                        <a:t> https://pdr.trabzon.edu.tr/Haber</a:t>
                      </a:r>
                    </a:p>
                    <a:p>
                      <a:pPr algn="l" fontAlgn="b"/>
                      <a:r>
                        <a:rPr lang="tr-TR" sz="1000" b="0" i="0" u="none" strike="noStrike" dirty="0">
                          <a:solidFill>
                            <a:srgbClr val="000000"/>
                          </a:solidFill>
                          <a:effectLst/>
                          <a:latin typeface="Calibri" panose="020F0502020204030204" pitchFamily="34" charset="0"/>
                        </a:rPr>
                        <a:t>https://pdr.trabzon.edu.tr/Haber/4722/supervizyon-ve-vaka-paylasim-gunu-5</a:t>
                      </a:r>
                    </a:p>
                  </a:txBody>
                  <a:tcPr marL="7620" marR="7620" marT="7620" marB="0" anchor="b"/>
                </a:tc>
                <a:extLst>
                  <a:ext uri="{0D108BD9-81ED-4DB2-BD59-A6C34878D82A}">
                    <a16:rowId xmlns:a16="http://schemas.microsoft.com/office/drawing/2014/main" val="2173674110"/>
                  </a:ext>
                </a:extLst>
              </a:tr>
            </a:tbl>
          </a:graphicData>
        </a:graphic>
      </p:graphicFrame>
    </p:spTree>
    <p:extLst>
      <p:ext uri="{BB962C8B-B14F-4D97-AF65-F5344CB8AC3E}">
        <p14:creationId xmlns:p14="http://schemas.microsoft.com/office/powerpoint/2010/main" val="291849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262379584"/>
              </p:ext>
            </p:extLst>
          </p:nvPr>
        </p:nvGraphicFramePr>
        <p:xfrm>
          <a:off x="168161" y="1917211"/>
          <a:ext cx="11971959" cy="4645598"/>
        </p:xfrm>
        <a:graphic>
          <a:graphicData uri="http://schemas.openxmlformats.org/drawingml/2006/table">
            <a:tbl>
              <a:tblPr>
                <a:tableStyleId>{BDBED569-4797-4DF1-A0F4-6AAB3CD982D8}</a:tableStyleId>
              </a:tblPr>
              <a:tblGrid>
                <a:gridCol w="677228">
                  <a:extLst>
                    <a:ext uri="{9D8B030D-6E8A-4147-A177-3AD203B41FA5}">
                      <a16:colId xmlns:a16="http://schemas.microsoft.com/office/drawing/2014/main" val="3980326864"/>
                    </a:ext>
                  </a:extLst>
                </a:gridCol>
                <a:gridCol w="1860566">
                  <a:extLst>
                    <a:ext uri="{9D8B030D-6E8A-4147-A177-3AD203B41FA5}">
                      <a16:colId xmlns:a16="http://schemas.microsoft.com/office/drawing/2014/main" val="3129810704"/>
                    </a:ext>
                  </a:extLst>
                </a:gridCol>
                <a:gridCol w="2714238">
                  <a:extLst>
                    <a:ext uri="{9D8B030D-6E8A-4147-A177-3AD203B41FA5}">
                      <a16:colId xmlns:a16="http://schemas.microsoft.com/office/drawing/2014/main" val="3117410747"/>
                    </a:ext>
                  </a:extLst>
                </a:gridCol>
                <a:gridCol w="1904344">
                  <a:extLst>
                    <a:ext uri="{9D8B030D-6E8A-4147-A177-3AD203B41FA5}">
                      <a16:colId xmlns:a16="http://schemas.microsoft.com/office/drawing/2014/main" val="10421554"/>
                    </a:ext>
                  </a:extLst>
                </a:gridCol>
                <a:gridCol w="2075102">
                  <a:extLst>
                    <a:ext uri="{9D8B030D-6E8A-4147-A177-3AD203B41FA5}">
                      <a16:colId xmlns:a16="http://schemas.microsoft.com/office/drawing/2014/main" val="2802644275"/>
                    </a:ext>
                  </a:extLst>
                </a:gridCol>
                <a:gridCol w="915627">
                  <a:extLst>
                    <a:ext uri="{9D8B030D-6E8A-4147-A177-3AD203B41FA5}">
                      <a16:colId xmlns:a16="http://schemas.microsoft.com/office/drawing/2014/main" val="1419412460"/>
                    </a:ext>
                  </a:extLst>
                </a:gridCol>
                <a:gridCol w="706395">
                  <a:extLst>
                    <a:ext uri="{9D8B030D-6E8A-4147-A177-3AD203B41FA5}">
                      <a16:colId xmlns:a16="http://schemas.microsoft.com/office/drawing/2014/main" val="3004738591"/>
                    </a:ext>
                  </a:extLst>
                </a:gridCol>
                <a:gridCol w="1118459">
                  <a:extLst>
                    <a:ext uri="{9D8B030D-6E8A-4147-A177-3AD203B41FA5}">
                      <a16:colId xmlns:a16="http://schemas.microsoft.com/office/drawing/2014/main" val="4113809080"/>
                    </a:ext>
                  </a:extLst>
                </a:gridCol>
              </a:tblGrid>
              <a:tr h="949898">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26395">
                <a:tc>
                  <a:txBody>
                    <a:bodyPr/>
                    <a:lstStyle/>
                    <a:p>
                      <a:pPr algn="ctr" fontAlgn="ctr"/>
                      <a:r>
                        <a:rPr lang="tr-TR" sz="1000" b="1" i="0" u="none" strike="noStrike" dirty="0">
                          <a:solidFill>
                            <a:srgbClr val="000000"/>
                          </a:solidFill>
                          <a:effectLst/>
                          <a:latin typeface="+mj-lt"/>
                        </a:rPr>
                        <a:t>7</a:t>
                      </a:r>
                    </a:p>
                  </a:txBody>
                  <a:tcPr marL="7620" marR="7620" marT="7620" marB="0" anchor="ctr"/>
                </a:tc>
                <a:tc>
                  <a:txBody>
                    <a:bodyPr/>
                    <a:lstStyle/>
                    <a:p>
                      <a:pPr algn="ctr" fontAlgn="ctr"/>
                      <a:r>
                        <a:rPr lang="tr-TR" sz="1000" u="none" strike="noStrike" dirty="0">
                          <a:effectLst/>
                          <a:latin typeface="+mj-lt"/>
                        </a:rPr>
                        <a:t>Eğitim </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latin typeface="+mj-lt"/>
                        </a:rPr>
                        <a:t>Seminer </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latin typeface="+mj-lt"/>
                        </a:rPr>
                        <a:t>Aile Eğitimleri Semineri </a:t>
                      </a:r>
                      <a:endParaRPr lang="tr-TR" sz="1000" b="1" i="0" u="none" strike="noStrike" dirty="0">
                        <a:solidFill>
                          <a:srgbClr val="000000"/>
                        </a:solidFill>
                        <a:effectLst/>
                        <a:latin typeface="+mj-lt"/>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00" b="0" dirty="0">
                          <a:solidFill>
                            <a:schemeClr val="tx1"/>
                          </a:solidFill>
                          <a:effectLst/>
                          <a:latin typeface="+mj-lt"/>
                        </a:rPr>
                        <a:t>Öğr.</a:t>
                      </a:r>
                      <a:r>
                        <a:rPr lang="tr-TR" sz="1000" b="0" baseline="0" dirty="0">
                          <a:solidFill>
                            <a:schemeClr val="tx1"/>
                          </a:solidFill>
                          <a:effectLst/>
                          <a:latin typeface="+mj-lt"/>
                        </a:rPr>
                        <a:t> Gör. </a:t>
                      </a:r>
                      <a:r>
                        <a:rPr lang="tr-TR" sz="1000" b="0" baseline="0" dirty="0" err="1">
                          <a:solidFill>
                            <a:schemeClr val="tx1"/>
                          </a:solidFill>
                          <a:effectLst/>
                          <a:latin typeface="+mj-lt"/>
                        </a:rPr>
                        <a:t>Dr</a:t>
                      </a:r>
                      <a:r>
                        <a:rPr lang="tr-TR" sz="1000" b="0" baseline="0" dirty="0">
                          <a:solidFill>
                            <a:schemeClr val="tx1"/>
                          </a:solidFill>
                          <a:effectLst/>
                          <a:latin typeface="+mj-lt"/>
                        </a:rPr>
                        <a:t> .</a:t>
                      </a:r>
                      <a:r>
                        <a:rPr lang="tr-TR" sz="1000" b="0" dirty="0">
                          <a:solidFill>
                            <a:schemeClr val="tx1"/>
                          </a:solidFill>
                          <a:effectLst/>
                          <a:latin typeface="+mj-lt"/>
                        </a:rPr>
                        <a:t>Hanife AYDIN</a:t>
                      </a:r>
                    </a:p>
                    <a:p>
                      <a:pPr marL="0" marR="0" lvl="0" indent="0" algn="ctr" defTabSz="914400" rtl="0" eaLnBrk="1" fontAlgn="ctr" latinLnBrk="0" hangingPunct="1">
                        <a:lnSpc>
                          <a:spcPct val="100000"/>
                        </a:lnSpc>
                        <a:spcBef>
                          <a:spcPts val="0"/>
                        </a:spcBef>
                        <a:spcAft>
                          <a:spcPts val="0"/>
                        </a:spcAft>
                        <a:buClrTx/>
                        <a:buSzTx/>
                        <a:buFontTx/>
                        <a:buNone/>
                        <a:tabLst/>
                        <a:defRPr/>
                      </a:pPr>
                      <a:r>
                        <a:rPr lang="tr-TR" sz="1000" b="0" dirty="0">
                          <a:solidFill>
                            <a:schemeClr val="tx1"/>
                          </a:solidFill>
                          <a:effectLst/>
                          <a:latin typeface="+mj-lt"/>
                          <a:ea typeface="Calibri" panose="020F0502020204030204" pitchFamily="34" charset="0"/>
                          <a:cs typeface="Calibri" panose="020F0502020204030204" pitchFamily="34" charset="0"/>
                        </a:rPr>
                        <a:t>Dr.</a:t>
                      </a:r>
                      <a:r>
                        <a:rPr lang="tr-TR" sz="1000" b="0" baseline="0" dirty="0">
                          <a:solidFill>
                            <a:schemeClr val="tx1"/>
                          </a:solidFill>
                          <a:effectLst/>
                          <a:latin typeface="+mj-lt"/>
                          <a:ea typeface="Calibri" panose="020F0502020204030204" pitchFamily="34" charset="0"/>
                          <a:cs typeface="Calibri" panose="020F0502020204030204" pitchFamily="34" charset="0"/>
                        </a:rPr>
                        <a:t> Öğr. Üyesi Serpil REİSOĞLU</a:t>
                      </a:r>
                      <a:endParaRPr lang="tr-TR" sz="1000" b="0" dirty="0">
                        <a:solidFill>
                          <a:schemeClr val="tx1"/>
                        </a:solidFill>
                        <a:effectLst/>
                        <a:latin typeface="+mj-lt"/>
                        <a:ea typeface="Calibri" panose="020F0502020204030204" pitchFamily="34" charset="0"/>
                        <a:cs typeface="Calibri" panose="020F0502020204030204" pitchFamily="34" charset="0"/>
                      </a:endParaRPr>
                    </a:p>
                    <a:p>
                      <a:pPr algn="ctr" fontAlgn="ct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b="0" i="0" u="none" strike="noStrike" dirty="0">
                          <a:solidFill>
                            <a:srgbClr val="000000"/>
                          </a:solidFill>
                          <a:effectLst/>
                          <a:latin typeface="+mj-lt"/>
                        </a:rPr>
                        <a:t>17.11.2025</a:t>
                      </a:r>
                    </a:p>
                    <a:p>
                      <a:pPr algn="ctr" fontAlgn="ctr"/>
                      <a:r>
                        <a:rPr lang="tr-TR" sz="1000" b="0" i="0" u="none" strike="noStrike" dirty="0">
                          <a:solidFill>
                            <a:srgbClr val="000000"/>
                          </a:solidFill>
                          <a:effectLst/>
                          <a:latin typeface="+mj-lt"/>
                        </a:rPr>
                        <a:t>01.12.2025</a:t>
                      </a:r>
                    </a:p>
                    <a:p>
                      <a:pPr algn="ctr" fontAlgn="ctr"/>
                      <a:r>
                        <a:rPr lang="tr-TR" sz="1000" b="0" i="0" u="none" strike="noStrike" dirty="0">
                          <a:solidFill>
                            <a:srgbClr val="000000"/>
                          </a:solidFill>
                          <a:effectLst/>
                          <a:latin typeface="+mj-lt"/>
                        </a:rPr>
                        <a:t>15.12.2025</a:t>
                      </a:r>
                    </a:p>
                    <a:p>
                      <a:pPr algn="ctr" fontAlgn="ctr"/>
                      <a:r>
                        <a:rPr lang="tr-TR" sz="1000" b="0" i="0" u="none" strike="noStrike" dirty="0">
                          <a:solidFill>
                            <a:srgbClr val="000000"/>
                          </a:solidFill>
                          <a:effectLst/>
                          <a:latin typeface="+mj-lt"/>
                        </a:rPr>
                        <a:t>22.12.2025</a:t>
                      </a:r>
                    </a:p>
                  </a:txBody>
                  <a:tcPr marL="7620" marR="7620" marT="7620" marB="0" anchor="ctr"/>
                </a:tc>
                <a:tc>
                  <a:txBody>
                    <a:bodyPr/>
                    <a:lstStyle/>
                    <a:p>
                      <a:pPr algn="ctr" fontAlgn="ctr"/>
                      <a:r>
                        <a:rPr lang="tr-TR" sz="1000" u="none" strike="noStrike" dirty="0">
                          <a:effectLst/>
                          <a:latin typeface="+mj-lt"/>
                        </a:rPr>
                        <a:t> </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hlinkClick r:id="rId2"/>
                        </a:rPr>
                        <a:t>https://pdr.trabzon.edu.tr/Haber/6028/aile-egitim-seminerleri</a:t>
                      </a:r>
                      <a:endParaRPr lang="tr-TR" sz="1000" u="none" strike="noStrike" dirty="0">
                        <a:effectLst/>
                      </a:endParaRPr>
                    </a:p>
                    <a:p>
                      <a:pPr algn="ctr" fontAlgn="ctr"/>
                      <a:r>
                        <a:rPr lang="tr-TR" sz="1000" u="none" strike="noStrike" dirty="0">
                          <a:effectLst/>
                        </a:rPr>
                        <a:t>https://pdr.trabzon.edu.tr/Haber/5730/aile-egitim-seminerileri</a:t>
                      </a:r>
                    </a:p>
                  </a:txBody>
                  <a:tcPr marL="7620" marR="7620" marT="7620" marB="0" anchor="ctr"/>
                </a:tc>
                <a:extLst>
                  <a:ext uri="{0D108BD9-81ED-4DB2-BD59-A6C34878D82A}">
                    <a16:rowId xmlns:a16="http://schemas.microsoft.com/office/drawing/2014/main" val="2493554729"/>
                  </a:ext>
                </a:extLst>
              </a:tr>
              <a:tr h="326395">
                <a:tc>
                  <a:txBody>
                    <a:bodyPr/>
                    <a:lstStyle/>
                    <a:p>
                      <a:pPr algn="ctr" fontAlgn="ctr"/>
                      <a:r>
                        <a:rPr lang="tr-TR" sz="1000" b="1" i="0" u="none" strike="noStrike" dirty="0">
                          <a:solidFill>
                            <a:srgbClr val="000000"/>
                          </a:solidFill>
                          <a:effectLst/>
                          <a:latin typeface="+mj-lt"/>
                        </a:rPr>
                        <a:t>8</a:t>
                      </a:r>
                    </a:p>
                  </a:txBody>
                  <a:tcPr marL="7620" marR="7620" marT="7620" marB="0" anchor="ctr"/>
                </a:tc>
                <a:tc>
                  <a:txBody>
                    <a:bodyPr/>
                    <a:lstStyle/>
                    <a:p>
                      <a:pPr algn="ctr" fontAlgn="ctr"/>
                      <a:r>
                        <a:rPr lang="tr-TR" sz="1000" u="none" strike="noStrike" dirty="0">
                          <a:effectLst/>
                          <a:latin typeface="+mj-lt"/>
                        </a:rPr>
                        <a:t>Eğitim </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latin typeface="+mj-lt"/>
                        </a:rPr>
                        <a:t>Seminer </a:t>
                      </a:r>
                      <a:endParaRPr lang="tr-TR" sz="1000" b="1" i="0" u="none" strike="noStrike" dirty="0">
                        <a:solidFill>
                          <a:srgbClr val="000000"/>
                        </a:solidFill>
                        <a:effectLst/>
                        <a:latin typeface="+mj-lt"/>
                      </a:endParaRPr>
                    </a:p>
                  </a:txBody>
                  <a:tcPr marL="7620" marR="7620" marT="7620" marB="0" anchor="ctr"/>
                </a:tc>
                <a:tc>
                  <a:txBody>
                    <a:bodyPr/>
                    <a:lstStyle/>
                    <a:p>
                      <a:pPr algn="ctr"/>
                      <a:r>
                        <a:rPr lang="tr-TR" sz="1000" dirty="0">
                          <a:latin typeface="+mj-lt"/>
                        </a:rPr>
                        <a:t>Zihinsel Farkındalık Ve Yaşam                         Dengesi</a:t>
                      </a: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00" b="0" dirty="0">
                          <a:solidFill>
                            <a:schemeClr val="tx1"/>
                          </a:solidFill>
                          <a:effectLst/>
                          <a:latin typeface="+mj-lt"/>
                        </a:rPr>
                        <a:t>Öğr.</a:t>
                      </a:r>
                      <a:r>
                        <a:rPr lang="tr-TR" sz="1000" b="0" baseline="0" dirty="0">
                          <a:solidFill>
                            <a:schemeClr val="tx1"/>
                          </a:solidFill>
                          <a:effectLst/>
                          <a:latin typeface="+mj-lt"/>
                        </a:rPr>
                        <a:t> Gör. Dr. </a:t>
                      </a:r>
                      <a:r>
                        <a:rPr lang="tr-TR" sz="1000" b="0" dirty="0">
                          <a:solidFill>
                            <a:schemeClr val="tx1"/>
                          </a:solidFill>
                          <a:effectLst/>
                          <a:latin typeface="+mj-lt"/>
                        </a:rPr>
                        <a:t>Hanife AYDIN</a:t>
                      </a:r>
                    </a:p>
                    <a:p>
                      <a:pPr marL="0" marR="0" lvl="0" indent="0" algn="ctr" defTabSz="914400" rtl="0" eaLnBrk="1" fontAlgn="ctr" latinLnBrk="0" hangingPunct="1">
                        <a:lnSpc>
                          <a:spcPct val="100000"/>
                        </a:lnSpc>
                        <a:spcBef>
                          <a:spcPts val="0"/>
                        </a:spcBef>
                        <a:spcAft>
                          <a:spcPts val="0"/>
                        </a:spcAft>
                        <a:buClrTx/>
                        <a:buSzTx/>
                        <a:buFontTx/>
                        <a:buNone/>
                        <a:tabLst/>
                        <a:defRPr/>
                      </a:pPr>
                      <a:r>
                        <a:rPr lang="tr-TR" sz="1000" b="0" dirty="0">
                          <a:solidFill>
                            <a:schemeClr val="tx1"/>
                          </a:solidFill>
                          <a:effectLst/>
                          <a:latin typeface="+mj-lt"/>
                          <a:ea typeface="Calibri" panose="020F0502020204030204" pitchFamily="34" charset="0"/>
                          <a:cs typeface="Calibri" panose="020F0502020204030204" pitchFamily="34" charset="0"/>
                        </a:rPr>
                        <a:t>Dr.</a:t>
                      </a:r>
                      <a:r>
                        <a:rPr lang="tr-TR" sz="1000" b="0" baseline="0" dirty="0">
                          <a:solidFill>
                            <a:schemeClr val="tx1"/>
                          </a:solidFill>
                          <a:effectLst/>
                          <a:latin typeface="+mj-lt"/>
                          <a:ea typeface="Calibri" panose="020F0502020204030204" pitchFamily="34" charset="0"/>
                          <a:cs typeface="Calibri" panose="020F0502020204030204" pitchFamily="34" charset="0"/>
                        </a:rPr>
                        <a:t> Öğr. Üyesi Serpil REİSOĞLU</a:t>
                      </a:r>
                      <a:endParaRPr lang="tr-TR" sz="1000" b="0" dirty="0">
                        <a:solidFill>
                          <a:schemeClr val="tx1"/>
                        </a:solidFill>
                        <a:effectLst/>
                        <a:latin typeface="+mj-lt"/>
                        <a:ea typeface="Calibri" panose="020F0502020204030204" pitchFamily="34" charset="0"/>
                        <a:cs typeface="Calibri" panose="020F0502020204030204" pitchFamily="34" charset="0"/>
                      </a:endParaRPr>
                    </a:p>
                    <a:p>
                      <a:pPr algn="ctr"/>
                      <a:endParaRPr lang="tr-TR" dirty="0">
                        <a:latin typeface="+mj-lt"/>
                      </a:endParaRPr>
                    </a:p>
                  </a:txBody>
                  <a:tcPr marL="7620" marR="7620" marT="7620" marB="0" anchor="ctr"/>
                </a:tc>
                <a:tc>
                  <a:txBody>
                    <a:bodyPr/>
                    <a:lstStyle/>
                    <a:p>
                      <a:pPr algn="ctr" fontAlgn="ctr"/>
                      <a:r>
                        <a:rPr lang="tr-TR" sz="1000" u="none" strike="noStrike" dirty="0">
                          <a:effectLst/>
                          <a:latin typeface="+mj-lt"/>
                        </a:rPr>
                        <a:t>18.12.2025 </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latin typeface="+mj-lt"/>
                        </a:rPr>
                        <a:t>14 :00</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rPr>
                        <a:t>https://pdr.trabzon.edu.tr/Haber/6183/zihinsel-farkindalik-ve-yasam-dengesi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88816453"/>
                  </a:ext>
                </a:extLst>
              </a:tr>
              <a:tr h="328084">
                <a:tc>
                  <a:txBody>
                    <a:bodyPr/>
                    <a:lstStyle/>
                    <a:p>
                      <a:pPr algn="ctr" fontAlgn="ctr"/>
                      <a:r>
                        <a:rPr lang="tr-TR" sz="1000" b="1" i="0" u="none" strike="noStrike" dirty="0">
                          <a:solidFill>
                            <a:srgbClr val="000000"/>
                          </a:solidFill>
                          <a:effectLst/>
                          <a:latin typeface="+mj-lt"/>
                        </a:rPr>
                        <a:t>9</a:t>
                      </a:r>
                    </a:p>
                  </a:txBody>
                  <a:tcPr marL="7620" marR="7620" marT="7620" marB="0" anchor="ctr"/>
                </a:tc>
                <a:tc>
                  <a:txBody>
                    <a:bodyPr/>
                    <a:lstStyle/>
                    <a:p>
                      <a:pPr algn="ctr" fontAlgn="ctr"/>
                      <a:r>
                        <a:rPr lang="tr-TR" sz="1000" u="none" strike="noStrike" dirty="0">
                          <a:effectLst/>
                          <a:latin typeface="+mj-lt"/>
                        </a:rPr>
                        <a:t>Eğitim</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latin typeface="+mj-lt"/>
                        </a:rPr>
                        <a:t>Konferans </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b="0" i="0" u="none" strike="noStrike" dirty="0">
                          <a:solidFill>
                            <a:srgbClr val="000000"/>
                          </a:solidFill>
                          <a:effectLst/>
                          <a:latin typeface="+mj-lt"/>
                        </a:rPr>
                        <a:t>Aile içi iletişim ve çocukların dijital dünyayla etkileşimi</a:t>
                      </a: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00" b="0" dirty="0">
                          <a:solidFill>
                            <a:schemeClr val="tx1"/>
                          </a:solidFill>
                          <a:effectLst/>
                          <a:latin typeface="+mj-lt"/>
                        </a:rPr>
                        <a:t>Öğr.</a:t>
                      </a:r>
                      <a:r>
                        <a:rPr lang="tr-TR" sz="1000" b="0" baseline="0" dirty="0">
                          <a:solidFill>
                            <a:schemeClr val="tx1"/>
                          </a:solidFill>
                          <a:effectLst/>
                          <a:latin typeface="+mj-lt"/>
                        </a:rPr>
                        <a:t> Gör. Dr. </a:t>
                      </a:r>
                      <a:r>
                        <a:rPr lang="tr-TR" sz="1000" b="0" dirty="0">
                          <a:solidFill>
                            <a:schemeClr val="tx1"/>
                          </a:solidFill>
                          <a:effectLst/>
                          <a:latin typeface="+mj-lt"/>
                        </a:rPr>
                        <a:t>Hanife AYDIN</a:t>
                      </a:r>
                    </a:p>
                    <a:p>
                      <a:pPr algn="ctr" fontAlgn="ct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latin typeface="+mj-lt"/>
                        </a:rPr>
                        <a:t>01.10.2025 </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latin typeface="+mj-lt"/>
                        </a:rPr>
                        <a:t>11:00 </a:t>
                      </a:r>
                      <a:endParaRPr lang="tr-TR" sz="1000" b="1" i="0" u="none" strike="noStrike" dirty="0">
                        <a:solidFill>
                          <a:srgbClr val="000000"/>
                        </a:solidFill>
                        <a:effectLst/>
                        <a:latin typeface="+mj-lt"/>
                      </a:endParaRPr>
                    </a:p>
                  </a:txBody>
                  <a:tcPr marL="7620" marR="7620" marT="7620" marB="0" anchor="ctr"/>
                </a:tc>
                <a:tc>
                  <a:txBody>
                    <a:bodyPr/>
                    <a:lstStyle/>
                    <a:p>
                      <a:pPr algn="ctr" fontAlgn="ctr"/>
                      <a:r>
                        <a:rPr lang="tr-TR" sz="1000" u="none" strike="noStrike" dirty="0">
                          <a:effectLst/>
                        </a:rPr>
                        <a:t>https://pdr.trabzon.edu.tr/Haber/6182/aile-ici-iletisim-ve-cocuklarin-dijital-dunyayla-etkilesimi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0939734"/>
                  </a:ext>
                </a:extLst>
              </a:tr>
              <a:tr h="326395">
                <a:tc>
                  <a:txBody>
                    <a:bodyPr/>
                    <a:lstStyle/>
                    <a:p>
                      <a:pPr algn="ctr" fontAlgn="b"/>
                      <a:r>
                        <a:rPr lang="tr-TR" sz="1000" b="1" u="none" strike="noStrike" dirty="0">
                          <a:effectLst/>
                          <a:latin typeface="+mj-lt"/>
                        </a:rPr>
                        <a:t> 10        </a:t>
                      </a:r>
                      <a:endParaRPr lang="tr-TR" sz="1000" b="1" i="0" u="none" strike="noStrike" dirty="0">
                        <a:solidFill>
                          <a:srgbClr val="000000"/>
                        </a:solidFill>
                        <a:effectLst/>
                        <a:latin typeface="+mj-lt"/>
                      </a:endParaRPr>
                    </a:p>
                  </a:txBody>
                  <a:tcPr marL="7620" marR="7620" marT="7620" marB="0" anchor="ctr"/>
                </a:tc>
                <a:tc>
                  <a:txBody>
                    <a:bodyPr/>
                    <a:lstStyle/>
                    <a:p>
                      <a:pPr algn="ctr" fontAlgn="b"/>
                      <a:r>
                        <a:rPr lang="tr-TR" sz="1000" b="0" i="0" u="none" strike="noStrike" dirty="0">
                          <a:solidFill>
                            <a:srgbClr val="000000"/>
                          </a:solidFill>
                          <a:effectLst/>
                          <a:latin typeface="+mj-lt"/>
                        </a:rPr>
                        <a:t>Eğitim</a:t>
                      </a:r>
                    </a:p>
                  </a:txBody>
                  <a:tcPr marL="7620" marR="7620" marT="7620" marB="0" anchor="ctr"/>
                </a:tc>
                <a:tc>
                  <a:txBody>
                    <a:bodyPr/>
                    <a:lstStyle/>
                    <a:p>
                      <a:pPr algn="ctr" fontAlgn="b"/>
                      <a:r>
                        <a:rPr lang="tr-TR" sz="1000" u="none" strike="noStrike" dirty="0">
                          <a:effectLst/>
                          <a:latin typeface="+mj-lt"/>
                        </a:rPr>
                        <a:t>Konferans</a:t>
                      </a:r>
                      <a:endParaRPr lang="tr-TR" sz="1000" b="0" i="0" u="none" strike="noStrike" dirty="0">
                        <a:solidFill>
                          <a:srgbClr val="000000"/>
                        </a:solidFill>
                        <a:effectLst/>
                        <a:latin typeface="+mj-lt"/>
                      </a:endParaRPr>
                    </a:p>
                  </a:txBody>
                  <a:tcPr marL="7620" marR="7620" marT="7620" marB="0" anchor="ctr"/>
                </a:tc>
                <a:tc>
                  <a:txBody>
                    <a:bodyPr/>
                    <a:lstStyle/>
                    <a:p>
                      <a:pPr algn="ctr" fontAlgn="b"/>
                      <a:r>
                        <a:rPr lang="tr-TR" sz="1000" u="none" strike="noStrike" dirty="0">
                          <a:effectLst/>
                          <a:latin typeface="+mj-lt"/>
                        </a:rPr>
                        <a:t>Sınav Kaygısı </a:t>
                      </a:r>
                      <a:endParaRPr lang="tr-TR" sz="1000" b="0" i="0" u="none" strike="noStrike" dirty="0">
                        <a:solidFill>
                          <a:srgbClr val="000000"/>
                        </a:solidFill>
                        <a:effectLst/>
                        <a:latin typeface="+mj-lt"/>
                      </a:endParaRPr>
                    </a:p>
                  </a:txBody>
                  <a:tcPr marL="7620" marR="7620" marT="7620" marB="0" anchor="ctr"/>
                </a:tc>
                <a:tc>
                  <a:txBody>
                    <a:bodyPr/>
                    <a:lstStyle/>
                    <a:p>
                      <a:pPr algn="ctr" fontAlgn="b"/>
                      <a:r>
                        <a:rPr lang="tr-TR" sz="1000" b="0" i="0" u="none" strike="noStrike" dirty="0">
                          <a:solidFill>
                            <a:srgbClr val="000000"/>
                          </a:solidFill>
                          <a:effectLst/>
                          <a:latin typeface="+mj-lt"/>
                        </a:rPr>
                        <a:t>          Öğr. Gör. Dr. Hanife AYDIN</a:t>
                      </a:r>
                    </a:p>
                  </a:txBody>
                  <a:tcPr marL="7620" marR="7620" marT="7620" marB="0" anchor="ctr"/>
                </a:tc>
                <a:tc>
                  <a:txBody>
                    <a:bodyPr/>
                    <a:lstStyle/>
                    <a:p>
                      <a:pPr algn="ctr" fontAlgn="b"/>
                      <a:r>
                        <a:rPr lang="tr-TR" sz="1000" u="none" strike="noStrike" dirty="0">
                          <a:effectLst/>
                          <a:latin typeface="+mj-lt"/>
                        </a:rPr>
                        <a:t>       08.04.2025 </a:t>
                      </a:r>
                      <a:endParaRPr lang="tr-TR" sz="1000" b="0" i="0" u="none" strike="noStrike" dirty="0">
                        <a:solidFill>
                          <a:srgbClr val="000000"/>
                        </a:solidFill>
                        <a:effectLst/>
                        <a:latin typeface="+mj-lt"/>
                      </a:endParaRPr>
                    </a:p>
                  </a:txBody>
                  <a:tcPr marL="7620" marR="7620" marT="7620" marB="0" anchor="ctr"/>
                </a:tc>
                <a:tc>
                  <a:txBody>
                    <a:bodyPr/>
                    <a:lstStyle/>
                    <a:p>
                      <a:pPr algn="ctr" fontAlgn="b"/>
                      <a:r>
                        <a:rPr lang="tr-TR" sz="1000" u="none" strike="noStrike" dirty="0">
                          <a:effectLst/>
                          <a:latin typeface="+mj-lt"/>
                        </a:rPr>
                        <a:t>11:00</a:t>
                      </a:r>
                    </a:p>
                    <a:p>
                      <a:pPr algn="ctr" fontAlgn="b"/>
                      <a:r>
                        <a:rPr lang="tr-TR" sz="1000" u="none" strike="noStrike" dirty="0">
                          <a:effectLst/>
                          <a:latin typeface="+mj-lt"/>
                        </a:rPr>
                        <a:t>13:00 </a:t>
                      </a:r>
                      <a:endParaRPr lang="tr-TR" sz="1000" b="0" i="0" u="none" strike="noStrike" dirty="0">
                        <a:solidFill>
                          <a:srgbClr val="000000"/>
                        </a:solidFill>
                        <a:effectLst/>
                        <a:latin typeface="+mj-lt"/>
                      </a:endParaRPr>
                    </a:p>
                  </a:txBody>
                  <a:tcPr marL="7620" marR="7620" marT="7620" marB="0" anchor="ctr"/>
                </a:tc>
                <a:tc>
                  <a:txBody>
                    <a:bodyPr/>
                    <a:lstStyle/>
                    <a:p>
                      <a:pPr algn="l" fontAlgn="b"/>
                      <a:r>
                        <a:rPr lang="tr-TR" sz="1000" u="none" strike="noStrike" dirty="0">
                          <a:effectLst/>
                        </a:rPr>
                        <a:t>https://pdr.trabzon.edu.tr/Haber/4581/sinav-kaygisi </a:t>
                      </a:r>
                      <a:endParaRPr lang="tr-TR"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48017327"/>
                  </a:ext>
                </a:extLst>
              </a:tr>
              <a:tr h="328084">
                <a:tc>
                  <a:txBody>
                    <a:bodyPr/>
                    <a:lstStyle/>
                    <a:p>
                      <a:pPr algn="ctr" fontAlgn="b"/>
                      <a:r>
                        <a:rPr lang="tr-TR" sz="1000" b="1" u="none" strike="noStrike" dirty="0">
                          <a:effectLst/>
                          <a:latin typeface="+mj-lt"/>
                        </a:rPr>
                        <a:t> 11</a:t>
                      </a:r>
                      <a:endParaRPr lang="tr-TR" sz="1000" b="1" i="0" u="none" strike="noStrike" dirty="0">
                        <a:solidFill>
                          <a:srgbClr val="000000"/>
                        </a:solidFill>
                        <a:effectLst/>
                        <a:latin typeface="+mj-lt"/>
                      </a:endParaRPr>
                    </a:p>
                  </a:txBody>
                  <a:tcPr marL="7620" marR="7620" marT="7620" marB="0" anchor="ctr"/>
                </a:tc>
                <a:tc>
                  <a:txBody>
                    <a:bodyPr/>
                    <a:lstStyle/>
                    <a:p>
                      <a:pPr algn="ctr" fontAlgn="b"/>
                      <a:r>
                        <a:rPr lang="tr-TR" sz="1000" b="0" i="0" u="none" strike="noStrike" dirty="0">
                          <a:solidFill>
                            <a:srgbClr val="000000"/>
                          </a:solidFill>
                          <a:effectLst/>
                          <a:latin typeface="+mj-lt"/>
                        </a:rPr>
                        <a:t>Eğitim </a:t>
                      </a:r>
                    </a:p>
                  </a:txBody>
                  <a:tcPr marL="7620" marR="7620" marT="7620" marB="0" anchor="ctr"/>
                </a:tc>
                <a:tc>
                  <a:txBody>
                    <a:bodyPr/>
                    <a:lstStyle/>
                    <a:p>
                      <a:pPr algn="ctr" fontAlgn="b"/>
                      <a:r>
                        <a:rPr lang="tr-TR" sz="1000" u="none" strike="noStrike" dirty="0">
                          <a:effectLst/>
                          <a:latin typeface="+mj-lt"/>
                        </a:rPr>
                        <a:t>Konferans</a:t>
                      </a:r>
                      <a:endParaRPr lang="tr-TR" sz="1000" b="0" i="0" u="none" strike="noStrike" dirty="0">
                        <a:solidFill>
                          <a:srgbClr val="000000"/>
                        </a:solidFill>
                        <a:effectLst/>
                        <a:latin typeface="+mj-lt"/>
                      </a:endParaRPr>
                    </a:p>
                  </a:txBody>
                  <a:tcPr marL="7620" marR="7620" marT="7620" marB="0" anchor="ctr"/>
                </a:tc>
                <a:tc>
                  <a:txBody>
                    <a:bodyPr/>
                    <a:lstStyle/>
                    <a:p>
                      <a:pPr algn="ctr" fontAlgn="b"/>
                      <a:r>
                        <a:rPr lang="tr-TR" sz="1000" b="0" i="0" u="none" strike="noStrike" dirty="0">
                          <a:solidFill>
                            <a:srgbClr val="000000"/>
                          </a:solidFill>
                          <a:effectLst/>
                          <a:latin typeface="+mj-lt"/>
                        </a:rPr>
                        <a:t>Gelecek Kaygısı ve Stres Yönetimi</a:t>
                      </a: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mj-lt"/>
                        </a:rPr>
                        <a:t>          Öğr. Gör. Dr. Hanife AYDIN</a:t>
                      </a:r>
                    </a:p>
                    <a:p>
                      <a:pPr algn="ctr" fontAlgn="b"/>
                      <a:endParaRPr lang="tr-TR" sz="1000" b="0" i="0" u="none" strike="noStrike" dirty="0">
                        <a:solidFill>
                          <a:srgbClr val="000000"/>
                        </a:solidFill>
                        <a:effectLst/>
                        <a:latin typeface="+mj-lt"/>
                      </a:endParaRPr>
                    </a:p>
                  </a:txBody>
                  <a:tcPr marL="7620" marR="7620" marT="7620" marB="0" anchor="ctr"/>
                </a:tc>
                <a:tc>
                  <a:txBody>
                    <a:bodyPr/>
                    <a:lstStyle/>
                    <a:p>
                      <a:pPr algn="ctr" fontAlgn="b"/>
                      <a:r>
                        <a:rPr lang="tr-TR" sz="1000" b="0" i="0" u="none" strike="noStrike" dirty="0">
                          <a:solidFill>
                            <a:srgbClr val="000000"/>
                          </a:solidFill>
                          <a:effectLst/>
                          <a:latin typeface="+mj-lt"/>
                        </a:rPr>
                        <a:t>       14.05.2025</a:t>
                      </a:r>
                    </a:p>
                  </a:txBody>
                  <a:tcPr marL="7620" marR="7620" marT="7620" marB="0" anchor="ctr"/>
                </a:tc>
                <a:tc>
                  <a:txBody>
                    <a:bodyPr/>
                    <a:lstStyle/>
                    <a:p>
                      <a:pPr algn="ctr" fontAlgn="b"/>
                      <a:r>
                        <a:rPr lang="tr-TR" sz="1000" u="none" strike="noStrike" dirty="0">
                          <a:effectLst/>
                          <a:latin typeface="+mj-lt"/>
                        </a:rPr>
                        <a:t> </a:t>
                      </a:r>
                      <a:endParaRPr lang="tr-TR" sz="1000" b="0" i="0" u="none" strike="noStrike" dirty="0">
                        <a:solidFill>
                          <a:srgbClr val="000000"/>
                        </a:solidFill>
                        <a:effectLst/>
                        <a:latin typeface="+mj-lt"/>
                      </a:endParaRPr>
                    </a:p>
                  </a:txBody>
                  <a:tcPr marL="7620" marR="7620" marT="7620" marB="0" anchor="ctr"/>
                </a:tc>
                <a:tc>
                  <a:txBody>
                    <a:bodyPr/>
                    <a:lstStyle/>
                    <a:p>
                      <a:pPr algn="l" fontAlgn="b"/>
                      <a:r>
                        <a:rPr lang="tr-TR" sz="1000" u="none" strike="noStrike" dirty="0">
                          <a:effectLst/>
                        </a:rPr>
                        <a:t> https://pdr.trabzon.edu.tr/Haber/4876/gelecek-kaygisi-ve-stres-yonetimi</a:t>
                      </a:r>
                      <a:endParaRPr lang="tr-TR"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69351913"/>
                  </a:ext>
                </a:extLst>
              </a:tr>
            </a:tbl>
          </a:graphicData>
        </a:graphic>
      </p:graphicFrame>
    </p:spTree>
    <p:extLst>
      <p:ext uri="{BB962C8B-B14F-4D97-AF65-F5344CB8AC3E}">
        <p14:creationId xmlns:p14="http://schemas.microsoft.com/office/powerpoint/2010/main" val="376090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516407" y="604006"/>
            <a:ext cx="10312772" cy="579771"/>
          </a:xfrm>
        </p:spPr>
        <p:txBody>
          <a:bodyPr>
            <a:noAutofit/>
          </a:bodyPr>
          <a:lstStyle/>
          <a:p>
            <a:pPr algn="ctr"/>
            <a:r>
              <a:rPr lang="tr-TR" sz="2400" b="1" dirty="0">
                <a:solidFill>
                  <a:srgbClr val="3333FF"/>
                </a:solidFill>
                <a:latin typeface="+mn-lt"/>
              </a:rPr>
              <a:t>2025 YILI VERİLERİ</a:t>
            </a: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862945475"/>
              </p:ext>
            </p:extLst>
          </p:nvPr>
        </p:nvGraphicFramePr>
        <p:xfrm>
          <a:off x="516407" y="1238968"/>
          <a:ext cx="11371193" cy="5253559"/>
        </p:xfrm>
        <a:graphic>
          <a:graphicData uri="http://schemas.openxmlformats.org/drawingml/2006/table">
            <a:tbl>
              <a:tblPr>
                <a:tableStyleId>{BDBED569-4797-4DF1-A0F4-6AAB3CD982D8}</a:tableStyleId>
              </a:tblPr>
              <a:tblGrid>
                <a:gridCol w="1954841">
                  <a:extLst>
                    <a:ext uri="{9D8B030D-6E8A-4147-A177-3AD203B41FA5}">
                      <a16:colId xmlns:a16="http://schemas.microsoft.com/office/drawing/2014/main" val="4241462627"/>
                    </a:ext>
                  </a:extLst>
                </a:gridCol>
                <a:gridCol w="1820517">
                  <a:extLst>
                    <a:ext uri="{9D8B030D-6E8A-4147-A177-3AD203B41FA5}">
                      <a16:colId xmlns:a16="http://schemas.microsoft.com/office/drawing/2014/main" val="2566159512"/>
                    </a:ext>
                  </a:extLst>
                </a:gridCol>
                <a:gridCol w="1334720">
                  <a:extLst>
                    <a:ext uri="{9D8B030D-6E8A-4147-A177-3AD203B41FA5}">
                      <a16:colId xmlns:a16="http://schemas.microsoft.com/office/drawing/2014/main" val="3550490666"/>
                    </a:ext>
                  </a:extLst>
                </a:gridCol>
                <a:gridCol w="1334720">
                  <a:extLst>
                    <a:ext uri="{9D8B030D-6E8A-4147-A177-3AD203B41FA5}">
                      <a16:colId xmlns:a16="http://schemas.microsoft.com/office/drawing/2014/main" val="2487010389"/>
                    </a:ext>
                  </a:extLst>
                </a:gridCol>
                <a:gridCol w="1454249">
                  <a:extLst>
                    <a:ext uri="{9D8B030D-6E8A-4147-A177-3AD203B41FA5}">
                      <a16:colId xmlns:a16="http://schemas.microsoft.com/office/drawing/2014/main" val="717254350"/>
                    </a:ext>
                  </a:extLst>
                </a:gridCol>
                <a:gridCol w="1392780">
                  <a:extLst>
                    <a:ext uri="{9D8B030D-6E8A-4147-A177-3AD203B41FA5}">
                      <a16:colId xmlns:a16="http://schemas.microsoft.com/office/drawing/2014/main" val="2952350889"/>
                    </a:ext>
                  </a:extLst>
                </a:gridCol>
                <a:gridCol w="2079366">
                  <a:extLst>
                    <a:ext uri="{9D8B030D-6E8A-4147-A177-3AD203B41FA5}">
                      <a16:colId xmlns:a16="http://schemas.microsoft.com/office/drawing/2014/main" val="785312343"/>
                    </a:ext>
                  </a:extLst>
                </a:gridCol>
              </a:tblGrid>
              <a:tr h="540000">
                <a:tc>
                  <a:txBody>
                    <a:bodyPr/>
                    <a:lstStyle/>
                    <a:p>
                      <a:pPr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Fakülte</a:t>
                      </a:r>
                      <a:r>
                        <a:rPr lang="tr-TR" sz="1800" b="1" baseline="0" dirty="0">
                          <a:solidFill>
                            <a:srgbClr val="FF0000"/>
                          </a:solidFill>
                          <a:effectLst/>
                          <a:latin typeface="+mn-lt"/>
                          <a:ea typeface="Calibri" panose="020F0502020204030204" pitchFamily="34" charset="0"/>
                          <a:cs typeface="Times New Roman" panose="02020603050405020304" pitchFamily="18" charset="0"/>
                        </a:rPr>
                        <a:t>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Başvuran Sayısı</a:t>
                      </a:r>
                    </a:p>
                  </a:txBody>
                  <a:tcPr marL="6350" marR="6350" marT="6350" marB="0" anchor="ctr"/>
                </a:tc>
                <a:tc>
                  <a:txBody>
                    <a:bodyPr/>
                    <a:lstStyle/>
                    <a:p>
                      <a:pPr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Yardım</a:t>
                      </a:r>
                      <a:r>
                        <a:rPr lang="tr-TR" sz="1800" b="1" baseline="0" dirty="0">
                          <a:solidFill>
                            <a:srgbClr val="FF0000"/>
                          </a:solidFill>
                          <a:effectLst/>
                          <a:latin typeface="+mn-lt"/>
                          <a:ea typeface="Calibri" panose="020F0502020204030204" pitchFamily="34" charset="0"/>
                          <a:cs typeface="Times New Roman" panose="02020603050405020304" pitchFamily="18" charset="0"/>
                        </a:rPr>
                        <a:t> </a:t>
                      </a:r>
                      <a:r>
                        <a:rPr lang="tr-TR" sz="1800" b="1" baseline="0">
                          <a:solidFill>
                            <a:srgbClr val="FF0000"/>
                          </a:solidFill>
                          <a:effectLst/>
                          <a:latin typeface="+mn-lt"/>
                          <a:ea typeface="Calibri" panose="020F0502020204030204" pitchFamily="34" charset="0"/>
                          <a:cs typeface="Times New Roman" panose="02020603050405020304" pitchFamily="18" charset="0"/>
                        </a:rPr>
                        <a:t>Edilen Sayı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Toplam Seans</a:t>
                      </a:r>
                      <a:r>
                        <a:rPr lang="tr-TR" sz="1800" b="1" baseline="0" dirty="0">
                          <a:solidFill>
                            <a:srgbClr val="FF0000"/>
                          </a:solidFill>
                          <a:effectLst/>
                          <a:latin typeface="+mn-lt"/>
                          <a:ea typeface="Calibri" panose="020F0502020204030204" pitchFamily="34" charset="0"/>
                          <a:cs typeface="Times New Roman" panose="02020603050405020304" pitchFamily="18" charset="0"/>
                        </a:rPr>
                        <a:t> Sayısı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Kadın/Erkek</a:t>
                      </a:r>
                    </a:p>
                  </a:txBody>
                  <a:tcPr marL="6350" marR="6350" marT="6350" marB="0" anchor="ctr"/>
                </a:tc>
                <a:tc>
                  <a:txBody>
                    <a:bodyPr/>
                    <a:lstStyle/>
                    <a:p>
                      <a:pPr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Katılımcı Türü</a:t>
                      </a:r>
                    </a:p>
                  </a:txBody>
                  <a:tcPr marL="0" marR="0" marT="0" marB="0" anchor="ctr"/>
                </a:tc>
                <a:tc>
                  <a:txBody>
                    <a:bodyPr/>
                    <a:lstStyle/>
                    <a:p>
                      <a:pPr algn="ctr">
                        <a:lnSpc>
                          <a:spcPct val="100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Başvuru Şekli</a:t>
                      </a:r>
                    </a:p>
                  </a:txBody>
                  <a:tcPr marL="0" marR="0" marT="0" marB="0" anchor="ctr"/>
                </a:tc>
                <a:extLst>
                  <a:ext uri="{0D108BD9-81ED-4DB2-BD59-A6C34878D82A}">
                    <a16:rowId xmlns:a16="http://schemas.microsoft.com/office/drawing/2014/main" val="3405902556"/>
                  </a:ext>
                </a:extLst>
              </a:tr>
              <a:tr h="299854">
                <a:tc>
                  <a:txBody>
                    <a:bodyPr/>
                    <a:lstStyle/>
                    <a:p>
                      <a:pPr>
                        <a:lnSpc>
                          <a:spcPct val="100000"/>
                        </a:lnSpc>
                        <a:spcAft>
                          <a:spcPts val="0"/>
                        </a:spcAft>
                      </a:pPr>
                      <a:r>
                        <a:rPr lang="tr-TR" sz="1200" b="0" dirty="0">
                          <a:solidFill>
                            <a:schemeClr val="tx1"/>
                          </a:solidFill>
                          <a:effectLst/>
                          <a:latin typeface="+mn-lt"/>
                        </a:rPr>
                        <a:t>Fatih Eğitim Fakültesi</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pPr>
                      <a:r>
                        <a:rPr lang="tr-TR" sz="1800" b="1" dirty="0">
                          <a:solidFill>
                            <a:schemeClr val="tx1"/>
                          </a:solidFill>
                          <a:effectLst/>
                          <a:latin typeface="+mn-lt"/>
                          <a:cs typeface="Times New Roman" panose="02020603050405020304" pitchFamily="18" charset="0"/>
                        </a:rPr>
                        <a:t>87</a:t>
                      </a:r>
                    </a:p>
                  </a:txBody>
                  <a:tcPr marL="6350" marR="6350" marT="6350" marB="0" anchor="ctr"/>
                </a:tc>
                <a:tc rowSpan="15">
                  <a:txBody>
                    <a:bodyPr/>
                    <a:lstStyle/>
                    <a:p>
                      <a:pPr algn="ctr">
                        <a:lnSpc>
                          <a:spcPct val="100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147</a:t>
                      </a:r>
                    </a:p>
                  </a:txBody>
                  <a:tcPr marL="0" marR="0" marT="0" marB="0" anchor="ctr"/>
                </a:tc>
                <a:tc rowSpan="15">
                  <a:txBody>
                    <a:bodyPr/>
                    <a:lstStyle/>
                    <a:p>
                      <a:pPr algn="ctr">
                        <a:lnSpc>
                          <a:spcPct val="100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1020</a:t>
                      </a:r>
                    </a:p>
                  </a:txBody>
                  <a:tcPr marL="0" marR="0" marT="0" marB="0" anchor="ctr"/>
                </a:tc>
                <a:tc rowSpan="15">
                  <a:txBody>
                    <a:bodyPr/>
                    <a:lstStyle/>
                    <a:p>
                      <a:pPr algn="ctr">
                        <a:lnSpc>
                          <a:spcPct val="100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93 Kadın / </a:t>
                      </a:r>
                    </a:p>
                    <a:p>
                      <a:pPr algn="ctr">
                        <a:lnSpc>
                          <a:spcPct val="100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54 Erkek</a:t>
                      </a:r>
                    </a:p>
                  </a:txBody>
                  <a:tcPr marL="6350" marR="6350" marT="6350" marB="0" anchor="ctr"/>
                </a:tc>
                <a:tc rowSpan="15">
                  <a:txBody>
                    <a:bodyPr/>
                    <a:lstStyle/>
                    <a:p>
                      <a:pPr algn="ctr">
                        <a:lnSpc>
                          <a:spcPct val="100000"/>
                        </a:lnSpc>
                        <a:spcAft>
                          <a:spcPts val="0"/>
                        </a:spcAft>
                      </a:pPr>
                      <a:r>
                        <a:rPr lang="tr-TR" sz="1800" b="1" dirty="0">
                          <a:solidFill>
                            <a:srgbClr val="FF0000"/>
                          </a:solidFill>
                          <a:effectLst/>
                          <a:latin typeface="+mn-lt"/>
                        </a:rPr>
                        <a:t> </a:t>
                      </a:r>
                      <a:r>
                        <a:rPr lang="tr-TR" sz="1600" b="1" dirty="0">
                          <a:solidFill>
                            <a:schemeClr val="tx1"/>
                          </a:solidFill>
                          <a:effectLst/>
                          <a:latin typeface="+mn-lt"/>
                          <a:ea typeface="Calibri" panose="020F0502020204030204" pitchFamily="34" charset="0"/>
                          <a:cs typeface="Times New Roman" panose="02020603050405020304" pitchFamily="18" charset="0"/>
                        </a:rPr>
                        <a:t>129 Öğrenci / </a:t>
                      </a:r>
                    </a:p>
                    <a:p>
                      <a:pPr algn="ctr">
                        <a:lnSpc>
                          <a:spcPct val="100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18 Personel</a:t>
                      </a:r>
                    </a:p>
                  </a:txBody>
                  <a:tcPr marL="0" marR="0" marT="0" marB="0" anchor="ctr"/>
                </a:tc>
                <a:tc rowSpan="15">
                  <a:txBody>
                    <a:bodyPr/>
                    <a:lstStyle/>
                    <a:p>
                      <a:pPr algn="ctr">
                        <a:lnSpc>
                          <a:spcPct val="100000"/>
                        </a:lnSpc>
                        <a:spcAft>
                          <a:spcPts val="0"/>
                        </a:spcAft>
                      </a:pPr>
                      <a:r>
                        <a:rPr lang="tr-TR" sz="1800" b="1" dirty="0">
                          <a:solidFill>
                            <a:srgbClr val="FF0000"/>
                          </a:solidFill>
                          <a:effectLst/>
                          <a:latin typeface="+mn-lt"/>
                        </a:rPr>
                        <a:t> </a:t>
                      </a:r>
                      <a:r>
                        <a:rPr lang="tr-TR" sz="1600" b="1" kern="1200" dirty="0">
                          <a:solidFill>
                            <a:schemeClr val="tx1"/>
                          </a:solidFill>
                          <a:effectLst/>
                          <a:latin typeface="+mn-lt"/>
                          <a:ea typeface="Calibri" panose="020F0502020204030204" pitchFamily="34" charset="0"/>
                          <a:cs typeface="Times New Roman" panose="02020603050405020304" pitchFamily="18" charset="0"/>
                        </a:rPr>
                        <a:t>Çevrim içi ve Online</a:t>
                      </a:r>
                    </a:p>
                  </a:txBody>
                  <a:tcPr marL="0" marR="0" marT="0" marB="0" anchor="ctr"/>
                </a:tc>
                <a:extLst>
                  <a:ext uri="{0D108BD9-81ED-4DB2-BD59-A6C34878D82A}">
                    <a16:rowId xmlns:a16="http://schemas.microsoft.com/office/drawing/2014/main" val="3406240501"/>
                  </a:ext>
                </a:extLst>
              </a:tr>
              <a:tr h="299854">
                <a:tc>
                  <a:txBody>
                    <a:bodyPr/>
                    <a:lstStyle/>
                    <a:p>
                      <a:pPr>
                        <a:lnSpc>
                          <a:spcPct val="100000"/>
                        </a:lnSpc>
                        <a:spcAft>
                          <a:spcPts val="0"/>
                        </a:spcAft>
                      </a:pPr>
                      <a:r>
                        <a:rPr lang="tr-TR" sz="1200" b="0" dirty="0">
                          <a:solidFill>
                            <a:schemeClr val="tx1"/>
                          </a:solidFill>
                          <a:effectLst/>
                          <a:latin typeface="+mn-lt"/>
                        </a:rPr>
                        <a:t>Güzel Sanatlar ve Tasarım Fakültesi</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mn-ea"/>
                          <a:cs typeface="+mn-cs"/>
                        </a:rPr>
                        <a:t>9</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vMerge="1">
                  <a:txBody>
                    <a:bodyPr/>
                    <a:lstStyle/>
                    <a:p>
                      <a:endParaRPr lang="tr-TR"/>
                    </a:p>
                  </a:txBody>
                  <a:tcPr/>
                </a:tc>
                <a:tc vMerge="1">
                  <a:txBody>
                    <a:bodyPr/>
                    <a:lstStyle/>
                    <a:p>
                      <a:endParaRPr/>
                    </a:p>
                  </a:txBody>
                  <a:tcPr marL="0" marR="0" marT="0" marB="0" anchor="ctr"/>
                </a:tc>
                <a:tc vMerge="1">
                  <a:txBody>
                    <a:bodyPr/>
                    <a:lstStyle/>
                    <a:p>
                      <a:endParaRPr/>
                    </a:p>
                  </a:txBody>
                  <a:tcPr marL="6350" marR="6350" marT="6350" marB="0" anchor="ctr"/>
                </a:tc>
                <a:tc vMerge="1">
                  <a:txBody>
                    <a:bodyPr/>
                    <a:lstStyle/>
                    <a:p>
                      <a:endParaRPr/>
                    </a:p>
                  </a:txBody>
                  <a:tcPr marL="0" marR="0" marT="0" marB="0" anchor="ctr"/>
                </a:tc>
                <a:tc vMerge="1">
                  <a:txBody>
                    <a:bodyPr/>
                    <a:lstStyle/>
                    <a:p>
                      <a:endParaRPr/>
                    </a:p>
                  </a:txBody>
                  <a:tcPr marL="0" marR="0" marT="0" marB="0" anchor="ctr"/>
                </a:tc>
                <a:extLst>
                  <a:ext uri="{0D108BD9-81ED-4DB2-BD59-A6C34878D82A}">
                    <a16:rowId xmlns:a16="http://schemas.microsoft.com/office/drawing/2014/main" val="651128265"/>
                  </a:ext>
                </a:extLst>
              </a:tr>
              <a:tr h="299854">
                <a:tc>
                  <a:txBody>
                    <a:bodyPr/>
                    <a:lstStyle/>
                    <a:p>
                      <a:pPr>
                        <a:lnSpc>
                          <a:spcPct val="100000"/>
                        </a:lnSpc>
                        <a:spcAft>
                          <a:spcPts val="0"/>
                        </a:spcAft>
                      </a:pPr>
                      <a:r>
                        <a:rPr lang="tr-TR" sz="1200" b="0" dirty="0">
                          <a:solidFill>
                            <a:schemeClr val="tx1"/>
                          </a:solidFill>
                          <a:effectLst/>
                          <a:latin typeface="+mn-lt"/>
                        </a:rPr>
                        <a:t> Hukuk Fakültesi</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mn-ea"/>
                          <a:cs typeface="+mn-cs"/>
                        </a:rPr>
                        <a:t>7</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6350" marR="6350" marT="6350" marB="0" anchor="ctr"/>
                </a:tc>
                <a:tc vMerge="1">
                  <a:txBody>
                    <a:bodyPr/>
                    <a:lstStyle/>
                    <a:p>
                      <a:endParaRPr lang="tr-TR"/>
                    </a:p>
                  </a:txBody>
                  <a:tcPr/>
                </a:tc>
                <a:tc vMerge="1">
                  <a:txBody>
                    <a:bodyPr/>
                    <a:lstStyle/>
                    <a:p>
                      <a:endParaRPr/>
                    </a:p>
                  </a:txBody>
                  <a:tcPr marL="0" marR="0" marT="0" marB="0" anchor="ctr"/>
                </a:tc>
                <a:tc vMerge="1">
                  <a:txBody>
                    <a:bodyPr/>
                    <a:lstStyle/>
                    <a:p>
                      <a:endParaRPr/>
                    </a:p>
                  </a:txBody>
                  <a:tcPr marL="6350" marR="6350" marT="6350" marB="0" anchor="ctr"/>
                </a:tc>
                <a:tc vMerge="1">
                  <a:txBody>
                    <a:bodyPr/>
                    <a:lstStyle/>
                    <a:p>
                      <a:endParaRPr/>
                    </a:p>
                  </a:txBody>
                  <a:tcPr marL="0" marR="0" marT="0" marB="0" anchor="ctr"/>
                </a:tc>
                <a:tc vMerge="1">
                  <a:txBody>
                    <a:bodyPr/>
                    <a:lstStyle/>
                    <a:p>
                      <a:endParaRPr/>
                    </a:p>
                  </a:txBody>
                  <a:tcPr marL="0" marR="0" marT="0" marB="0" anchor="ctr"/>
                </a:tc>
                <a:extLst>
                  <a:ext uri="{0D108BD9-81ED-4DB2-BD59-A6C34878D82A}">
                    <a16:rowId xmlns:a16="http://schemas.microsoft.com/office/drawing/2014/main" val="1440135820"/>
                  </a:ext>
                </a:extLst>
              </a:tr>
              <a:tr h="299854">
                <a:tc>
                  <a:txBody>
                    <a:bodyPr/>
                    <a:lstStyle/>
                    <a:p>
                      <a:pPr>
                        <a:lnSpc>
                          <a:spcPct val="100000"/>
                        </a:lnSpc>
                        <a:spcAft>
                          <a:spcPts val="0"/>
                        </a:spcAft>
                      </a:pPr>
                      <a:r>
                        <a:rPr lang="tr-TR" sz="1200" b="0" dirty="0">
                          <a:solidFill>
                            <a:schemeClr val="tx1"/>
                          </a:solidFill>
                          <a:effectLst/>
                          <a:latin typeface="+mn-lt"/>
                        </a:rPr>
                        <a:t> İlahiyat Fakültesi</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Calibri" panose="020F0502020204030204" pitchFamily="34" charset="0"/>
                          <a:cs typeface="Times New Roman" panose="02020603050405020304" pitchFamily="18" charset="0"/>
                        </a:rPr>
                        <a:t>17</a:t>
                      </a:r>
                    </a:p>
                  </a:txBody>
                  <a:tcPr marL="6350" marR="6350" marT="6350" marB="0" anchor="ctr"/>
                </a:tc>
                <a:tc vMerge="1">
                  <a:txBody>
                    <a:bodyPr/>
                    <a:lstStyle/>
                    <a:p>
                      <a:endParaRPr lang="tr-TR"/>
                    </a:p>
                  </a:txBody>
                  <a:tcPr/>
                </a:tc>
                <a:tc vMerge="1">
                  <a:txBody>
                    <a:bodyPr/>
                    <a:lstStyle/>
                    <a:p>
                      <a:endParaRPr/>
                    </a:p>
                  </a:txBody>
                  <a:tcPr marL="0" marR="0" marT="0" marB="0" anchor="ctr"/>
                </a:tc>
                <a:tc vMerge="1">
                  <a:txBody>
                    <a:bodyPr/>
                    <a:lstStyle/>
                    <a:p>
                      <a:endParaRPr/>
                    </a:p>
                  </a:txBody>
                  <a:tcPr marL="6350" marR="6350" marT="6350" marB="0" anchor="ctr"/>
                </a:tc>
                <a:tc vMerge="1">
                  <a:txBody>
                    <a:bodyPr/>
                    <a:lstStyle/>
                    <a:p>
                      <a:endParaRPr/>
                    </a:p>
                  </a:txBody>
                  <a:tcPr marL="0" marR="0" marT="0" marB="0" anchor="ctr"/>
                </a:tc>
                <a:tc vMerge="1">
                  <a:txBody>
                    <a:bodyPr/>
                    <a:lstStyle/>
                    <a:p>
                      <a:endParaRPr/>
                    </a:p>
                  </a:txBody>
                  <a:tcPr marL="0" marR="0" marT="0" marB="0" anchor="ctr"/>
                </a:tc>
                <a:extLst>
                  <a:ext uri="{0D108BD9-81ED-4DB2-BD59-A6C34878D82A}">
                    <a16:rowId xmlns:a16="http://schemas.microsoft.com/office/drawing/2014/main" val="4191235952"/>
                  </a:ext>
                </a:extLst>
              </a:tr>
              <a:tr h="303029">
                <a:tc>
                  <a:txBody>
                    <a:bodyPr/>
                    <a:lstStyle/>
                    <a:p>
                      <a:pPr>
                        <a:lnSpc>
                          <a:spcPct val="100000"/>
                        </a:lnSpc>
                        <a:spcAft>
                          <a:spcPts val="0"/>
                        </a:spcAft>
                      </a:pPr>
                      <a:r>
                        <a:rPr lang="tr-TR" sz="1200" b="0" dirty="0">
                          <a:solidFill>
                            <a:schemeClr val="tx1"/>
                          </a:solidFill>
                          <a:effectLst/>
                          <a:latin typeface="+mn-lt"/>
                        </a:rPr>
                        <a:t> İletişim Fakültesi</a:t>
                      </a:r>
                      <a:endParaRPr lang="tr-TR" sz="12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0000"/>
                        </a:lnSpc>
                      </a:pPr>
                      <a:r>
                        <a:rPr lang="tr-TR" sz="1800" b="1" dirty="0">
                          <a:solidFill>
                            <a:schemeClr val="tx1"/>
                          </a:solidFill>
                          <a:effectLst/>
                          <a:latin typeface="+mn-lt"/>
                          <a:cs typeface="Times New Roman" panose="02020603050405020304" pitchFamily="18" charset="0"/>
                        </a:rPr>
                        <a:t>11</a:t>
                      </a:r>
                    </a:p>
                  </a:txBody>
                  <a:tcPr marL="9525" marR="9525" marT="9525" marB="0" anchor="ctr"/>
                </a:tc>
                <a:tc vMerge="1">
                  <a:txBody>
                    <a:bodyPr/>
                    <a:lstStyle/>
                    <a:p>
                      <a:endParaRPr lang="tr-TR"/>
                    </a:p>
                  </a:txBody>
                  <a:tcPr/>
                </a:tc>
                <a:tc vMerge="1">
                  <a:txBody>
                    <a:bodyPr/>
                    <a:lstStyle/>
                    <a:p>
                      <a:endParaRPr/>
                    </a:p>
                  </a:txBody>
                  <a:tcPr marL="0" marR="0" marT="0" marB="0" anchor="ctr"/>
                </a:tc>
                <a:tc vMerge="1">
                  <a:txBody>
                    <a:bodyPr/>
                    <a:lstStyle/>
                    <a:p>
                      <a:pPr>
                        <a:lnSpc>
                          <a:spcPct val="100000"/>
                        </a:lnSpc>
                      </a:pPr>
                      <a:endParaRPr lang="tr-TR" sz="1800" b="1">
                        <a:solidFill>
                          <a:srgbClr val="FF0000"/>
                        </a:solidFill>
                        <a:effectLst/>
                        <a:latin typeface="+mn-lt"/>
                        <a:cs typeface="Times New Roman" panose="02020603050405020304" pitchFamily="18" charset="0"/>
                      </a:endParaRPr>
                    </a:p>
                  </a:txBody>
                  <a:tcPr marL="9525" marR="9525" marT="9525" marB="0" anchor="ctr"/>
                </a:tc>
                <a:tc vMerge="1">
                  <a:txBody>
                    <a:bodyPr/>
                    <a:lstStyle/>
                    <a:p>
                      <a:endParaRPr/>
                    </a:p>
                  </a:txBody>
                  <a:tcPr marL="0" marR="0" marT="0" marB="0" anchor="ctr"/>
                </a:tc>
                <a:tc vMerge="1">
                  <a:txBody>
                    <a:bodyPr/>
                    <a:lstStyle/>
                    <a:p>
                      <a:endParaRPr/>
                    </a:p>
                  </a:txBody>
                  <a:tcPr marL="0" marR="0" marT="0" marB="0" anchor="ctr"/>
                </a:tc>
                <a:extLst>
                  <a:ext uri="{0D108BD9-81ED-4DB2-BD59-A6C34878D82A}">
                    <a16:rowId xmlns:a16="http://schemas.microsoft.com/office/drawing/2014/main" val="1641731265"/>
                  </a:ext>
                </a:extLst>
              </a:tr>
              <a:tr h="303029">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İnsan ve Toplum Bilimleri Fakültesi</a:t>
                      </a:r>
                    </a:p>
                  </a:txBody>
                  <a:tcPr marL="0" marR="0" marT="0" marB="0" anchor="ctr"/>
                </a:tc>
                <a:tc>
                  <a:txBody>
                    <a:bodyPr/>
                    <a:lstStyle/>
                    <a:p>
                      <a:pPr algn="ctr">
                        <a:lnSpc>
                          <a:spcPct val="100000"/>
                        </a:lnSpc>
                      </a:pPr>
                      <a:r>
                        <a:rPr lang="tr-TR" sz="1800" b="1" dirty="0">
                          <a:solidFill>
                            <a:schemeClr val="tx1"/>
                          </a:solidFill>
                          <a:effectLst/>
                          <a:latin typeface="+mn-lt"/>
                          <a:cs typeface="Times New Roman" panose="02020603050405020304" pitchFamily="18" charset="0"/>
                        </a:rPr>
                        <a:t>8</a:t>
                      </a:r>
                    </a:p>
                  </a:txBody>
                  <a:tcPr marL="9525" marR="9525" marT="9525" marB="0" anchor="ctr"/>
                </a:tc>
                <a:tc vMerge="1">
                  <a:txBody>
                    <a:bodyPr/>
                    <a:lstStyle/>
                    <a:p>
                      <a:endParaRPr lang="tr-TR"/>
                    </a:p>
                  </a:txBody>
                  <a:tcPr/>
                </a:tc>
                <a:tc vMerge="1">
                  <a:txBody>
                    <a:bodyPr/>
                    <a:lstStyle/>
                    <a:p>
                      <a:endParaRPr/>
                    </a:p>
                  </a:txBody>
                  <a:tcPr marL="0" marR="0" marT="0" marB="0" anchor="ctr"/>
                </a:tc>
                <a:tc vMerge="1">
                  <a:txBody>
                    <a:bodyPr/>
                    <a:lstStyle/>
                    <a:p>
                      <a:pPr>
                        <a:lnSpc>
                          <a:spcPct val="100000"/>
                        </a:lnSpc>
                      </a:pPr>
                      <a:endParaRPr lang="tr-TR" sz="1800" b="1" dirty="0">
                        <a:solidFill>
                          <a:srgbClr val="FF0000"/>
                        </a:solidFill>
                        <a:effectLst/>
                        <a:latin typeface="+mn-lt"/>
                        <a:cs typeface="Times New Roman" panose="02020603050405020304" pitchFamily="18" charset="0"/>
                      </a:endParaRPr>
                    </a:p>
                  </a:txBody>
                  <a:tcPr marL="9525" marR="9525" marT="9525" marB="0" anchor="ctr"/>
                </a:tc>
                <a:tc vMerge="1">
                  <a:txBody>
                    <a:bodyPr/>
                    <a:lstStyle/>
                    <a:p>
                      <a:endParaRPr/>
                    </a:p>
                  </a:txBody>
                  <a:tcPr marL="0" marR="0" marT="0" marB="0" anchor="ctr"/>
                </a:tc>
                <a:tc vMerge="1">
                  <a:txBody>
                    <a:bodyPr/>
                    <a:lstStyle/>
                    <a:p>
                      <a:endParaRPr/>
                    </a:p>
                  </a:txBody>
                  <a:tcPr marL="0" marR="0" marT="0" marB="0" anchor="ctr"/>
                </a:tc>
                <a:extLst>
                  <a:ext uri="{0D108BD9-81ED-4DB2-BD59-A6C34878D82A}">
                    <a16:rowId xmlns:a16="http://schemas.microsoft.com/office/drawing/2014/main" val="2287472582"/>
                  </a:ext>
                </a:extLst>
              </a:tr>
              <a:tr h="303029">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Spor Bilimleri Fakültesi</a:t>
                      </a: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mn-ea"/>
                          <a:cs typeface="+mn-cs"/>
                        </a:rPr>
                        <a:t>6</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vMerge="1">
                  <a:txBody>
                    <a:bodyPr/>
                    <a:lstStyle/>
                    <a:p>
                      <a:endParaRPr/>
                    </a:p>
                  </a:txBody>
                  <a:tcPr marL="0" marR="0" marT="0" marB="0" anchor="ctr"/>
                </a:tc>
                <a:tc vMerge="1">
                  <a:txBody>
                    <a:bodyPr/>
                    <a:lstStyle/>
                    <a:p>
                      <a:endParaRPr/>
                    </a:p>
                  </a:txBody>
                  <a:tcPr marL="9525" marR="9525" marT="9525" marB="0" anchor="ctr"/>
                </a:tc>
                <a:tc vMerge="1">
                  <a:txBody>
                    <a:bodyPr/>
                    <a:lstStyle/>
                    <a:p>
                      <a:endParaRPr/>
                    </a:p>
                  </a:txBody>
                  <a:tcPr marL="0" marR="0" marT="0" marB="0" anchor="ctr"/>
                </a:tc>
                <a:tc vMerge="1">
                  <a:txBody>
                    <a:bodyPr/>
                    <a:lstStyle/>
                    <a:p>
                      <a:endParaRPr/>
                    </a:p>
                  </a:txBody>
                  <a:tcPr marL="0" marR="0" marT="0" marB="0" anchor="ctr"/>
                </a:tc>
                <a:extLst>
                  <a:ext uri="{0D108BD9-81ED-4DB2-BD59-A6C34878D82A}">
                    <a16:rowId xmlns:a16="http://schemas.microsoft.com/office/drawing/2014/main" val="2101879050"/>
                  </a:ext>
                </a:extLst>
              </a:tr>
              <a:tr h="303029">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Beşikdüzü MYO</a:t>
                      </a: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mn-ea"/>
                          <a:cs typeface="+mn-cs"/>
                        </a:rPr>
                        <a:t>9</a:t>
                      </a:r>
                      <a:endParaRPr lang="tr-TR" sz="1800" b="1"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vMerge="1">
                  <a:txBody>
                    <a:bodyPr/>
                    <a:lstStyle/>
                    <a:p>
                      <a:endParaRPr/>
                    </a:p>
                  </a:txBody>
                  <a:tcPr marL="0" marR="0" marT="0" marB="0" anchor="ctr"/>
                </a:tc>
                <a:tc vMerge="1">
                  <a:txBody>
                    <a:bodyPr/>
                    <a:lstStyle/>
                    <a:p>
                      <a:endParaRPr/>
                    </a:p>
                  </a:txBody>
                  <a:tcPr marL="9525" marR="9525" marT="9525" marB="0" anchor="ctr"/>
                </a:tc>
                <a:tc vMerge="1">
                  <a:txBody>
                    <a:bodyPr/>
                    <a:lstStyle/>
                    <a:p>
                      <a:endParaRPr/>
                    </a:p>
                  </a:txBody>
                  <a:tcPr marL="0" marR="0" marT="0" marB="0" anchor="ctr"/>
                </a:tc>
                <a:tc vMerge="1">
                  <a:txBody>
                    <a:bodyPr/>
                    <a:lstStyle/>
                    <a:p>
                      <a:endParaRPr/>
                    </a:p>
                  </a:txBody>
                  <a:tcPr marL="0" marR="0" marT="0" marB="0" anchor="ctr"/>
                </a:tc>
                <a:extLst>
                  <a:ext uri="{0D108BD9-81ED-4DB2-BD59-A6C34878D82A}">
                    <a16:rowId xmlns:a16="http://schemas.microsoft.com/office/drawing/2014/main" val="394955534"/>
                  </a:ext>
                </a:extLst>
              </a:tr>
              <a:tr h="303029">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Çarşıbaşı MYO</a:t>
                      </a: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Calibri" panose="020F0502020204030204" pitchFamily="34" charset="0"/>
                          <a:cs typeface="Times New Roman" panose="02020603050405020304" pitchFamily="18" charset="0"/>
                        </a:rPr>
                        <a:t>8</a:t>
                      </a:r>
                    </a:p>
                  </a:txBody>
                  <a:tcPr marL="9525" marR="9525" marT="9525" marB="0" anchor="ctr"/>
                </a:tc>
                <a:tc vMerge="1">
                  <a:txBody>
                    <a:bodyPr/>
                    <a:lstStyle/>
                    <a:p>
                      <a:endParaRPr lang="tr-TR"/>
                    </a:p>
                  </a:txBody>
                  <a:tcP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64143652"/>
                  </a:ext>
                </a:extLst>
              </a:tr>
              <a:tr h="303029">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Şalpazarı MYO </a:t>
                      </a: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Calibri" panose="020F0502020204030204" pitchFamily="34" charset="0"/>
                          <a:cs typeface="Times New Roman" panose="02020603050405020304" pitchFamily="18" charset="0"/>
                        </a:rPr>
                        <a:t>7</a:t>
                      </a:r>
                    </a:p>
                  </a:txBody>
                  <a:tcPr marL="9525" marR="9525" marT="9525" marB="0" anchor="ctr"/>
                </a:tc>
                <a:tc vMerge="1">
                  <a:txBody>
                    <a:bodyPr/>
                    <a:lstStyle/>
                    <a:p>
                      <a:endParaRPr lang="tr-TR"/>
                    </a:p>
                  </a:txBody>
                  <a:tcP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0000"/>
                        </a:lnSpc>
                        <a:spcAft>
                          <a:spcPts val="0"/>
                        </a:spcAft>
                      </a:pP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pPr>
                        <a:lnSpc>
                          <a:spcPct val="100000"/>
                        </a:lnSpc>
                        <a:spcAft>
                          <a:spcPts val="0"/>
                        </a:spcAft>
                      </a:pP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15021068"/>
                  </a:ext>
                </a:extLst>
              </a:tr>
              <a:tr h="303029">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Tonya MYO </a:t>
                      </a: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Calibri" panose="020F0502020204030204" pitchFamily="34" charset="0"/>
                          <a:cs typeface="Times New Roman" panose="02020603050405020304" pitchFamily="18" charset="0"/>
                        </a:rPr>
                        <a:t>6</a:t>
                      </a:r>
                    </a:p>
                  </a:txBody>
                  <a:tcPr marL="9525" marR="9525" marT="9525" marB="0" anchor="ctr"/>
                </a:tc>
                <a:tc vMerge="1">
                  <a:txBody>
                    <a:bodyPr/>
                    <a:lstStyle/>
                    <a:p>
                      <a:endParaRPr lang="tr-TR"/>
                    </a:p>
                  </a:txBody>
                  <a:tcP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58789192"/>
                  </a:ext>
                </a:extLst>
              </a:tr>
              <a:tr h="303029">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Turizm ve Otelcilik MYO</a:t>
                      </a: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Calibri" panose="020F0502020204030204" pitchFamily="34" charset="0"/>
                          <a:cs typeface="Times New Roman" panose="02020603050405020304" pitchFamily="18" charset="0"/>
                        </a:rPr>
                        <a:t>3</a:t>
                      </a:r>
                    </a:p>
                  </a:txBody>
                  <a:tcPr marL="9525" marR="9525" marT="9525" marB="0" anchor="ctr"/>
                </a:tc>
                <a:tc vMerge="1">
                  <a:txBody>
                    <a:bodyPr/>
                    <a:lstStyle/>
                    <a:p>
                      <a:endParaRPr lang="tr-TR"/>
                    </a:p>
                  </a:txBody>
                  <a:tcP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90181247"/>
                  </a:ext>
                </a:extLst>
              </a:tr>
              <a:tr h="303029">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Uygulamalı Bilimler Yüksekokulu</a:t>
                      </a: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Calibri" panose="020F0502020204030204" pitchFamily="34" charset="0"/>
                          <a:cs typeface="Times New Roman" panose="02020603050405020304" pitchFamily="18" charset="0"/>
                        </a:rPr>
                        <a:t>2</a:t>
                      </a:r>
                    </a:p>
                  </a:txBody>
                  <a:tcPr marL="9525" marR="9525" marT="9525" marB="0" anchor="ctr"/>
                </a:tc>
                <a:tc vMerge="1">
                  <a:txBody>
                    <a:bodyPr/>
                    <a:lstStyle/>
                    <a:p>
                      <a:endParaRPr lang="tr-TR"/>
                    </a:p>
                  </a:txBody>
                  <a:tcP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691595"/>
                  </a:ext>
                </a:extLst>
              </a:tr>
              <a:tr h="188392">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Devlet Konservatuvarı</a:t>
                      </a:r>
                    </a:p>
                  </a:txBody>
                  <a:tcPr marL="0" marR="0" marT="0" marB="0" anchor="ctr"/>
                </a:tc>
                <a:tc>
                  <a:txBody>
                    <a:bodyPr/>
                    <a:lstStyle/>
                    <a:p>
                      <a:pPr algn="ctr">
                        <a:lnSpc>
                          <a:spcPct val="100000"/>
                        </a:lnSpc>
                        <a:spcAft>
                          <a:spcPts val="0"/>
                        </a:spcAft>
                      </a:pPr>
                      <a:r>
                        <a:rPr lang="tr-TR" sz="1800" b="1" dirty="0">
                          <a:solidFill>
                            <a:schemeClr val="tx1"/>
                          </a:solidFill>
                          <a:effectLst/>
                          <a:latin typeface="+mn-lt"/>
                          <a:ea typeface="Calibri" panose="020F0502020204030204" pitchFamily="34" charset="0"/>
                          <a:cs typeface="Times New Roman" panose="02020603050405020304" pitchFamily="18" charset="0"/>
                        </a:rPr>
                        <a:t>5</a:t>
                      </a:r>
                    </a:p>
                  </a:txBody>
                  <a:tcPr marL="9525" marR="9525" marT="9525" marB="0" anchor="ctr"/>
                </a:tc>
                <a:tc vMerge="1">
                  <a:txBody>
                    <a:bodyPr/>
                    <a:lstStyle/>
                    <a:p>
                      <a:endParaRPr lang="tr-TR"/>
                    </a:p>
                  </a:txBody>
                  <a:tcP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pP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0000"/>
                        </a:lnSpc>
                        <a:spcAft>
                          <a:spcPts val="0"/>
                        </a:spcAft>
                      </a:pP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54528595"/>
                  </a:ext>
                </a:extLst>
              </a:tr>
              <a:tr h="303029">
                <a:tc>
                  <a:txBody>
                    <a:bodyPr/>
                    <a:lstStyle/>
                    <a:p>
                      <a:pPr>
                        <a:lnSpc>
                          <a:spcPct val="100000"/>
                        </a:lnSpc>
                        <a:spcAft>
                          <a:spcPts val="0"/>
                        </a:spcAft>
                      </a:pPr>
                      <a:r>
                        <a:rPr lang="tr-TR" sz="1200" b="0" dirty="0">
                          <a:solidFill>
                            <a:schemeClr val="tx1"/>
                          </a:solidFill>
                          <a:effectLst/>
                          <a:latin typeface="+mn-lt"/>
                          <a:ea typeface="Calibri" panose="020F0502020204030204" pitchFamily="34" charset="0"/>
                          <a:cs typeface="Times New Roman" panose="02020603050405020304" pitchFamily="18" charset="0"/>
                        </a:rPr>
                        <a:t>Toplam</a:t>
                      </a:r>
                    </a:p>
                  </a:txBody>
                  <a:tcPr marL="0" marR="0" marT="0" marB="0" anchor="ctr"/>
                </a:tc>
                <a:tc>
                  <a:txBody>
                    <a:bodyPr/>
                    <a:lstStyle/>
                    <a:p>
                      <a:pPr algn="ctr">
                        <a:lnSpc>
                          <a:spcPct val="100000"/>
                        </a:lnSpc>
                        <a:spcAft>
                          <a:spcPts val="0"/>
                        </a:spcAft>
                      </a:pPr>
                      <a:r>
                        <a:rPr lang="tr-TR" sz="1600" b="1" dirty="0">
                          <a:solidFill>
                            <a:schemeClr val="tx1"/>
                          </a:solidFill>
                          <a:effectLst/>
                          <a:latin typeface="+mn-lt"/>
                          <a:ea typeface="Calibri" panose="020F0502020204030204" pitchFamily="34" charset="0"/>
                          <a:cs typeface="Times New Roman" panose="02020603050405020304" pitchFamily="18" charset="0"/>
                        </a:rPr>
                        <a:t>185</a:t>
                      </a:r>
                    </a:p>
                  </a:txBody>
                  <a:tcPr marL="9525" marR="9525" marT="9525" marB="0" anchor="ctr"/>
                </a:tc>
                <a:tc vMerge="1">
                  <a:txBody>
                    <a:bodyPr/>
                    <a:lstStyle/>
                    <a:p>
                      <a:endParaRPr lang="tr-TR"/>
                    </a:p>
                  </a:txBody>
                  <a:tcPr/>
                </a:tc>
                <a:tc vMerge="1">
                  <a:txBody>
                    <a:bodyPr/>
                    <a:lstStyle/>
                    <a:p>
                      <a:endParaRPr dirty="0"/>
                    </a:p>
                  </a:txBody>
                  <a:tcPr marL="0" marR="0" marT="0" marB="0" anchor="ctr"/>
                </a:tc>
                <a:tc vMerge="1">
                  <a:txBody>
                    <a:bodyPr/>
                    <a:lstStyle/>
                    <a:p>
                      <a:endParaRPr dirty="0"/>
                    </a:p>
                  </a:txBody>
                  <a:tcPr marL="9525" marR="9525" marT="9525" marB="0" anchor="ctr"/>
                </a:tc>
                <a:tc vMerge="1">
                  <a:txBody>
                    <a:bodyPr/>
                    <a:lstStyle/>
                    <a:p>
                      <a:endParaRPr dirty="0"/>
                    </a:p>
                  </a:txBody>
                  <a:tcPr marL="0" marR="0" marT="0" marB="0" anchor="ctr"/>
                </a:tc>
                <a:tc vMerge="1">
                  <a:txBody>
                    <a:bodyPr/>
                    <a:lstStyle/>
                    <a:p>
                      <a:pPr algn="ctr">
                        <a:lnSpc>
                          <a:spcPct val="100000"/>
                        </a:lnSpc>
                        <a:spcAft>
                          <a:spcPts val="0"/>
                        </a:spcAft>
                      </a:pPr>
                      <a:endParaRPr lang="tr-TR" sz="1600" b="1"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62049703"/>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466747" y="1975449"/>
            <a:ext cx="11559039" cy="4041336"/>
          </a:xfrm>
        </p:spPr>
        <p:txBody>
          <a:bodyPr>
            <a:noAutofit/>
          </a:bodyPr>
          <a:lstStyle/>
          <a:p>
            <a:pPr algn="just"/>
            <a:r>
              <a:rPr lang="tr-TR" sz="2200" dirty="0"/>
              <a:t>Personel ve öğrencilere psikolojik destek sağlanması, </a:t>
            </a:r>
          </a:p>
          <a:p>
            <a:pPr algn="just"/>
            <a:r>
              <a:rPr lang="tr-TR" sz="2200" dirty="0"/>
              <a:t>Üniversite bünyesinde erişilebilir ve güvenli bir destek hizmeti sunması,</a:t>
            </a:r>
          </a:p>
          <a:p>
            <a:pPr algn="just"/>
            <a:r>
              <a:rPr lang="tr-TR" sz="2200" dirty="0"/>
              <a:t>Üniversitenin diğer akademik ve idari birimleriyle iş birliği halinde çalışmaya açık olunması,</a:t>
            </a:r>
          </a:p>
          <a:p>
            <a:pPr algn="just"/>
            <a:r>
              <a:rPr lang="tr-TR" sz="2200" dirty="0"/>
              <a:t>Bölgedeki diğer paydaşlarla iş birliği halinde çalışmaya açık olunması,</a:t>
            </a:r>
          </a:p>
          <a:p>
            <a:pPr algn="just"/>
            <a:r>
              <a:rPr lang="tr-TR" sz="2200" dirty="0"/>
              <a:t>Çevrim içi danışma imkanı ile kampüs dışındaki öğrencilere ulaşılabilmesi,</a:t>
            </a:r>
          </a:p>
          <a:p>
            <a:pPr algn="just"/>
            <a:r>
              <a:rPr lang="tr-TR" sz="2200" dirty="0"/>
              <a:t>Hedef kitleye yapılan bilgilendirme ve duyuruların kurumsal e-posta ve merkez web sayfası üzerinden hızlı ve etkin bir şekilde yapılması,</a:t>
            </a:r>
          </a:p>
          <a:p>
            <a:pPr algn="just"/>
            <a:r>
              <a:rPr lang="tr-TR" sz="2200" dirty="0" err="1"/>
              <a:t>Psiko</a:t>
            </a:r>
            <a:r>
              <a:rPr lang="tr-TR" sz="2200" dirty="0"/>
              <a:t>-eğitimler, seminerler ve grup çalışmaları ile koruyucu ruh sağlığı yaklaşımının benimsenmesi,</a:t>
            </a:r>
          </a:p>
          <a:p>
            <a:pPr algn="just"/>
            <a:r>
              <a:rPr lang="tr-TR" sz="2200" dirty="0"/>
              <a:t>Uygulama ve araştırma işlevinin birlikte yürütülmesi,</a:t>
            </a:r>
          </a:p>
          <a:p>
            <a:pPr algn="just"/>
            <a:r>
              <a:rPr lang="tr-TR" sz="2200" dirty="0"/>
              <a:t>Öğrenci refahını merkeze alan bir misyonun benimsenmesi.</a:t>
            </a: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19</a:t>
            </a:fld>
            <a:endParaRPr lang="tr-T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algn="just">
              <a:lnSpc>
                <a:spcPct val="100000"/>
              </a:lnSpc>
              <a:spcBef>
                <a:spcPts val="0"/>
              </a:spcBef>
              <a:spcAft>
                <a:spcPts val="400"/>
              </a:spcAft>
            </a:pPr>
            <a:r>
              <a:rPr lang="tr-TR" sz="2200" dirty="0"/>
              <a:t>Artan başvuru taleplerine yönelik uzman personel sayısının artırılması</a:t>
            </a:r>
          </a:p>
          <a:p>
            <a:pPr algn="just">
              <a:lnSpc>
                <a:spcPct val="100000"/>
              </a:lnSpc>
              <a:spcBef>
                <a:spcPts val="0"/>
              </a:spcBef>
              <a:spcAft>
                <a:spcPts val="400"/>
              </a:spcAft>
            </a:pPr>
            <a:r>
              <a:rPr lang="tr-TR" altLang="tr-TR" sz="2200" dirty="0"/>
              <a:t>Psikolojik danışmanlık hizmetlerine erişilebilirliğin ve yararlanma düzeyinin artırılması</a:t>
            </a:r>
          </a:p>
          <a:p>
            <a:pPr algn="just">
              <a:lnSpc>
                <a:spcPct val="100000"/>
              </a:lnSpc>
              <a:spcBef>
                <a:spcPts val="0"/>
              </a:spcBef>
              <a:spcAft>
                <a:spcPts val="400"/>
              </a:spcAft>
            </a:pPr>
            <a:r>
              <a:rPr lang="tr-TR" altLang="tr-TR" sz="2200" dirty="0"/>
              <a:t>Psikolojik Danışmanlık ve Rehberlik Uygulama Araştırma merkezinin kurumsal görünürlüğünün artırılması</a:t>
            </a:r>
          </a:p>
          <a:p>
            <a:pPr algn="just">
              <a:lnSpc>
                <a:spcPct val="100000"/>
              </a:lnSpc>
              <a:spcBef>
                <a:spcPts val="0"/>
              </a:spcBef>
              <a:spcAft>
                <a:spcPts val="400"/>
              </a:spcAft>
            </a:pPr>
            <a:r>
              <a:rPr lang="tr-TR" altLang="tr-TR" sz="2200" dirty="0"/>
              <a:t>Önleyici ve geliştirici ruh sağlığı çalışmalarının yaygınlaştırılması</a:t>
            </a:r>
          </a:p>
          <a:p>
            <a:pPr algn="just">
              <a:lnSpc>
                <a:spcPct val="100000"/>
              </a:lnSpc>
              <a:spcBef>
                <a:spcPts val="0"/>
              </a:spcBef>
              <a:spcAft>
                <a:spcPts val="400"/>
              </a:spcAft>
            </a:pPr>
            <a:r>
              <a:rPr lang="tr-TR" sz="2200" dirty="0"/>
              <a:t>Travma, afet, intihar riski gibi durumlara yönelik yazılı ve standartlaştırılmış müdahale süreçlerinin güçlendirilmesi</a:t>
            </a:r>
          </a:p>
          <a:p>
            <a:pPr algn="just">
              <a:lnSpc>
                <a:spcPct val="100000"/>
              </a:lnSpc>
              <a:spcBef>
                <a:spcPts val="0"/>
              </a:spcBef>
              <a:spcAft>
                <a:spcPts val="400"/>
              </a:spcAft>
            </a:pPr>
            <a:endParaRPr lang="tr-TR" sz="2200" dirty="0"/>
          </a:p>
          <a:p>
            <a:pPr algn="just">
              <a:lnSpc>
                <a:spcPct val="100000"/>
              </a:lnSpc>
              <a:spcBef>
                <a:spcPts val="0"/>
              </a:spcBef>
              <a:spcAft>
                <a:spcPts val="400"/>
              </a:spcAft>
            </a:pPr>
            <a:endParaRPr lang="tr-TR" sz="2200" dirty="0"/>
          </a:p>
        </p:txBody>
      </p:sp>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dirty="0"/>
          </a:p>
        </p:txBody>
      </p:sp>
      <p:sp>
        <p:nvSpPr>
          <p:cNvPr id="3" name="Slayt Numarası Yer Tutucusu 2"/>
          <p:cNvSpPr>
            <a:spLocks noGrp="1"/>
          </p:cNvSpPr>
          <p:nvPr>
            <p:ph type="sldNum" sz="quarter" idx="12"/>
          </p:nvPr>
        </p:nvSpPr>
        <p:spPr/>
        <p:txBody>
          <a:bodyPr/>
          <a:lstStyle/>
          <a:p>
            <a:fld id="{15D42E69-0B45-4D6A-BDA9-8F9042B0111B}" type="slidenum">
              <a:rPr lang="tr-TR" smtClean="0"/>
              <a:pPr/>
              <a:t>20</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434693421"/>
              </p:ext>
            </p:extLst>
          </p:nvPr>
        </p:nvGraphicFramePr>
        <p:xfrm>
          <a:off x="352697" y="2027207"/>
          <a:ext cx="11403874" cy="4128517"/>
        </p:xfrm>
        <a:graphic>
          <a:graphicData uri="http://schemas.openxmlformats.org/drawingml/2006/table">
            <a:tbl>
              <a:tblPr firstRow="1" firstCol="1" bandRow="1">
                <a:tableStyleId>{BDBED569-4797-4DF1-A0F4-6AAB3CD982D8}</a:tableStyleId>
              </a:tblPr>
              <a:tblGrid>
                <a:gridCol w="4651922">
                  <a:extLst>
                    <a:ext uri="{9D8B030D-6E8A-4147-A177-3AD203B41FA5}">
                      <a16:colId xmlns:a16="http://schemas.microsoft.com/office/drawing/2014/main" val="3455104190"/>
                    </a:ext>
                  </a:extLst>
                </a:gridCol>
                <a:gridCol w="6751952">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dirty="0">
                          <a:effectLst/>
                        </a:rPr>
                        <a:t> </a:t>
                      </a:r>
                      <a:r>
                        <a:rPr lang="tr-TR" sz="1600" dirty="0"/>
                        <a:t>Artan başvuru taleplerine yönelik uzman personel sayısının artırılması</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tr-TR" sz="1600" dirty="0"/>
                    </a:p>
                  </a:txBody>
                  <a:tcPr marL="68580" marR="68580" marT="0" marB="0" anchor="ctr"/>
                </a:tc>
                <a:tc>
                  <a:txBody>
                    <a:bodyPr/>
                    <a:lstStyle/>
                    <a:p>
                      <a:pPr marL="285750" indent="-285750" algn="just">
                        <a:lnSpc>
                          <a:spcPct val="107000"/>
                        </a:lnSpc>
                        <a:spcAft>
                          <a:spcPts val="0"/>
                        </a:spcAft>
                        <a:buFont typeface="Arial" panose="020B0604020202020204" pitchFamily="34" charset="0"/>
                        <a:buChar char="•"/>
                      </a:pPr>
                      <a:r>
                        <a:rPr lang="tr-TR" sz="1600" dirty="0">
                          <a:effectLst/>
                        </a:rPr>
                        <a:t>Psikolojik Danışma ve Rehberlik Uygulama ve Araştırma Merkezinde görev yapmak üzere yeni uzman personel istihdamına yönelik planlama yapılması</a:t>
                      </a:r>
                    </a:p>
                    <a:p>
                      <a:pPr marL="285750" indent="-285750" algn="just">
                        <a:lnSpc>
                          <a:spcPct val="107000"/>
                        </a:lnSpc>
                        <a:spcAft>
                          <a:spcPts val="0"/>
                        </a:spcAft>
                        <a:buFont typeface="Arial" panose="020B0604020202020204" pitchFamily="34" charset="0"/>
                        <a:buChar char="•"/>
                      </a:pPr>
                      <a:r>
                        <a:rPr lang="tr-TR" sz="1600" dirty="0"/>
                        <a:t>Araştırma ve proje geliştirme faaliyetlerine zaman ayrılabilmesini destekleyecek personel kapasitesinin oluşturulması</a:t>
                      </a:r>
                    </a:p>
                    <a:p>
                      <a:pPr marL="285750" indent="-285750" algn="just">
                        <a:lnSpc>
                          <a:spcPct val="107000"/>
                        </a:lnSpc>
                        <a:spcAft>
                          <a:spcPts val="0"/>
                        </a:spcAft>
                        <a:buFont typeface="Arial" panose="020B0604020202020204" pitchFamily="34" charset="0"/>
                        <a:buChar char="•"/>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gn="ctr">
                        <a:lnSpc>
                          <a:spcPct val="100000"/>
                        </a:lnSpc>
                        <a:spcBef>
                          <a:spcPts val="0"/>
                        </a:spcBef>
                        <a:spcAft>
                          <a:spcPts val="400"/>
                        </a:spcAft>
                      </a:pPr>
                      <a:r>
                        <a:rPr lang="tr-TR" altLang="tr-TR" sz="1600" dirty="0"/>
                        <a:t>Psikolojik danışmanlık hizmetlerine erişilebilirliğin ve yararlanma düzeyinin artırılması</a:t>
                      </a:r>
                    </a:p>
                  </a:txBody>
                  <a:tcPr marL="68580" marR="68580" marT="0" marB="0" anchor="ctr"/>
                </a:tc>
                <a:tc>
                  <a:txBody>
                    <a:bodyPr/>
                    <a:lstStyle/>
                    <a:p>
                      <a:pPr marL="285750" indent="-285750" algn="just">
                        <a:lnSpc>
                          <a:spcPct val="107000"/>
                        </a:lnSpc>
                        <a:spcAft>
                          <a:spcPts val="0"/>
                        </a:spcAft>
                        <a:buFont typeface="Arial" panose="020B0604020202020204" pitchFamily="34" charset="0"/>
                        <a:buChar char="•"/>
                      </a:pPr>
                      <a:r>
                        <a:rPr lang="tr-TR" sz="1600" dirty="0">
                          <a:effectLst/>
                        </a:rPr>
                        <a:t>Merkezin sunduğu hizmetlere ilişkin bilgilendirici tanıtım materyallerinin (broşür, afiş, dijital içerik) hazırlanması ve kampüs genelinde yaygınlaştırılması</a:t>
                      </a:r>
                    </a:p>
                    <a:p>
                      <a:pPr marL="285750" indent="-285750" algn="just">
                        <a:lnSpc>
                          <a:spcPct val="107000"/>
                        </a:lnSpc>
                        <a:spcAft>
                          <a:spcPts val="0"/>
                        </a:spcAft>
                        <a:buFont typeface="Arial" panose="020B0604020202020204" pitchFamily="34" charset="0"/>
                        <a:buChar char="•"/>
                      </a:pPr>
                      <a:r>
                        <a:rPr lang="tr-TR" sz="1600" dirty="0">
                          <a:effectLst/>
                        </a:rPr>
                        <a:t>Üniversite web sitesi ve sosyal medya hesapları üzerinden düzenli bilgilendirme ve farkındalık paylaşımlarının yapılması</a:t>
                      </a:r>
                    </a:p>
                    <a:p>
                      <a:pPr marL="285750" indent="-285750" algn="just">
                        <a:lnSpc>
                          <a:spcPct val="107000"/>
                        </a:lnSpc>
                        <a:spcAft>
                          <a:spcPts val="0"/>
                        </a:spcAft>
                        <a:buFont typeface="Arial" panose="020B0604020202020204" pitchFamily="34" charset="0"/>
                        <a:buChar char="•"/>
                      </a:pPr>
                      <a:r>
                        <a:rPr lang="tr-TR" sz="1600" dirty="0">
                          <a:effectLst/>
                        </a:rPr>
                        <a:t>Akademik danışmanlar ve öğrenci işleri birimleriyle koordinasyon sağlanarak öğrencilerin merkeze yönlendirilmesine ilişkin farkındalığın artırılması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9E238-9C58-4924-9326-F96B9A6667DB}"/>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30D3159F-3A44-D6CF-E49C-C374B60D8406}"/>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a:extLst>
              <a:ext uri="{FF2B5EF4-FFF2-40B4-BE49-F238E27FC236}">
                <a16:creationId xmlns:a16="http://schemas.microsoft.com/office/drawing/2014/main" id="{C5A90522-E52B-C81F-1752-4B656B9317C4}"/>
              </a:ext>
            </a:extLst>
          </p:cNvPr>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a:extLst>
              <a:ext uri="{FF2B5EF4-FFF2-40B4-BE49-F238E27FC236}">
                <a16:creationId xmlns:a16="http://schemas.microsoft.com/office/drawing/2014/main" id="{B1C90F32-87F8-A3C7-9B40-4C72121CABD2}"/>
              </a:ext>
            </a:extLst>
          </p:cNvPr>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6" name="Tablo 5">
            <a:extLst>
              <a:ext uri="{FF2B5EF4-FFF2-40B4-BE49-F238E27FC236}">
                <a16:creationId xmlns:a16="http://schemas.microsoft.com/office/drawing/2014/main" id="{9254906F-75AB-642B-9DCA-6CF9A49E956E}"/>
              </a:ext>
            </a:extLst>
          </p:cNvPr>
          <p:cNvGraphicFramePr>
            <a:graphicFrameLocks noGrp="1"/>
          </p:cNvGraphicFramePr>
          <p:nvPr>
            <p:extLst>
              <p:ext uri="{D42A27DB-BD31-4B8C-83A1-F6EECF244321}">
                <p14:modId xmlns:p14="http://schemas.microsoft.com/office/powerpoint/2010/main" val="1371013324"/>
              </p:ext>
            </p:extLst>
          </p:nvPr>
        </p:nvGraphicFramePr>
        <p:xfrm>
          <a:off x="352697" y="2027207"/>
          <a:ext cx="11403874" cy="4201542"/>
        </p:xfrm>
        <a:graphic>
          <a:graphicData uri="http://schemas.openxmlformats.org/drawingml/2006/table">
            <a:tbl>
              <a:tblPr firstRow="1" firstCol="1" bandRow="1">
                <a:tableStyleId>{BDBED569-4797-4DF1-A0F4-6AAB3CD982D8}</a:tableStyleId>
              </a:tblPr>
              <a:tblGrid>
                <a:gridCol w="4651922">
                  <a:extLst>
                    <a:ext uri="{9D8B030D-6E8A-4147-A177-3AD203B41FA5}">
                      <a16:colId xmlns:a16="http://schemas.microsoft.com/office/drawing/2014/main" val="3455104190"/>
                    </a:ext>
                  </a:extLst>
                </a:gridCol>
                <a:gridCol w="6751952">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gn="ctr">
                        <a:lnSpc>
                          <a:spcPct val="100000"/>
                        </a:lnSpc>
                        <a:spcBef>
                          <a:spcPts val="0"/>
                        </a:spcBef>
                        <a:spcAft>
                          <a:spcPts val="400"/>
                        </a:spcAft>
                      </a:pPr>
                      <a:r>
                        <a:rPr lang="tr-TR" sz="1600" dirty="0">
                          <a:effectLst/>
                        </a:rPr>
                        <a:t> </a:t>
                      </a:r>
                      <a:r>
                        <a:rPr lang="tr-TR" altLang="tr-TR" sz="1600" dirty="0"/>
                        <a:t>Psikolojik Danışmanlık ve Rehberlik Uygulama Araştırma merkezinin kurumsal görünürlüğünün artırılması</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tr-TR" sz="1600" dirty="0"/>
                    </a:p>
                  </a:txBody>
                  <a:tcPr marL="68580" marR="68580" marT="0" marB="0" anchor="ctr"/>
                </a:tc>
                <a:tc>
                  <a:txBody>
                    <a:bodyPr/>
                    <a:lstStyle/>
                    <a:p>
                      <a:pPr marL="285750" indent="-285750">
                        <a:buFont typeface="Arial" panose="020B0604020202020204" pitchFamily="34" charset="0"/>
                        <a:buChar char="•"/>
                      </a:pPr>
                      <a:r>
                        <a:rPr lang="tr-TR" sz="1600" dirty="0"/>
                        <a:t>Merkezin üniversite web sitesi ve dijital platformlarda görünürlüğünün artırılması</a:t>
                      </a:r>
                    </a:p>
                    <a:p>
                      <a:pPr marL="285750" indent="-285750">
                        <a:buFont typeface="Arial" panose="020B0604020202020204" pitchFamily="34" charset="0"/>
                        <a:buChar char="•"/>
                      </a:pPr>
                      <a:r>
                        <a:rPr lang="tr-TR" sz="1600" dirty="0"/>
                        <a:t>Akademik birimler ve öğrenci toplulukları ile iş birliği çalışmalarının artırılması </a:t>
                      </a:r>
                    </a:p>
                    <a:p>
                      <a:pPr marL="285750" indent="-285750">
                        <a:buFont typeface="Arial" panose="020B0604020202020204" pitchFamily="34" charset="0"/>
                        <a:buChar char="•"/>
                      </a:pPr>
                      <a:r>
                        <a:rPr lang="tr-TR" sz="1600" dirty="0"/>
                        <a:t>Merkez faaliyetlerinin düzenli olarak duyurulmasına yönelik iletişim planı oluşturulması</a:t>
                      </a:r>
                    </a:p>
                    <a:p>
                      <a:pPr marL="285750" indent="-285750" algn="just">
                        <a:lnSpc>
                          <a:spcPct val="107000"/>
                        </a:lnSpc>
                        <a:spcAft>
                          <a:spcPts val="0"/>
                        </a:spcAft>
                        <a:buFont typeface="Arial" panose="020B0604020202020204" pitchFamily="34" charset="0"/>
                        <a:buChar char="•"/>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gn="ctr">
                        <a:lnSpc>
                          <a:spcPct val="100000"/>
                        </a:lnSpc>
                        <a:spcBef>
                          <a:spcPts val="0"/>
                        </a:spcBef>
                        <a:spcAft>
                          <a:spcPts val="400"/>
                        </a:spcAft>
                      </a:pPr>
                      <a:r>
                        <a:rPr lang="tr-TR" altLang="tr-TR" sz="1600" dirty="0"/>
                        <a:t>Önleyici ve geliştirici ruh sağlığı çalışmalarının yaygınlaştırılması</a:t>
                      </a:r>
                    </a:p>
                  </a:txBody>
                  <a:tcPr marL="68580" marR="68580" marT="0" marB="0" anchor="ctr"/>
                </a:tc>
                <a:tc>
                  <a:txBody>
                    <a:bodyPr/>
                    <a:lstStyle/>
                    <a:p>
                      <a:pPr marL="285750" indent="-285750">
                        <a:buFont typeface="Arial" panose="020B0604020202020204" pitchFamily="34" charset="0"/>
                        <a:buChar char="•"/>
                      </a:pPr>
                      <a:r>
                        <a:rPr lang="tr-TR" sz="1600" dirty="0"/>
                        <a:t>Psikoeğitim, seminer ve atölye çalışmalarının planlanması ve uygulanması</a:t>
                      </a:r>
                    </a:p>
                    <a:p>
                      <a:pPr marL="285750" indent="-285750">
                        <a:buFont typeface="Arial" panose="020B0604020202020204" pitchFamily="34" charset="0"/>
                        <a:buChar char="•"/>
                      </a:pPr>
                      <a:r>
                        <a:rPr lang="tr-TR" sz="1600" dirty="0"/>
                        <a:t>Grup çalışmaları ve tematik programların geliştirilmesi</a:t>
                      </a:r>
                    </a:p>
                    <a:p>
                      <a:pPr marL="285750" indent="-285750">
                        <a:buFont typeface="Arial" panose="020B0604020202020204" pitchFamily="34" charset="0"/>
                        <a:buChar char="•"/>
                      </a:pPr>
                      <a:r>
                        <a:rPr lang="tr-TR" sz="1600" dirty="0"/>
                        <a:t>Akademik ve idari personelle iş birliği içinde önleyici ruh sağlığı faaliyetlerinin yürütülmesi</a:t>
                      </a:r>
                    </a:p>
                    <a:p>
                      <a:pPr marL="285750" indent="-285750">
                        <a:buFont typeface="Arial" panose="020B0604020202020204" pitchFamily="34" charset="0"/>
                        <a:buChar char="•"/>
                      </a:pPr>
                      <a:r>
                        <a:rPr lang="tr-TR" sz="1600" dirty="0"/>
                        <a:t>Önleyici çalışmaların öğrenci ihtiyaçlarına göre çeşitlendirilmesi</a:t>
                      </a:r>
                    </a:p>
                    <a:p>
                      <a:pPr marL="285750" indent="-285750" algn="just">
                        <a:lnSpc>
                          <a:spcPct val="107000"/>
                        </a:lnSpc>
                        <a:spcAft>
                          <a:spcPts val="0"/>
                        </a:spcAft>
                        <a:buFont typeface="Arial" panose="020B0604020202020204" pitchFamily="34" charset="0"/>
                        <a:buChar char="•"/>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bl>
          </a:graphicData>
        </a:graphic>
      </p:graphicFrame>
      <p:pic>
        <p:nvPicPr>
          <p:cNvPr id="5" name="Resim 4">
            <a:extLst>
              <a:ext uri="{FF2B5EF4-FFF2-40B4-BE49-F238E27FC236}">
                <a16:creationId xmlns:a16="http://schemas.microsoft.com/office/drawing/2014/main" id="{5612989A-AC12-7C45-2C49-D38B8AA9F5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371785192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3E6C31-BDE2-FA28-7AC6-6F305D9B9C3E}"/>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7551989A-C8E7-B3C8-5F03-34EC19395C53}"/>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a:extLst>
              <a:ext uri="{FF2B5EF4-FFF2-40B4-BE49-F238E27FC236}">
                <a16:creationId xmlns:a16="http://schemas.microsoft.com/office/drawing/2014/main" id="{AF716628-4B83-F0E4-3C7D-C47DB7A805EB}"/>
              </a:ext>
            </a:extLst>
          </p:cNvPr>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a:extLst>
              <a:ext uri="{FF2B5EF4-FFF2-40B4-BE49-F238E27FC236}">
                <a16:creationId xmlns:a16="http://schemas.microsoft.com/office/drawing/2014/main" id="{C038DFAA-7C82-80B9-DE4D-8700091814CD}"/>
              </a:ext>
            </a:extLst>
          </p:cNvPr>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6" name="Tablo 5">
            <a:extLst>
              <a:ext uri="{FF2B5EF4-FFF2-40B4-BE49-F238E27FC236}">
                <a16:creationId xmlns:a16="http://schemas.microsoft.com/office/drawing/2014/main" id="{1A9FE7F1-4FED-C21F-2500-41B33B92BA42}"/>
              </a:ext>
            </a:extLst>
          </p:cNvPr>
          <p:cNvGraphicFramePr>
            <a:graphicFrameLocks noGrp="1"/>
          </p:cNvGraphicFramePr>
          <p:nvPr>
            <p:extLst>
              <p:ext uri="{D42A27DB-BD31-4B8C-83A1-F6EECF244321}">
                <p14:modId xmlns:p14="http://schemas.microsoft.com/office/powerpoint/2010/main" val="2197282411"/>
              </p:ext>
            </p:extLst>
          </p:nvPr>
        </p:nvGraphicFramePr>
        <p:xfrm>
          <a:off x="352697" y="2027207"/>
          <a:ext cx="11403874" cy="3096387"/>
        </p:xfrm>
        <a:graphic>
          <a:graphicData uri="http://schemas.openxmlformats.org/drawingml/2006/table">
            <a:tbl>
              <a:tblPr firstRow="1" firstCol="1" bandRow="1">
                <a:tableStyleId>{BDBED569-4797-4DF1-A0F4-6AAB3CD982D8}</a:tableStyleId>
              </a:tblPr>
              <a:tblGrid>
                <a:gridCol w="4651922">
                  <a:extLst>
                    <a:ext uri="{9D8B030D-6E8A-4147-A177-3AD203B41FA5}">
                      <a16:colId xmlns:a16="http://schemas.microsoft.com/office/drawing/2014/main" val="3455104190"/>
                    </a:ext>
                  </a:extLst>
                </a:gridCol>
                <a:gridCol w="6751952">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gn="ctr">
                        <a:lnSpc>
                          <a:spcPct val="107000"/>
                        </a:lnSpc>
                        <a:spcAft>
                          <a:spcPts val="0"/>
                        </a:spcAft>
                      </a:pPr>
                      <a:r>
                        <a:rPr lang="tr-TR" sz="1600" dirty="0"/>
                        <a:t>Travma, afet, intihar riski gibi durumlara yönelik yazılı ve standartlaştırılmış müdahale süreçlerinin güçlendirilmesi</a:t>
                      </a:r>
                      <a:r>
                        <a:rPr lang="tr-TR" sz="1600" dirty="0">
                          <a:effectLst/>
                        </a:rPr>
                        <a:t> için yapılacak planlamalar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indent="-285750" algn="just">
                        <a:lnSpc>
                          <a:spcPct val="107000"/>
                        </a:lnSpc>
                        <a:spcAft>
                          <a:spcPts val="0"/>
                        </a:spcAft>
                        <a:buFont typeface="Arial" panose="020B0604020202020204" pitchFamily="34" charset="0"/>
                        <a:buChar char="•"/>
                      </a:pPr>
                      <a:r>
                        <a:rPr lang="tr-TR" sz="1600" dirty="0">
                          <a:effectLst/>
                        </a:rPr>
                        <a:t>Travma, kriz ve risk durumlarına yönelik kurumsal müdahale protokollerinin hazırlanması ve yazılı hâle getirilmesi</a:t>
                      </a:r>
                    </a:p>
                    <a:p>
                      <a:pPr marL="285750" indent="-285750" algn="just">
                        <a:lnSpc>
                          <a:spcPct val="107000"/>
                        </a:lnSpc>
                        <a:spcAft>
                          <a:spcPts val="0"/>
                        </a:spcAft>
                        <a:buFont typeface="Arial" panose="020B0604020202020204" pitchFamily="34" charset="0"/>
                        <a:buChar char="•"/>
                      </a:pPr>
                      <a:r>
                        <a:rPr lang="tr-TR" sz="1600" dirty="0">
                          <a:effectLst/>
                        </a:rPr>
                        <a:t>Kriz durumlarında görev alacak personel için rol, sorumluluk ve yönlendirme süreçlerinin netleştirilmesi</a:t>
                      </a:r>
                    </a:p>
                    <a:p>
                      <a:pPr marL="285750" indent="-285750" algn="just">
                        <a:lnSpc>
                          <a:spcPct val="107000"/>
                        </a:lnSpc>
                        <a:spcAft>
                          <a:spcPts val="0"/>
                        </a:spcAft>
                        <a:buFont typeface="Arial" panose="020B0604020202020204" pitchFamily="34" charset="0"/>
                        <a:buChar char="•"/>
                      </a:pPr>
                      <a:r>
                        <a:rPr lang="tr-TR" sz="1600" dirty="0">
                          <a:effectLst/>
                        </a:rPr>
                        <a:t>Afet, kriz ve intihar riski konularında uzman personel için hizmet içi eğitim ve süpervizyon faaliyetlerinin planlanması</a:t>
                      </a:r>
                    </a:p>
                    <a:p>
                      <a:pPr marL="285750" indent="-285750" algn="just">
                        <a:lnSpc>
                          <a:spcPct val="107000"/>
                        </a:lnSpc>
                        <a:spcAft>
                          <a:spcPts val="0"/>
                        </a:spcAft>
                        <a:buFont typeface="Arial" panose="020B0604020202020204" pitchFamily="34" charset="0"/>
                        <a:buChar char="•"/>
                      </a:pPr>
                      <a:r>
                        <a:rPr lang="tr-TR" sz="1600" dirty="0">
                          <a:effectLst/>
                        </a:rPr>
                        <a:t>İlgili birimler (sağlık hizmetleri, güvenlik, öğrenci işleri) ile acil durumlarda iş birliği ve yönlendirme mekanizmalarının oluşturulması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bl>
          </a:graphicData>
        </a:graphic>
      </p:graphicFrame>
      <p:pic>
        <p:nvPicPr>
          <p:cNvPr id="5" name="Resim 4">
            <a:extLst>
              <a:ext uri="{FF2B5EF4-FFF2-40B4-BE49-F238E27FC236}">
                <a16:creationId xmlns:a16="http://schemas.microsoft.com/office/drawing/2014/main" id="{5A01DBB2-0F2D-95FB-B643-A3C7B962CD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154255259"/>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88900" y="-61415"/>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24</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25</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rPr>
              <a:t>Müdürlük</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2491890108"/>
              </p:ext>
            </p:extLst>
          </p:nvPr>
        </p:nvGraphicFramePr>
        <p:xfrm>
          <a:off x="336299" y="2681207"/>
          <a:ext cx="11516263" cy="2556074"/>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Pozisyon</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0" dirty="0" err="1">
                          <a:solidFill>
                            <a:schemeClr val="tx1"/>
                          </a:solidFill>
                          <a:effectLst/>
                          <a:latin typeface="+mn-lt"/>
                        </a:rPr>
                        <a:t>Öğr</a:t>
                      </a:r>
                      <a:r>
                        <a:rPr lang="tr-TR" sz="2000" b="0" dirty="0">
                          <a:solidFill>
                            <a:schemeClr val="tx1"/>
                          </a:solidFill>
                          <a:effectLst/>
                          <a:latin typeface="+mn-lt"/>
                        </a:rPr>
                        <a:t>.</a:t>
                      </a:r>
                      <a:r>
                        <a:rPr lang="tr-TR" sz="2000" b="0" baseline="0" dirty="0">
                          <a:solidFill>
                            <a:schemeClr val="tx1"/>
                          </a:solidFill>
                          <a:effectLst/>
                          <a:latin typeface="+mn-lt"/>
                        </a:rPr>
                        <a:t> Gör. Dr. </a:t>
                      </a:r>
                      <a:r>
                        <a:rPr lang="tr-TR" sz="2000" b="0" dirty="0">
                          <a:solidFill>
                            <a:schemeClr val="tx1"/>
                          </a:solidFill>
                          <a:effectLst/>
                          <a:latin typeface="+mn-lt"/>
                        </a:rPr>
                        <a:t>Hanife AYDIN</a:t>
                      </a:r>
                    </a:p>
                  </a:txBody>
                  <a:tcPr marL="0" marR="0" marT="0" marB="0" anchor="ctr"/>
                </a:tc>
                <a:extLst>
                  <a:ext uri="{0D108BD9-81ED-4DB2-BD59-A6C34878D82A}">
                    <a16:rowId xmlns:a16="http://schemas.microsoft.com/office/drawing/2014/main" val="1395922710"/>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Yardımcısı </a:t>
                      </a:r>
                      <a:r>
                        <a:rPr lang="tr-TR" sz="2000" dirty="0" err="1">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0" dirty="0">
                          <a:solidFill>
                            <a:schemeClr val="tx1"/>
                          </a:solidFill>
                          <a:effectLst/>
                          <a:latin typeface="+mn-lt"/>
                          <a:ea typeface="Calibri" panose="020F0502020204030204" pitchFamily="34" charset="0"/>
                          <a:cs typeface="Calibri" panose="020F0502020204030204" pitchFamily="34" charset="0"/>
                        </a:rPr>
                        <a:t>Dr.</a:t>
                      </a:r>
                      <a:r>
                        <a:rPr lang="tr-TR" sz="2000" b="0" baseline="0" dirty="0">
                          <a:solidFill>
                            <a:schemeClr val="tx1"/>
                          </a:solidFill>
                          <a:effectLst/>
                          <a:latin typeface="+mn-lt"/>
                          <a:ea typeface="Calibri" panose="020F0502020204030204" pitchFamily="34" charset="0"/>
                          <a:cs typeface="Calibri" panose="020F0502020204030204" pitchFamily="34" charset="0"/>
                        </a:rPr>
                        <a:t> </a:t>
                      </a:r>
                      <a:r>
                        <a:rPr lang="tr-TR" sz="2000" b="0" baseline="0" dirty="0" err="1">
                          <a:solidFill>
                            <a:schemeClr val="tx1"/>
                          </a:solidFill>
                          <a:effectLst/>
                          <a:latin typeface="+mn-lt"/>
                          <a:ea typeface="Calibri" panose="020F0502020204030204" pitchFamily="34" charset="0"/>
                          <a:cs typeface="Calibri" panose="020F0502020204030204" pitchFamily="34" charset="0"/>
                        </a:rPr>
                        <a:t>Öğr</a:t>
                      </a:r>
                      <a:r>
                        <a:rPr lang="tr-TR" sz="2000" b="0" baseline="0" dirty="0">
                          <a:solidFill>
                            <a:schemeClr val="tx1"/>
                          </a:solidFill>
                          <a:effectLst/>
                          <a:latin typeface="+mn-lt"/>
                          <a:ea typeface="Calibri" panose="020F0502020204030204" pitchFamily="34" charset="0"/>
                          <a:cs typeface="Calibri" panose="020F0502020204030204" pitchFamily="34" charset="0"/>
                        </a:rPr>
                        <a:t>. Üyesi Serpil REİSOĞLU</a:t>
                      </a:r>
                      <a:endParaRPr lang="tr-TR" sz="2000" b="0" dirty="0">
                        <a:solidFill>
                          <a:schemeClr val="tx1"/>
                        </a:solidFill>
                        <a:effectLst/>
                        <a:latin typeface="+mn-lt"/>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036107159"/>
                  </a:ext>
                </a:extLst>
              </a:tr>
              <a:tr h="520963">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solidFill>
                            <a:schemeClr val="tx1"/>
                          </a:solidFill>
                          <a:effectLst/>
                          <a:latin typeface="+mn-lt"/>
                          <a:ea typeface="Calibri" panose="020F0502020204030204" pitchFamily="34" charset="0"/>
                          <a:cs typeface="Calibri" panose="020F0502020204030204" pitchFamily="34" charset="0"/>
                        </a:rPr>
                        <a:t>Psikolojik Danışman</a:t>
                      </a:r>
                    </a:p>
                  </a:txBody>
                  <a:tcPr marL="0" marR="0" marT="0" marB="0" anchor="ctr"/>
                </a:tc>
                <a:tc>
                  <a:txBody>
                    <a:bodyPr/>
                    <a:lstStyle/>
                    <a:p>
                      <a:pPr marL="36000" indent="0" algn="l" defTabSz="914400" rtl="0" eaLnBrk="1" latinLnBrk="0" hangingPunct="1">
                        <a:lnSpc>
                          <a:spcPct val="150000"/>
                        </a:lnSpc>
                        <a:spcAft>
                          <a:spcPts val="0"/>
                        </a:spcAft>
                      </a:pPr>
                      <a:r>
                        <a:rPr lang="tr-TR" sz="2000" b="0" kern="1200" dirty="0">
                          <a:solidFill>
                            <a:schemeClr val="tx1"/>
                          </a:solidFill>
                          <a:effectLst/>
                          <a:latin typeface="+mn-lt"/>
                          <a:ea typeface="+mn-ea"/>
                          <a:cs typeface="+mn-cs"/>
                        </a:rPr>
                        <a:t>Arş. Gör. Dr. Ezgi SAYLAN ÇOLAK</a:t>
                      </a:r>
                    </a:p>
                  </a:txBody>
                  <a:tcPr marL="0" marR="0" marT="0" marB="0" anchor="ctr"/>
                </a:tc>
                <a:extLst>
                  <a:ext uri="{0D108BD9-81ED-4DB2-BD59-A6C34878D82A}">
                    <a16:rowId xmlns:a16="http://schemas.microsoft.com/office/drawing/2014/main" val="4209787686"/>
                  </a:ext>
                </a:extLst>
              </a:tr>
              <a:tr h="520963">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solidFill>
                            <a:schemeClr val="tx1"/>
                          </a:solidFill>
                          <a:effectLst/>
                          <a:latin typeface="+mn-lt"/>
                          <a:ea typeface="Calibri" panose="020F0502020204030204" pitchFamily="34" charset="0"/>
                          <a:cs typeface="Calibri" panose="020F0502020204030204" pitchFamily="34" charset="0"/>
                        </a:rPr>
                        <a:t>Memur</a:t>
                      </a:r>
                    </a:p>
                  </a:txBody>
                  <a:tcPr marL="0" marR="0" marT="0" marB="0" anchor="ctr"/>
                </a:tc>
                <a:tc>
                  <a:txBody>
                    <a:bodyPr/>
                    <a:lstStyle/>
                    <a:p>
                      <a:pPr marL="36000" indent="0" algn="l" defTabSz="914400" rtl="0" eaLnBrk="1" latinLnBrk="0" hangingPunct="1">
                        <a:lnSpc>
                          <a:spcPct val="150000"/>
                        </a:lnSpc>
                        <a:spcAft>
                          <a:spcPts val="0"/>
                        </a:spcAft>
                      </a:pPr>
                      <a:r>
                        <a:rPr lang="tr-TR" sz="2000" b="0" kern="1200" dirty="0">
                          <a:solidFill>
                            <a:schemeClr val="tx1"/>
                          </a:solidFill>
                          <a:effectLst/>
                          <a:latin typeface="+mn-lt"/>
                          <a:ea typeface="+mn-ea"/>
                          <a:cs typeface="+mn-cs"/>
                        </a:rPr>
                        <a:t>Tuğba KAYA TURAN</a:t>
                      </a:r>
                    </a:p>
                  </a:txBody>
                  <a:tcPr marL="0" marR="0" marT="0" marB="0" anchor="ctr"/>
                </a:tc>
                <a:extLst>
                  <a:ext uri="{0D108BD9-81ED-4DB2-BD59-A6C34878D82A}">
                    <a16:rowId xmlns:a16="http://schemas.microsoft.com/office/drawing/2014/main" val="2793486879"/>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a:solidFill>
                  <a:srgbClr val="3333FF"/>
                </a:solidFill>
                <a:latin typeface="+mn-lt"/>
              </a:rPr>
              <a:t>Kurullar</a:t>
            </a:r>
            <a:endParaRPr lang="tr-TR" sz="3200" dirty="0">
              <a:solidFill>
                <a:srgbClr val="3333FF"/>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276191509"/>
              </p:ext>
            </p:extLst>
          </p:nvPr>
        </p:nvGraphicFramePr>
        <p:xfrm>
          <a:off x="640078" y="1926768"/>
          <a:ext cx="10713721" cy="2049264"/>
        </p:xfrm>
        <a:graphic>
          <a:graphicData uri="http://schemas.openxmlformats.org/drawingml/2006/table">
            <a:tbl>
              <a:tblPr firstRow="1" firstCol="1" bandRow="1">
                <a:tableStyleId>{BDBED569-4797-4DF1-A0F4-6AAB3CD982D8}</a:tableStyleId>
              </a:tblPr>
              <a:tblGrid>
                <a:gridCol w="3066278">
                  <a:extLst>
                    <a:ext uri="{9D8B030D-6E8A-4147-A177-3AD203B41FA5}">
                      <a16:colId xmlns:a16="http://schemas.microsoft.com/office/drawing/2014/main" val="1380241728"/>
                    </a:ext>
                  </a:extLst>
                </a:gridCol>
                <a:gridCol w="3066278">
                  <a:extLst>
                    <a:ext uri="{9D8B030D-6E8A-4147-A177-3AD203B41FA5}">
                      <a16:colId xmlns:a16="http://schemas.microsoft.com/office/drawing/2014/main" val="929301894"/>
                    </a:ext>
                  </a:extLst>
                </a:gridCol>
                <a:gridCol w="4581165">
                  <a:extLst>
                    <a:ext uri="{9D8B030D-6E8A-4147-A177-3AD203B41FA5}">
                      <a16:colId xmlns:a16="http://schemas.microsoft.com/office/drawing/2014/main" val="3658092677"/>
                    </a:ext>
                  </a:extLst>
                </a:gridCol>
              </a:tblGrid>
              <a:tr h="580458">
                <a:tc>
                  <a:txBody>
                    <a:bodyPr/>
                    <a:lstStyle/>
                    <a:p>
                      <a:pPr algn="ctr">
                        <a:lnSpc>
                          <a:spcPct val="107000"/>
                        </a:lnSpc>
                        <a:spcAft>
                          <a:spcPts val="0"/>
                        </a:spcAft>
                      </a:pPr>
                      <a:r>
                        <a:rPr lang="tr-TR" sz="1800" dirty="0">
                          <a:solidFill>
                            <a:srgbClr val="FF0000"/>
                          </a:solidFill>
                          <a:effectLst/>
                        </a:rPr>
                        <a:t>Yönetim Kurulu</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Görevi</a:t>
                      </a: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5220">
                <a:tc>
                  <a:txBody>
                    <a:bodyPr/>
                    <a:lstStyle/>
                    <a:p>
                      <a:pPr>
                        <a:lnSpc>
                          <a:spcPct val="107000"/>
                        </a:lnSpc>
                      </a:pPr>
                      <a:r>
                        <a:rPr lang="tr-TR" sz="1600" dirty="0">
                          <a:effectLst/>
                          <a:latin typeface="Calibri" panose="020F0502020204030204" pitchFamily="34" charset="0"/>
                          <a:cs typeface="Times New Roman" panose="02020603050405020304" pitchFamily="18" charset="0"/>
                        </a:rPr>
                        <a:t>Dr.</a:t>
                      </a:r>
                      <a:r>
                        <a:rPr lang="tr-TR" sz="1600" baseline="0" dirty="0">
                          <a:effectLst/>
                          <a:latin typeface="Calibri" panose="020F0502020204030204" pitchFamily="34" charset="0"/>
                          <a:cs typeface="Times New Roman" panose="02020603050405020304" pitchFamily="18" charset="0"/>
                        </a:rPr>
                        <a:t> </a:t>
                      </a:r>
                      <a:r>
                        <a:rPr lang="tr-TR" sz="1600" baseline="0" dirty="0" err="1">
                          <a:effectLst/>
                          <a:latin typeface="Calibri" panose="020F0502020204030204" pitchFamily="34" charset="0"/>
                          <a:cs typeface="Times New Roman" panose="02020603050405020304" pitchFamily="18" charset="0"/>
                        </a:rPr>
                        <a:t>Öğr.Gör</a:t>
                      </a:r>
                      <a:r>
                        <a:rPr lang="tr-TR" sz="1600" baseline="0" dirty="0">
                          <a:effectLst/>
                          <a:latin typeface="Calibri" panose="020F0502020204030204" pitchFamily="34" charset="0"/>
                          <a:cs typeface="Times New Roman" panose="02020603050405020304" pitchFamily="18" charset="0"/>
                        </a:rPr>
                        <a:t>. Hanife AYDIN</a:t>
                      </a:r>
                      <a:endParaRPr lang="tr-TR" sz="16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600" b="1" dirty="0">
                          <a:effectLst/>
                          <a:latin typeface="Calibri" panose="020F0502020204030204" pitchFamily="34" charset="0"/>
                          <a:cs typeface="Times New Roman" panose="02020603050405020304" pitchFamily="18" charset="0"/>
                        </a:rPr>
                        <a:t>Müdür</a:t>
                      </a:r>
                    </a:p>
                  </a:txBody>
                  <a:tcPr marL="46990" marR="46990" marT="6350" marB="0" anchor="ctr"/>
                </a:tc>
                <a:tc rowSpan="5">
                  <a:txBody>
                    <a:bodyPr/>
                    <a:lstStyle/>
                    <a:p>
                      <a:pPr>
                        <a:lnSpc>
                          <a:spcPct val="107000"/>
                        </a:lnSpc>
                        <a:spcAft>
                          <a:spcPts val="0"/>
                        </a:spcAft>
                      </a:pPr>
                      <a:r>
                        <a:rPr lang="tr-TR" sz="1600" b="1" dirty="0">
                          <a:effectLst/>
                        </a:rPr>
                        <a:t> </a:t>
                      </a:r>
                    </a:p>
                    <a:p>
                      <a:pPr algn="ctr">
                        <a:lnSpc>
                          <a:spcPct val="107000"/>
                        </a:lnSpc>
                        <a:spcAft>
                          <a:spcPts val="0"/>
                        </a:spcAft>
                      </a:pPr>
                      <a:r>
                        <a:rPr lang="tr-TR" sz="1600" b="1" dirty="0">
                          <a:effectLst/>
                        </a:rPr>
                        <a:t> 5</a:t>
                      </a:r>
                    </a:p>
                    <a:p>
                      <a:pP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7907">
                <a:tc>
                  <a:txBody>
                    <a:bodyPr/>
                    <a:lstStyle/>
                    <a:p>
                      <a:pPr>
                        <a:lnSpc>
                          <a:spcPct val="107000"/>
                        </a:lnSpc>
                      </a:pPr>
                      <a:r>
                        <a:rPr lang="tr-TR" sz="1600" dirty="0">
                          <a:effectLst/>
                          <a:latin typeface="Calibri" panose="020F0502020204030204" pitchFamily="34" charset="0"/>
                          <a:cs typeface="Times New Roman" panose="02020603050405020304" pitchFamily="18" charset="0"/>
                        </a:rPr>
                        <a:t>Dr.</a:t>
                      </a:r>
                      <a:r>
                        <a:rPr lang="tr-TR" sz="1600" baseline="0" dirty="0">
                          <a:effectLst/>
                          <a:latin typeface="Calibri" panose="020F0502020204030204" pitchFamily="34" charset="0"/>
                          <a:cs typeface="Times New Roman" panose="02020603050405020304" pitchFamily="18" charset="0"/>
                        </a:rPr>
                        <a:t> </a:t>
                      </a:r>
                      <a:r>
                        <a:rPr lang="tr-TR" sz="1600" baseline="0" dirty="0" err="1">
                          <a:effectLst/>
                          <a:latin typeface="Calibri" panose="020F0502020204030204" pitchFamily="34" charset="0"/>
                          <a:cs typeface="Times New Roman" panose="02020603050405020304" pitchFamily="18" charset="0"/>
                        </a:rPr>
                        <a:t>Öğr</a:t>
                      </a:r>
                      <a:r>
                        <a:rPr lang="tr-TR" sz="1600" baseline="0" dirty="0">
                          <a:effectLst/>
                          <a:latin typeface="Calibri" panose="020F0502020204030204" pitchFamily="34" charset="0"/>
                          <a:cs typeface="Times New Roman" panose="02020603050405020304" pitchFamily="18" charset="0"/>
                        </a:rPr>
                        <a:t>. Üyesi Serpil REİSOĞLU</a:t>
                      </a:r>
                      <a:endParaRPr lang="tr-TR" sz="16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600" b="1" dirty="0">
                          <a:effectLst/>
                          <a:latin typeface="Calibri" panose="020F0502020204030204" pitchFamily="34" charset="0"/>
                          <a:cs typeface="Times New Roman" panose="02020603050405020304" pitchFamily="18" charset="0"/>
                        </a:rPr>
                        <a:t>Müdür Yardımcısı</a:t>
                      </a:r>
                    </a:p>
                  </a:txBody>
                  <a:tcPr marL="46990" marR="46990" marT="6350" marB="0" anchor="ctr"/>
                </a:tc>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301893">
                <a:tc>
                  <a:txBody>
                    <a:bodyPr/>
                    <a:lstStyle/>
                    <a:p>
                      <a:pP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Prof. Dr. Hikmet YAZICI</a:t>
                      </a:r>
                    </a:p>
                  </a:txBody>
                  <a:tcPr marL="46990" marR="46990" marT="6350" marB="0" anchor="ctr"/>
                </a:tc>
                <a:tc>
                  <a:txBody>
                    <a:bodyPr/>
                    <a:lstStyle/>
                    <a:p>
                      <a:pPr algn="ct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Üye</a:t>
                      </a:r>
                    </a:p>
                  </a:txBody>
                  <a:tcPr marL="46990" marR="46990" marT="6350" marB="0" anchor="ctr"/>
                </a:tc>
                <a:tc vMerge="1">
                  <a:txBody>
                    <a:bodyPr/>
                    <a:lstStyle/>
                    <a:p>
                      <a:endParaRPr/>
                    </a:p>
                  </a:txBody>
                  <a:tcPr marL="9525" marR="9525" marT="9525" marB="0" anchor="ctr"/>
                </a:tc>
                <a:extLst>
                  <a:ext uri="{0D108BD9-81ED-4DB2-BD59-A6C34878D82A}">
                    <a16:rowId xmlns:a16="http://schemas.microsoft.com/office/drawing/2014/main" val="1153062460"/>
                  </a:ext>
                </a:extLst>
              </a:tr>
              <a:tr h="301893">
                <a:tc>
                  <a:txBody>
                    <a:bodyPr/>
                    <a:lstStyle/>
                    <a:p>
                      <a:pP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Dr. </a:t>
                      </a:r>
                      <a:r>
                        <a:rPr lang="tr-TR" sz="1600" b="1" kern="1200" baseline="0" dirty="0" err="1">
                          <a:solidFill>
                            <a:schemeClr val="tx1"/>
                          </a:solidFill>
                          <a:effectLst/>
                          <a:latin typeface="Calibri" panose="020F0502020204030204" pitchFamily="34" charset="0"/>
                          <a:ea typeface="+mn-ea"/>
                          <a:cs typeface="Times New Roman" panose="02020603050405020304" pitchFamily="18" charset="0"/>
                        </a:rPr>
                        <a:t>Öğr</a:t>
                      </a: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 Üyesi Ayşe KALYON</a:t>
                      </a:r>
                    </a:p>
                  </a:txBody>
                  <a:tcPr marL="46990" marR="46990" marT="6350" marB="0" anchor="ctr"/>
                </a:tc>
                <a:tc>
                  <a:txBody>
                    <a:bodyPr/>
                    <a:lstStyle/>
                    <a:p>
                      <a:pPr algn="ct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Üye </a:t>
                      </a:r>
                    </a:p>
                  </a:txBody>
                  <a:tcPr marL="46990" marR="46990" marT="6350" marB="0" anchor="ctr"/>
                </a:tc>
                <a:tc vMerge="1">
                  <a:txBody>
                    <a:bodyPr/>
                    <a:lstStyle/>
                    <a:p>
                      <a:endParaRPr/>
                    </a:p>
                  </a:txBody>
                  <a:tcPr marL="9525" marR="9525" marT="9525" marB="0" anchor="ctr"/>
                </a:tc>
                <a:extLst>
                  <a:ext uri="{0D108BD9-81ED-4DB2-BD59-A6C34878D82A}">
                    <a16:rowId xmlns:a16="http://schemas.microsoft.com/office/drawing/2014/main" val="3590925431"/>
                  </a:ext>
                </a:extLst>
              </a:tr>
              <a:tr h="301893">
                <a:tc>
                  <a:txBody>
                    <a:bodyPr/>
                    <a:lstStyle/>
                    <a:p>
                      <a:pP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Dr. </a:t>
                      </a:r>
                      <a:r>
                        <a:rPr lang="tr-TR" sz="1600" b="1" kern="1200" baseline="0" dirty="0" err="1">
                          <a:solidFill>
                            <a:schemeClr val="tx1"/>
                          </a:solidFill>
                          <a:effectLst/>
                          <a:latin typeface="Calibri" panose="020F0502020204030204" pitchFamily="34" charset="0"/>
                          <a:ea typeface="+mn-ea"/>
                          <a:cs typeface="Times New Roman" panose="02020603050405020304" pitchFamily="18" charset="0"/>
                        </a:rPr>
                        <a:t>Öğr</a:t>
                      </a: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 Üyesi Cansu TOSUN</a:t>
                      </a:r>
                    </a:p>
                  </a:txBody>
                  <a:tcPr marL="46990" marR="46990" marT="6350" marB="0" anchor="ctr"/>
                </a:tc>
                <a:tc>
                  <a:txBody>
                    <a:bodyPr/>
                    <a:lstStyle/>
                    <a:p>
                      <a:pPr algn="ct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Üye</a:t>
                      </a:r>
                    </a:p>
                  </a:txBody>
                  <a:tcPr marL="46990" marR="46990" marT="6350" marB="0" anchor="ctr"/>
                </a:tc>
                <a:tc vMerge="1">
                  <a:txBody>
                    <a:bodyPr/>
                    <a:lstStyle/>
                    <a:p>
                      <a:endParaRPr dirty="0"/>
                    </a:p>
                  </a:txBody>
                  <a:tcPr marL="9525" marR="9525" marT="9525" marB="0" anchor="ctr"/>
                </a:tc>
                <a:extLst>
                  <a:ext uri="{0D108BD9-81ED-4DB2-BD59-A6C34878D82A}">
                    <a16:rowId xmlns:a16="http://schemas.microsoft.com/office/drawing/2014/main" val="2724408756"/>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40F68-9CB2-FD36-5B2C-AE67FB471D6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4C2C9DD-59A0-0F99-F6E8-EC5FBB8F6BDB}"/>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a:solidFill>
                  <a:srgbClr val="3333FF"/>
                </a:solidFill>
                <a:latin typeface="+mn-lt"/>
              </a:rPr>
              <a:t>Kurullar</a:t>
            </a:r>
            <a:endParaRPr lang="tr-TR" sz="3200" dirty="0">
              <a:solidFill>
                <a:srgbClr val="3333FF"/>
              </a:solidFill>
            </a:endParaRPr>
          </a:p>
        </p:txBody>
      </p:sp>
      <p:sp>
        <p:nvSpPr>
          <p:cNvPr id="3" name="Veri Yer Tutucusu 2">
            <a:extLst>
              <a:ext uri="{FF2B5EF4-FFF2-40B4-BE49-F238E27FC236}">
                <a16:creationId xmlns:a16="http://schemas.microsoft.com/office/drawing/2014/main" id="{F231A563-CFFF-2A32-238A-B627A409209B}"/>
              </a:ext>
            </a:extLst>
          </p:cNvPr>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a:extLst>
              <a:ext uri="{FF2B5EF4-FFF2-40B4-BE49-F238E27FC236}">
                <a16:creationId xmlns:a16="http://schemas.microsoft.com/office/drawing/2014/main" id="{E306D2B8-B009-AD42-2CB6-CD071BE23657}"/>
              </a:ext>
            </a:extLst>
          </p:cNvPr>
          <p:cNvSpPr>
            <a:spLocks noGrp="1"/>
          </p:cNvSpPr>
          <p:nvPr>
            <p:ph type="sldNum" sz="quarter" idx="12"/>
          </p:nvPr>
        </p:nvSpPr>
        <p:spPr/>
        <p:txBody>
          <a:bodyPr/>
          <a:lstStyle/>
          <a:p>
            <a:fld id="{15D42E69-0B45-4D6A-BDA9-8F9042B0111B}" type="slidenum">
              <a:rPr lang="tr-TR" smtClean="0"/>
              <a:pPr/>
              <a:t>6</a:t>
            </a:fld>
            <a:endParaRPr lang="tr-TR"/>
          </a:p>
        </p:txBody>
      </p:sp>
      <p:graphicFrame>
        <p:nvGraphicFramePr>
          <p:cNvPr id="5" name="Tablo 4">
            <a:extLst>
              <a:ext uri="{FF2B5EF4-FFF2-40B4-BE49-F238E27FC236}">
                <a16:creationId xmlns:a16="http://schemas.microsoft.com/office/drawing/2014/main" id="{C8597911-AE70-FD72-E3AD-1363A1577A5C}"/>
              </a:ext>
            </a:extLst>
          </p:cNvPr>
          <p:cNvGraphicFramePr>
            <a:graphicFrameLocks noGrp="1"/>
          </p:cNvGraphicFramePr>
          <p:nvPr>
            <p:extLst>
              <p:ext uri="{D42A27DB-BD31-4B8C-83A1-F6EECF244321}">
                <p14:modId xmlns:p14="http://schemas.microsoft.com/office/powerpoint/2010/main" val="3564117182"/>
              </p:ext>
            </p:extLst>
          </p:nvPr>
        </p:nvGraphicFramePr>
        <p:xfrm>
          <a:off x="640078" y="1926768"/>
          <a:ext cx="10713721" cy="2049264"/>
        </p:xfrm>
        <a:graphic>
          <a:graphicData uri="http://schemas.openxmlformats.org/drawingml/2006/table">
            <a:tbl>
              <a:tblPr firstRow="1" firstCol="1" bandRow="1">
                <a:tableStyleId>{BDBED569-4797-4DF1-A0F4-6AAB3CD982D8}</a:tableStyleId>
              </a:tblPr>
              <a:tblGrid>
                <a:gridCol w="3066278">
                  <a:extLst>
                    <a:ext uri="{9D8B030D-6E8A-4147-A177-3AD203B41FA5}">
                      <a16:colId xmlns:a16="http://schemas.microsoft.com/office/drawing/2014/main" val="1380241728"/>
                    </a:ext>
                  </a:extLst>
                </a:gridCol>
                <a:gridCol w="3066278">
                  <a:extLst>
                    <a:ext uri="{9D8B030D-6E8A-4147-A177-3AD203B41FA5}">
                      <a16:colId xmlns:a16="http://schemas.microsoft.com/office/drawing/2014/main" val="929301894"/>
                    </a:ext>
                  </a:extLst>
                </a:gridCol>
                <a:gridCol w="4581165">
                  <a:extLst>
                    <a:ext uri="{9D8B030D-6E8A-4147-A177-3AD203B41FA5}">
                      <a16:colId xmlns:a16="http://schemas.microsoft.com/office/drawing/2014/main" val="3658092677"/>
                    </a:ext>
                  </a:extLst>
                </a:gridCol>
              </a:tblGrid>
              <a:tr h="580458">
                <a:tc>
                  <a:txBody>
                    <a:bodyPr/>
                    <a:lstStyle/>
                    <a:p>
                      <a:pPr algn="ctr">
                        <a:lnSpc>
                          <a:spcPct val="107000"/>
                        </a:lnSpc>
                        <a:spcAft>
                          <a:spcPts val="0"/>
                        </a:spcAft>
                      </a:pPr>
                      <a:r>
                        <a:rPr lang="tr-TR" sz="1800" dirty="0">
                          <a:solidFill>
                            <a:srgbClr val="FF0000"/>
                          </a:solidFill>
                          <a:effectLst/>
                        </a:rPr>
                        <a:t>Danışma Kurulu</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Görevi</a:t>
                      </a: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5220">
                <a:tc>
                  <a:txBody>
                    <a:bodyPr/>
                    <a:lstStyle/>
                    <a:p>
                      <a:pPr>
                        <a:lnSpc>
                          <a:spcPct val="107000"/>
                        </a:lnSpc>
                      </a:pPr>
                      <a:r>
                        <a:rPr lang="tr-TR" sz="1600" dirty="0">
                          <a:effectLst/>
                          <a:latin typeface="Calibri" panose="020F0502020204030204" pitchFamily="34" charset="0"/>
                          <a:cs typeface="Times New Roman" panose="02020603050405020304" pitchFamily="18" charset="0"/>
                        </a:rPr>
                        <a:t>Dr.</a:t>
                      </a:r>
                      <a:r>
                        <a:rPr lang="tr-TR" sz="1600" baseline="0" dirty="0">
                          <a:effectLst/>
                          <a:latin typeface="Calibri" panose="020F0502020204030204" pitchFamily="34" charset="0"/>
                          <a:cs typeface="Times New Roman" panose="02020603050405020304" pitchFamily="18" charset="0"/>
                        </a:rPr>
                        <a:t> </a:t>
                      </a:r>
                      <a:r>
                        <a:rPr lang="tr-TR" sz="1600" baseline="0" dirty="0" err="1">
                          <a:effectLst/>
                          <a:latin typeface="Calibri" panose="020F0502020204030204" pitchFamily="34" charset="0"/>
                          <a:cs typeface="Times New Roman" panose="02020603050405020304" pitchFamily="18" charset="0"/>
                        </a:rPr>
                        <a:t>Öğr.Gör</a:t>
                      </a:r>
                      <a:r>
                        <a:rPr lang="tr-TR" sz="1600" baseline="0" dirty="0">
                          <a:effectLst/>
                          <a:latin typeface="Calibri" panose="020F0502020204030204" pitchFamily="34" charset="0"/>
                          <a:cs typeface="Times New Roman" panose="02020603050405020304" pitchFamily="18" charset="0"/>
                        </a:rPr>
                        <a:t>. Hanife AYDIN</a:t>
                      </a:r>
                      <a:endParaRPr lang="tr-TR" sz="16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600" b="1" dirty="0">
                          <a:effectLst/>
                          <a:latin typeface="Calibri" panose="020F0502020204030204" pitchFamily="34" charset="0"/>
                          <a:cs typeface="Times New Roman" panose="02020603050405020304" pitchFamily="18" charset="0"/>
                        </a:rPr>
                        <a:t>Müdür</a:t>
                      </a:r>
                    </a:p>
                  </a:txBody>
                  <a:tcPr marL="46990" marR="46990" marT="6350" marB="0" anchor="ctr"/>
                </a:tc>
                <a:tc rowSpan="5">
                  <a:txBody>
                    <a:bodyPr/>
                    <a:lstStyle/>
                    <a:p>
                      <a:pPr>
                        <a:lnSpc>
                          <a:spcPct val="107000"/>
                        </a:lnSpc>
                        <a:spcAft>
                          <a:spcPts val="0"/>
                        </a:spcAft>
                      </a:pPr>
                      <a:r>
                        <a:rPr lang="tr-TR" sz="1600" b="1" dirty="0">
                          <a:effectLst/>
                        </a:rPr>
                        <a:t> </a:t>
                      </a:r>
                    </a:p>
                    <a:p>
                      <a:pPr algn="ctr">
                        <a:lnSpc>
                          <a:spcPct val="107000"/>
                        </a:lnSpc>
                        <a:spcAft>
                          <a:spcPts val="0"/>
                        </a:spcAft>
                      </a:pPr>
                      <a:r>
                        <a:rPr lang="tr-TR" sz="1600" b="1" dirty="0">
                          <a:effectLst/>
                        </a:rPr>
                        <a:t> 5</a:t>
                      </a:r>
                    </a:p>
                    <a:p>
                      <a:pPr>
                        <a:lnSpc>
                          <a:spcPct val="107000"/>
                        </a:lnSpc>
                        <a:spcAft>
                          <a:spcPts val="0"/>
                        </a:spcAft>
                      </a:pPr>
                      <a:r>
                        <a:rPr lang="tr-TR" sz="1600" b="1" dirty="0">
                          <a:effectLst/>
                        </a:rPr>
                        <a:t>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7907">
                <a:tc>
                  <a:txBody>
                    <a:bodyPr/>
                    <a:lstStyle/>
                    <a:p>
                      <a:pPr>
                        <a:lnSpc>
                          <a:spcPct val="107000"/>
                        </a:lnSpc>
                      </a:pPr>
                      <a:r>
                        <a:rPr lang="tr-TR" sz="1600" dirty="0">
                          <a:effectLst/>
                          <a:latin typeface="Calibri" panose="020F0502020204030204" pitchFamily="34" charset="0"/>
                          <a:cs typeface="Times New Roman" panose="02020603050405020304" pitchFamily="18" charset="0"/>
                        </a:rPr>
                        <a:t>Dr.</a:t>
                      </a:r>
                      <a:r>
                        <a:rPr lang="tr-TR" sz="1600" baseline="0" dirty="0">
                          <a:effectLst/>
                          <a:latin typeface="Calibri" panose="020F0502020204030204" pitchFamily="34" charset="0"/>
                          <a:cs typeface="Times New Roman" panose="02020603050405020304" pitchFamily="18" charset="0"/>
                        </a:rPr>
                        <a:t> </a:t>
                      </a:r>
                      <a:r>
                        <a:rPr lang="tr-TR" sz="1600" baseline="0" dirty="0" err="1">
                          <a:effectLst/>
                          <a:latin typeface="Calibri" panose="020F0502020204030204" pitchFamily="34" charset="0"/>
                          <a:cs typeface="Times New Roman" panose="02020603050405020304" pitchFamily="18" charset="0"/>
                        </a:rPr>
                        <a:t>Öğr</a:t>
                      </a:r>
                      <a:r>
                        <a:rPr lang="tr-TR" sz="1600" baseline="0" dirty="0">
                          <a:effectLst/>
                          <a:latin typeface="Calibri" panose="020F0502020204030204" pitchFamily="34" charset="0"/>
                          <a:cs typeface="Times New Roman" panose="02020603050405020304" pitchFamily="18" charset="0"/>
                        </a:rPr>
                        <a:t>. Üyesi Serpil REİSOĞLU</a:t>
                      </a:r>
                      <a:endParaRPr lang="tr-TR" sz="16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pPr>
                      <a:r>
                        <a:rPr lang="tr-TR" sz="1600" b="1" dirty="0">
                          <a:effectLst/>
                          <a:latin typeface="Calibri" panose="020F0502020204030204" pitchFamily="34" charset="0"/>
                          <a:cs typeface="Times New Roman" panose="02020603050405020304" pitchFamily="18" charset="0"/>
                        </a:rPr>
                        <a:t>Müdür Yardımcısı</a:t>
                      </a:r>
                    </a:p>
                  </a:txBody>
                  <a:tcPr marL="46990" marR="46990" marT="6350" marB="0" anchor="ctr"/>
                </a:tc>
                <a:tc v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301893">
                <a:tc>
                  <a:txBody>
                    <a:bodyPr/>
                    <a:lstStyle/>
                    <a:p>
                      <a:pP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Prof. Dr. Hikmet YAZICI</a:t>
                      </a:r>
                    </a:p>
                  </a:txBody>
                  <a:tcPr marL="46990" marR="46990" marT="6350" marB="0" anchor="ctr"/>
                </a:tc>
                <a:tc>
                  <a:txBody>
                    <a:bodyPr/>
                    <a:lstStyle/>
                    <a:p>
                      <a:pPr algn="ct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Üye</a:t>
                      </a:r>
                    </a:p>
                  </a:txBody>
                  <a:tcPr marL="46990" marR="46990" marT="6350" marB="0" anchor="ctr"/>
                </a:tc>
                <a:tc vMerge="1">
                  <a:txBody>
                    <a:bodyPr/>
                    <a:lstStyle/>
                    <a:p>
                      <a:endParaRPr/>
                    </a:p>
                  </a:txBody>
                  <a:tcPr marL="9525" marR="9525" marT="9525" marB="0" anchor="ctr"/>
                </a:tc>
                <a:extLst>
                  <a:ext uri="{0D108BD9-81ED-4DB2-BD59-A6C34878D82A}">
                    <a16:rowId xmlns:a16="http://schemas.microsoft.com/office/drawing/2014/main" val="1153062460"/>
                  </a:ext>
                </a:extLst>
              </a:tr>
              <a:tr h="301893">
                <a:tc>
                  <a:txBody>
                    <a:bodyPr/>
                    <a:lstStyle/>
                    <a:p>
                      <a:pP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Dr. </a:t>
                      </a:r>
                      <a:r>
                        <a:rPr lang="tr-TR" sz="1600" b="1" kern="1200" baseline="0" dirty="0" err="1">
                          <a:solidFill>
                            <a:schemeClr val="tx1"/>
                          </a:solidFill>
                          <a:effectLst/>
                          <a:latin typeface="Calibri" panose="020F0502020204030204" pitchFamily="34" charset="0"/>
                          <a:ea typeface="+mn-ea"/>
                          <a:cs typeface="Times New Roman" panose="02020603050405020304" pitchFamily="18" charset="0"/>
                        </a:rPr>
                        <a:t>Öğr</a:t>
                      </a: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 Üyesi Ayşe KALYON</a:t>
                      </a:r>
                    </a:p>
                  </a:txBody>
                  <a:tcPr marL="46990" marR="46990" marT="6350" marB="0" anchor="ctr"/>
                </a:tc>
                <a:tc>
                  <a:txBody>
                    <a:bodyPr/>
                    <a:lstStyle/>
                    <a:p>
                      <a:pPr algn="ct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Üye </a:t>
                      </a:r>
                    </a:p>
                  </a:txBody>
                  <a:tcPr marL="46990" marR="46990" marT="6350" marB="0" anchor="ctr"/>
                </a:tc>
                <a:tc vMerge="1">
                  <a:txBody>
                    <a:bodyPr/>
                    <a:lstStyle/>
                    <a:p>
                      <a:endParaRPr/>
                    </a:p>
                  </a:txBody>
                  <a:tcPr marL="9525" marR="9525" marT="9525" marB="0" anchor="ctr"/>
                </a:tc>
                <a:extLst>
                  <a:ext uri="{0D108BD9-81ED-4DB2-BD59-A6C34878D82A}">
                    <a16:rowId xmlns:a16="http://schemas.microsoft.com/office/drawing/2014/main" val="3590925431"/>
                  </a:ext>
                </a:extLst>
              </a:tr>
              <a:tr h="301893">
                <a:tc>
                  <a:txBody>
                    <a:bodyPr/>
                    <a:lstStyle/>
                    <a:p>
                      <a:pP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Dr. </a:t>
                      </a:r>
                      <a:r>
                        <a:rPr lang="tr-TR" sz="1600" b="1" kern="1200" baseline="0" dirty="0" err="1">
                          <a:solidFill>
                            <a:schemeClr val="tx1"/>
                          </a:solidFill>
                          <a:effectLst/>
                          <a:latin typeface="Calibri" panose="020F0502020204030204" pitchFamily="34" charset="0"/>
                          <a:ea typeface="+mn-ea"/>
                          <a:cs typeface="Times New Roman" panose="02020603050405020304" pitchFamily="18" charset="0"/>
                        </a:rPr>
                        <a:t>Öğr</a:t>
                      </a: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 Üyesi Cansu TOSUN</a:t>
                      </a:r>
                    </a:p>
                  </a:txBody>
                  <a:tcPr marL="46990" marR="46990" marT="6350" marB="0" anchor="ctr"/>
                </a:tc>
                <a:tc>
                  <a:txBody>
                    <a:bodyPr/>
                    <a:lstStyle/>
                    <a:p>
                      <a:pPr algn="ctr">
                        <a:lnSpc>
                          <a:spcPct val="107000"/>
                        </a:lnSpc>
                        <a:spcAft>
                          <a:spcPts val="0"/>
                        </a:spcAft>
                      </a:pPr>
                      <a:r>
                        <a:rPr lang="tr-TR" sz="1600" b="1" kern="1200" baseline="0" dirty="0">
                          <a:solidFill>
                            <a:schemeClr val="tx1"/>
                          </a:solidFill>
                          <a:effectLst/>
                          <a:latin typeface="Calibri" panose="020F0502020204030204" pitchFamily="34" charset="0"/>
                          <a:ea typeface="+mn-ea"/>
                          <a:cs typeface="Times New Roman" panose="02020603050405020304" pitchFamily="18" charset="0"/>
                        </a:rPr>
                        <a:t>Üye</a:t>
                      </a:r>
                    </a:p>
                  </a:txBody>
                  <a:tcPr marL="46990" marR="46990" marT="6350" marB="0" anchor="ctr"/>
                </a:tc>
                <a:tc vMerge="1">
                  <a:txBody>
                    <a:bodyPr/>
                    <a:lstStyle/>
                    <a:p>
                      <a:endParaRPr dirty="0"/>
                    </a:p>
                  </a:txBody>
                  <a:tcPr marL="9525" marR="9525" marT="9525" marB="0" anchor="ctr"/>
                </a:tc>
                <a:extLst>
                  <a:ext uri="{0D108BD9-81ED-4DB2-BD59-A6C34878D82A}">
                    <a16:rowId xmlns:a16="http://schemas.microsoft.com/office/drawing/2014/main" val="2724408756"/>
                  </a:ext>
                </a:extLst>
              </a:tr>
            </a:tbl>
          </a:graphicData>
        </a:graphic>
      </p:graphicFrame>
      <p:pic>
        <p:nvPicPr>
          <p:cNvPr id="4" name="Resim 3">
            <a:extLst>
              <a:ext uri="{FF2B5EF4-FFF2-40B4-BE49-F238E27FC236}">
                <a16:creationId xmlns:a16="http://schemas.microsoft.com/office/drawing/2014/main" id="{BFB73F1E-9A64-AA7F-4D46-D27CD2A7AA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3473242650"/>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latin typeface="+mn-lt"/>
              </a:rPr>
              <a:t>Akademik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410279906"/>
              </p:ext>
            </p:extLst>
          </p:nvPr>
        </p:nvGraphicFramePr>
        <p:xfrm>
          <a:off x="517232" y="2170544"/>
          <a:ext cx="11282885" cy="3250541"/>
        </p:xfrm>
        <a:graphic>
          <a:graphicData uri="http://schemas.openxmlformats.org/drawingml/2006/table">
            <a:tbl>
              <a:tblPr>
                <a:tableStyleId>{BC89EF96-8CEA-46FF-86C4-4CE0E7609802}</a:tableStyleId>
              </a:tblPr>
              <a:tblGrid>
                <a:gridCol w="1229921">
                  <a:extLst>
                    <a:ext uri="{9D8B030D-6E8A-4147-A177-3AD203B41FA5}">
                      <a16:colId xmlns:a16="http://schemas.microsoft.com/office/drawing/2014/main" val="2374852142"/>
                    </a:ext>
                  </a:extLst>
                </a:gridCol>
                <a:gridCol w="549733">
                  <a:extLst>
                    <a:ext uri="{9D8B030D-6E8A-4147-A177-3AD203B41FA5}">
                      <a16:colId xmlns:a16="http://schemas.microsoft.com/office/drawing/2014/main" val="3943329580"/>
                    </a:ext>
                  </a:extLst>
                </a:gridCol>
                <a:gridCol w="489857">
                  <a:extLst>
                    <a:ext uri="{9D8B030D-6E8A-4147-A177-3AD203B41FA5}">
                      <a16:colId xmlns:a16="http://schemas.microsoft.com/office/drawing/2014/main" val="4042487974"/>
                    </a:ext>
                  </a:extLst>
                </a:gridCol>
                <a:gridCol w="870857">
                  <a:extLst>
                    <a:ext uri="{9D8B030D-6E8A-4147-A177-3AD203B41FA5}">
                      <a16:colId xmlns:a16="http://schemas.microsoft.com/office/drawing/2014/main" val="2314597785"/>
                    </a:ext>
                  </a:extLst>
                </a:gridCol>
                <a:gridCol w="653143">
                  <a:extLst>
                    <a:ext uri="{9D8B030D-6E8A-4147-A177-3AD203B41FA5}">
                      <a16:colId xmlns:a16="http://schemas.microsoft.com/office/drawing/2014/main" val="3001289435"/>
                    </a:ext>
                  </a:extLst>
                </a:gridCol>
                <a:gridCol w="1208314">
                  <a:extLst>
                    <a:ext uri="{9D8B030D-6E8A-4147-A177-3AD203B41FA5}">
                      <a16:colId xmlns:a16="http://schemas.microsoft.com/office/drawing/2014/main" val="832792308"/>
                    </a:ext>
                  </a:extLst>
                </a:gridCol>
                <a:gridCol w="1785257">
                  <a:extLst>
                    <a:ext uri="{9D8B030D-6E8A-4147-A177-3AD203B41FA5}">
                      <a16:colId xmlns:a16="http://schemas.microsoft.com/office/drawing/2014/main" val="89331317"/>
                    </a:ext>
                  </a:extLst>
                </a:gridCol>
                <a:gridCol w="1175657">
                  <a:extLst>
                    <a:ext uri="{9D8B030D-6E8A-4147-A177-3AD203B41FA5}">
                      <a16:colId xmlns:a16="http://schemas.microsoft.com/office/drawing/2014/main" val="360630672"/>
                    </a:ext>
                  </a:extLst>
                </a:gridCol>
                <a:gridCol w="1763486">
                  <a:extLst>
                    <a:ext uri="{9D8B030D-6E8A-4147-A177-3AD203B41FA5}">
                      <a16:colId xmlns:a16="http://schemas.microsoft.com/office/drawing/2014/main" val="4056823348"/>
                    </a:ext>
                  </a:extLst>
                </a:gridCol>
                <a:gridCol w="1556660">
                  <a:extLst>
                    <a:ext uri="{9D8B030D-6E8A-4147-A177-3AD203B41FA5}">
                      <a16:colId xmlns:a16="http://schemas.microsoft.com/office/drawing/2014/main" val="1437704887"/>
                    </a:ext>
                  </a:extLst>
                </a:gridCol>
              </a:tblGrid>
              <a:tr h="478780">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6">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6582">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latin typeface="+mn-lt"/>
                        </a:rPr>
                        <a:t>Prof.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Doç.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Dr. </a:t>
                      </a:r>
                      <a:r>
                        <a:rPr lang="tr-TR" sz="1600" b="1" dirty="0" err="1">
                          <a:solidFill>
                            <a:srgbClr val="3333FF"/>
                          </a:solidFill>
                          <a:effectLst/>
                          <a:latin typeface="+mn-lt"/>
                        </a:rPr>
                        <a:t>Öğr</a:t>
                      </a:r>
                      <a:r>
                        <a:rPr lang="tr-TR" sz="1600" b="1" dirty="0">
                          <a:solidFill>
                            <a:srgbClr val="3333FF"/>
                          </a:solidFill>
                          <a:effectLst/>
                          <a:latin typeface="+mn-lt"/>
                        </a:rPr>
                        <a:t>. Üyesi</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a:solidFill>
                            <a:srgbClr val="3333FF"/>
                          </a:solidFill>
                          <a:effectLst/>
                          <a:latin typeface="+mn-lt"/>
                        </a:rPr>
                        <a:t>Arş. Gör.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Vermeyen)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030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76547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1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6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6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2</a:t>
                      </a:r>
                    </a:p>
                  </a:txBody>
                  <a:tcPr marL="9525" marR="9525" marT="9525" marB="0" anchor="ctr"/>
                </a:tc>
                <a:tc>
                  <a:txBody>
                    <a:bodyPr/>
                    <a:lstStyle/>
                    <a:p>
                      <a:pPr algn="ctr">
                        <a:lnSpc>
                          <a:spcPct val="107000"/>
                        </a:lnSpc>
                      </a:pPr>
                      <a:endParaRPr lang="tr-TR" sz="16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600" b="1" dirty="0">
                          <a:effectLst/>
                          <a:latin typeface="+mn-lt"/>
                          <a:cs typeface="Times New Roman" panose="02020603050405020304" pitchFamily="18" charset="0"/>
                        </a:rPr>
                        <a:t>2</a:t>
                      </a:r>
                    </a:p>
                  </a:txBody>
                  <a:tcPr marL="9525" marR="9525" marT="9525" marB="0" anchor="ctr"/>
                </a:tc>
                <a:extLst>
                  <a:ext uri="{0D108BD9-81ED-4DB2-BD59-A6C34878D82A}">
                    <a16:rowId xmlns:a16="http://schemas.microsoft.com/office/drawing/2014/main" val="2227389024"/>
                  </a:ext>
                </a:extLst>
              </a:tr>
              <a:tr h="73331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1</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 1</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r>
                        <a:rPr lang="tr-TR" sz="1600" b="1" dirty="0">
                          <a:effectLst/>
                          <a:latin typeface="+mn-lt"/>
                        </a:rPr>
                        <a:t> 3</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3</a:t>
                      </a:r>
                    </a:p>
                  </a:txBody>
                  <a:tcPr marL="9525" marR="9525" marT="9525" marB="0" anchor="ctr"/>
                </a:tc>
                <a:extLst>
                  <a:ext uri="{0D108BD9-81ED-4DB2-BD59-A6C34878D82A}">
                    <a16:rowId xmlns:a16="http://schemas.microsoft.com/office/drawing/2014/main" val="1251189526"/>
                  </a:ext>
                </a:extLst>
              </a:tr>
              <a:tr h="73331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2</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 1</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1600" b="1" dirty="0">
                          <a:effectLst/>
                          <a:latin typeface="+mn-lt"/>
                        </a:rPr>
                        <a:t> 5</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rPr>
              <a:t>İdari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163763088"/>
              </p:ext>
            </p:extLst>
          </p:nvPr>
        </p:nvGraphicFramePr>
        <p:xfrm>
          <a:off x="517230" y="2170544"/>
          <a:ext cx="11337312" cy="3511800"/>
        </p:xfrm>
        <a:graphic>
          <a:graphicData uri="http://schemas.openxmlformats.org/drawingml/2006/table">
            <a:tbl>
              <a:tblPr>
                <a:tableStyleId>{BC89EF96-8CEA-46FF-86C4-4CE0E7609802}</a:tableStyleId>
              </a:tblPr>
              <a:tblGrid>
                <a:gridCol w="989402">
                  <a:extLst>
                    <a:ext uri="{9D8B030D-6E8A-4147-A177-3AD203B41FA5}">
                      <a16:colId xmlns:a16="http://schemas.microsoft.com/office/drawing/2014/main" val="2374852142"/>
                    </a:ext>
                  </a:extLst>
                </a:gridCol>
                <a:gridCol w="1498011">
                  <a:extLst>
                    <a:ext uri="{9D8B030D-6E8A-4147-A177-3AD203B41FA5}">
                      <a16:colId xmlns:a16="http://schemas.microsoft.com/office/drawing/2014/main" val="3943329580"/>
                    </a:ext>
                  </a:extLst>
                </a:gridCol>
                <a:gridCol w="1891650">
                  <a:extLst>
                    <a:ext uri="{9D8B030D-6E8A-4147-A177-3AD203B41FA5}">
                      <a16:colId xmlns:a16="http://schemas.microsoft.com/office/drawing/2014/main" val="4042487974"/>
                    </a:ext>
                  </a:extLst>
                </a:gridCol>
                <a:gridCol w="1333996">
                  <a:extLst>
                    <a:ext uri="{9D8B030D-6E8A-4147-A177-3AD203B41FA5}">
                      <a16:colId xmlns:a16="http://schemas.microsoft.com/office/drawing/2014/main" val="2314597785"/>
                    </a:ext>
                  </a:extLst>
                </a:gridCol>
                <a:gridCol w="1596421">
                  <a:extLst>
                    <a:ext uri="{9D8B030D-6E8A-4147-A177-3AD203B41FA5}">
                      <a16:colId xmlns:a16="http://schemas.microsoft.com/office/drawing/2014/main" val="3001289435"/>
                    </a:ext>
                  </a:extLst>
                </a:gridCol>
                <a:gridCol w="1027834">
                  <a:extLst>
                    <a:ext uri="{9D8B030D-6E8A-4147-A177-3AD203B41FA5}">
                      <a16:colId xmlns:a16="http://schemas.microsoft.com/office/drawing/2014/main" val="360630672"/>
                    </a:ext>
                  </a:extLst>
                </a:gridCol>
                <a:gridCol w="1213717">
                  <a:extLst>
                    <a:ext uri="{9D8B030D-6E8A-4147-A177-3AD203B41FA5}">
                      <a16:colId xmlns:a16="http://schemas.microsoft.com/office/drawing/2014/main" val="4056823348"/>
                    </a:ext>
                  </a:extLst>
                </a:gridCol>
                <a:gridCol w="1786281">
                  <a:extLst>
                    <a:ext uri="{9D8B030D-6E8A-4147-A177-3AD203B41FA5}">
                      <a16:colId xmlns:a16="http://schemas.microsoft.com/office/drawing/2014/main" val="1437704887"/>
                    </a:ext>
                  </a:extLst>
                </a:gridCol>
              </a:tblGrid>
              <a:tr h="515108">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4">
                  <a:txBody>
                    <a:bodyPr/>
                    <a:lstStyle/>
                    <a:p>
                      <a:pPr algn="ctr">
                        <a:lnSpc>
                          <a:spcPct val="107000"/>
                        </a:lnSpc>
                        <a:spcAft>
                          <a:spcPts val="0"/>
                        </a:spcAft>
                      </a:pPr>
                      <a:r>
                        <a:rPr lang="tr-TR" sz="2000" b="1" dirty="0">
                          <a:solidFill>
                            <a:srgbClr val="FF0000"/>
                          </a:solidFill>
                          <a:effectLst/>
                          <a:latin typeface="+mn-lt"/>
                        </a:rPr>
                        <a:t>İDARİ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5780">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rPr>
                        <a:t>Memur (Kadrolu tüm sınıflar)</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Sözleşmeli İdari Personel (4/b)</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0"/>
                        </a:spcAft>
                      </a:pPr>
                      <a:r>
                        <a:rPr lang="tr-TR" sz="1600" b="1" dirty="0">
                          <a:solidFill>
                            <a:srgbClr val="3333FF"/>
                          </a:solidFill>
                          <a:effectLst/>
                        </a:rPr>
                        <a:t>696 KHK Göre 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594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8235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1400" dirty="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tc>
                  <a:txBody>
                    <a:bodyPr/>
                    <a:lstStyle/>
                    <a:p>
                      <a:pPr>
                        <a:lnSpc>
                          <a:spcPct val="107000"/>
                        </a:lnSpc>
                      </a:pPr>
                      <a:endParaRPr lang="tr-TR" sz="1400"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78895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1</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ea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8895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1</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600" b="1" dirty="0">
                          <a:effectLst/>
                          <a:latin typeface="+mn-lt"/>
                        </a:rPr>
                        <a:t> </a:t>
                      </a: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endParaRPr lang="tr-TR" sz="16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9946406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9035</TotalTime>
  <Words>2466</Words>
  <Application>Microsoft Macintosh PowerPoint</Application>
  <PresentationFormat>Geniş ekran</PresentationFormat>
  <Paragraphs>565</Paragraphs>
  <Slides>25</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Times New Roman</vt:lpstr>
      <vt:lpstr>Office Teması</vt:lpstr>
      <vt:lpstr>PowerPoint Sunusu</vt:lpstr>
      <vt:lpstr>SUNUM PLANI</vt:lpstr>
      <vt:lpstr>PowerPoint Sunusu</vt:lpstr>
      <vt:lpstr>YÖNETİM: Müdürlük</vt:lpstr>
      <vt:lpstr>YÖNETİM: Kurullar</vt:lpstr>
      <vt:lpstr>YÖNETİM: Kurullar</vt:lpstr>
      <vt:lpstr>PowerPoint Sunusu</vt:lpstr>
      <vt:lpstr>Akademik Personel Sayısı</vt:lpstr>
      <vt:lpstr>İdari Personel Sayısı</vt:lpstr>
      <vt:lpstr>Bilgi ve Teknoloji Kaynakları</vt:lpstr>
      <vt:lpstr>Araştırma ve Geliştirme Faaliyetleri:  Yıllara Göre Makale  Bilgileri</vt:lpstr>
      <vt:lpstr>Araştırma ve Geliştirme Faaliyetleri: Yıllara Göre Kitap Bilgileri</vt:lpstr>
      <vt:lpstr>Araştırma ve Geliştirme Faaliyetleri :  Yıllara Göre Bilimsel Toplantı Faaliyetleri </vt:lpstr>
      <vt:lpstr>Araştırma ve Geliştirme Faaliyetleri:  Yıllara Göre Editörlük ve Hakemlik Faaliyetleri</vt:lpstr>
      <vt:lpstr>Araştırma ve Geliştirme Faaliyetleri:  Atıflar (Yazarın kendi yayınlarına yaptığı atıflar hariç)</vt:lpstr>
      <vt:lpstr>Bilimsel, Sosyal, Kültürel ve Sportif Faaliyetler  (Düzenlemiş olduğunuz her bir etkinliğe ilişkin bilgileri tabloya yazınız)</vt:lpstr>
      <vt:lpstr>Bilimsel, Sosyal, Kültürel ve Sportif Faaliyetler  (Düzenlemiş olduğunuz her bir etkinliğe ilişkin bilgileri tabloya yazınız)</vt:lpstr>
      <vt:lpstr>2025 YILI VERİLERİ</vt:lpstr>
      <vt:lpstr>Öz Değerlendirme: Birimin Güçlü Yönleri</vt:lpstr>
      <vt:lpstr>Öz Değerlendirme: Birimin Geliştirmeye Açık Yönleri</vt:lpstr>
      <vt:lpstr>Birim 2026 Yılı İyileştirme Planı (Birimin Geliştirmeye Açık Yönlerine dayalı olarak) </vt:lpstr>
      <vt:lpstr>Birim 2026 Yılı İyileştirme Planı (Birimin Geliştirmeye Açık Yönlerine dayalı olarak) </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Altuğ Aydın</cp:lastModifiedBy>
  <cp:revision>677</cp:revision>
  <cp:lastPrinted>2023-06-23T13:03:34Z</cp:lastPrinted>
  <dcterms:created xsi:type="dcterms:W3CDTF">2021-05-17T12:15:06Z</dcterms:created>
  <dcterms:modified xsi:type="dcterms:W3CDTF">2026-01-15T18:54:01Z</dcterms:modified>
</cp:coreProperties>
</file>