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337" r:id="rId2"/>
    <p:sldId id="330" r:id="rId3"/>
    <p:sldId id="493" r:id="rId4"/>
    <p:sldId id="286" r:id="rId5"/>
    <p:sldId id="494" r:id="rId6"/>
    <p:sldId id="354" r:id="rId7"/>
    <p:sldId id="502" r:id="rId8"/>
    <p:sldId id="540" r:id="rId9"/>
    <p:sldId id="513" r:id="rId10"/>
    <p:sldId id="514" r:id="rId11"/>
    <p:sldId id="496" r:id="rId12"/>
    <p:sldId id="340" r:id="rId13"/>
    <p:sldId id="299" r:id="rId14"/>
    <p:sldId id="497" r:id="rId15"/>
    <p:sldId id="545" r:id="rId16"/>
    <p:sldId id="546" r:id="rId17"/>
    <p:sldId id="547" r:id="rId18"/>
    <p:sldId id="533" r:id="rId19"/>
    <p:sldId id="505" r:id="rId20"/>
    <p:sldId id="504" r:id="rId21"/>
    <p:sldId id="511" r:id="rId22"/>
    <p:sldId id="507" r:id="rId23"/>
    <p:sldId id="509" r:id="rId24"/>
    <p:sldId id="510" r:id="rId25"/>
    <p:sldId id="525" r:id="rId26"/>
    <p:sldId id="523" r:id="rId27"/>
    <p:sldId id="524" r:id="rId28"/>
    <p:sldId id="526" r:id="rId29"/>
    <p:sldId id="527" r:id="rId30"/>
    <p:sldId id="530" r:id="rId31"/>
    <p:sldId id="508" r:id="rId32"/>
    <p:sldId id="503" r:id="rId33"/>
    <p:sldId id="518" r:id="rId34"/>
    <p:sldId id="517" r:id="rId35"/>
    <p:sldId id="512" r:id="rId36"/>
    <p:sldId id="522" r:id="rId37"/>
    <p:sldId id="535" r:id="rId38"/>
    <p:sldId id="516" r:id="rId39"/>
    <p:sldId id="544" r:id="rId40"/>
    <p:sldId id="529" r:id="rId41"/>
    <p:sldId id="541" r:id="rId42"/>
    <p:sldId id="531" r:id="rId43"/>
    <p:sldId id="534" r:id="rId44"/>
    <p:sldId id="521" r:id="rId45"/>
    <p:sldId id="519" r:id="rId46"/>
    <p:sldId id="520" r:id="rId47"/>
    <p:sldId id="537" r:id="rId48"/>
    <p:sldId id="538" r:id="rId49"/>
    <p:sldId id="528" r:id="rId50"/>
    <p:sldId id="515" r:id="rId51"/>
    <p:sldId id="539" r:id="rId52"/>
    <p:sldId id="342" r:id="rId53"/>
    <p:sldId id="542" r:id="rId54"/>
    <p:sldId id="347" r:id="rId55"/>
    <p:sldId id="350" r:id="rId56"/>
    <p:sldId id="427" r:id="rId57"/>
  </p:sldIdLst>
  <p:sldSz cx="12192000" cy="6858000"/>
  <p:notesSz cx="9875838" cy="6742113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oksel ÇELENK" initials="GÇ" lastIdx="2" clrIdx="0">
    <p:extLst>
      <p:ext uri="{19B8F6BF-5375-455C-9EA6-DF929625EA0E}">
        <p15:presenceInfo xmlns:p15="http://schemas.microsoft.com/office/powerpoint/2012/main" userId="Goksel ÇELEN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867E"/>
    <a:srgbClr val="0066FF"/>
    <a:srgbClr val="3333FF"/>
    <a:srgbClr val="0000CC"/>
    <a:srgbClr val="000099"/>
    <a:srgbClr val="485793"/>
    <a:srgbClr val="962E2E"/>
    <a:srgbClr val="FDCBCC"/>
    <a:srgbClr val="EAEFF7"/>
    <a:srgbClr val="FE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Açık Stil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Açık Stil 3 - Vurgu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Açık Stil 3 - Vurgu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Stil Yok, Tablo Kılavuz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Açık Stil 2 - Vurgu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Açık Stil 2 - Vurgu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Orta Stil 1 - Vurgu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Orta Stil 4 - Vurgu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Orta Stil 4 - Vurgu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55" autoAdjust="0"/>
    <p:restoredTop sz="96404" autoAdjust="0"/>
  </p:normalViewPr>
  <p:slideViewPr>
    <p:cSldViewPr snapToGrid="0">
      <p:cViewPr varScale="1">
        <p:scale>
          <a:sx n="114" d="100"/>
          <a:sy n="114" d="100"/>
        </p:scale>
        <p:origin x="660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1B1E18-30E4-4CF7-93A9-DEC525908D4C}" type="doc">
      <dgm:prSet loTypeId="urn:microsoft.com/office/officeart/2005/8/layout/orgChart1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tr-TR"/>
        </a:p>
      </dgm:t>
    </dgm:pt>
    <dgm:pt modelId="{655DC116-3618-4E54-ABA0-A778378A15A9}">
      <dgm:prSet phldrT="[Metin]" phldr="0"/>
      <dgm:spPr/>
      <dgm:t>
        <a:bodyPr/>
        <a:lstStyle/>
        <a:p>
          <a:r>
            <a:rPr lang="tr-TR" b="1" dirty="0"/>
            <a:t>Direktörlük</a:t>
          </a:r>
          <a:r>
            <a:rPr lang="tr-TR" dirty="0"/>
            <a:t> </a:t>
          </a:r>
        </a:p>
      </dgm:t>
    </dgm:pt>
    <dgm:pt modelId="{094E6678-21B7-47CD-BB96-92549439A0C3}" type="parTrans" cxnId="{66B31683-C2EB-4D65-9F91-26D29C22CBFF}">
      <dgm:prSet/>
      <dgm:spPr/>
      <dgm:t>
        <a:bodyPr/>
        <a:lstStyle/>
        <a:p>
          <a:endParaRPr lang="tr-TR"/>
        </a:p>
      </dgm:t>
    </dgm:pt>
    <dgm:pt modelId="{4E85CE77-DA4C-455D-8FA9-331345CCC92A}" type="sibTrans" cxnId="{66B31683-C2EB-4D65-9F91-26D29C22CBFF}">
      <dgm:prSet/>
      <dgm:spPr/>
      <dgm:t>
        <a:bodyPr/>
        <a:lstStyle/>
        <a:p>
          <a:endParaRPr lang="tr-TR"/>
        </a:p>
      </dgm:t>
    </dgm:pt>
    <dgm:pt modelId="{EB5B6BB6-9793-4E30-AC5B-774A398EE656}">
      <dgm:prSet phldrT="[Metin]"/>
      <dgm:spPr/>
      <dgm:t>
        <a:bodyPr/>
        <a:lstStyle/>
        <a:p>
          <a:pPr>
            <a:buNone/>
          </a:pPr>
          <a:r>
            <a:rPr lang="tr-TR" b="1" i="0" dirty="0"/>
            <a:t>-Dijital Ofis</a:t>
          </a:r>
        </a:p>
        <a:p>
          <a:pPr>
            <a:buNone/>
          </a:pPr>
          <a:r>
            <a:rPr lang="tr-TR" b="1" i="0" dirty="0"/>
            <a:t>-Etkinlik ve Organizasyon Ofisi</a:t>
          </a:r>
          <a:endParaRPr lang="tr-TR" dirty="0"/>
        </a:p>
      </dgm:t>
    </dgm:pt>
    <dgm:pt modelId="{613850B3-C86F-43DB-88C3-F83DAA7FF40C}" type="parTrans" cxnId="{CEDB0BD0-289D-4FDF-93F7-678ABC571BDA}">
      <dgm:prSet/>
      <dgm:spPr/>
      <dgm:t>
        <a:bodyPr/>
        <a:lstStyle/>
        <a:p>
          <a:endParaRPr lang="tr-TR"/>
        </a:p>
      </dgm:t>
    </dgm:pt>
    <dgm:pt modelId="{0E14EF57-6DCA-4342-8A6B-0D5A7A56F7DC}" type="sibTrans" cxnId="{CEDB0BD0-289D-4FDF-93F7-678ABC571BDA}">
      <dgm:prSet/>
      <dgm:spPr/>
      <dgm:t>
        <a:bodyPr/>
        <a:lstStyle/>
        <a:p>
          <a:endParaRPr lang="tr-TR"/>
        </a:p>
      </dgm:t>
    </dgm:pt>
    <dgm:pt modelId="{9086FC8C-3236-4F39-BC07-71C1A826D5EE}">
      <dgm:prSet phldrT="[Metin]"/>
      <dgm:spPr/>
      <dgm:t>
        <a:bodyPr/>
        <a:lstStyle/>
        <a:p>
          <a:pPr>
            <a:buNone/>
          </a:pPr>
          <a:r>
            <a:rPr lang="tr-TR" b="1" i="0" dirty="0"/>
            <a:t>-Tasarım ve Prodüksiyon Ofisi</a:t>
          </a:r>
          <a:endParaRPr lang="tr-TR" dirty="0"/>
        </a:p>
      </dgm:t>
    </dgm:pt>
    <dgm:pt modelId="{A14B6956-AF0F-49AE-802C-8D51977B11D1}" type="parTrans" cxnId="{C34CE0AE-8E76-47B3-A37C-E94D8CD81495}">
      <dgm:prSet/>
      <dgm:spPr/>
      <dgm:t>
        <a:bodyPr/>
        <a:lstStyle/>
        <a:p>
          <a:endParaRPr lang="tr-TR"/>
        </a:p>
      </dgm:t>
    </dgm:pt>
    <dgm:pt modelId="{0069A001-15ED-4D6A-A156-1E15D297D966}" type="sibTrans" cxnId="{C34CE0AE-8E76-47B3-A37C-E94D8CD81495}">
      <dgm:prSet/>
      <dgm:spPr/>
      <dgm:t>
        <a:bodyPr/>
        <a:lstStyle/>
        <a:p>
          <a:endParaRPr lang="tr-TR"/>
        </a:p>
      </dgm:t>
    </dgm:pt>
    <dgm:pt modelId="{28D57D30-360E-4D50-9396-DA7C91951B34}">
      <dgm:prSet phldrT="[Metin]"/>
      <dgm:spPr/>
      <dgm:t>
        <a:bodyPr/>
        <a:lstStyle/>
        <a:p>
          <a:pPr>
            <a:buNone/>
          </a:pPr>
          <a:r>
            <a:rPr lang="tr-TR" b="1" i="0" dirty="0"/>
            <a:t>-Medya İlişkileri Ofisi</a:t>
          </a:r>
          <a:endParaRPr lang="tr-TR" dirty="0"/>
        </a:p>
      </dgm:t>
    </dgm:pt>
    <dgm:pt modelId="{225FE9D2-C763-4503-BD5E-FA3F0213B3AB}" type="parTrans" cxnId="{263853D8-15D4-4432-A2A8-0ED81DE1E9A6}">
      <dgm:prSet/>
      <dgm:spPr/>
      <dgm:t>
        <a:bodyPr/>
        <a:lstStyle/>
        <a:p>
          <a:endParaRPr lang="tr-TR"/>
        </a:p>
      </dgm:t>
    </dgm:pt>
    <dgm:pt modelId="{A34F937A-F26B-49CD-BF0A-8D2A033B3594}" type="sibTrans" cxnId="{263853D8-15D4-4432-A2A8-0ED81DE1E9A6}">
      <dgm:prSet/>
      <dgm:spPr/>
      <dgm:t>
        <a:bodyPr/>
        <a:lstStyle/>
        <a:p>
          <a:endParaRPr lang="tr-TR"/>
        </a:p>
      </dgm:t>
    </dgm:pt>
    <dgm:pt modelId="{C9ED6B38-A99B-407C-B2A4-C520CC12C646}">
      <dgm:prSet/>
      <dgm:spPr/>
      <dgm:t>
        <a:bodyPr/>
        <a:lstStyle/>
        <a:p>
          <a:r>
            <a:rPr lang="tr-TR" b="1" i="0" dirty="0"/>
            <a:t>-Tasarım ve Prodüksiyon Ofisi</a:t>
          </a:r>
        </a:p>
        <a:p>
          <a:r>
            <a:rPr lang="tr-TR" b="1" i="0" dirty="0"/>
            <a:t>-Tasarım</a:t>
          </a:r>
          <a:endParaRPr lang="tr-TR" dirty="0"/>
        </a:p>
      </dgm:t>
    </dgm:pt>
    <dgm:pt modelId="{F82E3298-4921-4A26-8C68-F99C4FF546A7}" type="parTrans" cxnId="{AC2D1424-FB83-451F-A502-7B9D997DD953}">
      <dgm:prSet/>
      <dgm:spPr/>
      <dgm:t>
        <a:bodyPr/>
        <a:lstStyle/>
        <a:p>
          <a:endParaRPr lang="tr-TR"/>
        </a:p>
      </dgm:t>
    </dgm:pt>
    <dgm:pt modelId="{27277C8D-17F1-4163-9C52-42C25BB9A0A0}" type="sibTrans" cxnId="{AC2D1424-FB83-451F-A502-7B9D997DD953}">
      <dgm:prSet/>
      <dgm:spPr/>
      <dgm:t>
        <a:bodyPr/>
        <a:lstStyle/>
        <a:p>
          <a:endParaRPr lang="tr-TR"/>
        </a:p>
      </dgm:t>
    </dgm:pt>
    <dgm:pt modelId="{FCC1D057-02BE-4453-A3FC-8917BD771F59}" type="pres">
      <dgm:prSet presAssocID="{2F1B1E18-30E4-4CF7-93A9-DEC525908D4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CB906735-4BE6-415A-88E7-AC839F667C35}" type="pres">
      <dgm:prSet presAssocID="{655DC116-3618-4E54-ABA0-A778378A15A9}" presName="hierRoot1" presStyleCnt="0">
        <dgm:presLayoutVars>
          <dgm:hierBranch val="init"/>
        </dgm:presLayoutVars>
      </dgm:prSet>
      <dgm:spPr/>
    </dgm:pt>
    <dgm:pt modelId="{7FB89CE5-CF66-4CDB-AEF4-69E9091A1980}" type="pres">
      <dgm:prSet presAssocID="{655DC116-3618-4E54-ABA0-A778378A15A9}" presName="rootComposite1" presStyleCnt="0"/>
      <dgm:spPr/>
    </dgm:pt>
    <dgm:pt modelId="{A41B1359-D820-43F5-A521-E7AFA5FE6880}" type="pres">
      <dgm:prSet presAssocID="{655DC116-3618-4E54-ABA0-A778378A15A9}" presName="rootText1" presStyleLbl="node0" presStyleIdx="0" presStyleCnt="1" custLinFactY="-27022" custLinFactNeighborX="-1018" custLinFactNeighborY="-10000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5210F1DB-0F89-491B-B4EB-0756FF592018}" type="pres">
      <dgm:prSet presAssocID="{655DC116-3618-4E54-ABA0-A778378A15A9}" presName="rootConnector1" presStyleLbl="node1" presStyleIdx="0" presStyleCnt="0"/>
      <dgm:spPr/>
      <dgm:t>
        <a:bodyPr/>
        <a:lstStyle/>
        <a:p>
          <a:endParaRPr lang="tr-TR"/>
        </a:p>
      </dgm:t>
    </dgm:pt>
    <dgm:pt modelId="{A7C45C11-079F-412E-9D3E-4EA7DEFCF188}" type="pres">
      <dgm:prSet presAssocID="{655DC116-3618-4E54-ABA0-A778378A15A9}" presName="hierChild2" presStyleCnt="0"/>
      <dgm:spPr/>
    </dgm:pt>
    <dgm:pt modelId="{D92D92F5-0995-4F2C-9EB8-7C5892D277C2}" type="pres">
      <dgm:prSet presAssocID="{613850B3-C86F-43DB-88C3-F83DAA7FF40C}" presName="Name37" presStyleLbl="parChTrans1D2" presStyleIdx="0" presStyleCnt="4"/>
      <dgm:spPr/>
      <dgm:t>
        <a:bodyPr/>
        <a:lstStyle/>
        <a:p>
          <a:endParaRPr lang="tr-TR"/>
        </a:p>
      </dgm:t>
    </dgm:pt>
    <dgm:pt modelId="{4AF68D2F-3D93-43C9-9FD3-F9539DB2021D}" type="pres">
      <dgm:prSet presAssocID="{EB5B6BB6-9793-4E30-AC5B-774A398EE656}" presName="hierRoot2" presStyleCnt="0">
        <dgm:presLayoutVars>
          <dgm:hierBranch val="init"/>
        </dgm:presLayoutVars>
      </dgm:prSet>
      <dgm:spPr/>
    </dgm:pt>
    <dgm:pt modelId="{898D3123-F05B-46B7-8B87-99EED4A98A96}" type="pres">
      <dgm:prSet presAssocID="{EB5B6BB6-9793-4E30-AC5B-774A398EE656}" presName="rootComposite" presStyleCnt="0"/>
      <dgm:spPr/>
    </dgm:pt>
    <dgm:pt modelId="{5DE43DC6-68DA-4AD7-B0DD-A40C4C6AD6FF}" type="pres">
      <dgm:prSet presAssocID="{EB5B6BB6-9793-4E30-AC5B-774A398EE656}" presName="rootText" presStyleLbl="node2" presStyleIdx="0" presStyleCnt="4" custLinFactY="-4283" custLinFactNeighborY="-10000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B4E7CB0C-5D40-4CCD-B93F-172A648F95B6}" type="pres">
      <dgm:prSet presAssocID="{EB5B6BB6-9793-4E30-AC5B-774A398EE656}" presName="rootConnector" presStyleLbl="node2" presStyleIdx="0" presStyleCnt="4"/>
      <dgm:spPr/>
      <dgm:t>
        <a:bodyPr/>
        <a:lstStyle/>
        <a:p>
          <a:endParaRPr lang="tr-TR"/>
        </a:p>
      </dgm:t>
    </dgm:pt>
    <dgm:pt modelId="{68553A0F-E1AD-4F66-8ED3-14F5755A3ED7}" type="pres">
      <dgm:prSet presAssocID="{EB5B6BB6-9793-4E30-AC5B-774A398EE656}" presName="hierChild4" presStyleCnt="0"/>
      <dgm:spPr/>
    </dgm:pt>
    <dgm:pt modelId="{E828F7F2-3B4A-4C7D-B768-34BB17655D49}" type="pres">
      <dgm:prSet presAssocID="{EB5B6BB6-9793-4E30-AC5B-774A398EE656}" presName="hierChild5" presStyleCnt="0"/>
      <dgm:spPr/>
    </dgm:pt>
    <dgm:pt modelId="{71E2DB5A-F784-4DA3-B819-FC157522A9D4}" type="pres">
      <dgm:prSet presAssocID="{A14B6956-AF0F-49AE-802C-8D51977B11D1}" presName="Name37" presStyleLbl="parChTrans1D2" presStyleIdx="1" presStyleCnt="4"/>
      <dgm:spPr/>
      <dgm:t>
        <a:bodyPr/>
        <a:lstStyle/>
        <a:p>
          <a:endParaRPr lang="tr-TR"/>
        </a:p>
      </dgm:t>
    </dgm:pt>
    <dgm:pt modelId="{11EBBF73-BB00-4CD5-BADA-623E1547A900}" type="pres">
      <dgm:prSet presAssocID="{9086FC8C-3236-4F39-BC07-71C1A826D5EE}" presName="hierRoot2" presStyleCnt="0">
        <dgm:presLayoutVars>
          <dgm:hierBranch val="init"/>
        </dgm:presLayoutVars>
      </dgm:prSet>
      <dgm:spPr/>
    </dgm:pt>
    <dgm:pt modelId="{A0801467-B8E9-476C-8561-31C0CAE8841F}" type="pres">
      <dgm:prSet presAssocID="{9086FC8C-3236-4F39-BC07-71C1A826D5EE}" presName="rootComposite" presStyleCnt="0"/>
      <dgm:spPr/>
    </dgm:pt>
    <dgm:pt modelId="{59D44A19-9938-4B05-908F-EBBA2362B3E4}" type="pres">
      <dgm:prSet presAssocID="{9086FC8C-3236-4F39-BC07-71C1A826D5EE}" presName="rootText" presStyleLbl="node2" presStyleIdx="1" presStyleCnt="4" custLinFactY="-4283" custLinFactNeighborY="-10000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2FCD9789-E901-4ED5-BDD0-982C218D6B26}" type="pres">
      <dgm:prSet presAssocID="{9086FC8C-3236-4F39-BC07-71C1A826D5EE}" presName="rootConnector" presStyleLbl="node2" presStyleIdx="1" presStyleCnt="4"/>
      <dgm:spPr/>
      <dgm:t>
        <a:bodyPr/>
        <a:lstStyle/>
        <a:p>
          <a:endParaRPr lang="tr-TR"/>
        </a:p>
      </dgm:t>
    </dgm:pt>
    <dgm:pt modelId="{F9C9F80E-E652-4692-9298-0917CCE39534}" type="pres">
      <dgm:prSet presAssocID="{9086FC8C-3236-4F39-BC07-71C1A826D5EE}" presName="hierChild4" presStyleCnt="0"/>
      <dgm:spPr/>
    </dgm:pt>
    <dgm:pt modelId="{2D295B14-0DEA-438A-BC37-7A927ED7F52E}" type="pres">
      <dgm:prSet presAssocID="{9086FC8C-3236-4F39-BC07-71C1A826D5EE}" presName="hierChild5" presStyleCnt="0"/>
      <dgm:spPr/>
    </dgm:pt>
    <dgm:pt modelId="{1CC5583C-1F0E-4829-B76C-2B7430B7AD08}" type="pres">
      <dgm:prSet presAssocID="{F82E3298-4921-4A26-8C68-F99C4FF546A7}" presName="Name37" presStyleLbl="parChTrans1D2" presStyleIdx="2" presStyleCnt="4"/>
      <dgm:spPr/>
      <dgm:t>
        <a:bodyPr/>
        <a:lstStyle/>
        <a:p>
          <a:endParaRPr lang="tr-TR"/>
        </a:p>
      </dgm:t>
    </dgm:pt>
    <dgm:pt modelId="{22C1AF25-3F3F-4EC3-B7F6-2FBF87AF65F8}" type="pres">
      <dgm:prSet presAssocID="{C9ED6B38-A99B-407C-B2A4-C520CC12C646}" presName="hierRoot2" presStyleCnt="0">
        <dgm:presLayoutVars>
          <dgm:hierBranch val="init"/>
        </dgm:presLayoutVars>
      </dgm:prSet>
      <dgm:spPr/>
    </dgm:pt>
    <dgm:pt modelId="{080F1741-5F0E-4786-82C8-19701D4AE546}" type="pres">
      <dgm:prSet presAssocID="{C9ED6B38-A99B-407C-B2A4-C520CC12C646}" presName="rootComposite" presStyleCnt="0"/>
      <dgm:spPr/>
    </dgm:pt>
    <dgm:pt modelId="{F08C535A-C277-4842-BD66-DEB58DD0E7F8}" type="pres">
      <dgm:prSet presAssocID="{C9ED6B38-A99B-407C-B2A4-C520CC12C646}" presName="rootText" presStyleLbl="node2" presStyleIdx="2" presStyleCnt="4" custLinFactY="-3335" custLinFactNeighborX="3380" custLinFactNeighborY="-10000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F1E7FD73-A039-4D58-BAE4-2C84CF48E704}" type="pres">
      <dgm:prSet presAssocID="{C9ED6B38-A99B-407C-B2A4-C520CC12C646}" presName="rootConnector" presStyleLbl="node2" presStyleIdx="2" presStyleCnt="4"/>
      <dgm:spPr/>
      <dgm:t>
        <a:bodyPr/>
        <a:lstStyle/>
        <a:p>
          <a:endParaRPr lang="tr-TR"/>
        </a:p>
      </dgm:t>
    </dgm:pt>
    <dgm:pt modelId="{607EE165-BBAC-48B6-9C48-E6BBE67C8C99}" type="pres">
      <dgm:prSet presAssocID="{C9ED6B38-A99B-407C-B2A4-C520CC12C646}" presName="hierChild4" presStyleCnt="0"/>
      <dgm:spPr/>
    </dgm:pt>
    <dgm:pt modelId="{0C75D80A-56E9-42D2-9A90-BCDFFB505225}" type="pres">
      <dgm:prSet presAssocID="{C9ED6B38-A99B-407C-B2A4-C520CC12C646}" presName="hierChild5" presStyleCnt="0"/>
      <dgm:spPr/>
    </dgm:pt>
    <dgm:pt modelId="{3B6965BA-3A86-4179-AAF7-93A13F026933}" type="pres">
      <dgm:prSet presAssocID="{225FE9D2-C763-4503-BD5E-FA3F0213B3AB}" presName="Name37" presStyleLbl="parChTrans1D2" presStyleIdx="3" presStyleCnt="4"/>
      <dgm:spPr/>
      <dgm:t>
        <a:bodyPr/>
        <a:lstStyle/>
        <a:p>
          <a:endParaRPr lang="tr-TR"/>
        </a:p>
      </dgm:t>
    </dgm:pt>
    <dgm:pt modelId="{962545C3-7A35-4F91-BB33-90AAB4C86B6C}" type="pres">
      <dgm:prSet presAssocID="{28D57D30-360E-4D50-9396-DA7C91951B34}" presName="hierRoot2" presStyleCnt="0">
        <dgm:presLayoutVars>
          <dgm:hierBranch val="init"/>
        </dgm:presLayoutVars>
      </dgm:prSet>
      <dgm:spPr/>
    </dgm:pt>
    <dgm:pt modelId="{8C21FAC8-42D2-4CE9-BE15-C4361925E361}" type="pres">
      <dgm:prSet presAssocID="{28D57D30-360E-4D50-9396-DA7C91951B34}" presName="rootComposite" presStyleCnt="0"/>
      <dgm:spPr/>
    </dgm:pt>
    <dgm:pt modelId="{522DBAF1-7D01-41F3-A64A-E4B35DE41D4D}" type="pres">
      <dgm:prSet presAssocID="{28D57D30-360E-4D50-9396-DA7C91951B34}" presName="rootText" presStyleLbl="node2" presStyleIdx="3" presStyleCnt="4" custLinFactY="-4283" custLinFactNeighborX="29389" custLinFactNeighborY="-100000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EAA69F52-1A3A-4A56-951B-E41739EFA8F5}" type="pres">
      <dgm:prSet presAssocID="{28D57D30-360E-4D50-9396-DA7C91951B34}" presName="rootConnector" presStyleLbl="node2" presStyleIdx="3" presStyleCnt="4"/>
      <dgm:spPr/>
      <dgm:t>
        <a:bodyPr/>
        <a:lstStyle/>
        <a:p>
          <a:endParaRPr lang="tr-TR"/>
        </a:p>
      </dgm:t>
    </dgm:pt>
    <dgm:pt modelId="{78882B56-D0E7-4FDD-AAC8-173C1C7955DA}" type="pres">
      <dgm:prSet presAssocID="{28D57D30-360E-4D50-9396-DA7C91951B34}" presName="hierChild4" presStyleCnt="0"/>
      <dgm:spPr/>
    </dgm:pt>
    <dgm:pt modelId="{A54E47F0-9F76-4555-8AE1-6C77C49C2D73}" type="pres">
      <dgm:prSet presAssocID="{28D57D30-360E-4D50-9396-DA7C91951B34}" presName="hierChild5" presStyleCnt="0"/>
      <dgm:spPr/>
    </dgm:pt>
    <dgm:pt modelId="{EDAD858A-2F75-48C5-9531-DDE701182451}" type="pres">
      <dgm:prSet presAssocID="{655DC116-3618-4E54-ABA0-A778378A15A9}" presName="hierChild3" presStyleCnt="0"/>
      <dgm:spPr/>
    </dgm:pt>
  </dgm:ptLst>
  <dgm:cxnLst>
    <dgm:cxn modelId="{AC2D1424-FB83-451F-A502-7B9D997DD953}" srcId="{655DC116-3618-4E54-ABA0-A778378A15A9}" destId="{C9ED6B38-A99B-407C-B2A4-C520CC12C646}" srcOrd="2" destOrd="0" parTransId="{F82E3298-4921-4A26-8C68-F99C4FF546A7}" sibTransId="{27277C8D-17F1-4163-9C52-42C25BB9A0A0}"/>
    <dgm:cxn modelId="{0813E8E3-602B-481C-AE3A-02B2861805D9}" type="presOf" srcId="{9086FC8C-3236-4F39-BC07-71C1A826D5EE}" destId="{59D44A19-9938-4B05-908F-EBBA2362B3E4}" srcOrd="0" destOrd="0" presId="urn:microsoft.com/office/officeart/2005/8/layout/orgChart1"/>
    <dgm:cxn modelId="{66B31683-C2EB-4D65-9F91-26D29C22CBFF}" srcId="{2F1B1E18-30E4-4CF7-93A9-DEC525908D4C}" destId="{655DC116-3618-4E54-ABA0-A778378A15A9}" srcOrd="0" destOrd="0" parTransId="{094E6678-21B7-47CD-BB96-92549439A0C3}" sibTransId="{4E85CE77-DA4C-455D-8FA9-331345CCC92A}"/>
    <dgm:cxn modelId="{3A1CE390-643A-4ECE-A8AD-A5AB9B92C7A0}" type="presOf" srcId="{225FE9D2-C763-4503-BD5E-FA3F0213B3AB}" destId="{3B6965BA-3A86-4179-AAF7-93A13F026933}" srcOrd="0" destOrd="0" presId="urn:microsoft.com/office/officeart/2005/8/layout/orgChart1"/>
    <dgm:cxn modelId="{CEDB0BD0-289D-4FDF-93F7-678ABC571BDA}" srcId="{655DC116-3618-4E54-ABA0-A778378A15A9}" destId="{EB5B6BB6-9793-4E30-AC5B-774A398EE656}" srcOrd="0" destOrd="0" parTransId="{613850B3-C86F-43DB-88C3-F83DAA7FF40C}" sibTransId="{0E14EF57-6DCA-4342-8A6B-0D5A7A56F7DC}"/>
    <dgm:cxn modelId="{C8A9EEB6-FC97-4846-8B95-2EBA0C2EE446}" type="presOf" srcId="{9086FC8C-3236-4F39-BC07-71C1A826D5EE}" destId="{2FCD9789-E901-4ED5-BDD0-982C218D6B26}" srcOrd="1" destOrd="0" presId="urn:microsoft.com/office/officeart/2005/8/layout/orgChart1"/>
    <dgm:cxn modelId="{979D82B3-84F0-499B-ABB4-4FE1F9EE2C93}" type="presOf" srcId="{655DC116-3618-4E54-ABA0-A778378A15A9}" destId="{5210F1DB-0F89-491B-B4EB-0756FF592018}" srcOrd="1" destOrd="0" presId="urn:microsoft.com/office/officeart/2005/8/layout/orgChart1"/>
    <dgm:cxn modelId="{0923BE65-2664-4E19-BE90-5C634A3E0F44}" type="presOf" srcId="{EB5B6BB6-9793-4E30-AC5B-774A398EE656}" destId="{5DE43DC6-68DA-4AD7-B0DD-A40C4C6AD6FF}" srcOrd="0" destOrd="0" presId="urn:microsoft.com/office/officeart/2005/8/layout/orgChart1"/>
    <dgm:cxn modelId="{42C9C601-44CB-406C-BCC7-60B0BB2212E2}" type="presOf" srcId="{613850B3-C86F-43DB-88C3-F83DAA7FF40C}" destId="{D92D92F5-0995-4F2C-9EB8-7C5892D277C2}" srcOrd="0" destOrd="0" presId="urn:microsoft.com/office/officeart/2005/8/layout/orgChart1"/>
    <dgm:cxn modelId="{6DE960A6-9CC9-43D8-8E80-14E2FAF93B73}" type="presOf" srcId="{C9ED6B38-A99B-407C-B2A4-C520CC12C646}" destId="{F08C535A-C277-4842-BD66-DEB58DD0E7F8}" srcOrd="0" destOrd="0" presId="urn:microsoft.com/office/officeart/2005/8/layout/orgChart1"/>
    <dgm:cxn modelId="{25D529A4-CDE9-450F-A035-6D43A0154C93}" type="presOf" srcId="{28D57D30-360E-4D50-9396-DA7C91951B34}" destId="{EAA69F52-1A3A-4A56-951B-E41739EFA8F5}" srcOrd="1" destOrd="0" presId="urn:microsoft.com/office/officeart/2005/8/layout/orgChart1"/>
    <dgm:cxn modelId="{1D8601B5-0189-473E-9FEF-9F7FD42DA279}" type="presOf" srcId="{28D57D30-360E-4D50-9396-DA7C91951B34}" destId="{522DBAF1-7D01-41F3-A64A-E4B35DE41D4D}" srcOrd="0" destOrd="0" presId="urn:microsoft.com/office/officeart/2005/8/layout/orgChart1"/>
    <dgm:cxn modelId="{11CF01E8-65A2-4687-ABB5-9DFFCCC766C4}" type="presOf" srcId="{C9ED6B38-A99B-407C-B2A4-C520CC12C646}" destId="{F1E7FD73-A039-4D58-BAE4-2C84CF48E704}" srcOrd="1" destOrd="0" presId="urn:microsoft.com/office/officeart/2005/8/layout/orgChart1"/>
    <dgm:cxn modelId="{EA9A75D4-0872-4C88-B41E-AAEF5162F743}" type="presOf" srcId="{F82E3298-4921-4A26-8C68-F99C4FF546A7}" destId="{1CC5583C-1F0E-4829-B76C-2B7430B7AD08}" srcOrd="0" destOrd="0" presId="urn:microsoft.com/office/officeart/2005/8/layout/orgChart1"/>
    <dgm:cxn modelId="{8CE1F9CA-1BBC-465F-8801-4AAF03602672}" type="presOf" srcId="{655DC116-3618-4E54-ABA0-A778378A15A9}" destId="{A41B1359-D820-43F5-A521-E7AFA5FE6880}" srcOrd="0" destOrd="0" presId="urn:microsoft.com/office/officeart/2005/8/layout/orgChart1"/>
    <dgm:cxn modelId="{C34CE0AE-8E76-47B3-A37C-E94D8CD81495}" srcId="{655DC116-3618-4E54-ABA0-A778378A15A9}" destId="{9086FC8C-3236-4F39-BC07-71C1A826D5EE}" srcOrd="1" destOrd="0" parTransId="{A14B6956-AF0F-49AE-802C-8D51977B11D1}" sibTransId="{0069A001-15ED-4D6A-A156-1E15D297D966}"/>
    <dgm:cxn modelId="{53E5DC8A-3FF9-48A5-BB1A-6C5EB4A0D0BB}" type="presOf" srcId="{A14B6956-AF0F-49AE-802C-8D51977B11D1}" destId="{71E2DB5A-F784-4DA3-B819-FC157522A9D4}" srcOrd="0" destOrd="0" presId="urn:microsoft.com/office/officeart/2005/8/layout/orgChart1"/>
    <dgm:cxn modelId="{263853D8-15D4-4432-A2A8-0ED81DE1E9A6}" srcId="{655DC116-3618-4E54-ABA0-A778378A15A9}" destId="{28D57D30-360E-4D50-9396-DA7C91951B34}" srcOrd="3" destOrd="0" parTransId="{225FE9D2-C763-4503-BD5E-FA3F0213B3AB}" sibTransId="{A34F937A-F26B-49CD-BF0A-8D2A033B3594}"/>
    <dgm:cxn modelId="{C1A18CB0-A7F2-4033-8AB6-1F7C2DC69E82}" type="presOf" srcId="{EB5B6BB6-9793-4E30-AC5B-774A398EE656}" destId="{B4E7CB0C-5D40-4CCD-B93F-172A648F95B6}" srcOrd="1" destOrd="0" presId="urn:microsoft.com/office/officeart/2005/8/layout/orgChart1"/>
    <dgm:cxn modelId="{4C4909A0-6767-498C-A5C8-32C0342ADE72}" type="presOf" srcId="{2F1B1E18-30E4-4CF7-93A9-DEC525908D4C}" destId="{FCC1D057-02BE-4453-A3FC-8917BD771F59}" srcOrd="0" destOrd="0" presId="urn:microsoft.com/office/officeart/2005/8/layout/orgChart1"/>
    <dgm:cxn modelId="{A251E590-BD11-4392-98C0-115538176B9F}" type="presParOf" srcId="{FCC1D057-02BE-4453-A3FC-8917BD771F59}" destId="{CB906735-4BE6-415A-88E7-AC839F667C35}" srcOrd="0" destOrd="0" presId="urn:microsoft.com/office/officeart/2005/8/layout/orgChart1"/>
    <dgm:cxn modelId="{6CCE77D1-7777-4771-94C2-30A12D052318}" type="presParOf" srcId="{CB906735-4BE6-415A-88E7-AC839F667C35}" destId="{7FB89CE5-CF66-4CDB-AEF4-69E9091A1980}" srcOrd="0" destOrd="0" presId="urn:microsoft.com/office/officeart/2005/8/layout/orgChart1"/>
    <dgm:cxn modelId="{FE3B89FE-B24F-468C-B108-683AD718E6FF}" type="presParOf" srcId="{7FB89CE5-CF66-4CDB-AEF4-69E9091A1980}" destId="{A41B1359-D820-43F5-A521-E7AFA5FE6880}" srcOrd="0" destOrd="0" presId="urn:microsoft.com/office/officeart/2005/8/layout/orgChart1"/>
    <dgm:cxn modelId="{AF5C2AB4-3D3D-4298-911C-F4AFB8595846}" type="presParOf" srcId="{7FB89CE5-CF66-4CDB-AEF4-69E9091A1980}" destId="{5210F1DB-0F89-491B-B4EB-0756FF592018}" srcOrd="1" destOrd="0" presId="urn:microsoft.com/office/officeart/2005/8/layout/orgChart1"/>
    <dgm:cxn modelId="{6749B27C-AD0D-4A29-AE81-3225C9680044}" type="presParOf" srcId="{CB906735-4BE6-415A-88E7-AC839F667C35}" destId="{A7C45C11-079F-412E-9D3E-4EA7DEFCF188}" srcOrd="1" destOrd="0" presId="urn:microsoft.com/office/officeart/2005/8/layout/orgChart1"/>
    <dgm:cxn modelId="{7A907932-FE9B-4C68-9F0E-3166849CB363}" type="presParOf" srcId="{A7C45C11-079F-412E-9D3E-4EA7DEFCF188}" destId="{D92D92F5-0995-4F2C-9EB8-7C5892D277C2}" srcOrd="0" destOrd="0" presId="urn:microsoft.com/office/officeart/2005/8/layout/orgChart1"/>
    <dgm:cxn modelId="{133515E1-8C70-4E1F-B5DB-40D08A3C3063}" type="presParOf" srcId="{A7C45C11-079F-412E-9D3E-4EA7DEFCF188}" destId="{4AF68D2F-3D93-43C9-9FD3-F9539DB2021D}" srcOrd="1" destOrd="0" presId="urn:microsoft.com/office/officeart/2005/8/layout/orgChart1"/>
    <dgm:cxn modelId="{C4F0232C-C74B-4822-8A5E-B8EC07F7764C}" type="presParOf" srcId="{4AF68D2F-3D93-43C9-9FD3-F9539DB2021D}" destId="{898D3123-F05B-46B7-8B87-99EED4A98A96}" srcOrd="0" destOrd="0" presId="urn:microsoft.com/office/officeart/2005/8/layout/orgChart1"/>
    <dgm:cxn modelId="{7FBDA336-0A6C-4016-A210-9721EE00BAE6}" type="presParOf" srcId="{898D3123-F05B-46B7-8B87-99EED4A98A96}" destId="{5DE43DC6-68DA-4AD7-B0DD-A40C4C6AD6FF}" srcOrd="0" destOrd="0" presId="urn:microsoft.com/office/officeart/2005/8/layout/orgChart1"/>
    <dgm:cxn modelId="{0FFA8D25-2765-40AB-B6C9-DF1AD33C3ECB}" type="presParOf" srcId="{898D3123-F05B-46B7-8B87-99EED4A98A96}" destId="{B4E7CB0C-5D40-4CCD-B93F-172A648F95B6}" srcOrd="1" destOrd="0" presId="urn:microsoft.com/office/officeart/2005/8/layout/orgChart1"/>
    <dgm:cxn modelId="{A57D40CE-B8F6-4D9E-9ADF-7AD5DEA13737}" type="presParOf" srcId="{4AF68D2F-3D93-43C9-9FD3-F9539DB2021D}" destId="{68553A0F-E1AD-4F66-8ED3-14F5755A3ED7}" srcOrd="1" destOrd="0" presId="urn:microsoft.com/office/officeart/2005/8/layout/orgChart1"/>
    <dgm:cxn modelId="{DEFB0F54-C32B-40BB-BD27-FC55274F533B}" type="presParOf" srcId="{4AF68D2F-3D93-43C9-9FD3-F9539DB2021D}" destId="{E828F7F2-3B4A-4C7D-B768-34BB17655D49}" srcOrd="2" destOrd="0" presId="urn:microsoft.com/office/officeart/2005/8/layout/orgChart1"/>
    <dgm:cxn modelId="{E051CDF0-AA7D-40DA-BEF1-243318CEDBDD}" type="presParOf" srcId="{A7C45C11-079F-412E-9D3E-4EA7DEFCF188}" destId="{71E2DB5A-F784-4DA3-B819-FC157522A9D4}" srcOrd="2" destOrd="0" presId="urn:microsoft.com/office/officeart/2005/8/layout/orgChart1"/>
    <dgm:cxn modelId="{BA480E7E-1AC8-49E7-9C9C-E855107FC79A}" type="presParOf" srcId="{A7C45C11-079F-412E-9D3E-4EA7DEFCF188}" destId="{11EBBF73-BB00-4CD5-BADA-623E1547A900}" srcOrd="3" destOrd="0" presId="urn:microsoft.com/office/officeart/2005/8/layout/orgChart1"/>
    <dgm:cxn modelId="{39F22257-1989-496C-A4F2-E0A1C43A9114}" type="presParOf" srcId="{11EBBF73-BB00-4CD5-BADA-623E1547A900}" destId="{A0801467-B8E9-476C-8561-31C0CAE8841F}" srcOrd="0" destOrd="0" presId="urn:microsoft.com/office/officeart/2005/8/layout/orgChart1"/>
    <dgm:cxn modelId="{A640A7FE-2688-430D-8F24-0FD4D617B7AE}" type="presParOf" srcId="{A0801467-B8E9-476C-8561-31C0CAE8841F}" destId="{59D44A19-9938-4B05-908F-EBBA2362B3E4}" srcOrd="0" destOrd="0" presId="urn:microsoft.com/office/officeart/2005/8/layout/orgChart1"/>
    <dgm:cxn modelId="{06A6D718-9875-4723-8065-DBA8885CF6A5}" type="presParOf" srcId="{A0801467-B8E9-476C-8561-31C0CAE8841F}" destId="{2FCD9789-E901-4ED5-BDD0-982C218D6B26}" srcOrd="1" destOrd="0" presId="urn:microsoft.com/office/officeart/2005/8/layout/orgChart1"/>
    <dgm:cxn modelId="{BAEF0421-89F3-46D8-807F-58B63B7E2F8E}" type="presParOf" srcId="{11EBBF73-BB00-4CD5-BADA-623E1547A900}" destId="{F9C9F80E-E652-4692-9298-0917CCE39534}" srcOrd="1" destOrd="0" presId="urn:microsoft.com/office/officeart/2005/8/layout/orgChart1"/>
    <dgm:cxn modelId="{E4D20B09-25C0-44AC-9384-BBA8E37FECE5}" type="presParOf" srcId="{11EBBF73-BB00-4CD5-BADA-623E1547A900}" destId="{2D295B14-0DEA-438A-BC37-7A927ED7F52E}" srcOrd="2" destOrd="0" presId="urn:microsoft.com/office/officeart/2005/8/layout/orgChart1"/>
    <dgm:cxn modelId="{3B2D4147-4B56-42AF-829D-C9E1B09BE55B}" type="presParOf" srcId="{A7C45C11-079F-412E-9D3E-4EA7DEFCF188}" destId="{1CC5583C-1F0E-4829-B76C-2B7430B7AD08}" srcOrd="4" destOrd="0" presId="urn:microsoft.com/office/officeart/2005/8/layout/orgChart1"/>
    <dgm:cxn modelId="{1A8507B0-C3C5-489C-B1C8-B358D7D64B79}" type="presParOf" srcId="{A7C45C11-079F-412E-9D3E-4EA7DEFCF188}" destId="{22C1AF25-3F3F-4EC3-B7F6-2FBF87AF65F8}" srcOrd="5" destOrd="0" presId="urn:microsoft.com/office/officeart/2005/8/layout/orgChart1"/>
    <dgm:cxn modelId="{FA4472E8-D85A-44C8-B1E5-52E590725857}" type="presParOf" srcId="{22C1AF25-3F3F-4EC3-B7F6-2FBF87AF65F8}" destId="{080F1741-5F0E-4786-82C8-19701D4AE546}" srcOrd="0" destOrd="0" presId="urn:microsoft.com/office/officeart/2005/8/layout/orgChart1"/>
    <dgm:cxn modelId="{F3E5BC4B-7E9C-4067-92E8-98D316EF37DF}" type="presParOf" srcId="{080F1741-5F0E-4786-82C8-19701D4AE546}" destId="{F08C535A-C277-4842-BD66-DEB58DD0E7F8}" srcOrd="0" destOrd="0" presId="urn:microsoft.com/office/officeart/2005/8/layout/orgChart1"/>
    <dgm:cxn modelId="{EEE53C27-4E46-49F7-81A4-782E5E2E7A92}" type="presParOf" srcId="{080F1741-5F0E-4786-82C8-19701D4AE546}" destId="{F1E7FD73-A039-4D58-BAE4-2C84CF48E704}" srcOrd="1" destOrd="0" presId="urn:microsoft.com/office/officeart/2005/8/layout/orgChart1"/>
    <dgm:cxn modelId="{1C8AD49C-3CE1-4AE6-9FFE-78036A5AE5FC}" type="presParOf" srcId="{22C1AF25-3F3F-4EC3-B7F6-2FBF87AF65F8}" destId="{607EE165-BBAC-48B6-9C48-E6BBE67C8C99}" srcOrd="1" destOrd="0" presId="urn:microsoft.com/office/officeart/2005/8/layout/orgChart1"/>
    <dgm:cxn modelId="{EFD42B18-3DE5-4E11-BC4E-88714AA015C9}" type="presParOf" srcId="{22C1AF25-3F3F-4EC3-B7F6-2FBF87AF65F8}" destId="{0C75D80A-56E9-42D2-9A90-BCDFFB505225}" srcOrd="2" destOrd="0" presId="urn:microsoft.com/office/officeart/2005/8/layout/orgChart1"/>
    <dgm:cxn modelId="{777FEFC9-EAE2-4C76-B336-5645F90CA7BA}" type="presParOf" srcId="{A7C45C11-079F-412E-9D3E-4EA7DEFCF188}" destId="{3B6965BA-3A86-4179-AAF7-93A13F026933}" srcOrd="6" destOrd="0" presId="urn:microsoft.com/office/officeart/2005/8/layout/orgChart1"/>
    <dgm:cxn modelId="{F44EAE60-1172-4199-BB03-D20855B92456}" type="presParOf" srcId="{A7C45C11-079F-412E-9D3E-4EA7DEFCF188}" destId="{962545C3-7A35-4F91-BB33-90AAB4C86B6C}" srcOrd="7" destOrd="0" presId="urn:microsoft.com/office/officeart/2005/8/layout/orgChart1"/>
    <dgm:cxn modelId="{CADCB4D0-3BCC-4DB0-AF87-472F473FEF34}" type="presParOf" srcId="{962545C3-7A35-4F91-BB33-90AAB4C86B6C}" destId="{8C21FAC8-42D2-4CE9-BE15-C4361925E361}" srcOrd="0" destOrd="0" presId="urn:microsoft.com/office/officeart/2005/8/layout/orgChart1"/>
    <dgm:cxn modelId="{6268D9FE-A7C2-4554-9472-3EC7D0788198}" type="presParOf" srcId="{8C21FAC8-42D2-4CE9-BE15-C4361925E361}" destId="{522DBAF1-7D01-41F3-A64A-E4B35DE41D4D}" srcOrd="0" destOrd="0" presId="urn:microsoft.com/office/officeart/2005/8/layout/orgChart1"/>
    <dgm:cxn modelId="{2533574B-8176-47E7-BE4C-3ABF2E913D45}" type="presParOf" srcId="{8C21FAC8-42D2-4CE9-BE15-C4361925E361}" destId="{EAA69F52-1A3A-4A56-951B-E41739EFA8F5}" srcOrd="1" destOrd="0" presId="urn:microsoft.com/office/officeart/2005/8/layout/orgChart1"/>
    <dgm:cxn modelId="{D26DB856-7DE6-41FE-8C33-7095A0090FDD}" type="presParOf" srcId="{962545C3-7A35-4F91-BB33-90AAB4C86B6C}" destId="{78882B56-D0E7-4FDD-AAC8-173C1C7955DA}" srcOrd="1" destOrd="0" presId="urn:microsoft.com/office/officeart/2005/8/layout/orgChart1"/>
    <dgm:cxn modelId="{906E8C33-3E16-4F7D-B2D0-5E1770E7006D}" type="presParOf" srcId="{962545C3-7A35-4F91-BB33-90AAB4C86B6C}" destId="{A54E47F0-9F76-4555-8AE1-6C77C49C2D73}" srcOrd="2" destOrd="0" presId="urn:microsoft.com/office/officeart/2005/8/layout/orgChart1"/>
    <dgm:cxn modelId="{DC63EC61-E97B-4BF5-9394-2D57D768C198}" type="presParOf" srcId="{CB906735-4BE6-415A-88E7-AC839F667C35}" destId="{EDAD858A-2F75-48C5-9531-DDE70118245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6965BA-3A86-4179-AAF7-93A13F026933}">
      <dsp:nvSpPr>
        <dsp:cNvPr id="0" name=""/>
        <dsp:cNvSpPr/>
      </dsp:nvSpPr>
      <dsp:spPr>
        <a:xfrm>
          <a:off x="4510304" y="977433"/>
          <a:ext cx="3572672" cy="5915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6313"/>
              </a:lnTo>
              <a:lnTo>
                <a:pt x="3572672" y="386313"/>
              </a:lnTo>
              <a:lnTo>
                <a:pt x="3572672" y="591574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C5583C-1F0E-4829-B76C-2B7430B7AD08}">
      <dsp:nvSpPr>
        <dsp:cNvPr id="0" name=""/>
        <dsp:cNvSpPr/>
      </dsp:nvSpPr>
      <dsp:spPr>
        <a:xfrm>
          <a:off x="4510304" y="977433"/>
          <a:ext cx="1268670" cy="6008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5579"/>
              </a:lnTo>
              <a:lnTo>
                <a:pt x="1268670" y="395579"/>
              </a:lnTo>
              <a:lnTo>
                <a:pt x="1268670" y="60084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E2DB5A-F784-4DA3-B819-FC157522A9D4}">
      <dsp:nvSpPr>
        <dsp:cNvPr id="0" name=""/>
        <dsp:cNvSpPr/>
      </dsp:nvSpPr>
      <dsp:spPr>
        <a:xfrm>
          <a:off x="3347510" y="977433"/>
          <a:ext cx="1162794" cy="591574"/>
        </a:xfrm>
        <a:custGeom>
          <a:avLst/>
          <a:gdLst/>
          <a:ahLst/>
          <a:cxnLst/>
          <a:rect l="0" t="0" r="0" b="0"/>
          <a:pathLst>
            <a:path>
              <a:moveTo>
                <a:pt x="1162794" y="0"/>
              </a:moveTo>
              <a:lnTo>
                <a:pt x="1162794" y="386313"/>
              </a:lnTo>
              <a:lnTo>
                <a:pt x="0" y="386313"/>
              </a:lnTo>
              <a:lnTo>
                <a:pt x="0" y="591574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2D92F5-0995-4F2C-9EB8-7C5892D277C2}">
      <dsp:nvSpPr>
        <dsp:cNvPr id="0" name=""/>
        <dsp:cNvSpPr/>
      </dsp:nvSpPr>
      <dsp:spPr>
        <a:xfrm>
          <a:off x="982120" y="977433"/>
          <a:ext cx="3528184" cy="591574"/>
        </a:xfrm>
        <a:custGeom>
          <a:avLst/>
          <a:gdLst/>
          <a:ahLst/>
          <a:cxnLst/>
          <a:rect l="0" t="0" r="0" b="0"/>
          <a:pathLst>
            <a:path>
              <a:moveTo>
                <a:pt x="3528184" y="0"/>
              </a:moveTo>
              <a:lnTo>
                <a:pt x="3528184" y="386313"/>
              </a:lnTo>
              <a:lnTo>
                <a:pt x="0" y="386313"/>
              </a:lnTo>
              <a:lnTo>
                <a:pt x="0" y="591574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1B1359-D820-43F5-A521-E7AFA5FE6880}">
      <dsp:nvSpPr>
        <dsp:cNvPr id="0" name=""/>
        <dsp:cNvSpPr/>
      </dsp:nvSpPr>
      <dsp:spPr>
        <a:xfrm>
          <a:off x="3532871" y="0"/>
          <a:ext cx="1954867" cy="9774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b="1" kern="1200" dirty="0"/>
            <a:t>Direktörlük</a:t>
          </a:r>
          <a:r>
            <a:rPr lang="tr-TR" sz="1900" kern="1200" dirty="0"/>
            <a:t> </a:t>
          </a:r>
        </a:p>
      </dsp:txBody>
      <dsp:txXfrm>
        <a:off x="3532871" y="0"/>
        <a:ext cx="1954867" cy="977433"/>
      </dsp:txXfrm>
    </dsp:sp>
    <dsp:sp modelId="{5DE43DC6-68DA-4AD7-B0DD-A40C4C6AD6FF}">
      <dsp:nvSpPr>
        <dsp:cNvPr id="0" name=""/>
        <dsp:cNvSpPr/>
      </dsp:nvSpPr>
      <dsp:spPr>
        <a:xfrm>
          <a:off x="4686" y="1569008"/>
          <a:ext cx="1954867" cy="9774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900" b="1" i="0" kern="1200" dirty="0"/>
            <a:t>-Dijital Ofis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900" b="1" i="0" kern="1200" dirty="0"/>
            <a:t>-Etkinlik ve Organizasyon Ofisi</a:t>
          </a:r>
          <a:endParaRPr lang="tr-TR" sz="1900" kern="1200" dirty="0"/>
        </a:p>
      </dsp:txBody>
      <dsp:txXfrm>
        <a:off x="4686" y="1569008"/>
        <a:ext cx="1954867" cy="977433"/>
      </dsp:txXfrm>
    </dsp:sp>
    <dsp:sp modelId="{59D44A19-9938-4B05-908F-EBBA2362B3E4}">
      <dsp:nvSpPr>
        <dsp:cNvPr id="0" name=""/>
        <dsp:cNvSpPr/>
      </dsp:nvSpPr>
      <dsp:spPr>
        <a:xfrm>
          <a:off x="2370076" y="1569008"/>
          <a:ext cx="1954867" cy="9774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900" b="1" i="0" kern="1200" dirty="0"/>
            <a:t>-Tasarım ve Prodüksiyon Ofisi</a:t>
          </a:r>
          <a:endParaRPr lang="tr-TR" sz="1900" kern="1200" dirty="0"/>
        </a:p>
      </dsp:txBody>
      <dsp:txXfrm>
        <a:off x="2370076" y="1569008"/>
        <a:ext cx="1954867" cy="977433"/>
      </dsp:txXfrm>
    </dsp:sp>
    <dsp:sp modelId="{F08C535A-C277-4842-BD66-DEB58DD0E7F8}">
      <dsp:nvSpPr>
        <dsp:cNvPr id="0" name=""/>
        <dsp:cNvSpPr/>
      </dsp:nvSpPr>
      <dsp:spPr>
        <a:xfrm>
          <a:off x="4801541" y="1578274"/>
          <a:ext cx="1954867" cy="9774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b="1" i="0" kern="1200" dirty="0"/>
            <a:t>-Tasarım ve Prodüksiyon Ofisi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b="1" i="0" kern="1200" dirty="0"/>
            <a:t>-Tasarım</a:t>
          </a:r>
          <a:endParaRPr lang="tr-TR" sz="1900" kern="1200" dirty="0"/>
        </a:p>
      </dsp:txBody>
      <dsp:txXfrm>
        <a:off x="4801541" y="1578274"/>
        <a:ext cx="1954867" cy="977433"/>
      </dsp:txXfrm>
    </dsp:sp>
    <dsp:sp modelId="{522DBAF1-7D01-41F3-A64A-E4B35DE41D4D}">
      <dsp:nvSpPr>
        <dsp:cNvPr id="0" name=""/>
        <dsp:cNvSpPr/>
      </dsp:nvSpPr>
      <dsp:spPr>
        <a:xfrm>
          <a:off x="7105543" y="1569008"/>
          <a:ext cx="1954867" cy="9774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900" b="1" i="0" kern="1200" dirty="0"/>
            <a:t>-Medya İlişkileri Ofisi</a:t>
          </a:r>
          <a:endParaRPr lang="tr-TR" sz="1900" kern="1200" dirty="0"/>
        </a:p>
      </dsp:txBody>
      <dsp:txXfrm>
        <a:off x="7105543" y="1569008"/>
        <a:ext cx="1954867" cy="9774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279530" cy="338276"/>
          </a:xfrm>
          <a:prstGeom prst="rect">
            <a:avLst/>
          </a:prstGeom>
        </p:spPr>
        <p:txBody>
          <a:bodyPr vert="horz" lIns="94921" tIns="47460" rIns="94921" bIns="47460" rtlCol="0"/>
          <a:lstStyle>
            <a:lvl1pPr algn="l">
              <a:defRPr sz="13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quarter" idx="1"/>
          </p:nvPr>
        </p:nvSpPr>
        <p:spPr>
          <a:xfrm>
            <a:off x="5594025" y="1"/>
            <a:ext cx="4279530" cy="338276"/>
          </a:xfrm>
          <a:prstGeom prst="rect">
            <a:avLst/>
          </a:prstGeom>
        </p:spPr>
        <p:txBody>
          <a:bodyPr vert="horz" lIns="94921" tIns="47460" rIns="94921" bIns="47460" rtlCol="0"/>
          <a:lstStyle>
            <a:lvl1pPr algn="r">
              <a:defRPr sz="1300"/>
            </a:lvl1pPr>
          </a:lstStyle>
          <a:p>
            <a:fld id="{73E168EF-4E9B-41F4-B881-6944BD393365}" type="datetimeFigureOut">
              <a:rPr lang="tr-TR" smtClean="0"/>
              <a:pPr/>
              <a:t>15.01.2026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2"/>
          </p:nvPr>
        </p:nvSpPr>
        <p:spPr>
          <a:xfrm>
            <a:off x="1" y="6403839"/>
            <a:ext cx="4279530" cy="338276"/>
          </a:xfrm>
          <a:prstGeom prst="rect">
            <a:avLst/>
          </a:prstGeom>
        </p:spPr>
        <p:txBody>
          <a:bodyPr vert="horz" lIns="94921" tIns="47460" rIns="94921" bIns="47460" rtlCol="0" anchor="b"/>
          <a:lstStyle>
            <a:lvl1pPr algn="l">
              <a:defRPr sz="1300"/>
            </a:lvl1pPr>
          </a:lstStyle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3"/>
          </p:nvPr>
        </p:nvSpPr>
        <p:spPr>
          <a:xfrm>
            <a:off x="5594025" y="6403839"/>
            <a:ext cx="4279530" cy="338276"/>
          </a:xfrm>
          <a:prstGeom prst="rect">
            <a:avLst/>
          </a:prstGeom>
        </p:spPr>
        <p:txBody>
          <a:bodyPr vert="horz" lIns="94921" tIns="47460" rIns="94921" bIns="47460" rtlCol="0" anchor="b"/>
          <a:lstStyle>
            <a:lvl1pPr algn="r">
              <a:defRPr sz="1300"/>
            </a:lvl1pPr>
          </a:lstStyle>
          <a:p>
            <a:fld id="{DC18D3CF-5597-44A7-8F4A-E1D64F873D85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502076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279530" cy="338276"/>
          </a:xfrm>
          <a:prstGeom prst="rect">
            <a:avLst/>
          </a:prstGeom>
        </p:spPr>
        <p:txBody>
          <a:bodyPr vert="horz" lIns="94921" tIns="47460" rIns="94921" bIns="47460" rtlCol="0"/>
          <a:lstStyle>
            <a:lvl1pPr algn="l">
              <a:defRPr sz="13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5594025" y="1"/>
            <a:ext cx="4279530" cy="338276"/>
          </a:xfrm>
          <a:prstGeom prst="rect">
            <a:avLst/>
          </a:prstGeom>
        </p:spPr>
        <p:txBody>
          <a:bodyPr vert="horz" lIns="94921" tIns="47460" rIns="94921" bIns="47460" rtlCol="0"/>
          <a:lstStyle>
            <a:lvl1pPr algn="r">
              <a:defRPr sz="1300"/>
            </a:lvl1pPr>
          </a:lstStyle>
          <a:p>
            <a:fld id="{45C60E83-197E-47D0-B69C-C515D1DB79D6}" type="datetimeFigureOut">
              <a:rPr lang="tr-TR" smtClean="0"/>
              <a:pPr/>
              <a:t>15.01.2026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2914650" y="841375"/>
            <a:ext cx="4046538" cy="2276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921" tIns="47460" rIns="94921" bIns="4746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987585" y="3244644"/>
            <a:ext cx="7900670" cy="2654707"/>
          </a:xfrm>
          <a:prstGeom prst="rect">
            <a:avLst/>
          </a:prstGeom>
        </p:spPr>
        <p:txBody>
          <a:bodyPr vert="horz" lIns="94921" tIns="47460" rIns="94921" bIns="4746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1" y="6403839"/>
            <a:ext cx="4279530" cy="338276"/>
          </a:xfrm>
          <a:prstGeom prst="rect">
            <a:avLst/>
          </a:prstGeom>
        </p:spPr>
        <p:txBody>
          <a:bodyPr vert="horz" lIns="94921" tIns="47460" rIns="94921" bIns="47460" rtlCol="0" anchor="b"/>
          <a:lstStyle>
            <a:lvl1pPr algn="l">
              <a:defRPr sz="13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5594025" y="6403839"/>
            <a:ext cx="4279530" cy="338276"/>
          </a:xfrm>
          <a:prstGeom prst="rect">
            <a:avLst/>
          </a:prstGeom>
        </p:spPr>
        <p:txBody>
          <a:bodyPr vert="horz" lIns="94921" tIns="47460" rIns="94921" bIns="47460" rtlCol="0" anchor="b"/>
          <a:lstStyle>
            <a:lvl1pPr algn="r">
              <a:defRPr sz="1300"/>
            </a:lvl1pPr>
          </a:lstStyle>
          <a:p>
            <a:fld id="{5C39F915-5EA6-47CA-B06E-B63F2FE4A49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4183885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3B8C4-AFFE-4E2A-946E-C02EFEEA4604}" type="datetime1">
              <a:rPr lang="tr-TR" smtClean="0"/>
              <a:pPr/>
              <a:t>15.01.2026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77662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01564-908C-47C5-BFDC-983814D062E2}" type="datetime1">
              <a:rPr lang="tr-TR" smtClean="0"/>
              <a:pPr/>
              <a:t>15.01.2026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7" name="Altbilgi Yer Tutucusu 4"/>
          <p:cNvSpPr txBox="1">
            <a:spLocks/>
          </p:cNvSpPr>
          <p:nvPr userDrawn="1"/>
        </p:nvSpPr>
        <p:spPr>
          <a:xfrm>
            <a:off x="4038600" y="6433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400" b="1" kern="1200">
                <a:solidFill>
                  <a:srgbClr val="962E2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/>
              <a:t>FATİH EĞİTİM FAKÜLTESİ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34844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C73DF-CBB0-4992-A3B3-8E22E36DE5C9}" type="datetime1">
              <a:rPr lang="tr-TR" smtClean="0"/>
              <a:pPr/>
              <a:t>15.01.2026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7" name="Altbilgi Yer Tutucusu 4"/>
          <p:cNvSpPr txBox="1">
            <a:spLocks/>
          </p:cNvSpPr>
          <p:nvPr userDrawn="1"/>
        </p:nvSpPr>
        <p:spPr>
          <a:xfrm>
            <a:off x="4038600" y="6433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400" b="1" kern="1200">
                <a:solidFill>
                  <a:srgbClr val="962E2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/>
              <a:t>FATİH EĞİTİM FAKÜLTESİ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04752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dirty="0"/>
              <a:t>Asıl metin stillerini düzenle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2B051-1742-442B-BD19-D71164AFA81D}" type="datetime1">
              <a:rPr lang="tr-TR" smtClean="0"/>
              <a:pPr/>
              <a:t>15.01.2026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>
          <a:xfrm>
            <a:off x="4038600" y="6433350"/>
            <a:ext cx="4114800" cy="365125"/>
          </a:xfrm>
        </p:spPr>
        <p:txBody>
          <a:bodyPr/>
          <a:lstStyle>
            <a:lvl1pPr>
              <a:defRPr sz="1400" b="1">
                <a:solidFill>
                  <a:srgbClr val="962E2E"/>
                </a:solidFill>
              </a:defRPr>
            </a:lvl1pPr>
          </a:lstStyle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5958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1D22B-66A8-46BB-B3C3-19A3EC8E29DB}" type="datetime1">
              <a:rPr lang="tr-TR" smtClean="0"/>
              <a:pPr/>
              <a:t>15.01.2026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7" name="Altbilgi Yer Tutucusu 4"/>
          <p:cNvSpPr txBox="1">
            <a:spLocks/>
          </p:cNvSpPr>
          <p:nvPr userDrawn="1"/>
        </p:nvSpPr>
        <p:spPr>
          <a:xfrm>
            <a:off x="4038600" y="6433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400" b="1" kern="1200">
                <a:solidFill>
                  <a:srgbClr val="962E2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/>
              <a:t>FATİH EĞİTİM FAKÜLTESİ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80772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68800-7D6B-4689-971F-8A0F907ABF6F}" type="datetime1">
              <a:rPr lang="tr-TR" smtClean="0"/>
              <a:pPr/>
              <a:t>15.01.2026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8" name="Altbilgi Yer Tutucusu 4"/>
          <p:cNvSpPr txBox="1">
            <a:spLocks/>
          </p:cNvSpPr>
          <p:nvPr userDrawn="1"/>
        </p:nvSpPr>
        <p:spPr>
          <a:xfrm>
            <a:off x="4038600" y="6433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400" b="1" kern="1200">
                <a:solidFill>
                  <a:srgbClr val="962E2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/>
              <a:t>FATİH EĞİTİM FAKÜLTESİ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66726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9FED1-CB3C-4812-8E54-E89C0D4544DE}" type="datetime1">
              <a:rPr lang="tr-TR" smtClean="0"/>
              <a:pPr/>
              <a:t>15.01.2026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0" name="Altbilgi Yer Tutucusu 4"/>
          <p:cNvSpPr txBox="1">
            <a:spLocks/>
          </p:cNvSpPr>
          <p:nvPr userDrawn="1"/>
        </p:nvSpPr>
        <p:spPr>
          <a:xfrm>
            <a:off x="4038600" y="6433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400" b="1" kern="1200">
                <a:solidFill>
                  <a:srgbClr val="962E2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/>
              <a:t>FATİH EĞİTİM FAKÜLTESİ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4126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68889-DDDD-45DC-9553-67B10B6C00B2}" type="datetime1">
              <a:rPr lang="tr-TR" smtClean="0"/>
              <a:pPr/>
              <a:t>15.01.2026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6" name="Altbilgi Yer Tutucusu 4"/>
          <p:cNvSpPr txBox="1">
            <a:spLocks/>
          </p:cNvSpPr>
          <p:nvPr userDrawn="1"/>
        </p:nvSpPr>
        <p:spPr>
          <a:xfrm>
            <a:off x="4038600" y="6433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400" b="1" kern="1200">
                <a:solidFill>
                  <a:srgbClr val="962E2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/>
              <a:t>FATİH EĞİTİM FAKÜLTESİ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337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B49559-7127-46B2-B508-C09D5AF1D53B}" type="datetime1">
              <a:rPr lang="tr-TR" smtClean="0"/>
              <a:pPr/>
              <a:t>15.01.2026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5" name="Altbilgi Yer Tutucusu 4"/>
          <p:cNvSpPr txBox="1">
            <a:spLocks/>
          </p:cNvSpPr>
          <p:nvPr userDrawn="1"/>
        </p:nvSpPr>
        <p:spPr>
          <a:xfrm>
            <a:off x="4038600" y="6433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400" b="1" kern="1200">
                <a:solidFill>
                  <a:srgbClr val="962E2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/>
              <a:t>FATİH EĞİTİM FAKÜLTESİ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83473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244FA-EF27-4A31-8EC0-0303387C13D8}" type="datetime1">
              <a:rPr lang="tr-TR" smtClean="0"/>
              <a:pPr/>
              <a:t>15.01.2026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8" name="Altbilgi Yer Tutucusu 4"/>
          <p:cNvSpPr txBox="1">
            <a:spLocks/>
          </p:cNvSpPr>
          <p:nvPr userDrawn="1"/>
        </p:nvSpPr>
        <p:spPr>
          <a:xfrm>
            <a:off x="4038600" y="6433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400" b="1" kern="1200">
                <a:solidFill>
                  <a:srgbClr val="962E2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/>
              <a:t>FATİH EĞİTİM FAKÜLTESİ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47194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AE819-0255-4657-A4D1-7466D7B706E8}" type="datetime1">
              <a:rPr lang="tr-TR" smtClean="0"/>
              <a:pPr/>
              <a:t>15.01.2026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8" name="Altbilgi Yer Tutucusu 4"/>
          <p:cNvSpPr txBox="1">
            <a:spLocks/>
          </p:cNvSpPr>
          <p:nvPr userDrawn="1"/>
        </p:nvSpPr>
        <p:spPr>
          <a:xfrm>
            <a:off x="4038600" y="6433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tr-TR"/>
            </a:defPPr>
            <a:lvl1pPr marL="0" algn="ctr" defTabSz="914400" rtl="0" eaLnBrk="1" latinLnBrk="0" hangingPunct="1">
              <a:defRPr sz="1400" b="1" kern="1200">
                <a:solidFill>
                  <a:srgbClr val="962E2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/>
              <a:t>FATİH EĞİTİM FAKÜLTESİ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44298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dirty="0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215C4-701C-45D7-A05C-41D62B810ADC}" type="datetime1">
              <a:rPr lang="tr-TR" smtClean="0"/>
              <a:pPr/>
              <a:t>15.01.2026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42E69-0B45-4D6A-BDA9-8F9042B0111B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34753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11" Type="http://schemas.openxmlformats.org/officeDocument/2006/relationships/image" Target="../media/image73.jpeg"/><Relationship Id="rId5" Type="http://schemas.openxmlformats.org/officeDocument/2006/relationships/image" Target="../media/image67.jpeg"/><Relationship Id="rId10" Type="http://schemas.openxmlformats.org/officeDocument/2006/relationships/image" Target="../media/image72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İçerik Yer Tutucusu 10"/>
          <p:cNvSpPr txBox="1">
            <a:spLocks/>
          </p:cNvSpPr>
          <p:nvPr/>
        </p:nvSpPr>
        <p:spPr>
          <a:xfrm>
            <a:off x="0" y="1596451"/>
            <a:ext cx="12102860" cy="4347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tr-TR" sz="4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Trabzon Üniversitesi </a:t>
            </a:r>
          </a:p>
          <a:p>
            <a:pPr>
              <a:lnSpc>
                <a:spcPct val="114000"/>
              </a:lnSpc>
            </a:pPr>
            <a:endParaRPr lang="tr-TR" sz="4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114000"/>
              </a:lnSpc>
            </a:pPr>
            <a:r>
              <a:rPr lang="tr-TR" sz="4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Kurumsal İletişim </a:t>
            </a:r>
          </a:p>
          <a:p>
            <a:pPr algn="l">
              <a:lnSpc>
                <a:spcPct val="114000"/>
              </a:lnSpc>
            </a:pPr>
            <a:r>
              <a:rPr lang="tr-TR" sz="4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Direktörlüğü</a:t>
            </a: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6384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rism isContent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2B051-1742-442B-BD19-D71164AFA81D}" type="datetime1">
              <a:rPr lang="tr-TR" smtClean="0"/>
              <a:pPr/>
              <a:t>15.01.2026</a:t>
            </a:fld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10</a:t>
            </a:fld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2"/>
          <a:srcRect t="11824"/>
          <a:stretch/>
        </p:blipFill>
        <p:spPr>
          <a:xfrm>
            <a:off x="2535628" y="1837593"/>
            <a:ext cx="6256679" cy="4335984"/>
          </a:xfrm>
          <a:prstGeom prst="rect">
            <a:avLst/>
          </a:prstGeom>
        </p:spPr>
      </p:pic>
      <p:sp>
        <p:nvSpPr>
          <p:cNvPr id="7" name="Başlık 1">
            <a:extLst>
              <a:ext uri="{FF2B5EF4-FFF2-40B4-BE49-F238E27FC236}">
                <a16:creationId xmlns:a16="http://schemas.microsoft.com/office/drawing/2014/main" id="{72E6FAE2-7A40-0C31-8CF7-468FA0709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550" y="848677"/>
            <a:ext cx="7813181" cy="616225"/>
          </a:xfrm>
        </p:spPr>
        <p:txBody>
          <a:bodyPr>
            <a:normAutofit fontScale="90000"/>
          </a:bodyPr>
          <a:lstStyle/>
          <a:p>
            <a:pPr algn="ctr"/>
            <a:r>
              <a:rPr lang="tr-TR" sz="3600" b="1" dirty="0">
                <a:solidFill>
                  <a:srgbClr val="C00000"/>
                </a:solidFill>
              </a:rPr>
              <a:t>KALİTE GÜVENCESİ VE KALİTE KOMİSYONU</a:t>
            </a:r>
            <a:endParaRPr lang="tr-TR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lt Başlık 6"/>
          <p:cNvSpPr>
            <a:spLocks noGrp="1"/>
          </p:cNvSpPr>
          <p:nvPr>
            <p:ph type="subTitle" idx="1"/>
          </p:nvPr>
        </p:nvSpPr>
        <p:spPr>
          <a:xfrm>
            <a:off x="1524000" y="2521384"/>
            <a:ext cx="9254836" cy="2457016"/>
          </a:xfrm>
        </p:spPr>
        <p:txBody>
          <a:bodyPr>
            <a:normAutofit fontScale="92500" lnSpcReduction="10000"/>
          </a:bodyPr>
          <a:lstStyle/>
          <a:p>
            <a:r>
              <a:rPr lang="tr-TR" sz="9600" b="1" dirty="0">
                <a:solidFill>
                  <a:srgbClr val="FF0000"/>
                </a:solidFill>
              </a:rPr>
              <a:t>Fiziksel Altyapı ve Tesisler</a:t>
            </a:r>
          </a:p>
          <a:p>
            <a:endParaRPr lang="tr-TR" sz="9600" b="1" dirty="0">
              <a:solidFill>
                <a:srgbClr val="FF0000"/>
              </a:solidFill>
            </a:endParaRPr>
          </a:p>
          <a:p>
            <a:endParaRPr lang="tr-TR" sz="6000" b="1" dirty="0">
              <a:solidFill>
                <a:srgbClr val="FF0000"/>
              </a:solidFill>
            </a:endParaRP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2B051-1742-442B-BD19-D71164AFA81D}" type="datetime1">
              <a:rPr lang="tr-TR" smtClean="0"/>
              <a:pPr/>
              <a:t>15.01.2026</a:t>
            </a:fld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5178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rism isContent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2E6FAE2-7A40-0C31-8CF7-468FA0709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080" y="853920"/>
            <a:ext cx="10278377" cy="616225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>
                <a:solidFill>
                  <a:srgbClr val="FF0000"/>
                </a:solidFill>
                <a:latin typeface="+mn-lt"/>
              </a:rPr>
              <a:t>Fiziksel Yapı: </a:t>
            </a:r>
            <a:r>
              <a:rPr lang="tr-TR" sz="3600" b="1" dirty="0">
                <a:solidFill>
                  <a:srgbClr val="3333FF"/>
                </a:solidFill>
                <a:latin typeface="+mn-lt"/>
              </a:rPr>
              <a:t>Hizmet Alanları</a:t>
            </a:r>
            <a:endParaRPr lang="tr-TR" sz="3600" dirty="0">
              <a:solidFill>
                <a:srgbClr val="3333FF"/>
              </a:solidFill>
            </a:endParaRP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BF372-F79F-47DF-8DAA-DBE12665072C}" type="datetime1">
              <a:rPr lang="tr-TR" smtClean="0"/>
              <a:pPr/>
              <a:t>15.01.2026</a:t>
            </a:fld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12</a:t>
            </a:fld>
            <a:endParaRPr lang="tr-TR"/>
          </a:p>
        </p:txBody>
      </p:sp>
      <p:sp>
        <p:nvSpPr>
          <p:cNvPr id="7" name="Akış Çizelgesi: Toplam Birleşimi 6"/>
          <p:cNvSpPr/>
          <p:nvPr/>
        </p:nvSpPr>
        <p:spPr>
          <a:xfrm>
            <a:off x="11801284" y="6586463"/>
            <a:ext cx="234962" cy="270024"/>
          </a:xfrm>
          <a:prstGeom prst="flowChartSummingJunc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571076"/>
              </p:ext>
            </p:extLst>
          </p:nvPr>
        </p:nvGraphicFramePr>
        <p:xfrm>
          <a:off x="346080" y="2068815"/>
          <a:ext cx="11572685" cy="2922525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2436116">
                  <a:extLst>
                    <a:ext uri="{9D8B030D-6E8A-4147-A177-3AD203B41FA5}">
                      <a16:colId xmlns:a16="http://schemas.microsoft.com/office/drawing/2014/main" val="3971967903"/>
                    </a:ext>
                  </a:extLst>
                </a:gridCol>
                <a:gridCol w="1023186">
                  <a:extLst>
                    <a:ext uri="{9D8B030D-6E8A-4147-A177-3AD203B41FA5}">
                      <a16:colId xmlns:a16="http://schemas.microsoft.com/office/drawing/2014/main" val="4094087159"/>
                    </a:ext>
                  </a:extLst>
                </a:gridCol>
                <a:gridCol w="1560945">
                  <a:extLst>
                    <a:ext uri="{9D8B030D-6E8A-4147-A177-3AD203B41FA5}">
                      <a16:colId xmlns:a16="http://schemas.microsoft.com/office/drawing/2014/main" val="416363929"/>
                    </a:ext>
                  </a:extLst>
                </a:gridCol>
                <a:gridCol w="1551709">
                  <a:extLst>
                    <a:ext uri="{9D8B030D-6E8A-4147-A177-3AD203B41FA5}">
                      <a16:colId xmlns:a16="http://schemas.microsoft.com/office/drawing/2014/main" val="1810272846"/>
                    </a:ext>
                  </a:extLst>
                </a:gridCol>
                <a:gridCol w="2493819">
                  <a:extLst>
                    <a:ext uri="{9D8B030D-6E8A-4147-A177-3AD203B41FA5}">
                      <a16:colId xmlns:a16="http://schemas.microsoft.com/office/drawing/2014/main" val="2143473600"/>
                    </a:ext>
                  </a:extLst>
                </a:gridCol>
                <a:gridCol w="2506910">
                  <a:extLst>
                    <a:ext uri="{9D8B030D-6E8A-4147-A177-3AD203B41FA5}">
                      <a16:colId xmlns:a16="http://schemas.microsoft.com/office/drawing/2014/main" val="690554438"/>
                    </a:ext>
                  </a:extLst>
                </a:gridCol>
              </a:tblGrid>
              <a:tr h="8612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+mn-lt"/>
                        </a:rPr>
                        <a:t> </a:t>
                      </a:r>
                      <a:endParaRPr lang="tr-TR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Personel Sayısı</a:t>
                      </a:r>
                      <a:endParaRPr lang="tr-TR" sz="200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Çalışma Odası Sayısı (Adet)</a:t>
                      </a:r>
                      <a:endParaRPr lang="tr-TR" sz="200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Çalışma Odası Alanı (m</a:t>
                      </a:r>
                      <a:r>
                        <a:rPr lang="tr-TR" sz="2000" baseline="300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2)</a:t>
                      </a:r>
                      <a:endParaRPr lang="tr-TR" sz="200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Çalışma Odası Başına Düşen Personel Sayısı</a:t>
                      </a:r>
                      <a:endParaRPr lang="tr-TR" sz="200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Personel Başına Düşen Fiziksel Alan (m</a:t>
                      </a:r>
                      <a:r>
                        <a:rPr lang="tr-TR" sz="2000" baseline="300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tr-TR" sz="20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tr-TR" sz="200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42411976"/>
                  </a:ext>
                </a:extLst>
              </a:tr>
              <a:tr h="14026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dirty="0">
                          <a:solidFill>
                            <a:srgbClr val="3333FF"/>
                          </a:solidFill>
                          <a:effectLst/>
                          <a:latin typeface="+mn-lt"/>
                        </a:rPr>
                        <a:t>Akademik Personel Hizmet Alanları-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dirty="0">
                          <a:solidFill>
                            <a:srgbClr val="3333FF"/>
                          </a:solidFill>
                          <a:effectLst/>
                          <a:latin typeface="+mn-lt"/>
                        </a:rPr>
                        <a:t>İdari Personel Hizmet Alanları</a:t>
                      </a:r>
                      <a:endParaRPr lang="tr-TR" sz="2000" dirty="0">
                        <a:solidFill>
                          <a:srgbClr val="3333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tr-TR" sz="2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+mn-lt"/>
                        </a:rPr>
                        <a:t> 1</a:t>
                      </a:r>
                      <a:endParaRPr lang="tr-TR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60m</a:t>
                      </a:r>
                      <a:r>
                        <a:rPr lang="tr-TR" sz="2000" b="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tr-TR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tr-TR" sz="20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tr-TR" sz="20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+mn-lt"/>
                        </a:rPr>
                        <a:t>15</a:t>
                      </a:r>
                      <a:r>
                        <a:rPr lang="tr-TR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</a:t>
                      </a:r>
                      <a:r>
                        <a:rPr lang="tr-TR" sz="2000" b="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tr-TR" sz="20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tr-TR" sz="2000" dirty="0">
                          <a:effectLst/>
                          <a:latin typeface="+mn-lt"/>
                        </a:rPr>
                        <a:t> </a:t>
                      </a:r>
                      <a:endParaRPr lang="tr-TR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05282906"/>
                  </a:ext>
                </a:extLst>
              </a:tr>
              <a:tr h="600677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                              TOPLAM</a:t>
                      </a:r>
                      <a:endParaRPr lang="tr-TR" sz="200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tr-TR" sz="20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>
                          <a:effectLst/>
                          <a:latin typeface="+mn-lt"/>
                        </a:rPr>
                        <a:t> </a:t>
                      </a:r>
                      <a:endParaRPr lang="tr-TR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+mn-lt"/>
                        </a:rPr>
                        <a:t> </a:t>
                      </a:r>
                      <a:endParaRPr lang="tr-TR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tr-TR" sz="200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dirty="0">
                          <a:effectLst/>
                          <a:latin typeface="+mn-lt"/>
                        </a:rPr>
                        <a:t> </a:t>
                      </a:r>
                      <a:endParaRPr lang="tr-TR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396535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781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rism isContent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58D7B72-2AA8-2447-5858-71A5B898C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57" y="772887"/>
            <a:ext cx="10488543" cy="761384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>
                <a:solidFill>
                  <a:srgbClr val="FF0000"/>
                </a:solidFill>
                <a:latin typeface="+mn-lt"/>
              </a:rPr>
              <a:t>Bilgi ve Teknoloji Kaynakları</a:t>
            </a:r>
            <a:endParaRPr lang="tr-TR" sz="3600" b="1" dirty="0">
              <a:solidFill>
                <a:srgbClr val="FF0000"/>
              </a:solidFill>
            </a:endParaRPr>
          </a:p>
        </p:txBody>
      </p:sp>
      <p:graphicFrame>
        <p:nvGraphicFramePr>
          <p:cNvPr id="3" name="Tabl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7839376"/>
              </p:ext>
            </p:extLst>
          </p:nvPr>
        </p:nvGraphicFramePr>
        <p:xfrm>
          <a:off x="549439" y="1749344"/>
          <a:ext cx="11372921" cy="4406480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3400610">
                  <a:extLst>
                    <a:ext uri="{9D8B030D-6E8A-4147-A177-3AD203B41FA5}">
                      <a16:colId xmlns:a16="http://schemas.microsoft.com/office/drawing/2014/main" val="2078438818"/>
                    </a:ext>
                  </a:extLst>
                </a:gridCol>
                <a:gridCol w="2192436">
                  <a:extLst>
                    <a:ext uri="{9D8B030D-6E8A-4147-A177-3AD203B41FA5}">
                      <a16:colId xmlns:a16="http://schemas.microsoft.com/office/drawing/2014/main" val="1100204914"/>
                    </a:ext>
                  </a:extLst>
                </a:gridCol>
                <a:gridCol w="3491276">
                  <a:extLst>
                    <a:ext uri="{9D8B030D-6E8A-4147-A177-3AD203B41FA5}">
                      <a16:colId xmlns:a16="http://schemas.microsoft.com/office/drawing/2014/main" val="4114048839"/>
                    </a:ext>
                  </a:extLst>
                </a:gridCol>
                <a:gridCol w="2288599">
                  <a:extLst>
                    <a:ext uri="{9D8B030D-6E8A-4147-A177-3AD203B41FA5}">
                      <a16:colId xmlns:a16="http://schemas.microsoft.com/office/drawing/2014/main" val="3467147724"/>
                    </a:ext>
                  </a:extLst>
                </a:gridCol>
              </a:tblGrid>
              <a:tr h="4869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400" dirty="0">
                          <a:solidFill>
                            <a:srgbClr val="FF0000"/>
                          </a:solidFill>
                          <a:effectLst/>
                        </a:rPr>
                        <a:t>Cinsi*</a:t>
                      </a:r>
                      <a:endParaRPr lang="tr-TR" sz="2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245" marR="5524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400" dirty="0">
                          <a:solidFill>
                            <a:srgbClr val="FF0000"/>
                          </a:solidFill>
                          <a:effectLst/>
                        </a:rPr>
                        <a:t>Sayısı (Adet)</a:t>
                      </a:r>
                      <a:endParaRPr lang="tr-TR" sz="2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245" marR="5524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400" dirty="0">
                          <a:solidFill>
                            <a:srgbClr val="FF0000"/>
                          </a:solidFill>
                          <a:effectLst/>
                        </a:rPr>
                        <a:t>Cinsi*</a:t>
                      </a:r>
                      <a:endParaRPr lang="tr-TR" sz="2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400" dirty="0">
                          <a:solidFill>
                            <a:srgbClr val="FF0000"/>
                          </a:solidFill>
                          <a:effectLst/>
                        </a:rPr>
                        <a:t>Sayısı (Adet)</a:t>
                      </a:r>
                      <a:endParaRPr lang="tr-TR" sz="2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43836140"/>
                  </a:ext>
                </a:extLst>
              </a:tr>
              <a:tr h="391953">
                <a:tc>
                  <a:txBody>
                    <a:bodyPr/>
                    <a:lstStyle/>
                    <a:p>
                      <a:pPr marL="360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effectLst/>
                        </a:rPr>
                        <a:t>Masaüstü Bilgisayar</a:t>
                      </a:r>
                      <a:endParaRPr lang="tr-TR" sz="1800" b="1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245" marR="55245" marT="9525" marB="0"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55245" marR="55245" marT="9525" marB="0"/>
                </a:tc>
                <a:tc>
                  <a:txBody>
                    <a:bodyPr/>
                    <a:lstStyle/>
                    <a:p>
                      <a:pPr marL="3600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>
                          <a:effectLst/>
                        </a:rPr>
                        <a:t>Faks</a:t>
                      </a:r>
                      <a:endParaRPr lang="tr-TR" sz="1800" b="1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292113149"/>
                  </a:ext>
                </a:extLst>
              </a:tr>
              <a:tr h="391953">
                <a:tc>
                  <a:txBody>
                    <a:bodyPr/>
                    <a:lstStyle/>
                    <a:p>
                      <a:pPr marL="360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effectLst/>
                        </a:rPr>
                        <a:t>Taşınabilir Bilgisayar </a:t>
                      </a:r>
                      <a:endParaRPr lang="tr-TR" sz="1800" b="1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245" marR="55245" marT="9525" marB="0"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55245" marR="55245" marT="9525" marB="0"/>
                </a:tc>
                <a:tc>
                  <a:txBody>
                    <a:bodyPr/>
                    <a:lstStyle/>
                    <a:p>
                      <a:r>
                        <a:rPr lang="tr-TR" sz="1800" b="1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Telefon</a:t>
                      </a:r>
                      <a:endParaRPr lang="tr-TR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224797730"/>
                  </a:ext>
                </a:extLst>
              </a:tr>
              <a:tr h="391953">
                <a:tc>
                  <a:txBody>
                    <a:bodyPr/>
                    <a:lstStyle/>
                    <a:p>
                      <a:pPr marL="360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effectLst/>
                        </a:rPr>
                        <a:t>Projeksiyon</a:t>
                      </a:r>
                      <a:endParaRPr lang="tr-TR" sz="1800" b="1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245" marR="55245" marT="9525" marB="0"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5245" marR="55245" marT="9525" marB="0"/>
                </a:tc>
                <a:tc>
                  <a:txBody>
                    <a:bodyPr/>
                    <a:lstStyle/>
                    <a:p>
                      <a:pPr marL="360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effectLst/>
                        </a:rPr>
                        <a:t>Kamera</a:t>
                      </a:r>
                      <a:endParaRPr lang="tr-TR" sz="1800" b="1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654475806"/>
                  </a:ext>
                </a:extLst>
              </a:tr>
              <a:tr h="391953">
                <a:tc>
                  <a:txBody>
                    <a:bodyPr/>
                    <a:lstStyle/>
                    <a:p>
                      <a:pPr marL="36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>
                          <a:effectLst/>
                        </a:rPr>
                        <a:t>Akıllı Tahta</a:t>
                      </a:r>
                      <a:endParaRPr lang="tr-TR" sz="1800" b="1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245" marR="55245" marT="9525" marB="0"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55245" marR="55245" marT="9525" marB="0"/>
                </a:tc>
                <a:tc>
                  <a:txBody>
                    <a:bodyPr/>
                    <a:lstStyle/>
                    <a:p>
                      <a:pPr marL="360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effectLst/>
                        </a:rPr>
                        <a:t>Televizyon</a:t>
                      </a:r>
                      <a:endParaRPr lang="tr-TR" sz="1800" b="1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1*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555548246"/>
                  </a:ext>
                </a:extLst>
              </a:tr>
              <a:tr h="391953">
                <a:tc>
                  <a:txBody>
                    <a:bodyPr/>
                    <a:lstStyle/>
                    <a:p>
                      <a:pPr marL="360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effectLst/>
                        </a:rPr>
                        <a:t>Baskı Makinesi</a:t>
                      </a:r>
                      <a:endParaRPr lang="tr-TR" sz="1800" b="1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245" marR="55245" marT="9525" marB="0"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55245" marR="55245" marT="9525" marB="0"/>
                </a:tc>
                <a:tc>
                  <a:txBody>
                    <a:bodyPr/>
                    <a:lstStyle/>
                    <a:p>
                      <a:pPr marL="3600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>
                          <a:effectLst/>
                        </a:rPr>
                        <a:t>Fotoğraf Makinesi</a:t>
                      </a:r>
                      <a:endParaRPr lang="tr-TR" sz="1800" b="1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879821837"/>
                  </a:ext>
                </a:extLst>
              </a:tr>
              <a:tr h="391953">
                <a:tc>
                  <a:txBody>
                    <a:bodyPr/>
                    <a:lstStyle/>
                    <a:p>
                      <a:pPr marL="3600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effectLst/>
                        </a:rPr>
                        <a:t>Fotokopi Makinesi</a:t>
                      </a:r>
                      <a:endParaRPr lang="tr-TR" sz="1800" b="1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245" marR="55245" marT="9525" marB="0"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55245" marR="55245" marT="9525" marB="0"/>
                </a:tc>
                <a:tc>
                  <a:txBody>
                    <a:bodyPr/>
                    <a:lstStyle/>
                    <a:p>
                      <a:pPr marL="3600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>
                          <a:effectLst/>
                        </a:rPr>
                        <a:t>Kulaklık</a:t>
                      </a:r>
                      <a:endParaRPr lang="tr-TR" sz="1800" b="1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83895155"/>
                  </a:ext>
                </a:extLst>
              </a:tr>
              <a:tr h="391953">
                <a:tc>
                  <a:txBody>
                    <a:bodyPr/>
                    <a:lstStyle/>
                    <a:p>
                      <a:pPr marL="3600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>
                          <a:effectLst/>
                        </a:rPr>
                        <a:t>Yazıcı</a:t>
                      </a:r>
                      <a:endParaRPr lang="tr-TR" sz="1800" b="1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245" marR="55245" marT="9525" marB="0"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55245" marR="55245" marT="9525" marB="0"/>
                </a:tc>
                <a:tc>
                  <a:txBody>
                    <a:bodyPr/>
                    <a:lstStyle/>
                    <a:p>
                      <a:pPr marL="3600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>
                          <a:effectLst/>
                        </a:rPr>
                        <a:t>Hoparlör</a:t>
                      </a:r>
                      <a:endParaRPr lang="tr-TR" sz="1800" b="1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649293383"/>
                  </a:ext>
                </a:extLst>
              </a:tr>
              <a:tr h="391953">
                <a:tc>
                  <a:txBody>
                    <a:bodyPr/>
                    <a:lstStyle/>
                    <a:p>
                      <a:pPr marL="3600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>
                          <a:effectLst/>
                        </a:rPr>
                        <a:t>Tarayıcı</a:t>
                      </a:r>
                      <a:endParaRPr lang="tr-TR" sz="1800" b="1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245" marR="55245" marT="9525" marB="0"/>
                </a:tc>
                <a:tc>
                  <a:txBody>
                    <a:bodyPr/>
                    <a:lstStyle/>
                    <a:p>
                      <a:pPr marL="3600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55245" marR="55245" marT="9525" marB="0"/>
                </a:tc>
                <a:tc>
                  <a:txBody>
                    <a:bodyPr/>
                    <a:lstStyle/>
                    <a:p>
                      <a:pPr marL="3600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>
                          <a:effectLst/>
                        </a:rPr>
                        <a:t>Mikroskop</a:t>
                      </a:r>
                      <a:endParaRPr lang="tr-TR" sz="1800" b="1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460991647"/>
                  </a:ext>
                </a:extLst>
              </a:tr>
              <a:tr h="391953">
                <a:tc>
                  <a:txBody>
                    <a:bodyPr/>
                    <a:lstStyle/>
                    <a:p>
                      <a:pPr marL="3600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>
                          <a:effectLst/>
                        </a:rPr>
                        <a:t>Optik Okuyucu</a:t>
                      </a:r>
                      <a:endParaRPr lang="tr-TR" sz="1800" b="1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245" marR="55245" marT="9525" marB="0"/>
                </a:tc>
                <a:tc>
                  <a:txBody>
                    <a:bodyPr/>
                    <a:lstStyle/>
                    <a:p>
                      <a:pPr marL="3600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>
                          <a:solidFill>
                            <a:schemeClr val="tx1"/>
                          </a:solidFill>
                          <a:effectLst/>
                        </a:rPr>
                        <a:t> -</a:t>
                      </a:r>
                      <a:endParaRPr lang="tr-TR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245" marR="55245" marT="9525" marB="0"/>
                </a:tc>
                <a:tc>
                  <a:txBody>
                    <a:bodyPr/>
                    <a:lstStyle/>
                    <a:p>
                      <a:pPr marL="3600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>
                          <a:effectLst/>
                        </a:rPr>
                        <a:t>Barkod Yazıcı</a:t>
                      </a:r>
                      <a:endParaRPr lang="tr-TR" sz="1800" b="1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451612311"/>
                  </a:ext>
                </a:extLst>
              </a:tr>
              <a:tr h="391953">
                <a:tc>
                  <a:txBody>
                    <a:bodyPr/>
                    <a:lstStyle/>
                    <a:p>
                      <a:pPr marL="3600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 err="1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Gimbal</a:t>
                      </a:r>
                      <a:endParaRPr lang="tr-TR" sz="1800" b="1" dirty="0"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5245" marR="55245" marT="9525" marB="0"/>
                </a:tc>
                <a:tc>
                  <a:txBody>
                    <a:bodyPr/>
                    <a:lstStyle/>
                    <a:p>
                      <a:pPr marL="3600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55245" marR="55245" marT="9525" marB="0"/>
                </a:tc>
                <a:tc>
                  <a:txBody>
                    <a:bodyPr/>
                    <a:lstStyle/>
                    <a:p>
                      <a:pPr marL="3600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El Giyotini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60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122738371"/>
                  </a:ext>
                </a:extLst>
              </a:tr>
            </a:tbl>
          </a:graphicData>
        </a:graphic>
      </p:graphicFrame>
      <p:sp>
        <p:nvSpPr>
          <p:cNvPr id="6" name="Veri Yer Tutucusu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78A17-3A24-4146-BBF5-1E747E175326}" type="datetime1">
              <a:rPr lang="tr-TR" smtClean="0"/>
              <a:pPr/>
              <a:t>15.01.2026</a:t>
            </a:fld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6473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rism isContent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lt Başlık 6"/>
          <p:cNvSpPr>
            <a:spLocks noGrp="1"/>
          </p:cNvSpPr>
          <p:nvPr>
            <p:ph type="subTitle" idx="1"/>
          </p:nvPr>
        </p:nvSpPr>
        <p:spPr>
          <a:xfrm>
            <a:off x="951345" y="2521383"/>
            <a:ext cx="10402455" cy="3177453"/>
          </a:xfrm>
        </p:spPr>
        <p:txBody>
          <a:bodyPr>
            <a:normAutofit fontScale="40000" lnSpcReduction="20000"/>
          </a:bodyPr>
          <a:lstStyle/>
          <a:p>
            <a:r>
              <a:rPr lang="tr-TR" sz="18500" b="1" dirty="0">
                <a:solidFill>
                  <a:srgbClr val="3333FF"/>
                </a:solidFill>
              </a:rPr>
              <a:t>Araştırma ve Geliştirme</a:t>
            </a:r>
          </a:p>
          <a:p>
            <a:endParaRPr lang="tr-TR" sz="9600" b="1" dirty="0">
              <a:solidFill>
                <a:srgbClr val="FF0000"/>
              </a:solidFill>
            </a:endParaRPr>
          </a:p>
          <a:p>
            <a:endParaRPr lang="tr-TR" sz="9600" b="1" dirty="0">
              <a:solidFill>
                <a:srgbClr val="FF0000"/>
              </a:solidFill>
            </a:endParaRPr>
          </a:p>
          <a:p>
            <a:r>
              <a:rPr lang="tr-TR" sz="9600" b="1" dirty="0">
                <a:solidFill>
                  <a:srgbClr val="FF0000"/>
                </a:solidFill>
              </a:rPr>
              <a:t>Bilimsel, Sosyal, Kültürel ve Sportif Faaliyetler</a:t>
            </a:r>
            <a:endParaRPr lang="tr-TR" sz="6000" b="1" dirty="0">
              <a:solidFill>
                <a:srgbClr val="FF0000"/>
              </a:solidFill>
            </a:endParaRP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2B051-1742-442B-BD19-D71164AFA81D}" type="datetime1">
              <a:rPr lang="tr-TR" smtClean="0"/>
              <a:pPr/>
              <a:t>15.01.2026</a:t>
            </a:fld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6035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window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C5F4D-7C4C-50B3-5ACD-D52BC1088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05E153EF-0EFF-C3A4-7A32-90A6C33F1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230" y="696686"/>
            <a:ext cx="10406741" cy="805543"/>
          </a:xfrm>
        </p:spPr>
        <p:txBody>
          <a:bodyPr>
            <a:normAutofit fontScale="90000"/>
          </a:bodyPr>
          <a:lstStyle/>
          <a:p>
            <a:pPr algn="ctr"/>
            <a:r>
              <a:rPr lang="tr-TR" sz="3200" b="1" dirty="0">
                <a:solidFill>
                  <a:srgbClr val="FF0000"/>
                </a:solidFill>
              </a:rPr>
              <a:t>Bilimsel, Sosyal, Kültürel ve Sportif Faaliyetler </a:t>
            </a:r>
            <a:br>
              <a:rPr lang="tr-TR" sz="3200" b="1" dirty="0">
                <a:solidFill>
                  <a:srgbClr val="FF0000"/>
                </a:solidFill>
              </a:rPr>
            </a:br>
            <a:r>
              <a:rPr lang="tr-TR" sz="2200" b="1" dirty="0">
                <a:solidFill>
                  <a:srgbClr val="3333FF"/>
                </a:solidFill>
              </a:rPr>
              <a:t>(Düzenlemiş olduğunuz her bir etkinliğe ilişkin bilgileri tabloya yazınız)</a:t>
            </a:r>
            <a:endParaRPr lang="tr-TR" sz="2200" dirty="0">
              <a:solidFill>
                <a:srgbClr val="3333FF"/>
              </a:solidFill>
            </a:endParaRP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44DB81F-A96E-C70A-DD4B-042360FCF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2B051-1742-442B-BD19-D71164AFA81D}" type="datetime1">
              <a:rPr lang="tr-TR" smtClean="0"/>
              <a:pPr/>
              <a:t>15.01.2026</a:t>
            </a:fld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F7405172-6920-559F-F1E4-FC8D30265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15</a:t>
            </a:fld>
            <a:endParaRPr lang="tr-TR"/>
          </a:p>
        </p:txBody>
      </p:sp>
      <p:graphicFrame>
        <p:nvGraphicFramePr>
          <p:cNvPr id="6" name="Tablo 5">
            <a:extLst>
              <a:ext uri="{FF2B5EF4-FFF2-40B4-BE49-F238E27FC236}">
                <a16:creationId xmlns:a16="http://schemas.microsoft.com/office/drawing/2014/main" id="{E1F76A84-6BCF-0DF6-610E-A52D29CE72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0775921"/>
              </p:ext>
            </p:extLst>
          </p:nvPr>
        </p:nvGraphicFramePr>
        <p:xfrm>
          <a:off x="1600200" y="2149124"/>
          <a:ext cx="8907781" cy="3175209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373912">
                  <a:extLst>
                    <a:ext uri="{9D8B030D-6E8A-4147-A177-3AD203B41FA5}">
                      <a16:colId xmlns:a16="http://schemas.microsoft.com/office/drawing/2014/main" val="3980326864"/>
                    </a:ext>
                  </a:extLst>
                </a:gridCol>
                <a:gridCol w="2988311">
                  <a:extLst>
                    <a:ext uri="{9D8B030D-6E8A-4147-A177-3AD203B41FA5}">
                      <a16:colId xmlns:a16="http://schemas.microsoft.com/office/drawing/2014/main" val="3129810704"/>
                    </a:ext>
                  </a:extLst>
                </a:gridCol>
                <a:gridCol w="1055597">
                  <a:extLst>
                    <a:ext uri="{9D8B030D-6E8A-4147-A177-3AD203B41FA5}">
                      <a16:colId xmlns:a16="http://schemas.microsoft.com/office/drawing/2014/main" val="2886080618"/>
                    </a:ext>
                  </a:extLst>
                </a:gridCol>
                <a:gridCol w="3489961">
                  <a:extLst>
                    <a:ext uri="{9D8B030D-6E8A-4147-A177-3AD203B41FA5}">
                      <a16:colId xmlns:a16="http://schemas.microsoft.com/office/drawing/2014/main" val="561972338"/>
                    </a:ext>
                  </a:extLst>
                </a:gridCol>
              </a:tblGrid>
              <a:tr h="286265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Tarih </a:t>
                      </a:r>
                      <a:endParaRPr lang="tr-TR" sz="12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ETKİNLİK</a:t>
                      </a:r>
                      <a:endParaRPr lang="tr-TR" sz="1200" b="1" i="1" u="none" strike="noStrike" dirty="0"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Tarih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ETKİNLİK</a:t>
                      </a:r>
                      <a:endParaRPr lang="tr-TR" sz="1200" b="1" i="1" u="none" strike="noStrike" dirty="0"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880829489"/>
                  </a:ext>
                </a:extLst>
              </a:tr>
              <a:tr h="246851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Şubat 2024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Üniversite Bölüm Tanıtımı ve Kariyer Fuarı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Mayıs 2024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Çelenk Töreni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493554729"/>
                  </a:ext>
                </a:extLst>
              </a:tr>
              <a:tr h="246931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Şubat 2024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106. Yıl Dönümünde Rus İşgalinden Kurtuluşa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Haziran 2024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Protokol Daveti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88816453"/>
                  </a:ext>
                </a:extLst>
              </a:tr>
              <a:tr h="267486">
                <a:tc>
                  <a:txBody>
                    <a:bodyPr/>
                    <a:lstStyle/>
                    <a:p>
                      <a:pPr algn="l" fontAlgn="b"/>
                      <a:r>
                        <a:rPr lang="tr-T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Mart 2024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Bağımlılıkla Mücadele Kurumlar Arası İş Birliği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Temmuz 2024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Gazi Mecliste O Gece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48017327"/>
                  </a:ext>
                </a:extLst>
              </a:tr>
              <a:tr h="297469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Mart 2024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Dünya Kadınlar Günü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5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Temmuz 2024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YKS2024 Tercih Günleri 23 Temmuz-2 Ağustos 2024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969351913"/>
                  </a:ext>
                </a:extLst>
              </a:tr>
              <a:tr h="315874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Mart 2024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Şehri-Ramazan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Temmuz2024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Tercih Rehberi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173674110"/>
                  </a:ext>
                </a:extLst>
              </a:tr>
              <a:tr h="30711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5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Mart 2024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Çanakkale Zaferi ve Şehitleri Anma Günü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Eylül 2024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2024-2025 </a:t>
                      </a:r>
                      <a:r>
                        <a:rPr lang="tr-TR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Akademik Yılı Açılışı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990684589"/>
                  </a:ext>
                </a:extLst>
              </a:tr>
              <a:tr h="356648">
                <a:tc>
                  <a:txBody>
                    <a:bodyPr/>
                    <a:lstStyle/>
                    <a:p>
                      <a:pPr algn="l" fontAlgn="b"/>
                      <a:r>
                        <a:rPr lang="tr-T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25-28 Nisan 2024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5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Trabzon </a:t>
                      </a:r>
                      <a:r>
                        <a:rPr lang="tr-TR" sz="10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Tanıtım Günleri ‘Ankara’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Ekim 2024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TEKNOFEST</a:t>
                      </a:r>
                      <a:endParaRPr lang="tr-TR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913870283"/>
                  </a:ext>
                </a:extLst>
              </a:tr>
              <a:tr h="317021">
                <a:tc>
                  <a:txBody>
                    <a:bodyPr/>
                    <a:lstStyle/>
                    <a:p>
                      <a:pPr algn="l" fontAlgn="b"/>
                      <a:r>
                        <a:rPr lang="tr-T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Mayıs 2024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Mezuniyet Törenleri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Ekim 2024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Çelenk Töreni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884964091"/>
                  </a:ext>
                </a:extLst>
              </a:tr>
              <a:tr h="2667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Mayıs 2024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Bilim Kültür, Sanat ve Spor Etkinlikleri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Kasım 2024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Çelenk Töreni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4860182"/>
                  </a:ext>
                </a:extLst>
              </a:tr>
              <a:tr h="266775">
                <a:tc>
                  <a:txBody>
                    <a:bodyPr/>
                    <a:lstStyle/>
                    <a:p>
                      <a:pPr algn="l" fontAlgn="b"/>
                      <a:r>
                        <a:rPr lang="tr-T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Mayıs 2024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6. Kuruluş Yıl Dönümü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r>
                        <a:rPr lang="tr-TR" sz="105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Aralık 2024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r>
                        <a:rPr lang="tr-TR" sz="10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Hürkuş’un</a:t>
                      </a:r>
                      <a:r>
                        <a:rPr lang="tr-TR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Hikayesi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8838576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009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2353429-5C21-BA07-94EC-8C16E7265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2B051-1742-442B-BD19-D71164AFA81D}" type="datetime1">
              <a:rPr lang="tr-TR" smtClean="0"/>
              <a:pPr/>
              <a:t>15.01.2026</a:t>
            </a:fld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6EE56A5-4908-63EC-AD1E-2DA88C8FB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16</a:t>
            </a:fld>
            <a:endParaRPr lang="tr-TR"/>
          </a:p>
        </p:txBody>
      </p:sp>
      <p:sp>
        <p:nvSpPr>
          <p:cNvPr id="6" name="Unvan 4">
            <a:extLst>
              <a:ext uri="{FF2B5EF4-FFF2-40B4-BE49-F238E27FC236}">
                <a16:creationId xmlns:a16="http://schemas.microsoft.com/office/drawing/2014/main" id="{144EE8F1-B720-9757-1DBD-400E4452F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1840"/>
            <a:ext cx="2951285" cy="1325563"/>
          </a:xfrm>
        </p:spPr>
        <p:txBody>
          <a:bodyPr/>
          <a:lstStyle/>
          <a:p>
            <a:r>
              <a:rPr lang="tr-TR" dirty="0">
                <a:solidFill>
                  <a:srgbClr val="C00000"/>
                </a:solidFill>
              </a:rPr>
              <a:t>Faaliyetler</a:t>
            </a:r>
            <a:r>
              <a:rPr lang="tr-TR" dirty="0"/>
              <a:t> </a:t>
            </a:r>
          </a:p>
        </p:txBody>
      </p:sp>
      <p:pic>
        <p:nvPicPr>
          <p:cNvPr id="8" name="Resim 7" descr="metin, ekran görüntüsü, web sitesi, web sayfası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5859B5B1-8B79-E491-4049-7C01789318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00" b="31111"/>
          <a:stretch>
            <a:fillRect/>
          </a:stretch>
        </p:blipFill>
        <p:spPr>
          <a:xfrm>
            <a:off x="3617833" y="4181340"/>
            <a:ext cx="2478167" cy="2017017"/>
          </a:xfrm>
          <a:prstGeom prst="rect">
            <a:avLst/>
          </a:prstGeom>
        </p:spPr>
      </p:pic>
      <p:pic>
        <p:nvPicPr>
          <p:cNvPr id="12" name="Resim 11" descr="metin, ekran görüntüsü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96FBAB26-B493-7745-23C1-281FD2406E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23" b="18055"/>
          <a:stretch>
            <a:fillRect/>
          </a:stretch>
        </p:blipFill>
        <p:spPr>
          <a:xfrm>
            <a:off x="726276" y="1988309"/>
            <a:ext cx="2428403" cy="1981054"/>
          </a:xfrm>
          <a:prstGeom prst="rect">
            <a:avLst/>
          </a:prstGeom>
        </p:spPr>
      </p:pic>
      <p:pic>
        <p:nvPicPr>
          <p:cNvPr id="18" name="Resim 17" descr="metin, ekran görüntüsü, mektup, harf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F3F6627D-F463-C052-6F80-8A2C0BFF3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00" b="35111"/>
          <a:stretch>
            <a:fillRect/>
          </a:stretch>
        </p:blipFill>
        <p:spPr>
          <a:xfrm>
            <a:off x="726276" y="4181342"/>
            <a:ext cx="2428403" cy="2017016"/>
          </a:xfrm>
          <a:prstGeom prst="rect">
            <a:avLst/>
          </a:prstGeom>
        </p:spPr>
      </p:pic>
      <p:pic>
        <p:nvPicPr>
          <p:cNvPr id="20" name="Resim 19" descr="metin, yazı tipi, ekran görüntüsü, grafik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B283A6AB-CB09-4D8E-6B48-8DEF9D1B71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7" b="13556"/>
          <a:stretch>
            <a:fillRect/>
          </a:stretch>
        </p:blipFill>
        <p:spPr>
          <a:xfrm>
            <a:off x="9344538" y="1984633"/>
            <a:ext cx="2670300" cy="4213300"/>
          </a:xfrm>
          <a:prstGeom prst="rect">
            <a:avLst/>
          </a:prstGeom>
        </p:spPr>
      </p:pic>
      <p:pic>
        <p:nvPicPr>
          <p:cNvPr id="22" name="Resim 21" descr="metin, ekran görüntüsü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A2F0188B-1948-FCC8-3CB5-60D2E70D4A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22" b="25063"/>
          <a:stretch>
            <a:fillRect/>
          </a:stretch>
        </p:blipFill>
        <p:spPr>
          <a:xfrm>
            <a:off x="6452983" y="2061587"/>
            <a:ext cx="2613661" cy="2037838"/>
          </a:xfrm>
          <a:prstGeom prst="rect">
            <a:avLst/>
          </a:prstGeom>
        </p:spPr>
      </p:pic>
      <p:pic>
        <p:nvPicPr>
          <p:cNvPr id="24" name="Resim 23" descr="metin, ekran görüntüsü, web sitesi, web sayfası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C0843EE5-9B77-D57A-919E-43238ED628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56" b="39445"/>
          <a:stretch>
            <a:fillRect/>
          </a:stretch>
        </p:blipFill>
        <p:spPr>
          <a:xfrm>
            <a:off x="6435326" y="4181340"/>
            <a:ext cx="2670300" cy="2011180"/>
          </a:xfrm>
          <a:prstGeom prst="rect">
            <a:avLst/>
          </a:prstGeom>
        </p:spPr>
      </p:pic>
      <p:pic>
        <p:nvPicPr>
          <p:cNvPr id="28" name="Resim 27" descr="metin, ekran görüntüsü, web sitesi, çevrimiçi reklamcılı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CC167351-0DB9-E07D-E0EC-A76CD6A33C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11" b="26000"/>
          <a:stretch>
            <a:fillRect/>
          </a:stretch>
        </p:blipFill>
        <p:spPr>
          <a:xfrm>
            <a:off x="3581400" y="1988309"/>
            <a:ext cx="2514600" cy="198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6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3F9985-D357-C4ED-4862-5F25196B0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8A1471D-CB6A-E3A7-96E8-10E0765AD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2B051-1742-442B-BD19-D71164AFA81D}" type="datetime1">
              <a:rPr lang="tr-TR" smtClean="0"/>
              <a:pPr/>
              <a:t>15.01.2026</a:t>
            </a:fld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42C52A58-A44B-ECBC-4EE8-30CDDA31C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17</a:t>
            </a:fld>
            <a:endParaRPr lang="tr-TR"/>
          </a:p>
        </p:txBody>
      </p:sp>
      <p:pic>
        <p:nvPicPr>
          <p:cNvPr id="30" name="Resim 29" descr="metin, ekran görüntüsü, insan yüzü, web sites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D877D85A-411A-72A3-DD82-9679AD2490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00" b="35111"/>
          <a:stretch>
            <a:fillRect/>
          </a:stretch>
        </p:blipFill>
        <p:spPr>
          <a:xfrm>
            <a:off x="6331232" y="1922349"/>
            <a:ext cx="2381265" cy="2150285"/>
          </a:xfrm>
          <a:prstGeom prst="rect">
            <a:avLst/>
          </a:prstGeom>
        </p:spPr>
      </p:pic>
      <p:pic>
        <p:nvPicPr>
          <p:cNvPr id="26" name="Resim 25" descr="metin, ekran görüntüsü, web sitesi, çevrimiçi reklamcılı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A2E8EE17-E299-B216-EB78-8E1589B61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" t="30666" r="2785" b="30555"/>
          <a:stretch>
            <a:fillRect/>
          </a:stretch>
        </p:blipFill>
        <p:spPr>
          <a:xfrm>
            <a:off x="3241504" y="1856483"/>
            <a:ext cx="2743199" cy="2216151"/>
          </a:xfrm>
          <a:prstGeom prst="rect">
            <a:avLst/>
          </a:prstGeom>
        </p:spPr>
      </p:pic>
      <p:pic>
        <p:nvPicPr>
          <p:cNvPr id="16" name="Resim 15" descr="metin, ekran görüntüsü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350E3310-3137-07A9-B977-27D35FC00D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78" b="44222"/>
          <a:stretch>
            <a:fillRect/>
          </a:stretch>
        </p:blipFill>
        <p:spPr>
          <a:xfrm>
            <a:off x="8929486" y="1872284"/>
            <a:ext cx="2746369" cy="2200350"/>
          </a:xfrm>
          <a:prstGeom prst="rect">
            <a:avLst/>
          </a:prstGeom>
        </p:spPr>
      </p:pic>
      <p:pic>
        <p:nvPicPr>
          <p:cNvPr id="10" name="Resim 9" descr="metin, ekran görüntüsü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1491B52B-C27E-B043-D0D8-969F072EDB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00" b="52222"/>
          <a:stretch>
            <a:fillRect/>
          </a:stretch>
        </p:blipFill>
        <p:spPr>
          <a:xfrm>
            <a:off x="8929486" y="4200173"/>
            <a:ext cx="2919413" cy="1884740"/>
          </a:xfrm>
          <a:prstGeom prst="rect">
            <a:avLst/>
          </a:prstGeom>
        </p:spPr>
      </p:pic>
      <p:pic>
        <p:nvPicPr>
          <p:cNvPr id="14" name="Resim 13" descr="metin, ekran görüntüsü, web sitesi, çevrimiçi reklamcılı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D76B2B67-4A96-C59A-567F-0980D5AF49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22" b="41778"/>
          <a:stretch>
            <a:fillRect/>
          </a:stretch>
        </p:blipFill>
        <p:spPr>
          <a:xfrm>
            <a:off x="3241505" y="4211263"/>
            <a:ext cx="2743200" cy="1915220"/>
          </a:xfrm>
          <a:prstGeom prst="rect">
            <a:avLst/>
          </a:prstGeom>
        </p:spPr>
      </p:pic>
      <p:pic>
        <p:nvPicPr>
          <p:cNvPr id="8" name="Resim 7" descr="metin, ekran görüntüsü, web sayfası, yazıl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B2F7843A-D413-F2F5-8AE7-2106DA3B91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78" b="35111"/>
          <a:stretch>
            <a:fillRect/>
          </a:stretch>
        </p:blipFill>
        <p:spPr>
          <a:xfrm>
            <a:off x="6331233" y="4211263"/>
            <a:ext cx="2381265" cy="1888890"/>
          </a:xfrm>
          <a:prstGeom prst="rect">
            <a:avLst/>
          </a:prstGeom>
        </p:spPr>
      </p:pic>
      <p:pic>
        <p:nvPicPr>
          <p:cNvPr id="17" name="Resim 16" descr="metin, ekran görüntüsü, web sitesi, web sayfası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DDDFFAF1-C51F-5B87-D02F-8565D3D732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2" b="41097"/>
          <a:stretch>
            <a:fillRect/>
          </a:stretch>
        </p:blipFill>
        <p:spPr>
          <a:xfrm>
            <a:off x="188816" y="1931021"/>
            <a:ext cx="2944159" cy="424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65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window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59230" y="696686"/>
            <a:ext cx="10406741" cy="805543"/>
          </a:xfrm>
        </p:spPr>
        <p:txBody>
          <a:bodyPr>
            <a:normAutofit fontScale="90000"/>
          </a:bodyPr>
          <a:lstStyle/>
          <a:p>
            <a:pPr algn="ctr"/>
            <a:r>
              <a:rPr lang="tr-TR" sz="3200" b="1" dirty="0">
                <a:solidFill>
                  <a:srgbClr val="FF0000"/>
                </a:solidFill>
              </a:rPr>
              <a:t>Bilimsel, Sosyal, Kültürel ve Sportif Faaliyetler </a:t>
            </a:r>
            <a:br>
              <a:rPr lang="tr-TR" sz="3200" b="1" dirty="0">
                <a:solidFill>
                  <a:srgbClr val="FF0000"/>
                </a:solidFill>
              </a:rPr>
            </a:br>
            <a:r>
              <a:rPr lang="tr-TR" sz="2200" b="1" dirty="0">
                <a:solidFill>
                  <a:srgbClr val="3333FF"/>
                </a:solidFill>
              </a:rPr>
              <a:t>(Düzenlemiş olduğunuz her bir etkinliğe ilişkin bilgileri tabloya yazınız)</a:t>
            </a:r>
            <a:endParaRPr lang="tr-TR" sz="2200" dirty="0">
              <a:solidFill>
                <a:srgbClr val="3333FF"/>
              </a:solidFill>
            </a:endParaRP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2B051-1742-442B-BD19-D71164AFA81D}" type="datetime1">
              <a:rPr lang="tr-TR" smtClean="0"/>
              <a:pPr/>
              <a:t>15.01.2026</a:t>
            </a:fld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18</a:t>
            </a:fld>
            <a:endParaRPr lang="tr-TR"/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3120823"/>
              </p:ext>
            </p:extLst>
          </p:nvPr>
        </p:nvGraphicFramePr>
        <p:xfrm>
          <a:off x="1600200" y="2149124"/>
          <a:ext cx="8907781" cy="3405854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373912">
                  <a:extLst>
                    <a:ext uri="{9D8B030D-6E8A-4147-A177-3AD203B41FA5}">
                      <a16:colId xmlns:a16="http://schemas.microsoft.com/office/drawing/2014/main" val="3980326864"/>
                    </a:ext>
                  </a:extLst>
                </a:gridCol>
                <a:gridCol w="2988311">
                  <a:extLst>
                    <a:ext uri="{9D8B030D-6E8A-4147-A177-3AD203B41FA5}">
                      <a16:colId xmlns:a16="http://schemas.microsoft.com/office/drawing/2014/main" val="3129810704"/>
                    </a:ext>
                  </a:extLst>
                </a:gridCol>
                <a:gridCol w="920974">
                  <a:extLst>
                    <a:ext uri="{9D8B030D-6E8A-4147-A177-3AD203B41FA5}">
                      <a16:colId xmlns:a16="http://schemas.microsoft.com/office/drawing/2014/main" val="2886080618"/>
                    </a:ext>
                  </a:extLst>
                </a:gridCol>
                <a:gridCol w="3624584">
                  <a:extLst>
                    <a:ext uri="{9D8B030D-6E8A-4147-A177-3AD203B41FA5}">
                      <a16:colId xmlns:a16="http://schemas.microsoft.com/office/drawing/2014/main" val="561972338"/>
                    </a:ext>
                  </a:extLst>
                </a:gridCol>
              </a:tblGrid>
              <a:tr h="286265"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Tarih </a:t>
                      </a:r>
                      <a:endParaRPr lang="tr-TR" sz="12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200" b="1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ETKİNLİK</a:t>
                      </a:r>
                      <a:endParaRPr lang="tr-TR" sz="1200" b="1" i="1" u="none" strike="noStrike" dirty="0"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i="0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Tarih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ETKİNLİK</a:t>
                      </a:r>
                      <a:endParaRPr lang="tr-TR" sz="1200" b="1" i="1" u="none" strike="noStrike" dirty="0">
                        <a:solidFill>
                          <a:srgbClr val="3333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880829489"/>
                  </a:ext>
                </a:extLst>
              </a:tr>
              <a:tr h="425996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Nisan 2025</a:t>
                      </a:r>
                      <a:endParaRPr lang="tr-TR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Ermeni Meselesi; 1915 Olaylarının Dünü-Bugünü Etkinlik</a:t>
                      </a:r>
                      <a:endParaRPr lang="tr-TR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Kasım 2025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5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Özel Trabzon BİL Anadolu Lisesi  </a:t>
                      </a:r>
                      <a:r>
                        <a:rPr lang="tr-T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Okul gezisi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493554729"/>
                  </a:ext>
                </a:extLst>
              </a:tr>
              <a:tr h="246931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Mayıs 2025 </a:t>
                      </a:r>
                      <a:endParaRPr lang="tr-TR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7. Yıl Dönümü Kutlaması</a:t>
                      </a:r>
                      <a:endParaRPr lang="tr-TR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Kasım</a:t>
                      </a:r>
                      <a:r>
                        <a:rPr lang="tr-TR" sz="105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2025</a:t>
                      </a:r>
                      <a:endParaRPr lang="tr-TR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5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Çaykara Anadolu Lisesi </a:t>
                      </a:r>
                      <a:r>
                        <a:rPr lang="tr-TR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Okul gezisi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88816453"/>
                  </a:ext>
                </a:extLst>
              </a:tr>
              <a:tr h="267857">
                <a:tc>
                  <a:txBody>
                    <a:bodyPr/>
                    <a:lstStyle/>
                    <a:p>
                      <a:pPr algn="l" fontAlgn="ctr"/>
                      <a:r>
                        <a:rPr lang="tr-T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17-21 Eylül 2025 </a:t>
                      </a:r>
                      <a:endParaRPr lang="tr-TR" sz="105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Teknofest</a:t>
                      </a:r>
                      <a:endParaRPr lang="tr-TR" sz="105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Kasım 2025 </a:t>
                      </a:r>
                      <a:endParaRPr lang="tr-TR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5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Şehit Cavit Köroğlu Anadolu Lisesi </a:t>
                      </a:r>
                      <a:r>
                        <a:rPr lang="tr-TR" sz="10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Okul gezisi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870939734"/>
                  </a:ext>
                </a:extLst>
              </a:tr>
              <a:tr h="267486">
                <a:tc>
                  <a:txBody>
                    <a:bodyPr/>
                    <a:lstStyle/>
                    <a:p>
                      <a:pPr algn="l" fontAlgn="b"/>
                      <a:r>
                        <a:rPr lang="tr-TR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Eylül 2025</a:t>
                      </a:r>
                      <a:endParaRPr lang="tr-TR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2025-2026 Akademik Yılı Açılışı</a:t>
                      </a:r>
                      <a:r>
                        <a:rPr lang="tr-TR" sz="10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tr-TR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Kasım 2025</a:t>
                      </a:r>
                      <a:r>
                        <a:rPr lang="tr-TR" sz="10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tr-TR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5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Ardahan Fen Lisesi </a:t>
                      </a:r>
                      <a:r>
                        <a:rPr lang="tr-TR" sz="10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Okul gezisi</a:t>
                      </a:r>
                      <a:endParaRPr lang="tr-TR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48017327"/>
                  </a:ext>
                </a:extLst>
              </a:tr>
              <a:tr h="297469">
                <a:tc>
                  <a:txBody>
                    <a:bodyPr/>
                    <a:lstStyle/>
                    <a:p>
                      <a:pPr algn="l" fontAlgn="b"/>
                      <a:r>
                        <a:rPr lang="tr-TR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r>
                        <a:rPr lang="tr-TR" sz="10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Eylül – 3 Ekim 2025</a:t>
                      </a:r>
                      <a:endParaRPr lang="tr-TR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Oryantasyon Haftası </a:t>
                      </a:r>
                      <a:endParaRPr lang="tr-TR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r>
                        <a:rPr lang="tr-TR" sz="10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Aralık 2025 </a:t>
                      </a:r>
                      <a:endParaRPr lang="tr-TR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5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Hacı Ali Eriş Anadolu İmam Hatip Lisesi </a:t>
                      </a:r>
                      <a:r>
                        <a:rPr lang="tr-TR" sz="10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Okul gezisi</a:t>
                      </a:r>
                      <a:endParaRPr lang="tr-TR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969351913"/>
                  </a:ext>
                </a:extLst>
              </a:tr>
              <a:tr h="366292">
                <a:tc>
                  <a:txBody>
                    <a:bodyPr/>
                    <a:lstStyle/>
                    <a:p>
                      <a:pPr algn="l" fontAlgn="b"/>
                      <a:r>
                        <a:rPr lang="tr-T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Ekim 2025</a:t>
                      </a:r>
                      <a:r>
                        <a:rPr lang="tr-TR" sz="10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tr-TR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YÖK Başkanı Erol </a:t>
                      </a:r>
                      <a:r>
                        <a:rPr lang="tr-TR" sz="105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Özvar</a:t>
                      </a:r>
                      <a:r>
                        <a:rPr lang="tr-TR" sz="10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Senato Toplantısı</a:t>
                      </a:r>
                      <a:endParaRPr lang="tr-TR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Aralık 2025</a:t>
                      </a:r>
                      <a:endParaRPr lang="tr-TR" sz="105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Engel yoktur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173674110"/>
                  </a:ext>
                </a:extLst>
              </a:tr>
              <a:tr h="30711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10-12 Ekim 2025</a:t>
                      </a:r>
                      <a:endParaRPr lang="tr-TR" sz="10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5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Özdemir Bayraktar Bilim Merkezi Etkinliği</a:t>
                      </a:r>
                      <a:endParaRPr lang="tr-TR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Aralık 2025</a:t>
                      </a:r>
                      <a:endParaRPr lang="tr-TR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5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Tedx</a:t>
                      </a:r>
                      <a:r>
                        <a:rPr lang="tr-TR" sz="105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Trabzon </a:t>
                      </a:r>
                      <a:r>
                        <a:rPr lang="tr-TR" sz="1050" u="none" strike="noStrike" baseline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University</a:t>
                      </a:r>
                      <a:endParaRPr lang="tr-TR" sz="10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990684589"/>
                  </a:ext>
                </a:extLst>
              </a:tr>
              <a:tr h="356648">
                <a:tc>
                  <a:txBody>
                    <a:bodyPr/>
                    <a:lstStyle/>
                    <a:p>
                      <a:pPr algn="l" fontAlgn="b"/>
                      <a:r>
                        <a:rPr lang="tr-T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Kasım 2025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Promosyon Çanta Desteği</a:t>
                      </a:r>
                      <a:endParaRPr lang="tr-TR" sz="105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Aralık 2025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Hacı Ali Eriş Anadolu İmam Hatip Lisesi Okul gezisi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913870283"/>
                  </a:ext>
                </a:extLst>
              </a:tr>
              <a:tr h="317021">
                <a:tc>
                  <a:txBody>
                    <a:bodyPr/>
                    <a:lstStyle/>
                    <a:p>
                      <a:pPr algn="l" fontAlgn="b"/>
                      <a:r>
                        <a:rPr lang="tr-TR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Kasım 2025</a:t>
                      </a:r>
                      <a:endParaRPr lang="tr-TR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Yapay Zekanın Yükselişi </a:t>
                      </a:r>
                      <a:endParaRPr lang="tr-TR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Aralık 2025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Şehit Ahmet Çamur Anadolu İmam Hatip Lisesi okul gezisi 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884964091"/>
                  </a:ext>
                </a:extLst>
              </a:tr>
              <a:tr h="2667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tr-TR" sz="10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Kasım 2025</a:t>
                      </a:r>
                      <a:endParaRPr lang="tr-TR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05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Çelenk Töreni </a:t>
                      </a:r>
                      <a:endParaRPr lang="tr-TR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Aralık 2025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Regaip Kandili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48601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616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8A862-E39F-4620-A0F0-63790156FBD3}" type="datetime1">
              <a:rPr lang="tr-TR" smtClean="0"/>
              <a:pPr/>
              <a:t>15.01.2026</a:t>
            </a:fld>
            <a:endParaRPr lang="tr-TR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19</a:t>
            </a:fld>
            <a:endParaRPr lang="tr-TR"/>
          </a:p>
        </p:txBody>
      </p:sp>
      <p:sp>
        <p:nvSpPr>
          <p:cNvPr id="5" name="Unvan 4"/>
          <p:cNvSpPr>
            <a:spLocks noGrp="1"/>
          </p:cNvSpPr>
          <p:nvPr>
            <p:ph type="title"/>
          </p:nvPr>
        </p:nvSpPr>
        <p:spPr>
          <a:xfrm>
            <a:off x="838200" y="461840"/>
            <a:ext cx="2951285" cy="1325563"/>
          </a:xfrm>
        </p:spPr>
        <p:txBody>
          <a:bodyPr/>
          <a:lstStyle/>
          <a:p>
            <a:r>
              <a:rPr lang="tr-TR" dirty="0">
                <a:solidFill>
                  <a:srgbClr val="C00000"/>
                </a:solidFill>
              </a:rPr>
              <a:t>Faaliyetler</a:t>
            </a:r>
            <a:r>
              <a:rPr lang="tr-TR" dirty="0"/>
              <a:t> </a:t>
            </a:r>
          </a:p>
        </p:txBody>
      </p:sp>
      <p:graphicFrame>
        <p:nvGraphicFramePr>
          <p:cNvPr id="7" name="Tablo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9611323"/>
              </p:ext>
            </p:extLst>
          </p:nvPr>
        </p:nvGraphicFramePr>
        <p:xfrm>
          <a:off x="5785501" y="2055977"/>
          <a:ext cx="5272755" cy="3261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272755">
                  <a:extLst>
                    <a:ext uri="{9D8B030D-6E8A-4147-A177-3AD203B41FA5}">
                      <a16:colId xmlns:a16="http://schemas.microsoft.com/office/drawing/2014/main" val="271327710"/>
                    </a:ext>
                  </a:extLst>
                </a:gridCol>
              </a:tblGrid>
              <a:tr h="16355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-Protokol Üyelerinin Belirlenmesi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-Davetiyelerin Dağıtılması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-Goloğlunun Etkinlik Düzeni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-Sahne Arkası Kontrolü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-Promosyon çantalarının hazırlanması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-Üniversitenin sosyal mecralarında paylaşımı  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-Sunum kontrolü-organizesi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Sunucu Metni Hazırlanması</a:t>
                      </a:r>
                    </a:p>
                    <a:p>
                      <a:endParaRPr lang="tr-T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0129000"/>
                  </a:ext>
                </a:extLst>
              </a:tr>
            </a:tbl>
          </a:graphicData>
        </a:graphic>
      </p:graphicFrame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2"/>
          <a:srcRect t="-2" b="36283"/>
          <a:stretch/>
        </p:blipFill>
        <p:spPr>
          <a:xfrm>
            <a:off x="1699149" y="2257907"/>
            <a:ext cx="3253116" cy="2857499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3886200" y="86515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Ermeni Meselesi; 1915 Olaylarının Dünü-Bugünü</a:t>
            </a:r>
          </a:p>
          <a:p>
            <a:pPr algn="ctr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Etkinlik Tarihi: 24 Nisan 2025</a:t>
            </a:r>
          </a:p>
        </p:txBody>
      </p:sp>
    </p:spTree>
    <p:extLst>
      <p:ext uri="{BB962C8B-B14F-4D97-AF65-F5344CB8AC3E}">
        <p14:creationId xmlns:p14="http://schemas.microsoft.com/office/powerpoint/2010/main" val="101673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ythroug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439D512-1640-10B9-0F7A-413D7936E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124" y="793597"/>
            <a:ext cx="9104811" cy="509452"/>
          </a:xfrm>
        </p:spPr>
        <p:txBody>
          <a:bodyPr>
            <a:noAutofit/>
          </a:bodyPr>
          <a:lstStyle/>
          <a:p>
            <a:pPr algn="ctr"/>
            <a:r>
              <a:rPr lang="tr-TR" sz="2800" b="1" dirty="0">
                <a:solidFill>
                  <a:srgbClr val="FF0000"/>
                </a:solidFill>
                <a:latin typeface="+mn-lt"/>
              </a:rPr>
              <a:t>SUNUM PLANI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FFEEEBC-9D10-9D61-A2F2-142355F8E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4972" y="1927960"/>
            <a:ext cx="6009574" cy="4313657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lnSpc>
                <a:spcPct val="150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arenR"/>
            </a:pPr>
            <a:r>
              <a:rPr lang="tr-TR" sz="3200" b="1" dirty="0">
                <a:solidFill>
                  <a:srgbClr val="3333FF"/>
                </a:solidFill>
              </a:rPr>
              <a:t>GİRİŞ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arenR"/>
            </a:pPr>
            <a:r>
              <a:rPr lang="tr-TR" sz="3200" b="1" dirty="0">
                <a:solidFill>
                  <a:srgbClr val="3333FF"/>
                </a:solidFill>
              </a:rPr>
              <a:t>YÖNETİM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arenR"/>
            </a:pPr>
            <a:r>
              <a:rPr lang="tr-TR" sz="3200" b="1" dirty="0">
                <a:solidFill>
                  <a:srgbClr val="3333FF"/>
                </a:solidFill>
              </a:rPr>
              <a:t>PERSONEL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arenR"/>
            </a:pPr>
            <a:r>
              <a:rPr lang="tr-TR" sz="3200" b="1" dirty="0">
                <a:solidFill>
                  <a:srgbClr val="3333FF"/>
                </a:solidFill>
              </a:rPr>
              <a:t>FİZİKSEL ALTYAPI VE TESİSLER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arenR"/>
            </a:pPr>
            <a:r>
              <a:rPr lang="tr-TR" sz="3200" b="1" dirty="0">
                <a:solidFill>
                  <a:srgbClr val="3333FF"/>
                </a:solidFill>
              </a:rPr>
              <a:t>ARAŞTIRMA VE GELİŞTİRME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arenR"/>
            </a:pPr>
            <a:r>
              <a:rPr lang="tr-TR" sz="3200" b="1" dirty="0">
                <a:solidFill>
                  <a:srgbClr val="3333FF"/>
                </a:solidFill>
              </a:rPr>
              <a:t>ULUSLARARASILAŞMA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arenR"/>
            </a:pPr>
            <a:r>
              <a:rPr lang="tr-TR" sz="3200" b="1" dirty="0">
                <a:solidFill>
                  <a:srgbClr val="3333FF"/>
                </a:solidFill>
              </a:rPr>
              <a:t>SORULAR VE ÖNERİLER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arenR"/>
            </a:pPr>
            <a:r>
              <a:rPr lang="tr-TR" sz="3200" b="1" dirty="0">
                <a:solidFill>
                  <a:srgbClr val="3333FF"/>
                </a:solidFill>
              </a:rPr>
              <a:t>KAPANIŞ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63D64-E275-4CC8-83F7-48840783B60B}" type="datetime1">
              <a:rPr lang="tr-TR" smtClean="0"/>
              <a:pPr/>
              <a:t>15.01.2026</a:t>
            </a:fld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4269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rism isContent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8A862-E39F-4620-A0F0-63790156FBD3}" type="datetime1">
              <a:rPr lang="tr-TR" smtClean="0"/>
              <a:pPr/>
              <a:t>15.01.2026</a:t>
            </a:fld>
            <a:endParaRPr lang="tr-TR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20</a:t>
            </a:fld>
            <a:endParaRPr lang="tr-TR"/>
          </a:p>
        </p:txBody>
      </p:sp>
      <p:sp>
        <p:nvSpPr>
          <p:cNvPr id="5" name="Unvan 4"/>
          <p:cNvSpPr>
            <a:spLocks noGrp="1"/>
          </p:cNvSpPr>
          <p:nvPr>
            <p:ph type="title"/>
          </p:nvPr>
        </p:nvSpPr>
        <p:spPr>
          <a:xfrm>
            <a:off x="838200" y="461840"/>
            <a:ext cx="2951285" cy="1325563"/>
          </a:xfrm>
        </p:spPr>
        <p:txBody>
          <a:bodyPr/>
          <a:lstStyle/>
          <a:p>
            <a:r>
              <a:rPr lang="tr-TR" dirty="0">
                <a:solidFill>
                  <a:srgbClr val="C00000"/>
                </a:solidFill>
              </a:rPr>
              <a:t>Faaliyetler</a:t>
            </a:r>
            <a:r>
              <a:rPr lang="tr-TR" dirty="0"/>
              <a:t> 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16"/>
          <a:stretch/>
        </p:blipFill>
        <p:spPr>
          <a:xfrm>
            <a:off x="1315676" y="2480368"/>
            <a:ext cx="3168547" cy="2821992"/>
          </a:xfrm>
          <a:prstGeom prst="rect">
            <a:avLst/>
          </a:prstGeom>
        </p:spPr>
      </p:pic>
      <p:sp>
        <p:nvSpPr>
          <p:cNvPr id="8" name="Dikdörtgen 7"/>
          <p:cNvSpPr/>
          <p:nvPr/>
        </p:nvSpPr>
        <p:spPr>
          <a:xfrm>
            <a:off x="4116754" y="90678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Yıl Dönümü Kutlaması</a:t>
            </a:r>
          </a:p>
          <a:p>
            <a:pPr algn="ctr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Etkinlik Tarihi: 15 Mayıs 2025</a:t>
            </a:r>
          </a:p>
        </p:txBody>
      </p:sp>
      <p:graphicFrame>
        <p:nvGraphicFramePr>
          <p:cNvPr id="11" name="Tablo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174406"/>
              </p:ext>
            </p:extLst>
          </p:nvPr>
        </p:nvGraphicFramePr>
        <p:xfrm>
          <a:off x="6199398" y="2001604"/>
          <a:ext cx="3457349" cy="3779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57349">
                  <a:extLst>
                    <a:ext uri="{9D8B030D-6E8A-4147-A177-3AD203B41FA5}">
                      <a16:colId xmlns:a16="http://schemas.microsoft.com/office/drawing/2014/main" val="271327710"/>
                    </a:ext>
                  </a:extLst>
                </a:gridCol>
              </a:tblGrid>
              <a:tr h="357334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tr-TR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Protokol Üyelerinin Belirlenmesi </a:t>
                      </a:r>
                      <a:endParaRPr lang="tr-TR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tr-T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-Davetiyelerin Dağıtılması</a:t>
                      </a:r>
                      <a:r>
                        <a:rPr lang="tr-TR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tr-TR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-Goloğlunun Etkinlik Düzeni </a:t>
                      </a:r>
                    </a:p>
                    <a:p>
                      <a:r>
                        <a:rPr lang="tr-TR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-Sahne Arkası Kontrolü</a:t>
                      </a:r>
                    </a:p>
                    <a:p>
                      <a:r>
                        <a:rPr lang="tr-TR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-Promosyon çantalarının hazırlanması</a:t>
                      </a:r>
                    </a:p>
                    <a:p>
                      <a:r>
                        <a:rPr lang="tr-TR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-Üniversitenin sosyal mecralarında paylaşımı   </a:t>
                      </a:r>
                    </a:p>
                    <a:p>
                      <a:r>
                        <a:rPr lang="tr-TR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-Sunum kontrolü-organizesi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tr-TR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-Sunucu Metni Hazırlanması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tr-TR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tr-T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Davetiyelerin</a:t>
                      </a:r>
                      <a:r>
                        <a:rPr lang="tr-TR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Tasarlanması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tr-TR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-Davetiye Basımı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tr-TR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-Konuşmacı İsimliklerinin Hazırlanması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tr-TR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-Reji desteği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tr-T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-Etkinliğin</a:t>
                      </a:r>
                      <a:r>
                        <a:rPr lang="tr-TR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haberleştirilmesi </a:t>
                      </a:r>
                    </a:p>
                    <a:p>
                      <a:pPr marL="0" indent="0">
                        <a:buNone/>
                      </a:pPr>
                      <a:r>
                        <a:rPr lang="tr-T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-Web</a:t>
                      </a:r>
                      <a:r>
                        <a:rPr lang="tr-TR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sayfa için dijital ortama aktarımı</a:t>
                      </a:r>
                    </a:p>
                    <a:p>
                      <a:pPr marL="0" indent="0">
                        <a:buNone/>
                      </a:pPr>
                      <a:r>
                        <a:rPr lang="tr-TR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-Etkinlik fotoğraf çekimi</a:t>
                      </a:r>
                    </a:p>
                    <a:p>
                      <a:pPr marL="0" indent="0">
                        <a:buNone/>
                      </a:pPr>
                      <a:r>
                        <a:rPr lang="tr-TR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-Teşekkür belgesi takdim çekimi</a:t>
                      </a:r>
                    </a:p>
                    <a:p>
                      <a:pPr marL="0" indent="0">
                        <a:buNone/>
                      </a:pPr>
                      <a:r>
                        <a:rPr lang="tr-TR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-Sosyal medya için fotoğraf seçimi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0129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418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ythroug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8A862-E39F-4620-A0F0-63790156FBD3}" type="datetime1">
              <a:rPr lang="tr-TR" smtClean="0"/>
              <a:pPr/>
              <a:t>15.01.2026</a:t>
            </a:fld>
            <a:endParaRPr lang="tr-TR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21</a:t>
            </a:fld>
            <a:endParaRPr lang="tr-TR"/>
          </a:p>
        </p:txBody>
      </p:sp>
      <p:sp>
        <p:nvSpPr>
          <p:cNvPr id="5" name="Unvan 4"/>
          <p:cNvSpPr>
            <a:spLocks noGrp="1"/>
          </p:cNvSpPr>
          <p:nvPr>
            <p:ph type="title"/>
          </p:nvPr>
        </p:nvSpPr>
        <p:spPr>
          <a:xfrm>
            <a:off x="838200" y="461840"/>
            <a:ext cx="2951285" cy="1325563"/>
          </a:xfrm>
        </p:spPr>
        <p:txBody>
          <a:bodyPr/>
          <a:lstStyle/>
          <a:p>
            <a:r>
              <a:rPr lang="tr-TR" dirty="0">
                <a:solidFill>
                  <a:srgbClr val="C00000"/>
                </a:solidFill>
              </a:rPr>
              <a:t>Faaliyetler</a:t>
            </a:r>
            <a:r>
              <a:rPr lang="tr-TR" dirty="0"/>
              <a:t> </a:t>
            </a:r>
          </a:p>
        </p:txBody>
      </p:sp>
      <p:graphicFrame>
        <p:nvGraphicFramePr>
          <p:cNvPr id="7" name="Tablo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715340"/>
              </p:ext>
            </p:extLst>
          </p:nvPr>
        </p:nvGraphicFramePr>
        <p:xfrm>
          <a:off x="6740221" y="2730951"/>
          <a:ext cx="3484383" cy="23422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84383">
                  <a:extLst>
                    <a:ext uri="{9D8B030D-6E8A-4147-A177-3AD203B41FA5}">
                      <a16:colId xmlns:a16="http://schemas.microsoft.com/office/drawing/2014/main" val="271327710"/>
                    </a:ext>
                  </a:extLst>
                </a:gridCol>
              </a:tblGrid>
              <a:tr h="234223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-Teknofest</a:t>
                      </a:r>
                      <a:r>
                        <a:rPr lang="tr-TR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’e gidecek olan promosyon ürünlerin hazırlanması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-Ürün kontrolünün sağlanması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-Etkinliğin haberleştirilmesi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-Dijital ortama aktarılması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-Sosyal mecralarda paylaşılması</a:t>
                      </a:r>
                      <a:endParaRPr lang="tr-T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0129000"/>
                  </a:ext>
                </a:extLst>
              </a:tr>
            </a:tbl>
          </a:graphicData>
        </a:graphic>
      </p:graphicFrame>
      <p:sp>
        <p:nvSpPr>
          <p:cNvPr id="4" name="Dikdörtgen 3"/>
          <p:cNvSpPr/>
          <p:nvPr/>
        </p:nvSpPr>
        <p:spPr>
          <a:xfrm>
            <a:off x="3886200" y="80145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tr-T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Teknofest</a:t>
            </a: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2025- İstanbul </a:t>
            </a:r>
          </a:p>
          <a:p>
            <a:pPr algn="ctr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Etkinlik Tarihi: 21 Eylül 2025 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" t="28524" r="4509" b="28451"/>
          <a:stretch/>
        </p:blipFill>
        <p:spPr>
          <a:xfrm>
            <a:off x="1842218" y="2109793"/>
            <a:ext cx="3478364" cy="358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64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ythroug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8A862-E39F-4620-A0F0-63790156FBD3}" type="datetime1">
              <a:rPr lang="tr-TR" smtClean="0"/>
              <a:pPr/>
              <a:t>15.01.2026</a:t>
            </a:fld>
            <a:endParaRPr lang="tr-TR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22</a:t>
            </a:fld>
            <a:endParaRPr lang="tr-TR"/>
          </a:p>
        </p:txBody>
      </p:sp>
      <p:sp>
        <p:nvSpPr>
          <p:cNvPr id="5" name="Unvan 4"/>
          <p:cNvSpPr>
            <a:spLocks noGrp="1"/>
          </p:cNvSpPr>
          <p:nvPr>
            <p:ph type="title"/>
          </p:nvPr>
        </p:nvSpPr>
        <p:spPr>
          <a:xfrm>
            <a:off x="838200" y="461840"/>
            <a:ext cx="2951285" cy="1325563"/>
          </a:xfrm>
        </p:spPr>
        <p:txBody>
          <a:bodyPr/>
          <a:lstStyle/>
          <a:p>
            <a:r>
              <a:rPr lang="tr-TR" dirty="0">
                <a:solidFill>
                  <a:srgbClr val="C00000"/>
                </a:solidFill>
              </a:rPr>
              <a:t>Faaliyetler</a:t>
            </a:r>
            <a:r>
              <a:rPr lang="tr-TR" dirty="0"/>
              <a:t> </a:t>
            </a:r>
          </a:p>
        </p:txBody>
      </p:sp>
      <p:graphicFrame>
        <p:nvGraphicFramePr>
          <p:cNvPr id="7" name="Tablo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1254132"/>
              </p:ext>
            </p:extLst>
          </p:nvPr>
        </p:nvGraphicFramePr>
        <p:xfrm>
          <a:off x="6372958" y="2344354"/>
          <a:ext cx="3609242" cy="2895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09242">
                  <a:extLst>
                    <a:ext uri="{9D8B030D-6E8A-4147-A177-3AD203B41FA5}">
                      <a16:colId xmlns:a16="http://schemas.microsoft.com/office/drawing/2014/main" val="271327710"/>
                    </a:ext>
                  </a:extLst>
                </a:gridCol>
              </a:tblGrid>
              <a:tr h="16355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-Sunucu Metninin</a:t>
                      </a:r>
                      <a:r>
                        <a:rPr lang="tr-TR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Hazırlanması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-Sunucu ile Provanın Gerçekleştirilmesi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-Kürsü, ses sistemi temininin gerçekleştirilmesi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-Mixer’in program kapsamında yönetilmesi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-Fotoğraf çekimi</a:t>
                      </a:r>
                    </a:p>
                    <a:p>
                      <a:endParaRPr lang="tr-TR" sz="16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0129000"/>
                  </a:ext>
                </a:extLst>
              </a:tr>
            </a:tbl>
          </a:graphicData>
        </a:graphic>
      </p:graphicFrame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8" b="46538"/>
          <a:stretch/>
        </p:blipFill>
        <p:spPr>
          <a:xfrm>
            <a:off x="1325311" y="2431112"/>
            <a:ext cx="4027925" cy="2738171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3710354" y="92812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2025-2026 Akademik Yılı Açılışı</a:t>
            </a:r>
          </a:p>
          <a:p>
            <a:pPr algn="ctr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Etkinlik Tarihi: 22 Eylül 2025</a:t>
            </a:r>
          </a:p>
        </p:txBody>
      </p:sp>
    </p:spTree>
    <p:extLst>
      <p:ext uri="{BB962C8B-B14F-4D97-AF65-F5344CB8AC3E}">
        <p14:creationId xmlns:p14="http://schemas.microsoft.com/office/powerpoint/2010/main" val="274049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ythroug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8A862-E39F-4620-A0F0-63790156FBD3}" type="datetime1">
              <a:rPr lang="tr-TR" smtClean="0"/>
              <a:pPr/>
              <a:t>15.01.2026</a:t>
            </a:fld>
            <a:endParaRPr lang="tr-TR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23</a:t>
            </a:fld>
            <a:endParaRPr lang="tr-TR"/>
          </a:p>
        </p:txBody>
      </p:sp>
      <p:sp>
        <p:nvSpPr>
          <p:cNvPr id="5" name="Unvan 4"/>
          <p:cNvSpPr>
            <a:spLocks noGrp="1"/>
          </p:cNvSpPr>
          <p:nvPr>
            <p:ph type="title"/>
          </p:nvPr>
        </p:nvSpPr>
        <p:spPr>
          <a:xfrm>
            <a:off x="838200" y="461840"/>
            <a:ext cx="2951285" cy="1325563"/>
          </a:xfrm>
        </p:spPr>
        <p:txBody>
          <a:bodyPr/>
          <a:lstStyle/>
          <a:p>
            <a:r>
              <a:rPr lang="tr-TR" dirty="0">
                <a:solidFill>
                  <a:srgbClr val="C00000"/>
                </a:solidFill>
              </a:rPr>
              <a:t>Faaliyetler</a:t>
            </a:r>
            <a:r>
              <a:rPr lang="tr-TR" dirty="0"/>
              <a:t> </a:t>
            </a:r>
          </a:p>
        </p:txBody>
      </p:sp>
      <p:graphicFrame>
        <p:nvGraphicFramePr>
          <p:cNvPr id="7" name="Tablo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2177158"/>
              </p:ext>
            </p:extLst>
          </p:nvPr>
        </p:nvGraphicFramePr>
        <p:xfrm>
          <a:off x="6181382" y="2218958"/>
          <a:ext cx="4620501" cy="3261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20501">
                  <a:extLst>
                    <a:ext uri="{9D8B030D-6E8A-4147-A177-3AD203B41FA5}">
                      <a16:colId xmlns:a16="http://schemas.microsoft.com/office/drawing/2014/main" val="271327710"/>
                    </a:ext>
                  </a:extLst>
                </a:gridCol>
              </a:tblGrid>
              <a:tr h="16355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-Sunumların</a:t>
                      </a:r>
                      <a:r>
                        <a:rPr lang="tr-TR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hazırlanması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-Birimler ile entegre edilerek prova alınması</a:t>
                      </a:r>
                    </a:p>
                    <a:p>
                      <a:pPr marL="0" indent="0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tr-T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</a:t>
                      </a:r>
                      <a:r>
                        <a:rPr lang="tr-TR" sz="16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unucu metninin hazırlanması</a:t>
                      </a:r>
                    </a:p>
                    <a:p>
                      <a:pPr marL="0" indent="0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tr-TR" sz="16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-Sahne arkasında program akışının sağlanması</a:t>
                      </a:r>
                    </a:p>
                    <a:p>
                      <a:pPr marL="0" indent="0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tr-T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-Tasarımın gerçekleştirilmesi </a:t>
                      </a:r>
                    </a:p>
                    <a:p>
                      <a:pPr marL="0" indent="0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tr-T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tr-TR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Qr</a:t>
                      </a:r>
                      <a:r>
                        <a:rPr lang="tr-T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kodun entegre edilmesi</a:t>
                      </a:r>
                    </a:p>
                    <a:p>
                      <a:pPr marL="0" indent="0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tr-T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-Rejide ışıklandırma, perde kontrolüne destek olunması 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tr-T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0129000"/>
                  </a:ext>
                </a:extLst>
              </a:tr>
            </a:tbl>
          </a:graphicData>
        </a:graphic>
      </p:graphicFrame>
      <p:sp>
        <p:nvSpPr>
          <p:cNvPr id="6" name="Dikdörtgen 5"/>
          <p:cNvSpPr/>
          <p:nvPr/>
        </p:nvSpPr>
        <p:spPr>
          <a:xfrm>
            <a:off x="3985114" y="87394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Oryantasyon Haftası Etkinlikleri </a:t>
            </a:r>
          </a:p>
          <a:p>
            <a:pPr algn="ctr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Etkinlik Tarihi: 29 Eylül – 3 Ekim 2025 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87" b="10692"/>
          <a:stretch/>
        </p:blipFill>
        <p:spPr>
          <a:xfrm>
            <a:off x="1860523" y="2218958"/>
            <a:ext cx="2638217" cy="330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15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ythroug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8A862-E39F-4620-A0F0-63790156FBD3}" type="datetime1">
              <a:rPr lang="tr-TR" smtClean="0"/>
              <a:pPr/>
              <a:t>15.01.2026</a:t>
            </a:fld>
            <a:endParaRPr lang="tr-TR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24</a:t>
            </a:fld>
            <a:endParaRPr lang="tr-TR"/>
          </a:p>
        </p:txBody>
      </p:sp>
      <p:sp>
        <p:nvSpPr>
          <p:cNvPr id="5" name="Unvan 4"/>
          <p:cNvSpPr>
            <a:spLocks noGrp="1"/>
          </p:cNvSpPr>
          <p:nvPr>
            <p:ph type="title"/>
          </p:nvPr>
        </p:nvSpPr>
        <p:spPr>
          <a:xfrm>
            <a:off x="838200" y="540971"/>
            <a:ext cx="2951285" cy="1325563"/>
          </a:xfrm>
        </p:spPr>
        <p:txBody>
          <a:bodyPr/>
          <a:lstStyle/>
          <a:p>
            <a:r>
              <a:rPr lang="tr-TR" dirty="0">
                <a:solidFill>
                  <a:srgbClr val="C00000"/>
                </a:solidFill>
              </a:rPr>
              <a:t>Faaliyetler</a:t>
            </a:r>
            <a:r>
              <a:rPr lang="tr-TR" dirty="0"/>
              <a:t> </a:t>
            </a:r>
          </a:p>
        </p:txBody>
      </p:sp>
      <p:graphicFrame>
        <p:nvGraphicFramePr>
          <p:cNvPr id="7" name="Tablo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6230464"/>
              </p:ext>
            </p:extLst>
          </p:nvPr>
        </p:nvGraphicFramePr>
        <p:xfrm>
          <a:off x="6875585" y="2877934"/>
          <a:ext cx="3768969" cy="19050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68969">
                  <a:extLst>
                    <a:ext uri="{9D8B030D-6E8A-4147-A177-3AD203B41FA5}">
                      <a16:colId xmlns:a16="http://schemas.microsoft.com/office/drawing/2014/main" val="271327710"/>
                    </a:ext>
                  </a:extLst>
                </a:gridCol>
              </a:tblGrid>
              <a:tr h="1905082">
                <a:tc>
                  <a:txBody>
                    <a:bodyPr/>
                    <a:lstStyle/>
                    <a:p>
                      <a:pPr algn="just"/>
                      <a:r>
                        <a:rPr lang="tr-T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-Liselerden gelen</a:t>
                      </a:r>
                      <a:r>
                        <a:rPr lang="tr-TR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öğrencilerin kampüsteki fakülteleri gezmeleri için sürecin koordine edilmesi</a:t>
                      </a:r>
                    </a:p>
                    <a:p>
                      <a:pPr algn="just"/>
                      <a:endParaRPr lang="tr-TR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tr-TR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-Gezilmesi talep edilen fakülteler ile iletişim kurulması</a:t>
                      </a:r>
                      <a:endParaRPr lang="tr-T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0129000"/>
                  </a:ext>
                </a:extLst>
              </a:tr>
            </a:tbl>
          </a:graphicData>
        </a:graphic>
      </p:graphicFrame>
      <p:sp>
        <p:nvSpPr>
          <p:cNvPr id="4" name="Dikdörtgen 3"/>
          <p:cNvSpPr/>
          <p:nvPr/>
        </p:nvSpPr>
        <p:spPr>
          <a:xfrm>
            <a:off x="3789485" y="742087"/>
            <a:ext cx="66499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Özel Trabzon BİL Anadolu Lisesi </a:t>
            </a:r>
          </a:p>
          <a:p>
            <a:pPr algn="ctr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‘Okul Gezileri’</a:t>
            </a:r>
          </a:p>
          <a:p>
            <a:pPr algn="ctr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Etkinlik Tarihi: 25 Kasım 2025 </a:t>
            </a: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399" y="3455029"/>
            <a:ext cx="2873072" cy="2125374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94867E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37" y="2229568"/>
            <a:ext cx="2862454" cy="2143275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5192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ythroug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8A862-E39F-4620-A0F0-63790156FBD3}" type="datetime1">
              <a:rPr lang="tr-TR" smtClean="0"/>
              <a:pPr/>
              <a:t>15.01.2026</a:t>
            </a:fld>
            <a:endParaRPr lang="tr-TR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25</a:t>
            </a:fld>
            <a:endParaRPr lang="tr-TR"/>
          </a:p>
        </p:txBody>
      </p:sp>
      <p:sp>
        <p:nvSpPr>
          <p:cNvPr id="5" name="Unvan 4"/>
          <p:cNvSpPr>
            <a:spLocks noGrp="1"/>
          </p:cNvSpPr>
          <p:nvPr>
            <p:ph type="title"/>
          </p:nvPr>
        </p:nvSpPr>
        <p:spPr>
          <a:xfrm>
            <a:off x="838200" y="540971"/>
            <a:ext cx="2951285" cy="1325563"/>
          </a:xfrm>
        </p:spPr>
        <p:txBody>
          <a:bodyPr/>
          <a:lstStyle/>
          <a:p>
            <a:r>
              <a:rPr lang="tr-TR" dirty="0">
                <a:solidFill>
                  <a:srgbClr val="C00000"/>
                </a:solidFill>
              </a:rPr>
              <a:t>Faaliyetler</a:t>
            </a:r>
            <a:r>
              <a:rPr lang="tr-TR" dirty="0"/>
              <a:t> </a:t>
            </a:r>
          </a:p>
        </p:txBody>
      </p:sp>
      <p:graphicFrame>
        <p:nvGraphicFramePr>
          <p:cNvPr id="7" name="Tablo 6"/>
          <p:cNvGraphicFramePr>
            <a:graphicFrameLocks noGrp="1"/>
          </p:cNvGraphicFramePr>
          <p:nvPr/>
        </p:nvGraphicFramePr>
        <p:xfrm>
          <a:off x="6875585" y="2877934"/>
          <a:ext cx="3768969" cy="19050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68969">
                  <a:extLst>
                    <a:ext uri="{9D8B030D-6E8A-4147-A177-3AD203B41FA5}">
                      <a16:colId xmlns:a16="http://schemas.microsoft.com/office/drawing/2014/main" val="271327710"/>
                    </a:ext>
                  </a:extLst>
                </a:gridCol>
              </a:tblGrid>
              <a:tr h="1905082">
                <a:tc>
                  <a:txBody>
                    <a:bodyPr/>
                    <a:lstStyle/>
                    <a:p>
                      <a:pPr algn="just"/>
                      <a:r>
                        <a:rPr lang="tr-T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-Liselerden gelen</a:t>
                      </a:r>
                      <a:r>
                        <a:rPr lang="tr-TR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öğrencilerin kampüsteki fakülteleri gezmeleri için sürecin koordine edilmesi</a:t>
                      </a:r>
                    </a:p>
                    <a:p>
                      <a:pPr algn="just"/>
                      <a:endParaRPr lang="tr-TR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tr-TR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-Gezilmesi talep edilen fakülteler ile iletişim kurulması</a:t>
                      </a:r>
                      <a:endParaRPr lang="tr-T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0129000"/>
                  </a:ext>
                </a:extLst>
              </a:tr>
            </a:tbl>
          </a:graphicData>
        </a:graphic>
      </p:graphicFrame>
      <p:sp>
        <p:nvSpPr>
          <p:cNvPr id="4" name="Dikdörtgen 3"/>
          <p:cNvSpPr/>
          <p:nvPr/>
        </p:nvSpPr>
        <p:spPr>
          <a:xfrm>
            <a:off x="3789485" y="742087"/>
            <a:ext cx="66499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Çaykara Anadolu Lisesi</a:t>
            </a:r>
          </a:p>
          <a:p>
            <a:pPr algn="ctr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‘Okul Gezileri’</a:t>
            </a:r>
          </a:p>
          <a:p>
            <a:pPr algn="ctr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Etkinlik Tarihi: 25 Kasım 2025 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10" y="2332569"/>
            <a:ext cx="2577493" cy="1974512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314" y="3384135"/>
            <a:ext cx="2934395" cy="2414845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5159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ythroug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8A862-E39F-4620-A0F0-63790156FBD3}" type="datetime1">
              <a:rPr lang="tr-TR" smtClean="0"/>
              <a:pPr/>
              <a:t>15.01.2026</a:t>
            </a:fld>
            <a:endParaRPr lang="tr-TR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26</a:t>
            </a:fld>
            <a:endParaRPr lang="tr-TR"/>
          </a:p>
        </p:txBody>
      </p:sp>
      <p:sp>
        <p:nvSpPr>
          <p:cNvPr id="5" name="Unvan 4"/>
          <p:cNvSpPr>
            <a:spLocks noGrp="1"/>
          </p:cNvSpPr>
          <p:nvPr>
            <p:ph type="title"/>
          </p:nvPr>
        </p:nvSpPr>
        <p:spPr>
          <a:xfrm>
            <a:off x="838200" y="540971"/>
            <a:ext cx="2951285" cy="1325563"/>
          </a:xfrm>
        </p:spPr>
        <p:txBody>
          <a:bodyPr/>
          <a:lstStyle/>
          <a:p>
            <a:r>
              <a:rPr lang="tr-TR" dirty="0">
                <a:solidFill>
                  <a:srgbClr val="C00000"/>
                </a:solidFill>
              </a:rPr>
              <a:t>Faaliyetler</a:t>
            </a:r>
            <a:r>
              <a:rPr lang="tr-TR" dirty="0"/>
              <a:t> </a:t>
            </a:r>
          </a:p>
        </p:txBody>
      </p:sp>
      <p:graphicFrame>
        <p:nvGraphicFramePr>
          <p:cNvPr id="7" name="Tablo 6"/>
          <p:cNvGraphicFramePr>
            <a:graphicFrameLocks noGrp="1"/>
          </p:cNvGraphicFramePr>
          <p:nvPr/>
        </p:nvGraphicFramePr>
        <p:xfrm>
          <a:off x="6875585" y="2877934"/>
          <a:ext cx="3768969" cy="19050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68969">
                  <a:extLst>
                    <a:ext uri="{9D8B030D-6E8A-4147-A177-3AD203B41FA5}">
                      <a16:colId xmlns:a16="http://schemas.microsoft.com/office/drawing/2014/main" val="271327710"/>
                    </a:ext>
                  </a:extLst>
                </a:gridCol>
              </a:tblGrid>
              <a:tr h="1905082">
                <a:tc>
                  <a:txBody>
                    <a:bodyPr/>
                    <a:lstStyle/>
                    <a:p>
                      <a:pPr algn="just"/>
                      <a:r>
                        <a:rPr lang="tr-T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-Liselerden gelen</a:t>
                      </a:r>
                      <a:r>
                        <a:rPr lang="tr-TR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öğrencilerin kampüsteki fakülteleri gezmeleri için sürecin koordine edilmesi</a:t>
                      </a:r>
                    </a:p>
                    <a:p>
                      <a:pPr algn="just"/>
                      <a:endParaRPr lang="tr-TR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tr-TR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-Gezilmesi talep edilen fakülteler ile iletişim kurulması</a:t>
                      </a:r>
                      <a:endParaRPr lang="tr-T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0129000"/>
                  </a:ext>
                </a:extLst>
              </a:tr>
            </a:tbl>
          </a:graphicData>
        </a:graphic>
      </p:graphicFrame>
      <p:sp>
        <p:nvSpPr>
          <p:cNvPr id="4" name="Dikdörtgen 3"/>
          <p:cNvSpPr/>
          <p:nvPr/>
        </p:nvSpPr>
        <p:spPr>
          <a:xfrm>
            <a:off x="3789485" y="742087"/>
            <a:ext cx="66499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Şehit Cavit Köroğlu Anadolu Lisesi</a:t>
            </a:r>
          </a:p>
          <a:p>
            <a:pPr algn="ctr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‘Okul Gezileri’</a:t>
            </a:r>
          </a:p>
          <a:p>
            <a:pPr algn="ctr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Etkinlik Tarihi: 28 Kasım 2025 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02" y="2084080"/>
            <a:ext cx="2632104" cy="2337465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231" y="3724427"/>
            <a:ext cx="2819920" cy="2380910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982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ythroug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8A862-E39F-4620-A0F0-63790156FBD3}" type="datetime1">
              <a:rPr lang="tr-TR" smtClean="0"/>
              <a:pPr/>
              <a:t>15.01.2026</a:t>
            </a:fld>
            <a:endParaRPr lang="tr-TR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27</a:t>
            </a:fld>
            <a:endParaRPr lang="tr-TR"/>
          </a:p>
        </p:txBody>
      </p:sp>
      <p:sp>
        <p:nvSpPr>
          <p:cNvPr id="5" name="Unvan 4"/>
          <p:cNvSpPr>
            <a:spLocks noGrp="1"/>
          </p:cNvSpPr>
          <p:nvPr>
            <p:ph type="title"/>
          </p:nvPr>
        </p:nvSpPr>
        <p:spPr>
          <a:xfrm>
            <a:off x="838200" y="540971"/>
            <a:ext cx="2951285" cy="1325563"/>
          </a:xfrm>
        </p:spPr>
        <p:txBody>
          <a:bodyPr/>
          <a:lstStyle/>
          <a:p>
            <a:r>
              <a:rPr lang="tr-TR" dirty="0">
                <a:solidFill>
                  <a:srgbClr val="C00000"/>
                </a:solidFill>
              </a:rPr>
              <a:t>Faaliyetler</a:t>
            </a:r>
            <a:r>
              <a:rPr lang="tr-TR" dirty="0"/>
              <a:t> </a:t>
            </a:r>
          </a:p>
        </p:txBody>
      </p:sp>
      <p:graphicFrame>
        <p:nvGraphicFramePr>
          <p:cNvPr id="7" name="Tablo 6"/>
          <p:cNvGraphicFramePr>
            <a:graphicFrameLocks noGrp="1"/>
          </p:cNvGraphicFramePr>
          <p:nvPr/>
        </p:nvGraphicFramePr>
        <p:xfrm>
          <a:off x="6875585" y="2877934"/>
          <a:ext cx="3768969" cy="19050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68969">
                  <a:extLst>
                    <a:ext uri="{9D8B030D-6E8A-4147-A177-3AD203B41FA5}">
                      <a16:colId xmlns:a16="http://schemas.microsoft.com/office/drawing/2014/main" val="271327710"/>
                    </a:ext>
                  </a:extLst>
                </a:gridCol>
              </a:tblGrid>
              <a:tr h="1905082">
                <a:tc>
                  <a:txBody>
                    <a:bodyPr/>
                    <a:lstStyle/>
                    <a:p>
                      <a:pPr algn="just"/>
                      <a:r>
                        <a:rPr lang="tr-T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-Liselerden gelen</a:t>
                      </a:r>
                      <a:r>
                        <a:rPr lang="tr-TR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öğrencilerin kampüsteki fakülteleri gezmeleri için sürecin koordine edilmesi</a:t>
                      </a:r>
                    </a:p>
                    <a:p>
                      <a:pPr algn="just"/>
                      <a:endParaRPr lang="tr-TR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tr-TR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-Gezilmesi talep edilen fakülteler ile iletişim kurulması</a:t>
                      </a:r>
                      <a:endParaRPr lang="tr-T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0129000"/>
                  </a:ext>
                </a:extLst>
              </a:tr>
            </a:tbl>
          </a:graphicData>
        </a:graphic>
      </p:graphicFrame>
      <p:sp>
        <p:nvSpPr>
          <p:cNvPr id="4" name="Dikdörtgen 3"/>
          <p:cNvSpPr/>
          <p:nvPr/>
        </p:nvSpPr>
        <p:spPr>
          <a:xfrm>
            <a:off x="3789485" y="742087"/>
            <a:ext cx="66499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Ardahan Fen Lisesi</a:t>
            </a:r>
          </a:p>
          <a:p>
            <a:pPr algn="ctr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‘Okul Gezileri’</a:t>
            </a:r>
          </a:p>
          <a:p>
            <a:pPr algn="ctr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Etkinlik Tarihi: 28 Kasım 2025 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05" y="2281728"/>
            <a:ext cx="2624698" cy="2085716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618" y="3691782"/>
            <a:ext cx="2788346" cy="198606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2448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ythroug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8A862-E39F-4620-A0F0-63790156FBD3}" type="datetime1">
              <a:rPr lang="tr-TR" smtClean="0"/>
              <a:pPr/>
              <a:t>15.01.2026</a:t>
            </a:fld>
            <a:endParaRPr lang="tr-TR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28</a:t>
            </a:fld>
            <a:endParaRPr lang="tr-TR"/>
          </a:p>
        </p:txBody>
      </p:sp>
      <p:sp>
        <p:nvSpPr>
          <p:cNvPr id="5" name="Unvan 4"/>
          <p:cNvSpPr>
            <a:spLocks noGrp="1"/>
          </p:cNvSpPr>
          <p:nvPr>
            <p:ph type="title"/>
          </p:nvPr>
        </p:nvSpPr>
        <p:spPr>
          <a:xfrm>
            <a:off x="838200" y="540971"/>
            <a:ext cx="2951285" cy="1325563"/>
          </a:xfrm>
        </p:spPr>
        <p:txBody>
          <a:bodyPr/>
          <a:lstStyle/>
          <a:p>
            <a:r>
              <a:rPr lang="tr-TR" dirty="0">
                <a:solidFill>
                  <a:srgbClr val="C00000"/>
                </a:solidFill>
              </a:rPr>
              <a:t>Faaliyetler</a:t>
            </a:r>
            <a:r>
              <a:rPr lang="tr-TR" dirty="0"/>
              <a:t> </a:t>
            </a:r>
          </a:p>
        </p:txBody>
      </p:sp>
      <p:graphicFrame>
        <p:nvGraphicFramePr>
          <p:cNvPr id="7" name="Tablo 6"/>
          <p:cNvGraphicFramePr>
            <a:graphicFrameLocks noGrp="1"/>
          </p:cNvGraphicFramePr>
          <p:nvPr/>
        </p:nvGraphicFramePr>
        <p:xfrm>
          <a:off x="6875585" y="2877934"/>
          <a:ext cx="3768969" cy="19050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68969">
                  <a:extLst>
                    <a:ext uri="{9D8B030D-6E8A-4147-A177-3AD203B41FA5}">
                      <a16:colId xmlns:a16="http://schemas.microsoft.com/office/drawing/2014/main" val="271327710"/>
                    </a:ext>
                  </a:extLst>
                </a:gridCol>
              </a:tblGrid>
              <a:tr h="1905082">
                <a:tc>
                  <a:txBody>
                    <a:bodyPr/>
                    <a:lstStyle/>
                    <a:p>
                      <a:pPr algn="just"/>
                      <a:r>
                        <a:rPr lang="tr-T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-Liselerden gelen</a:t>
                      </a:r>
                      <a:r>
                        <a:rPr lang="tr-TR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öğrencilerin kampüsteki fakülteleri gezmeleri için sürecin koordine edilmesi</a:t>
                      </a:r>
                    </a:p>
                    <a:p>
                      <a:pPr algn="just"/>
                      <a:endParaRPr lang="tr-TR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tr-TR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-Gezilmesi talep edilen fakülteler ile iletişim kurulması</a:t>
                      </a:r>
                      <a:endParaRPr lang="tr-T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0129000"/>
                  </a:ext>
                </a:extLst>
              </a:tr>
            </a:tbl>
          </a:graphicData>
        </a:graphic>
      </p:graphicFrame>
      <p:sp>
        <p:nvSpPr>
          <p:cNvPr id="4" name="Dikdörtgen 3"/>
          <p:cNvSpPr/>
          <p:nvPr/>
        </p:nvSpPr>
        <p:spPr>
          <a:xfrm>
            <a:off x="3789485" y="742087"/>
            <a:ext cx="66499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Hacı Ali Eriş Anadolu İmam Hatip Lisesi</a:t>
            </a:r>
          </a:p>
          <a:p>
            <a:pPr algn="ctr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‘Okul Gezileri’</a:t>
            </a:r>
          </a:p>
          <a:p>
            <a:pPr algn="ctr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Etkinlik Tarihi: 11 Aralık 2025 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48" r="14701" b="49159"/>
          <a:stretch/>
        </p:blipFill>
        <p:spPr>
          <a:xfrm>
            <a:off x="581114" y="2142818"/>
            <a:ext cx="2743200" cy="2210576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412" y="3668373"/>
            <a:ext cx="2882384" cy="2230580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8869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ythroug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8A862-E39F-4620-A0F0-63790156FBD3}" type="datetime1">
              <a:rPr lang="tr-TR" smtClean="0"/>
              <a:pPr/>
              <a:t>15.01.2026</a:t>
            </a:fld>
            <a:endParaRPr lang="tr-TR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29</a:t>
            </a:fld>
            <a:endParaRPr lang="tr-TR"/>
          </a:p>
        </p:txBody>
      </p:sp>
      <p:sp>
        <p:nvSpPr>
          <p:cNvPr id="5" name="Unvan 4"/>
          <p:cNvSpPr>
            <a:spLocks noGrp="1"/>
          </p:cNvSpPr>
          <p:nvPr>
            <p:ph type="title"/>
          </p:nvPr>
        </p:nvSpPr>
        <p:spPr>
          <a:xfrm>
            <a:off x="838200" y="540971"/>
            <a:ext cx="2951285" cy="1325563"/>
          </a:xfrm>
        </p:spPr>
        <p:txBody>
          <a:bodyPr/>
          <a:lstStyle/>
          <a:p>
            <a:r>
              <a:rPr lang="tr-TR" dirty="0">
                <a:solidFill>
                  <a:srgbClr val="C00000"/>
                </a:solidFill>
              </a:rPr>
              <a:t>Faaliyetler</a:t>
            </a:r>
            <a:r>
              <a:rPr lang="tr-TR" dirty="0"/>
              <a:t> </a:t>
            </a:r>
          </a:p>
        </p:txBody>
      </p:sp>
      <p:graphicFrame>
        <p:nvGraphicFramePr>
          <p:cNvPr id="7" name="Tablo 6"/>
          <p:cNvGraphicFramePr>
            <a:graphicFrameLocks noGrp="1"/>
          </p:cNvGraphicFramePr>
          <p:nvPr/>
        </p:nvGraphicFramePr>
        <p:xfrm>
          <a:off x="6875585" y="2877934"/>
          <a:ext cx="3768969" cy="19050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68969">
                  <a:extLst>
                    <a:ext uri="{9D8B030D-6E8A-4147-A177-3AD203B41FA5}">
                      <a16:colId xmlns:a16="http://schemas.microsoft.com/office/drawing/2014/main" val="271327710"/>
                    </a:ext>
                  </a:extLst>
                </a:gridCol>
              </a:tblGrid>
              <a:tr h="1905082">
                <a:tc>
                  <a:txBody>
                    <a:bodyPr/>
                    <a:lstStyle/>
                    <a:p>
                      <a:pPr algn="just"/>
                      <a:r>
                        <a:rPr lang="tr-T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-Liselerden gelen</a:t>
                      </a:r>
                      <a:r>
                        <a:rPr lang="tr-TR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öğrencilerin kampüsteki fakülteleri gezmeleri için sürecin koordine edilmesi</a:t>
                      </a:r>
                    </a:p>
                    <a:p>
                      <a:pPr algn="just"/>
                      <a:endParaRPr lang="tr-TR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tr-TR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-Gezilmesi talep edilen fakülteler ile iletişim kurulması</a:t>
                      </a:r>
                      <a:endParaRPr lang="tr-TR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0129000"/>
                  </a:ext>
                </a:extLst>
              </a:tr>
            </a:tbl>
          </a:graphicData>
        </a:graphic>
      </p:graphicFrame>
      <p:sp>
        <p:nvSpPr>
          <p:cNvPr id="4" name="Dikdörtgen 3"/>
          <p:cNvSpPr/>
          <p:nvPr/>
        </p:nvSpPr>
        <p:spPr>
          <a:xfrm>
            <a:off x="3789485" y="742087"/>
            <a:ext cx="66499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Şehit Ahmet Çamur Anadolu İmam Hatip Lisesi</a:t>
            </a:r>
          </a:p>
          <a:p>
            <a:pPr algn="ctr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‘Okul Gezileri’</a:t>
            </a:r>
          </a:p>
          <a:p>
            <a:pPr algn="ctr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Etkinlik Tarihi: 17 Aralık 2025 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06" b="36074"/>
          <a:stretch/>
        </p:blipFill>
        <p:spPr>
          <a:xfrm>
            <a:off x="957841" y="2432440"/>
            <a:ext cx="2310033" cy="1703724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575" y="3885603"/>
            <a:ext cx="2520297" cy="1840329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6667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ythroug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lt Başlık 6"/>
          <p:cNvSpPr>
            <a:spLocks noGrp="1"/>
          </p:cNvSpPr>
          <p:nvPr>
            <p:ph type="subTitle" idx="1"/>
          </p:nvPr>
        </p:nvSpPr>
        <p:spPr>
          <a:xfrm>
            <a:off x="1247955" y="3030343"/>
            <a:ext cx="9144000" cy="998193"/>
          </a:xfrm>
        </p:spPr>
        <p:txBody>
          <a:bodyPr>
            <a:normAutofit/>
          </a:bodyPr>
          <a:lstStyle/>
          <a:p>
            <a:r>
              <a:rPr lang="tr-TR" sz="6000" b="1" dirty="0">
                <a:solidFill>
                  <a:srgbClr val="FF0000"/>
                </a:solidFill>
              </a:rPr>
              <a:t>YÖNETİM</a:t>
            </a:r>
            <a:endParaRPr lang="tr-TR" sz="6000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2B051-1742-442B-BD19-D71164AFA81D}" type="datetime1">
              <a:rPr lang="tr-TR" smtClean="0"/>
              <a:pPr/>
              <a:t>15.01.2026</a:t>
            </a:fld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8718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8A862-E39F-4620-A0F0-63790156FBD3}" type="datetime1">
              <a:rPr lang="tr-TR" smtClean="0"/>
              <a:pPr/>
              <a:t>15.01.2026</a:t>
            </a:fld>
            <a:endParaRPr lang="tr-TR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30</a:t>
            </a:fld>
            <a:endParaRPr lang="tr-TR"/>
          </a:p>
        </p:txBody>
      </p:sp>
      <p:sp>
        <p:nvSpPr>
          <p:cNvPr id="5" name="Unvan 4"/>
          <p:cNvSpPr>
            <a:spLocks noGrp="1"/>
          </p:cNvSpPr>
          <p:nvPr>
            <p:ph type="title"/>
          </p:nvPr>
        </p:nvSpPr>
        <p:spPr>
          <a:xfrm>
            <a:off x="838200" y="461840"/>
            <a:ext cx="2951285" cy="1325563"/>
          </a:xfrm>
        </p:spPr>
        <p:txBody>
          <a:bodyPr/>
          <a:lstStyle/>
          <a:p>
            <a:r>
              <a:rPr lang="tr-TR" dirty="0">
                <a:solidFill>
                  <a:srgbClr val="C00000"/>
                </a:solidFill>
              </a:rPr>
              <a:t>Faaliyetler</a:t>
            </a:r>
            <a:r>
              <a:rPr lang="tr-TR" dirty="0"/>
              <a:t> </a:t>
            </a:r>
          </a:p>
        </p:txBody>
      </p:sp>
      <p:graphicFrame>
        <p:nvGraphicFramePr>
          <p:cNvPr id="7" name="Tablo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8086238"/>
              </p:ext>
            </p:extLst>
          </p:nvPr>
        </p:nvGraphicFramePr>
        <p:xfrm>
          <a:off x="6991712" y="2458214"/>
          <a:ext cx="3972713" cy="3017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72713">
                  <a:extLst>
                    <a:ext uri="{9D8B030D-6E8A-4147-A177-3AD203B41FA5}">
                      <a16:colId xmlns:a16="http://schemas.microsoft.com/office/drawing/2014/main" val="271327710"/>
                    </a:ext>
                  </a:extLst>
                </a:gridCol>
              </a:tblGrid>
              <a:tr h="200530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-Toplantı</a:t>
                      </a:r>
                      <a:r>
                        <a:rPr lang="tr-TR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salonunun organize edilmesi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-Kurumsal Ürünlerin sağlanması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-İsimliklerin ve oturma planının koordine edilmesi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-Fotoğraf çekimi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-Toplantının haberleştirilmesi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-Haberin dijital ortama aktarımı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-Toplantının sosyal medyada duyurumu</a:t>
                      </a:r>
                      <a:endParaRPr lang="tr-T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0129000"/>
                  </a:ext>
                </a:extLst>
              </a:tr>
            </a:tbl>
          </a:graphicData>
        </a:graphic>
      </p:graphicFrame>
      <p:sp>
        <p:nvSpPr>
          <p:cNvPr id="8" name="Dikdörtgen 7"/>
          <p:cNvSpPr/>
          <p:nvPr/>
        </p:nvSpPr>
        <p:spPr>
          <a:xfrm>
            <a:off x="3800475" y="92461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r-T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YÖK Başkanı Sn. Prof. Dr. Erol </a:t>
            </a:r>
            <a:r>
              <a:rPr lang="tr-TR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ÖZVAR’ın</a:t>
            </a:r>
            <a:r>
              <a:rPr lang="tr-T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Ziyareti</a:t>
            </a:r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Etkinlik Tarihi: 6 Ekim 2025</a:t>
            </a: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 rotWithShape="1">
          <a:blip r:embed="rId2"/>
          <a:srcRect l="2340" r="6541"/>
          <a:stretch/>
        </p:blipFill>
        <p:spPr>
          <a:xfrm>
            <a:off x="528506" y="2174517"/>
            <a:ext cx="6014907" cy="354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85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ythroug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8A862-E39F-4620-A0F0-63790156FBD3}" type="datetime1">
              <a:rPr lang="tr-TR" smtClean="0"/>
              <a:pPr/>
              <a:t>15.01.2026</a:t>
            </a:fld>
            <a:endParaRPr lang="tr-TR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31</a:t>
            </a:fld>
            <a:endParaRPr lang="tr-TR"/>
          </a:p>
        </p:txBody>
      </p:sp>
      <p:sp>
        <p:nvSpPr>
          <p:cNvPr id="5" name="Unvan 4"/>
          <p:cNvSpPr>
            <a:spLocks noGrp="1"/>
          </p:cNvSpPr>
          <p:nvPr>
            <p:ph type="title"/>
          </p:nvPr>
        </p:nvSpPr>
        <p:spPr>
          <a:xfrm>
            <a:off x="838200" y="461840"/>
            <a:ext cx="2951285" cy="1325563"/>
          </a:xfrm>
        </p:spPr>
        <p:txBody>
          <a:bodyPr/>
          <a:lstStyle/>
          <a:p>
            <a:r>
              <a:rPr lang="tr-TR" dirty="0">
                <a:solidFill>
                  <a:srgbClr val="C00000"/>
                </a:solidFill>
              </a:rPr>
              <a:t>Faaliyetler</a:t>
            </a:r>
            <a:r>
              <a:rPr lang="tr-TR" dirty="0"/>
              <a:t> </a:t>
            </a:r>
          </a:p>
        </p:txBody>
      </p:sp>
      <p:graphicFrame>
        <p:nvGraphicFramePr>
          <p:cNvPr id="7" name="Tablo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9934160"/>
              </p:ext>
            </p:extLst>
          </p:nvPr>
        </p:nvGraphicFramePr>
        <p:xfrm>
          <a:off x="6624243" y="2490670"/>
          <a:ext cx="3972713" cy="2895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72713">
                  <a:extLst>
                    <a:ext uri="{9D8B030D-6E8A-4147-A177-3AD203B41FA5}">
                      <a16:colId xmlns:a16="http://schemas.microsoft.com/office/drawing/2014/main" val="271327710"/>
                    </a:ext>
                  </a:extLst>
                </a:gridCol>
              </a:tblGrid>
              <a:tr h="200530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-Etkinliğin organizesi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-Promosyon ürünlerinin kategorize</a:t>
                      </a:r>
                      <a:r>
                        <a:rPr lang="tr-TR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edilmesi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 gün boyunca gerçekleştirilen organizasyonda standa uğrayanlardan bilgi aktarımı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-Fotoğraf</a:t>
                      </a:r>
                      <a:r>
                        <a:rPr lang="tr-TR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çekimi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-Protokol Takibi</a:t>
                      </a:r>
                    </a:p>
                    <a:p>
                      <a:endParaRPr lang="tr-T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0129000"/>
                  </a:ext>
                </a:extLst>
              </a:tr>
            </a:tbl>
          </a:graphicData>
        </a:graphic>
      </p:graphicFrame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971" y="1981853"/>
            <a:ext cx="3316118" cy="2397199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86" y="4045481"/>
            <a:ext cx="2281034" cy="1710776"/>
          </a:xfrm>
          <a:prstGeom prst="rect">
            <a:avLst/>
          </a:prstGeom>
        </p:spPr>
      </p:pic>
      <p:sp>
        <p:nvSpPr>
          <p:cNvPr id="8" name="Dikdörtgen 7"/>
          <p:cNvSpPr/>
          <p:nvPr/>
        </p:nvSpPr>
        <p:spPr>
          <a:xfrm>
            <a:off x="3800475" y="92461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Özdemir Bayraktar Bilim Merkezi Etkinliği</a:t>
            </a:r>
          </a:p>
          <a:p>
            <a:pPr algn="ctr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Etkinlik Tarihi: 10-12 Ekim 2025</a:t>
            </a: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531" y="4242697"/>
            <a:ext cx="2634762" cy="175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71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ythroug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8A862-E39F-4620-A0F0-63790156FBD3}" type="datetime1">
              <a:rPr lang="tr-TR" smtClean="0"/>
              <a:pPr/>
              <a:t>15.01.2026</a:t>
            </a:fld>
            <a:endParaRPr lang="tr-TR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32</a:t>
            </a:fld>
            <a:endParaRPr lang="tr-TR"/>
          </a:p>
        </p:txBody>
      </p:sp>
      <p:sp>
        <p:nvSpPr>
          <p:cNvPr id="5" name="Unvan 4"/>
          <p:cNvSpPr>
            <a:spLocks noGrp="1"/>
          </p:cNvSpPr>
          <p:nvPr>
            <p:ph type="title"/>
          </p:nvPr>
        </p:nvSpPr>
        <p:spPr>
          <a:xfrm>
            <a:off x="838200" y="461840"/>
            <a:ext cx="2951285" cy="1325563"/>
          </a:xfrm>
        </p:spPr>
        <p:txBody>
          <a:bodyPr/>
          <a:lstStyle/>
          <a:p>
            <a:r>
              <a:rPr lang="tr-TR" dirty="0">
                <a:solidFill>
                  <a:srgbClr val="C00000"/>
                </a:solidFill>
              </a:rPr>
              <a:t>Faaliyetler</a:t>
            </a:r>
            <a:r>
              <a:rPr lang="tr-TR" dirty="0"/>
              <a:t> </a:t>
            </a:r>
          </a:p>
        </p:txBody>
      </p:sp>
      <p:graphicFrame>
        <p:nvGraphicFramePr>
          <p:cNvPr id="7" name="Tablo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7435761"/>
              </p:ext>
            </p:extLst>
          </p:nvPr>
        </p:nvGraphicFramePr>
        <p:xfrm>
          <a:off x="5780655" y="2111982"/>
          <a:ext cx="4781947" cy="3611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81947">
                  <a:extLst>
                    <a:ext uri="{9D8B030D-6E8A-4147-A177-3AD203B41FA5}">
                      <a16:colId xmlns:a16="http://schemas.microsoft.com/office/drawing/2014/main" val="271327710"/>
                    </a:ext>
                  </a:extLst>
                </a:gridCol>
              </a:tblGrid>
              <a:tr h="231273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-Protokol Üyelerinin Belirlenmesi </a:t>
                      </a:r>
                      <a:endParaRPr lang="tr-TR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-Davetiyelerin Dağıtılması</a:t>
                      </a:r>
                      <a:r>
                        <a:rPr lang="tr-TR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-Goloğlunun Etkinlik Düzeni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-Sahne Arkası Kontrolü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-Promosyon çantalarının hazırlanması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-Üniversitenin sosyal mecralarında paylaşımı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-Sunucu Metninin hazırlanması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tr-T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Etkinliğin haberleştirilmesi </a:t>
                      </a:r>
                      <a:endParaRPr lang="tr-TR" sz="14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tr-T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-Davetiyelerin</a:t>
                      </a:r>
                      <a:r>
                        <a:rPr lang="tr-TR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Tasarlanması</a:t>
                      </a:r>
                    </a:p>
                    <a:p>
                      <a:pPr marL="0" indent="0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tr-TR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-Davetiye Basımı</a:t>
                      </a:r>
                    </a:p>
                    <a:p>
                      <a:pPr marL="0" indent="0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tr-TR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-Konuşmacı İsimliklerinin Hazırlanması </a:t>
                      </a:r>
                      <a:endParaRPr lang="tr-TR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0129000"/>
                  </a:ext>
                </a:extLst>
              </a:tr>
            </a:tbl>
          </a:graphicData>
        </a:graphic>
      </p:graphicFrame>
      <p:pic>
        <p:nvPicPr>
          <p:cNvPr id="10" name="Resim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25" b="27821"/>
          <a:stretch/>
        </p:blipFill>
        <p:spPr>
          <a:xfrm>
            <a:off x="1908621" y="2289524"/>
            <a:ext cx="2586468" cy="3229661"/>
          </a:xfrm>
          <a:prstGeom prst="rect">
            <a:avLst/>
          </a:prstGeom>
        </p:spPr>
      </p:pic>
      <p:sp>
        <p:nvSpPr>
          <p:cNvPr id="11" name="Dikdörtgen 10"/>
          <p:cNvSpPr/>
          <p:nvPr/>
        </p:nvSpPr>
        <p:spPr>
          <a:xfrm>
            <a:off x="3581400" y="87044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Yapay Zekanın Yükselişi </a:t>
            </a:r>
          </a:p>
          <a:p>
            <a:pPr algn="ctr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Etkinlik Tarihi: 5 Kasım 2025</a:t>
            </a:r>
          </a:p>
        </p:txBody>
      </p:sp>
    </p:spTree>
    <p:extLst>
      <p:ext uri="{BB962C8B-B14F-4D97-AF65-F5344CB8AC3E}">
        <p14:creationId xmlns:p14="http://schemas.microsoft.com/office/powerpoint/2010/main" val="142242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ythroug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8A862-E39F-4620-A0F0-63790156FBD3}" type="datetime1">
              <a:rPr lang="tr-TR" smtClean="0"/>
              <a:pPr/>
              <a:t>15.01.2026</a:t>
            </a:fld>
            <a:endParaRPr lang="tr-TR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33</a:t>
            </a:fld>
            <a:endParaRPr lang="tr-TR"/>
          </a:p>
        </p:txBody>
      </p:sp>
      <p:sp>
        <p:nvSpPr>
          <p:cNvPr id="5" name="Unvan 4"/>
          <p:cNvSpPr>
            <a:spLocks noGrp="1"/>
          </p:cNvSpPr>
          <p:nvPr>
            <p:ph type="title"/>
          </p:nvPr>
        </p:nvSpPr>
        <p:spPr>
          <a:xfrm>
            <a:off x="838200" y="540971"/>
            <a:ext cx="2951285" cy="1325563"/>
          </a:xfrm>
        </p:spPr>
        <p:txBody>
          <a:bodyPr/>
          <a:lstStyle/>
          <a:p>
            <a:r>
              <a:rPr lang="tr-TR" dirty="0">
                <a:solidFill>
                  <a:srgbClr val="C00000"/>
                </a:solidFill>
              </a:rPr>
              <a:t>Faaliyetler</a:t>
            </a:r>
            <a:r>
              <a:rPr lang="tr-TR" dirty="0"/>
              <a:t> </a:t>
            </a:r>
          </a:p>
        </p:txBody>
      </p:sp>
      <p:graphicFrame>
        <p:nvGraphicFramePr>
          <p:cNvPr id="7" name="Tablo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8039633"/>
              </p:ext>
            </p:extLst>
          </p:nvPr>
        </p:nvGraphicFramePr>
        <p:xfrm>
          <a:off x="6409921" y="2971014"/>
          <a:ext cx="4252486" cy="2560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52486">
                  <a:extLst>
                    <a:ext uri="{9D8B030D-6E8A-4147-A177-3AD203B41FA5}">
                      <a16:colId xmlns:a16="http://schemas.microsoft.com/office/drawing/2014/main" val="271327710"/>
                    </a:ext>
                  </a:extLst>
                </a:gridCol>
              </a:tblGrid>
              <a:tr h="151822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tr-T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-Fotoğraf</a:t>
                      </a:r>
                      <a:r>
                        <a:rPr lang="tr-TR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Çekimi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tr-TR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-Teknik malzemelerin sağlanması için </a:t>
                      </a:r>
                      <a:r>
                        <a:rPr lang="tr-TR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Tedx</a:t>
                      </a:r>
                      <a:r>
                        <a:rPr lang="tr-TR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birimine koordine desteği 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tr-TR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-Sunucu metninin provası 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tr-T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tr-TR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Roll</a:t>
                      </a:r>
                      <a:r>
                        <a:rPr lang="tr-TR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up</a:t>
                      </a:r>
                      <a:r>
                        <a:rPr lang="tr-TR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/Afiş desteği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tr-TR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-Sosyal Medya Duyuru/Paylaşım desteği</a:t>
                      </a:r>
                      <a:endParaRPr lang="tr-TR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0129000"/>
                  </a:ext>
                </a:extLst>
              </a:tr>
            </a:tbl>
          </a:graphicData>
        </a:graphic>
      </p:graphicFrame>
      <p:sp>
        <p:nvSpPr>
          <p:cNvPr id="4" name="Dikdörtgen 3"/>
          <p:cNvSpPr/>
          <p:nvPr/>
        </p:nvSpPr>
        <p:spPr>
          <a:xfrm>
            <a:off x="3886200" y="80145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tr-T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TEDx</a:t>
            </a: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Trabzon </a:t>
            </a:r>
            <a:r>
              <a:rPr lang="tr-T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Üniversity</a:t>
            </a:r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Etkinlik Tarihi: 3 Aralık 2025 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8" b="24610"/>
          <a:stretch/>
        </p:blipFill>
        <p:spPr>
          <a:xfrm>
            <a:off x="1625135" y="2068858"/>
            <a:ext cx="3647463" cy="395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66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ythroug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8A862-E39F-4620-A0F0-63790156FBD3}" type="datetime1">
              <a:rPr lang="tr-TR" smtClean="0"/>
              <a:pPr/>
              <a:t>15.01.2026</a:t>
            </a:fld>
            <a:endParaRPr lang="tr-TR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34</a:t>
            </a:fld>
            <a:endParaRPr lang="tr-TR"/>
          </a:p>
        </p:txBody>
      </p:sp>
      <p:sp>
        <p:nvSpPr>
          <p:cNvPr id="5" name="Unvan 4"/>
          <p:cNvSpPr>
            <a:spLocks noGrp="1"/>
          </p:cNvSpPr>
          <p:nvPr>
            <p:ph type="title"/>
          </p:nvPr>
        </p:nvSpPr>
        <p:spPr>
          <a:xfrm>
            <a:off x="838200" y="540971"/>
            <a:ext cx="2951285" cy="1325563"/>
          </a:xfrm>
        </p:spPr>
        <p:txBody>
          <a:bodyPr/>
          <a:lstStyle/>
          <a:p>
            <a:r>
              <a:rPr lang="tr-TR" dirty="0">
                <a:solidFill>
                  <a:srgbClr val="C00000"/>
                </a:solidFill>
              </a:rPr>
              <a:t>Faaliyetler</a:t>
            </a:r>
            <a:r>
              <a:rPr lang="tr-TR" dirty="0"/>
              <a:t> </a:t>
            </a:r>
          </a:p>
        </p:txBody>
      </p:sp>
      <p:sp>
        <p:nvSpPr>
          <p:cNvPr id="4" name="Dikdörtgen 3"/>
          <p:cNvSpPr/>
          <p:nvPr/>
        </p:nvSpPr>
        <p:spPr>
          <a:xfrm>
            <a:off x="4035669" y="88058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tr-TR" b="1" dirty="0">
                <a:solidFill>
                  <a:srgbClr val="2125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“Engelleri Birlikte Kaldıralım” Etkinliği</a:t>
            </a:r>
            <a:endParaRPr 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Etkinlik Tarihi: 3 Aralık 2025 </a:t>
            </a:r>
          </a:p>
        </p:txBody>
      </p:sp>
      <p:graphicFrame>
        <p:nvGraphicFramePr>
          <p:cNvPr id="8" name="Tablo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9317405"/>
              </p:ext>
            </p:extLst>
          </p:nvPr>
        </p:nvGraphicFramePr>
        <p:xfrm>
          <a:off x="6620094" y="2451341"/>
          <a:ext cx="3981012" cy="3017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81012">
                  <a:extLst>
                    <a:ext uri="{9D8B030D-6E8A-4147-A177-3AD203B41FA5}">
                      <a16:colId xmlns:a16="http://schemas.microsoft.com/office/drawing/2014/main" val="271327710"/>
                    </a:ext>
                  </a:extLst>
                </a:gridCol>
              </a:tblGrid>
              <a:tr h="265049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-Hoparlör desteği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-İstiklal marşı ve siren sesi</a:t>
                      </a:r>
                      <a:r>
                        <a:rPr lang="tr-TR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için Flash-bellek sağlanması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-Teşekkür Belgesi</a:t>
                      </a:r>
                      <a:r>
                        <a:rPr lang="tr-TR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Baskısı (20 adet)</a:t>
                      </a:r>
                      <a:endParaRPr lang="tr-T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tr-TR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-Fotoğraf çekimi</a:t>
                      </a:r>
                    </a:p>
                    <a:p>
                      <a:pPr marL="0" indent="0">
                        <a:lnSpc>
                          <a:spcPct val="150000"/>
                        </a:lnSpc>
                        <a:buNone/>
                      </a:pPr>
                      <a:r>
                        <a:rPr lang="tr-TR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-Dijital için fotoğraf seçimi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-Etkinliğin</a:t>
                      </a:r>
                      <a:r>
                        <a:rPr lang="tr-TR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haberleştirilmesi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-Dijital ortama eklenmesi </a:t>
                      </a:r>
                      <a:endParaRPr lang="tr-T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0129000"/>
                  </a:ext>
                </a:extLst>
              </a:tr>
            </a:tbl>
          </a:graphicData>
        </a:graphic>
      </p:graphicFrame>
      <p:pic>
        <p:nvPicPr>
          <p:cNvPr id="9" name="Resi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750" y="2710557"/>
            <a:ext cx="4465628" cy="245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37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ythroug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8A862-E39F-4620-A0F0-63790156FBD3}" type="datetime1">
              <a:rPr lang="tr-TR" smtClean="0"/>
              <a:pPr/>
              <a:t>15.01.2026</a:t>
            </a:fld>
            <a:endParaRPr lang="tr-TR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35</a:t>
            </a:fld>
            <a:endParaRPr lang="tr-TR"/>
          </a:p>
        </p:txBody>
      </p:sp>
      <p:sp>
        <p:nvSpPr>
          <p:cNvPr id="5" name="Unvan 4"/>
          <p:cNvSpPr>
            <a:spLocks noGrp="1"/>
          </p:cNvSpPr>
          <p:nvPr>
            <p:ph type="title"/>
          </p:nvPr>
        </p:nvSpPr>
        <p:spPr>
          <a:xfrm>
            <a:off x="838200" y="461840"/>
            <a:ext cx="2951285" cy="1325563"/>
          </a:xfrm>
        </p:spPr>
        <p:txBody>
          <a:bodyPr/>
          <a:lstStyle/>
          <a:p>
            <a:r>
              <a:rPr lang="tr-TR" dirty="0">
                <a:solidFill>
                  <a:srgbClr val="C00000"/>
                </a:solidFill>
              </a:rPr>
              <a:t>Faaliyetler</a:t>
            </a:r>
            <a:r>
              <a:rPr lang="tr-TR" dirty="0"/>
              <a:t> </a:t>
            </a:r>
          </a:p>
        </p:txBody>
      </p:sp>
      <p:graphicFrame>
        <p:nvGraphicFramePr>
          <p:cNvPr id="7" name="Tablo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8482773"/>
              </p:ext>
            </p:extLst>
          </p:nvPr>
        </p:nvGraphicFramePr>
        <p:xfrm>
          <a:off x="6286144" y="2018195"/>
          <a:ext cx="4166075" cy="36804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66075">
                  <a:extLst>
                    <a:ext uri="{9D8B030D-6E8A-4147-A177-3AD203B41FA5}">
                      <a16:colId xmlns:a16="http://schemas.microsoft.com/office/drawing/2014/main" val="271327710"/>
                    </a:ext>
                  </a:extLst>
                </a:gridCol>
              </a:tblGrid>
              <a:tr h="334667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tr-T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Tören</a:t>
                      </a:r>
                      <a:r>
                        <a:rPr lang="tr-TR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için sunucu metninin oluşturulması 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tr-TR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-Sunucu provası 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FontTx/>
                        <a:buNone/>
                      </a:pPr>
                      <a:r>
                        <a:rPr lang="tr-TR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-Kürsü ve mixer talebi ve organize edilmesi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FontTx/>
                        <a:buNone/>
                      </a:pPr>
                      <a:r>
                        <a:rPr lang="tr-T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-Mixer</a:t>
                      </a:r>
                      <a:r>
                        <a:rPr lang="tr-TR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’in kurulumu için oda talebi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FontTx/>
                        <a:buNone/>
                      </a:pPr>
                      <a:r>
                        <a:rPr lang="tr-TR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-Tören sürecinde mixer kontrolü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FontTx/>
                        <a:buNone/>
                      </a:pPr>
                      <a:r>
                        <a:rPr lang="tr-TR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-Akışın organize edilmesi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Sosyal medyada paylaşımı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-Fotoğraf çekimi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tr-TR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-Törenin haberleştirilmesi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-Dijital ortama aktarılması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Whatsapp</a:t>
                      </a:r>
                      <a:r>
                        <a:rPr lang="tr-TR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üzerinden akademik ve idari personele tören bilgisinin paylaşım talebi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tr-TR" sz="16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0129000"/>
                  </a:ext>
                </a:extLst>
              </a:tr>
            </a:tbl>
          </a:graphicData>
        </a:graphic>
      </p:graphicFrame>
      <p:sp>
        <p:nvSpPr>
          <p:cNvPr id="4" name="Dikdörtgen 3"/>
          <p:cNvSpPr/>
          <p:nvPr/>
        </p:nvSpPr>
        <p:spPr>
          <a:xfrm>
            <a:off x="3886200" y="80145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Kasım Çelenk</a:t>
            </a:r>
          </a:p>
          <a:p>
            <a:pPr algn="ctr"/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Etkinlik Tarihi: 10 Kasım 2025 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2"/>
          <a:srcRect t="29741" b="29750"/>
          <a:stretch/>
        </p:blipFill>
        <p:spPr>
          <a:xfrm>
            <a:off x="1384055" y="2199543"/>
            <a:ext cx="4127511" cy="331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4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ythroug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8A862-E39F-4620-A0F0-63790156FBD3}" type="datetime1">
              <a:rPr lang="tr-TR" smtClean="0"/>
              <a:pPr/>
              <a:t>15.01.2026</a:t>
            </a:fld>
            <a:endParaRPr lang="tr-TR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36</a:t>
            </a:fld>
            <a:endParaRPr lang="tr-TR"/>
          </a:p>
        </p:txBody>
      </p:sp>
      <p:sp>
        <p:nvSpPr>
          <p:cNvPr id="5" name="Unvan 4"/>
          <p:cNvSpPr>
            <a:spLocks noGrp="1"/>
          </p:cNvSpPr>
          <p:nvPr>
            <p:ph type="title"/>
          </p:nvPr>
        </p:nvSpPr>
        <p:spPr>
          <a:xfrm>
            <a:off x="838200" y="461840"/>
            <a:ext cx="2951285" cy="1325563"/>
          </a:xfrm>
        </p:spPr>
        <p:txBody>
          <a:bodyPr/>
          <a:lstStyle/>
          <a:p>
            <a:r>
              <a:rPr lang="tr-TR" dirty="0">
                <a:solidFill>
                  <a:srgbClr val="C00000"/>
                </a:solidFill>
              </a:rPr>
              <a:t>Faaliyetler</a:t>
            </a:r>
            <a:r>
              <a:rPr lang="tr-TR" dirty="0"/>
              <a:t> </a:t>
            </a:r>
          </a:p>
        </p:txBody>
      </p:sp>
      <p:graphicFrame>
        <p:nvGraphicFramePr>
          <p:cNvPr id="7" name="Tablo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1439190"/>
              </p:ext>
            </p:extLst>
          </p:nvPr>
        </p:nvGraphicFramePr>
        <p:xfrm>
          <a:off x="7710854" y="3134638"/>
          <a:ext cx="3341077" cy="1554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41077">
                  <a:extLst>
                    <a:ext uri="{9D8B030D-6E8A-4147-A177-3AD203B41FA5}">
                      <a16:colId xmlns:a16="http://schemas.microsoft.com/office/drawing/2014/main" val="271327710"/>
                    </a:ext>
                  </a:extLst>
                </a:gridCol>
              </a:tblGrid>
              <a:tr h="125786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-Ana sayfa bannerlarının tasarımı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-Haber metinlerinin girilmesi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-Duyuru taleplerinin işleme alınması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-Etkinlik afişlerinin paylaşımı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0129000"/>
                  </a:ext>
                </a:extLst>
              </a:tr>
            </a:tbl>
          </a:graphicData>
        </a:graphic>
      </p:graphicFrame>
      <p:pic>
        <p:nvPicPr>
          <p:cNvPr id="8" name="Resi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756" y="2087199"/>
            <a:ext cx="6585540" cy="365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19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ythroug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8A862-E39F-4620-A0F0-63790156FBD3}" type="datetime1">
              <a:rPr lang="tr-TR" smtClean="0"/>
              <a:pPr/>
              <a:t>15.01.2026</a:t>
            </a:fld>
            <a:endParaRPr lang="tr-TR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37</a:t>
            </a:fld>
            <a:endParaRPr lang="tr-TR"/>
          </a:p>
        </p:txBody>
      </p:sp>
      <p:sp>
        <p:nvSpPr>
          <p:cNvPr id="5" name="Unvan 4"/>
          <p:cNvSpPr>
            <a:spLocks noGrp="1"/>
          </p:cNvSpPr>
          <p:nvPr>
            <p:ph type="title"/>
          </p:nvPr>
        </p:nvSpPr>
        <p:spPr>
          <a:xfrm>
            <a:off x="685800" y="567347"/>
            <a:ext cx="7073781" cy="1325563"/>
          </a:xfrm>
        </p:spPr>
        <p:txBody>
          <a:bodyPr>
            <a:normAutofit/>
          </a:bodyPr>
          <a:lstStyle/>
          <a:p>
            <a:r>
              <a:rPr lang="tr-T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Faaliyetler</a:t>
            </a:r>
            <a:endParaRPr lang="tr-TR" dirty="0">
              <a:solidFill>
                <a:srgbClr val="C00000"/>
              </a:solidFill>
            </a:endParaRPr>
          </a:p>
        </p:txBody>
      </p:sp>
      <p:graphicFrame>
        <p:nvGraphicFramePr>
          <p:cNvPr id="7" name="Tablo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8707235"/>
              </p:ext>
            </p:extLst>
          </p:nvPr>
        </p:nvGraphicFramePr>
        <p:xfrm>
          <a:off x="7118700" y="3253400"/>
          <a:ext cx="3393339" cy="118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93339">
                  <a:extLst>
                    <a:ext uri="{9D8B030D-6E8A-4147-A177-3AD203B41FA5}">
                      <a16:colId xmlns:a16="http://schemas.microsoft.com/office/drawing/2014/main" val="271327710"/>
                    </a:ext>
                  </a:extLst>
                </a:gridCol>
              </a:tblGrid>
              <a:tr h="976370">
                <a:tc>
                  <a:txBody>
                    <a:bodyPr/>
                    <a:lstStyle/>
                    <a:p>
                      <a:r>
                        <a:rPr lang="tr-T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tr-TR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Hukuk fakültesi inşaat sürecinin h</a:t>
                      </a:r>
                      <a:r>
                        <a:rPr lang="tr-T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aftalık</a:t>
                      </a:r>
                      <a:r>
                        <a:rPr lang="tr-TR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fotoğraflanması</a:t>
                      </a:r>
                    </a:p>
                    <a:p>
                      <a:endParaRPr lang="tr-TR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tr-TR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-İnşaat sürecinin arşivlenmesi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0129000"/>
                  </a:ext>
                </a:extLst>
              </a:tr>
            </a:tbl>
          </a:graphicData>
        </a:graphic>
      </p:graphicFrame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31" y="2431294"/>
            <a:ext cx="5079769" cy="3038030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3274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ythroug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8A862-E39F-4620-A0F0-63790156FBD3}" type="datetime1">
              <a:rPr lang="tr-TR" smtClean="0"/>
              <a:pPr/>
              <a:t>15.01.2026</a:t>
            </a:fld>
            <a:endParaRPr lang="tr-TR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38</a:t>
            </a:fld>
            <a:endParaRPr lang="tr-TR"/>
          </a:p>
        </p:txBody>
      </p:sp>
      <p:sp>
        <p:nvSpPr>
          <p:cNvPr id="5" name="Unvan 4"/>
          <p:cNvSpPr>
            <a:spLocks noGrp="1"/>
          </p:cNvSpPr>
          <p:nvPr>
            <p:ph type="title"/>
          </p:nvPr>
        </p:nvSpPr>
        <p:spPr>
          <a:xfrm>
            <a:off x="685800" y="567347"/>
            <a:ext cx="5791200" cy="1325563"/>
          </a:xfrm>
        </p:spPr>
        <p:txBody>
          <a:bodyPr>
            <a:normAutofit/>
          </a:bodyPr>
          <a:lstStyle/>
          <a:p>
            <a:r>
              <a:rPr lang="tr-T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Faaliyetler</a:t>
            </a:r>
            <a:endParaRPr lang="tr-TR" dirty="0">
              <a:solidFill>
                <a:srgbClr val="C00000"/>
              </a:solidFill>
            </a:endParaRPr>
          </a:p>
        </p:txBody>
      </p:sp>
      <p:graphicFrame>
        <p:nvGraphicFramePr>
          <p:cNvPr id="7" name="Tablo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0901190"/>
              </p:ext>
            </p:extLst>
          </p:nvPr>
        </p:nvGraphicFramePr>
        <p:xfrm>
          <a:off x="7397946" y="2230011"/>
          <a:ext cx="3566308" cy="3261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66308">
                  <a:extLst>
                    <a:ext uri="{9D8B030D-6E8A-4147-A177-3AD203B41FA5}">
                      <a16:colId xmlns:a16="http://schemas.microsoft.com/office/drawing/2014/main" val="271327710"/>
                    </a:ext>
                  </a:extLst>
                </a:gridCol>
              </a:tblGrid>
              <a:tr h="1318508">
                <a:tc>
                  <a:txBody>
                    <a:bodyPr/>
                    <a:lstStyle/>
                    <a:p>
                      <a:r>
                        <a:rPr lang="tr-T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-Her</a:t>
                      </a:r>
                      <a:r>
                        <a:rPr lang="tr-TR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ay için e-bülten oluşturulması </a:t>
                      </a:r>
                    </a:p>
                    <a:p>
                      <a:endParaRPr lang="tr-T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tr-T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-Mizanpajının</a:t>
                      </a:r>
                      <a:r>
                        <a:rPr lang="tr-TR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yapılması</a:t>
                      </a:r>
                    </a:p>
                    <a:p>
                      <a:endParaRPr lang="tr-TR" sz="16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tr-TR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-Baskı alınması</a:t>
                      </a:r>
                    </a:p>
                    <a:p>
                      <a:endParaRPr lang="tr-TR" sz="16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tr-TR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-Dijital ortama yüklenilmesi </a:t>
                      </a:r>
                    </a:p>
                    <a:p>
                      <a:r>
                        <a:rPr lang="tr-T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-Bülten için gerekli içeriğin</a:t>
                      </a:r>
                      <a:r>
                        <a:rPr lang="tr-TR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oluşturulması</a:t>
                      </a:r>
                    </a:p>
                    <a:p>
                      <a:endParaRPr lang="tr-TR" sz="16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tr-TR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-Gerekli fotoğrafların çekilmesi ve seçimi</a:t>
                      </a:r>
                      <a:endParaRPr lang="tr-T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tr-T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0129000"/>
                  </a:ext>
                </a:extLst>
              </a:tr>
            </a:tbl>
          </a:graphicData>
        </a:graphic>
      </p:graphicFrame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11187" t="10463" r="10728" b="812"/>
          <a:stretch/>
        </p:blipFill>
        <p:spPr>
          <a:xfrm>
            <a:off x="961292" y="2142474"/>
            <a:ext cx="5515708" cy="343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35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ythroug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39EAE1B-59D8-C6BB-D1EB-364272932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2B051-1742-442B-BD19-D71164AFA81D}" type="datetime1">
              <a:rPr lang="tr-TR" smtClean="0"/>
              <a:pPr/>
              <a:t>15.01.2026</a:t>
            </a:fld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DAE6F6DB-2AF3-6C01-C56E-63E3ABE33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39</a:t>
            </a:fld>
            <a:endParaRPr lang="tr-TR"/>
          </a:p>
        </p:txBody>
      </p:sp>
      <p:pic>
        <p:nvPicPr>
          <p:cNvPr id="7" name="Resim 6" descr="metin, ekran görüntüsü, kahve fincanı, kupa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3B9F71E1-D15B-735F-7224-00BCDA29E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297" y="2073377"/>
            <a:ext cx="4953761" cy="3587589"/>
          </a:xfrm>
          <a:prstGeom prst="rect">
            <a:avLst/>
          </a:prstGeom>
        </p:spPr>
      </p:pic>
      <p:graphicFrame>
        <p:nvGraphicFramePr>
          <p:cNvPr id="8" name="Tablo 7">
            <a:extLst>
              <a:ext uri="{FF2B5EF4-FFF2-40B4-BE49-F238E27FC236}">
                <a16:creationId xmlns:a16="http://schemas.microsoft.com/office/drawing/2014/main" id="{FF3A6D01-4F10-646E-971D-D7BF4F92DD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9976110"/>
              </p:ext>
            </p:extLst>
          </p:nvPr>
        </p:nvGraphicFramePr>
        <p:xfrm>
          <a:off x="7190127" y="2876571"/>
          <a:ext cx="3981576" cy="1981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81576">
                  <a:extLst>
                    <a:ext uri="{9D8B030D-6E8A-4147-A177-3AD203B41FA5}">
                      <a16:colId xmlns:a16="http://schemas.microsoft.com/office/drawing/2014/main" val="271327710"/>
                    </a:ext>
                  </a:extLst>
                </a:gridCol>
              </a:tblGrid>
              <a:tr h="131850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-Kurumsal ürünlerin tasarlanması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-Depolanması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-Stok planlaması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-Etkinliklere promosyon hazırlanması</a:t>
                      </a:r>
                    </a:p>
                    <a:p>
                      <a:endParaRPr lang="tr-T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0129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455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B4A0342-B3A5-7EA1-D1BA-B00206D3C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750" y="771672"/>
            <a:ext cx="9792375" cy="692727"/>
          </a:xfrm>
        </p:spPr>
        <p:txBody>
          <a:bodyPr>
            <a:normAutofit/>
          </a:bodyPr>
          <a:lstStyle/>
          <a:p>
            <a:pPr algn="ctr"/>
            <a:r>
              <a:rPr lang="tr-TR" sz="2800" b="1" dirty="0">
                <a:solidFill>
                  <a:srgbClr val="FF0000"/>
                </a:solidFill>
                <a:latin typeface="+mn-lt"/>
              </a:rPr>
              <a:t>YÖNETİM: </a:t>
            </a:r>
            <a:r>
              <a:rPr lang="tr-TR" sz="2800" b="1" dirty="0">
                <a:solidFill>
                  <a:srgbClr val="0066FF"/>
                </a:solidFill>
                <a:latin typeface="+mn-lt"/>
              </a:rPr>
              <a:t>Direktörlük</a:t>
            </a:r>
          </a:p>
        </p:txBody>
      </p:sp>
      <p:graphicFrame>
        <p:nvGraphicFramePr>
          <p:cNvPr id="8" name="Tablo 7">
            <a:extLst>
              <a:ext uri="{FF2B5EF4-FFF2-40B4-BE49-F238E27FC236}">
                <a16:creationId xmlns:a16="http://schemas.microsoft.com/office/drawing/2014/main" id="{6BA3D8F0-5AD3-8F74-A07F-E1B14505F0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0934094"/>
              </p:ext>
            </p:extLst>
          </p:nvPr>
        </p:nvGraphicFramePr>
        <p:xfrm>
          <a:off x="1042750" y="3086647"/>
          <a:ext cx="10015399" cy="148535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498894">
                  <a:extLst>
                    <a:ext uri="{9D8B030D-6E8A-4147-A177-3AD203B41FA5}">
                      <a16:colId xmlns:a16="http://schemas.microsoft.com/office/drawing/2014/main" val="3558825440"/>
                    </a:ext>
                  </a:extLst>
                </a:gridCol>
                <a:gridCol w="5516505">
                  <a:extLst>
                    <a:ext uri="{9D8B030D-6E8A-4147-A177-3AD203B41FA5}">
                      <a16:colId xmlns:a16="http://schemas.microsoft.com/office/drawing/2014/main" val="481897459"/>
                    </a:ext>
                  </a:extLst>
                </a:gridCol>
              </a:tblGrid>
              <a:tr h="742676">
                <a:tc>
                  <a:txBody>
                    <a:bodyPr/>
                    <a:lstStyle/>
                    <a:p>
                      <a:pPr marL="36000" algn="ct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solidFill>
                            <a:srgbClr val="3333FF"/>
                          </a:solidFill>
                          <a:effectLst/>
                        </a:rPr>
                        <a:t>Birim Yöneticisi</a:t>
                      </a:r>
                      <a:endParaRPr lang="tr-TR" sz="2000" b="1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00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1" dirty="0">
                          <a:solidFill>
                            <a:srgbClr val="3333FF"/>
                          </a:solidFill>
                          <a:effectLst/>
                        </a:rPr>
                        <a:t>Unvanı Adı Soyadı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01158544"/>
                  </a:ext>
                </a:extLst>
              </a:tr>
              <a:tr h="742676">
                <a:tc>
                  <a:txBody>
                    <a:bodyPr/>
                    <a:lstStyle/>
                    <a:p>
                      <a:pPr marL="3600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1" dirty="0">
                          <a:effectLst/>
                        </a:rPr>
                        <a:t>Direktör</a:t>
                      </a:r>
                      <a:endParaRPr lang="tr-TR" sz="20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600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000" b="1" dirty="0">
                          <a:solidFill>
                            <a:srgbClr val="962E2E"/>
                          </a:solidFill>
                          <a:effectLst/>
                          <a:latin typeface="+mn-lt"/>
                        </a:rPr>
                        <a:t>Öğr. Gör. Dr.</a:t>
                      </a:r>
                      <a:r>
                        <a:rPr lang="tr-TR" sz="2000" b="1" baseline="0" dirty="0">
                          <a:solidFill>
                            <a:srgbClr val="962E2E"/>
                          </a:solidFill>
                          <a:effectLst/>
                          <a:latin typeface="+mn-lt"/>
                        </a:rPr>
                        <a:t> Göksel ÇELENK</a:t>
                      </a:r>
                      <a:endParaRPr lang="tr-TR" sz="2000" b="1" dirty="0">
                        <a:solidFill>
                          <a:srgbClr val="962E2E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95922710"/>
                  </a:ext>
                </a:extLst>
              </a:tr>
            </a:tbl>
          </a:graphicData>
        </a:graphic>
      </p:graphicFrame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4D5C2-DC3A-45D9-A443-C8578C816423}" type="datetime1">
              <a:rPr lang="tr-TR" smtClean="0"/>
              <a:pPr/>
              <a:t>15.01.2026</a:t>
            </a:fld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7663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8A862-E39F-4620-A0F0-63790156FBD3}" type="datetime1">
              <a:rPr lang="tr-TR" smtClean="0"/>
              <a:pPr/>
              <a:t>15.01.2026</a:t>
            </a:fld>
            <a:endParaRPr lang="tr-TR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40</a:t>
            </a:fld>
            <a:endParaRPr lang="tr-TR"/>
          </a:p>
        </p:txBody>
      </p:sp>
      <p:sp>
        <p:nvSpPr>
          <p:cNvPr id="5" name="Unvan 4"/>
          <p:cNvSpPr>
            <a:spLocks noGrp="1"/>
          </p:cNvSpPr>
          <p:nvPr>
            <p:ph type="title"/>
          </p:nvPr>
        </p:nvSpPr>
        <p:spPr>
          <a:xfrm>
            <a:off x="685800" y="567347"/>
            <a:ext cx="5791200" cy="1325563"/>
          </a:xfrm>
        </p:spPr>
        <p:txBody>
          <a:bodyPr>
            <a:normAutofit/>
          </a:bodyPr>
          <a:lstStyle/>
          <a:p>
            <a:r>
              <a:rPr lang="tr-T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Faaliyetler</a:t>
            </a:r>
            <a:endParaRPr lang="tr-TR" dirty="0">
              <a:solidFill>
                <a:srgbClr val="C00000"/>
              </a:solidFill>
            </a:endParaRPr>
          </a:p>
        </p:txBody>
      </p:sp>
      <p:graphicFrame>
        <p:nvGraphicFramePr>
          <p:cNvPr id="7" name="Tablo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8609435"/>
              </p:ext>
            </p:extLst>
          </p:nvPr>
        </p:nvGraphicFramePr>
        <p:xfrm>
          <a:off x="7380854" y="3021235"/>
          <a:ext cx="3574854" cy="13185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74854">
                  <a:extLst>
                    <a:ext uri="{9D8B030D-6E8A-4147-A177-3AD203B41FA5}">
                      <a16:colId xmlns:a16="http://schemas.microsoft.com/office/drawing/2014/main" val="271327710"/>
                    </a:ext>
                  </a:extLst>
                </a:gridCol>
              </a:tblGrid>
              <a:tr h="131850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-Haberlerin Dijital ortama aktarılması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-Her</a:t>
                      </a:r>
                      <a:r>
                        <a:rPr lang="tr-TR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ay için sınıflandırma yapılması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-Link ve haber sitesi ayrıştırılması </a:t>
                      </a:r>
                      <a:endParaRPr lang="tr-TR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0129000"/>
                  </a:ext>
                </a:extLst>
              </a:tr>
            </a:tbl>
          </a:graphicData>
        </a:graphic>
      </p:graphicFrame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765" y="2294310"/>
            <a:ext cx="5947887" cy="318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86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ythroug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B3DB3-BA3A-B1ED-300E-A83EF132D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7CD027A2-2E94-C450-ADEC-E9E491C3F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8A862-E39F-4620-A0F0-63790156FBD3}" type="datetime1">
              <a:rPr lang="tr-TR" smtClean="0"/>
              <a:pPr/>
              <a:t>15.01.2026</a:t>
            </a:fld>
            <a:endParaRPr lang="tr-TR"/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F4D6FC4A-6DFD-517C-29A3-D77E4CD04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41</a:t>
            </a:fld>
            <a:endParaRPr lang="tr-TR"/>
          </a:p>
        </p:txBody>
      </p:sp>
      <p:sp>
        <p:nvSpPr>
          <p:cNvPr id="5" name="Unvan 4">
            <a:extLst>
              <a:ext uri="{FF2B5EF4-FFF2-40B4-BE49-F238E27FC236}">
                <a16:creationId xmlns:a16="http://schemas.microsoft.com/office/drawing/2014/main" id="{BAADA682-5FDF-6178-314B-2C96061B9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67347"/>
            <a:ext cx="5791200" cy="1325563"/>
          </a:xfrm>
        </p:spPr>
        <p:txBody>
          <a:bodyPr>
            <a:normAutofit/>
          </a:bodyPr>
          <a:lstStyle/>
          <a:p>
            <a:r>
              <a:rPr lang="tr-T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Faaliyetler</a:t>
            </a:r>
            <a:endParaRPr lang="tr-TR" dirty="0">
              <a:solidFill>
                <a:srgbClr val="C00000"/>
              </a:solidFill>
            </a:endParaRPr>
          </a:p>
        </p:txBody>
      </p:sp>
      <p:graphicFrame>
        <p:nvGraphicFramePr>
          <p:cNvPr id="7" name="Tablo 6">
            <a:extLst>
              <a:ext uri="{FF2B5EF4-FFF2-40B4-BE49-F238E27FC236}">
                <a16:creationId xmlns:a16="http://schemas.microsoft.com/office/drawing/2014/main" id="{167C57E4-F4F3-36FF-F05E-FBEF20394E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9096611"/>
              </p:ext>
            </p:extLst>
          </p:nvPr>
        </p:nvGraphicFramePr>
        <p:xfrm>
          <a:off x="7048345" y="3429000"/>
          <a:ext cx="3574854" cy="9771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74854">
                  <a:extLst>
                    <a:ext uri="{9D8B030D-6E8A-4147-A177-3AD203B41FA5}">
                      <a16:colId xmlns:a16="http://schemas.microsoft.com/office/drawing/2014/main" val="271327710"/>
                    </a:ext>
                  </a:extLst>
                </a:gridCol>
              </a:tblGrid>
              <a:tr h="97718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-Haberlerin dijital ortama aktarılması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-Her</a:t>
                      </a:r>
                      <a:r>
                        <a:rPr lang="tr-TR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yıl için sınıflandırma yapılması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0129000"/>
                  </a:ext>
                </a:extLst>
              </a:tr>
            </a:tbl>
          </a:graphicData>
        </a:graphic>
      </p:graphicFrame>
      <p:pic>
        <p:nvPicPr>
          <p:cNvPr id="8" name="Resim 7" descr="metin, ekran görüntüsü, yazı tipi,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76F14FE4-2D50-B76B-CCC5-81C1DFB70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467" y="2421561"/>
            <a:ext cx="4715533" cy="2543530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7951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ythroug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8A862-E39F-4620-A0F0-63790156FBD3}" type="datetime1">
              <a:rPr lang="tr-TR" smtClean="0"/>
              <a:pPr/>
              <a:t>15.01.2026</a:t>
            </a:fld>
            <a:endParaRPr lang="tr-TR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42</a:t>
            </a:fld>
            <a:endParaRPr lang="tr-TR"/>
          </a:p>
        </p:txBody>
      </p:sp>
      <p:sp>
        <p:nvSpPr>
          <p:cNvPr id="5" name="Unvan 4"/>
          <p:cNvSpPr>
            <a:spLocks noGrp="1"/>
          </p:cNvSpPr>
          <p:nvPr>
            <p:ph type="title"/>
          </p:nvPr>
        </p:nvSpPr>
        <p:spPr>
          <a:xfrm>
            <a:off x="685800" y="567347"/>
            <a:ext cx="5791200" cy="1325563"/>
          </a:xfrm>
        </p:spPr>
        <p:txBody>
          <a:bodyPr>
            <a:normAutofit/>
          </a:bodyPr>
          <a:lstStyle/>
          <a:p>
            <a:r>
              <a:rPr lang="tr-T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Faaliyetler</a:t>
            </a:r>
            <a:endParaRPr lang="tr-TR" dirty="0">
              <a:solidFill>
                <a:srgbClr val="C00000"/>
              </a:solidFill>
            </a:endParaRPr>
          </a:p>
        </p:txBody>
      </p:sp>
      <p:graphicFrame>
        <p:nvGraphicFramePr>
          <p:cNvPr id="7" name="Tablo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6190822"/>
              </p:ext>
            </p:extLst>
          </p:nvPr>
        </p:nvGraphicFramePr>
        <p:xfrm>
          <a:off x="6477000" y="3234880"/>
          <a:ext cx="4478708" cy="15165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78708">
                  <a:extLst>
                    <a:ext uri="{9D8B030D-6E8A-4147-A177-3AD203B41FA5}">
                      <a16:colId xmlns:a16="http://schemas.microsoft.com/office/drawing/2014/main" val="271327710"/>
                    </a:ext>
                  </a:extLst>
                </a:gridCol>
              </a:tblGrid>
              <a:tr h="151658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Her ay için  haber</a:t>
                      </a:r>
                      <a:r>
                        <a:rPr lang="tr-TR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-sosyal medyaya yönelik </a:t>
                      </a:r>
                      <a:r>
                        <a:rPr lang="tr-T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video, fotoğrafın depolanması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-Fotoğrafların</a:t>
                      </a:r>
                      <a:r>
                        <a:rPr lang="tr-TR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klasörlenerek tasnif edilmesi</a:t>
                      </a:r>
                      <a:endParaRPr lang="tr-TR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0129000"/>
                  </a:ext>
                </a:extLst>
              </a:tr>
            </a:tbl>
          </a:graphicData>
        </a:graphic>
      </p:graphicFrame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t="14052" r="19953"/>
          <a:stretch/>
        </p:blipFill>
        <p:spPr>
          <a:xfrm>
            <a:off x="2307366" y="2016808"/>
            <a:ext cx="3229888" cy="1777732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9" t="20563" r="32220" b="8663"/>
          <a:stretch/>
        </p:blipFill>
        <p:spPr>
          <a:xfrm>
            <a:off x="838200" y="3918438"/>
            <a:ext cx="3557101" cy="1851809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095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ythroug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8A862-E39F-4620-A0F0-63790156FBD3}" type="datetime1">
              <a:rPr lang="tr-TR" smtClean="0"/>
              <a:pPr/>
              <a:t>15.01.2026</a:t>
            </a:fld>
            <a:endParaRPr lang="tr-TR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43</a:t>
            </a:fld>
            <a:endParaRPr lang="tr-TR"/>
          </a:p>
        </p:txBody>
      </p:sp>
      <p:sp>
        <p:nvSpPr>
          <p:cNvPr id="5" name="Unvan 4"/>
          <p:cNvSpPr>
            <a:spLocks noGrp="1"/>
          </p:cNvSpPr>
          <p:nvPr>
            <p:ph type="title"/>
          </p:nvPr>
        </p:nvSpPr>
        <p:spPr>
          <a:xfrm>
            <a:off x="685800" y="567347"/>
            <a:ext cx="5791200" cy="1325563"/>
          </a:xfrm>
        </p:spPr>
        <p:txBody>
          <a:bodyPr>
            <a:normAutofit/>
          </a:bodyPr>
          <a:lstStyle/>
          <a:p>
            <a:r>
              <a:rPr lang="tr-T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Faaliyetler</a:t>
            </a:r>
            <a:endParaRPr lang="tr-TR" dirty="0">
              <a:solidFill>
                <a:srgbClr val="C00000"/>
              </a:solidFill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7" y="2230290"/>
            <a:ext cx="3143765" cy="2222250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041076"/>
            <a:ext cx="3301538" cy="2408155"/>
          </a:xfrm>
          <a:prstGeom prst="rect">
            <a:avLst/>
          </a:prstGeom>
        </p:spPr>
      </p:pic>
      <p:graphicFrame>
        <p:nvGraphicFramePr>
          <p:cNvPr id="12" name="Tablo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0705121"/>
              </p:ext>
            </p:extLst>
          </p:nvPr>
        </p:nvGraphicFramePr>
        <p:xfrm>
          <a:off x="7232763" y="2879345"/>
          <a:ext cx="3981012" cy="175265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81012">
                  <a:extLst>
                    <a:ext uri="{9D8B030D-6E8A-4147-A177-3AD203B41FA5}">
                      <a16:colId xmlns:a16="http://schemas.microsoft.com/office/drawing/2014/main" val="271327710"/>
                    </a:ext>
                  </a:extLst>
                </a:gridCol>
              </a:tblGrid>
              <a:tr h="175265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-Taban</a:t>
                      </a:r>
                      <a:r>
                        <a:rPr lang="tr-TR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ve tavan Puanlarının </a:t>
                      </a:r>
                      <a:r>
                        <a:rPr lang="tr-TR" sz="1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Qr</a:t>
                      </a:r>
                      <a:r>
                        <a:rPr lang="tr-TR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kodlu oluşturulması</a:t>
                      </a:r>
                    </a:p>
                    <a:p>
                      <a:pPr marL="0" indent="0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tr-TR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-Tasarımının gerçekleştirilmesi</a:t>
                      </a:r>
                    </a:p>
                    <a:p>
                      <a:pPr marL="0" indent="0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tr-TR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-Fakültelere göre düzenlenmesi ve baskısı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0129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237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ythroug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8A862-E39F-4620-A0F0-63790156FBD3}" type="datetime1">
              <a:rPr lang="tr-TR" smtClean="0"/>
              <a:pPr/>
              <a:t>15.01.2026</a:t>
            </a:fld>
            <a:endParaRPr lang="tr-TR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44</a:t>
            </a:fld>
            <a:endParaRPr lang="tr-TR"/>
          </a:p>
        </p:txBody>
      </p:sp>
      <p:sp>
        <p:nvSpPr>
          <p:cNvPr id="5" name="Unvan 4"/>
          <p:cNvSpPr>
            <a:spLocks noGrp="1"/>
          </p:cNvSpPr>
          <p:nvPr>
            <p:ph type="title"/>
          </p:nvPr>
        </p:nvSpPr>
        <p:spPr>
          <a:xfrm>
            <a:off x="685800" y="567347"/>
            <a:ext cx="5791200" cy="1325563"/>
          </a:xfrm>
        </p:spPr>
        <p:txBody>
          <a:bodyPr>
            <a:normAutofit/>
          </a:bodyPr>
          <a:lstStyle/>
          <a:p>
            <a:r>
              <a:rPr lang="tr-T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Faaliyetler</a:t>
            </a:r>
            <a:endParaRPr lang="tr-TR" dirty="0">
              <a:solidFill>
                <a:srgbClr val="C00000"/>
              </a:solidFill>
            </a:endParaRPr>
          </a:p>
        </p:txBody>
      </p:sp>
      <p:pic>
        <p:nvPicPr>
          <p:cNvPr id="6" name="Resim 5" descr="metin, ekran görüntüsü, yazı tipi, çizg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C1CAEECC-F8A9-016F-0570-ED807E450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899" y="1892910"/>
            <a:ext cx="8057353" cy="403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12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ythroug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8A862-E39F-4620-A0F0-63790156FBD3}" type="datetime1">
              <a:rPr lang="tr-TR" smtClean="0"/>
              <a:pPr/>
              <a:t>15.01.2026</a:t>
            </a:fld>
            <a:endParaRPr lang="tr-TR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45</a:t>
            </a:fld>
            <a:endParaRPr lang="tr-TR"/>
          </a:p>
        </p:txBody>
      </p:sp>
      <p:sp>
        <p:nvSpPr>
          <p:cNvPr id="5" name="Unvan 4"/>
          <p:cNvSpPr>
            <a:spLocks noGrp="1"/>
          </p:cNvSpPr>
          <p:nvPr>
            <p:ph type="title"/>
          </p:nvPr>
        </p:nvSpPr>
        <p:spPr>
          <a:xfrm>
            <a:off x="402619" y="502091"/>
            <a:ext cx="5791200" cy="1325563"/>
          </a:xfrm>
        </p:spPr>
        <p:txBody>
          <a:bodyPr>
            <a:normAutofit/>
          </a:bodyPr>
          <a:lstStyle/>
          <a:p>
            <a:r>
              <a:rPr lang="tr-T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Afiş Tasarımları</a:t>
            </a:r>
            <a:endParaRPr lang="tr-TR" dirty="0">
              <a:solidFill>
                <a:srgbClr val="C00000"/>
              </a:solidFill>
            </a:endParaRP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82" b="28093"/>
          <a:stretch/>
        </p:blipFill>
        <p:spPr>
          <a:xfrm>
            <a:off x="389634" y="1856392"/>
            <a:ext cx="2014074" cy="2235609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15769"/>
          <a:stretch/>
        </p:blipFill>
        <p:spPr>
          <a:xfrm>
            <a:off x="2714206" y="1850613"/>
            <a:ext cx="1813825" cy="2262796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Resim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44" b="17949"/>
          <a:stretch/>
        </p:blipFill>
        <p:spPr>
          <a:xfrm>
            <a:off x="7277422" y="1833028"/>
            <a:ext cx="1821941" cy="2262796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Resim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26" b="23205"/>
          <a:stretch/>
        </p:blipFill>
        <p:spPr>
          <a:xfrm>
            <a:off x="4982624" y="1833520"/>
            <a:ext cx="1813825" cy="2235609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Resim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56" b="13718"/>
          <a:stretch/>
        </p:blipFill>
        <p:spPr>
          <a:xfrm>
            <a:off x="9624963" y="1850613"/>
            <a:ext cx="1850141" cy="2262796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Resim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79" b="21795"/>
          <a:stretch/>
        </p:blipFill>
        <p:spPr>
          <a:xfrm>
            <a:off x="402618" y="4193931"/>
            <a:ext cx="2001089" cy="2066192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Resim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2" b="27436"/>
          <a:stretch/>
        </p:blipFill>
        <p:spPr>
          <a:xfrm>
            <a:off x="2835916" y="4305863"/>
            <a:ext cx="1752814" cy="1954259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Resim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7" b="23846"/>
          <a:stretch/>
        </p:blipFill>
        <p:spPr>
          <a:xfrm>
            <a:off x="5128057" y="4134817"/>
            <a:ext cx="1659599" cy="2150943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Resim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22051"/>
          <a:stretch/>
        </p:blipFill>
        <p:spPr>
          <a:xfrm>
            <a:off x="7277425" y="4193931"/>
            <a:ext cx="1873637" cy="206619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Resim 1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90" b="13846"/>
          <a:stretch/>
        </p:blipFill>
        <p:spPr>
          <a:xfrm>
            <a:off x="9690389" y="4162446"/>
            <a:ext cx="1719296" cy="2144867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0284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ythroug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8A862-E39F-4620-A0F0-63790156FBD3}" type="datetime1">
              <a:rPr lang="tr-TR" smtClean="0"/>
              <a:pPr/>
              <a:t>15.01.2026</a:t>
            </a:fld>
            <a:endParaRPr lang="tr-TR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46</a:t>
            </a:fld>
            <a:endParaRPr lang="tr-TR"/>
          </a:p>
        </p:txBody>
      </p:sp>
      <p:sp>
        <p:nvSpPr>
          <p:cNvPr id="5" name="Unvan 4"/>
          <p:cNvSpPr>
            <a:spLocks noGrp="1"/>
          </p:cNvSpPr>
          <p:nvPr>
            <p:ph type="title"/>
          </p:nvPr>
        </p:nvSpPr>
        <p:spPr>
          <a:xfrm>
            <a:off x="402619" y="502091"/>
            <a:ext cx="5791200" cy="1325563"/>
          </a:xfrm>
        </p:spPr>
        <p:txBody>
          <a:bodyPr>
            <a:normAutofit/>
          </a:bodyPr>
          <a:lstStyle/>
          <a:p>
            <a:r>
              <a:rPr lang="tr-T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Afiş Tasarımları</a:t>
            </a:r>
            <a:endParaRPr lang="tr-TR" dirty="0">
              <a:solidFill>
                <a:srgbClr val="C00000"/>
              </a:solidFill>
            </a:endParaRPr>
          </a:p>
        </p:txBody>
      </p:sp>
      <p:pic>
        <p:nvPicPr>
          <p:cNvPr id="20" name="Resim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268" y="1942085"/>
            <a:ext cx="1651944" cy="2056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Resim 5" descr="metin, mektup, harf, ekran görüntüsü, yazı tip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875C6B69-CED1-5B54-7530-698A2F2896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0" b="27835"/>
          <a:stretch>
            <a:fillRect/>
          </a:stretch>
        </p:blipFill>
        <p:spPr>
          <a:xfrm>
            <a:off x="5062337" y="1837297"/>
            <a:ext cx="1913314" cy="2179266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Resim 7" descr="metin, ekran görüntüsü, grafik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16974C43-492F-A06C-C28E-306FDEFB4A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0" b="32121"/>
          <a:stretch>
            <a:fillRect/>
          </a:stretch>
        </p:blipFill>
        <p:spPr>
          <a:xfrm>
            <a:off x="9395393" y="1837297"/>
            <a:ext cx="1820758" cy="2318724"/>
          </a:xfrm>
          <a:prstGeom prst="rect">
            <a:avLst/>
          </a:prstGeom>
        </p:spPr>
      </p:pic>
      <p:pic>
        <p:nvPicPr>
          <p:cNvPr id="10" name="Resim 9" descr="metin, insan yüzü, ekran görüntüsü, çevrimiçi reklamcılı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7544BA3B-6BA8-AF76-8294-99DC498F94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5" b="21939"/>
          <a:stretch>
            <a:fillRect/>
          </a:stretch>
        </p:blipFill>
        <p:spPr>
          <a:xfrm>
            <a:off x="9458379" y="4200807"/>
            <a:ext cx="1661534" cy="2073229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Resim 11" descr="metin, ekran görüntüsü, yazı tipi, mektup, harf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EC906CDB-4EE7-732A-3BB2-86ACFFA876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73" b="30182"/>
          <a:stretch>
            <a:fillRect/>
          </a:stretch>
        </p:blipFill>
        <p:spPr>
          <a:xfrm>
            <a:off x="7270986" y="1822075"/>
            <a:ext cx="1820758" cy="2296417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Resim 13" descr="metin, ekran görüntüsü, yazı tip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69DF981D-1D42-82A9-191E-EFB8145C4D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64" b="37944"/>
          <a:stretch>
            <a:fillRect/>
          </a:stretch>
        </p:blipFill>
        <p:spPr>
          <a:xfrm>
            <a:off x="5085688" y="4118492"/>
            <a:ext cx="1848618" cy="2031200"/>
          </a:xfrm>
          <a:prstGeom prst="rect">
            <a:avLst/>
          </a:prstGeom>
        </p:spPr>
      </p:pic>
      <p:pic>
        <p:nvPicPr>
          <p:cNvPr id="16" name="Resim 15" descr="metin, ekran görüntüsü, bitk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2698EC7D-A2FD-F243-0EDE-44BB0BC3F8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41" b="25767"/>
          <a:stretch>
            <a:fillRect/>
          </a:stretch>
        </p:blipFill>
        <p:spPr>
          <a:xfrm>
            <a:off x="742116" y="4149219"/>
            <a:ext cx="1803368" cy="2056394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Resim 17" descr="metin, saat, ekran görüntüsü, yazı tip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D376513B-E812-6527-41DA-DF844956211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76" b="32727"/>
          <a:stretch>
            <a:fillRect/>
          </a:stretch>
        </p:blipFill>
        <p:spPr>
          <a:xfrm>
            <a:off x="7265181" y="4220179"/>
            <a:ext cx="1820758" cy="2034484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Resim 20" descr="metin, ekran görüntüsü, web sayfası, çevrimiçi reklamcılık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DFBACDF2-F87B-72B8-42DF-3A517DEDC4C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1" b="28237"/>
          <a:stretch>
            <a:fillRect/>
          </a:stretch>
        </p:blipFill>
        <p:spPr>
          <a:xfrm>
            <a:off x="2917344" y="4032810"/>
            <a:ext cx="1820758" cy="2202564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Resim 22" descr="metin, ekran görüntüsü, mektup, harf,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6F9248C4-DE02-8B8F-0179-57BCB2B7208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06" b="29819"/>
          <a:stretch>
            <a:fillRect/>
          </a:stretch>
        </p:blipFill>
        <p:spPr>
          <a:xfrm>
            <a:off x="2902957" y="1837297"/>
            <a:ext cx="1767757" cy="2056395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1841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ythroug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8A862-E39F-4620-A0F0-63790156FBD3}" type="datetime1">
              <a:rPr lang="tr-TR" smtClean="0"/>
              <a:pPr/>
              <a:t>15.01.2026</a:t>
            </a:fld>
            <a:endParaRPr lang="tr-TR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47</a:t>
            </a:fld>
            <a:endParaRPr lang="tr-TR"/>
          </a:p>
        </p:txBody>
      </p:sp>
      <p:sp>
        <p:nvSpPr>
          <p:cNvPr id="5" name="Unvan 4"/>
          <p:cNvSpPr>
            <a:spLocks noGrp="1"/>
          </p:cNvSpPr>
          <p:nvPr>
            <p:ph type="title"/>
          </p:nvPr>
        </p:nvSpPr>
        <p:spPr>
          <a:xfrm>
            <a:off x="685799" y="567347"/>
            <a:ext cx="6663583" cy="1325563"/>
          </a:xfrm>
        </p:spPr>
        <p:txBody>
          <a:bodyPr>
            <a:normAutofit/>
          </a:bodyPr>
          <a:lstStyle/>
          <a:p>
            <a:r>
              <a:rPr lang="tr-T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Birimlere Destek</a:t>
            </a:r>
            <a:endParaRPr lang="tr-TR" dirty="0">
              <a:solidFill>
                <a:srgbClr val="C00000"/>
              </a:solidFill>
            </a:endParaRPr>
          </a:p>
        </p:txBody>
      </p:sp>
      <p:graphicFrame>
        <p:nvGraphicFramePr>
          <p:cNvPr id="10" name="Tablo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8052578"/>
              </p:ext>
            </p:extLst>
          </p:nvPr>
        </p:nvGraphicFramePr>
        <p:xfrm>
          <a:off x="4434608" y="1987085"/>
          <a:ext cx="3393339" cy="4424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93339">
                  <a:extLst>
                    <a:ext uri="{9D8B030D-6E8A-4147-A177-3AD203B41FA5}">
                      <a16:colId xmlns:a16="http://schemas.microsoft.com/office/drawing/2014/main" val="271327710"/>
                    </a:ext>
                  </a:extLst>
                </a:gridCol>
              </a:tblGrid>
              <a:tr h="442468"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Kapak T</a:t>
                      </a:r>
                      <a:r>
                        <a:rPr lang="tr-TR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asarım  Desteği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0129000"/>
                  </a:ext>
                </a:extLst>
              </a:tr>
            </a:tbl>
          </a:graphicData>
        </a:graphic>
      </p:graphicFrame>
      <p:pic>
        <p:nvPicPr>
          <p:cNvPr id="11" name="Resim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30" y="2626979"/>
            <a:ext cx="2117304" cy="3098553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013" y="2621070"/>
            <a:ext cx="2190290" cy="3098553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310" y="2632535"/>
            <a:ext cx="2190290" cy="3098553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996" y="2626979"/>
            <a:ext cx="2291697" cy="3086737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4253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ythroug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8A862-E39F-4620-A0F0-63790156FBD3}" type="datetime1">
              <a:rPr lang="tr-TR" smtClean="0"/>
              <a:pPr/>
              <a:t>15.01.2026</a:t>
            </a:fld>
            <a:endParaRPr lang="tr-TR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48</a:t>
            </a:fld>
            <a:endParaRPr lang="tr-TR"/>
          </a:p>
        </p:txBody>
      </p:sp>
      <p:sp>
        <p:nvSpPr>
          <p:cNvPr id="5" name="Unvan 4"/>
          <p:cNvSpPr>
            <a:spLocks noGrp="1"/>
          </p:cNvSpPr>
          <p:nvPr>
            <p:ph type="title"/>
          </p:nvPr>
        </p:nvSpPr>
        <p:spPr>
          <a:xfrm>
            <a:off x="685799" y="567347"/>
            <a:ext cx="6663583" cy="1325563"/>
          </a:xfrm>
        </p:spPr>
        <p:txBody>
          <a:bodyPr>
            <a:normAutofit/>
          </a:bodyPr>
          <a:lstStyle/>
          <a:p>
            <a:r>
              <a:rPr lang="tr-T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Birimlere Destek</a:t>
            </a:r>
            <a:endParaRPr lang="tr-TR" dirty="0">
              <a:solidFill>
                <a:srgbClr val="C00000"/>
              </a:solidFill>
            </a:endParaRPr>
          </a:p>
        </p:txBody>
      </p:sp>
      <p:graphicFrame>
        <p:nvGraphicFramePr>
          <p:cNvPr id="10" name="Tablo 9"/>
          <p:cNvGraphicFramePr>
            <a:graphicFrameLocks noGrp="1"/>
          </p:cNvGraphicFramePr>
          <p:nvPr/>
        </p:nvGraphicFramePr>
        <p:xfrm>
          <a:off x="4434608" y="1987085"/>
          <a:ext cx="3393339" cy="4424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93339">
                  <a:extLst>
                    <a:ext uri="{9D8B030D-6E8A-4147-A177-3AD203B41FA5}">
                      <a16:colId xmlns:a16="http://schemas.microsoft.com/office/drawing/2014/main" val="271327710"/>
                    </a:ext>
                  </a:extLst>
                </a:gridCol>
              </a:tblGrid>
              <a:tr h="442468"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Kapak T</a:t>
                      </a:r>
                      <a:r>
                        <a:rPr lang="tr-TR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asarım  Desteği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0129000"/>
                  </a:ext>
                </a:extLst>
              </a:tr>
            </a:tbl>
          </a:graphicData>
        </a:graphic>
      </p:graphicFrame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918" y="2700472"/>
            <a:ext cx="2014672" cy="2850110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378" y="2698680"/>
            <a:ext cx="2083798" cy="2851902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Resim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964" y="2698680"/>
            <a:ext cx="2577578" cy="2932999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9456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ythroug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8A862-E39F-4620-A0F0-63790156FBD3}" type="datetime1">
              <a:rPr lang="tr-TR" smtClean="0"/>
              <a:pPr/>
              <a:t>15.01.2026</a:t>
            </a:fld>
            <a:endParaRPr lang="tr-TR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49</a:t>
            </a:fld>
            <a:endParaRPr lang="tr-TR"/>
          </a:p>
        </p:txBody>
      </p:sp>
      <p:graphicFrame>
        <p:nvGraphicFramePr>
          <p:cNvPr id="7" name="Tablo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2078811"/>
              </p:ext>
            </p:extLst>
          </p:nvPr>
        </p:nvGraphicFramePr>
        <p:xfrm>
          <a:off x="6819597" y="3078400"/>
          <a:ext cx="3393339" cy="1737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93339">
                  <a:extLst>
                    <a:ext uri="{9D8B030D-6E8A-4147-A177-3AD203B41FA5}">
                      <a16:colId xmlns:a16="http://schemas.microsoft.com/office/drawing/2014/main" val="271327710"/>
                    </a:ext>
                  </a:extLst>
                </a:gridCol>
              </a:tblGrid>
              <a:tr h="976370">
                <a:tc>
                  <a:txBody>
                    <a:bodyPr/>
                    <a:lstStyle/>
                    <a:p>
                      <a:r>
                        <a:rPr lang="tr-T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-T</a:t>
                      </a:r>
                      <a:r>
                        <a:rPr lang="tr-TR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asarım ve baskı desteği</a:t>
                      </a:r>
                    </a:p>
                    <a:p>
                      <a:endParaRPr lang="tr-TR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tr-TR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-İçerik düzenleme ve mizanpaj</a:t>
                      </a:r>
                    </a:p>
                    <a:p>
                      <a:endParaRPr lang="tr-TR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tr-TR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-Fotoğraf desteği </a:t>
                      </a:r>
                    </a:p>
                    <a:p>
                      <a:endParaRPr lang="tr-TR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0129000"/>
                  </a:ext>
                </a:extLst>
              </a:tr>
            </a:tbl>
          </a:graphicData>
        </a:graphic>
      </p:graphicFrame>
      <p:pic>
        <p:nvPicPr>
          <p:cNvPr id="8" name="Resi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454" y="2086368"/>
            <a:ext cx="2608178" cy="3721425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Unvan 4"/>
          <p:cNvSpPr>
            <a:spLocks noGrp="1"/>
          </p:cNvSpPr>
          <p:nvPr>
            <p:ph type="title"/>
          </p:nvPr>
        </p:nvSpPr>
        <p:spPr>
          <a:xfrm>
            <a:off x="685799" y="567347"/>
            <a:ext cx="6663583" cy="1325563"/>
          </a:xfrm>
        </p:spPr>
        <p:txBody>
          <a:bodyPr>
            <a:normAutofit/>
          </a:bodyPr>
          <a:lstStyle/>
          <a:p>
            <a:r>
              <a:rPr lang="tr-T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Birimlere Destek</a:t>
            </a:r>
            <a:endParaRPr lang="tr-TR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61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ythroug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lt Başlık 6"/>
          <p:cNvSpPr>
            <a:spLocks noGrp="1"/>
          </p:cNvSpPr>
          <p:nvPr>
            <p:ph type="subTitle" idx="1"/>
          </p:nvPr>
        </p:nvSpPr>
        <p:spPr>
          <a:xfrm>
            <a:off x="1524000" y="2758777"/>
            <a:ext cx="9144000" cy="1655762"/>
          </a:xfrm>
        </p:spPr>
        <p:txBody>
          <a:bodyPr>
            <a:normAutofit fontScale="55000" lnSpcReduction="20000"/>
          </a:bodyPr>
          <a:lstStyle/>
          <a:p>
            <a:r>
              <a:rPr lang="tr-TR" sz="9600" b="1" dirty="0">
                <a:solidFill>
                  <a:srgbClr val="FF0000"/>
                </a:solidFill>
              </a:rPr>
              <a:t>PERSONEL</a:t>
            </a:r>
          </a:p>
          <a:p>
            <a:endParaRPr lang="tr-TR" sz="6000" b="1" dirty="0">
              <a:solidFill>
                <a:srgbClr val="FF0000"/>
              </a:solidFill>
            </a:endParaRPr>
          </a:p>
          <a:p>
            <a:r>
              <a:rPr lang="tr-TR" sz="4400" b="1" dirty="0">
                <a:solidFill>
                  <a:srgbClr val="3333FF"/>
                </a:solidFill>
              </a:rPr>
              <a:t>AKADEMİK PERSONEL VE İDARİ PERSONEL</a:t>
            </a:r>
            <a:endParaRPr lang="tr-TR" sz="4400" dirty="0">
              <a:solidFill>
                <a:srgbClr val="3333FF"/>
              </a:solidFill>
            </a:endParaRP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2B051-1742-442B-BD19-D71164AFA81D}" type="datetime1">
              <a:rPr lang="tr-TR" smtClean="0"/>
              <a:pPr/>
              <a:t>15.01.2026</a:t>
            </a:fld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6655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erris dir="l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8A862-E39F-4620-A0F0-63790156FBD3}" type="datetime1">
              <a:rPr lang="tr-TR" smtClean="0"/>
              <a:pPr/>
              <a:t>15.01.2026</a:t>
            </a:fld>
            <a:endParaRPr lang="tr-TR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50</a:t>
            </a:fld>
            <a:endParaRPr lang="tr-TR"/>
          </a:p>
        </p:txBody>
      </p:sp>
      <p:sp>
        <p:nvSpPr>
          <p:cNvPr id="5" name="Unvan 4"/>
          <p:cNvSpPr>
            <a:spLocks noGrp="1"/>
          </p:cNvSpPr>
          <p:nvPr>
            <p:ph type="title"/>
          </p:nvPr>
        </p:nvSpPr>
        <p:spPr>
          <a:xfrm>
            <a:off x="685799" y="567347"/>
            <a:ext cx="6663583" cy="1325563"/>
          </a:xfrm>
        </p:spPr>
        <p:txBody>
          <a:bodyPr>
            <a:normAutofit/>
          </a:bodyPr>
          <a:lstStyle/>
          <a:p>
            <a:r>
              <a:rPr lang="tr-T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Birimlere Destek</a:t>
            </a:r>
            <a:endParaRPr lang="tr-TR" dirty="0">
              <a:solidFill>
                <a:srgbClr val="C00000"/>
              </a:solidFill>
            </a:endParaRPr>
          </a:p>
        </p:txBody>
      </p:sp>
      <p:graphicFrame>
        <p:nvGraphicFramePr>
          <p:cNvPr id="7" name="Tablo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8272339"/>
              </p:ext>
            </p:extLst>
          </p:nvPr>
        </p:nvGraphicFramePr>
        <p:xfrm>
          <a:off x="6986239" y="2536702"/>
          <a:ext cx="4470110" cy="3017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70110">
                  <a:extLst>
                    <a:ext uri="{9D8B030D-6E8A-4147-A177-3AD203B41FA5}">
                      <a16:colId xmlns:a16="http://schemas.microsoft.com/office/drawing/2014/main" val="271327710"/>
                    </a:ext>
                  </a:extLst>
                </a:gridCol>
              </a:tblGrid>
              <a:tr h="205451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-Birim</a:t>
                      </a:r>
                      <a:r>
                        <a:rPr lang="tr-TR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etkinliklerine teşekkür belgesi desteği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-Tasarım ve baskı desteği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-Hoparlör desteği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tr-TR" sz="1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Roll</a:t>
                      </a:r>
                      <a:r>
                        <a:rPr lang="tr-TR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up</a:t>
                      </a:r>
                      <a:endParaRPr lang="tr-TR" sz="16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-Kamera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-Ekipmanı kullanacak personel desteği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-Kulüplere ekipman desteği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tr-TR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-Davetiye Baskısı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0129000"/>
                  </a:ext>
                </a:extLst>
              </a:tr>
            </a:tbl>
          </a:graphicData>
        </a:graphic>
      </p:graphicFrame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98528">
            <a:off x="4348182" y="3520820"/>
            <a:ext cx="2339497" cy="2415222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Resim 9" descr="metin, kağıt ürünü, baskı, basma işlemi, kağıt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4A0BBAF9-A12C-2991-88BA-95B53325E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53335">
            <a:off x="271074" y="2329900"/>
            <a:ext cx="3895614" cy="2341529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717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ythroug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8A862-E39F-4620-A0F0-63790156FBD3}" type="datetime1">
              <a:rPr lang="tr-TR" smtClean="0"/>
              <a:pPr/>
              <a:t>15.01.2026</a:t>
            </a:fld>
            <a:endParaRPr lang="tr-TR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51</a:t>
            </a:fld>
            <a:endParaRPr lang="tr-TR"/>
          </a:p>
        </p:txBody>
      </p:sp>
      <p:sp>
        <p:nvSpPr>
          <p:cNvPr id="5" name="Unvan 4"/>
          <p:cNvSpPr>
            <a:spLocks noGrp="1"/>
          </p:cNvSpPr>
          <p:nvPr>
            <p:ph type="title"/>
          </p:nvPr>
        </p:nvSpPr>
        <p:spPr>
          <a:xfrm>
            <a:off x="685799" y="567347"/>
            <a:ext cx="6663583" cy="1325563"/>
          </a:xfrm>
        </p:spPr>
        <p:txBody>
          <a:bodyPr>
            <a:normAutofit/>
          </a:bodyPr>
          <a:lstStyle/>
          <a:p>
            <a:r>
              <a:rPr lang="tr-TR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Birimlere Destek</a:t>
            </a:r>
            <a:endParaRPr lang="tr-TR" dirty="0">
              <a:solidFill>
                <a:srgbClr val="C00000"/>
              </a:solidFill>
            </a:endParaRPr>
          </a:p>
        </p:txBody>
      </p:sp>
      <p:graphicFrame>
        <p:nvGraphicFramePr>
          <p:cNvPr id="10" name="Tablo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101636"/>
              </p:ext>
            </p:extLst>
          </p:nvPr>
        </p:nvGraphicFramePr>
        <p:xfrm>
          <a:off x="4366242" y="1892910"/>
          <a:ext cx="3393339" cy="4424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93339">
                  <a:extLst>
                    <a:ext uri="{9D8B030D-6E8A-4147-A177-3AD203B41FA5}">
                      <a16:colId xmlns:a16="http://schemas.microsoft.com/office/drawing/2014/main" val="271327710"/>
                    </a:ext>
                  </a:extLst>
                </a:gridCol>
              </a:tblGrid>
              <a:tr h="442468">
                <a:tc>
                  <a:txBody>
                    <a:bodyPr/>
                    <a:lstStyle/>
                    <a:p>
                      <a:pPr algn="ctr"/>
                      <a:r>
                        <a:rPr lang="tr-T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Tasarım Desteği</a:t>
                      </a:r>
                      <a:endParaRPr lang="tr-TR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0129000"/>
                  </a:ext>
                </a:extLst>
              </a:tr>
            </a:tbl>
          </a:graphicData>
        </a:graphic>
      </p:graphicFrame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294" y="2691338"/>
            <a:ext cx="4168212" cy="2953057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6627" y="2699884"/>
            <a:ext cx="4314539" cy="295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63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ythroug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9">
            <a:extLst>
              <a:ext uri="{FF2B5EF4-FFF2-40B4-BE49-F238E27FC236}">
                <a16:creationId xmlns:a16="http://schemas.microsoft.com/office/drawing/2014/main" id="{6F686FB9-5A7B-40DE-0CA3-B07E969A8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471" y="822035"/>
            <a:ext cx="10230075" cy="670745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Öz Değerlendirme: </a:t>
            </a:r>
            <a:r>
              <a:rPr lang="tr-TR" sz="3600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Birimin Güçlü Yönleri</a:t>
            </a:r>
          </a:p>
        </p:txBody>
      </p:sp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8A862-E39F-4620-A0F0-63790156FBD3}" type="datetime1">
              <a:rPr lang="tr-TR" smtClean="0"/>
              <a:pPr/>
              <a:t>15.01.2026</a:t>
            </a:fld>
            <a:endParaRPr lang="tr-TR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52</a:t>
            </a:fld>
            <a:endParaRPr lang="tr-TR"/>
          </a:p>
        </p:txBody>
      </p:sp>
      <p:graphicFrame>
        <p:nvGraphicFramePr>
          <p:cNvPr id="7" name="Tablo 6">
            <a:extLst>
              <a:ext uri="{FF2B5EF4-FFF2-40B4-BE49-F238E27FC236}">
                <a16:creationId xmlns:a16="http://schemas.microsoft.com/office/drawing/2014/main" id="{822051D0-5893-1DCB-DC0D-0FF6D8666A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6764734"/>
              </p:ext>
            </p:extLst>
          </p:nvPr>
        </p:nvGraphicFramePr>
        <p:xfrm>
          <a:off x="989901" y="1996580"/>
          <a:ext cx="10477849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477849">
                  <a:extLst>
                    <a:ext uri="{9D8B030D-6E8A-4147-A177-3AD203B41FA5}">
                      <a16:colId xmlns:a16="http://schemas.microsoft.com/office/drawing/2014/main" val="271327710"/>
                    </a:ext>
                  </a:extLst>
                </a:gridCol>
              </a:tblGrid>
              <a:tr h="870906">
                <a:tc>
                  <a:txBody>
                    <a:bodyPr/>
                    <a:lstStyle/>
                    <a:p>
                      <a:pPr algn="l"/>
                      <a:r>
                        <a:rPr lang="tr-TR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-Alt Birimlerin Yapılandırılmış Olması</a:t>
                      </a:r>
                      <a:r>
                        <a:rPr lang="tr-TR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tr-TR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tr-TR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Uzmanlık temelli alt birim yapısı </a:t>
                      </a:r>
                      <a:r>
                        <a:rPr lang="tr-TR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sayesinde iletişim süreçleri etkin ve profesyonel yürütülmektedir.</a:t>
                      </a:r>
                    </a:p>
                    <a:p>
                      <a:pPr algn="l"/>
                      <a:endParaRPr lang="tr-TR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0129000"/>
                  </a:ext>
                </a:extLst>
              </a:tr>
            </a:tbl>
          </a:graphicData>
        </a:graphic>
      </p:graphicFrame>
      <p:graphicFrame>
        <p:nvGraphicFramePr>
          <p:cNvPr id="6" name="Tablo 5">
            <a:extLst>
              <a:ext uri="{FF2B5EF4-FFF2-40B4-BE49-F238E27FC236}">
                <a16:creationId xmlns:a16="http://schemas.microsoft.com/office/drawing/2014/main" id="{822051D0-5893-1DCB-DC0D-0FF6D8666A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5766834"/>
              </p:ext>
            </p:extLst>
          </p:nvPr>
        </p:nvGraphicFramePr>
        <p:xfrm>
          <a:off x="989900" y="3096936"/>
          <a:ext cx="10477849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477849">
                  <a:extLst>
                    <a:ext uri="{9D8B030D-6E8A-4147-A177-3AD203B41FA5}">
                      <a16:colId xmlns:a16="http://schemas.microsoft.com/office/drawing/2014/main" val="271327710"/>
                    </a:ext>
                  </a:extLst>
                </a:gridCol>
              </a:tblGrid>
              <a:tr h="870906">
                <a:tc>
                  <a:txBody>
                    <a:bodyPr/>
                    <a:lstStyle/>
                    <a:p>
                      <a:pPr rtl="0" eaLnBrk="1" latinLnBrk="0" hangingPunct="1"/>
                      <a:r>
                        <a:rPr lang="tr-TR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-Akademik ve İdari Personel</a:t>
                      </a:r>
                      <a:r>
                        <a:rPr lang="tr-TR" sz="1800" b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İş Birliği</a:t>
                      </a:r>
                      <a:r>
                        <a:rPr lang="tr-TR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tr-TR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tr-TR" sz="18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Akademik ve idari personelin birlikte görev alması, </a:t>
                      </a:r>
                      <a:r>
                        <a:rPr lang="tr-TR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farklı bakış açıları ve stratejik derinlik sağlamaktadır.</a:t>
                      </a:r>
                      <a:endParaRPr lang="tr-TR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tr-TR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0129000"/>
                  </a:ext>
                </a:extLst>
              </a:tr>
            </a:tbl>
          </a:graphicData>
        </a:graphic>
      </p:graphicFrame>
      <p:graphicFrame>
        <p:nvGraphicFramePr>
          <p:cNvPr id="8" name="Tablo 7">
            <a:extLst>
              <a:ext uri="{FF2B5EF4-FFF2-40B4-BE49-F238E27FC236}">
                <a16:creationId xmlns:a16="http://schemas.microsoft.com/office/drawing/2014/main" id="{822051D0-5893-1DCB-DC0D-0FF6D8666A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0906641"/>
              </p:ext>
            </p:extLst>
          </p:nvPr>
        </p:nvGraphicFramePr>
        <p:xfrm>
          <a:off x="989899" y="4228197"/>
          <a:ext cx="10477849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477849">
                  <a:extLst>
                    <a:ext uri="{9D8B030D-6E8A-4147-A177-3AD203B41FA5}">
                      <a16:colId xmlns:a16="http://schemas.microsoft.com/office/drawing/2014/main" val="271327710"/>
                    </a:ext>
                  </a:extLst>
                </a:gridCol>
              </a:tblGrid>
              <a:tr h="870906">
                <a:tc>
                  <a:txBody>
                    <a:bodyPr/>
                    <a:lstStyle/>
                    <a:p>
                      <a:pPr algn="l"/>
                      <a:r>
                        <a:rPr lang="tr-TR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-Merkeze Yakın Konum</a:t>
                      </a:r>
                      <a:br>
                        <a:rPr lang="tr-TR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tr-TR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Merkezi idari yapı içinde konumlanma</a:t>
                      </a:r>
                      <a:r>
                        <a:rPr lang="tr-TR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üst yönetim ve birimler arası hızlı ve etkili koordinasyona imkân tanımaktadır.</a:t>
                      </a:r>
                      <a:endParaRPr lang="tr-TR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0129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702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ythroug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06803D-A6CD-8628-0E8A-C71914057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9">
            <a:extLst>
              <a:ext uri="{FF2B5EF4-FFF2-40B4-BE49-F238E27FC236}">
                <a16:creationId xmlns:a16="http://schemas.microsoft.com/office/drawing/2014/main" id="{5C8F3387-A7D1-5245-412C-5CF038872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471" y="822035"/>
            <a:ext cx="10230075" cy="670745"/>
          </a:xfrm>
        </p:spPr>
        <p:txBody>
          <a:bodyPr>
            <a:normAutofit/>
          </a:bodyPr>
          <a:lstStyle/>
          <a:p>
            <a:pPr algn="ctr"/>
            <a:r>
              <a:rPr lang="tr-TR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Öz Değerlendirme: </a:t>
            </a:r>
            <a:r>
              <a:rPr lang="tr-TR" sz="3600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Birimin Zayıf Yönleri</a:t>
            </a:r>
          </a:p>
        </p:txBody>
      </p:sp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73FF23BA-1709-9C68-296D-4394D31A5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8A862-E39F-4620-A0F0-63790156FBD3}" type="datetime1">
              <a:rPr lang="tr-TR" smtClean="0"/>
              <a:pPr/>
              <a:t>15.01.2026</a:t>
            </a:fld>
            <a:endParaRPr lang="tr-TR"/>
          </a:p>
        </p:txBody>
      </p:sp>
      <p:sp>
        <p:nvSpPr>
          <p:cNvPr id="3" name="Slayt Numarası Yer Tutucusu 2">
            <a:extLst>
              <a:ext uri="{FF2B5EF4-FFF2-40B4-BE49-F238E27FC236}">
                <a16:creationId xmlns:a16="http://schemas.microsoft.com/office/drawing/2014/main" id="{EAB228E5-6699-5F55-25EB-0A41690F1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53</a:t>
            </a:fld>
            <a:endParaRPr lang="tr-TR"/>
          </a:p>
        </p:txBody>
      </p:sp>
      <p:graphicFrame>
        <p:nvGraphicFramePr>
          <p:cNvPr id="7" name="Tablo 6">
            <a:extLst>
              <a:ext uri="{FF2B5EF4-FFF2-40B4-BE49-F238E27FC236}">
                <a16:creationId xmlns:a16="http://schemas.microsoft.com/office/drawing/2014/main" id="{5BA7CA2B-D6CD-DB7B-1208-577B98F366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3765849"/>
              </p:ext>
            </p:extLst>
          </p:nvPr>
        </p:nvGraphicFramePr>
        <p:xfrm>
          <a:off x="973123" y="1966100"/>
          <a:ext cx="10142290" cy="1325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42290">
                  <a:extLst>
                    <a:ext uri="{9D8B030D-6E8A-4147-A177-3AD203B41FA5}">
                      <a16:colId xmlns:a16="http://schemas.microsoft.com/office/drawing/2014/main" val="271327710"/>
                    </a:ext>
                  </a:extLst>
                </a:gridCol>
              </a:tblGrid>
              <a:tr h="1255273"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tr-TR" sz="1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-Kısıtlı personel ve alt yapı;</a:t>
                      </a:r>
                    </a:p>
                    <a:p>
                      <a:pPr marL="0" indent="0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tr-TR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Birimin faaliyet kapsamının geniş ve</a:t>
                      </a:r>
                      <a:r>
                        <a:rPr lang="tr-TR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Üniversitenin fazla sayıda biriminin bulunmasına rağmen</a:t>
                      </a:r>
                      <a:r>
                        <a:rPr lang="tr-TR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idari ve teknik personel kapasitesi sınırlıdır.</a:t>
                      </a:r>
                      <a:endParaRPr lang="tr-TR" sz="18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0129000"/>
                  </a:ext>
                </a:extLst>
              </a:tr>
            </a:tbl>
          </a:graphicData>
        </a:graphic>
      </p:graphicFrame>
      <p:graphicFrame>
        <p:nvGraphicFramePr>
          <p:cNvPr id="6" name="Tablo 5">
            <a:extLst>
              <a:ext uri="{FF2B5EF4-FFF2-40B4-BE49-F238E27FC236}">
                <a16:creationId xmlns:a16="http://schemas.microsoft.com/office/drawing/2014/main" id="{5BA7CA2B-D6CD-DB7B-1208-577B98F366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3960062"/>
              </p:ext>
            </p:extLst>
          </p:nvPr>
        </p:nvGraphicFramePr>
        <p:xfrm>
          <a:off x="973123" y="3396112"/>
          <a:ext cx="10142290" cy="1325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42290">
                  <a:extLst>
                    <a:ext uri="{9D8B030D-6E8A-4147-A177-3AD203B41FA5}">
                      <a16:colId xmlns:a16="http://schemas.microsoft.com/office/drawing/2014/main" val="271327710"/>
                    </a:ext>
                  </a:extLst>
                </a:gridCol>
              </a:tblGrid>
              <a:tr h="1255273"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tr-TR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-Kurumsal iletişim</a:t>
                      </a:r>
                      <a:r>
                        <a:rPr lang="tr-TR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süreçlerinde paydaş katılımı;</a:t>
                      </a:r>
                      <a:endParaRPr lang="tr-TR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Kurum genelinde iletişim farkındalığının tüm birimlerde aynı düzeyde sağlanamaması.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Tx/>
                        <a:buChar char="-"/>
                      </a:pPr>
                      <a:endParaRPr lang="tr-TR" sz="1800" b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0129000"/>
                  </a:ext>
                </a:extLst>
              </a:tr>
            </a:tbl>
          </a:graphicData>
        </a:graphic>
      </p:graphicFrame>
      <p:graphicFrame>
        <p:nvGraphicFramePr>
          <p:cNvPr id="8" name="Tablo 7">
            <a:extLst>
              <a:ext uri="{FF2B5EF4-FFF2-40B4-BE49-F238E27FC236}">
                <a16:creationId xmlns:a16="http://schemas.microsoft.com/office/drawing/2014/main" id="{5BA7CA2B-D6CD-DB7B-1208-577B98F366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5471917"/>
              </p:ext>
            </p:extLst>
          </p:nvPr>
        </p:nvGraphicFramePr>
        <p:xfrm>
          <a:off x="973123" y="4826124"/>
          <a:ext cx="10142290" cy="125527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42290">
                  <a:extLst>
                    <a:ext uri="{9D8B030D-6E8A-4147-A177-3AD203B41FA5}">
                      <a16:colId xmlns:a16="http://schemas.microsoft.com/office/drawing/2014/main" val="271327710"/>
                    </a:ext>
                  </a:extLst>
                </a:gridCol>
              </a:tblGrid>
              <a:tr h="1255273"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tr-TR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-Sınırlı dönüşüm ve adaptasyon </a:t>
                      </a:r>
                    </a:p>
                    <a:p>
                      <a:pPr marL="0" indent="0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tr-TR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Dijital dönüşüm ve yeni medya trendlerine uyumun sürekli güncellenme ihtiyacı</a:t>
                      </a:r>
                      <a:endParaRPr lang="tr-TR" b="0" i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0129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031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ythroug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9">
            <a:extLst>
              <a:ext uri="{FF2B5EF4-FFF2-40B4-BE49-F238E27FC236}">
                <a16:creationId xmlns:a16="http://schemas.microsoft.com/office/drawing/2014/main" id="{6F686FB9-5A7B-40DE-0CA3-B07E969A8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436" y="769476"/>
            <a:ext cx="10049164" cy="706052"/>
          </a:xfrm>
        </p:spPr>
        <p:txBody>
          <a:bodyPr>
            <a:normAutofit/>
          </a:bodyPr>
          <a:lstStyle/>
          <a:p>
            <a:pPr algn="ctr"/>
            <a:r>
              <a:rPr lang="tr-TR" sz="3200" b="1" dirty="0">
                <a:solidFill>
                  <a:srgbClr val="FF0000"/>
                </a:solidFill>
                <a:cs typeface="Calibri" panose="020F0502020204030204" pitchFamily="34" charset="0"/>
              </a:rPr>
              <a:t>Öz Değerlendirme: </a:t>
            </a:r>
            <a:r>
              <a:rPr lang="tr-TR" sz="3200" b="1" dirty="0">
                <a:solidFill>
                  <a:srgbClr val="3333FF"/>
                </a:solidFill>
                <a:cs typeface="Calibri" panose="020F0502020204030204" pitchFamily="34" charset="0"/>
              </a:rPr>
              <a:t>Birimin Geliştirmeye Açık Yönleri</a:t>
            </a:r>
          </a:p>
        </p:txBody>
      </p:sp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FD577-0848-44C6-9025-A8B26EA8EC55}" type="datetime1">
              <a:rPr lang="tr-TR" smtClean="0"/>
              <a:pPr/>
              <a:t>15.01.2026</a:t>
            </a:fld>
            <a:endParaRPr lang="tr-TR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54</a:t>
            </a:fld>
            <a:endParaRPr lang="tr-TR"/>
          </a:p>
        </p:txBody>
      </p:sp>
      <p:graphicFrame>
        <p:nvGraphicFramePr>
          <p:cNvPr id="5" name="Tablo 4">
            <a:extLst>
              <a:ext uri="{FF2B5EF4-FFF2-40B4-BE49-F238E27FC236}">
                <a16:creationId xmlns:a16="http://schemas.microsoft.com/office/drawing/2014/main" id="{4669CFB0-EA2A-A440-824C-EB1C2CD762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7387469"/>
              </p:ext>
            </p:extLst>
          </p:nvPr>
        </p:nvGraphicFramePr>
        <p:xfrm>
          <a:off x="838200" y="1927804"/>
          <a:ext cx="10515599" cy="142846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15599">
                  <a:extLst>
                    <a:ext uri="{9D8B030D-6E8A-4147-A177-3AD203B41FA5}">
                      <a16:colId xmlns:a16="http://schemas.microsoft.com/office/drawing/2014/main" val="271327710"/>
                    </a:ext>
                  </a:extLst>
                </a:gridCol>
              </a:tblGrid>
              <a:tr h="1428469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tr-TR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Dijital Medya ve Sosyal Ağların Etkin Kullanımı:</a:t>
                      </a:r>
                      <a:r>
                        <a:rPr lang="tr-TR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tr-TR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tr-TR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Üniversite mensupları ve dış paydaşlarla etkileşimi artırmak için kurumsal sosyal medya platformlarından faydalanma potansiyeli yüksektir.</a:t>
                      </a:r>
                      <a:endParaRPr lang="tr-TR" sz="18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0129000"/>
                  </a:ext>
                </a:extLst>
              </a:tr>
            </a:tbl>
          </a:graphicData>
        </a:graphic>
      </p:graphicFrame>
      <p:graphicFrame>
        <p:nvGraphicFramePr>
          <p:cNvPr id="8" name="Tablo 7">
            <a:extLst>
              <a:ext uri="{FF2B5EF4-FFF2-40B4-BE49-F238E27FC236}">
                <a16:creationId xmlns:a16="http://schemas.microsoft.com/office/drawing/2014/main" id="{BA563DB3-9FBE-C7C5-9366-DEDB2569C5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0346287"/>
              </p:ext>
            </p:extLst>
          </p:nvPr>
        </p:nvGraphicFramePr>
        <p:xfrm>
          <a:off x="838200" y="3490546"/>
          <a:ext cx="10515599" cy="1325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15599">
                  <a:extLst>
                    <a:ext uri="{9D8B030D-6E8A-4147-A177-3AD203B41FA5}">
                      <a16:colId xmlns:a16="http://schemas.microsoft.com/office/drawing/2014/main" val="271327710"/>
                    </a:ext>
                  </a:extLst>
                </a:gridCol>
              </a:tblGrid>
              <a:tr h="623406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tr-TR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Üniversite Marka Değerinin Artması:</a:t>
                      </a:r>
                      <a:r>
                        <a:rPr lang="tr-TR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tr-TR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tr-TR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Akademik kalite ve </a:t>
                      </a:r>
                      <a:r>
                        <a:rPr lang="tr-TR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uluslararasılaşma</a:t>
                      </a:r>
                      <a:r>
                        <a:rPr lang="tr-TR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faaliyetleri arttıkça, bu başarıların iletişim ve tanıtıma dönüştürülmesi, </a:t>
                      </a:r>
                      <a:r>
                        <a:rPr lang="tr-TR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KİD’in</a:t>
                      </a:r>
                      <a:r>
                        <a:rPr lang="tr-TR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etkisini artıracaktır. </a:t>
                      </a:r>
                      <a:endParaRPr lang="tr-TR" sz="18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0129000"/>
                  </a:ext>
                </a:extLst>
              </a:tr>
            </a:tbl>
          </a:graphicData>
        </a:graphic>
      </p:graphicFrame>
      <p:graphicFrame>
        <p:nvGraphicFramePr>
          <p:cNvPr id="10" name="Tablo 9">
            <a:extLst>
              <a:ext uri="{FF2B5EF4-FFF2-40B4-BE49-F238E27FC236}">
                <a16:creationId xmlns:a16="http://schemas.microsoft.com/office/drawing/2014/main" id="{BA563DB3-9FBE-C7C5-9366-DEDB2569C5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8311485"/>
              </p:ext>
            </p:extLst>
          </p:nvPr>
        </p:nvGraphicFramePr>
        <p:xfrm>
          <a:off x="838200" y="4943390"/>
          <a:ext cx="10515599" cy="1325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15599">
                  <a:extLst>
                    <a:ext uri="{9D8B030D-6E8A-4147-A177-3AD203B41FA5}">
                      <a16:colId xmlns:a16="http://schemas.microsoft.com/office/drawing/2014/main" val="271327710"/>
                    </a:ext>
                  </a:extLst>
                </a:gridCol>
              </a:tblGrid>
              <a:tr h="1054738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tr-TR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Basın ve Paydaş Ağı Genişletme:</a:t>
                      </a:r>
                      <a:r>
                        <a:rPr lang="tr-TR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tr-TR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tr-TR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Daha geniş ulusal ve uluslararası medya ilişkileri ve iş birlikleri, kurumun görünürlüğünü artırma fırsatı sağlar.</a:t>
                      </a:r>
                      <a:endParaRPr lang="tr-TR" sz="18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0129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289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ythroug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66"/>
          <a:stretch/>
        </p:blipFill>
        <p:spPr>
          <a:xfrm>
            <a:off x="0" y="-25399"/>
            <a:ext cx="12192000" cy="6858000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0" y="6464300"/>
            <a:ext cx="12192000" cy="393700"/>
          </a:xfrm>
          <a:prstGeom prst="rect">
            <a:avLst/>
          </a:prstGeom>
          <a:solidFill>
            <a:srgbClr val="962E2E"/>
          </a:solidFill>
          <a:ln>
            <a:solidFill>
              <a:srgbClr val="962E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İçerik Yer Tutucusu 10"/>
          <p:cNvSpPr txBox="1">
            <a:spLocks/>
          </p:cNvSpPr>
          <p:nvPr/>
        </p:nvSpPr>
        <p:spPr>
          <a:xfrm>
            <a:off x="0" y="2832099"/>
            <a:ext cx="12192000" cy="28701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tr-TR" sz="5400" b="1" dirty="0">
                <a:solidFill>
                  <a:srgbClr val="962E2E"/>
                </a:solidFill>
              </a:rPr>
              <a:t>Sorularınız ve Önerileriniz</a:t>
            </a: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302377"/>
            <a:ext cx="12280900" cy="575094"/>
          </a:xfrm>
          <a:prstGeom prst="rect">
            <a:avLst/>
          </a:prstGeom>
        </p:spPr>
      </p:pic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2D83-95B8-46AE-85C4-5EFF99811C68}" type="datetime1">
              <a:rPr lang="tr-TR" smtClean="0"/>
              <a:pPr/>
              <a:t>15.01.2026</a:t>
            </a:fld>
            <a:endParaRPr lang="tr-TR"/>
          </a:p>
        </p:txBody>
      </p:sp>
      <p:sp>
        <p:nvSpPr>
          <p:cNvPr id="8" name="Slayt Numarası Yer Tutucus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55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9530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rism isContent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66"/>
          <a:stretch/>
        </p:blipFill>
        <p:spPr>
          <a:xfrm>
            <a:off x="0" y="-25399"/>
            <a:ext cx="12192000" cy="6858000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0" y="6464300"/>
            <a:ext cx="12192000" cy="393700"/>
          </a:xfrm>
          <a:prstGeom prst="rect">
            <a:avLst/>
          </a:prstGeom>
          <a:solidFill>
            <a:srgbClr val="962E2E"/>
          </a:solidFill>
          <a:ln>
            <a:solidFill>
              <a:srgbClr val="962E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İçerik Yer Tutucusu 10"/>
          <p:cNvSpPr txBox="1">
            <a:spLocks/>
          </p:cNvSpPr>
          <p:nvPr/>
        </p:nvSpPr>
        <p:spPr>
          <a:xfrm>
            <a:off x="318052" y="2524539"/>
            <a:ext cx="11529391" cy="31777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tr-TR" sz="5400" b="1" dirty="0">
                <a:solidFill>
                  <a:srgbClr val="962E2E"/>
                </a:solidFill>
              </a:rPr>
              <a:t>Katılımınız ve katkılarınız için teşekkür ederiz. </a:t>
            </a: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302377"/>
            <a:ext cx="12280900" cy="575094"/>
          </a:xfrm>
          <a:prstGeom prst="rect">
            <a:avLst/>
          </a:prstGeom>
        </p:spPr>
      </p:pic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2D83-95B8-46AE-85C4-5EFF99811C68}" type="datetime1">
              <a:rPr lang="tr-TR" smtClean="0"/>
              <a:pPr/>
              <a:t>15.01.2026</a:t>
            </a:fld>
            <a:endParaRPr lang="tr-TR"/>
          </a:p>
        </p:txBody>
      </p:sp>
      <p:sp>
        <p:nvSpPr>
          <p:cNvPr id="8" name="Slayt Numarası Yer Tutucus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56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5688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rism isContent="1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454B846-B88E-5B06-F513-76D60F324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AB19D96-0BAB-B26B-E74F-90A704759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47" y="762001"/>
            <a:ext cx="10315368" cy="691424"/>
          </a:xfrm>
        </p:spPr>
        <p:txBody>
          <a:bodyPr>
            <a:noAutofit/>
          </a:bodyPr>
          <a:lstStyle/>
          <a:p>
            <a:pPr algn="ctr"/>
            <a:r>
              <a:rPr lang="tr-TR" sz="3600" b="1" dirty="0">
                <a:solidFill>
                  <a:srgbClr val="FF0000"/>
                </a:solidFill>
                <a:latin typeface="+mn-lt"/>
              </a:rPr>
              <a:t>Akademik Personel Sayısı</a:t>
            </a:r>
            <a:endParaRPr lang="tr-TR" sz="3600" dirty="0">
              <a:solidFill>
                <a:srgbClr val="FF0000"/>
              </a:solidFill>
            </a:endParaRP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FDA8C-93E6-4C6D-BD38-60FE6FF68D18}" type="datetime1">
              <a:rPr lang="tr-TR" smtClean="0"/>
              <a:pPr/>
              <a:t>15.01.2026</a:t>
            </a:fld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6</a:t>
            </a:fld>
            <a:endParaRPr lang="tr-TR"/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1939868"/>
              </p:ext>
            </p:extLst>
          </p:nvPr>
        </p:nvGraphicFramePr>
        <p:xfrm>
          <a:off x="517232" y="2170544"/>
          <a:ext cx="11282885" cy="3250541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229921">
                  <a:extLst>
                    <a:ext uri="{9D8B030D-6E8A-4147-A177-3AD203B41FA5}">
                      <a16:colId xmlns:a16="http://schemas.microsoft.com/office/drawing/2014/main" val="2374852142"/>
                    </a:ext>
                  </a:extLst>
                </a:gridCol>
                <a:gridCol w="549733">
                  <a:extLst>
                    <a:ext uri="{9D8B030D-6E8A-4147-A177-3AD203B41FA5}">
                      <a16:colId xmlns:a16="http://schemas.microsoft.com/office/drawing/2014/main" val="3943329580"/>
                    </a:ext>
                  </a:extLst>
                </a:gridCol>
                <a:gridCol w="489857">
                  <a:extLst>
                    <a:ext uri="{9D8B030D-6E8A-4147-A177-3AD203B41FA5}">
                      <a16:colId xmlns:a16="http://schemas.microsoft.com/office/drawing/2014/main" val="4042487974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2314597785"/>
                    </a:ext>
                  </a:extLst>
                </a:gridCol>
                <a:gridCol w="653143">
                  <a:extLst>
                    <a:ext uri="{9D8B030D-6E8A-4147-A177-3AD203B41FA5}">
                      <a16:colId xmlns:a16="http://schemas.microsoft.com/office/drawing/2014/main" val="3001289435"/>
                    </a:ext>
                  </a:extLst>
                </a:gridCol>
                <a:gridCol w="1208314">
                  <a:extLst>
                    <a:ext uri="{9D8B030D-6E8A-4147-A177-3AD203B41FA5}">
                      <a16:colId xmlns:a16="http://schemas.microsoft.com/office/drawing/2014/main" val="832792308"/>
                    </a:ext>
                  </a:extLst>
                </a:gridCol>
                <a:gridCol w="1785257">
                  <a:extLst>
                    <a:ext uri="{9D8B030D-6E8A-4147-A177-3AD203B41FA5}">
                      <a16:colId xmlns:a16="http://schemas.microsoft.com/office/drawing/2014/main" val="89331317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360630672"/>
                    </a:ext>
                  </a:extLst>
                </a:gridCol>
                <a:gridCol w="1763486">
                  <a:extLst>
                    <a:ext uri="{9D8B030D-6E8A-4147-A177-3AD203B41FA5}">
                      <a16:colId xmlns:a16="http://schemas.microsoft.com/office/drawing/2014/main" val="4056823348"/>
                    </a:ext>
                  </a:extLst>
                </a:gridCol>
                <a:gridCol w="1556660">
                  <a:extLst>
                    <a:ext uri="{9D8B030D-6E8A-4147-A177-3AD203B41FA5}">
                      <a16:colId xmlns:a16="http://schemas.microsoft.com/office/drawing/2014/main" val="1437704887"/>
                    </a:ext>
                  </a:extLst>
                </a:gridCol>
              </a:tblGrid>
              <a:tr h="478780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rgbClr val="0000CC"/>
                          </a:solidFill>
                          <a:effectLst/>
                          <a:latin typeface="+mn-lt"/>
                        </a:rPr>
                        <a:t>YIL</a:t>
                      </a:r>
                      <a:endParaRPr lang="tr-TR" sz="1800" b="1" dirty="0">
                        <a:solidFill>
                          <a:srgbClr val="0000CC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AKADEMİK PERSONEL SAYISI</a:t>
                      </a:r>
                      <a:endParaRPr lang="tr-TR" sz="20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TOPLAM</a:t>
                      </a:r>
                      <a:endParaRPr lang="tr-TR" sz="20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KADRO DURUMU</a:t>
                      </a:r>
                    </a:p>
                  </a:txBody>
                  <a:tcPr marL="6350" marR="6350" marT="6350" marB="0" anchor="ctr"/>
                </a:tc>
                <a:tc rowSpan="2"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6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70166921"/>
                  </a:ext>
                </a:extLst>
              </a:tr>
              <a:tr h="36582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rgbClr val="3333FF"/>
                          </a:solidFill>
                          <a:effectLst/>
                          <a:latin typeface="+mn-lt"/>
                        </a:rPr>
                        <a:t>Prof. Dr.</a:t>
                      </a:r>
                      <a:endParaRPr lang="tr-TR" sz="1600" b="1" dirty="0">
                        <a:solidFill>
                          <a:srgbClr val="3333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rgbClr val="3333FF"/>
                          </a:solidFill>
                          <a:effectLst/>
                          <a:latin typeface="+mn-lt"/>
                        </a:rPr>
                        <a:t>Doç. Dr.</a:t>
                      </a:r>
                      <a:endParaRPr lang="tr-TR" sz="1600" b="1" dirty="0">
                        <a:solidFill>
                          <a:srgbClr val="3333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rgbClr val="3333FF"/>
                          </a:solidFill>
                          <a:effectLst/>
                          <a:latin typeface="+mn-lt"/>
                        </a:rPr>
                        <a:t>Dr. </a:t>
                      </a:r>
                      <a:r>
                        <a:rPr lang="tr-TR" sz="1600" b="1" dirty="0" err="1">
                          <a:solidFill>
                            <a:srgbClr val="3333FF"/>
                          </a:solidFill>
                          <a:effectLst/>
                          <a:latin typeface="+mn-lt"/>
                        </a:rPr>
                        <a:t>Öğr</a:t>
                      </a:r>
                      <a:r>
                        <a:rPr lang="tr-TR" sz="1600" b="1" dirty="0">
                          <a:solidFill>
                            <a:srgbClr val="3333FF"/>
                          </a:solidFill>
                          <a:effectLst/>
                          <a:latin typeface="+mn-lt"/>
                        </a:rPr>
                        <a:t>. Üyesi</a:t>
                      </a:r>
                      <a:endParaRPr lang="tr-TR" sz="1600" b="1" dirty="0">
                        <a:solidFill>
                          <a:srgbClr val="3333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rgbClr val="3333FF"/>
                          </a:solidFill>
                          <a:effectLst/>
                          <a:latin typeface="+mn-lt"/>
                        </a:rPr>
                        <a:t>Arş. Gör.</a:t>
                      </a:r>
                      <a:endParaRPr lang="tr-TR" sz="1600" b="1" dirty="0">
                        <a:solidFill>
                          <a:srgbClr val="3333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 err="1">
                          <a:solidFill>
                            <a:srgbClr val="3333FF"/>
                          </a:solidFill>
                          <a:effectLst/>
                          <a:latin typeface="+mn-lt"/>
                        </a:rPr>
                        <a:t>Öğr</a:t>
                      </a:r>
                      <a:r>
                        <a:rPr lang="tr-TR" sz="1600" b="1" dirty="0">
                          <a:solidFill>
                            <a:srgbClr val="3333FF"/>
                          </a:solidFill>
                          <a:effectLst/>
                          <a:latin typeface="+mn-lt"/>
                        </a:rPr>
                        <a:t>. Gör.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rgbClr val="3333FF"/>
                          </a:solidFill>
                          <a:effectLst/>
                          <a:latin typeface="+mn-lt"/>
                        </a:rPr>
                        <a:t>(Ders Veren)</a:t>
                      </a:r>
                      <a:endParaRPr lang="tr-TR" sz="1600" b="1" dirty="0">
                        <a:solidFill>
                          <a:srgbClr val="3333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 err="1">
                          <a:solidFill>
                            <a:srgbClr val="3333FF"/>
                          </a:solidFill>
                          <a:effectLst/>
                          <a:latin typeface="+mn-lt"/>
                        </a:rPr>
                        <a:t>Öğr</a:t>
                      </a:r>
                      <a:r>
                        <a:rPr lang="tr-TR" sz="1600" b="1" dirty="0">
                          <a:solidFill>
                            <a:srgbClr val="3333FF"/>
                          </a:solidFill>
                          <a:effectLst/>
                          <a:latin typeface="+mn-lt"/>
                        </a:rPr>
                        <a:t>. Gör.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rgbClr val="3333FF"/>
                          </a:solidFill>
                          <a:effectLst/>
                          <a:latin typeface="+mn-lt"/>
                        </a:rPr>
                        <a:t>(Ders Vermeyen)</a:t>
                      </a:r>
                      <a:endParaRPr lang="tr-TR" sz="1600" b="1" dirty="0">
                        <a:solidFill>
                          <a:srgbClr val="3333FF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4405073"/>
                  </a:ext>
                </a:extLst>
              </a:tr>
              <a:tr h="503084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1" dirty="0">
                          <a:solidFill>
                            <a:srgbClr val="3333FF"/>
                          </a:solidFill>
                        </a:rPr>
                        <a:t>Kadrolu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rgbClr val="3333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Görevlendirme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514534560"/>
                  </a:ext>
                </a:extLst>
              </a:tr>
              <a:tr h="7654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rgbClr val="0000CC"/>
                          </a:solidFill>
                          <a:effectLst/>
                          <a:latin typeface="+mn-lt"/>
                        </a:rPr>
                        <a:t>2024</a:t>
                      </a:r>
                      <a:endParaRPr lang="tr-TR" sz="1800" b="1" dirty="0">
                        <a:solidFill>
                          <a:srgbClr val="0000CC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tr-TR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tr-TR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-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tr-TR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tr-TR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tr-TR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tr-TR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tr-TR" sz="14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tr-TR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tr-TR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27389024"/>
                  </a:ext>
                </a:extLst>
              </a:tr>
              <a:tr h="7333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rgbClr val="0000CC"/>
                          </a:solidFill>
                          <a:effectLst/>
                          <a:latin typeface="+mn-lt"/>
                        </a:rPr>
                        <a:t>2025</a:t>
                      </a:r>
                      <a:endParaRPr lang="tr-TR" sz="1800" b="1" dirty="0">
                        <a:solidFill>
                          <a:srgbClr val="0000CC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+mn-lt"/>
                        </a:rPr>
                        <a:t>-</a:t>
                      </a:r>
                      <a:endParaRPr lang="tr-TR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+mn-lt"/>
                        </a:rPr>
                        <a:t>-</a:t>
                      </a:r>
                      <a:endParaRPr lang="tr-TR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+mn-lt"/>
                        </a:rPr>
                        <a:t>- </a:t>
                      </a:r>
                      <a:endParaRPr lang="tr-TR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+mn-lt"/>
                        </a:rPr>
                        <a:t>-</a:t>
                      </a:r>
                      <a:endParaRPr lang="tr-TR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+mn-lt"/>
                        </a:rPr>
                        <a:t>-</a:t>
                      </a:r>
                      <a:endParaRPr lang="tr-TR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+mn-lt"/>
                        </a:rPr>
                        <a:t> </a:t>
                      </a:r>
                      <a:endParaRPr lang="tr-TR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51189526"/>
                  </a:ext>
                </a:extLst>
              </a:tr>
              <a:tr h="7333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TOPLAM</a:t>
                      </a:r>
                      <a:endParaRPr lang="tr-TR" sz="18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+mn-lt"/>
                        </a:rPr>
                        <a:t> -</a:t>
                      </a:r>
                      <a:endParaRPr lang="tr-TR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+mn-lt"/>
                        </a:rPr>
                        <a:t>- </a:t>
                      </a:r>
                      <a:endParaRPr lang="tr-TR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+mn-lt"/>
                        </a:rPr>
                        <a:t>- </a:t>
                      </a:r>
                      <a:endParaRPr lang="tr-TR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+mn-lt"/>
                        </a:rPr>
                        <a:t>- </a:t>
                      </a:r>
                      <a:endParaRPr lang="tr-TR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+mn-lt"/>
                        </a:rPr>
                        <a:t>- </a:t>
                      </a:r>
                      <a:endParaRPr lang="tr-TR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+mn-lt"/>
                        </a:rPr>
                        <a:t> </a:t>
                      </a:r>
                      <a:endParaRPr lang="tr-TR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5857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174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erris dir="l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54B846-B88E-5B06-F513-76D60F324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AB19D96-0BAB-B26B-E74F-90A704759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47" y="762001"/>
            <a:ext cx="10315368" cy="691424"/>
          </a:xfrm>
        </p:spPr>
        <p:txBody>
          <a:bodyPr>
            <a:noAutofit/>
          </a:bodyPr>
          <a:lstStyle/>
          <a:p>
            <a:pPr algn="ctr"/>
            <a:r>
              <a:rPr lang="tr-TR" sz="3600" b="1" dirty="0">
                <a:solidFill>
                  <a:srgbClr val="FF0000"/>
                </a:solidFill>
              </a:rPr>
              <a:t>İdari Personel Sayısı</a:t>
            </a:r>
            <a:endParaRPr lang="tr-TR" sz="3600" dirty="0">
              <a:solidFill>
                <a:srgbClr val="FF0000"/>
              </a:solidFill>
            </a:endParaRP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FDA8C-93E6-4C6D-BD38-60FE6FF68D18}" type="datetime1">
              <a:rPr lang="tr-TR" smtClean="0"/>
              <a:pPr/>
              <a:t>15.01.2026</a:t>
            </a:fld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7</a:t>
            </a:fld>
            <a:endParaRPr lang="tr-TR"/>
          </a:p>
        </p:txBody>
      </p:sp>
      <p:graphicFrame>
        <p:nvGraphicFramePr>
          <p:cNvPr id="6" name="Tabl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6819140"/>
              </p:ext>
            </p:extLst>
          </p:nvPr>
        </p:nvGraphicFramePr>
        <p:xfrm>
          <a:off x="517230" y="2170544"/>
          <a:ext cx="11337312" cy="351180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989402">
                  <a:extLst>
                    <a:ext uri="{9D8B030D-6E8A-4147-A177-3AD203B41FA5}">
                      <a16:colId xmlns:a16="http://schemas.microsoft.com/office/drawing/2014/main" val="2374852142"/>
                    </a:ext>
                  </a:extLst>
                </a:gridCol>
                <a:gridCol w="1498011">
                  <a:extLst>
                    <a:ext uri="{9D8B030D-6E8A-4147-A177-3AD203B41FA5}">
                      <a16:colId xmlns:a16="http://schemas.microsoft.com/office/drawing/2014/main" val="3943329580"/>
                    </a:ext>
                  </a:extLst>
                </a:gridCol>
                <a:gridCol w="1891650">
                  <a:extLst>
                    <a:ext uri="{9D8B030D-6E8A-4147-A177-3AD203B41FA5}">
                      <a16:colId xmlns:a16="http://schemas.microsoft.com/office/drawing/2014/main" val="4042487974"/>
                    </a:ext>
                  </a:extLst>
                </a:gridCol>
                <a:gridCol w="1333996">
                  <a:extLst>
                    <a:ext uri="{9D8B030D-6E8A-4147-A177-3AD203B41FA5}">
                      <a16:colId xmlns:a16="http://schemas.microsoft.com/office/drawing/2014/main" val="2314597785"/>
                    </a:ext>
                  </a:extLst>
                </a:gridCol>
                <a:gridCol w="1596421">
                  <a:extLst>
                    <a:ext uri="{9D8B030D-6E8A-4147-A177-3AD203B41FA5}">
                      <a16:colId xmlns:a16="http://schemas.microsoft.com/office/drawing/2014/main" val="3001289435"/>
                    </a:ext>
                  </a:extLst>
                </a:gridCol>
                <a:gridCol w="1027834">
                  <a:extLst>
                    <a:ext uri="{9D8B030D-6E8A-4147-A177-3AD203B41FA5}">
                      <a16:colId xmlns:a16="http://schemas.microsoft.com/office/drawing/2014/main" val="360630672"/>
                    </a:ext>
                  </a:extLst>
                </a:gridCol>
                <a:gridCol w="1213717">
                  <a:extLst>
                    <a:ext uri="{9D8B030D-6E8A-4147-A177-3AD203B41FA5}">
                      <a16:colId xmlns:a16="http://schemas.microsoft.com/office/drawing/2014/main" val="4056823348"/>
                    </a:ext>
                  </a:extLst>
                </a:gridCol>
                <a:gridCol w="1786281">
                  <a:extLst>
                    <a:ext uri="{9D8B030D-6E8A-4147-A177-3AD203B41FA5}">
                      <a16:colId xmlns:a16="http://schemas.microsoft.com/office/drawing/2014/main" val="1437704887"/>
                    </a:ext>
                  </a:extLst>
                </a:gridCol>
              </a:tblGrid>
              <a:tr h="515108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rgbClr val="0000CC"/>
                          </a:solidFill>
                          <a:effectLst/>
                          <a:latin typeface="+mn-lt"/>
                        </a:rPr>
                        <a:t>YIL</a:t>
                      </a:r>
                      <a:endParaRPr lang="tr-TR" sz="1800" b="1" dirty="0">
                        <a:solidFill>
                          <a:srgbClr val="0000CC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İDARİ PERSONEL SAYISI</a:t>
                      </a:r>
                      <a:endParaRPr lang="tr-TR" sz="20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TOPLAM</a:t>
                      </a:r>
                      <a:endParaRPr lang="tr-TR" sz="20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0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KADRO DURUMU</a:t>
                      </a:r>
                    </a:p>
                  </a:txBody>
                  <a:tcPr marL="6350" marR="6350" marT="6350" marB="0" anchor="ctr"/>
                </a:tc>
                <a:tc rowSpan="2"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16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70166921"/>
                  </a:ext>
                </a:extLst>
              </a:tr>
              <a:tr h="35780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rgbClr val="3333FF"/>
                          </a:solidFill>
                          <a:effectLst/>
                        </a:rPr>
                        <a:t>Memur (Kadrolu tüm sınıflar)</a:t>
                      </a:r>
                      <a:endParaRPr lang="tr-TR" sz="1600" b="1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rgbClr val="3333FF"/>
                          </a:solidFill>
                          <a:effectLst/>
                        </a:rPr>
                        <a:t>Sözleşmeli İdari Personel (4/b)</a:t>
                      </a:r>
                      <a:endParaRPr lang="tr-TR" sz="1600" b="1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rgbClr val="3333FF"/>
                          </a:solidFill>
                          <a:effectLst/>
                        </a:rPr>
                        <a:t>Sürekli İşçi</a:t>
                      </a:r>
                      <a:endParaRPr lang="tr-TR" sz="1600" b="1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rgbClr val="3333FF"/>
                          </a:solidFill>
                          <a:effectLst/>
                        </a:rPr>
                        <a:t>696 KHK Göre Sürekli İşçi</a:t>
                      </a:r>
                      <a:endParaRPr lang="tr-TR" sz="1600" b="1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4405073"/>
                  </a:ext>
                </a:extLst>
              </a:tr>
              <a:tr h="559457"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r-TR" sz="20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1" dirty="0">
                          <a:solidFill>
                            <a:srgbClr val="3333FF"/>
                          </a:solidFill>
                        </a:rPr>
                        <a:t>Kadrolu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600" b="1" dirty="0">
                          <a:solidFill>
                            <a:srgbClr val="3333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Görevlendirme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514534560"/>
                  </a:ext>
                </a:extLst>
              </a:tr>
              <a:tr h="8235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rgbClr val="0000CC"/>
                          </a:solidFill>
                          <a:effectLst/>
                          <a:latin typeface="+mn-lt"/>
                        </a:rPr>
                        <a:t>2024</a:t>
                      </a:r>
                      <a:endParaRPr lang="tr-TR" sz="1800" b="1" dirty="0">
                        <a:solidFill>
                          <a:srgbClr val="0000CC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tr-TR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tr-TR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tr-TR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tr-TR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tr-TR" sz="14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tr-TR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tr-TR" sz="14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27389024"/>
                  </a:ext>
                </a:extLst>
              </a:tr>
              <a:tr h="7889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rgbClr val="0000CC"/>
                          </a:solidFill>
                          <a:effectLst/>
                          <a:latin typeface="+mn-lt"/>
                        </a:rPr>
                        <a:t>2025</a:t>
                      </a:r>
                      <a:endParaRPr lang="tr-TR" sz="1800" b="1" dirty="0">
                        <a:solidFill>
                          <a:srgbClr val="0000CC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+mn-lt"/>
                        </a:rPr>
                        <a:t> 2</a:t>
                      </a:r>
                      <a:endParaRPr lang="tr-TR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+mn-lt"/>
                        </a:rPr>
                        <a:t> -</a:t>
                      </a:r>
                      <a:endParaRPr lang="tr-TR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+mn-lt"/>
                        </a:rPr>
                        <a:t> -</a:t>
                      </a:r>
                      <a:endParaRPr lang="tr-TR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+mn-lt"/>
                        </a:rPr>
                        <a:t>- </a:t>
                      </a:r>
                      <a:endParaRPr lang="tr-TR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+mn-lt"/>
                        </a:rPr>
                        <a:t> </a:t>
                      </a:r>
                      <a:endParaRPr lang="tr-TR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+mn-lt"/>
                        </a:rPr>
                        <a:t> </a:t>
                      </a:r>
                      <a:endParaRPr lang="tr-TR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51189526"/>
                  </a:ext>
                </a:extLst>
              </a:tr>
              <a:tr h="7889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8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TOPLAM</a:t>
                      </a:r>
                      <a:endParaRPr lang="tr-TR" sz="18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+mn-lt"/>
                        </a:rPr>
                        <a:t> 2</a:t>
                      </a:r>
                      <a:endParaRPr lang="tr-TR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+mn-lt"/>
                        </a:rPr>
                        <a:t> -</a:t>
                      </a:r>
                      <a:endParaRPr lang="tr-TR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+mn-lt"/>
                        </a:rPr>
                        <a:t>- </a:t>
                      </a:r>
                      <a:endParaRPr lang="tr-TR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+mn-lt"/>
                        </a:rPr>
                        <a:t> </a:t>
                      </a:r>
                      <a:endParaRPr lang="tr-TR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+mn-lt"/>
                        </a:rPr>
                        <a:t> -</a:t>
                      </a:r>
                      <a:endParaRPr lang="tr-TR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+mn-lt"/>
                        </a:rPr>
                        <a:t> </a:t>
                      </a:r>
                      <a:endParaRPr lang="tr-TR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5857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46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erris dir="l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91BC04A-D793-50AD-7D64-78266DD43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2B051-1742-442B-BD19-D71164AFA81D}" type="datetime1">
              <a:rPr lang="tr-TR" smtClean="0"/>
              <a:pPr/>
              <a:t>15.01.2026</a:t>
            </a:fld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5C16508D-6536-69FD-9B6E-4E9524A7F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8</a:t>
            </a:fld>
            <a:endParaRPr lang="tr-TR"/>
          </a:p>
        </p:txBody>
      </p:sp>
      <p:graphicFrame>
        <p:nvGraphicFramePr>
          <p:cNvPr id="8" name="Diyagram 7">
            <a:extLst>
              <a:ext uri="{FF2B5EF4-FFF2-40B4-BE49-F238E27FC236}">
                <a16:creationId xmlns:a16="http://schemas.microsoft.com/office/drawing/2014/main" id="{7002BAC0-3514-D440-10EC-41EA898F10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527128"/>
              </p:ext>
            </p:extLst>
          </p:nvPr>
        </p:nvGraphicFramePr>
        <p:xfrm>
          <a:off x="1499061" y="2091910"/>
          <a:ext cx="9060411" cy="47660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Unvan 4">
            <a:extLst>
              <a:ext uri="{FF2B5EF4-FFF2-40B4-BE49-F238E27FC236}">
                <a16:creationId xmlns:a16="http://schemas.microsoft.com/office/drawing/2014/main" id="{660F28BD-1D07-DB73-14B8-6E08A5794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251" y="574222"/>
            <a:ext cx="4016433" cy="1325563"/>
          </a:xfrm>
        </p:spPr>
        <p:txBody>
          <a:bodyPr>
            <a:normAutofit/>
          </a:bodyPr>
          <a:lstStyle/>
          <a:p>
            <a:r>
              <a:rPr lang="tr-TR" sz="3600" b="1" dirty="0">
                <a:solidFill>
                  <a:srgbClr val="FF0000"/>
                </a:solidFill>
                <a:latin typeface="Gotham Narrow Book"/>
              </a:rPr>
              <a:t>Alt Birimler</a:t>
            </a:r>
            <a:endParaRPr lang="tr-TR" sz="3600" dirty="0">
              <a:solidFill>
                <a:srgbClr val="FF0000"/>
              </a:solidFill>
            </a:endParaRP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92E11E33-C48E-EDFF-78F9-1A0E8F5F0257}"/>
              </a:ext>
            </a:extLst>
          </p:cNvPr>
          <p:cNvSpPr txBox="1"/>
          <p:nvPr/>
        </p:nvSpPr>
        <p:spPr>
          <a:xfrm>
            <a:off x="1711728" y="5035452"/>
            <a:ext cx="1421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Öğr. Gör. Beyza Beşikci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AC56B2A0-9824-70B1-80B7-B47B480A78DC}"/>
              </a:ext>
            </a:extLst>
          </p:cNvPr>
          <p:cNvSpPr txBox="1"/>
          <p:nvPr/>
        </p:nvSpPr>
        <p:spPr>
          <a:xfrm>
            <a:off x="4187649" y="4836222"/>
            <a:ext cx="14214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Öğr. Gör. Peyami Sefa Karabacak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6049450C-3B74-7D04-DD52-113EE72ED369}"/>
              </a:ext>
            </a:extLst>
          </p:cNvPr>
          <p:cNvSpPr txBox="1"/>
          <p:nvPr/>
        </p:nvSpPr>
        <p:spPr>
          <a:xfrm>
            <a:off x="6662821" y="5122288"/>
            <a:ext cx="1421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Elif Koç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C2F8C0B6-9867-B9AD-AED0-4457C5B0713D}"/>
              </a:ext>
            </a:extLst>
          </p:cNvPr>
          <p:cNvSpPr txBox="1"/>
          <p:nvPr/>
        </p:nvSpPr>
        <p:spPr>
          <a:xfrm>
            <a:off x="8954104" y="4974721"/>
            <a:ext cx="1421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/>
              <a:t>Hakan Değirmenci</a:t>
            </a:r>
          </a:p>
        </p:txBody>
      </p:sp>
    </p:spTree>
    <p:extLst>
      <p:ext uri="{BB962C8B-B14F-4D97-AF65-F5344CB8AC3E}">
        <p14:creationId xmlns:p14="http://schemas.microsoft.com/office/powerpoint/2010/main" val="183649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lt Başlık 5"/>
          <p:cNvSpPr>
            <a:spLocks noGrp="1"/>
          </p:cNvSpPr>
          <p:nvPr>
            <p:ph type="subTitle" idx="1"/>
          </p:nvPr>
        </p:nvSpPr>
        <p:spPr>
          <a:xfrm>
            <a:off x="378691" y="2170545"/>
            <a:ext cx="11628582" cy="3131128"/>
          </a:xfrm>
        </p:spPr>
        <p:txBody>
          <a:bodyPr>
            <a:normAutofit fontScale="55000" lnSpcReduction="20000"/>
          </a:bodyPr>
          <a:lstStyle/>
          <a:p>
            <a:r>
              <a:rPr lang="tr-TR" sz="9600" b="1" dirty="0">
                <a:solidFill>
                  <a:srgbClr val="3333FF"/>
                </a:solidFill>
              </a:rPr>
              <a:t>KALİTE VE AKREDİTASYON ÇALIŞMALARI</a:t>
            </a:r>
          </a:p>
          <a:p>
            <a:endParaRPr lang="tr-TR" sz="4000" b="1" dirty="0">
              <a:solidFill>
                <a:srgbClr val="3333FF"/>
              </a:solidFill>
            </a:endParaRPr>
          </a:p>
          <a:p>
            <a:r>
              <a:rPr lang="tr-TR" sz="4000" b="1" dirty="0">
                <a:solidFill>
                  <a:srgbClr val="FF0000"/>
                </a:solidFill>
              </a:rPr>
              <a:t>YÖKAK BİRİM İÇ DEĞERLENDİRME RAPORU (BİDR)</a:t>
            </a:r>
          </a:p>
          <a:p>
            <a:r>
              <a:rPr lang="tr-TR" sz="4000" b="1" dirty="0">
                <a:solidFill>
                  <a:srgbClr val="FF0000"/>
                </a:solidFill>
              </a:rPr>
              <a:t>PROGRAM AKREDİTASYONU</a:t>
            </a:r>
          </a:p>
          <a:p>
            <a:r>
              <a:rPr lang="tr-TR" sz="4000" b="1" dirty="0">
                <a:solidFill>
                  <a:srgbClr val="FF0000"/>
                </a:solidFill>
              </a:rPr>
              <a:t>ÖZ DEĞERLENDİRME </a:t>
            </a:r>
          </a:p>
          <a:p>
            <a:r>
              <a:rPr lang="tr-TR" sz="4000" b="1" dirty="0">
                <a:solidFill>
                  <a:srgbClr val="FF0000"/>
                </a:solidFill>
              </a:rPr>
              <a:t>2026 YILI İYİLEŞTİRME PLANI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68889-DDDD-45DC-9553-67B10B6C00B2}" type="datetime1">
              <a:rPr lang="tr-TR" smtClean="0"/>
              <a:pPr/>
              <a:t>15.01.2026</a:t>
            </a:fld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2E69-0B45-4D6A-BDA9-8F9042B0111B}" type="slidenum">
              <a:rPr lang="tr-TR" smtClean="0"/>
              <a:pPr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1675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ythroug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10623</TotalTime>
  <Words>1862</Words>
  <Application>Microsoft Office PowerPoint</Application>
  <PresentationFormat>Geniş ekran</PresentationFormat>
  <Paragraphs>633</Paragraphs>
  <Slides>56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56</vt:i4>
      </vt:variant>
    </vt:vector>
  </HeadingPairs>
  <TitlesOfParts>
    <vt:vector size="61" baseType="lpstr">
      <vt:lpstr>Arial</vt:lpstr>
      <vt:lpstr>Calibri</vt:lpstr>
      <vt:lpstr>Gotham Narrow Book</vt:lpstr>
      <vt:lpstr>Times New Roman</vt:lpstr>
      <vt:lpstr>Office Teması</vt:lpstr>
      <vt:lpstr>PowerPoint Sunusu</vt:lpstr>
      <vt:lpstr>SUNUM PLANI</vt:lpstr>
      <vt:lpstr>PowerPoint Sunusu</vt:lpstr>
      <vt:lpstr>YÖNETİM: Direktörlük</vt:lpstr>
      <vt:lpstr>PowerPoint Sunusu</vt:lpstr>
      <vt:lpstr>Akademik Personel Sayısı</vt:lpstr>
      <vt:lpstr>İdari Personel Sayısı</vt:lpstr>
      <vt:lpstr>Alt Birimler</vt:lpstr>
      <vt:lpstr>PowerPoint Sunusu</vt:lpstr>
      <vt:lpstr>KALİTE GÜVENCESİ VE KALİTE KOMİSYONU</vt:lpstr>
      <vt:lpstr>PowerPoint Sunusu</vt:lpstr>
      <vt:lpstr>Fiziksel Yapı: Hizmet Alanları</vt:lpstr>
      <vt:lpstr>Bilgi ve Teknoloji Kaynakları</vt:lpstr>
      <vt:lpstr>PowerPoint Sunusu</vt:lpstr>
      <vt:lpstr>Bilimsel, Sosyal, Kültürel ve Sportif Faaliyetler  (Düzenlemiş olduğunuz her bir etkinliğe ilişkin bilgileri tabloya yazınız)</vt:lpstr>
      <vt:lpstr>Faaliyetler </vt:lpstr>
      <vt:lpstr>PowerPoint Sunusu</vt:lpstr>
      <vt:lpstr>Bilimsel, Sosyal, Kültürel ve Sportif Faaliyetler  (Düzenlemiş olduğunuz her bir etkinliğe ilişkin bilgileri tabloya yazınız)</vt:lpstr>
      <vt:lpstr>Faaliyetler </vt:lpstr>
      <vt:lpstr>Faaliyetler </vt:lpstr>
      <vt:lpstr>Faaliyetler </vt:lpstr>
      <vt:lpstr>Faaliyetler </vt:lpstr>
      <vt:lpstr>Faaliyetler </vt:lpstr>
      <vt:lpstr>Faaliyetler </vt:lpstr>
      <vt:lpstr>Faaliyetler </vt:lpstr>
      <vt:lpstr>Faaliyetler </vt:lpstr>
      <vt:lpstr>Faaliyetler </vt:lpstr>
      <vt:lpstr>Faaliyetler </vt:lpstr>
      <vt:lpstr>Faaliyetler </vt:lpstr>
      <vt:lpstr>Faaliyetler </vt:lpstr>
      <vt:lpstr>Faaliyetler </vt:lpstr>
      <vt:lpstr>Faaliyetler </vt:lpstr>
      <vt:lpstr>Faaliyetler </vt:lpstr>
      <vt:lpstr>Faaliyetler </vt:lpstr>
      <vt:lpstr>Faaliyetler </vt:lpstr>
      <vt:lpstr>Faaliyetler </vt:lpstr>
      <vt:lpstr>Faaliyetler</vt:lpstr>
      <vt:lpstr>Faaliyetler</vt:lpstr>
      <vt:lpstr>PowerPoint Sunusu</vt:lpstr>
      <vt:lpstr>Faaliyetler</vt:lpstr>
      <vt:lpstr>Faaliyetler</vt:lpstr>
      <vt:lpstr>Faaliyetler</vt:lpstr>
      <vt:lpstr>Faaliyetler</vt:lpstr>
      <vt:lpstr>Faaliyetler</vt:lpstr>
      <vt:lpstr>Afiş Tasarımları</vt:lpstr>
      <vt:lpstr>Afiş Tasarımları</vt:lpstr>
      <vt:lpstr>Birimlere Destek</vt:lpstr>
      <vt:lpstr>Birimlere Destek</vt:lpstr>
      <vt:lpstr>Birimlere Destek</vt:lpstr>
      <vt:lpstr>Birimlere Destek</vt:lpstr>
      <vt:lpstr>Birimlere Destek</vt:lpstr>
      <vt:lpstr>Öz Değerlendirme: Birimin Güçlü Yönleri</vt:lpstr>
      <vt:lpstr>Öz Değerlendirme: Birimin Zayıf Yönleri</vt:lpstr>
      <vt:lpstr>Öz Değerlendirme: Birimin Geliştirmeye Açık Yönleri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KiK</dc:creator>
  <cp:lastModifiedBy>Goksel ÇELENK</cp:lastModifiedBy>
  <cp:revision>712</cp:revision>
  <cp:lastPrinted>2023-06-23T13:03:34Z</cp:lastPrinted>
  <dcterms:created xsi:type="dcterms:W3CDTF">2021-05-17T12:15:06Z</dcterms:created>
  <dcterms:modified xsi:type="dcterms:W3CDTF">2026-01-15T16:32:45Z</dcterms:modified>
</cp:coreProperties>
</file>