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8"/>
  </p:notesMasterIdLst>
  <p:sldIdLst>
    <p:sldId id="258" r:id="rId2"/>
    <p:sldId id="511" r:id="rId3"/>
    <p:sldId id="381" r:id="rId4"/>
    <p:sldId id="413" r:id="rId5"/>
    <p:sldId id="483" r:id="rId6"/>
    <p:sldId id="486" r:id="rId7"/>
    <p:sldId id="380" r:id="rId8"/>
    <p:sldId id="455" r:id="rId9"/>
    <p:sldId id="456" r:id="rId10"/>
    <p:sldId id="437" r:id="rId11"/>
    <p:sldId id="457" r:id="rId12"/>
    <p:sldId id="512" r:id="rId13"/>
    <p:sldId id="382" r:id="rId14"/>
    <p:sldId id="476" r:id="rId15"/>
    <p:sldId id="478" r:id="rId16"/>
    <p:sldId id="477" r:id="rId17"/>
    <p:sldId id="383" r:id="rId18"/>
    <p:sldId id="460" r:id="rId19"/>
    <p:sldId id="513" r:id="rId20"/>
    <p:sldId id="479" r:id="rId21"/>
    <p:sldId id="384" r:id="rId22"/>
    <p:sldId id="461" r:id="rId23"/>
    <p:sldId id="480" r:id="rId24"/>
    <p:sldId id="506" r:id="rId25"/>
    <p:sldId id="385" r:id="rId26"/>
    <p:sldId id="514" r:id="rId27"/>
    <p:sldId id="507" r:id="rId28"/>
    <p:sldId id="481" r:id="rId29"/>
    <p:sldId id="515" r:id="rId30"/>
    <p:sldId id="462" r:id="rId31"/>
    <p:sldId id="508" r:id="rId32"/>
    <p:sldId id="386" r:id="rId33"/>
    <p:sldId id="509" r:id="rId34"/>
    <p:sldId id="463" r:id="rId35"/>
    <p:sldId id="482" r:id="rId36"/>
    <p:sldId id="510" r:id="rId37"/>
    <p:sldId id="487" r:id="rId38"/>
    <p:sldId id="387" r:id="rId39"/>
    <p:sldId id="484" r:id="rId40"/>
    <p:sldId id="464" r:id="rId41"/>
    <p:sldId id="485" r:id="rId42"/>
    <p:sldId id="491" r:id="rId43"/>
    <p:sldId id="388" r:id="rId44"/>
    <p:sldId id="490" r:id="rId45"/>
    <p:sldId id="465" r:id="rId46"/>
    <p:sldId id="492" r:id="rId47"/>
    <p:sldId id="493" r:id="rId48"/>
    <p:sldId id="389" r:id="rId49"/>
    <p:sldId id="466" r:id="rId50"/>
    <p:sldId id="390" r:id="rId51"/>
    <p:sldId id="494" r:id="rId52"/>
    <p:sldId id="467" r:id="rId53"/>
    <p:sldId id="488" r:id="rId54"/>
    <p:sldId id="516" r:id="rId55"/>
    <p:sldId id="391" r:id="rId56"/>
    <p:sldId id="517" r:id="rId57"/>
    <p:sldId id="495" r:id="rId58"/>
    <p:sldId id="468" r:id="rId59"/>
    <p:sldId id="392" r:id="rId60"/>
    <p:sldId id="518" r:id="rId61"/>
    <p:sldId id="469" r:id="rId62"/>
    <p:sldId id="496" r:id="rId63"/>
    <p:sldId id="497" r:id="rId64"/>
    <p:sldId id="393" r:id="rId65"/>
    <p:sldId id="470" r:id="rId66"/>
    <p:sldId id="394" r:id="rId67"/>
    <p:sldId id="519" r:id="rId68"/>
    <p:sldId id="471" r:id="rId69"/>
    <p:sldId id="395" r:id="rId70"/>
    <p:sldId id="498" r:id="rId71"/>
    <p:sldId id="499" r:id="rId72"/>
    <p:sldId id="472" r:id="rId73"/>
    <p:sldId id="489" r:id="rId74"/>
    <p:sldId id="500" r:id="rId75"/>
    <p:sldId id="396" r:id="rId76"/>
    <p:sldId id="501" r:id="rId77"/>
    <p:sldId id="473" r:id="rId78"/>
    <p:sldId id="397" r:id="rId79"/>
    <p:sldId id="502" r:id="rId80"/>
    <p:sldId id="474" r:id="rId81"/>
    <p:sldId id="398" r:id="rId82"/>
    <p:sldId id="475" r:id="rId83"/>
    <p:sldId id="503" r:id="rId84"/>
    <p:sldId id="504" r:id="rId85"/>
    <p:sldId id="505" r:id="rId86"/>
    <p:sldId id="349" r:id="rId8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CC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26" autoAdjust="0"/>
  </p:normalViewPr>
  <p:slideViewPr>
    <p:cSldViewPr snapToGrid="0">
      <p:cViewPr varScale="1">
        <p:scale>
          <a:sx n="75" d="100"/>
          <a:sy n="75" d="100"/>
        </p:scale>
        <p:origin x="902" y="48"/>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0BD26-3E46-4D7A-A21B-4448DAFF5920}" type="datetimeFigureOut">
              <a:rPr lang="tr-TR" smtClean="0"/>
              <a:pPr/>
              <a:t>8.10.2025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32146F-BEC3-4962-B390-CB9C5F356163}" type="slidenum">
              <a:rPr lang="tr-TR" smtClean="0"/>
              <a:pPr/>
              <a:t>‹#›</a:t>
            </a:fld>
            <a:endParaRPr lang="tr-TR"/>
          </a:p>
        </p:txBody>
      </p:sp>
    </p:spTree>
    <p:extLst>
      <p:ext uri="{BB962C8B-B14F-4D97-AF65-F5344CB8AC3E}">
        <p14:creationId xmlns:p14="http://schemas.microsoft.com/office/powerpoint/2010/main" val="6767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E5C7AD5-8406-44B5-AA5C-F959415F5378}"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185633192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01E37A1-5FA3-4294-8808-3DFB5085C977}"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252039867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A581A1B-D553-409A-BCB4-815F0E613C32}"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344583218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FF3A46A-0783-4D97-A5D9-00AEE021A4BB}"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279225934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62386C7C-2D12-471F-B48B-4EF37E46B528}"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59320955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13CD340-B2BA-42CB-9977-AE08AF5150D7}" type="datetime1">
              <a:rPr lang="tr-TR" smtClean="0"/>
              <a:t>8.10.2025</a:t>
            </a:fld>
            <a:endParaRPr lang="tr-TR"/>
          </a:p>
        </p:txBody>
      </p:sp>
      <p:sp>
        <p:nvSpPr>
          <p:cNvPr id="6" name="Altbilgi Yer Tutucusu 5"/>
          <p:cNvSpPr>
            <a:spLocks noGrp="1"/>
          </p:cNvSpPr>
          <p:nvPr>
            <p:ph type="ftr" sz="quarter" idx="11"/>
          </p:nvPr>
        </p:nvSpPr>
        <p:spPr/>
        <p:txBody>
          <a:bodyPr/>
          <a:lstStyle/>
          <a:p>
            <a:r>
              <a:rPr lang="tr-TR" smtClean="0"/>
              <a:t>TRÜ KALİTE KOORDİNATÖRLÜĞÜ</a:t>
            </a:r>
            <a:endParaRPr lang="tr-TR"/>
          </a:p>
        </p:txBody>
      </p:sp>
      <p:sp>
        <p:nvSpPr>
          <p:cNvPr id="7" name="Slayt Numarası Yer Tutucusu 6"/>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329514940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F500D45-10CF-4A6C-A1C9-1F84031A1334}" type="datetime1">
              <a:rPr lang="tr-TR" smtClean="0"/>
              <a:t>8.10.2025</a:t>
            </a:fld>
            <a:endParaRPr lang="tr-TR"/>
          </a:p>
        </p:txBody>
      </p:sp>
      <p:sp>
        <p:nvSpPr>
          <p:cNvPr id="8" name="Altbilgi Yer Tutucusu 7"/>
          <p:cNvSpPr>
            <a:spLocks noGrp="1"/>
          </p:cNvSpPr>
          <p:nvPr>
            <p:ph type="ftr" sz="quarter" idx="11"/>
          </p:nvPr>
        </p:nvSpPr>
        <p:spPr/>
        <p:txBody>
          <a:bodyPr/>
          <a:lstStyle/>
          <a:p>
            <a:r>
              <a:rPr lang="tr-TR" smtClean="0"/>
              <a:t>TRÜ 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413579015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D19C97F-7D9A-46AC-B290-A0A85807221A}" type="datetime1">
              <a:rPr lang="tr-TR" smtClean="0"/>
              <a:t>8.10.2025</a:t>
            </a:fld>
            <a:endParaRPr lang="tr-TR"/>
          </a:p>
        </p:txBody>
      </p:sp>
      <p:sp>
        <p:nvSpPr>
          <p:cNvPr id="4" name="Altbilgi Yer Tutucusu 3"/>
          <p:cNvSpPr>
            <a:spLocks noGrp="1"/>
          </p:cNvSpPr>
          <p:nvPr>
            <p:ph type="ftr" sz="quarter" idx="11"/>
          </p:nvPr>
        </p:nvSpPr>
        <p:spPr/>
        <p:txBody>
          <a:bodyPr/>
          <a:lstStyle/>
          <a:p>
            <a:r>
              <a:rPr lang="tr-TR" smtClean="0"/>
              <a:t>TRÜ KALİTE KOORDİNATÖRLÜĞÜ</a:t>
            </a:r>
            <a:endParaRPr lang="tr-TR"/>
          </a:p>
        </p:txBody>
      </p:sp>
      <p:sp>
        <p:nvSpPr>
          <p:cNvPr id="5" name="Slayt Numarası Yer Tutucusu 4"/>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16183818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13F668-113D-4CBC-B88F-30D0B26383F4}" type="datetime1">
              <a:rPr lang="tr-TR" smtClean="0"/>
              <a:t>8.10.2025</a:t>
            </a:fld>
            <a:endParaRPr lang="tr-TR"/>
          </a:p>
        </p:txBody>
      </p:sp>
      <p:sp>
        <p:nvSpPr>
          <p:cNvPr id="3" name="Altbilgi Yer Tutucusu 2"/>
          <p:cNvSpPr>
            <a:spLocks noGrp="1"/>
          </p:cNvSpPr>
          <p:nvPr>
            <p:ph type="ftr" sz="quarter" idx="11"/>
          </p:nvPr>
        </p:nvSpPr>
        <p:spPr/>
        <p:txBody>
          <a:bodyPr/>
          <a:lstStyle/>
          <a:p>
            <a:r>
              <a:rPr lang="tr-TR" smtClean="0"/>
              <a:t>TRÜ KALİTE KOORDİNATÖRLÜĞÜ</a:t>
            </a:r>
            <a:endParaRPr lang="tr-TR"/>
          </a:p>
        </p:txBody>
      </p:sp>
      <p:sp>
        <p:nvSpPr>
          <p:cNvPr id="4" name="Slayt Numarası Yer Tutucusu 3"/>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386716912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BBC7818-F651-457C-9C7C-38381924972A}" type="datetime1">
              <a:rPr lang="tr-TR" smtClean="0"/>
              <a:t>8.10.2025</a:t>
            </a:fld>
            <a:endParaRPr lang="tr-TR"/>
          </a:p>
        </p:txBody>
      </p:sp>
      <p:sp>
        <p:nvSpPr>
          <p:cNvPr id="6" name="Altbilgi Yer Tutucusu 5"/>
          <p:cNvSpPr>
            <a:spLocks noGrp="1"/>
          </p:cNvSpPr>
          <p:nvPr>
            <p:ph type="ftr" sz="quarter" idx="11"/>
          </p:nvPr>
        </p:nvSpPr>
        <p:spPr/>
        <p:txBody>
          <a:bodyPr/>
          <a:lstStyle/>
          <a:p>
            <a:r>
              <a:rPr lang="tr-TR" smtClean="0"/>
              <a:t>TRÜ KALİTE KOORDİNATÖRLÜĞÜ</a:t>
            </a:r>
            <a:endParaRPr lang="tr-TR"/>
          </a:p>
        </p:txBody>
      </p:sp>
      <p:sp>
        <p:nvSpPr>
          <p:cNvPr id="7" name="Slayt Numarası Yer Tutucusu 6"/>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361920777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E93A849C-D5BA-4BA1-8171-CE2669E3FAB7}" type="datetime1">
              <a:rPr lang="tr-TR" smtClean="0"/>
              <a:t>8.10.2025</a:t>
            </a:fld>
            <a:endParaRPr lang="tr-TR"/>
          </a:p>
        </p:txBody>
      </p:sp>
      <p:sp>
        <p:nvSpPr>
          <p:cNvPr id="6" name="Altbilgi Yer Tutucusu 5"/>
          <p:cNvSpPr>
            <a:spLocks noGrp="1"/>
          </p:cNvSpPr>
          <p:nvPr>
            <p:ph type="ftr" sz="quarter" idx="11"/>
          </p:nvPr>
        </p:nvSpPr>
        <p:spPr/>
        <p:txBody>
          <a:bodyPr/>
          <a:lstStyle/>
          <a:p>
            <a:r>
              <a:rPr lang="tr-TR" smtClean="0"/>
              <a:t>TRÜ KALİTE KOORDİNATÖRLÜĞÜ</a:t>
            </a:r>
            <a:endParaRPr lang="tr-TR"/>
          </a:p>
        </p:txBody>
      </p:sp>
      <p:sp>
        <p:nvSpPr>
          <p:cNvPr id="7" name="Slayt Numarası Yer Tutucusu 6"/>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295666602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94000" b="90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97B3E-D6D6-43DE-B13D-B944C1070889}" type="datetime1">
              <a:rPr lang="tr-TR" smtClean="0"/>
              <a:t>8.10.2025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TRÜ KALİTE KOORDİNATÖRLÜĞÜ</a:t>
            </a: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E7859-ABE5-4F86-9590-63E6FFC2B8A3}" type="slidenum">
              <a:rPr lang="tr-TR" smtClean="0"/>
              <a:pPr/>
              <a:t>‹#›</a:t>
            </a:fld>
            <a:endParaRPr lang="tr-TR"/>
          </a:p>
        </p:txBody>
      </p:sp>
    </p:spTree>
    <p:extLst>
      <p:ext uri="{BB962C8B-B14F-4D97-AF65-F5344CB8AC3E}">
        <p14:creationId xmlns:p14="http://schemas.microsoft.com/office/powerpoint/2010/main" val="979314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0.jpeg"/><Relationship Id="rId4" Type="http://schemas.openxmlformats.org/officeDocument/2006/relationships/image" Target="../media/image29.jpe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4.jpeg"/><Relationship Id="rId4" Type="http://schemas.openxmlformats.org/officeDocument/2006/relationships/image" Target="../media/image3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8.jpeg"/><Relationship Id="rId4" Type="http://schemas.openxmlformats.org/officeDocument/2006/relationships/image" Target="../media/image37.jpeg"/></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pvs.trabzon.edu.tr/login.php" TargetMode="Externa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webp"/><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2.jpeg"/><Relationship Id="rId4" Type="http://schemas.openxmlformats.org/officeDocument/2006/relationships/image" Target="../media/image41.png"/></Relationships>
</file>

<file path=ppt/slides/_rels/slide7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117988" y="398206"/>
            <a:ext cx="12192000" cy="4173794"/>
          </a:xfrm>
        </p:spPr>
        <p:txBody>
          <a:bodyPr>
            <a:normAutofit fontScale="90000"/>
          </a:bodyPr>
          <a:lstStyle/>
          <a:p>
            <a:r>
              <a:rPr lang="tr-TR" sz="4400" b="1" dirty="0">
                <a:solidFill>
                  <a:srgbClr val="FF0000"/>
                </a:solidFill>
              </a:rPr>
              <a:t>YÖKAK </a:t>
            </a:r>
            <a:r>
              <a:rPr lang="tr-TR" sz="4400" b="1" dirty="0" smtClean="0">
                <a:solidFill>
                  <a:srgbClr val="FF0000"/>
                </a:solidFill>
              </a:rPr>
              <a:t/>
            </a:r>
            <a:br>
              <a:rPr lang="tr-TR" sz="4400" b="1" dirty="0" smtClean="0">
                <a:solidFill>
                  <a:srgbClr val="FF0000"/>
                </a:solidFill>
              </a:rPr>
            </a:br>
            <a:r>
              <a:rPr lang="tr-TR" sz="4400" b="1" dirty="0">
                <a:solidFill>
                  <a:srgbClr val="0000CC"/>
                </a:solidFill>
              </a:rPr>
              <a:t/>
            </a:r>
            <a:br>
              <a:rPr lang="tr-TR" sz="4400" b="1" dirty="0">
                <a:solidFill>
                  <a:srgbClr val="0000CC"/>
                </a:solidFill>
              </a:rPr>
            </a:br>
            <a:r>
              <a:rPr lang="tr-TR" sz="4400" b="1" dirty="0" smtClean="0">
                <a:solidFill>
                  <a:srgbClr val="0000CC"/>
                </a:solidFill>
              </a:rPr>
              <a:t>KALİTE </a:t>
            </a:r>
            <a:r>
              <a:rPr lang="tr-TR" sz="4400" b="1" dirty="0">
                <a:solidFill>
                  <a:srgbClr val="0000CC"/>
                </a:solidFill>
              </a:rPr>
              <a:t>GÜVENCE SİSTEMİ VE </a:t>
            </a:r>
            <a:br>
              <a:rPr lang="tr-TR" sz="4400" b="1" dirty="0">
                <a:solidFill>
                  <a:srgbClr val="0000CC"/>
                </a:solidFill>
              </a:rPr>
            </a:br>
            <a:r>
              <a:rPr lang="en-US" sz="4400" b="1" dirty="0">
                <a:solidFill>
                  <a:srgbClr val="0000CC"/>
                </a:solidFill>
                <a:cs typeface="Calibri" panose="020F0502020204030204" pitchFamily="34" charset="0"/>
              </a:rPr>
              <a:t>KURUMSAL DIŞ DEĞERLEND</a:t>
            </a:r>
            <a:r>
              <a:rPr lang="tr-TR" sz="4400" b="1" dirty="0">
                <a:solidFill>
                  <a:srgbClr val="0000CC"/>
                </a:solidFill>
                <a:cs typeface="Calibri" panose="020F0502020204030204" pitchFamily="34" charset="0"/>
              </a:rPr>
              <a:t>İ</a:t>
            </a:r>
            <a:r>
              <a:rPr lang="en-US" sz="4400" b="1" dirty="0">
                <a:solidFill>
                  <a:srgbClr val="0000CC"/>
                </a:solidFill>
                <a:cs typeface="Calibri" panose="020F0502020204030204" pitchFamily="34" charset="0"/>
              </a:rPr>
              <a:t>RME VE AKRED</a:t>
            </a:r>
            <a:r>
              <a:rPr lang="tr-TR" sz="4400" b="1" dirty="0">
                <a:solidFill>
                  <a:srgbClr val="0000CC"/>
                </a:solidFill>
                <a:cs typeface="Calibri" panose="020F0502020204030204" pitchFamily="34" charset="0"/>
              </a:rPr>
              <a:t>İ</a:t>
            </a:r>
            <a:r>
              <a:rPr lang="en-US" sz="4400" b="1" dirty="0">
                <a:solidFill>
                  <a:srgbClr val="0000CC"/>
                </a:solidFill>
                <a:cs typeface="Calibri" panose="020F0502020204030204" pitchFamily="34" charset="0"/>
              </a:rPr>
              <a:t>TASYON ÖLÇÜTLER</a:t>
            </a:r>
            <a:r>
              <a:rPr lang="tr-TR" sz="4400" b="1" dirty="0">
                <a:solidFill>
                  <a:srgbClr val="0000CC"/>
                </a:solidFill>
                <a:cs typeface="Calibri" panose="020F0502020204030204" pitchFamily="34" charset="0"/>
              </a:rPr>
              <a:t>İ (KDDA)</a:t>
            </a:r>
            <a:r>
              <a:rPr lang="en-US" sz="4400" b="1" dirty="0">
                <a:solidFill>
                  <a:srgbClr val="0000CC"/>
                </a:solidFill>
                <a:cs typeface="Calibri" panose="020F0502020204030204" pitchFamily="34" charset="0"/>
              </a:rPr>
              <a:t> </a:t>
            </a:r>
            <a:r>
              <a:rPr lang="tr-TR" sz="4400" b="1" dirty="0">
                <a:solidFill>
                  <a:srgbClr val="0000CC"/>
                </a:solidFill>
              </a:rPr>
              <a:t>- </a:t>
            </a:r>
            <a:r>
              <a:rPr lang="tr-TR" sz="1800" b="1" i="1" dirty="0">
                <a:solidFill>
                  <a:srgbClr val="C00000"/>
                </a:solidFill>
              </a:rPr>
              <a:t>(Sürüm 3.2.1</a:t>
            </a:r>
            <a:r>
              <a:rPr lang="tr-TR" sz="1800" b="1" i="1" dirty="0" smtClean="0">
                <a:solidFill>
                  <a:srgbClr val="C00000"/>
                </a:solidFill>
              </a:rPr>
              <a:t>)</a:t>
            </a:r>
            <a:br>
              <a:rPr lang="tr-TR" sz="1800" b="1" i="1" dirty="0" smtClean="0">
                <a:solidFill>
                  <a:srgbClr val="C00000"/>
                </a:solidFill>
              </a:rPr>
            </a:br>
            <a:r>
              <a:rPr lang="tr-TR" sz="1800" b="1" i="1" dirty="0" smtClean="0">
                <a:solidFill>
                  <a:srgbClr val="C00000"/>
                </a:solidFill>
              </a:rPr>
              <a:t/>
            </a:r>
            <a:br>
              <a:rPr lang="tr-TR" sz="1800" b="1" i="1" dirty="0" smtClean="0">
                <a:solidFill>
                  <a:srgbClr val="C00000"/>
                </a:solidFill>
              </a:rPr>
            </a:br>
            <a:r>
              <a:rPr lang="tr-TR" sz="4400" b="1" i="1" dirty="0">
                <a:solidFill>
                  <a:srgbClr val="C00000"/>
                </a:solidFill>
              </a:rPr>
              <a:t/>
            </a:r>
            <a:br>
              <a:rPr lang="tr-TR" sz="4400" b="1" i="1" dirty="0">
                <a:solidFill>
                  <a:srgbClr val="C00000"/>
                </a:solidFill>
              </a:rPr>
            </a:br>
            <a:r>
              <a:rPr lang="tr-TR" sz="4400" b="1" i="1" dirty="0" smtClean="0">
                <a:solidFill>
                  <a:srgbClr val="C00000"/>
                </a:solidFill>
              </a:rPr>
              <a:t>EĞİTİM VE ÖĞRETİM ALANI</a:t>
            </a:r>
            <a:endParaRPr lang="tr-TR" sz="4400" b="1" dirty="0">
              <a:solidFill>
                <a:srgbClr val="FF0000"/>
              </a:solidFill>
              <a:latin typeface="+mn-lt"/>
            </a:endParaRPr>
          </a:p>
        </p:txBody>
      </p:sp>
      <p:sp>
        <p:nvSpPr>
          <p:cNvPr id="4" name="Alt Başlık 3"/>
          <p:cNvSpPr>
            <a:spLocks noGrp="1"/>
          </p:cNvSpPr>
          <p:nvPr>
            <p:ph type="subTitle" idx="1"/>
          </p:nvPr>
        </p:nvSpPr>
        <p:spPr>
          <a:xfrm>
            <a:off x="0" y="4754344"/>
            <a:ext cx="12192000" cy="1984118"/>
          </a:xfrm>
        </p:spPr>
        <p:txBody>
          <a:bodyPr>
            <a:noAutofit/>
          </a:bodyPr>
          <a:lstStyle/>
          <a:p>
            <a:r>
              <a:rPr lang="tr-TR" b="1" dirty="0" smtClean="0">
                <a:solidFill>
                  <a:srgbClr val="FF0000"/>
                </a:solidFill>
              </a:rPr>
              <a:t>T.C. </a:t>
            </a:r>
          </a:p>
          <a:p>
            <a:r>
              <a:rPr lang="tr-TR" b="1" dirty="0" smtClean="0">
                <a:solidFill>
                  <a:srgbClr val="0000CC"/>
                </a:solidFill>
              </a:rPr>
              <a:t>TRABZON ÜNİVERSİTESİ </a:t>
            </a:r>
          </a:p>
          <a:p>
            <a:r>
              <a:rPr lang="tr-TR" b="1" dirty="0" smtClean="0">
                <a:solidFill>
                  <a:srgbClr val="FF0000"/>
                </a:solidFill>
              </a:rPr>
              <a:t>KALİTE KOORDİNATÖRLÜĞÜ</a:t>
            </a:r>
          </a:p>
          <a:p>
            <a:r>
              <a:rPr lang="tr-TR" b="1" dirty="0" smtClean="0">
                <a:solidFill>
                  <a:srgbClr val="0000CC"/>
                </a:solidFill>
              </a:rPr>
              <a:t>08 EKİM 2025</a:t>
            </a:r>
            <a:endParaRPr lang="tr-TR" b="1" dirty="0">
              <a:solidFill>
                <a:srgbClr val="0000CC"/>
              </a:solidFill>
            </a:endParaRPr>
          </a:p>
        </p:txBody>
      </p:sp>
    </p:spTree>
    <p:extLst>
      <p:ext uri="{BB962C8B-B14F-4D97-AF65-F5344CB8AC3E}">
        <p14:creationId xmlns:p14="http://schemas.microsoft.com/office/powerpoint/2010/main" val="668461959"/>
      </p:ext>
    </p:extLst>
  </p:cSld>
  <p:clrMapOvr>
    <a:masterClrMapping/>
  </p:clrMapOvr>
  <mc:AlternateContent xmlns:mc="http://schemas.openxmlformats.org/markup-compatibility/2006">
    <mc:Choice xmlns:p14="http://schemas.microsoft.com/office/powerpoint/2010/main" Requires="p14">
      <p:transition p14:dur="250">
        <p14:pan dir="u"/>
      </p:transition>
    </mc:Choice>
    <mc:Fallback>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309716" y="1209040"/>
            <a:ext cx="11739716" cy="5147311"/>
          </a:xfrm>
        </p:spPr>
        <p:txBody>
          <a:bodyPr>
            <a:noAutofit/>
          </a:bodyPr>
          <a:lstStyle/>
          <a:p>
            <a:pPr marL="0" indent="0" algn="ctr">
              <a:lnSpc>
                <a:spcPct val="100000"/>
              </a:lnSpc>
              <a:spcBef>
                <a:spcPts val="0"/>
              </a:spcBef>
              <a:spcAft>
                <a:spcPts val="400"/>
              </a:spcAft>
              <a:buNone/>
            </a:pPr>
            <a:r>
              <a:rPr lang="tr-TR" b="1" dirty="0" smtClean="0">
                <a:solidFill>
                  <a:srgbClr val="FF0000"/>
                </a:solidFill>
              </a:rPr>
              <a:t>ÖRNEK KANITLAR</a:t>
            </a:r>
          </a:p>
          <a:p>
            <a:pPr marL="514350" indent="-514350">
              <a:lnSpc>
                <a:spcPct val="100000"/>
              </a:lnSpc>
              <a:spcBef>
                <a:spcPts val="0"/>
              </a:spcBef>
              <a:spcAft>
                <a:spcPts val="400"/>
              </a:spcAft>
              <a:buFont typeface="+mj-lt"/>
              <a:buAutoNum type="arabicPeriod"/>
            </a:pPr>
            <a:endParaRPr lang="tr-TR" sz="1100" dirty="0" smtClean="0"/>
          </a:p>
          <a:p>
            <a:pPr marL="514350" indent="-514350">
              <a:lnSpc>
                <a:spcPct val="100000"/>
              </a:lnSpc>
              <a:spcBef>
                <a:spcPts val="0"/>
              </a:spcBef>
              <a:spcAft>
                <a:spcPts val="400"/>
              </a:spcAft>
              <a:buFont typeface="+mj-lt"/>
              <a:buAutoNum type="arabicPeriod"/>
            </a:pPr>
            <a:r>
              <a:rPr lang="tr-TR" sz="2400" dirty="0" smtClean="0"/>
              <a:t>Program </a:t>
            </a:r>
            <a:r>
              <a:rPr lang="tr-TR" sz="2400" dirty="0"/>
              <a:t>tasarımı ve onayı için kullanılan tanımlı süreçler (</a:t>
            </a:r>
            <a:r>
              <a:rPr lang="tr-TR" sz="2400" i="1" dirty="0">
                <a:solidFill>
                  <a:srgbClr val="0000CC"/>
                </a:solidFill>
              </a:rPr>
              <a:t>Eğitim politikasıyla uyumu, el kitabı, kılavuz, usul ve esas vb</a:t>
            </a:r>
            <a:r>
              <a:rPr lang="tr-TR" sz="2400" i="1" dirty="0" smtClean="0">
                <a:solidFill>
                  <a:srgbClr val="0000CC"/>
                </a:solidFill>
              </a:rPr>
              <a:t>.),</a:t>
            </a:r>
          </a:p>
          <a:p>
            <a:pPr marL="514350" indent="-514350">
              <a:lnSpc>
                <a:spcPct val="100000"/>
              </a:lnSpc>
              <a:spcBef>
                <a:spcPts val="0"/>
              </a:spcBef>
              <a:spcAft>
                <a:spcPts val="400"/>
              </a:spcAft>
              <a:buFont typeface="+mj-lt"/>
              <a:buAutoNum type="arabicPeriod"/>
            </a:pPr>
            <a:endParaRPr lang="tr-TR" sz="2400" dirty="0" smtClean="0"/>
          </a:p>
          <a:p>
            <a:pPr marL="514350" indent="-514350">
              <a:lnSpc>
                <a:spcPct val="100000"/>
              </a:lnSpc>
              <a:spcBef>
                <a:spcPts val="0"/>
              </a:spcBef>
              <a:spcAft>
                <a:spcPts val="400"/>
              </a:spcAft>
              <a:buFont typeface="+mj-lt"/>
              <a:buAutoNum type="arabicPeriod"/>
            </a:pPr>
            <a:r>
              <a:rPr lang="tr-TR" sz="2400" dirty="0" smtClean="0"/>
              <a:t>Program tasarımı, güncellemesi ve/veya ders önerisi veya güncellemesine ilişkin tanımlı süreçler </a:t>
            </a:r>
            <a:r>
              <a:rPr lang="tr-TR" sz="2400" i="1" dirty="0" smtClean="0">
                <a:solidFill>
                  <a:srgbClr val="FF0000"/>
                </a:solidFill>
              </a:rPr>
              <a:t>(kurum/birim mevzuatı, ilgili kurul komisyon kararları, iş akışları, prosedürler, vb.), </a:t>
            </a:r>
            <a:endParaRPr lang="tr-TR" sz="2400" i="1" dirty="0">
              <a:solidFill>
                <a:srgbClr val="FF0000"/>
              </a:solidFill>
            </a:endParaRPr>
          </a:p>
          <a:p>
            <a:pPr marL="514350" indent="-514350">
              <a:lnSpc>
                <a:spcPct val="100000"/>
              </a:lnSpc>
              <a:spcBef>
                <a:spcPts val="0"/>
              </a:spcBef>
              <a:spcAft>
                <a:spcPts val="400"/>
              </a:spcAft>
              <a:buFont typeface="+mj-lt"/>
              <a:buAutoNum type="arabicPeriod"/>
            </a:pPr>
            <a:endParaRPr lang="tr-TR" sz="2400" dirty="0" smtClean="0"/>
          </a:p>
          <a:p>
            <a:pPr marL="514350" indent="-514350">
              <a:lnSpc>
                <a:spcPct val="100000"/>
              </a:lnSpc>
              <a:spcBef>
                <a:spcPts val="0"/>
              </a:spcBef>
              <a:spcAft>
                <a:spcPts val="400"/>
              </a:spcAft>
              <a:buFont typeface="+mj-lt"/>
              <a:buAutoNum type="arabicPeriod"/>
            </a:pPr>
            <a:r>
              <a:rPr lang="tr-TR" sz="2400" dirty="0" smtClean="0"/>
              <a:t>Program </a:t>
            </a:r>
            <a:r>
              <a:rPr lang="tr-TR" sz="2400" dirty="0"/>
              <a:t>tasarımı ve onayı süreçlerinin yönetsel ve </a:t>
            </a:r>
            <a:r>
              <a:rPr lang="tr-TR" sz="2400" dirty="0" err="1"/>
              <a:t>organizasyonel</a:t>
            </a:r>
            <a:r>
              <a:rPr lang="tr-TR" sz="2400" dirty="0"/>
              <a:t> yapısı </a:t>
            </a:r>
            <a:r>
              <a:rPr lang="tr-TR" sz="2400" i="1" dirty="0">
                <a:solidFill>
                  <a:srgbClr val="FF0000"/>
                </a:solidFill>
              </a:rPr>
              <a:t>(Komisyonlar, süreç sorumluları, süreç </a:t>
            </a:r>
            <a:r>
              <a:rPr lang="tr-TR" sz="2400" i="1" dirty="0" smtClean="0">
                <a:solidFill>
                  <a:srgbClr val="FF0000"/>
                </a:solidFill>
              </a:rPr>
              <a:t>akışı, iş akışları, prosedürler, kılavuzlar, PUKÖ döngüleri, </a:t>
            </a:r>
            <a:r>
              <a:rPr lang="tr-TR" sz="2400" i="1" dirty="0">
                <a:solidFill>
                  <a:srgbClr val="FF0000"/>
                </a:solidFill>
              </a:rPr>
              <a:t>vb</a:t>
            </a:r>
            <a:r>
              <a:rPr lang="tr-TR" sz="2400" i="1" dirty="0" smtClean="0">
                <a:solidFill>
                  <a:srgbClr val="FF0000"/>
                </a:solidFill>
              </a:rPr>
              <a:t>.),</a:t>
            </a:r>
          </a:p>
          <a:p>
            <a:pPr marL="514350" indent="-514350">
              <a:lnSpc>
                <a:spcPct val="100000"/>
              </a:lnSpc>
              <a:spcBef>
                <a:spcPts val="0"/>
              </a:spcBef>
              <a:spcAft>
                <a:spcPts val="400"/>
              </a:spcAft>
              <a:buFont typeface="+mj-lt"/>
              <a:buAutoNum type="arabicPeriod"/>
            </a:pPr>
            <a:endParaRPr lang="tr-TR" sz="2400" dirty="0" smtClean="0"/>
          </a:p>
          <a:p>
            <a:pPr marL="514350" indent="-514350">
              <a:lnSpc>
                <a:spcPct val="100000"/>
              </a:lnSpc>
              <a:spcBef>
                <a:spcPts val="0"/>
              </a:spcBef>
              <a:spcAft>
                <a:spcPts val="400"/>
              </a:spcAft>
              <a:buFont typeface="+mj-lt"/>
              <a:buAutoNum type="arabicPeriod"/>
            </a:pPr>
            <a:r>
              <a:rPr lang="tr-TR" sz="2400" dirty="0" smtClean="0"/>
              <a:t>Ders </a:t>
            </a:r>
            <a:r>
              <a:rPr lang="tr-TR" sz="2400" dirty="0"/>
              <a:t>Bilgi Paketi </a:t>
            </a:r>
            <a:r>
              <a:rPr lang="tr-TR" sz="2400" i="1" dirty="0">
                <a:solidFill>
                  <a:srgbClr val="0000CC"/>
                </a:solidFill>
              </a:rPr>
              <a:t>Hazırlama ve İyileştirme </a:t>
            </a:r>
            <a:r>
              <a:rPr lang="tr-TR" sz="2400" i="1" dirty="0" smtClean="0">
                <a:solidFill>
                  <a:srgbClr val="0000CC"/>
                </a:solidFill>
              </a:rPr>
              <a:t>Kılavuzu,</a:t>
            </a:r>
            <a:endParaRPr lang="tr-TR" sz="2400" i="1" dirty="0">
              <a:solidFill>
                <a:srgbClr val="0000CC"/>
              </a:solidFill>
            </a:endParaRPr>
          </a:p>
          <a:p>
            <a:pPr marL="514350" indent="-514350">
              <a:lnSpc>
                <a:spcPct val="100000"/>
              </a:lnSpc>
              <a:spcBef>
                <a:spcPts val="0"/>
              </a:spcBef>
              <a:spcAft>
                <a:spcPts val="400"/>
              </a:spcAft>
              <a:buFont typeface="+mj-lt"/>
              <a:buAutoNum type="arabicPeriod"/>
            </a:pPr>
            <a:endParaRPr lang="tr-TR" sz="2200" b="1" i="1" dirty="0" smtClean="0">
              <a:solidFill>
                <a:srgbClr val="0000CC"/>
              </a:solidFill>
            </a:endParaRPr>
          </a:p>
        </p:txBody>
      </p:sp>
      <p:sp>
        <p:nvSpPr>
          <p:cNvPr id="4" name="Veri Yer Tutucusu 3"/>
          <p:cNvSpPr>
            <a:spLocks noGrp="1"/>
          </p:cNvSpPr>
          <p:nvPr>
            <p:ph type="dt" sz="half" idx="10"/>
          </p:nvPr>
        </p:nvSpPr>
        <p:spPr/>
        <p:txBody>
          <a:bodyPr/>
          <a:lstStyle/>
          <a:p>
            <a:fld id="{CF9F7D13-08CC-4E03-96B4-644DBF8F7172}" type="datetime1">
              <a:rPr lang="tr-TR" smtClean="0"/>
              <a:t>8.10.2025</a:t>
            </a:fld>
            <a:endParaRPr lang="tr-TR"/>
          </a:p>
        </p:txBody>
      </p:sp>
      <p:sp>
        <p:nvSpPr>
          <p:cNvPr id="5" name="Altbilgi Yer Tutucusu 4"/>
          <p:cNvSpPr>
            <a:spLocks noGrp="1"/>
          </p:cNvSpPr>
          <p:nvPr>
            <p:ph type="ftr" sz="quarter" idx="11"/>
          </p:nvPr>
        </p:nvSpPr>
        <p:spPr/>
        <p:txBody>
          <a:bodyPr/>
          <a:lstStyle/>
          <a:p>
            <a:r>
              <a:rPr lang="tr-TR" dirty="0" smtClean="0"/>
              <a:t>TRÜ KALİTE KOORDİNATÖRLÜĞÜ</a:t>
            </a:r>
            <a:endParaRPr lang="tr-TR" dirty="0"/>
          </a:p>
        </p:txBody>
      </p:sp>
      <p:sp>
        <p:nvSpPr>
          <p:cNvPr id="6" name="Slayt Numarası Yer Tutucusu 5"/>
          <p:cNvSpPr>
            <a:spLocks noGrp="1"/>
          </p:cNvSpPr>
          <p:nvPr>
            <p:ph type="sldNum" sz="quarter" idx="12"/>
          </p:nvPr>
        </p:nvSpPr>
        <p:spPr/>
        <p:txBody>
          <a:bodyPr/>
          <a:lstStyle/>
          <a:p>
            <a:fld id="{DDCE7859-ABE5-4F86-9590-63E6FFC2B8A3}" type="slidenum">
              <a:rPr lang="tr-TR" smtClean="0"/>
              <a:pPr/>
              <a:t>10</a:t>
            </a:fld>
            <a:endParaRPr lang="tr-TR"/>
          </a:p>
        </p:txBody>
      </p:sp>
      <p:sp>
        <p:nvSpPr>
          <p:cNvPr id="10" name="Unvan 1"/>
          <p:cNvSpPr>
            <a:spLocks noGrp="1"/>
          </p:cNvSpPr>
          <p:nvPr>
            <p:ph type="title"/>
          </p:nvPr>
        </p:nvSpPr>
        <p:spPr>
          <a:xfrm>
            <a:off x="1023582" y="172622"/>
            <a:ext cx="10772981" cy="646244"/>
          </a:xfrm>
        </p:spPr>
        <p:txBody>
          <a:bodyPr>
            <a:noAutofit/>
          </a:bodyPr>
          <a:lstStyle/>
          <a:p>
            <a:pPr marL="0" indent="0" algn="ctr">
              <a:lnSpc>
                <a:spcPct val="100000"/>
              </a:lnSpc>
              <a:spcBef>
                <a:spcPts val="0"/>
              </a:spcBef>
            </a:pPr>
            <a:r>
              <a:rPr lang="tr-TR" sz="2400" b="1" dirty="0">
                <a:solidFill>
                  <a:srgbClr val="FF0000"/>
                </a:solidFill>
              </a:rPr>
              <a:t>B.1. Program Tasarımı, Değerlendirmesi ve </a:t>
            </a:r>
            <a:r>
              <a:rPr lang="tr-TR" sz="2400" b="1" dirty="0" smtClean="0">
                <a:solidFill>
                  <a:srgbClr val="FF0000"/>
                </a:solidFill>
              </a:rPr>
              <a:t>Güncellenmesi /</a:t>
            </a:r>
            <a:r>
              <a:rPr lang="tr-TR" sz="2400" dirty="0">
                <a:solidFill>
                  <a:srgbClr val="FF0000"/>
                </a:solidFill>
              </a:rPr>
              <a:t/>
            </a:r>
            <a:br>
              <a:rPr lang="tr-TR" sz="2400" dirty="0">
                <a:solidFill>
                  <a:srgbClr val="FF0000"/>
                </a:solidFill>
              </a:rPr>
            </a:br>
            <a:r>
              <a:rPr lang="tr-TR" sz="2400" b="1" dirty="0">
                <a:solidFill>
                  <a:srgbClr val="0000CC"/>
                </a:solidFill>
              </a:rPr>
              <a:t>B.1.1. Programların tasarımı ve </a:t>
            </a:r>
            <a:r>
              <a:rPr lang="tr-TR" sz="2400" b="1" dirty="0" smtClean="0">
                <a:solidFill>
                  <a:srgbClr val="0000CC"/>
                </a:solidFill>
              </a:rPr>
              <a:t>onayı</a:t>
            </a:r>
            <a:endParaRPr lang="tr-TR" sz="2400" dirty="0">
              <a:solidFill>
                <a:srgbClr val="0000CC"/>
              </a:solidFill>
            </a:endParaRPr>
          </a:p>
        </p:txBody>
      </p:sp>
    </p:spTree>
    <p:extLst>
      <p:ext uri="{BB962C8B-B14F-4D97-AF65-F5344CB8AC3E}">
        <p14:creationId xmlns:p14="http://schemas.microsoft.com/office/powerpoint/2010/main" val="1717919823"/>
      </p:ext>
    </p:extLst>
  </p:cSld>
  <p:clrMapOvr>
    <a:masterClrMapping/>
  </p:clrMapOvr>
  <mc:AlternateContent xmlns:mc="http://schemas.openxmlformats.org/markup-compatibility/2006">
    <mc:Choice xmlns:p14="http://schemas.microsoft.com/office/powerpoint/2010/main" Requires="p14">
      <p:transition p14:dur="250">
        <p14:pan dir="u"/>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294641" y="1229360"/>
            <a:ext cx="11602719" cy="5029200"/>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1000" b="1" dirty="0" smtClean="0">
              <a:solidFill>
                <a:srgbClr val="FF0000"/>
              </a:solidFill>
            </a:endParaRPr>
          </a:p>
          <a:p>
            <a:pPr marL="457200" indent="-457200">
              <a:lnSpc>
                <a:spcPct val="100000"/>
              </a:lnSpc>
              <a:spcBef>
                <a:spcPts val="0"/>
              </a:spcBef>
              <a:spcAft>
                <a:spcPts val="400"/>
              </a:spcAft>
              <a:buFont typeface="+mj-lt"/>
              <a:buAutoNum type="arabicPeriod" startAt="5"/>
            </a:pPr>
            <a:r>
              <a:rPr lang="tr-TR" sz="2400" b="1" dirty="0">
                <a:solidFill>
                  <a:srgbClr val="0000CC"/>
                </a:solidFill>
              </a:rPr>
              <a:t>Program amaç ve çıktılarının </a:t>
            </a:r>
            <a:r>
              <a:rPr lang="tr-TR" sz="2400" b="1" dirty="0">
                <a:solidFill>
                  <a:srgbClr val="C00000"/>
                </a:solidFill>
              </a:rPr>
              <a:t>TYYÇ, kurumun/birimin misyon, vizyonu ve stratejik planı, kalkınma planları, BM Sürdürülebilir Kalkınma Amaçları  gibi üst politikalarla </a:t>
            </a:r>
            <a:r>
              <a:rPr lang="tr-TR" sz="2400" b="1" dirty="0" smtClean="0">
                <a:solidFill>
                  <a:srgbClr val="0000CC"/>
                </a:solidFill>
              </a:rPr>
              <a:t>ve </a:t>
            </a:r>
            <a:r>
              <a:rPr lang="tr-TR" sz="2400" b="1" dirty="0" smtClean="0">
                <a:solidFill>
                  <a:srgbClr val="C00000"/>
                </a:solidFill>
              </a:rPr>
              <a:t>paydaş görüşleri </a:t>
            </a:r>
            <a:r>
              <a:rPr lang="tr-TR" sz="2400" b="1" dirty="0" smtClean="0">
                <a:solidFill>
                  <a:srgbClr val="0000CC"/>
                </a:solidFill>
              </a:rPr>
              <a:t>ile uyumunu </a:t>
            </a:r>
            <a:r>
              <a:rPr lang="tr-TR" sz="2400" b="1" dirty="0">
                <a:solidFill>
                  <a:srgbClr val="0000CC"/>
                </a:solidFill>
              </a:rPr>
              <a:t>gösteren kanıtlar,</a:t>
            </a:r>
          </a:p>
          <a:p>
            <a:pPr marL="457200" indent="-457200">
              <a:lnSpc>
                <a:spcPct val="100000"/>
              </a:lnSpc>
              <a:spcBef>
                <a:spcPts val="0"/>
              </a:spcBef>
              <a:spcAft>
                <a:spcPts val="400"/>
              </a:spcAft>
              <a:buFont typeface="+mj-lt"/>
              <a:buAutoNum type="arabicPeriod" startAt="5"/>
            </a:pPr>
            <a:endParaRPr lang="tr-TR" sz="2400" dirty="0" smtClean="0"/>
          </a:p>
          <a:p>
            <a:pPr marL="457200" indent="-457200">
              <a:lnSpc>
                <a:spcPct val="100000"/>
              </a:lnSpc>
              <a:spcBef>
                <a:spcPts val="0"/>
              </a:spcBef>
              <a:spcAft>
                <a:spcPts val="400"/>
              </a:spcAft>
              <a:buFont typeface="+mj-lt"/>
              <a:buAutoNum type="arabicPeriod" startAt="5"/>
            </a:pPr>
            <a:r>
              <a:rPr lang="tr-TR" sz="2400" dirty="0" smtClean="0"/>
              <a:t>Uzaktan-karma </a:t>
            </a:r>
            <a:r>
              <a:rPr lang="tr-TR" sz="2400" dirty="0" smtClean="0"/>
              <a:t>program tasarımında bölüm/alan bazlı uygulama çeşitliliğine ilişkin kanıtlar </a:t>
            </a:r>
            <a:r>
              <a:rPr lang="tr-TR" sz="2400" i="1" dirty="0" smtClean="0">
                <a:solidFill>
                  <a:srgbClr val="0000CC"/>
                </a:solidFill>
              </a:rPr>
              <a:t>(bölümlerin farklı uzaktan eğitim taleplerinin dikkate alındığına ilişkin kanıtlar vb.),</a:t>
            </a:r>
          </a:p>
          <a:p>
            <a:pPr marL="457200" indent="-457200">
              <a:lnSpc>
                <a:spcPct val="100000"/>
              </a:lnSpc>
              <a:spcBef>
                <a:spcPts val="0"/>
              </a:spcBef>
              <a:spcAft>
                <a:spcPts val="400"/>
              </a:spcAft>
              <a:buFont typeface="+mj-lt"/>
              <a:buAutoNum type="arabicPeriod" startAt="5"/>
            </a:pPr>
            <a:endParaRPr lang="tr-TR" sz="2400" dirty="0" smtClean="0"/>
          </a:p>
          <a:p>
            <a:pPr marL="457200" indent="-457200">
              <a:lnSpc>
                <a:spcPct val="100000"/>
              </a:lnSpc>
              <a:spcBef>
                <a:spcPts val="0"/>
              </a:spcBef>
              <a:spcAft>
                <a:spcPts val="400"/>
              </a:spcAft>
              <a:buFont typeface="+mj-lt"/>
              <a:buAutoNum type="arabicPeriod" startAt="5"/>
            </a:pPr>
            <a:r>
              <a:rPr lang="tr-TR" sz="2400" dirty="0" smtClean="0"/>
              <a:t>Program </a:t>
            </a:r>
            <a:r>
              <a:rPr lang="tr-TR" sz="2400" dirty="0"/>
              <a:t>tasarım süreçlerine </a:t>
            </a:r>
            <a:r>
              <a:rPr lang="tr-TR" sz="2400" b="1" dirty="0">
                <a:solidFill>
                  <a:srgbClr val="0000CC"/>
                </a:solidFill>
              </a:rPr>
              <a:t>paydaş katılımını </a:t>
            </a:r>
            <a:r>
              <a:rPr lang="tr-TR" sz="2400" i="1" dirty="0" smtClean="0">
                <a:solidFill>
                  <a:srgbClr val="FF0000"/>
                </a:solidFill>
              </a:rPr>
              <a:t>(öğretim elemanları, öğrenciler, mezunlar, işverenler, danışma kurulu, vb.)</a:t>
            </a:r>
            <a:r>
              <a:rPr lang="tr-TR" sz="2400" dirty="0" smtClean="0"/>
              <a:t> gösteren kanıtlar</a:t>
            </a:r>
            <a:r>
              <a:rPr lang="tr-TR" sz="2400" dirty="0" smtClean="0"/>
              <a:t>,</a:t>
            </a:r>
            <a:endParaRPr lang="tr-TR" sz="2400" dirty="0"/>
          </a:p>
        </p:txBody>
      </p:sp>
      <p:sp>
        <p:nvSpPr>
          <p:cNvPr id="4" name="Veri Yer Tutucusu 3"/>
          <p:cNvSpPr>
            <a:spLocks noGrp="1"/>
          </p:cNvSpPr>
          <p:nvPr>
            <p:ph type="dt" sz="half" idx="10"/>
          </p:nvPr>
        </p:nvSpPr>
        <p:spPr/>
        <p:txBody>
          <a:bodyPr/>
          <a:lstStyle/>
          <a:p>
            <a:fld id="{32753498-6898-4EAA-9CA0-39C43F99BC28}" type="datetime1">
              <a:rPr lang="tr-TR" smtClean="0"/>
              <a:t>8.10.2025</a:t>
            </a:fld>
            <a:endParaRPr lang="tr-TR" dirty="0"/>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11</a:t>
            </a:fld>
            <a:endParaRPr lang="tr-TR"/>
          </a:p>
        </p:txBody>
      </p:sp>
      <p:sp>
        <p:nvSpPr>
          <p:cNvPr id="10" name="Unvan 1"/>
          <p:cNvSpPr>
            <a:spLocks noGrp="1"/>
          </p:cNvSpPr>
          <p:nvPr>
            <p:ph type="title"/>
          </p:nvPr>
        </p:nvSpPr>
        <p:spPr>
          <a:xfrm>
            <a:off x="1023582" y="172622"/>
            <a:ext cx="10772981" cy="646244"/>
          </a:xfrm>
        </p:spPr>
        <p:txBody>
          <a:bodyPr>
            <a:noAutofit/>
          </a:bodyPr>
          <a:lstStyle/>
          <a:p>
            <a:pPr marL="0" indent="0" algn="ctr">
              <a:lnSpc>
                <a:spcPct val="100000"/>
              </a:lnSpc>
              <a:spcBef>
                <a:spcPts val="0"/>
              </a:spcBef>
            </a:pPr>
            <a:r>
              <a:rPr lang="tr-TR" sz="2400" b="1" dirty="0">
                <a:solidFill>
                  <a:srgbClr val="FF0000"/>
                </a:solidFill>
              </a:rPr>
              <a:t>B.1. Program Tasarımı, Değerlendirmesi ve </a:t>
            </a:r>
            <a:r>
              <a:rPr lang="tr-TR" sz="2400" b="1" dirty="0" smtClean="0">
                <a:solidFill>
                  <a:srgbClr val="FF0000"/>
                </a:solidFill>
              </a:rPr>
              <a:t>Güncellenmesi /</a:t>
            </a:r>
            <a:r>
              <a:rPr lang="tr-TR" sz="2400" dirty="0">
                <a:solidFill>
                  <a:srgbClr val="FF0000"/>
                </a:solidFill>
              </a:rPr>
              <a:t/>
            </a:r>
            <a:br>
              <a:rPr lang="tr-TR" sz="2400" dirty="0">
                <a:solidFill>
                  <a:srgbClr val="FF0000"/>
                </a:solidFill>
              </a:rPr>
            </a:br>
            <a:r>
              <a:rPr lang="tr-TR" sz="2400" b="1" dirty="0">
                <a:solidFill>
                  <a:srgbClr val="0000CC"/>
                </a:solidFill>
              </a:rPr>
              <a:t>B.1.1. Programların tasarımı ve </a:t>
            </a:r>
            <a:r>
              <a:rPr lang="tr-TR" sz="2400" b="1" dirty="0" smtClean="0">
                <a:solidFill>
                  <a:srgbClr val="0000CC"/>
                </a:solidFill>
              </a:rPr>
              <a:t>onayı</a:t>
            </a:r>
            <a:endParaRPr lang="tr-TR" sz="2400" dirty="0">
              <a:solidFill>
                <a:srgbClr val="0000CC"/>
              </a:solidFill>
            </a:endParaRPr>
          </a:p>
        </p:txBody>
      </p:sp>
    </p:spTree>
    <p:extLst>
      <p:ext uri="{BB962C8B-B14F-4D97-AF65-F5344CB8AC3E}">
        <p14:creationId xmlns:p14="http://schemas.microsoft.com/office/powerpoint/2010/main" val="1593903228"/>
      </p:ext>
    </p:extLst>
  </p:cSld>
  <p:clrMapOvr>
    <a:masterClrMapping/>
  </p:clrMapOvr>
  <mc:AlternateContent xmlns:mc="http://schemas.openxmlformats.org/markup-compatibility/2006">
    <mc:Choice xmlns:p14="http://schemas.microsoft.com/office/powerpoint/2010/main" Requires="p14">
      <p:transition p14:dur="250">
        <p14:pan dir="u"/>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838199" y="1412240"/>
            <a:ext cx="10958363" cy="4846320"/>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1000" b="1" dirty="0" smtClean="0">
              <a:solidFill>
                <a:srgbClr val="FF0000"/>
              </a:solidFill>
            </a:endParaRPr>
          </a:p>
          <a:p>
            <a:pPr marL="457200" indent="-457200" algn="just">
              <a:lnSpc>
                <a:spcPct val="100000"/>
              </a:lnSpc>
              <a:spcBef>
                <a:spcPts val="0"/>
              </a:spcBef>
              <a:spcAft>
                <a:spcPts val="400"/>
              </a:spcAft>
              <a:buFont typeface="+mj-lt"/>
              <a:buAutoNum type="arabicPeriod" startAt="8"/>
            </a:pPr>
            <a:r>
              <a:rPr lang="tr-TR" sz="2400" dirty="0" smtClean="0"/>
              <a:t>Programların </a:t>
            </a:r>
            <a:r>
              <a:rPr lang="tr-TR" sz="2400" dirty="0"/>
              <a:t>tasarım ve onay sürecinin </a:t>
            </a:r>
            <a:r>
              <a:rPr lang="tr-TR" sz="2400" b="1" dirty="0">
                <a:solidFill>
                  <a:srgbClr val="FF0000"/>
                </a:solidFill>
              </a:rPr>
              <a:t>izlendiği ve iyileştirildiğine </a:t>
            </a:r>
            <a:r>
              <a:rPr lang="tr-TR" sz="2400" dirty="0"/>
              <a:t>ilişkin kanıtlar </a:t>
            </a:r>
            <a:r>
              <a:rPr lang="tr-TR" sz="2400" i="1" dirty="0" smtClean="0">
                <a:solidFill>
                  <a:srgbClr val="FF0000"/>
                </a:solidFill>
              </a:rPr>
              <a:t>(komisyon kararları, birim yönetim kurulu/kurul/senato kararları, süreçle ilgili paydaş geri bildirimlerini belirlemeye yönelik kullanılan mekanizmalar, süreçlerin iyileştirilmesine yönelik yapılan iyileştirme örnekleri, vb.),</a:t>
            </a:r>
            <a:r>
              <a:rPr lang="tr-TR" sz="2400" dirty="0" smtClean="0"/>
              <a:t> </a:t>
            </a:r>
          </a:p>
          <a:p>
            <a:pPr marL="457200" indent="-457200" algn="just">
              <a:lnSpc>
                <a:spcPct val="100000"/>
              </a:lnSpc>
              <a:spcBef>
                <a:spcPts val="0"/>
              </a:spcBef>
              <a:spcAft>
                <a:spcPts val="400"/>
              </a:spcAft>
              <a:buFont typeface="+mj-lt"/>
              <a:buAutoNum type="arabicPeriod" startAt="8"/>
            </a:pPr>
            <a:endParaRPr lang="tr-TR" sz="2400" dirty="0" smtClean="0"/>
          </a:p>
          <a:p>
            <a:pPr marL="457200" indent="-457200" algn="just">
              <a:lnSpc>
                <a:spcPct val="100000"/>
              </a:lnSpc>
              <a:spcBef>
                <a:spcPts val="0"/>
              </a:spcBef>
              <a:spcAft>
                <a:spcPts val="400"/>
              </a:spcAft>
              <a:buFont typeface="+mj-lt"/>
              <a:buAutoNum type="arabicPeriod" startAt="8"/>
            </a:pPr>
            <a:r>
              <a:rPr lang="tr-TR" sz="2400" dirty="0" smtClean="0"/>
              <a:t>Standart </a:t>
            </a:r>
            <a:r>
              <a:rPr lang="tr-TR" sz="2400" dirty="0"/>
              <a:t>uygulamalar ve mevzuatın yanı sıra; </a:t>
            </a:r>
            <a:r>
              <a:rPr lang="tr-TR" sz="2400" dirty="0" smtClean="0"/>
              <a:t>birimin </a:t>
            </a:r>
            <a:r>
              <a:rPr lang="tr-TR" sz="2400" dirty="0"/>
              <a:t>ihtiyaçları doğrultusunda geliştirdiği özgün yaklaşım ve uygulamalarına ilişkin </a:t>
            </a:r>
            <a:r>
              <a:rPr lang="tr-TR" sz="2400" dirty="0" smtClean="0"/>
              <a:t>kanıtlar.</a:t>
            </a:r>
            <a:endParaRPr lang="tr-TR" sz="2400" dirty="0"/>
          </a:p>
          <a:p>
            <a:pPr marL="457200" indent="-457200">
              <a:lnSpc>
                <a:spcPct val="100000"/>
              </a:lnSpc>
              <a:spcAft>
                <a:spcPts val="400"/>
              </a:spcAft>
              <a:buFont typeface="+mj-lt"/>
              <a:buAutoNum type="arabicPeriod" startAt="8"/>
            </a:pPr>
            <a:endParaRPr lang="tr-TR" sz="2400" dirty="0"/>
          </a:p>
        </p:txBody>
      </p:sp>
      <p:sp>
        <p:nvSpPr>
          <p:cNvPr id="4" name="Veri Yer Tutucusu 3"/>
          <p:cNvSpPr>
            <a:spLocks noGrp="1"/>
          </p:cNvSpPr>
          <p:nvPr>
            <p:ph type="dt" sz="half" idx="10"/>
          </p:nvPr>
        </p:nvSpPr>
        <p:spPr/>
        <p:txBody>
          <a:bodyPr/>
          <a:lstStyle/>
          <a:p>
            <a:fld id="{43EBC536-0093-48CD-ADDB-C4BF12556AAA}" type="datetime1">
              <a:rPr lang="tr-TR" smtClean="0"/>
              <a:t>8.10.2025</a:t>
            </a:fld>
            <a:endParaRPr lang="tr-TR" dirty="0"/>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12</a:t>
            </a:fld>
            <a:endParaRPr lang="tr-TR"/>
          </a:p>
        </p:txBody>
      </p:sp>
      <p:sp>
        <p:nvSpPr>
          <p:cNvPr id="10" name="Unvan 1"/>
          <p:cNvSpPr>
            <a:spLocks noGrp="1"/>
          </p:cNvSpPr>
          <p:nvPr>
            <p:ph type="title"/>
          </p:nvPr>
        </p:nvSpPr>
        <p:spPr>
          <a:xfrm>
            <a:off x="1023582" y="172622"/>
            <a:ext cx="10772981" cy="646244"/>
          </a:xfrm>
        </p:spPr>
        <p:txBody>
          <a:bodyPr>
            <a:noAutofit/>
          </a:bodyPr>
          <a:lstStyle/>
          <a:p>
            <a:pPr marL="0" indent="0" algn="ctr">
              <a:lnSpc>
                <a:spcPct val="100000"/>
              </a:lnSpc>
              <a:spcBef>
                <a:spcPts val="0"/>
              </a:spcBef>
            </a:pPr>
            <a:r>
              <a:rPr lang="tr-TR" sz="2400" b="1" dirty="0">
                <a:solidFill>
                  <a:srgbClr val="FF0000"/>
                </a:solidFill>
              </a:rPr>
              <a:t>B.1. Program Tasarımı, Değerlendirmesi ve </a:t>
            </a:r>
            <a:r>
              <a:rPr lang="tr-TR" sz="2400" b="1" dirty="0" smtClean="0">
                <a:solidFill>
                  <a:srgbClr val="FF0000"/>
                </a:solidFill>
              </a:rPr>
              <a:t>Güncellenmesi /</a:t>
            </a:r>
            <a:r>
              <a:rPr lang="tr-TR" sz="2400" dirty="0">
                <a:solidFill>
                  <a:srgbClr val="FF0000"/>
                </a:solidFill>
              </a:rPr>
              <a:t/>
            </a:r>
            <a:br>
              <a:rPr lang="tr-TR" sz="2400" dirty="0">
                <a:solidFill>
                  <a:srgbClr val="FF0000"/>
                </a:solidFill>
              </a:rPr>
            </a:br>
            <a:r>
              <a:rPr lang="tr-TR" sz="2400" b="1" dirty="0">
                <a:solidFill>
                  <a:srgbClr val="0000CC"/>
                </a:solidFill>
              </a:rPr>
              <a:t>B.1.1. Programların tasarımı ve </a:t>
            </a:r>
            <a:r>
              <a:rPr lang="tr-TR" sz="2400" b="1" dirty="0" smtClean="0">
                <a:solidFill>
                  <a:srgbClr val="0000CC"/>
                </a:solidFill>
              </a:rPr>
              <a:t>onayı</a:t>
            </a:r>
            <a:endParaRPr lang="tr-TR" sz="2400" dirty="0">
              <a:solidFill>
                <a:srgbClr val="0000CC"/>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8072" y="6428065"/>
            <a:ext cx="424045" cy="429935"/>
          </a:xfrm>
          <a:prstGeom prst="rect">
            <a:avLst/>
          </a:prstGeom>
        </p:spPr>
      </p:pic>
    </p:spTree>
    <p:extLst>
      <p:ext uri="{BB962C8B-B14F-4D97-AF65-F5344CB8AC3E}">
        <p14:creationId xmlns:p14="http://schemas.microsoft.com/office/powerpoint/2010/main" val="845039069"/>
      </p:ext>
    </p:extLst>
  </p:cSld>
  <p:clrMapOvr>
    <a:masterClrMapping/>
  </p:clrMapOvr>
  <mc:AlternateContent xmlns:mc="http://schemas.openxmlformats.org/markup-compatibility/2006">
    <mc:Choice xmlns:p14="http://schemas.microsoft.com/office/powerpoint/2010/main" Requires="p14">
      <p:transition p14:dur="250">
        <p14:pan dir="u"/>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85091" y="152400"/>
            <a:ext cx="11406909" cy="817418"/>
          </a:xfrm>
        </p:spPr>
        <p:txBody>
          <a:bodyPr>
            <a:noAutofit/>
          </a:bodyPr>
          <a:lstStyle/>
          <a:p>
            <a:pPr algn="ctr"/>
            <a:r>
              <a:rPr lang="tr-TR" sz="2800" b="1" dirty="0">
                <a:solidFill>
                  <a:srgbClr val="FF0000"/>
                </a:solidFill>
              </a:rPr>
              <a:t>B.1. Program Tasarımı, Değerlendirmesi ve </a:t>
            </a:r>
            <a:r>
              <a:rPr lang="tr-TR" sz="2800" b="1" dirty="0" smtClean="0">
                <a:solidFill>
                  <a:srgbClr val="FF0000"/>
                </a:solidFill>
              </a:rPr>
              <a:t>Güncellenmesi /</a:t>
            </a:r>
            <a:r>
              <a:rPr lang="tr-TR" sz="2800" dirty="0">
                <a:solidFill>
                  <a:srgbClr val="FF0000"/>
                </a:solidFill>
              </a:rPr>
              <a:t/>
            </a:r>
            <a:br>
              <a:rPr lang="tr-TR" sz="2800" dirty="0">
                <a:solidFill>
                  <a:srgbClr val="FF0000"/>
                </a:solidFill>
              </a:rPr>
            </a:br>
            <a:r>
              <a:rPr lang="tr-TR" sz="2800" b="1" dirty="0" smtClean="0">
                <a:solidFill>
                  <a:srgbClr val="0000CC"/>
                </a:solidFill>
              </a:rPr>
              <a:t>B.1.2. Programın ders dağılım dengesi</a:t>
            </a:r>
            <a:endParaRPr lang="tr-TR" sz="2800" dirty="0">
              <a:solidFill>
                <a:srgbClr val="0000CC"/>
              </a:solidFill>
            </a:endParaRPr>
          </a:p>
        </p:txBody>
      </p:sp>
      <p:sp>
        <p:nvSpPr>
          <p:cNvPr id="3" name="İçerik Yer Tutucusu 2"/>
          <p:cNvSpPr>
            <a:spLocks noGrp="1"/>
          </p:cNvSpPr>
          <p:nvPr>
            <p:ph idx="1"/>
          </p:nvPr>
        </p:nvSpPr>
        <p:spPr>
          <a:xfrm>
            <a:off x="665018" y="1402079"/>
            <a:ext cx="11212022" cy="4954271"/>
          </a:xfrm>
        </p:spPr>
        <p:txBody>
          <a:bodyPr>
            <a:normAutofit/>
          </a:bodyPr>
          <a:lstStyle/>
          <a:p>
            <a:pPr>
              <a:lnSpc>
                <a:spcPct val="100000"/>
              </a:lnSpc>
              <a:spcBef>
                <a:spcPts val="0"/>
              </a:spcBef>
              <a:spcAft>
                <a:spcPts val="400"/>
              </a:spcAft>
            </a:pPr>
            <a:r>
              <a:rPr lang="tr-TR" sz="3200" b="1" dirty="0">
                <a:solidFill>
                  <a:srgbClr val="FF0000"/>
                </a:solidFill>
              </a:rPr>
              <a:t>Programın ders dağılımına </a:t>
            </a:r>
            <a:r>
              <a:rPr lang="tr-TR" sz="3200" dirty="0"/>
              <a:t>ilişkin </a:t>
            </a:r>
            <a:r>
              <a:rPr lang="tr-TR" sz="3200" b="1" dirty="0">
                <a:solidFill>
                  <a:srgbClr val="0000CC"/>
                </a:solidFill>
              </a:rPr>
              <a:t>ilke, kural ve yöntemler </a:t>
            </a:r>
            <a:r>
              <a:rPr lang="tr-TR" sz="3200" dirty="0"/>
              <a:t>tanımlıdır. </a:t>
            </a:r>
            <a:endParaRPr lang="tr-TR" sz="3200" dirty="0" smtClean="0"/>
          </a:p>
          <a:p>
            <a:pPr>
              <a:lnSpc>
                <a:spcPct val="100000"/>
              </a:lnSpc>
              <a:spcBef>
                <a:spcPts val="0"/>
              </a:spcBef>
              <a:spcAft>
                <a:spcPts val="400"/>
              </a:spcAft>
            </a:pPr>
            <a:endParaRPr lang="tr-TR" sz="3200" dirty="0" smtClean="0"/>
          </a:p>
          <a:p>
            <a:pPr>
              <a:lnSpc>
                <a:spcPct val="100000"/>
              </a:lnSpc>
              <a:spcBef>
                <a:spcPts val="0"/>
              </a:spcBef>
              <a:spcAft>
                <a:spcPts val="400"/>
              </a:spcAft>
            </a:pPr>
            <a:r>
              <a:rPr lang="tr-TR" sz="3200" dirty="0" smtClean="0"/>
              <a:t>Ders </a:t>
            </a:r>
            <a:r>
              <a:rPr lang="tr-TR" sz="3200" dirty="0"/>
              <a:t>dağılımında </a:t>
            </a:r>
            <a:r>
              <a:rPr lang="tr-TR" sz="3200" b="1" dirty="0">
                <a:solidFill>
                  <a:srgbClr val="FF0000"/>
                </a:solidFill>
              </a:rPr>
              <a:t>öğretim elemanlarının uzmanlık alanları ve iş yükleri </a:t>
            </a:r>
            <a:r>
              <a:rPr lang="tr-TR" sz="3200" dirty="0"/>
              <a:t>gözetilir ve </a:t>
            </a:r>
            <a:r>
              <a:rPr lang="tr-TR" sz="3200" b="1" dirty="0">
                <a:solidFill>
                  <a:srgbClr val="0000CC"/>
                </a:solidFill>
              </a:rPr>
              <a:t>ders dağılımı </a:t>
            </a:r>
            <a:r>
              <a:rPr lang="tr-TR" sz="3200" b="1" dirty="0">
                <a:solidFill>
                  <a:srgbClr val="FF0000"/>
                </a:solidFill>
              </a:rPr>
              <a:t>katılımcı bir şekilde </a:t>
            </a:r>
            <a:r>
              <a:rPr lang="tr-TR" sz="3200" dirty="0"/>
              <a:t>belirlenir. </a:t>
            </a:r>
            <a:endParaRPr lang="tr-TR" sz="3200" dirty="0" smtClean="0"/>
          </a:p>
          <a:p>
            <a:pPr>
              <a:lnSpc>
                <a:spcPct val="100000"/>
              </a:lnSpc>
              <a:spcBef>
                <a:spcPts val="0"/>
              </a:spcBef>
              <a:spcAft>
                <a:spcPts val="400"/>
              </a:spcAft>
            </a:pPr>
            <a:endParaRPr lang="tr-TR" sz="3200" dirty="0" smtClean="0"/>
          </a:p>
          <a:p>
            <a:pPr>
              <a:lnSpc>
                <a:spcPct val="100000"/>
              </a:lnSpc>
              <a:spcBef>
                <a:spcPts val="0"/>
              </a:spcBef>
              <a:spcAft>
                <a:spcPts val="400"/>
              </a:spcAft>
            </a:pPr>
            <a:r>
              <a:rPr lang="tr-TR" sz="3200" dirty="0" smtClean="0"/>
              <a:t>Öğretim </a:t>
            </a:r>
            <a:r>
              <a:rPr lang="tr-TR" sz="3200" dirty="0"/>
              <a:t>programı (müfredat) yapısı </a:t>
            </a:r>
            <a:r>
              <a:rPr lang="tr-TR" sz="3200" b="1" dirty="0">
                <a:solidFill>
                  <a:srgbClr val="0000CC"/>
                </a:solidFill>
              </a:rPr>
              <a:t>zorunlu-seçmeli ders, alan-alan dışı </a:t>
            </a:r>
            <a:r>
              <a:rPr lang="tr-TR" sz="3200" dirty="0"/>
              <a:t>ders dengesini gözetmekte, </a:t>
            </a:r>
            <a:r>
              <a:rPr lang="tr-TR" sz="3200" b="1" dirty="0">
                <a:solidFill>
                  <a:srgbClr val="C00000"/>
                </a:solidFill>
              </a:rPr>
              <a:t>kültürel derinlik ve farklı disiplinleri tanıma </a:t>
            </a:r>
            <a:r>
              <a:rPr lang="tr-TR" sz="3200" dirty="0"/>
              <a:t>imkânı vermektedir. </a:t>
            </a:r>
            <a:endParaRPr lang="tr-TR" sz="3200" dirty="0" smtClean="0"/>
          </a:p>
        </p:txBody>
      </p:sp>
      <p:sp>
        <p:nvSpPr>
          <p:cNvPr id="4" name="Veri Yer Tutucusu 3"/>
          <p:cNvSpPr>
            <a:spLocks noGrp="1"/>
          </p:cNvSpPr>
          <p:nvPr>
            <p:ph type="dt" sz="half" idx="10"/>
          </p:nvPr>
        </p:nvSpPr>
        <p:spPr/>
        <p:txBody>
          <a:bodyPr/>
          <a:lstStyle/>
          <a:p>
            <a:fld id="{91EEC7F3-C034-4011-A542-12D7D2DCF761}"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13</a:t>
            </a:fld>
            <a:endParaRPr lang="tr-TR"/>
          </a:p>
        </p:txBody>
      </p:sp>
    </p:spTree>
    <p:extLst>
      <p:ext uri="{BB962C8B-B14F-4D97-AF65-F5344CB8AC3E}">
        <p14:creationId xmlns:p14="http://schemas.microsoft.com/office/powerpoint/2010/main" val="1134262202"/>
      </p:ext>
    </p:extLst>
  </p:cSld>
  <p:clrMapOvr>
    <a:masterClrMapping/>
  </p:clrMapOvr>
  <mc:AlternateContent xmlns:mc="http://schemas.openxmlformats.org/markup-compatibility/2006">
    <mc:Choice xmlns:p14="http://schemas.microsoft.com/office/powerpoint/2010/main" Requires="p14">
      <p:transition p14:dur="250">
        <p14:ferris dir="l"/>
      </p:transition>
    </mc:Choice>
    <mc:Fallback>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85091" y="152400"/>
            <a:ext cx="11406909" cy="817418"/>
          </a:xfrm>
        </p:spPr>
        <p:txBody>
          <a:bodyPr>
            <a:noAutofit/>
          </a:bodyPr>
          <a:lstStyle/>
          <a:p>
            <a:pPr algn="ctr"/>
            <a:r>
              <a:rPr lang="tr-TR" sz="2800" b="1" dirty="0">
                <a:solidFill>
                  <a:srgbClr val="FF0000"/>
                </a:solidFill>
              </a:rPr>
              <a:t>B.1. Program Tasarımı, Değerlendirmesi ve </a:t>
            </a:r>
            <a:r>
              <a:rPr lang="tr-TR" sz="2800" b="1" dirty="0" smtClean="0">
                <a:solidFill>
                  <a:srgbClr val="FF0000"/>
                </a:solidFill>
              </a:rPr>
              <a:t>Güncellenmesi /</a:t>
            </a:r>
            <a:r>
              <a:rPr lang="tr-TR" sz="2800" dirty="0">
                <a:solidFill>
                  <a:srgbClr val="FF0000"/>
                </a:solidFill>
              </a:rPr>
              <a:t/>
            </a:r>
            <a:br>
              <a:rPr lang="tr-TR" sz="2800" dirty="0">
                <a:solidFill>
                  <a:srgbClr val="FF0000"/>
                </a:solidFill>
              </a:rPr>
            </a:br>
            <a:r>
              <a:rPr lang="tr-TR" sz="2800" b="1" dirty="0" smtClean="0">
                <a:solidFill>
                  <a:srgbClr val="0000CC"/>
                </a:solidFill>
              </a:rPr>
              <a:t>B.1.2. Programın ders dağılım dengesi</a:t>
            </a:r>
            <a:endParaRPr lang="tr-TR" sz="2800" dirty="0">
              <a:solidFill>
                <a:srgbClr val="0000CC"/>
              </a:solidFill>
            </a:endParaRPr>
          </a:p>
        </p:txBody>
      </p:sp>
      <p:sp>
        <p:nvSpPr>
          <p:cNvPr id="3" name="İçerik Yer Tutucusu 2"/>
          <p:cNvSpPr>
            <a:spLocks noGrp="1"/>
          </p:cNvSpPr>
          <p:nvPr>
            <p:ph idx="1"/>
          </p:nvPr>
        </p:nvSpPr>
        <p:spPr>
          <a:xfrm>
            <a:off x="838200" y="1342102"/>
            <a:ext cx="7022690" cy="5379373"/>
          </a:xfrm>
        </p:spPr>
        <p:txBody>
          <a:bodyPr>
            <a:normAutofit/>
          </a:bodyPr>
          <a:lstStyle/>
          <a:p>
            <a:pPr>
              <a:lnSpc>
                <a:spcPct val="100000"/>
              </a:lnSpc>
              <a:spcBef>
                <a:spcPts val="0"/>
              </a:spcBef>
              <a:spcAft>
                <a:spcPts val="400"/>
              </a:spcAft>
            </a:pPr>
            <a:r>
              <a:rPr lang="tr-TR" sz="3200" b="1" dirty="0" smtClean="0">
                <a:solidFill>
                  <a:srgbClr val="0000CC"/>
                </a:solidFill>
              </a:rPr>
              <a:t>Ders </a:t>
            </a:r>
            <a:r>
              <a:rPr lang="tr-TR" sz="3200" b="1" dirty="0">
                <a:solidFill>
                  <a:srgbClr val="0000CC"/>
                </a:solidFill>
              </a:rPr>
              <a:t>sayısı ve haftalık ders saati </a:t>
            </a:r>
            <a:r>
              <a:rPr lang="tr-TR" sz="3200" dirty="0"/>
              <a:t>öğrencinin </a:t>
            </a:r>
            <a:r>
              <a:rPr lang="tr-TR" sz="3200" b="1" dirty="0">
                <a:solidFill>
                  <a:srgbClr val="C00000"/>
                </a:solidFill>
              </a:rPr>
              <a:t>akademik olmayan etkinliklere </a:t>
            </a:r>
            <a:r>
              <a:rPr lang="tr-TR" sz="3200" dirty="0"/>
              <a:t>de zaman ayırabileceği şekilde düzenlenmiştir. </a:t>
            </a:r>
            <a:endParaRPr lang="tr-TR" sz="3200" dirty="0" smtClean="0"/>
          </a:p>
          <a:p>
            <a:pPr>
              <a:lnSpc>
                <a:spcPct val="100000"/>
              </a:lnSpc>
              <a:spcBef>
                <a:spcPts val="0"/>
              </a:spcBef>
              <a:spcAft>
                <a:spcPts val="400"/>
              </a:spcAft>
            </a:pPr>
            <a:endParaRPr lang="tr-TR" sz="3200" dirty="0" smtClean="0"/>
          </a:p>
          <a:p>
            <a:pPr>
              <a:lnSpc>
                <a:spcPct val="100000"/>
              </a:lnSpc>
              <a:spcBef>
                <a:spcPts val="0"/>
              </a:spcBef>
              <a:spcAft>
                <a:spcPts val="400"/>
              </a:spcAft>
            </a:pPr>
            <a:r>
              <a:rPr lang="tr-TR" sz="3200" dirty="0" smtClean="0"/>
              <a:t>Bu </a:t>
            </a:r>
            <a:r>
              <a:rPr lang="tr-TR" sz="3200" dirty="0"/>
              <a:t>kapsamda geliştirilen </a:t>
            </a:r>
            <a:r>
              <a:rPr lang="tr-TR" sz="3200" b="1" dirty="0">
                <a:solidFill>
                  <a:srgbClr val="0000CC"/>
                </a:solidFill>
              </a:rPr>
              <a:t>ders bilgi paketlerinin </a:t>
            </a:r>
            <a:r>
              <a:rPr lang="tr-TR" sz="3200" dirty="0"/>
              <a:t>amaca uygunluğu ve işlerliği </a:t>
            </a:r>
            <a:r>
              <a:rPr lang="tr-TR" sz="3200" b="1" dirty="0">
                <a:solidFill>
                  <a:srgbClr val="0000CC"/>
                </a:solidFill>
              </a:rPr>
              <a:t>izlenmekte ve bağlı iyileştirmeler </a:t>
            </a:r>
            <a:r>
              <a:rPr lang="tr-TR" sz="3200" dirty="0"/>
              <a:t>yapılmaktadır.</a:t>
            </a:r>
          </a:p>
        </p:txBody>
      </p:sp>
      <p:sp>
        <p:nvSpPr>
          <p:cNvPr id="4" name="Veri Yer Tutucusu 3"/>
          <p:cNvSpPr>
            <a:spLocks noGrp="1"/>
          </p:cNvSpPr>
          <p:nvPr>
            <p:ph type="dt" sz="half" idx="10"/>
          </p:nvPr>
        </p:nvSpPr>
        <p:spPr/>
        <p:txBody>
          <a:bodyPr/>
          <a:lstStyle/>
          <a:p>
            <a:fld id="{F20758A0-9AC4-42EE-B2F1-FC9A0FD82C20}"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14</a:t>
            </a:fld>
            <a:endParaRPr lang="tr-TR"/>
          </a:p>
        </p:txBody>
      </p:sp>
      <p:pic>
        <p:nvPicPr>
          <p:cNvPr id="6146" name="Picture 2" descr="Türkiye en çok hangi derslerde zorlanıy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563697"/>
            <a:ext cx="3826489" cy="191324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ologna Süreci Koordinatörlüğü – Ankara Üniversites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0270" y="3881398"/>
            <a:ext cx="4003860" cy="1970650"/>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496832158"/>
      </p:ext>
    </p:extLst>
  </p:cSld>
  <p:clrMapOvr>
    <a:masterClrMapping/>
  </p:clrMapOvr>
  <mc:AlternateContent xmlns:mc="http://schemas.openxmlformats.org/markup-compatibility/2006">
    <mc:Choice xmlns:p14="http://schemas.microsoft.com/office/powerpoint/2010/main" Requires="p14">
      <p:transition p14:dur="250">
        <p14:ferris dir="l"/>
      </p:transition>
    </mc:Choice>
    <mc:Fallback>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487680" y="1056640"/>
            <a:ext cx="11490959" cy="5299710"/>
          </a:xfrm>
        </p:spPr>
        <p:txBody>
          <a:bodyPr>
            <a:noAutofit/>
          </a:bodyPr>
          <a:lstStyle/>
          <a:p>
            <a:pPr marL="0" indent="0" algn="ctr">
              <a:lnSpc>
                <a:spcPct val="100000"/>
              </a:lnSpc>
              <a:spcBef>
                <a:spcPts val="0"/>
              </a:spcBef>
              <a:spcAft>
                <a:spcPts val="400"/>
              </a:spcAft>
              <a:buNone/>
            </a:pPr>
            <a:r>
              <a:rPr lang="tr-TR" b="1" dirty="0" smtClean="0">
                <a:solidFill>
                  <a:srgbClr val="FF0000"/>
                </a:solidFill>
              </a:rPr>
              <a:t>ÖRNEK KANITLAR</a:t>
            </a:r>
          </a:p>
          <a:p>
            <a:pPr marL="0" indent="0" algn="ctr">
              <a:lnSpc>
                <a:spcPct val="100000"/>
              </a:lnSpc>
              <a:spcBef>
                <a:spcPts val="0"/>
              </a:spcBef>
              <a:spcAft>
                <a:spcPts val="400"/>
              </a:spcAft>
              <a:buNone/>
            </a:pPr>
            <a:endParaRPr lang="tr-TR" sz="1000" b="1" dirty="0" smtClean="0">
              <a:solidFill>
                <a:srgbClr val="FF0000"/>
              </a:solidFill>
            </a:endParaRPr>
          </a:p>
          <a:p>
            <a:pPr marL="360000" indent="-360000">
              <a:lnSpc>
                <a:spcPct val="100000"/>
              </a:lnSpc>
              <a:spcBef>
                <a:spcPts val="0"/>
              </a:spcBef>
              <a:spcAft>
                <a:spcPts val="400"/>
              </a:spcAft>
              <a:buFont typeface="+mj-lt"/>
              <a:buAutoNum type="arabicPeriod"/>
            </a:pPr>
            <a:r>
              <a:rPr lang="tr-TR" sz="2400" dirty="0"/>
              <a:t>Ders dağılımına </a:t>
            </a:r>
            <a:r>
              <a:rPr lang="tr-TR" sz="2400" dirty="0" smtClean="0"/>
              <a:t>(</a:t>
            </a:r>
            <a:r>
              <a:rPr lang="tr-TR" sz="2400" b="1" i="1" dirty="0" smtClean="0">
                <a:solidFill>
                  <a:srgbClr val="0000CC"/>
                </a:solidFill>
              </a:rPr>
              <a:t>zorunlu-seçmeli </a:t>
            </a:r>
            <a:r>
              <a:rPr lang="tr-TR" sz="2400" b="1" i="1" dirty="0">
                <a:solidFill>
                  <a:srgbClr val="0000CC"/>
                </a:solidFill>
              </a:rPr>
              <a:t>ders, alan-alan dışı</a:t>
            </a:r>
            <a:r>
              <a:rPr lang="tr-TR" sz="2400" i="1" dirty="0"/>
              <a:t>, </a:t>
            </a:r>
            <a:r>
              <a:rPr lang="tr-TR" sz="2400" b="1" i="1" dirty="0">
                <a:solidFill>
                  <a:srgbClr val="C00000"/>
                </a:solidFill>
              </a:rPr>
              <a:t>alan-genel kültür, vb.)</a:t>
            </a:r>
            <a:r>
              <a:rPr lang="tr-TR" sz="2400" b="1" dirty="0">
                <a:solidFill>
                  <a:srgbClr val="C00000"/>
                </a:solidFill>
              </a:rPr>
              <a:t> </a:t>
            </a:r>
            <a:r>
              <a:rPr lang="tr-TR" sz="2400" dirty="0" smtClean="0"/>
              <a:t>ilişkin </a:t>
            </a:r>
            <a:r>
              <a:rPr lang="tr-TR" sz="2400" dirty="0"/>
              <a:t>ilke ve yöntemler ile buna ilişkin kanıtlar </a:t>
            </a:r>
            <a:r>
              <a:rPr lang="tr-TR" sz="2400" i="1" dirty="0"/>
              <a:t>(</a:t>
            </a:r>
            <a:r>
              <a:rPr lang="tr-TR" sz="2400" i="1" dirty="0">
                <a:solidFill>
                  <a:srgbClr val="0000CC"/>
                </a:solidFill>
              </a:rPr>
              <a:t>usul ve esaslar, birim kurulu </a:t>
            </a:r>
            <a:r>
              <a:rPr lang="tr-TR" sz="2400" i="1" dirty="0" smtClean="0">
                <a:solidFill>
                  <a:srgbClr val="0000CC"/>
                </a:solidFill>
              </a:rPr>
              <a:t>veya ilgili komisyon (eğitim)/senato kararları/tutanakları</a:t>
            </a:r>
            <a:r>
              <a:rPr lang="tr-TR" sz="2400" i="1" dirty="0">
                <a:solidFill>
                  <a:srgbClr val="0000CC"/>
                </a:solidFill>
              </a:rPr>
              <a:t>, vb.),</a:t>
            </a:r>
          </a:p>
          <a:p>
            <a:pPr marL="360000" indent="-360000">
              <a:lnSpc>
                <a:spcPct val="100000"/>
              </a:lnSpc>
              <a:spcBef>
                <a:spcPts val="0"/>
              </a:spcBef>
              <a:spcAft>
                <a:spcPts val="400"/>
              </a:spcAft>
              <a:buFont typeface="+mj-lt"/>
              <a:buAutoNum type="arabicPeriod"/>
            </a:pPr>
            <a:endParaRPr lang="tr-TR" sz="2400" dirty="0" smtClean="0"/>
          </a:p>
          <a:p>
            <a:pPr marL="360000" indent="-360000">
              <a:lnSpc>
                <a:spcPct val="100000"/>
              </a:lnSpc>
              <a:spcBef>
                <a:spcPts val="0"/>
              </a:spcBef>
              <a:spcAft>
                <a:spcPts val="400"/>
              </a:spcAft>
              <a:buFont typeface="+mj-lt"/>
              <a:buAutoNum type="arabicPeriod"/>
            </a:pPr>
            <a:r>
              <a:rPr lang="tr-TR" sz="2400" dirty="0" smtClean="0"/>
              <a:t>İlan </a:t>
            </a:r>
            <a:r>
              <a:rPr lang="tr-TR" sz="2400" dirty="0"/>
              <a:t>edilmiş ders bilgi paketlerinde ders dağılım dengesinin gözetildiğine ilişkin kanıtlar (ders türü </a:t>
            </a:r>
            <a:r>
              <a:rPr lang="tr-TR" sz="2400" dirty="0" smtClean="0"/>
              <a:t>analizi: </a:t>
            </a:r>
            <a:r>
              <a:rPr lang="tr-TR" sz="2400" b="1" i="1" dirty="0" smtClean="0">
                <a:solidFill>
                  <a:srgbClr val="0000CC"/>
                </a:solidFill>
              </a:rPr>
              <a:t>zorunlu-seçmeli </a:t>
            </a:r>
            <a:r>
              <a:rPr lang="tr-TR" sz="2400" b="1" i="1" dirty="0">
                <a:solidFill>
                  <a:srgbClr val="0000CC"/>
                </a:solidFill>
              </a:rPr>
              <a:t>ders, alan-alan dışı</a:t>
            </a:r>
            <a:r>
              <a:rPr lang="tr-TR" sz="2400" i="1" dirty="0"/>
              <a:t>, </a:t>
            </a:r>
            <a:r>
              <a:rPr lang="tr-TR" sz="2400" b="1" i="1" dirty="0">
                <a:solidFill>
                  <a:srgbClr val="C00000"/>
                </a:solidFill>
              </a:rPr>
              <a:t>alan-genel kültür, vb.)</a:t>
            </a:r>
            <a:r>
              <a:rPr lang="tr-TR" sz="2400" b="1" dirty="0">
                <a:solidFill>
                  <a:srgbClr val="C00000"/>
                </a:solidFill>
              </a:rPr>
              <a:t> </a:t>
            </a:r>
            <a:r>
              <a:rPr lang="tr-TR" sz="2400" dirty="0"/>
              <a:t>tabloları,</a:t>
            </a:r>
          </a:p>
          <a:p>
            <a:pPr marL="360000" indent="-360000">
              <a:lnSpc>
                <a:spcPct val="100000"/>
              </a:lnSpc>
              <a:spcBef>
                <a:spcPts val="0"/>
              </a:spcBef>
              <a:spcAft>
                <a:spcPts val="400"/>
              </a:spcAft>
              <a:buFont typeface="+mj-lt"/>
              <a:buAutoNum type="arabicPeriod"/>
            </a:pPr>
            <a:endParaRPr lang="tr-TR" sz="2400" dirty="0" smtClean="0"/>
          </a:p>
          <a:p>
            <a:pPr marL="360000" indent="-360000">
              <a:lnSpc>
                <a:spcPct val="100000"/>
              </a:lnSpc>
              <a:spcBef>
                <a:spcPts val="0"/>
              </a:spcBef>
              <a:spcAft>
                <a:spcPts val="400"/>
              </a:spcAft>
              <a:buFont typeface="+mj-lt"/>
              <a:buAutoNum type="arabicPeriod"/>
            </a:pPr>
            <a:r>
              <a:rPr lang="tr-TR" sz="2400" dirty="0" smtClean="0"/>
              <a:t>Seçmeli </a:t>
            </a:r>
            <a:r>
              <a:rPr lang="tr-TR" sz="2400" dirty="0"/>
              <a:t>ders havuzuna </a:t>
            </a:r>
            <a:r>
              <a:rPr lang="tr-TR" sz="2400" i="1" dirty="0">
                <a:solidFill>
                  <a:srgbClr val="0000CC"/>
                </a:solidFill>
              </a:rPr>
              <a:t>(alan içi-alan dışı, zorunlu-seçmeli, </a:t>
            </a:r>
            <a:r>
              <a:rPr lang="tr-TR" sz="2400" i="1" dirty="0" err="1">
                <a:solidFill>
                  <a:srgbClr val="0000CC"/>
                </a:solidFill>
              </a:rPr>
              <a:t>disiplinlerarası</a:t>
            </a:r>
            <a:r>
              <a:rPr lang="tr-TR" sz="2400" i="1" dirty="0">
                <a:solidFill>
                  <a:srgbClr val="0000CC"/>
                </a:solidFill>
              </a:rPr>
              <a:t> seçmeli dersler, vb.,)</a:t>
            </a:r>
            <a:r>
              <a:rPr lang="tr-TR" sz="2400" dirty="0"/>
              <a:t> ilişkin kanıtlar,</a:t>
            </a:r>
          </a:p>
          <a:p>
            <a:pPr marL="360000" indent="-360000">
              <a:lnSpc>
                <a:spcPct val="100000"/>
              </a:lnSpc>
              <a:spcBef>
                <a:spcPts val="0"/>
              </a:spcBef>
              <a:spcAft>
                <a:spcPts val="400"/>
              </a:spcAft>
              <a:buFont typeface="+mj-lt"/>
              <a:buAutoNum type="arabicPeriod"/>
            </a:pPr>
            <a:endParaRPr lang="tr-TR" sz="2400" dirty="0" smtClean="0"/>
          </a:p>
          <a:p>
            <a:pPr marL="360000" indent="-360000">
              <a:lnSpc>
                <a:spcPct val="100000"/>
              </a:lnSpc>
              <a:spcBef>
                <a:spcPts val="0"/>
              </a:spcBef>
              <a:spcAft>
                <a:spcPts val="400"/>
              </a:spcAft>
              <a:buFont typeface="+mj-lt"/>
              <a:buAutoNum type="arabicPeriod"/>
            </a:pPr>
            <a:r>
              <a:rPr lang="tr-TR" sz="2400" dirty="0" smtClean="0"/>
              <a:t>Seçmeli </a:t>
            </a:r>
            <a:r>
              <a:rPr lang="tr-TR" sz="2400" dirty="0"/>
              <a:t>derslerin yürütülmesine </a:t>
            </a:r>
            <a:r>
              <a:rPr lang="tr-TR" sz="2400" b="1" dirty="0">
                <a:solidFill>
                  <a:srgbClr val="FF0000"/>
                </a:solidFill>
              </a:rPr>
              <a:t>ilişkin ilke, usul ve esaslar </a:t>
            </a:r>
            <a:r>
              <a:rPr lang="tr-TR" sz="2400" i="1" dirty="0">
                <a:solidFill>
                  <a:srgbClr val="0000CC"/>
                </a:solidFill>
              </a:rPr>
              <a:t>(şube sayısı, kontenjan, görevlendirme, vb.,), </a:t>
            </a:r>
            <a:endParaRPr lang="tr-TR" sz="2400" dirty="0"/>
          </a:p>
        </p:txBody>
      </p:sp>
      <p:sp>
        <p:nvSpPr>
          <p:cNvPr id="4" name="Veri Yer Tutucusu 3"/>
          <p:cNvSpPr>
            <a:spLocks noGrp="1"/>
          </p:cNvSpPr>
          <p:nvPr>
            <p:ph type="dt" sz="half" idx="10"/>
          </p:nvPr>
        </p:nvSpPr>
        <p:spPr/>
        <p:txBody>
          <a:bodyPr/>
          <a:lstStyle/>
          <a:p>
            <a:fld id="{D1B2687E-4657-483F-82C7-6A62ECAD011E}"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15</a:t>
            </a:fld>
            <a:endParaRPr lang="tr-TR"/>
          </a:p>
        </p:txBody>
      </p:sp>
      <p:sp>
        <p:nvSpPr>
          <p:cNvPr id="10" name="Unvan 1"/>
          <p:cNvSpPr>
            <a:spLocks noGrp="1"/>
          </p:cNvSpPr>
          <p:nvPr>
            <p:ph type="title"/>
          </p:nvPr>
        </p:nvSpPr>
        <p:spPr>
          <a:xfrm>
            <a:off x="1023582" y="172622"/>
            <a:ext cx="10772981" cy="646244"/>
          </a:xfrm>
        </p:spPr>
        <p:txBody>
          <a:bodyPr>
            <a:noAutofit/>
          </a:bodyPr>
          <a:lstStyle/>
          <a:p>
            <a:pPr marL="0" indent="0" algn="ctr">
              <a:lnSpc>
                <a:spcPct val="100000"/>
              </a:lnSpc>
              <a:spcBef>
                <a:spcPts val="0"/>
              </a:spcBef>
            </a:pPr>
            <a:r>
              <a:rPr lang="tr-TR" sz="2800" b="1" dirty="0">
                <a:solidFill>
                  <a:srgbClr val="FF0000"/>
                </a:solidFill>
              </a:rPr>
              <a:t>B.1. Program Tasarımı, Değerlendirmesi ve Güncellenmesi /</a:t>
            </a:r>
            <a:r>
              <a:rPr lang="tr-TR" sz="2800" dirty="0">
                <a:solidFill>
                  <a:srgbClr val="FF0000"/>
                </a:solidFill>
              </a:rPr>
              <a:t/>
            </a:r>
            <a:br>
              <a:rPr lang="tr-TR" sz="2800" dirty="0">
                <a:solidFill>
                  <a:srgbClr val="FF0000"/>
                </a:solidFill>
              </a:rPr>
            </a:br>
            <a:r>
              <a:rPr lang="tr-TR" sz="2800" b="1" dirty="0">
                <a:solidFill>
                  <a:srgbClr val="0000CC"/>
                </a:solidFill>
              </a:rPr>
              <a:t>B.1.2. Programın ders dağılım dengesi</a:t>
            </a:r>
            <a:endParaRPr lang="tr-TR" sz="2800" dirty="0">
              <a:solidFill>
                <a:srgbClr val="0000CC"/>
              </a:solidFill>
            </a:endParaRPr>
          </a:p>
        </p:txBody>
      </p:sp>
    </p:spTree>
    <p:extLst>
      <p:ext uri="{BB962C8B-B14F-4D97-AF65-F5344CB8AC3E}">
        <p14:creationId xmlns:p14="http://schemas.microsoft.com/office/powerpoint/2010/main" val="1239431969"/>
      </p:ext>
    </p:extLst>
  </p:cSld>
  <p:clrMapOvr>
    <a:masterClrMapping/>
  </p:clrMapOvr>
  <mc:AlternateContent xmlns:mc="http://schemas.openxmlformats.org/markup-compatibility/2006">
    <mc:Choice xmlns:p14="http://schemas.microsoft.com/office/powerpoint/2010/main" Requires="p14">
      <p:transition p14:dur="250">
        <p14:ferris dir="l"/>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314960" y="1209368"/>
            <a:ext cx="11641513" cy="5179154"/>
          </a:xfrm>
        </p:spPr>
        <p:txBody>
          <a:bodyPr>
            <a:noAutofit/>
          </a:bodyPr>
          <a:lstStyle/>
          <a:p>
            <a:pPr marL="0" indent="0" algn="ctr">
              <a:lnSpc>
                <a:spcPct val="100000"/>
              </a:lnSpc>
              <a:spcBef>
                <a:spcPts val="0"/>
              </a:spcBef>
              <a:spcAft>
                <a:spcPts val="400"/>
              </a:spcAft>
              <a:buNone/>
            </a:pPr>
            <a:r>
              <a:rPr lang="tr-TR" b="1" dirty="0" smtClean="0">
                <a:solidFill>
                  <a:srgbClr val="FF0000"/>
                </a:solidFill>
              </a:rPr>
              <a:t>ÖRNEK KANITLAR</a:t>
            </a:r>
          </a:p>
          <a:p>
            <a:pPr marL="0" indent="0" algn="ctr">
              <a:lnSpc>
                <a:spcPct val="100000"/>
              </a:lnSpc>
              <a:spcBef>
                <a:spcPts val="0"/>
              </a:spcBef>
              <a:spcAft>
                <a:spcPts val="400"/>
              </a:spcAft>
              <a:buNone/>
            </a:pPr>
            <a:endParaRPr lang="tr-TR" sz="900" b="1" dirty="0" smtClean="0">
              <a:solidFill>
                <a:srgbClr val="FF0000"/>
              </a:solidFill>
            </a:endParaRPr>
          </a:p>
          <a:p>
            <a:pPr marL="514350" indent="-514350">
              <a:lnSpc>
                <a:spcPct val="100000"/>
              </a:lnSpc>
              <a:spcBef>
                <a:spcPts val="0"/>
              </a:spcBef>
              <a:spcAft>
                <a:spcPts val="400"/>
              </a:spcAft>
              <a:buFont typeface="+mj-lt"/>
              <a:buAutoNum type="arabicPeriod" startAt="5"/>
            </a:pPr>
            <a:r>
              <a:rPr lang="tr-TR" sz="2300" dirty="0" smtClean="0"/>
              <a:t>Ders görevlendirmesine (</a:t>
            </a:r>
            <a:r>
              <a:rPr lang="tr-TR" sz="2300" b="1" i="1" dirty="0" smtClean="0">
                <a:solidFill>
                  <a:srgbClr val="0000CC"/>
                </a:solidFill>
              </a:rPr>
              <a:t>birim içi ve dışı ders görevlendirmesi</a:t>
            </a:r>
            <a:r>
              <a:rPr lang="tr-TR" sz="2300" dirty="0" smtClean="0"/>
              <a:t>) </a:t>
            </a:r>
            <a:r>
              <a:rPr lang="tr-TR" sz="2300" dirty="0"/>
              <a:t>ilişkin </a:t>
            </a:r>
            <a:r>
              <a:rPr lang="tr-TR" sz="2300" dirty="0">
                <a:solidFill>
                  <a:srgbClr val="FF0000"/>
                </a:solidFill>
              </a:rPr>
              <a:t>ilke, usul ve esaslar, </a:t>
            </a:r>
            <a:r>
              <a:rPr lang="tr-TR" sz="2300" dirty="0" smtClean="0">
                <a:solidFill>
                  <a:srgbClr val="FF0000"/>
                </a:solidFill>
              </a:rPr>
              <a:t>görevlendirme takvimi, süreçler</a:t>
            </a:r>
            <a:r>
              <a:rPr lang="tr-TR" sz="2300" dirty="0">
                <a:solidFill>
                  <a:srgbClr val="FF0000"/>
                </a:solidFill>
              </a:rPr>
              <a:t>, iş akışları, prosedürler, </a:t>
            </a:r>
            <a:r>
              <a:rPr lang="tr-TR" sz="2300" dirty="0"/>
              <a:t>vb.,</a:t>
            </a:r>
          </a:p>
          <a:p>
            <a:pPr marL="514350" indent="-514350">
              <a:lnSpc>
                <a:spcPct val="100000"/>
              </a:lnSpc>
              <a:spcBef>
                <a:spcPts val="0"/>
              </a:spcBef>
              <a:spcAft>
                <a:spcPts val="400"/>
              </a:spcAft>
              <a:buFont typeface="+mj-lt"/>
              <a:buAutoNum type="arabicPeriod" startAt="5"/>
            </a:pPr>
            <a:endParaRPr lang="tr-TR" sz="2300" dirty="0" smtClean="0"/>
          </a:p>
          <a:p>
            <a:pPr marL="514350" indent="-514350">
              <a:lnSpc>
                <a:spcPct val="100000"/>
              </a:lnSpc>
              <a:spcBef>
                <a:spcPts val="0"/>
              </a:spcBef>
              <a:spcAft>
                <a:spcPts val="400"/>
              </a:spcAft>
              <a:buFont typeface="+mj-lt"/>
              <a:buAutoNum type="arabicPeriod" startAt="5"/>
            </a:pPr>
            <a:r>
              <a:rPr lang="tr-TR" sz="2300" b="1" dirty="0" smtClean="0">
                <a:solidFill>
                  <a:srgbClr val="C00000"/>
                </a:solidFill>
              </a:rPr>
              <a:t>Ders </a:t>
            </a:r>
            <a:r>
              <a:rPr lang="tr-TR" sz="2300" b="1" dirty="0">
                <a:solidFill>
                  <a:srgbClr val="C00000"/>
                </a:solidFill>
              </a:rPr>
              <a:t>görevlendirmesi kararının </a:t>
            </a:r>
            <a:r>
              <a:rPr lang="tr-TR" sz="2300" dirty="0"/>
              <a:t>alındığı birim kurulu veya yönetim kurulu toplantı tutanakları, </a:t>
            </a:r>
          </a:p>
          <a:p>
            <a:pPr marL="514350" indent="-514350">
              <a:lnSpc>
                <a:spcPct val="100000"/>
              </a:lnSpc>
              <a:spcBef>
                <a:spcPts val="0"/>
              </a:spcBef>
              <a:spcAft>
                <a:spcPts val="400"/>
              </a:spcAft>
              <a:buFont typeface="+mj-lt"/>
              <a:buAutoNum type="arabicPeriod" startAt="5"/>
            </a:pPr>
            <a:endParaRPr lang="tr-TR" sz="2300" dirty="0" smtClean="0"/>
          </a:p>
          <a:p>
            <a:pPr marL="514350" indent="-514350">
              <a:lnSpc>
                <a:spcPct val="100000"/>
              </a:lnSpc>
              <a:spcBef>
                <a:spcPts val="0"/>
              </a:spcBef>
              <a:spcAft>
                <a:spcPts val="400"/>
              </a:spcAft>
              <a:buFont typeface="+mj-lt"/>
              <a:buAutoNum type="arabicPeriod" startAt="5"/>
            </a:pPr>
            <a:r>
              <a:rPr lang="tr-TR" sz="2300" dirty="0" smtClean="0"/>
              <a:t>Ders </a:t>
            </a:r>
            <a:r>
              <a:rPr lang="tr-TR" sz="2300" dirty="0"/>
              <a:t>dağılım dengesinin </a:t>
            </a:r>
            <a:r>
              <a:rPr lang="tr-TR" sz="2300" b="1" dirty="0">
                <a:solidFill>
                  <a:srgbClr val="FF0000"/>
                </a:solidFill>
              </a:rPr>
              <a:t>izlenmesine</a:t>
            </a:r>
            <a:r>
              <a:rPr lang="tr-TR" sz="2300" dirty="0"/>
              <a:t> </a:t>
            </a:r>
            <a:r>
              <a:rPr lang="tr-TR" sz="2300" i="1" dirty="0" smtClean="0">
                <a:solidFill>
                  <a:srgbClr val="0000CC"/>
                </a:solidFill>
              </a:rPr>
              <a:t>(dönem başı planlamaları, uygulanan geri bildirim mekanizmaları, anketler, vb.) </a:t>
            </a:r>
            <a:r>
              <a:rPr lang="tr-TR" sz="2300" dirty="0" smtClean="0"/>
              <a:t>ve </a:t>
            </a:r>
            <a:r>
              <a:rPr lang="tr-TR" sz="2300" b="1" dirty="0">
                <a:solidFill>
                  <a:srgbClr val="FF0000"/>
                </a:solidFill>
              </a:rPr>
              <a:t>iyileştirilmesine</a:t>
            </a:r>
            <a:r>
              <a:rPr lang="tr-TR" sz="2300" dirty="0"/>
              <a:t> </a:t>
            </a:r>
            <a:r>
              <a:rPr lang="tr-TR" sz="2300" dirty="0" smtClean="0"/>
              <a:t>(</a:t>
            </a:r>
            <a:r>
              <a:rPr lang="tr-TR" sz="2300" i="1" dirty="0" smtClean="0">
                <a:solidFill>
                  <a:srgbClr val="0000CC"/>
                </a:solidFill>
              </a:rPr>
              <a:t>geri bildirimlere dayalı yapılan iyileştirmeler ve uygulamaları, vb.) </a:t>
            </a:r>
            <a:r>
              <a:rPr lang="tr-TR" sz="2300" dirty="0" smtClean="0"/>
              <a:t>ilişkin </a:t>
            </a:r>
            <a:r>
              <a:rPr lang="tr-TR" sz="2300" dirty="0"/>
              <a:t>kanıtlar,</a:t>
            </a:r>
          </a:p>
          <a:p>
            <a:pPr marL="514350" indent="-514350">
              <a:lnSpc>
                <a:spcPct val="100000"/>
              </a:lnSpc>
              <a:spcBef>
                <a:spcPts val="0"/>
              </a:spcBef>
              <a:spcAft>
                <a:spcPts val="400"/>
              </a:spcAft>
              <a:buFont typeface="+mj-lt"/>
              <a:buAutoNum type="arabicPeriod" startAt="5"/>
            </a:pPr>
            <a:endParaRPr lang="tr-TR" sz="2300" dirty="0" smtClean="0"/>
          </a:p>
          <a:p>
            <a:pPr marL="514350" indent="-514350">
              <a:lnSpc>
                <a:spcPct val="100000"/>
              </a:lnSpc>
              <a:spcBef>
                <a:spcPts val="0"/>
              </a:spcBef>
              <a:spcAft>
                <a:spcPts val="400"/>
              </a:spcAft>
              <a:buFont typeface="+mj-lt"/>
              <a:buAutoNum type="arabicPeriod" startAt="5"/>
            </a:pPr>
            <a:r>
              <a:rPr lang="tr-TR" sz="2300" dirty="0" smtClean="0"/>
              <a:t>Standart </a:t>
            </a:r>
            <a:r>
              <a:rPr lang="tr-TR" sz="2300" dirty="0"/>
              <a:t>uygulamalar ve mevzuatın yanı sıra; </a:t>
            </a:r>
            <a:r>
              <a:rPr lang="tr-TR" sz="2300" dirty="0" smtClean="0"/>
              <a:t>birimin </a:t>
            </a:r>
            <a:r>
              <a:rPr lang="tr-TR" sz="2300" dirty="0"/>
              <a:t>ihtiyaçları doğrultusunda geliştirdiği özgün yaklaşım ve uygulamalarına ilişkin </a:t>
            </a:r>
            <a:r>
              <a:rPr lang="tr-TR" sz="2300" dirty="0" smtClean="0"/>
              <a:t>kanıtlar.</a:t>
            </a:r>
            <a:endParaRPr lang="tr-TR" sz="2300" dirty="0"/>
          </a:p>
        </p:txBody>
      </p:sp>
      <p:sp>
        <p:nvSpPr>
          <p:cNvPr id="4" name="Veri Yer Tutucusu 3"/>
          <p:cNvSpPr>
            <a:spLocks noGrp="1"/>
          </p:cNvSpPr>
          <p:nvPr>
            <p:ph type="dt" sz="half" idx="10"/>
          </p:nvPr>
        </p:nvSpPr>
        <p:spPr/>
        <p:txBody>
          <a:bodyPr/>
          <a:lstStyle/>
          <a:p>
            <a:fld id="{512A9855-635B-453D-B4B2-B08A7623F4B7}"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16</a:t>
            </a:fld>
            <a:endParaRPr lang="tr-TR"/>
          </a:p>
        </p:txBody>
      </p:sp>
      <p:sp>
        <p:nvSpPr>
          <p:cNvPr id="10" name="Unvan 1"/>
          <p:cNvSpPr>
            <a:spLocks noGrp="1"/>
          </p:cNvSpPr>
          <p:nvPr>
            <p:ph type="title"/>
          </p:nvPr>
        </p:nvSpPr>
        <p:spPr>
          <a:xfrm>
            <a:off x="838200" y="172622"/>
            <a:ext cx="11118273" cy="797196"/>
          </a:xfrm>
        </p:spPr>
        <p:txBody>
          <a:bodyPr>
            <a:noAutofit/>
          </a:bodyPr>
          <a:lstStyle/>
          <a:p>
            <a:pPr marL="0" indent="0" algn="ctr">
              <a:lnSpc>
                <a:spcPct val="100000"/>
              </a:lnSpc>
              <a:spcBef>
                <a:spcPts val="0"/>
              </a:spcBef>
            </a:pPr>
            <a:r>
              <a:rPr lang="tr-TR" sz="2800" b="1" dirty="0">
                <a:solidFill>
                  <a:srgbClr val="FF0000"/>
                </a:solidFill>
              </a:rPr>
              <a:t>B.1. Program Tasarımı, Değerlendirmesi ve Güncellenmesi /</a:t>
            </a:r>
            <a:r>
              <a:rPr lang="tr-TR" sz="2800" dirty="0">
                <a:solidFill>
                  <a:srgbClr val="FF0000"/>
                </a:solidFill>
              </a:rPr>
              <a:t/>
            </a:r>
            <a:br>
              <a:rPr lang="tr-TR" sz="2800" dirty="0">
                <a:solidFill>
                  <a:srgbClr val="FF0000"/>
                </a:solidFill>
              </a:rPr>
            </a:br>
            <a:r>
              <a:rPr lang="tr-TR" sz="2800" b="1" dirty="0">
                <a:solidFill>
                  <a:srgbClr val="0000CC"/>
                </a:solidFill>
              </a:rPr>
              <a:t>B.1.2. Programın ders dağılım dengesi</a:t>
            </a:r>
            <a:endParaRPr lang="tr-TR" sz="2800" dirty="0">
              <a:solidFill>
                <a:srgbClr val="0000CC"/>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2371633662"/>
      </p:ext>
    </p:extLst>
  </p:cSld>
  <p:clrMapOvr>
    <a:masterClrMapping/>
  </p:clrMapOvr>
  <mc:AlternateContent xmlns:mc="http://schemas.openxmlformats.org/markup-compatibility/2006">
    <mc:Choice xmlns:p14="http://schemas.microsoft.com/office/powerpoint/2010/main" Requires="p14">
      <p:transition p14:dur="250">
        <p14:ferris dir="l"/>
      </p:transition>
    </mc:Choice>
    <mc:Fallback>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66254"/>
            <a:ext cx="11242964" cy="751257"/>
          </a:xfrm>
        </p:spPr>
        <p:txBody>
          <a:bodyPr>
            <a:noAutofit/>
          </a:bodyPr>
          <a:lstStyle/>
          <a:p>
            <a:pPr algn="ctr"/>
            <a:r>
              <a:rPr lang="tr-TR" sz="2800" b="1" dirty="0">
                <a:solidFill>
                  <a:srgbClr val="FF0000"/>
                </a:solidFill>
              </a:rPr>
              <a:t>B.1. Program Tasarımı, Değerlendirmesi ve Güncellenmesi /</a:t>
            </a:r>
            <a:r>
              <a:rPr lang="tr-TR" sz="2800" dirty="0">
                <a:solidFill>
                  <a:srgbClr val="FF0000"/>
                </a:solidFill>
              </a:rPr>
              <a:t/>
            </a:r>
            <a:br>
              <a:rPr lang="tr-TR" sz="2800" dirty="0">
                <a:solidFill>
                  <a:srgbClr val="FF0000"/>
                </a:solidFill>
              </a:rPr>
            </a:br>
            <a:r>
              <a:rPr lang="tr-TR" sz="2800" b="1" dirty="0" smtClean="0">
                <a:solidFill>
                  <a:srgbClr val="0000CC"/>
                </a:solidFill>
              </a:rPr>
              <a:t>B.1.3. Ders kazanımlarının program çıktılarıyla uyumu</a:t>
            </a:r>
            <a:endParaRPr lang="tr-TR" sz="2800" dirty="0">
              <a:solidFill>
                <a:srgbClr val="0000CC"/>
              </a:solidFill>
            </a:endParaRPr>
          </a:p>
        </p:txBody>
      </p:sp>
      <p:sp>
        <p:nvSpPr>
          <p:cNvPr id="3" name="İçerik Yer Tutucusu 2"/>
          <p:cNvSpPr>
            <a:spLocks noGrp="1"/>
          </p:cNvSpPr>
          <p:nvPr>
            <p:ph idx="1"/>
          </p:nvPr>
        </p:nvSpPr>
        <p:spPr>
          <a:xfrm>
            <a:off x="508000" y="1270001"/>
            <a:ext cx="11348719" cy="5086350"/>
          </a:xfrm>
        </p:spPr>
        <p:txBody>
          <a:bodyPr>
            <a:normAutofit fontScale="92500" lnSpcReduction="20000"/>
          </a:bodyPr>
          <a:lstStyle/>
          <a:p>
            <a:pPr algn="just">
              <a:lnSpc>
                <a:spcPct val="120000"/>
              </a:lnSpc>
              <a:spcBef>
                <a:spcPts val="0"/>
              </a:spcBef>
              <a:spcAft>
                <a:spcPts val="400"/>
              </a:spcAft>
            </a:pPr>
            <a:r>
              <a:rPr lang="tr-TR" sz="3200" dirty="0"/>
              <a:t>Derslerin </a:t>
            </a:r>
            <a:r>
              <a:rPr lang="tr-TR" sz="3200" b="1" dirty="0">
                <a:solidFill>
                  <a:srgbClr val="0000CC"/>
                </a:solidFill>
              </a:rPr>
              <a:t>öğrenme kazanımları </a:t>
            </a:r>
            <a:r>
              <a:rPr lang="tr-TR" sz="3200" i="1" dirty="0">
                <a:solidFill>
                  <a:srgbClr val="C00000"/>
                </a:solidFill>
              </a:rPr>
              <a:t>(karma ve uzaktan eğitim de dahil) </a:t>
            </a:r>
            <a:r>
              <a:rPr lang="tr-TR" sz="3200" dirty="0"/>
              <a:t>tanımlanmış ve </a:t>
            </a:r>
            <a:r>
              <a:rPr lang="tr-TR" sz="3200" b="1" dirty="0">
                <a:solidFill>
                  <a:srgbClr val="0000CC"/>
                </a:solidFill>
              </a:rPr>
              <a:t>program çıktıları ile ders kazanımları </a:t>
            </a:r>
            <a:r>
              <a:rPr lang="tr-TR" sz="3200" dirty="0"/>
              <a:t>eşleştirmesi oluşturulmuş ve ilan edilmiştir. </a:t>
            </a:r>
            <a:endParaRPr lang="tr-TR" sz="3200" dirty="0" smtClean="0"/>
          </a:p>
          <a:p>
            <a:pPr algn="just">
              <a:lnSpc>
                <a:spcPct val="120000"/>
              </a:lnSpc>
              <a:spcBef>
                <a:spcPts val="0"/>
              </a:spcBef>
              <a:spcAft>
                <a:spcPts val="400"/>
              </a:spcAft>
            </a:pPr>
            <a:endParaRPr lang="tr-TR" sz="3200" dirty="0" smtClean="0"/>
          </a:p>
          <a:p>
            <a:pPr algn="just">
              <a:lnSpc>
                <a:spcPct val="120000"/>
              </a:lnSpc>
              <a:spcBef>
                <a:spcPts val="0"/>
              </a:spcBef>
              <a:spcAft>
                <a:spcPts val="400"/>
              </a:spcAft>
            </a:pPr>
            <a:r>
              <a:rPr lang="tr-TR" sz="3200" dirty="0" smtClean="0"/>
              <a:t>Kazanımların </a:t>
            </a:r>
            <a:r>
              <a:rPr lang="tr-TR" sz="3200" dirty="0"/>
              <a:t>ifade şekli öngörülen </a:t>
            </a:r>
            <a:r>
              <a:rPr lang="tr-TR" sz="3200" b="1" dirty="0">
                <a:solidFill>
                  <a:srgbClr val="FF0000"/>
                </a:solidFill>
              </a:rPr>
              <a:t>bilişsel, </a:t>
            </a:r>
            <a:r>
              <a:rPr lang="tr-TR" sz="3200" b="1" dirty="0" err="1">
                <a:solidFill>
                  <a:srgbClr val="FF0000"/>
                </a:solidFill>
              </a:rPr>
              <a:t>duyuşsal</a:t>
            </a:r>
            <a:r>
              <a:rPr lang="tr-TR" sz="3200" b="1" dirty="0">
                <a:solidFill>
                  <a:srgbClr val="FF0000"/>
                </a:solidFill>
              </a:rPr>
              <a:t> ve </a:t>
            </a:r>
            <a:r>
              <a:rPr lang="tr-TR" sz="3200" b="1" dirty="0" err="1">
                <a:solidFill>
                  <a:srgbClr val="FF0000"/>
                </a:solidFill>
              </a:rPr>
              <a:t>devinimsel</a:t>
            </a:r>
            <a:r>
              <a:rPr lang="tr-TR" sz="3200" b="1" dirty="0">
                <a:solidFill>
                  <a:srgbClr val="FF0000"/>
                </a:solidFill>
              </a:rPr>
              <a:t> seviyeyi </a:t>
            </a:r>
            <a:r>
              <a:rPr lang="tr-TR" sz="3200" dirty="0"/>
              <a:t>açıkça belirtmektedir. </a:t>
            </a:r>
            <a:endParaRPr lang="tr-TR" sz="3200" dirty="0" smtClean="0"/>
          </a:p>
          <a:p>
            <a:pPr algn="just">
              <a:lnSpc>
                <a:spcPct val="120000"/>
              </a:lnSpc>
              <a:spcBef>
                <a:spcPts val="0"/>
              </a:spcBef>
              <a:spcAft>
                <a:spcPts val="400"/>
              </a:spcAft>
            </a:pPr>
            <a:endParaRPr lang="tr-TR" sz="3200" dirty="0" smtClean="0"/>
          </a:p>
          <a:p>
            <a:pPr algn="just">
              <a:lnSpc>
                <a:spcPct val="120000"/>
              </a:lnSpc>
              <a:spcBef>
                <a:spcPts val="0"/>
              </a:spcBef>
              <a:spcAft>
                <a:spcPts val="400"/>
              </a:spcAft>
            </a:pPr>
            <a:r>
              <a:rPr lang="tr-TR" sz="3200" b="1" dirty="0" smtClean="0">
                <a:solidFill>
                  <a:srgbClr val="0000CC"/>
                </a:solidFill>
              </a:rPr>
              <a:t>Ders </a:t>
            </a:r>
            <a:r>
              <a:rPr lang="tr-TR" sz="3200" b="1" dirty="0">
                <a:solidFill>
                  <a:srgbClr val="0000CC"/>
                </a:solidFill>
              </a:rPr>
              <a:t>öğrenme kazanımlarının </a:t>
            </a:r>
            <a:r>
              <a:rPr lang="tr-TR" sz="3200" dirty="0"/>
              <a:t>gerçekleştiğinin </a:t>
            </a:r>
            <a:r>
              <a:rPr lang="tr-TR" sz="3200" b="1" dirty="0">
                <a:solidFill>
                  <a:srgbClr val="0000CC"/>
                </a:solidFill>
              </a:rPr>
              <a:t>nasıl izleneceğine dair planlama</a:t>
            </a:r>
            <a:r>
              <a:rPr lang="tr-TR" sz="3200" dirty="0"/>
              <a:t> yapılmıştır, özellikle </a:t>
            </a:r>
            <a:r>
              <a:rPr lang="tr-TR" sz="3200" b="1" dirty="0">
                <a:solidFill>
                  <a:srgbClr val="C00000"/>
                </a:solidFill>
              </a:rPr>
              <a:t>alana özgü olmayan (genel) kazanımların </a:t>
            </a:r>
            <a:r>
              <a:rPr lang="tr-TR" sz="3200" dirty="0"/>
              <a:t>irdelenme yöntem ve süreci ayrıntılı belirtilmektedir. </a:t>
            </a:r>
          </a:p>
        </p:txBody>
      </p:sp>
      <p:sp>
        <p:nvSpPr>
          <p:cNvPr id="4" name="Veri Yer Tutucusu 3"/>
          <p:cNvSpPr>
            <a:spLocks noGrp="1"/>
          </p:cNvSpPr>
          <p:nvPr>
            <p:ph type="dt" sz="half" idx="10"/>
          </p:nvPr>
        </p:nvSpPr>
        <p:spPr/>
        <p:txBody>
          <a:bodyPr/>
          <a:lstStyle/>
          <a:p>
            <a:fld id="{954CF606-BECA-4896-931C-50A3F401E7DC}"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17</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4285050203"/>
      </p:ext>
    </p:extLst>
  </p:cSld>
  <p:clrMapOvr>
    <a:masterClrMapping/>
  </p:clrMapOvr>
  <mc:AlternateContent xmlns:mc="http://schemas.openxmlformats.org/markup-compatibility/2006">
    <mc:Choice xmlns:p14="http://schemas.microsoft.com/office/powerpoint/2010/main" Requires="p14">
      <p:transition p14:dur="250">
        <p14:ferris dir="l"/>
      </p:transition>
    </mc:Choice>
    <mc:Fallback>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508001" y="1066800"/>
            <a:ext cx="11419840" cy="5090160"/>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just">
              <a:lnSpc>
                <a:spcPct val="100000"/>
              </a:lnSpc>
              <a:spcBef>
                <a:spcPts val="0"/>
              </a:spcBef>
              <a:spcAft>
                <a:spcPts val="400"/>
              </a:spcAft>
              <a:buNone/>
            </a:pPr>
            <a:endParaRPr lang="tr-TR" sz="1100" b="1" dirty="0" smtClean="0">
              <a:solidFill>
                <a:srgbClr val="FF0000"/>
              </a:solidFill>
            </a:endParaRPr>
          </a:p>
          <a:p>
            <a:pPr marL="360000" indent="-360000" algn="just">
              <a:lnSpc>
                <a:spcPct val="100000"/>
              </a:lnSpc>
              <a:spcBef>
                <a:spcPts val="0"/>
              </a:spcBef>
              <a:spcAft>
                <a:spcPts val="400"/>
              </a:spcAft>
              <a:buFont typeface="+mj-lt"/>
              <a:buAutoNum type="arabicPeriod"/>
            </a:pPr>
            <a:r>
              <a:rPr lang="tr-TR" sz="2400" dirty="0"/>
              <a:t>Program çıktıları ve ders kazanımlarının ilişkilendirilmesine ilişkin ilke, usul ve esaslar, süreçler, iş akışı, prosedürler, takvim, vb. kanıtlar </a:t>
            </a:r>
            <a:r>
              <a:rPr lang="tr-TR" sz="2400" i="1" dirty="0">
                <a:solidFill>
                  <a:srgbClr val="0000CC"/>
                </a:solidFill>
              </a:rPr>
              <a:t>(Örneğin Ders Bilgi Paketi Hazırlama ve İyileştirme Kılavuzu),</a:t>
            </a:r>
          </a:p>
          <a:p>
            <a:pPr marL="360000" indent="-360000" algn="just">
              <a:lnSpc>
                <a:spcPct val="100000"/>
              </a:lnSpc>
              <a:spcBef>
                <a:spcPts val="0"/>
              </a:spcBef>
              <a:spcAft>
                <a:spcPts val="400"/>
              </a:spcAft>
              <a:buFont typeface="+mj-lt"/>
              <a:buAutoNum type="arabicPeriod"/>
            </a:pPr>
            <a:endParaRPr lang="tr-TR" sz="2400" dirty="0" smtClean="0"/>
          </a:p>
          <a:p>
            <a:pPr marL="360000" indent="-360000" algn="just">
              <a:lnSpc>
                <a:spcPct val="100000"/>
              </a:lnSpc>
              <a:spcBef>
                <a:spcPts val="0"/>
              </a:spcBef>
              <a:spcAft>
                <a:spcPts val="400"/>
              </a:spcAft>
              <a:buFont typeface="+mj-lt"/>
              <a:buAutoNum type="arabicPeriod"/>
            </a:pPr>
            <a:r>
              <a:rPr lang="tr-TR" sz="2400" dirty="0" smtClean="0"/>
              <a:t>Program </a:t>
            </a:r>
            <a:r>
              <a:rPr lang="tr-TR" sz="2400" dirty="0"/>
              <a:t>çıktıları ve ders kazanımlarının ilişkilendirilmesine ilişkin kanıtlar </a:t>
            </a:r>
            <a:r>
              <a:rPr lang="tr-TR" sz="2400" i="1" dirty="0">
                <a:solidFill>
                  <a:srgbClr val="0000CC"/>
                </a:solidFill>
              </a:rPr>
              <a:t>(bilgi paketi),</a:t>
            </a:r>
          </a:p>
          <a:p>
            <a:pPr marL="360000" indent="-360000" algn="just">
              <a:lnSpc>
                <a:spcPct val="100000"/>
              </a:lnSpc>
              <a:spcBef>
                <a:spcPts val="0"/>
              </a:spcBef>
              <a:spcAft>
                <a:spcPts val="400"/>
              </a:spcAft>
              <a:buFont typeface="+mj-lt"/>
              <a:buAutoNum type="arabicPeriod"/>
            </a:pPr>
            <a:endParaRPr lang="tr-TR" sz="2400" b="1" dirty="0" smtClean="0">
              <a:solidFill>
                <a:srgbClr val="C00000"/>
              </a:solidFill>
            </a:endParaRPr>
          </a:p>
          <a:p>
            <a:pPr marL="360000" indent="-360000" algn="just">
              <a:lnSpc>
                <a:spcPct val="100000"/>
              </a:lnSpc>
              <a:spcBef>
                <a:spcPts val="0"/>
              </a:spcBef>
              <a:spcAft>
                <a:spcPts val="400"/>
              </a:spcAft>
              <a:buFont typeface="+mj-lt"/>
              <a:buAutoNum type="arabicPeriod"/>
            </a:pPr>
            <a:r>
              <a:rPr lang="tr-TR" sz="2400" b="1" dirty="0" smtClean="0">
                <a:solidFill>
                  <a:srgbClr val="C00000"/>
                </a:solidFill>
              </a:rPr>
              <a:t>Program </a:t>
            </a:r>
            <a:r>
              <a:rPr lang="tr-TR" sz="2400" b="1" dirty="0">
                <a:solidFill>
                  <a:srgbClr val="C00000"/>
                </a:solidFill>
              </a:rPr>
              <a:t>dışından alınan derslerin </a:t>
            </a:r>
            <a:r>
              <a:rPr lang="tr-TR" sz="2400" dirty="0"/>
              <a:t>(örgün veya uzaktan) program çıktılarıyla uyumunu gösteren kanıtlar </a:t>
            </a:r>
            <a:r>
              <a:rPr lang="tr-TR" sz="2400" i="1" dirty="0">
                <a:solidFill>
                  <a:srgbClr val="0000CC"/>
                </a:solidFill>
              </a:rPr>
              <a:t>(bilgi paketi),</a:t>
            </a:r>
          </a:p>
          <a:p>
            <a:pPr marL="360000" indent="-360000" algn="just">
              <a:lnSpc>
                <a:spcPct val="100000"/>
              </a:lnSpc>
              <a:spcBef>
                <a:spcPts val="0"/>
              </a:spcBef>
              <a:spcAft>
                <a:spcPts val="400"/>
              </a:spcAft>
              <a:buFont typeface="+mj-lt"/>
              <a:buAutoNum type="arabicPeriod"/>
            </a:pPr>
            <a:endParaRPr lang="tr-TR" sz="2400" dirty="0" smtClean="0"/>
          </a:p>
          <a:p>
            <a:pPr marL="360000" indent="-360000" algn="just">
              <a:lnSpc>
                <a:spcPct val="100000"/>
              </a:lnSpc>
              <a:spcBef>
                <a:spcPts val="0"/>
              </a:spcBef>
              <a:spcAft>
                <a:spcPts val="400"/>
              </a:spcAft>
              <a:buFont typeface="+mj-lt"/>
              <a:buAutoNum type="arabicPeriod"/>
            </a:pPr>
            <a:r>
              <a:rPr lang="tr-TR" sz="2400" dirty="0" smtClean="0"/>
              <a:t>Dönem </a:t>
            </a:r>
            <a:r>
              <a:rPr lang="tr-TR" sz="2400" dirty="0"/>
              <a:t>başı bilgi paketi durum raporu </a:t>
            </a:r>
            <a:r>
              <a:rPr lang="tr-TR" sz="2400" i="1" dirty="0">
                <a:solidFill>
                  <a:srgbClr val="0000CC"/>
                </a:solidFill>
              </a:rPr>
              <a:t>(Takvim, Birim/Bölüm Bologna Komisyonu tutanakları, Ders Bilgi Paketlerinin tamamlanma ve gerçekleştirilmesine dair Birim/Bölüm Komisyon tutanakları</a:t>
            </a:r>
            <a:r>
              <a:rPr lang="tr-TR" sz="2400" i="1" dirty="0" smtClean="0">
                <a:solidFill>
                  <a:srgbClr val="0000CC"/>
                </a:solidFill>
              </a:rPr>
              <a:t>),</a:t>
            </a:r>
            <a:endParaRPr lang="tr-TR" sz="2400" i="1" dirty="0">
              <a:solidFill>
                <a:srgbClr val="0000CC"/>
              </a:solidFill>
            </a:endParaRPr>
          </a:p>
        </p:txBody>
      </p:sp>
      <p:sp>
        <p:nvSpPr>
          <p:cNvPr id="4" name="Veri Yer Tutucusu 3"/>
          <p:cNvSpPr>
            <a:spLocks noGrp="1"/>
          </p:cNvSpPr>
          <p:nvPr>
            <p:ph type="dt" sz="half" idx="10"/>
          </p:nvPr>
        </p:nvSpPr>
        <p:spPr/>
        <p:txBody>
          <a:bodyPr/>
          <a:lstStyle/>
          <a:p>
            <a:fld id="{09A056D1-D147-466A-B7F5-E715899D413A}"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18</a:t>
            </a:fld>
            <a:endParaRPr lang="tr-TR"/>
          </a:p>
        </p:txBody>
      </p:sp>
      <p:sp>
        <p:nvSpPr>
          <p:cNvPr id="10" name="Unvan 1"/>
          <p:cNvSpPr>
            <a:spLocks noGrp="1"/>
          </p:cNvSpPr>
          <p:nvPr>
            <p:ph type="title"/>
          </p:nvPr>
        </p:nvSpPr>
        <p:spPr>
          <a:xfrm>
            <a:off x="1023582" y="172622"/>
            <a:ext cx="10772981" cy="646244"/>
          </a:xfrm>
        </p:spPr>
        <p:txBody>
          <a:bodyPr>
            <a:noAutofit/>
          </a:bodyPr>
          <a:lstStyle/>
          <a:p>
            <a:pPr marL="0" indent="0" algn="ctr">
              <a:lnSpc>
                <a:spcPct val="100000"/>
              </a:lnSpc>
              <a:spcBef>
                <a:spcPts val="0"/>
              </a:spcBef>
            </a:pPr>
            <a:r>
              <a:rPr lang="tr-TR" sz="2400" b="1" dirty="0">
                <a:solidFill>
                  <a:srgbClr val="FF0000"/>
                </a:solidFill>
              </a:rPr>
              <a:t>B.1. Program Tasarımı, Değerlendirmesi ve Güncellenmesi /</a:t>
            </a:r>
            <a:r>
              <a:rPr lang="tr-TR" sz="2400" dirty="0">
                <a:solidFill>
                  <a:srgbClr val="FF0000"/>
                </a:solidFill>
              </a:rPr>
              <a:t/>
            </a:r>
            <a:br>
              <a:rPr lang="tr-TR" sz="2400" dirty="0">
                <a:solidFill>
                  <a:srgbClr val="FF0000"/>
                </a:solidFill>
              </a:rPr>
            </a:br>
            <a:r>
              <a:rPr lang="tr-TR" sz="2400" b="1" dirty="0">
                <a:solidFill>
                  <a:srgbClr val="0000CC"/>
                </a:solidFill>
              </a:rPr>
              <a:t>B.1.3. Ders kazanımlarının program çıktılarıyla uyumu</a:t>
            </a:r>
            <a:endParaRPr lang="tr-TR" sz="2400" dirty="0">
              <a:solidFill>
                <a:srgbClr val="0000CC"/>
              </a:solidFill>
            </a:endParaRPr>
          </a:p>
        </p:txBody>
      </p:sp>
    </p:spTree>
    <p:extLst>
      <p:ext uri="{BB962C8B-B14F-4D97-AF65-F5344CB8AC3E}">
        <p14:creationId xmlns:p14="http://schemas.microsoft.com/office/powerpoint/2010/main" val="2035349775"/>
      </p:ext>
    </p:extLst>
  </p:cSld>
  <p:clrMapOvr>
    <a:masterClrMapping/>
  </p:clrMapOvr>
  <mc:AlternateContent xmlns:mc="http://schemas.openxmlformats.org/markup-compatibility/2006">
    <mc:Choice xmlns:p14="http://schemas.microsoft.com/office/powerpoint/2010/main" Requires="p14">
      <p:transition p14:dur="250">
        <p14:ferris dir="l"/>
      </p:transition>
    </mc:Choice>
    <mc:Fallback>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412955" y="1422401"/>
            <a:ext cx="11311685" cy="4714240"/>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just">
              <a:lnSpc>
                <a:spcPct val="100000"/>
              </a:lnSpc>
              <a:spcBef>
                <a:spcPts val="0"/>
              </a:spcBef>
              <a:spcAft>
                <a:spcPts val="400"/>
              </a:spcAft>
              <a:buNone/>
            </a:pPr>
            <a:endParaRPr lang="tr-TR" sz="1400" b="1" dirty="0" smtClean="0">
              <a:solidFill>
                <a:srgbClr val="FF0000"/>
              </a:solidFill>
            </a:endParaRPr>
          </a:p>
          <a:p>
            <a:pPr marL="514350" indent="-514350" algn="just">
              <a:lnSpc>
                <a:spcPct val="100000"/>
              </a:lnSpc>
              <a:spcBef>
                <a:spcPts val="0"/>
              </a:spcBef>
              <a:spcAft>
                <a:spcPts val="400"/>
              </a:spcAft>
              <a:buFont typeface="+mj-lt"/>
              <a:buAutoNum type="arabicPeriod" startAt="5"/>
            </a:pPr>
            <a:r>
              <a:rPr lang="tr-TR" sz="2400" dirty="0"/>
              <a:t>Program çıktıları ve ders öğrenme kazanımlarının ilişkilendirilmesine ilişkin paydaş katılımını gösteren kanıtlar </a:t>
            </a:r>
            <a:r>
              <a:rPr lang="tr-TR" sz="2400" i="1" dirty="0"/>
              <a:t>(</a:t>
            </a:r>
            <a:r>
              <a:rPr lang="tr-TR" sz="2400" i="1" dirty="0">
                <a:solidFill>
                  <a:srgbClr val="0000CC"/>
                </a:solidFill>
              </a:rPr>
              <a:t>Planlama ve değerlendirme toplantı tutanakları, anket sonuçları, vb.,),</a:t>
            </a:r>
            <a:endParaRPr lang="tr-TR" sz="2400" dirty="0"/>
          </a:p>
          <a:p>
            <a:pPr marL="514350" indent="-514350" algn="just">
              <a:lnSpc>
                <a:spcPct val="100000"/>
              </a:lnSpc>
              <a:spcBef>
                <a:spcPts val="0"/>
              </a:spcBef>
              <a:spcAft>
                <a:spcPts val="400"/>
              </a:spcAft>
              <a:buFont typeface="+mj-lt"/>
              <a:buAutoNum type="arabicPeriod" startAt="5"/>
            </a:pPr>
            <a:endParaRPr lang="tr-TR" sz="2400" dirty="0" smtClean="0"/>
          </a:p>
          <a:p>
            <a:pPr marL="514350" indent="-514350" algn="just">
              <a:lnSpc>
                <a:spcPct val="100000"/>
              </a:lnSpc>
              <a:spcBef>
                <a:spcPts val="0"/>
              </a:spcBef>
              <a:spcAft>
                <a:spcPts val="400"/>
              </a:spcAft>
              <a:buFont typeface="+mj-lt"/>
              <a:buAutoNum type="arabicPeriod" startAt="5"/>
            </a:pPr>
            <a:r>
              <a:rPr lang="tr-TR" sz="2400" dirty="0" smtClean="0"/>
              <a:t>Ders </a:t>
            </a:r>
            <a:r>
              <a:rPr lang="tr-TR" sz="2400" dirty="0"/>
              <a:t>öğrenme kazanımlarının gerçekleştiğinin nasıl izleneceğine dair belirlenmiş </a:t>
            </a:r>
            <a:r>
              <a:rPr lang="tr-TR" sz="2400" b="1" dirty="0">
                <a:solidFill>
                  <a:srgbClr val="C00000"/>
                </a:solidFill>
              </a:rPr>
              <a:t>ilke, usul ve esaslar, süreçler, iş akışları, takvim, vb., </a:t>
            </a:r>
            <a:r>
              <a:rPr lang="tr-TR" sz="2400" i="1" dirty="0">
                <a:solidFill>
                  <a:srgbClr val="0000CC"/>
                </a:solidFill>
              </a:rPr>
              <a:t>(planlama kanıtları, ders öğrenme kazanımlarının gerçekleştiğinin nasıl izleneceğine dair geliştirilmiş ve uygulanan mekanizmalar, bunların uygulama örnekleri, ders öğrenme çıktısı-ölçme ve değerlendirme aracı (sınav  çeşidi veya soru örnekleri) eşleştirme örnekleri, vb</a:t>
            </a:r>
            <a:r>
              <a:rPr lang="tr-TR" sz="2400" i="1" dirty="0" smtClean="0">
                <a:solidFill>
                  <a:srgbClr val="0000CC"/>
                </a:solidFill>
              </a:rPr>
              <a:t>.,),</a:t>
            </a:r>
            <a:endParaRPr lang="tr-TR" sz="2400" i="1" dirty="0">
              <a:solidFill>
                <a:srgbClr val="0000CC"/>
              </a:solidFill>
            </a:endParaRPr>
          </a:p>
        </p:txBody>
      </p:sp>
      <p:sp>
        <p:nvSpPr>
          <p:cNvPr id="4" name="Veri Yer Tutucusu 3"/>
          <p:cNvSpPr>
            <a:spLocks noGrp="1"/>
          </p:cNvSpPr>
          <p:nvPr>
            <p:ph type="dt" sz="half" idx="10"/>
          </p:nvPr>
        </p:nvSpPr>
        <p:spPr/>
        <p:txBody>
          <a:bodyPr/>
          <a:lstStyle/>
          <a:p>
            <a:fld id="{9A07AE10-0A73-427E-BF52-7481983CFD8E}" type="datetime1">
              <a:rPr lang="tr-TR" smtClean="0"/>
              <a:t>8.10.2025</a:t>
            </a:fld>
            <a:endParaRPr lang="tr-TR" dirty="0"/>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19</a:t>
            </a:fld>
            <a:endParaRPr lang="tr-TR"/>
          </a:p>
        </p:txBody>
      </p:sp>
      <p:sp>
        <p:nvSpPr>
          <p:cNvPr id="10" name="Unvan 1"/>
          <p:cNvSpPr>
            <a:spLocks noGrp="1"/>
          </p:cNvSpPr>
          <p:nvPr>
            <p:ph type="title"/>
          </p:nvPr>
        </p:nvSpPr>
        <p:spPr>
          <a:xfrm>
            <a:off x="1023582" y="172622"/>
            <a:ext cx="10772981" cy="646244"/>
          </a:xfrm>
        </p:spPr>
        <p:txBody>
          <a:bodyPr>
            <a:noAutofit/>
          </a:bodyPr>
          <a:lstStyle/>
          <a:p>
            <a:pPr marL="0" indent="0" algn="ctr">
              <a:lnSpc>
                <a:spcPct val="100000"/>
              </a:lnSpc>
              <a:spcBef>
                <a:spcPts val="0"/>
              </a:spcBef>
            </a:pPr>
            <a:r>
              <a:rPr lang="tr-TR" sz="2400" b="1" dirty="0">
                <a:solidFill>
                  <a:srgbClr val="FF0000"/>
                </a:solidFill>
              </a:rPr>
              <a:t>B.1. Program Tasarımı, Değerlendirmesi ve Güncellenmesi /</a:t>
            </a:r>
            <a:r>
              <a:rPr lang="tr-TR" sz="2400" dirty="0">
                <a:solidFill>
                  <a:srgbClr val="FF0000"/>
                </a:solidFill>
              </a:rPr>
              <a:t/>
            </a:r>
            <a:br>
              <a:rPr lang="tr-TR" sz="2400" dirty="0">
                <a:solidFill>
                  <a:srgbClr val="FF0000"/>
                </a:solidFill>
              </a:rPr>
            </a:br>
            <a:r>
              <a:rPr lang="tr-TR" sz="2400" b="1" dirty="0">
                <a:solidFill>
                  <a:srgbClr val="0000CC"/>
                </a:solidFill>
              </a:rPr>
              <a:t>B.1.3. Ders kazanımlarının program çıktılarıyla uyumu</a:t>
            </a:r>
            <a:endParaRPr lang="tr-TR" sz="2400" dirty="0">
              <a:solidFill>
                <a:srgbClr val="0000CC"/>
              </a:solidFill>
            </a:endParaRPr>
          </a:p>
        </p:txBody>
      </p:sp>
    </p:spTree>
    <p:extLst>
      <p:ext uri="{BB962C8B-B14F-4D97-AF65-F5344CB8AC3E}">
        <p14:creationId xmlns:p14="http://schemas.microsoft.com/office/powerpoint/2010/main" val="3125711098"/>
      </p:ext>
    </p:extLst>
  </p:cSld>
  <p:clrMapOvr>
    <a:masterClrMapping/>
  </p:clrMapOvr>
  <mc:AlternateContent xmlns:mc="http://schemas.openxmlformats.org/markup-compatibility/2006">
    <mc:Choice xmlns:p14="http://schemas.microsoft.com/office/powerpoint/2010/main" Requires="p14">
      <p:transition p14:dur="250">
        <p14:ferris dir="l"/>
      </p:transition>
    </mc:Choice>
    <mc:Fallback>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64160" y="161925"/>
            <a:ext cx="11927840" cy="681355"/>
          </a:xfrm>
        </p:spPr>
        <p:txBody>
          <a:bodyPr>
            <a:normAutofit fontScale="90000"/>
          </a:bodyPr>
          <a:lstStyle/>
          <a:p>
            <a:pPr algn="ctr"/>
            <a:r>
              <a:rPr lang="en-US" sz="3600" b="1" dirty="0" err="1">
                <a:solidFill>
                  <a:srgbClr val="0000CC"/>
                </a:solidFill>
                <a:latin typeface="Calibri" panose="020F0502020204030204" pitchFamily="34" charset="0"/>
                <a:cs typeface="Calibri" panose="020F0502020204030204" pitchFamily="34" charset="0"/>
              </a:rPr>
              <a:t>Kurumsal</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Dış</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Değerlendirme</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ve</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Akreditasyon</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Ölçütleri</a:t>
            </a:r>
            <a:r>
              <a:rPr lang="en-US" sz="3600" b="1" dirty="0">
                <a:solidFill>
                  <a:srgbClr val="0000CC"/>
                </a:solidFill>
                <a:latin typeface="Calibri" panose="020F0502020204030204" pitchFamily="34" charset="0"/>
                <a:cs typeface="Calibri" panose="020F0502020204030204" pitchFamily="34" charset="0"/>
              </a:rPr>
              <a:t> </a:t>
            </a:r>
            <a:r>
              <a:rPr lang="tr-TR" sz="3600" b="1" dirty="0" smtClean="0">
                <a:solidFill>
                  <a:srgbClr val="0000CC"/>
                </a:solidFill>
                <a:latin typeface="Calibri" panose="020F0502020204030204" pitchFamily="34" charset="0"/>
                <a:cs typeface="Calibri" panose="020F0502020204030204" pitchFamily="34" charset="0"/>
              </a:rPr>
              <a:t/>
            </a:r>
            <a:br>
              <a:rPr lang="tr-TR" sz="3600" b="1" dirty="0" smtClean="0">
                <a:solidFill>
                  <a:srgbClr val="0000CC"/>
                </a:solidFill>
                <a:latin typeface="Calibri" panose="020F0502020204030204" pitchFamily="34" charset="0"/>
                <a:cs typeface="Calibri" panose="020F0502020204030204" pitchFamily="34" charset="0"/>
              </a:rPr>
            </a:br>
            <a:r>
              <a:rPr lang="en-US" sz="1800" b="1" i="1" dirty="0" smtClean="0">
                <a:solidFill>
                  <a:srgbClr val="FF0000"/>
                </a:solidFill>
                <a:latin typeface="Calibri" panose="020F0502020204030204" pitchFamily="34" charset="0"/>
                <a:cs typeface="Calibri" panose="020F0502020204030204" pitchFamily="34" charset="0"/>
              </a:rPr>
              <a:t>(</a:t>
            </a:r>
            <a:r>
              <a:rPr lang="tr-TR" sz="1800" b="1" i="1" dirty="0">
                <a:solidFill>
                  <a:srgbClr val="FF0000"/>
                </a:solidFill>
                <a:latin typeface="Calibri" panose="020F0502020204030204" pitchFamily="34" charset="0"/>
                <a:cs typeface="Calibri" panose="020F0502020204030204" pitchFamily="34" charset="0"/>
              </a:rPr>
              <a:t>S. </a:t>
            </a:r>
            <a:r>
              <a:rPr lang="en-US" sz="1800" b="1" i="1" dirty="0">
                <a:solidFill>
                  <a:srgbClr val="FF0000"/>
                </a:solidFill>
                <a:latin typeface="Calibri" panose="020F0502020204030204" pitchFamily="34" charset="0"/>
                <a:cs typeface="Calibri" panose="020F0502020204030204" pitchFamily="34" charset="0"/>
              </a:rPr>
              <a:t>3</a:t>
            </a:r>
            <a:r>
              <a:rPr lang="tr-TR" sz="1800" b="1" i="1" dirty="0">
                <a:solidFill>
                  <a:srgbClr val="FF0000"/>
                </a:solidFill>
                <a:latin typeface="Calibri" panose="020F0502020204030204" pitchFamily="34" charset="0"/>
                <a:cs typeface="Calibri" panose="020F0502020204030204" pitchFamily="34" charset="0"/>
              </a:rPr>
              <a:t>.2.1</a:t>
            </a:r>
            <a:r>
              <a:rPr lang="en-US" sz="1800" b="1" i="1" dirty="0" smtClean="0">
                <a:solidFill>
                  <a:srgbClr val="FF0000"/>
                </a:solidFill>
                <a:latin typeface="Calibri" panose="020F0502020204030204" pitchFamily="34" charset="0"/>
                <a:cs typeface="Calibri" panose="020F0502020204030204" pitchFamily="34" charset="0"/>
              </a:rPr>
              <a:t>)</a:t>
            </a:r>
            <a:endParaRPr lang="tr-TR" sz="1800" i="1" dirty="0"/>
          </a:p>
        </p:txBody>
      </p:sp>
      <p:sp>
        <p:nvSpPr>
          <p:cNvPr id="2" name="Veri Yer Tutucusu 1"/>
          <p:cNvSpPr>
            <a:spLocks noGrp="1"/>
          </p:cNvSpPr>
          <p:nvPr>
            <p:ph type="dt" sz="half" idx="10"/>
          </p:nvPr>
        </p:nvSpPr>
        <p:spPr/>
        <p:txBody>
          <a:bodyPr/>
          <a:lstStyle/>
          <a:p>
            <a:fld id="{6FBDFA54-0197-4420-AA5F-AB55A0B8FDAA}" type="datetime1">
              <a:rPr lang="tr-TR" smtClean="0"/>
              <a:t>8.10.2025</a:t>
            </a:fld>
            <a:endParaRPr lang="tr-TR"/>
          </a:p>
        </p:txBody>
      </p:sp>
      <p:sp>
        <p:nvSpPr>
          <p:cNvPr id="3" name="Altbilgi Yer Tutucusu 2"/>
          <p:cNvSpPr>
            <a:spLocks noGrp="1"/>
          </p:cNvSpPr>
          <p:nvPr>
            <p:ph type="ftr" sz="quarter" idx="11"/>
          </p:nvPr>
        </p:nvSpPr>
        <p:spPr/>
        <p:txBody>
          <a:bodyPr/>
          <a:lstStyle/>
          <a:p>
            <a:r>
              <a:rPr lang="tr-TR" smtClean="0"/>
              <a:t>TRÜ KALİTE KOORDİNATÖRLÜĞÜ</a:t>
            </a:r>
            <a:endParaRPr lang="tr-TR"/>
          </a:p>
        </p:txBody>
      </p:sp>
      <p:sp>
        <p:nvSpPr>
          <p:cNvPr id="4" name="Slayt Numarası Yer Tutucusu 3"/>
          <p:cNvSpPr>
            <a:spLocks noGrp="1"/>
          </p:cNvSpPr>
          <p:nvPr>
            <p:ph type="sldNum" sz="quarter" idx="12"/>
          </p:nvPr>
        </p:nvSpPr>
        <p:spPr/>
        <p:txBody>
          <a:bodyPr/>
          <a:lstStyle/>
          <a:p>
            <a:fld id="{DDCE7859-ABE5-4F86-9590-63E6FFC2B8A3}" type="slidenum">
              <a:rPr lang="tr-TR" smtClean="0"/>
              <a:pPr/>
              <a:t>2</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556098377"/>
              </p:ext>
            </p:extLst>
          </p:nvPr>
        </p:nvGraphicFramePr>
        <p:xfrm>
          <a:off x="538480" y="1576802"/>
          <a:ext cx="11485879" cy="4681758"/>
        </p:xfrm>
        <a:graphic>
          <a:graphicData uri="http://schemas.openxmlformats.org/drawingml/2006/table">
            <a:tbl>
              <a:tblPr>
                <a:tableStyleId>{5DA37D80-6434-44D0-A028-1B22A696006F}</a:tableStyleId>
              </a:tblPr>
              <a:tblGrid>
                <a:gridCol w="5518327">
                  <a:extLst>
                    <a:ext uri="{9D8B030D-6E8A-4147-A177-3AD203B41FA5}">
                      <a16:colId xmlns:a16="http://schemas.microsoft.com/office/drawing/2014/main" val="1941264317"/>
                    </a:ext>
                  </a:extLst>
                </a:gridCol>
                <a:gridCol w="520693">
                  <a:extLst>
                    <a:ext uri="{9D8B030D-6E8A-4147-A177-3AD203B41FA5}">
                      <a16:colId xmlns:a16="http://schemas.microsoft.com/office/drawing/2014/main" val="4156654168"/>
                    </a:ext>
                  </a:extLst>
                </a:gridCol>
                <a:gridCol w="5446859">
                  <a:extLst>
                    <a:ext uri="{9D8B030D-6E8A-4147-A177-3AD203B41FA5}">
                      <a16:colId xmlns:a16="http://schemas.microsoft.com/office/drawing/2014/main" val="3594247235"/>
                    </a:ext>
                  </a:extLst>
                </a:gridCol>
              </a:tblGrid>
              <a:tr h="452817">
                <a:tc>
                  <a:txBody>
                    <a:bodyPr/>
                    <a:lstStyle/>
                    <a:p>
                      <a:pPr marL="360000" algn="l" fontAlgn="ctr">
                        <a:spcAft>
                          <a:spcPts val="400"/>
                        </a:spcAft>
                      </a:pPr>
                      <a:r>
                        <a:rPr lang="tr-TR" sz="2800" b="1" u="none" strike="noStrike" dirty="0">
                          <a:solidFill>
                            <a:srgbClr val="0000CC"/>
                          </a:solidFill>
                          <a:effectLst/>
                        </a:rPr>
                        <a:t>A.    Liderlik, Yönetişim ve Kalite</a:t>
                      </a:r>
                      <a:endParaRPr lang="tr-TR" sz="2800" b="1" i="0" u="none" strike="noStrike" dirty="0">
                        <a:solidFill>
                          <a:srgbClr val="0000CC"/>
                        </a:solidFill>
                        <a:effectLst/>
                        <a:latin typeface="Times New Roman" panose="02020603050405020304" pitchFamily="18" charset="0"/>
                      </a:endParaRPr>
                    </a:p>
                  </a:txBody>
                  <a:tcPr marL="7620" marR="7620" marT="7620" marB="0" anchor="ctr">
                    <a:solidFill>
                      <a:schemeClr val="bg1"/>
                    </a:solidFill>
                  </a:tcPr>
                </a:tc>
                <a:tc rowSpan="4">
                  <a:txBody>
                    <a:bodyPr/>
                    <a:lstStyle/>
                    <a:p>
                      <a:pPr marL="360000" algn="l" fontAlgn="ctr">
                        <a:spcAft>
                          <a:spcPts val="400"/>
                        </a:spcAft>
                      </a:pPr>
                      <a:r>
                        <a:rPr lang="tr-TR" sz="2800" b="1" u="none" strike="noStrike" dirty="0">
                          <a:solidFill>
                            <a:schemeClr val="tx1"/>
                          </a:solidFill>
                          <a:effectLst/>
                        </a:rPr>
                        <a:t> </a:t>
                      </a:r>
                      <a:endParaRPr lang="tr-TR" sz="2800" b="1" i="0" u="none" strike="noStrike" dirty="0">
                        <a:solidFill>
                          <a:schemeClr val="tx1"/>
                        </a:solidFill>
                        <a:effectLst/>
                        <a:latin typeface="Times New Roman" panose="02020603050405020304" pitchFamily="18" charset="0"/>
                      </a:endParaRPr>
                    </a:p>
                  </a:txBody>
                  <a:tcPr marL="7620" marR="7620" marT="7620" marB="0" anchor="ctr">
                    <a:solidFill>
                      <a:schemeClr val="bg1"/>
                    </a:solidFill>
                  </a:tcPr>
                </a:tc>
                <a:tc>
                  <a:txBody>
                    <a:bodyPr/>
                    <a:lstStyle/>
                    <a:p>
                      <a:pPr marL="360000" algn="l" fontAlgn="ctr">
                        <a:spcAft>
                          <a:spcPts val="400"/>
                        </a:spcAft>
                      </a:pPr>
                      <a:r>
                        <a:rPr lang="tr-TR" sz="2800" b="1" u="none" strike="noStrike" dirty="0">
                          <a:solidFill>
                            <a:srgbClr val="0000CC"/>
                          </a:solidFill>
                          <a:effectLst/>
                        </a:rPr>
                        <a:t>B.     Eğitim ve Öğretim</a:t>
                      </a:r>
                      <a:endParaRPr lang="tr-TR" sz="2800" b="1" i="0" u="none" strike="noStrike" dirty="0">
                        <a:solidFill>
                          <a:srgbClr val="0000CC"/>
                        </a:solidFill>
                        <a:effectLst/>
                        <a:latin typeface="Times New Roman" panose="02020603050405020304" pitchFamily="18" charset="0"/>
                      </a:endParaRPr>
                    </a:p>
                  </a:txBody>
                  <a:tcPr marL="7620" marR="7620" marT="7620" marB="0" anchor="ctr">
                    <a:solidFill>
                      <a:schemeClr val="bg1"/>
                    </a:solidFill>
                  </a:tcPr>
                </a:tc>
                <a:extLst>
                  <a:ext uri="{0D108BD9-81ED-4DB2-BD59-A6C34878D82A}">
                    <a16:rowId xmlns:a16="http://schemas.microsoft.com/office/drawing/2014/main" val="3947270141"/>
                  </a:ext>
                </a:extLst>
              </a:tr>
              <a:tr h="2073426">
                <a:tc>
                  <a:txBody>
                    <a:bodyPr/>
                    <a:lstStyle/>
                    <a:p>
                      <a:pPr marL="360000" algn="l" fontAlgn="ctr">
                        <a:spcAft>
                          <a:spcPts val="400"/>
                        </a:spcAft>
                      </a:pPr>
                      <a:r>
                        <a:rPr lang="en-US" sz="2000" b="1" u="none" strike="noStrike" dirty="0">
                          <a:solidFill>
                            <a:schemeClr val="tx1"/>
                          </a:solidFill>
                          <a:effectLst/>
                        </a:rPr>
                        <a:t>A.1. </a:t>
                      </a:r>
                      <a:r>
                        <a:rPr lang="en-US" sz="2000" b="1" u="none" strike="noStrike" dirty="0" err="1">
                          <a:solidFill>
                            <a:schemeClr val="tx1"/>
                          </a:solidFill>
                          <a:effectLst/>
                        </a:rPr>
                        <a:t>Liderlik</a:t>
                      </a:r>
                      <a:r>
                        <a:rPr lang="en-US" sz="2000" b="1" u="none" strike="noStrike" dirty="0">
                          <a:solidFill>
                            <a:schemeClr val="tx1"/>
                          </a:solidFill>
                          <a:effectLst/>
                        </a:rPr>
                        <a:t> </a:t>
                      </a:r>
                      <a:r>
                        <a:rPr lang="en-US" sz="2000" b="1" u="none" strike="noStrike" dirty="0" err="1">
                          <a:solidFill>
                            <a:schemeClr val="tx1"/>
                          </a:solidFill>
                          <a:effectLst/>
                        </a:rPr>
                        <a:t>ve</a:t>
                      </a:r>
                      <a:r>
                        <a:rPr lang="en-US" sz="2000" b="1" u="none" strike="noStrike" dirty="0">
                          <a:solidFill>
                            <a:schemeClr val="tx1"/>
                          </a:solidFill>
                          <a:effectLst/>
                        </a:rPr>
                        <a:t> </a:t>
                      </a:r>
                      <a:r>
                        <a:rPr lang="en-US" sz="2000" b="1" u="none" strike="noStrike" dirty="0" err="1">
                          <a:solidFill>
                            <a:schemeClr val="tx1"/>
                          </a:solidFill>
                          <a:effectLst/>
                        </a:rPr>
                        <a:t>Kalite</a:t>
                      </a:r>
                      <a:endParaRPr lang="tr-TR" sz="2000" b="1" i="0" u="none" strike="noStrike" dirty="0">
                        <a:solidFill>
                          <a:schemeClr val="tx1"/>
                        </a:solidFill>
                        <a:effectLst/>
                        <a:latin typeface="Times New Roman" panose="02020603050405020304" pitchFamily="18" charset="0"/>
                      </a:endParaRPr>
                    </a:p>
                    <a:p>
                      <a:pPr marL="360000" algn="l" fontAlgn="ctr">
                        <a:spcAft>
                          <a:spcPts val="400"/>
                        </a:spcAft>
                      </a:pPr>
                      <a:r>
                        <a:rPr lang="en-US" sz="2000" b="1" u="none" strike="noStrike" dirty="0">
                          <a:solidFill>
                            <a:schemeClr val="tx1"/>
                          </a:solidFill>
                          <a:effectLst/>
                        </a:rPr>
                        <a:t>A.2. </a:t>
                      </a:r>
                      <a:r>
                        <a:rPr lang="en-US" sz="2000" b="1" u="none" strike="noStrike" dirty="0" err="1">
                          <a:solidFill>
                            <a:schemeClr val="tx1"/>
                          </a:solidFill>
                          <a:effectLst/>
                        </a:rPr>
                        <a:t>Misyon</a:t>
                      </a:r>
                      <a:r>
                        <a:rPr lang="en-US" sz="2000" b="1" u="none" strike="noStrike" dirty="0">
                          <a:solidFill>
                            <a:schemeClr val="tx1"/>
                          </a:solidFill>
                          <a:effectLst/>
                        </a:rPr>
                        <a:t> </a:t>
                      </a:r>
                      <a:r>
                        <a:rPr lang="en-US" sz="2000" b="1" u="none" strike="noStrike" dirty="0" err="1">
                          <a:solidFill>
                            <a:schemeClr val="tx1"/>
                          </a:solidFill>
                          <a:effectLst/>
                        </a:rPr>
                        <a:t>ve</a:t>
                      </a:r>
                      <a:r>
                        <a:rPr lang="en-US" sz="2000" b="1" u="none" strike="noStrike" dirty="0">
                          <a:solidFill>
                            <a:schemeClr val="tx1"/>
                          </a:solidFill>
                          <a:effectLst/>
                        </a:rPr>
                        <a:t> </a:t>
                      </a:r>
                      <a:r>
                        <a:rPr lang="en-US" sz="2000" b="1" u="none" strike="noStrike" dirty="0" err="1">
                          <a:solidFill>
                            <a:schemeClr val="tx1"/>
                          </a:solidFill>
                          <a:effectLst/>
                        </a:rPr>
                        <a:t>Stratejik</a:t>
                      </a:r>
                      <a:r>
                        <a:rPr lang="en-US" sz="2000" b="1" u="none" strike="noStrike" dirty="0">
                          <a:solidFill>
                            <a:schemeClr val="tx1"/>
                          </a:solidFill>
                          <a:effectLst/>
                        </a:rPr>
                        <a:t> </a:t>
                      </a:r>
                      <a:r>
                        <a:rPr lang="en-US" sz="2000" b="1" u="none" strike="noStrike" dirty="0" err="1">
                          <a:solidFill>
                            <a:schemeClr val="tx1"/>
                          </a:solidFill>
                          <a:effectLst/>
                        </a:rPr>
                        <a:t>Amaçlar</a:t>
                      </a:r>
                      <a:endParaRPr lang="tr-TR" sz="2000" b="1" i="0" u="none" strike="noStrike" dirty="0">
                        <a:solidFill>
                          <a:schemeClr val="tx1"/>
                        </a:solidFill>
                        <a:effectLst/>
                        <a:latin typeface="Times New Roman" panose="02020603050405020304" pitchFamily="18" charset="0"/>
                      </a:endParaRPr>
                    </a:p>
                    <a:p>
                      <a:pPr marL="360000" algn="l" fontAlgn="ctr">
                        <a:spcAft>
                          <a:spcPts val="400"/>
                        </a:spcAft>
                      </a:pPr>
                      <a:r>
                        <a:rPr lang="en-US" sz="2000" b="1" u="none" strike="noStrike" dirty="0">
                          <a:solidFill>
                            <a:schemeClr val="tx1"/>
                          </a:solidFill>
                          <a:effectLst/>
                        </a:rPr>
                        <a:t>A.3. </a:t>
                      </a:r>
                      <a:r>
                        <a:rPr lang="en-US" sz="2000" b="1" u="none" strike="noStrike" dirty="0" err="1">
                          <a:solidFill>
                            <a:schemeClr val="tx1"/>
                          </a:solidFill>
                          <a:effectLst/>
                        </a:rPr>
                        <a:t>Yönetim</a:t>
                      </a:r>
                      <a:r>
                        <a:rPr lang="en-US" sz="2000" b="1" u="none" strike="noStrike" dirty="0">
                          <a:solidFill>
                            <a:schemeClr val="tx1"/>
                          </a:solidFill>
                          <a:effectLst/>
                        </a:rPr>
                        <a:t> </a:t>
                      </a:r>
                      <a:r>
                        <a:rPr lang="en-US" sz="2000" b="1" u="none" strike="noStrike" dirty="0" err="1">
                          <a:solidFill>
                            <a:schemeClr val="tx1"/>
                          </a:solidFill>
                          <a:effectLst/>
                        </a:rPr>
                        <a:t>Sistemleri</a:t>
                      </a:r>
                      <a:endParaRPr lang="tr-TR" sz="2000" b="1" i="0" u="none" strike="noStrike" dirty="0">
                        <a:solidFill>
                          <a:schemeClr val="tx1"/>
                        </a:solidFill>
                        <a:effectLst/>
                        <a:latin typeface="Times New Roman" panose="02020603050405020304" pitchFamily="18" charset="0"/>
                      </a:endParaRPr>
                    </a:p>
                    <a:p>
                      <a:pPr marL="360000" algn="l" fontAlgn="ctr">
                        <a:spcAft>
                          <a:spcPts val="400"/>
                        </a:spcAft>
                      </a:pPr>
                      <a:r>
                        <a:rPr lang="en-US" sz="2000" b="1" u="none" strike="noStrike" dirty="0">
                          <a:solidFill>
                            <a:schemeClr val="tx1"/>
                          </a:solidFill>
                          <a:effectLst/>
                        </a:rPr>
                        <a:t>A.4. </a:t>
                      </a:r>
                      <a:r>
                        <a:rPr lang="en-US" sz="2000" b="1" u="none" strike="noStrike" dirty="0" err="1">
                          <a:solidFill>
                            <a:schemeClr val="tx1"/>
                          </a:solidFill>
                          <a:effectLst/>
                        </a:rPr>
                        <a:t>Paydaş</a:t>
                      </a:r>
                      <a:r>
                        <a:rPr lang="en-US" sz="2000" b="1" u="none" strike="noStrike" dirty="0">
                          <a:solidFill>
                            <a:schemeClr val="tx1"/>
                          </a:solidFill>
                          <a:effectLst/>
                        </a:rPr>
                        <a:t> </a:t>
                      </a:r>
                      <a:r>
                        <a:rPr lang="en-US" sz="2000" b="1" u="none" strike="noStrike" dirty="0" err="1">
                          <a:solidFill>
                            <a:schemeClr val="tx1"/>
                          </a:solidFill>
                          <a:effectLst/>
                        </a:rPr>
                        <a:t>Katılımı</a:t>
                      </a:r>
                      <a:endParaRPr lang="tr-TR" sz="2000" b="1" i="0" u="none" strike="noStrike" dirty="0">
                        <a:solidFill>
                          <a:schemeClr val="tx1"/>
                        </a:solidFill>
                        <a:effectLst/>
                        <a:latin typeface="Times New Roman" panose="02020603050405020304" pitchFamily="18" charset="0"/>
                      </a:endParaRPr>
                    </a:p>
                    <a:p>
                      <a:pPr marL="360000" algn="l" fontAlgn="ctr">
                        <a:spcAft>
                          <a:spcPts val="400"/>
                        </a:spcAft>
                      </a:pPr>
                      <a:r>
                        <a:rPr lang="en-US" sz="2000" b="1" u="none" strike="noStrike" dirty="0">
                          <a:solidFill>
                            <a:schemeClr val="tx1"/>
                          </a:solidFill>
                          <a:effectLst/>
                        </a:rPr>
                        <a:t>A.5. </a:t>
                      </a:r>
                      <a:r>
                        <a:rPr lang="en-US" sz="2000" b="1" u="none" strike="noStrike" dirty="0" err="1" smtClean="0">
                          <a:solidFill>
                            <a:schemeClr val="tx1"/>
                          </a:solidFill>
                          <a:effectLst/>
                        </a:rPr>
                        <a:t>Uluslararasılaşma</a:t>
                      </a:r>
                      <a:endParaRPr lang="tr-TR" sz="2000" b="1" i="0" u="none" strike="noStrike" dirty="0">
                        <a:solidFill>
                          <a:schemeClr val="tx1"/>
                        </a:solidFill>
                        <a:effectLst/>
                        <a:latin typeface="Times New Roman" panose="02020603050405020304" pitchFamily="18" charset="0"/>
                      </a:endParaRPr>
                    </a:p>
                  </a:txBody>
                  <a:tcPr marL="7620" marR="7620" marT="7620" marB="0" anchor="ctr">
                    <a:solidFill>
                      <a:schemeClr val="accent1">
                        <a:lumMod val="20000"/>
                        <a:lumOff val="80000"/>
                      </a:schemeClr>
                    </a:solidFill>
                  </a:tcPr>
                </a:tc>
                <a:tc vMerge="1">
                  <a:txBody>
                    <a:bodyPr/>
                    <a:lstStyle/>
                    <a:p>
                      <a:endParaRPr lang="tr-TR"/>
                    </a:p>
                  </a:txBody>
                  <a:tcPr/>
                </a:tc>
                <a:tc>
                  <a:txBody>
                    <a:bodyPr/>
                    <a:lstStyle/>
                    <a:p>
                      <a:pPr marL="360000" algn="l" fontAlgn="ctr">
                        <a:spcAft>
                          <a:spcPts val="400"/>
                        </a:spcAft>
                      </a:pPr>
                      <a:r>
                        <a:rPr lang="en-US" sz="2000" b="1" u="none" strike="noStrike" dirty="0">
                          <a:solidFill>
                            <a:schemeClr val="tx1"/>
                          </a:solidFill>
                          <a:effectLst/>
                        </a:rPr>
                        <a:t>B.1. Program </a:t>
                      </a:r>
                      <a:r>
                        <a:rPr lang="en-US" sz="2000" b="1" u="none" strike="noStrike" dirty="0" err="1">
                          <a:solidFill>
                            <a:schemeClr val="tx1"/>
                          </a:solidFill>
                          <a:effectLst/>
                        </a:rPr>
                        <a:t>Tasarımı</a:t>
                      </a:r>
                      <a:r>
                        <a:rPr lang="en-US" sz="2000" b="1" u="none" strike="noStrike" dirty="0">
                          <a:solidFill>
                            <a:schemeClr val="tx1"/>
                          </a:solidFill>
                          <a:effectLst/>
                        </a:rPr>
                        <a:t>, </a:t>
                      </a:r>
                      <a:r>
                        <a:rPr lang="en-US" sz="2000" b="1" u="none" strike="noStrike" dirty="0" err="1">
                          <a:solidFill>
                            <a:schemeClr val="tx1"/>
                          </a:solidFill>
                          <a:effectLst/>
                        </a:rPr>
                        <a:t>Değerlendirimesi</a:t>
                      </a:r>
                      <a:r>
                        <a:rPr lang="en-US" sz="2000" b="1" u="none" strike="noStrike" dirty="0">
                          <a:solidFill>
                            <a:schemeClr val="tx1"/>
                          </a:solidFill>
                          <a:effectLst/>
                        </a:rPr>
                        <a:t> </a:t>
                      </a:r>
                      <a:r>
                        <a:rPr lang="en-US" sz="2000" b="1" u="none" strike="noStrike" dirty="0" err="1">
                          <a:solidFill>
                            <a:schemeClr val="tx1"/>
                          </a:solidFill>
                          <a:effectLst/>
                        </a:rPr>
                        <a:t>ve</a:t>
                      </a:r>
                      <a:r>
                        <a:rPr lang="en-US" sz="2000" b="1" u="none" strike="noStrike" dirty="0">
                          <a:solidFill>
                            <a:schemeClr val="tx1"/>
                          </a:solidFill>
                          <a:effectLst/>
                        </a:rPr>
                        <a:t> </a:t>
                      </a:r>
                      <a:r>
                        <a:rPr lang="en-US" sz="2000" b="1" u="none" strike="noStrike" dirty="0" err="1">
                          <a:solidFill>
                            <a:schemeClr val="tx1"/>
                          </a:solidFill>
                          <a:effectLst/>
                        </a:rPr>
                        <a:t>Güncellenmesi</a:t>
                      </a:r>
                      <a:endParaRPr lang="tr-TR" sz="2000" b="1" i="0" u="none" strike="noStrike" dirty="0">
                        <a:solidFill>
                          <a:schemeClr val="tx1"/>
                        </a:solidFill>
                        <a:effectLst/>
                        <a:latin typeface="Times New Roman" panose="02020603050405020304" pitchFamily="18" charset="0"/>
                      </a:endParaRPr>
                    </a:p>
                    <a:p>
                      <a:pPr marL="360000" algn="l" fontAlgn="ctr">
                        <a:spcAft>
                          <a:spcPts val="400"/>
                        </a:spcAft>
                      </a:pPr>
                      <a:r>
                        <a:rPr lang="en-US" sz="2000" b="1" u="none" strike="noStrike" dirty="0">
                          <a:solidFill>
                            <a:schemeClr val="tx1"/>
                          </a:solidFill>
                          <a:effectLst/>
                        </a:rPr>
                        <a:t>B.2. </a:t>
                      </a:r>
                      <a:r>
                        <a:rPr lang="en-US" sz="2000" b="1" u="none" strike="noStrike" dirty="0" err="1">
                          <a:solidFill>
                            <a:schemeClr val="tx1"/>
                          </a:solidFill>
                          <a:effectLst/>
                        </a:rPr>
                        <a:t>Programların</a:t>
                      </a:r>
                      <a:r>
                        <a:rPr lang="en-US" sz="2000" b="1" u="none" strike="noStrike" dirty="0">
                          <a:solidFill>
                            <a:schemeClr val="tx1"/>
                          </a:solidFill>
                          <a:effectLst/>
                        </a:rPr>
                        <a:t> </a:t>
                      </a:r>
                      <a:r>
                        <a:rPr lang="en-US" sz="2000" b="1" u="none" strike="noStrike" dirty="0" err="1">
                          <a:solidFill>
                            <a:schemeClr val="tx1"/>
                          </a:solidFill>
                          <a:effectLst/>
                        </a:rPr>
                        <a:t>Yürütülmesi</a:t>
                      </a:r>
                      <a:endParaRPr lang="tr-TR" sz="2000" b="1" i="0" u="none" strike="noStrike" dirty="0">
                        <a:solidFill>
                          <a:schemeClr val="tx1"/>
                        </a:solidFill>
                        <a:effectLst/>
                        <a:latin typeface="Times New Roman" panose="02020603050405020304" pitchFamily="18" charset="0"/>
                      </a:endParaRPr>
                    </a:p>
                    <a:p>
                      <a:pPr marL="360000" algn="l" fontAlgn="ctr">
                        <a:spcAft>
                          <a:spcPts val="400"/>
                        </a:spcAft>
                      </a:pPr>
                      <a:r>
                        <a:rPr lang="en-US" sz="2000" b="1" u="none" strike="noStrike" dirty="0">
                          <a:solidFill>
                            <a:schemeClr val="tx1"/>
                          </a:solidFill>
                          <a:effectLst/>
                        </a:rPr>
                        <a:t>B.3. </a:t>
                      </a:r>
                      <a:r>
                        <a:rPr lang="en-US" sz="2000" b="1" u="none" strike="noStrike" dirty="0" err="1">
                          <a:solidFill>
                            <a:schemeClr val="tx1"/>
                          </a:solidFill>
                          <a:effectLst/>
                        </a:rPr>
                        <a:t>Öğrenme</a:t>
                      </a:r>
                      <a:r>
                        <a:rPr lang="en-US" sz="2000" b="1" u="none" strike="noStrike" dirty="0">
                          <a:solidFill>
                            <a:schemeClr val="tx1"/>
                          </a:solidFill>
                          <a:effectLst/>
                        </a:rPr>
                        <a:t> </a:t>
                      </a:r>
                      <a:r>
                        <a:rPr lang="en-US" sz="2000" b="1" u="none" strike="noStrike" dirty="0" err="1">
                          <a:solidFill>
                            <a:schemeClr val="tx1"/>
                          </a:solidFill>
                          <a:effectLst/>
                        </a:rPr>
                        <a:t>Kaynakları</a:t>
                      </a:r>
                      <a:r>
                        <a:rPr lang="en-US" sz="2000" b="1" u="none" strike="noStrike" dirty="0">
                          <a:solidFill>
                            <a:schemeClr val="tx1"/>
                          </a:solidFill>
                          <a:effectLst/>
                        </a:rPr>
                        <a:t> </a:t>
                      </a:r>
                      <a:r>
                        <a:rPr lang="en-US" sz="2000" b="1" u="none" strike="noStrike" dirty="0" err="1">
                          <a:solidFill>
                            <a:schemeClr val="tx1"/>
                          </a:solidFill>
                          <a:effectLst/>
                        </a:rPr>
                        <a:t>ve</a:t>
                      </a:r>
                      <a:r>
                        <a:rPr lang="en-US" sz="2000" b="1" u="none" strike="noStrike" dirty="0">
                          <a:solidFill>
                            <a:schemeClr val="tx1"/>
                          </a:solidFill>
                          <a:effectLst/>
                        </a:rPr>
                        <a:t> </a:t>
                      </a:r>
                      <a:r>
                        <a:rPr lang="en-US" sz="2000" b="1" u="none" strike="noStrike" dirty="0" err="1">
                          <a:solidFill>
                            <a:schemeClr val="tx1"/>
                          </a:solidFill>
                          <a:effectLst/>
                        </a:rPr>
                        <a:t>Akademik</a:t>
                      </a:r>
                      <a:r>
                        <a:rPr lang="en-US" sz="2000" b="1" u="none" strike="noStrike" dirty="0">
                          <a:solidFill>
                            <a:schemeClr val="tx1"/>
                          </a:solidFill>
                          <a:effectLst/>
                        </a:rPr>
                        <a:t> </a:t>
                      </a:r>
                      <a:r>
                        <a:rPr lang="en-US" sz="2000" b="1" u="none" strike="noStrike" dirty="0" err="1">
                          <a:solidFill>
                            <a:schemeClr val="tx1"/>
                          </a:solidFill>
                          <a:effectLst/>
                        </a:rPr>
                        <a:t>Destek</a:t>
                      </a:r>
                      <a:r>
                        <a:rPr lang="en-US" sz="2000" b="1" u="none" strike="noStrike" dirty="0">
                          <a:solidFill>
                            <a:schemeClr val="tx1"/>
                          </a:solidFill>
                          <a:effectLst/>
                        </a:rPr>
                        <a:t> </a:t>
                      </a:r>
                      <a:r>
                        <a:rPr lang="en-US" sz="2000" b="1" u="none" strike="noStrike" dirty="0" err="1">
                          <a:solidFill>
                            <a:schemeClr val="tx1"/>
                          </a:solidFill>
                          <a:effectLst/>
                        </a:rPr>
                        <a:t>Hizmetleri</a:t>
                      </a:r>
                      <a:endParaRPr lang="tr-TR" sz="2000" b="1" i="0" u="none" strike="noStrike" dirty="0">
                        <a:solidFill>
                          <a:schemeClr val="tx1"/>
                        </a:solidFill>
                        <a:effectLst/>
                        <a:latin typeface="Times New Roman" panose="02020603050405020304" pitchFamily="18" charset="0"/>
                      </a:endParaRPr>
                    </a:p>
                    <a:p>
                      <a:pPr marL="360000" algn="l" fontAlgn="ctr">
                        <a:spcAft>
                          <a:spcPts val="400"/>
                        </a:spcAft>
                      </a:pPr>
                      <a:r>
                        <a:rPr lang="en-US" sz="2000" b="1" u="none" strike="noStrike" dirty="0">
                          <a:solidFill>
                            <a:schemeClr val="tx1"/>
                          </a:solidFill>
                          <a:effectLst/>
                        </a:rPr>
                        <a:t>B.4. </a:t>
                      </a:r>
                      <a:r>
                        <a:rPr lang="en-US" sz="2000" b="1" u="none" strike="noStrike" dirty="0" err="1">
                          <a:solidFill>
                            <a:schemeClr val="tx1"/>
                          </a:solidFill>
                          <a:effectLst/>
                        </a:rPr>
                        <a:t>Öğretim</a:t>
                      </a:r>
                      <a:r>
                        <a:rPr lang="en-US" sz="2000" b="1" u="none" strike="noStrike" dirty="0">
                          <a:solidFill>
                            <a:schemeClr val="tx1"/>
                          </a:solidFill>
                          <a:effectLst/>
                        </a:rPr>
                        <a:t> </a:t>
                      </a:r>
                      <a:r>
                        <a:rPr lang="en-US" sz="2000" b="1" u="none" strike="noStrike" dirty="0" err="1" smtClean="0">
                          <a:solidFill>
                            <a:schemeClr val="tx1"/>
                          </a:solidFill>
                          <a:effectLst/>
                        </a:rPr>
                        <a:t>Kadrosu</a:t>
                      </a:r>
                      <a:endParaRPr lang="tr-TR" sz="2000" b="1" i="0" u="none" strike="noStrike" dirty="0">
                        <a:solidFill>
                          <a:schemeClr val="tx1"/>
                        </a:solidFill>
                        <a:effectLst/>
                        <a:latin typeface="Times New Roman" panose="02020603050405020304" pitchFamily="18" charset="0"/>
                      </a:endParaRPr>
                    </a:p>
                  </a:txBody>
                  <a:tcPr marL="7620" marR="7620" marT="7620" marB="0" anchor="ctr">
                    <a:solidFill>
                      <a:schemeClr val="accent2">
                        <a:lumMod val="20000"/>
                        <a:lumOff val="80000"/>
                      </a:schemeClr>
                    </a:solidFill>
                  </a:tcPr>
                </a:tc>
                <a:extLst>
                  <a:ext uri="{0D108BD9-81ED-4DB2-BD59-A6C34878D82A}">
                    <a16:rowId xmlns:a16="http://schemas.microsoft.com/office/drawing/2014/main" val="3812692490"/>
                  </a:ext>
                </a:extLst>
              </a:tr>
              <a:tr h="452817">
                <a:tc>
                  <a:txBody>
                    <a:bodyPr/>
                    <a:lstStyle/>
                    <a:p>
                      <a:pPr marL="360000" algn="l" fontAlgn="ctr">
                        <a:spcAft>
                          <a:spcPts val="400"/>
                        </a:spcAft>
                      </a:pPr>
                      <a:r>
                        <a:rPr lang="tr-TR" sz="2800" b="1" u="none" strike="noStrike" dirty="0">
                          <a:solidFill>
                            <a:srgbClr val="0000CC"/>
                          </a:solidFill>
                          <a:effectLst/>
                        </a:rPr>
                        <a:t>C.    Araştırma ve Geliştirme</a:t>
                      </a:r>
                      <a:endParaRPr lang="tr-TR" sz="2800" b="1" i="0" u="none" strike="noStrike" dirty="0">
                        <a:solidFill>
                          <a:srgbClr val="0000CC"/>
                        </a:solidFill>
                        <a:effectLst/>
                        <a:latin typeface="Times New Roman" panose="02020603050405020304" pitchFamily="18" charset="0"/>
                      </a:endParaRPr>
                    </a:p>
                  </a:txBody>
                  <a:tcPr marL="7620" marR="7620" marT="7620" marB="0" anchor="ctr">
                    <a:solidFill>
                      <a:schemeClr val="bg1"/>
                    </a:solidFill>
                  </a:tcPr>
                </a:tc>
                <a:tc vMerge="1">
                  <a:txBody>
                    <a:bodyPr/>
                    <a:lstStyle/>
                    <a:p>
                      <a:endParaRPr lang="tr-TR"/>
                    </a:p>
                  </a:txBody>
                  <a:tcPr/>
                </a:tc>
                <a:tc>
                  <a:txBody>
                    <a:bodyPr/>
                    <a:lstStyle/>
                    <a:p>
                      <a:pPr marL="360000" algn="l" fontAlgn="ctr">
                        <a:spcAft>
                          <a:spcPts val="400"/>
                        </a:spcAft>
                      </a:pPr>
                      <a:r>
                        <a:rPr lang="tr-TR" sz="2800" b="1" u="none" strike="noStrike" dirty="0">
                          <a:solidFill>
                            <a:srgbClr val="0000CC"/>
                          </a:solidFill>
                          <a:effectLst/>
                        </a:rPr>
                        <a:t>D.    Toplumsal Katkı</a:t>
                      </a:r>
                      <a:endParaRPr lang="tr-TR" sz="2800" b="1" i="0" u="none" strike="noStrike" dirty="0">
                        <a:solidFill>
                          <a:srgbClr val="0000CC"/>
                        </a:solidFill>
                        <a:effectLst/>
                        <a:latin typeface="Times New Roman" panose="02020603050405020304" pitchFamily="18" charset="0"/>
                      </a:endParaRPr>
                    </a:p>
                  </a:txBody>
                  <a:tcPr marL="7620" marR="7620" marT="7620" marB="0" anchor="ctr">
                    <a:solidFill>
                      <a:schemeClr val="bg1"/>
                    </a:solidFill>
                  </a:tcPr>
                </a:tc>
                <a:extLst>
                  <a:ext uri="{0D108BD9-81ED-4DB2-BD59-A6C34878D82A}">
                    <a16:rowId xmlns:a16="http://schemas.microsoft.com/office/drawing/2014/main" val="1647794660"/>
                  </a:ext>
                </a:extLst>
              </a:tr>
              <a:tr h="1702698">
                <a:tc>
                  <a:txBody>
                    <a:bodyPr/>
                    <a:lstStyle/>
                    <a:p>
                      <a:pPr marL="360000" algn="l" fontAlgn="ctr">
                        <a:spcAft>
                          <a:spcPts val="400"/>
                        </a:spcAft>
                      </a:pPr>
                      <a:r>
                        <a:rPr lang="en-US" sz="2000" b="1" u="none" strike="noStrike" dirty="0">
                          <a:effectLst/>
                        </a:rPr>
                        <a:t>C.1. </a:t>
                      </a:r>
                      <a:r>
                        <a:rPr lang="en-US" sz="2000" b="1" u="none" strike="noStrike" dirty="0" err="1">
                          <a:effectLst/>
                        </a:rPr>
                        <a:t>Araştırma</a:t>
                      </a:r>
                      <a:r>
                        <a:rPr lang="en-US" sz="2000" b="1" u="none" strike="noStrike" dirty="0">
                          <a:effectLst/>
                        </a:rPr>
                        <a:t> </a:t>
                      </a:r>
                      <a:r>
                        <a:rPr lang="en-US" sz="2000" b="1" u="none" strike="noStrike" dirty="0" err="1">
                          <a:effectLst/>
                        </a:rPr>
                        <a:t>Süreçlerinin</a:t>
                      </a:r>
                      <a:r>
                        <a:rPr lang="en-US" sz="2000" b="1" u="none" strike="noStrike" dirty="0">
                          <a:effectLst/>
                        </a:rPr>
                        <a:t> </a:t>
                      </a:r>
                      <a:r>
                        <a:rPr lang="en-US" sz="2000" b="1" u="none" strike="noStrike" dirty="0" err="1">
                          <a:effectLst/>
                        </a:rPr>
                        <a:t>Yönetimi</a:t>
                      </a:r>
                      <a:r>
                        <a:rPr lang="en-US" sz="2000" b="1" u="none" strike="noStrike" dirty="0">
                          <a:effectLst/>
                        </a:rPr>
                        <a:t> </a:t>
                      </a:r>
                      <a:r>
                        <a:rPr lang="en-US" sz="2000" b="1" u="none" strike="noStrike" dirty="0" err="1">
                          <a:effectLst/>
                        </a:rPr>
                        <a:t>ve</a:t>
                      </a:r>
                      <a:r>
                        <a:rPr lang="en-US" sz="2000" b="1" u="none" strike="noStrike" dirty="0">
                          <a:effectLst/>
                        </a:rPr>
                        <a:t> </a:t>
                      </a:r>
                      <a:r>
                        <a:rPr lang="en-US" sz="2000" b="1" u="none" strike="noStrike" dirty="0" err="1">
                          <a:effectLst/>
                        </a:rPr>
                        <a:t>Araştırma</a:t>
                      </a:r>
                      <a:r>
                        <a:rPr lang="en-US" sz="2000" b="1" u="none" strike="noStrike" dirty="0">
                          <a:effectLst/>
                        </a:rPr>
                        <a:t> </a:t>
                      </a:r>
                      <a:r>
                        <a:rPr lang="en-US" sz="2000" b="1" u="none" strike="noStrike" dirty="0" err="1">
                          <a:effectLst/>
                        </a:rPr>
                        <a:t>Kaynakları</a:t>
                      </a:r>
                      <a:endParaRPr lang="tr-TR" sz="2000" b="1" i="0" u="none" strike="noStrike" dirty="0">
                        <a:solidFill>
                          <a:srgbClr val="000000"/>
                        </a:solidFill>
                        <a:effectLst/>
                        <a:latin typeface="Times New Roman" panose="02020603050405020304" pitchFamily="18" charset="0"/>
                      </a:endParaRPr>
                    </a:p>
                    <a:p>
                      <a:pPr marL="360000" algn="l" fontAlgn="ctr">
                        <a:spcAft>
                          <a:spcPts val="400"/>
                        </a:spcAft>
                      </a:pPr>
                      <a:r>
                        <a:rPr lang="en-US" sz="2000" b="1" u="none" strike="noStrike" dirty="0">
                          <a:effectLst/>
                        </a:rPr>
                        <a:t>C.2. </a:t>
                      </a:r>
                      <a:r>
                        <a:rPr lang="en-US" sz="2000" b="1" u="none" strike="noStrike" dirty="0" err="1">
                          <a:effectLst/>
                        </a:rPr>
                        <a:t>Araştırma</a:t>
                      </a:r>
                      <a:r>
                        <a:rPr lang="en-US" sz="2000" b="1" u="none" strike="noStrike" dirty="0">
                          <a:effectLst/>
                        </a:rPr>
                        <a:t> </a:t>
                      </a:r>
                      <a:r>
                        <a:rPr lang="en-US" sz="2000" b="1" u="none" strike="noStrike" dirty="0" err="1">
                          <a:effectLst/>
                        </a:rPr>
                        <a:t>Yetkinliği</a:t>
                      </a:r>
                      <a:r>
                        <a:rPr lang="en-US" sz="2000" b="1" u="none" strike="noStrike" dirty="0">
                          <a:effectLst/>
                        </a:rPr>
                        <a:t>, </a:t>
                      </a:r>
                      <a:r>
                        <a:rPr lang="en-US" sz="2000" b="1" u="none" strike="noStrike" dirty="0" err="1">
                          <a:effectLst/>
                        </a:rPr>
                        <a:t>İş</a:t>
                      </a:r>
                      <a:r>
                        <a:rPr lang="en-US" sz="2000" b="1" u="none" strike="noStrike" dirty="0">
                          <a:effectLst/>
                        </a:rPr>
                        <a:t> </a:t>
                      </a:r>
                      <a:r>
                        <a:rPr lang="en-US" sz="2000" b="1" u="none" strike="noStrike" dirty="0" err="1">
                          <a:effectLst/>
                        </a:rPr>
                        <a:t>Birlikleri</a:t>
                      </a:r>
                      <a:r>
                        <a:rPr lang="en-US" sz="2000" b="1" u="none" strike="noStrike" dirty="0">
                          <a:effectLst/>
                        </a:rPr>
                        <a:t> </a:t>
                      </a:r>
                      <a:r>
                        <a:rPr lang="en-US" sz="2000" b="1" u="none" strike="noStrike" dirty="0" err="1">
                          <a:effectLst/>
                        </a:rPr>
                        <a:t>ve</a:t>
                      </a:r>
                      <a:r>
                        <a:rPr lang="en-US" sz="2000" b="1" u="none" strike="noStrike" dirty="0">
                          <a:effectLst/>
                        </a:rPr>
                        <a:t> </a:t>
                      </a:r>
                      <a:r>
                        <a:rPr lang="en-US" sz="2000" b="1" u="none" strike="noStrike" dirty="0" err="1">
                          <a:effectLst/>
                        </a:rPr>
                        <a:t>Destekler</a:t>
                      </a:r>
                      <a:endParaRPr lang="tr-TR" sz="2000" b="1" i="0" u="none" strike="noStrike" dirty="0">
                        <a:solidFill>
                          <a:srgbClr val="000000"/>
                        </a:solidFill>
                        <a:effectLst/>
                        <a:latin typeface="Times New Roman" panose="02020603050405020304" pitchFamily="18" charset="0"/>
                      </a:endParaRPr>
                    </a:p>
                    <a:p>
                      <a:pPr marL="360000" algn="l" fontAlgn="ctr">
                        <a:spcAft>
                          <a:spcPts val="400"/>
                        </a:spcAft>
                      </a:pPr>
                      <a:r>
                        <a:rPr lang="en-US" sz="2000" b="1" u="none" strike="noStrike" dirty="0">
                          <a:effectLst/>
                        </a:rPr>
                        <a:t>C.3. </a:t>
                      </a:r>
                      <a:r>
                        <a:rPr lang="en-US" sz="2000" b="1" u="none" strike="noStrike" dirty="0" err="1">
                          <a:effectLst/>
                        </a:rPr>
                        <a:t>Araştırma</a:t>
                      </a:r>
                      <a:r>
                        <a:rPr lang="en-US" sz="2000" b="1" u="none" strike="noStrike" dirty="0">
                          <a:effectLst/>
                        </a:rPr>
                        <a:t> </a:t>
                      </a:r>
                      <a:r>
                        <a:rPr lang="en-US" sz="2000" b="1" u="none" strike="noStrike" dirty="0" err="1">
                          <a:effectLst/>
                        </a:rPr>
                        <a:t>Performansı</a:t>
                      </a:r>
                      <a:endParaRPr lang="tr-TR" sz="2000" b="1" i="0" u="none" strike="noStrike" dirty="0">
                        <a:solidFill>
                          <a:srgbClr val="000000"/>
                        </a:solidFill>
                        <a:effectLst/>
                        <a:latin typeface="Times New Roman" panose="02020603050405020304" pitchFamily="18" charset="0"/>
                      </a:endParaRPr>
                    </a:p>
                  </a:txBody>
                  <a:tcPr marL="7620" marR="7620" marT="7620" marB="0" anchor="ctr">
                    <a:solidFill>
                      <a:schemeClr val="accent4">
                        <a:lumMod val="20000"/>
                        <a:lumOff val="80000"/>
                      </a:schemeClr>
                    </a:solidFill>
                  </a:tcPr>
                </a:tc>
                <a:tc vMerge="1">
                  <a:txBody>
                    <a:bodyPr/>
                    <a:lstStyle/>
                    <a:p>
                      <a:endParaRPr lang="tr-TR"/>
                    </a:p>
                  </a:txBody>
                  <a:tcPr/>
                </a:tc>
                <a:tc>
                  <a:txBody>
                    <a:bodyPr/>
                    <a:lstStyle/>
                    <a:p>
                      <a:pPr marL="360000" algn="l" fontAlgn="ctr">
                        <a:spcAft>
                          <a:spcPts val="400"/>
                        </a:spcAft>
                      </a:pPr>
                      <a:r>
                        <a:rPr lang="en-US" sz="2000" b="1" u="none" strike="noStrike" dirty="0">
                          <a:solidFill>
                            <a:schemeClr val="tx1"/>
                          </a:solidFill>
                          <a:effectLst/>
                        </a:rPr>
                        <a:t>D.1. </a:t>
                      </a:r>
                      <a:r>
                        <a:rPr lang="en-US" sz="2000" b="1" u="none" strike="noStrike" dirty="0" err="1">
                          <a:solidFill>
                            <a:schemeClr val="tx1"/>
                          </a:solidFill>
                          <a:effectLst/>
                        </a:rPr>
                        <a:t>Toplumsal</a:t>
                      </a:r>
                      <a:r>
                        <a:rPr lang="en-US" sz="2000" b="1" u="none" strike="noStrike" dirty="0">
                          <a:solidFill>
                            <a:schemeClr val="tx1"/>
                          </a:solidFill>
                          <a:effectLst/>
                        </a:rPr>
                        <a:t> </a:t>
                      </a:r>
                      <a:r>
                        <a:rPr lang="en-US" sz="2000" b="1" u="none" strike="noStrike" dirty="0" err="1">
                          <a:solidFill>
                            <a:schemeClr val="tx1"/>
                          </a:solidFill>
                          <a:effectLst/>
                        </a:rPr>
                        <a:t>Katkı</a:t>
                      </a:r>
                      <a:r>
                        <a:rPr lang="en-US" sz="2000" b="1" u="none" strike="noStrike" dirty="0">
                          <a:solidFill>
                            <a:schemeClr val="tx1"/>
                          </a:solidFill>
                          <a:effectLst/>
                        </a:rPr>
                        <a:t> </a:t>
                      </a:r>
                      <a:r>
                        <a:rPr lang="en-US" sz="2000" b="1" u="none" strike="noStrike" dirty="0" err="1">
                          <a:solidFill>
                            <a:schemeClr val="tx1"/>
                          </a:solidFill>
                          <a:effectLst/>
                        </a:rPr>
                        <a:t>Süreçlerinin</a:t>
                      </a:r>
                      <a:r>
                        <a:rPr lang="en-US" sz="2000" b="1" u="none" strike="noStrike" dirty="0">
                          <a:solidFill>
                            <a:schemeClr val="tx1"/>
                          </a:solidFill>
                          <a:effectLst/>
                        </a:rPr>
                        <a:t> </a:t>
                      </a:r>
                      <a:r>
                        <a:rPr lang="en-US" sz="2000" b="1" u="none" strike="noStrike" dirty="0" err="1">
                          <a:solidFill>
                            <a:schemeClr val="tx1"/>
                          </a:solidFill>
                          <a:effectLst/>
                        </a:rPr>
                        <a:t>Yönetimi</a:t>
                      </a:r>
                      <a:r>
                        <a:rPr lang="en-US" sz="2000" b="1" u="none" strike="noStrike" dirty="0">
                          <a:solidFill>
                            <a:schemeClr val="tx1"/>
                          </a:solidFill>
                          <a:effectLst/>
                        </a:rPr>
                        <a:t> </a:t>
                      </a:r>
                      <a:r>
                        <a:rPr lang="en-US" sz="2000" b="1" u="none" strike="noStrike" dirty="0" err="1">
                          <a:solidFill>
                            <a:schemeClr val="tx1"/>
                          </a:solidFill>
                          <a:effectLst/>
                        </a:rPr>
                        <a:t>ve</a:t>
                      </a:r>
                      <a:r>
                        <a:rPr lang="en-US" sz="2000" b="1" u="none" strike="noStrike" dirty="0">
                          <a:solidFill>
                            <a:schemeClr val="tx1"/>
                          </a:solidFill>
                          <a:effectLst/>
                        </a:rPr>
                        <a:t> </a:t>
                      </a:r>
                      <a:r>
                        <a:rPr lang="en-US" sz="2000" b="1" u="none" strike="noStrike" dirty="0" err="1">
                          <a:solidFill>
                            <a:schemeClr val="tx1"/>
                          </a:solidFill>
                          <a:effectLst/>
                        </a:rPr>
                        <a:t>Toplumsal</a:t>
                      </a:r>
                      <a:r>
                        <a:rPr lang="en-US" sz="2000" b="1" u="none" strike="noStrike" dirty="0">
                          <a:solidFill>
                            <a:schemeClr val="tx1"/>
                          </a:solidFill>
                          <a:effectLst/>
                        </a:rPr>
                        <a:t> </a:t>
                      </a:r>
                      <a:r>
                        <a:rPr lang="en-US" sz="2000" b="1" u="none" strike="noStrike" dirty="0" err="1">
                          <a:solidFill>
                            <a:schemeClr val="tx1"/>
                          </a:solidFill>
                          <a:effectLst/>
                        </a:rPr>
                        <a:t>Katkı</a:t>
                      </a:r>
                      <a:r>
                        <a:rPr lang="en-US" sz="2000" b="1" u="none" strike="noStrike" dirty="0">
                          <a:solidFill>
                            <a:schemeClr val="tx1"/>
                          </a:solidFill>
                          <a:effectLst/>
                        </a:rPr>
                        <a:t> </a:t>
                      </a:r>
                      <a:r>
                        <a:rPr lang="en-US" sz="2000" b="1" u="none" strike="noStrike" dirty="0" err="1">
                          <a:solidFill>
                            <a:schemeClr val="tx1"/>
                          </a:solidFill>
                          <a:effectLst/>
                        </a:rPr>
                        <a:t>Kaynakları</a:t>
                      </a:r>
                      <a:endParaRPr lang="tr-TR" sz="2000" b="1" i="0" u="none" strike="noStrike" dirty="0">
                        <a:solidFill>
                          <a:schemeClr val="tx1"/>
                        </a:solidFill>
                        <a:effectLst/>
                        <a:latin typeface="Times New Roman" panose="02020603050405020304" pitchFamily="18" charset="0"/>
                      </a:endParaRPr>
                    </a:p>
                    <a:p>
                      <a:pPr marL="360000" algn="l" fontAlgn="ctr">
                        <a:spcAft>
                          <a:spcPts val="400"/>
                        </a:spcAft>
                      </a:pPr>
                      <a:r>
                        <a:rPr lang="en-US" sz="2000" b="1" u="none" strike="noStrike" dirty="0">
                          <a:solidFill>
                            <a:schemeClr val="tx1"/>
                          </a:solidFill>
                          <a:effectLst/>
                        </a:rPr>
                        <a:t>D.2. </a:t>
                      </a:r>
                      <a:r>
                        <a:rPr lang="en-US" sz="2000" b="1" u="none" strike="noStrike" dirty="0" err="1">
                          <a:solidFill>
                            <a:schemeClr val="tx1"/>
                          </a:solidFill>
                          <a:effectLst/>
                        </a:rPr>
                        <a:t>Toplumsal</a:t>
                      </a:r>
                      <a:r>
                        <a:rPr lang="en-US" sz="2000" b="1" u="none" strike="noStrike" dirty="0">
                          <a:solidFill>
                            <a:schemeClr val="tx1"/>
                          </a:solidFill>
                          <a:effectLst/>
                        </a:rPr>
                        <a:t> </a:t>
                      </a:r>
                      <a:r>
                        <a:rPr lang="en-US" sz="2000" b="1" u="none" strike="noStrike" dirty="0" err="1">
                          <a:solidFill>
                            <a:schemeClr val="tx1"/>
                          </a:solidFill>
                          <a:effectLst/>
                        </a:rPr>
                        <a:t>Katkı</a:t>
                      </a:r>
                      <a:r>
                        <a:rPr lang="en-US" sz="2000" b="1" u="none" strike="noStrike" dirty="0">
                          <a:solidFill>
                            <a:schemeClr val="tx1"/>
                          </a:solidFill>
                          <a:effectLst/>
                        </a:rPr>
                        <a:t> </a:t>
                      </a:r>
                      <a:r>
                        <a:rPr lang="en-US" sz="2000" b="1" u="none" strike="noStrike" dirty="0" err="1" smtClean="0">
                          <a:solidFill>
                            <a:schemeClr val="tx1"/>
                          </a:solidFill>
                          <a:effectLst/>
                        </a:rPr>
                        <a:t>Performansı</a:t>
                      </a:r>
                      <a:endParaRPr lang="tr-TR" sz="2000" b="1" i="0" u="none" strike="noStrike" dirty="0">
                        <a:solidFill>
                          <a:schemeClr val="tx1"/>
                        </a:solidFill>
                        <a:effectLst/>
                        <a:latin typeface="Times New Roman" panose="02020603050405020304" pitchFamily="18" charset="0"/>
                      </a:endParaRPr>
                    </a:p>
                  </a:txBody>
                  <a:tcPr marL="7620" marR="7620" marT="7620" marB="0" anchor="ctr">
                    <a:solidFill>
                      <a:schemeClr val="accent6">
                        <a:lumMod val="20000"/>
                        <a:lumOff val="80000"/>
                      </a:schemeClr>
                    </a:solidFill>
                  </a:tcPr>
                </a:tc>
                <a:extLst>
                  <a:ext uri="{0D108BD9-81ED-4DB2-BD59-A6C34878D82A}">
                    <a16:rowId xmlns:a16="http://schemas.microsoft.com/office/drawing/2014/main" val="4059533366"/>
                  </a:ext>
                </a:extLst>
              </a:tr>
            </a:tbl>
          </a:graphicData>
        </a:graphic>
      </p:graphicFrame>
      <p:sp>
        <p:nvSpPr>
          <p:cNvPr id="8" name="Metin kutusu 7">
            <a:extLst>
              <a:ext uri="{FF2B5EF4-FFF2-40B4-BE49-F238E27FC236}">
                <a16:creationId xmlns:a16="http://schemas.microsoft.com/office/drawing/2014/main" id="{41457450-A5E1-7F4C-943E-3E960818C3EA}"/>
              </a:ext>
            </a:extLst>
          </p:cNvPr>
          <p:cNvSpPr txBox="1"/>
          <p:nvPr/>
        </p:nvSpPr>
        <p:spPr>
          <a:xfrm>
            <a:off x="0" y="955792"/>
            <a:ext cx="12192000" cy="523220"/>
          </a:xfrm>
          <a:prstGeom prst="rect">
            <a:avLst/>
          </a:prstGeom>
          <a:noFill/>
        </p:spPr>
        <p:txBody>
          <a:bodyPr wrap="square">
            <a:spAutoFit/>
          </a:bodyPr>
          <a:lstStyle/>
          <a:p>
            <a:pPr algn="ctr"/>
            <a:r>
              <a:rPr lang="tr-TR" sz="2800" b="1" dirty="0" smtClean="0">
                <a:solidFill>
                  <a:srgbClr val="FF0000"/>
                </a:solidFill>
                <a:latin typeface="+mj-lt"/>
                <a:ea typeface="Calibri" panose="020F0502020204030204" pitchFamily="34" charset="0"/>
                <a:cs typeface="Calibri" panose="020F0502020204030204" pitchFamily="34" charset="0"/>
              </a:rPr>
              <a:t>4 Ana Başlık, 14 Ölçüt Ve 46 Alt Ölçüt</a:t>
            </a:r>
            <a:endParaRPr lang="tr-TR" sz="2800" dirty="0">
              <a:solidFill>
                <a:srgbClr val="FF0000"/>
              </a:solidFill>
              <a:latin typeface="+mj-lt"/>
            </a:endParaRPr>
          </a:p>
        </p:txBody>
      </p:sp>
    </p:spTree>
    <p:extLst>
      <p:ext uri="{BB962C8B-B14F-4D97-AF65-F5344CB8AC3E}">
        <p14:creationId xmlns:p14="http://schemas.microsoft.com/office/powerpoint/2010/main" val="4051515670"/>
      </p:ext>
    </p:extLst>
  </p:cSld>
  <p:clrMapOvr>
    <a:masterClrMapping/>
  </p:clrMapOvr>
  <mc:AlternateContent xmlns:mc="http://schemas.openxmlformats.org/markup-compatibility/2006">
    <mc:Choice xmlns:p14="http://schemas.microsoft.com/office/powerpoint/2010/main" Requires="p14">
      <p:transition p14:dur="250">
        <p14:pan dir="u"/>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528320" y="1239520"/>
            <a:ext cx="11216130" cy="4910557"/>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1400" b="1" dirty="0" smtClean="0">
              <a:solidFill>
                <a:srgbClr val="FF0000"/>
              </a:solidFill>
            </a:endParaRPr>
          </a:p>
          <a:p>
            <a:pPr marL="514350" indent="-514350" algn="just">
              <a:lnSpc>
                <a:spcPct val="100000"/>
              </a:lnSpc>
              <a:spcBef>
                <a:spcPts val="0"/>
              </a:spcBef>
              <a:spcAft>
                <a:spcPts val="400"/>
              </a:spcAft>
              <a:buFont typeface="+mj-lt"/>
              <a:buAutoNum type="arabicPeriod" startAt="7"/>
            </a:pPr>
            <a:r>
              <a:rPr lang="tr-TR" sz="2400" b="1" dirty="0" smtClean="0">
                <a:solidFill>
                  <a:srgbClr val="0000CC"/>
                </a:solidFill>
              </a:rPr>
              <a:t>Ders </a:t>
            </a:r>
            <a:r>
              <a:rPr lang="tr-TR" sz="2400" b="1" dirty="0">
                <a:solidFill>
                  <a:srgbClr val="0000CC"/>
                </a:solidFill>
              </a:rPr>
              <a:t>öğrenme çıktıları- program çıktılarıyla uyumunun </a:t>
            </a:r>
            <a:r>
              <a:rPr lang="tr-TR" sz="2400" b="1" u="sng" dirty="0">
                <a:solidFill>
                  <a:srgbClr val="FF0000"/>
                </a:solidFill>
              </a:rPr>
              <a:t>izlenmesine</a:t>
            </a:r>
            <a:r>
              <a:rPr lang="tr-TR" sz="2400" dirty="0"/>
              <a:t> (</a:t>
            </a:r>
            <a:r>
              <a:rPr lang="tr-TR" sz="2400" i="1" dirty="0">
                <a:solidFill>
                  <a:srgbClr val="0000CC"/>
                </a:solidFill>
              </a:rPr>
              <a:t>planlama, takvim, yarıyıl/yıl sonu ders değerlendirme anketleri, iç ve dış paydaş görüşleri, vb</a:t>
            </a:r>
            <a:r>
              <a:rPr lang="tr-TR" sz="2400" i="1" dirty="0" smtClean="0">
                <a:solidFill>
                  <a:srgbClr val="0000CC"/>
                </a:solidFill>
              </a:rPr>
              <a:t>.,) </a:t>
            </a:r>
            <a:r>
              <a:rPr lang="tr-TR" sz="2400" dirty="0" smtClean="0"/>
              <a:t>ve </a:t>
            </a:r>
            <a:r>
              <a:rPr lang="tr-TR" sz="2400" b="1" u="sng" dirty="0">
                <a:solidFill>
                  <a:srgbClr val="FF0000"/>
                </a:solidFill>
              </a:rPr>
              <a:t>iyileştirilmesine</a:t>
            </a:r>
            <a:r>
              <a:rPr lang="tr-TR" sz="2400" dirty="0"/>
              <a:t> (</a:t>
            </a:r>
            <a:r>
              <a:rPr lang="tr-TR" sz="2400" i="1" dirty="0">
                <a:solidFill>
                  <a:srgbClr val="0000CC"/>
                </a:solidFill>
              </a:rPr>
              <a:t>yarıyıl/yıl sonu yapılan izleme değerlendirme sonuçlarına dayalı yapılan iyileştirme örnekleri ve bu iyileştirmelerin uygulanmasına ilişkin kanıtlar) </a:t>
            </a:r>
            <a:r>
              <a:rPr lang="tr-TR" sz="2400" dirty="0"/>
              <a:t>ilişkin </a:t>
            </a:r>
            <a:r>
              <a:rPr lang="tr-TR" sz="2400" dirty="0" smtClean="0"/>
              <a:t>kanıtlar,</a:t>
            </a:r>
            <a:endParaRPr lang="tr-TR" sz="2400" dirty="0"/>
          </a:p>
          <a:p>
            <a:pPr marL="514350" indent="-514350" algn="just">
              <a:lnSpc>
                <a:spcPct val="100000"/>
              </a:lnSpc>
              <a:spcBef>
                <a:spcPts val="0"/>
              </a:spcBef>
              <a:spcAft>
                <a:spcPts val="400"/>
              </a:spcAft>
              <a:buFont typeface="+mj-lt"/>
              <a:buAutoNum type="arabicPeriod" startAt="7"/>
            </a:pPr>
            <a:endParaRPr lang="tr-TR" sz="2400" dirty="0" smtClean="0"/>
          </a:p>
          <a:p>
            <a:pPr marL="514350" indent="-514350" algn="just">
              <a:lnSpc>
                <a:spcPct val="100000"/>
              </a:lnSpc>
              <a:spcBef>
                <a:spcPts val="0"/>
              </a:spcBef>
              <a:spcAft>
                <a:spcPts val="400"/>
              </a:spcAft>
              <a:buFont typeface="+mj-lt"/>
              <a:buAutoNum type="arabicPeriod" startAt="7"/>
            </a:pPr>
            <a:r>
              <a:rPr lang="tr-TR" sz="2400" dirty="0" smtClean="0"/>
              <a:t>Standart </a:t>
            </a:r>
            <a:r>
              <a:rPr lang="tr-TR" sz="2400" dirty="0"/>
              <a:t>uygulamalar ve mevzuatın yanı sıra; birimin  ihtiyaçları doğrultusunda geliştirdiği özgün yaklaşım ve uygulamalarına ilişkin </a:t>
            </a:r>
            <a:r>
              <a:rPr lang="tr-TR" sz="2400" dirty="0" smtClean="0"/>
              <a:t>kanıtlar.</a:t>
            </a:r>
            <a:endParaRPr lang="tr-TR" sz="2400" dirty="0"/>
          </a:p>
        </p:txBody>
      </p:sp>
      <p:sp>
        <p:nvSpPr>
          <p:cNvPr id="4" name="Veri Yer Tutucusu 3"/>
          <p:cNvSpPr>
            <a:spLocks noGrp="1"/>
          </p:cNvSpPr>
          <p:nvPr>
            <p:ph type="dt" sz="half" idx="10"/>
          </p:nvPr>
        </p:nvSpPr>
        <p:spPr/>
        <p:txBody>
          <a:bodyPr/>
          <a:lstStyle/>
          <a:p>
            <a:fld id="{BF56F3B4-CA7A-40B5-83AE-A47EC3F9C8E2}" type="datetime1">
              <a:rPr lang="tr-TR" smtClean="0"/>
              <a:t>8.10.2025</a:t>
            </a:fld>
            <a:endParaRPr lang="tr-TR" dirty="0"/>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20</a:t>
            </a:fld>
            <a:endParaRPr lang="tr-TR"/>
          </a:p>
        </p:txBody>
      </p:sp>
      <p:sp>
        <p:nvSpPr>
          <p:cNvPr id="10" name="Unvan 1"/>
          <p:cNvSpPr>
            <a:spLocks noGrp="1"/>
          </p:cNvSpPr>
          <p:nvPr>
            <p:ph type="title"/>
          </p:nvPr>
        </p:nvSpPr>
        <p:spPr>
          <a:xfrm>
            <a:off x="1023582" y="172622"/>
            <a:ext cx="10772981" cy="646244"/>
          </a:xfrm>
        </p:spPr>
        <p:txBody>
          <a:bodyPr>
            <a:noAutofit/>
          </a:bodyPr>
          <a:lstStyle/>
          <a:p>
            <a:pPr marL="0" indent="0" algn="ctr">
              <a:lnSpc>
                <a:spcPct val="100000"/>
              </a:lnSpc>
              <a:spcBef>
                <a:spcPts val="0"/>
              </a:spcBef>
            </a:pPr>
            <a:r>
              <a:rPr lang="tr-TR" sz="2400" b="1" dirty="0">
                <a:solidFill>
                  <a:srgbClr val="FF0000"/>
                </a:solidFill>
              </a:rPr>
              <a:t>B.1. Program Tasarımı, Değerlendirmesi ve Güncellenmesi /</a:t>
            </a:r>
            <a:r>
              <a:rPr lang="tr-TR" sz="2400" dirty="0">
                <a:solidFill>
                  <a:srgbClr val="FF0000"/>
                </a:solidFill>
              </a:rPr>
              <a:t/>
            </a:r>
            <a:br>
              <a:rPr lang="tr-TR" sz="2400" dirty="0">
                <a:solidFill>
                  <a:srgbClr val="FF0000"/>
                </a:solidFill>
              </a:rPr>
            </a:br>
            <a:r>
              <a:rPr lang="tr-TR" sz="2400" b="1" dirty="0">
                <a:solidFill>
                  <a:srgbClr val="0000CC"/>
                </a:solidFill>
              </a:rPr>
              <a:t>B.1.3. Ders kazanımlarının program çıktılarıyla uyumu</a:t>
            </a:r>
            <a:endParaRPr lang="tr-TR" sz="2400" dirty="0">
              <a:solidFill>
                <a:srgbClr val="0000CC"/>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365609578"/>
      </p:ext>
    </p:extLst>
  </p:cSld>
  <p:clrMapOvr>
    <a:masterClrMapping/>
  </p:clrMapOvr>
  <mc:AlternateContent xmlns:mc="http://schemas.openxmlformats.org/markup-compatibility/2006">
    <mc:Choice xmlns:p14="http://schemas.microsoft.com/office/powerpoint/2010/main" Requires="p14">
      <p:transition p14:dur="250">
        <p14:ferris dir="l"/>
      </p:transition>
    </mc:Choice>
    <mc:Fallback>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64655"/>
            <a:ext cx="12192000" cy="936373"/>
          </a:xfrm>
        </p:spPr>
        <p:txBody>
          <a:bodyPr>
            <a:noAutofit/>
          </a:bodyPr>
          <a:lstStyle/>
          <a:p>
            <a:pPr algn="ctr"/>
            <a:r>
              <a:rPr lang="tr-TR" sz="2800" b="1" dirty="0">
                <a:solidFill>
                  <a:srgbClr val="FF0000"/>
                </a:solidFill>
              </a:rPr>
              <a:t>B.1. Program Tasarımı, Değerlendirmesi ve Güncellenmesi /</a:t>
            </a:r>
            <a:r>
              <a:rPr lang="tr-TR" sz="2800" dirty="0">
                <a:solidFill>
                  <a:srgbClr val="FF0000"/>
                </a:solidFill>
              </a:rPr>
              <a:t/>
            </a:r>
            <a:br>
              <a:rPr lang="tr-TR" sz="2800" dirty="0">
                <a:solidFill>
                  <a:srgbClr val="FF0000"/>
                </a:solidFill>
              </a:rPr>
            </a:br>
            <a:r>
              <a:rPr lang="tr-TR" sz="2800" b="1" dirty="0" smtClean="0">
                <a:solidFill>
                  <a:srgbClr val="0000CC"/>
                </a:solidFill>
              </a:rPr>
              <a:t>B.1.4. Öğrenci iş yüküne dayalı ders tasarımı</a:t>
            </a:r>
            <a:endParaRPr lang="tr-TR" sz="2800" dirty="0">
              <a:solidFill>
                <a:srgbClr val="0000CC"/>
              </a:solidFill>
            </a:endParaRPr>
          </a:p>
        </p:txBody>
      </p:sp>
      <p:sp>
        <p:nvSpPr>
          <p:cNvPr id="3" name="İçerik Yer Tutucusu 2"/>
          <p:cNvSpPr>
            <a:spLocks noGrp="1"/>
          </p:cNvSpPr>
          <p:nvPr>
            <p:ph idx="1"/>
          </p:nvPr>
        </p:nvSpPr>
        <p:spPr>
          <a:xfrm>
            <a:off x="490887" y="1274617"/>
            <a:ext cx="11010233" cy="4935515"/>
          </a:xfrm>
        </p:spPr>
        <p:txBody>
          <a:bodyPr>
            <a:normAutofit/>
          </a:bodyPr>
          <a:lstStyle/>
          <a:p>
            <a:pPr algn="just">
              <a:lnSpc>
                <a:spcPct val="100000"/>
              </a:lnSpc>
              <a:spcBef>
                <a:spcPts val="0"/>
              </a:spcBef>
              <a:spcAft>
                <a:spcPts val="400"/>
              </a:spcAft>
            </a:pPr>
            <a:r>
              <a:rPr lang="tr-TR" dirty="0"/>
              <a:t>Tüm derslerin </a:t>
            </a:r>
            <a:r>
              <a:rPr lang="tr-TR" b="1" dirty="0">
                <a:solidFill>
                  <a:srgbClr val="C00000"/>
                </a:solidFill>
              </a:rPr>
              <a:t>AKTS değeri </a:t>
            </a:r>
            <a:r>
              <a:rPr lang="tr-TR" dirty="0"/>
              <a:t>web sayfası üzerinden paylaşılmakta, </a:t>
            </a:r>
            <a:r>
              <a:rPr lang="tr-TR" b="1" dirty="0">
                <a:solidFill>
                  <a:srgbClr val="C00000"/>
                </a:solidFill>
              </a:rPr>
              <a:t>öğrenci iş yükü takibi</a:t>
            </a:r>
            <a:r>
              <a:rPr lang="tr-TR" dirty="0"/>
              <a:t> ile doğrulanmaktadır. </a:t>
            </a:r>
            <a:endParaRPr lang="tr-TR" dirty="0" smtClean="0"/>
          </a:p>
          <a:p>
            <a:pPr algn="just">
              <a:lnSpc>
                <a:spcPct val="100000"/>
              </a:lnSpc>
              <a:spcBef>
                <a:spcPts val="0"/>
              </a:spcBef>
              <a:spcAft>
                <a:spcPts val="400"/>
              </a:spcAft>
            </a:pPr>
            <a:endParaRPr lang="tr-TR" dirty="0" smtClean="0"/>
          </a:p>
          <a:p>
            <a:pPr algn="just">
              <a:lnSpc>
                <a:spcPct val="100000"/>
              </a:lnSpc>
              <a:spcBef>
                <a:spcPts val="0"/>
              </a:spcBef>
              <a:spcAft>
                <a:spcPts val="400"/>
              </a:spcAft>
            </a:pPr>
            <a:r>
              <a:rPr lang="tr-TR" b="1" dirty="0" smtClean="0">
                <a:solidFill>
                  <a:srgbClr val="C00000"/>
                </a:solidFill>
              </a:rPr>
              <a:t>Staj </a:t>
            </a:r>
            <a:r>
              <a:rPr lang="tr-TR" b="1" dirty="0">
                <a:solidFill>
                  <a:srgbClr val="C00000"/>
                </a:solidFill>
              </a:rPr>
              <a:t>ve mesleğe ait uygulamalı öğrenme fırsatları </a:t>
            </a:r>
            <a:r>
              <a:rPr lang="tr-TR" dirty="0"/>
              <a:t>mevcuttur ve yeterince </a:t>
            </a:r>
            <a:r>
              <a:rPr lang="tr-TR" b="1" dirty="0">
                <a:solidFill>
                  <a:srgbClr val="C00000"/>
                </a:solidFill>
              </a:rPr>
              <a:t>öğrenci iş yükü ve kredi </a:t>
            </a:r>
            <a:r>
              <a:rPr lang="tr-TR" dirty="0"/>
              <a:t>çerçevesinde değerlendirilmektedir. </a:t>
            </a:r>
            <a:endParaRPr lang="tr-TR" dirty="0" smtClean="0"/>
          </a:p>
          <a:p>
            <a:pPr algn="just">
              <a:lnSpc>
                <a:spcPct val="100000"/>
              </a:lnSpc>
              <a:spcBef>
                <a:spcPts val="0"/>
              </a:spcBef>
              <a:spcAft>
                <a:spcPts val="400"/>
              </a:spcAft>
            </a:pPr>
            <a:endParaRPr lang="tr-TR" dirty="0" smtClean="0"/>
          </a:p>
          <a:p>
            <a:pPr algn="just">
              <a:lnSpc>
                <a:spcPct val="100000"/>
              </a:lnSpc>
              <a:spcBef>
                <a:spcPts val="0"/>
              </a:spcBef>
              <a:spcAft>
                <a:spcPts val="400"/>
              </a:spcAft>
            </a:pPr>
            <a:r>
              <a:rPr lang="tr-TR" dirty="0" smtClean="0"/>
              <a:t>Gerçekleşen </a:t>
            </a:r>
            <a:r>
              <a:rPr lang="tr-TR" dirty="0"/>
              <a:t>uygulamanın niteliği </a:t>
            </a:r>
            <a:r>
              <a:rPr lang="tr-TR" b="1" dirty="0">
                <a:solidFill>
                  <a:srgbClr val="C00000"/>
                </a:solidFill>
              </a:rPr>
              <a:t>irdelenmektedir. </a:t>
            </a:r>
            <a:endParaRPr lang="tr-TR" b="1" dirty="0" smtClean="0">
              <a:solidFill>
                <a:srgbClr val="C00000"/>
              </a:solidFill>
            </a:endParaRPr>
          </a:p>
          <a:p>
            <a:pPr algn="just">
              <a:lnSpc>
                <a:spcPct val="100000"/>
              </a:lnSpc>
              <a:spcBef>
                <a:spcPts val="0"/>
              </a:spcBef>
              <a:spcAft>
                <a:spcPts val="400"/>
              </a:spcAft>
            </a:pPr>
            <a:endParaRPr lang="tr-TR" dirty="0" smtClean="0"/>
          </a:p>
          <a:p>
            <a:pPr algn="just">
              <a:lnSpc>
                <a:spcPct val="100000"/>
              </a:lnSpc>
              <a:spcBef>
                <a:spcPts val="0"/>
              </a:spcBef>
              <a:spcAft>
                <a:spcPts val="400"/>
              </a:spcAft>
            </a:pPr>
            <a:r>
              <a:rPr lang="tr-TR" dirty="0" smtClean="0"/>
              <a:t>Öğrenci </a:t>
            </a:r>
            <a:r>
              <a:rPr lang="tr-TR" dirty="0"/>
              <a:t>iş yüküne dayalı tasarımda </a:t>
            </a:r>
            <a:r>
              <a:rPr lang="tr-TR" b="1" dirty="0">
                <a:solidFill>
                  <a:srgbClr val="C00000"/>
                </a:solidFill>
              </a:rPr>
              <a:t>uzaktan eğitimle ortaya çıkan </a:t>
            </a:r>
            <a:r>
              <a:rPr lang="tr-TR" dirty="0"/>
              <a:t>çeşitlilikler de göz önünde bulundurulmaktadır.</a:t>
            </a:r>
          </a:p>
        </p:txBody>
      </p:sp>
      <p:sp>
        <p:nvSpPr>
          <p:cNvPr id="4" name="Veri Yer Tutucusu 3"/>
          <p:cNvSpPr>
            <a:spLocks noGrp="1"/>
          </p:cNvSpPr>
          <p:nvPr>
            <p:ph type="dt" sz="half" idx="10"/>
          </p:nvPr>
        </p:nvSpPr>
        <p:spPr/>
        <p:txBody>
          <a:bodyPr/>
          <a:lstStyle/>
          <a:p>
            <a:fld id="{5D9E12AF-A565-4B0D-B620-F2ED8F26350E}"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21</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2788272830"/>
      </p:ext>
    </p:extLst>
  </p:cSld>
  <p:clrMapOvr>
    <a:masterClrMapping/>
  </p:clrMapOvr>
  <mc:AlternateContent xmlns:mc="http://schemas.openxmlformats.org/markup-compatibility/2006">
    <mc:Choice xmlns:p14="http://schemas.microsoft.com/office/powerpoint/2010/main" Requires="p14">
      <p:transition p14:dur="250">
        <p14:ferris dir="l"/>
      </p:transition>
    </mc:Choice>
    <mc:Fallback>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398206" y="1300480"/>
            <a:ext cx="11558267" cy="5055870"/>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900" b="1" dirty="0" smtClean="0">
              <a:solidFill>
                <a:srgbClr val="FF0000"/>
              </a:solidFill>
            </a:endParaRPr>
          </a:p>
          <a:p>
            <a:pPr marL="342900" indent="-342900">
              <a:lnSpc>
                <a:spcPct val="100000"/>
              </a:lnSpc>
              <a:spcBef>
                <a:spcPts val="0"/>
              </a:spcBef>
              <a:spcAft>
                <a:spcPts val="400"/>
              </a:spcAft>
              <a:buFont typeface="+mj-lt"/>
              <a:buAutoNum type="arabicPeriod"/>
            </a:pPr>
            <a:r>
              <a:rPr lang="tr-TR" sz="2400" b="1" dirty="0">
                <a:solidFill>
                  <a:srgbClr val="C00000"/>
                </a:solidFill>
              </a:rPr>
              <a:t>AKTS ders bilgi paketleri* (</a:t>
            </a:r>
            <a:r>
              <a:rPr lang="tr-TR" sz="2400" dirty="0"/>
              <a:t>Uzaktan ve karma eğitim programları dahil),</a:t>
            </a:r>
          </a:p>
          <a:p>
            <a:pPr marL="342900" indent="-342900">
              <a:lnSpc>
                <a:spcPct val="100000"/>
              </a:lnSpc>
              <a:spcBef>
                <a:spcPts val="0"/>
              </a:spcBef>
              <a:spcAft>
                <a:spcPts val="400"/>
              </a:spcAft>
              <a:buFont typeface="+mj-lt"/>
              <a:buAutoNum type="arabicPeriod"/>
            </a:pPr>
            <a:endParaRPr lang="tr-TR" sz="2400" dirty="0" smtClean="0"/>
          </a:p>
          <a:p>
            <a:pPr marL="342900" indent="-342900">
              <a:lnSpc>
                <a:spcPct val="100000"/>
              </a:lnSpc>
              <a:spcBef>
                <a:spcPts val="0"/>
              </a:spcBef>
              <a:spcAft>
                <a:spcPts val="400"/>
              </a:spcAft>
              <a:buFont typeface="+mj-lt"/>
              <a:buAutoNum type="arabicPeriod"/>
            </a:pPr>
            <a:r>
              <a:rPr lang="tr-TR" sz="2400" b="1" dirty="0" smtClean="0">
                <a:solidFill>
                  <a:srgbClr val="C00000"/>
                </a:solidFill>
              </a:rPr>
              <a:t>Öğrenci </a:t>
            </a:r>
            <a:r>
              <a:rPr lang="tr-TR" sz="2400" b="1" dirty="0">
                <a:solidFill>
                  <a:srgbClr val="C00000"/>
                </a:solidFill>
              </a:rPr>
              <a:t>iş yükü kredisinin </a:t>
            </a:r>
            <a:r>
              <a:rPr lang="tr-TR" sz="2400" b="1" i="1" dirty="0">
                <a:solidFill>
                  <a:srgbClr val="0000CC"/>
                </a:solidFill>
              </a:rPr>
              <a:t>mesleki uygulamalar, değişim programları, staj ve projeler </a:t>
            </a:r>
            <a:r>
              <a:rPr lang="tr-TR" sz="2400" dirty="0"/>
              <a:t>için tanımlandığını gösteren kanıtlar*,</a:t>
            </a:r>
          </a:p>
          <a:p>
            <a:pPr marL="342900" indent="-342900">
              <a:lnSpc>
                <a:spcPct val="100000"/>
              </a:lnSpc>
              <a:spcBef>
                <a:spcPts val="0"/>
              </a:spcBef>
              <a:spcAft>
                <a:spcPts val="400"/>
              </a:spcAft>
              <a:buFont typeface="+mj-lt"/>
              <a:buAutoNum type="arabicPeriod"/>
            </a:pPr>
            <a:endParaRPr lang="tr-TR" sz="2400" dirty="0" smtClean="0"/>
          </a:p>
          <a:p>
            <a:pPr marL="342900" indent="-342900">
              <a:lnSpc>
                <a:spcPct val="100000"/>
              </a:lnSpc>
              <a:spcBef>
                <a:spcPts val="0"/>
              </a:spcBef>
              <a:spcAft>
                <a:spcPts val="400"/>
              </a:spcAft>
              <a:buFont typeface="+mj-lt"/>
              <a:buAutoNum type="arabicPeriod"/>
            </a:pPr>
            <a:r>
              <a:rPr lang="tr-TR" sz="2400" b="1" i="1" dirty="0" smtClean="0">
                <a:solidFill>
                  <a:srgbClr val="0000CC"/>
                </a:solidFill>
              </a:rPr>
              <a:t>İş yükü temelli kredilerin transferi ve tanınmasına</a:t>
            </a:r>
            <a:r>
              <a:rPr lang="tr-TR" sz="2400" dirty="0" smtClean="0"/>
              <a:t> ilişkin tanımlı süreçleri içeren belgeler </a:t>
            </a:r>
            <a:r>
              <a:rPr lang="tr-TR" sz="2400" i="1" dirty="0" smtClean="0">
                <a:solidFill>
                  <a:srgbClr val="0000CC"/>
                </a:solidFill>
              </a:rPr>
              <a:t>(Uygulama örnekleri</a:t>
            </a:r>
            <a:r>
              <a:rPr lang="tr-TR" sz="2400" i="1" dirty="0">
                <a:solidFill>
                  <a:srgbClr val="0000CC"/>
                </a:solidFill>
              </a:rPr>
              <a:t>, vb</a:t>
            </a:r>
            <a:r>
              <a:rPr lang="tr-TR" sz="2400" i="1" dirty="0" smtClean="0">
                <a:solidFill>
                  <a:srgbClr val="0000CC"/>
                </a:solidFill>
              </a:rPr>
              <a:t>.),</a:t>
            </a:r>
          </a:p>
          <a:p>
            <a:pPr marL="342900" indent="-342900">
              <a:lnSpc>
                <a:spcPct val="100000"/>
              </a:lnSpc>
              <a:spcBef>
                <a:spcPts val="0"/>
              </a:spcBef>
              <a:spcAft>
                <a:spcPts val="400"/>
              </a:spcAft>
              <a:buFont typeface="+mj-lt"/>
              <a:buAutoNum type="arabicPeriod"/>
            </a:pPr>
            <a:endParaRPr lang="tr-TR" sz="2400" dirty="0"/>
          </a:p>
          <a:p>
            <a:pPr marL="342900" indent="-342900">
              <a:lnSpc>
                <a:spcPct val="100000"/>
              </a:lnSpc>
              <a:spcBef>
                <a:spcPts val="0"/>
              </a:spcBef>
              <a:spcAft>
                <a:spcPts val="400"/>
              </a:spcAft>
              <a:buFont typeface="+mj-lt"/>
              <a:buAutoNum type="arabicPeriod"/>
            </a:pPr>
            <a:r>
              <a:rPr lang="tr-TR" sz="2400" dirty="0" smtClean="0"/>
              <a:t>Diploma Eki,</a:t>
            </a:r>
          </a:p>
          <a:p>
            <a:pPr marL="342900" indent="-342900">
              <a:lnSpc>
                <a:spcPct val="100000"/>
              </a:lnSpc>
              <a:spcBef>
                <a:spcPts val="0"/>
              </a:spcBef>
              <a:spcAft>
                <a:spcPts val="400"/>
              </a:spcAft>
              <a:buFont typeface="+mj-lt"/>
              <a:buAutoNum type="arabicPeriod"/>
            </a:pPr>
            <a:endParaRPr lang="tr-TR" sz="2400" dirty="0"/>
          </a:p>
          <a:p>
            <a:pPr marL="0" indent="0">
              <a:lnSpc>
                <a:spcPct val="100000"/>
              </a:lnSpc>
              <a:spcBef>
                <a:spcPts val="0"/>
              </a:spcBef>
              <a:spcAft>
                <a:spcPts val="400"/>
              </a:spcAft>
              <a:buNone/>
            </a:pPr>
            <a:r>
              <a:rPr lang="tr-TR" sz="1400" b="1" i="1" dirty="0" smtClean="0">
                <a:solidFill>
                  <a:srgbClr val="FF0000"/>
                </a:solidFill>
              </a:rPr>
              <a:t>* </a:t>
            </a:r>
            <a:r>
              <a:rPr lang="tr-TR" sz="1400" b="1" i="1" dirty="0">
                <a:solidFill>
                  <a:srgbClr val="FF0000"/>
                </a:solidFill>
              </a:rPr>
              <a:t>2015 AKTS Kullanıcı Kılavuzu’ndaki anahtar prensipleri taşımalıdır.</a:t>
            </a:r>
            <a:endParaRPr lang="tr-TR" sz="1400" i="1" dirty="0"/>
          </a:p>
          <a:p>
            <a:pPr marL="0" indent="0" algn="ctr">
              <a:lnSpc>
                <a:spcPct val="100000"/>
              </a:lnSpc>
              <a:spcBef>
                <a:spcPts val="0"/>
              </a:spcBef>
              <a:spcAft>
                <a:spcPts val="400"/>
              </a:spcAft>
              <a:buNone/>
            </a:pPr>
            <a:endParaRPr lang="tr-TR" sz="2400" b="1" dirty="0" smtClean="0">
              <a:solidFill>
                <a:srgbClr val="FF0000"/>
              </a:solidFill>
            </a:endParaRPr>
          </a:p>
          <a:p>
            <a:pPr marL="0" indent="0" algn="ctr">
              <a:lnSpc>
                <a:spcPct val="100000"/>
              </a:lnSpc>
              <a:spcBef>
                <a:spcPts val="0"/>
              </a:spcBef>
              <a:spcAft>
                <a:spcPts val="400"/>
              </a:spcAft>
              <a:buNone/>
            </a:pPr>
            <a:endParaRPr lang="tr-TR" sz="2400" b="1" dirty="0" smtClean="0">
              <a:solidFill>
                <a:srgbClr val="FF0000"/>
              </a:solidFill>
            </a:endParaRPr>
          </a:p>
          <a:p>
            <a:pPr marL="216000" indent="-216000">
              <a:lnSpc>
                <a:spcPct val="100000"/>
              </a:lnSpc>
              <a:spcAft>
                <a:spcPts val="400"/>
              </a:spcAft>
              <a:buNone/>
            </a:pPr>
            <a:endParaRPr lang="tr-TR" sz="2400" dirty="0"/>
          </a:p>
        </p:txBody>
      </p:sp>
      <p:sp>
        <p:nvSpPr>
          <p:cNvPr id="4" name="Veri Yer Tutucusu 3"/>
          <p:cNvSpPr>
            <a:spLocks noGrp="1"/>
          </p:cNvSpPr>
          <p:nvPr>
            <p:ph type="dt" sz="half" idx="10"/>
          </p:nvPr>
        </p:nvSpPr>
        <p:spPr/>
        <p:txBody>
          <a:bodyPr/>
          <a:lstStyle/>
          <a:p>
            <a:fld id="{5A28D6D7-15D4-473F-A918-85CC7494A36E}"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22</a:t>
            </a:fld>
            <a:endParaRPr lang="tr-TR"/>
          </a:p>
        </p:txBody>
      </p:sp>
      <p:sp>
        <p:nvSpPr>
          <p:cNvPr id="10" name="Unvan 1"/>
          <p:cNvSpPr>
            <a:spLocks noGrp="1"/>
          </p:cNvSpPr>
          <p:nvPr>
            <p:ph type="title"/>
          </p:nvPr>
        </p:nvSpPr>
        <p:spPr>
          <a:xfrm>
            <a:off x="971469" y="158767"/>
            <a:ext cx="10985004" cy="741778"/>
          </a:xfrm>
        </p:spPr>
        <p:txBody>
          <a:bodyPr>
            <a:noAutofit/>
          </a:bodyPr>
          <a:lstStyle/>
          <a:p>
            <a:pPr marL="0" indent="0" algn="ctr">
              <a:lnSpc>
                <a:spcPct val="100000"/>
              </a:lnSpc>
              <a:spcBef>
                <a:spcPts val="0"/>
              </a:spcBef>
            </a:pPr>
            <a:r>
              <a:rPr lang="tr-TR" sz="2800" b="1" dirty="0">
                <a:solidFill>
                  <a:srgbClr val="FF0000"/>
                </a:solidFill>
              </a:rPr>
              <a:t>B.1. Program Tasarımı, Değerlendirmesi ve Güncellenmesi /</a:t>
            </a:r>
            <a:r>
              <a:rPr lang="tr-TR" sz="2800" dirty="0">
                <a:solidFill>
                  <a:srgbClr val="FF0000"/>
                </a:solidFill>
              </a:rPr>
              <a:t/>
            </a:r>
            <a:br>
              <a:rPr lang="tr-TR" sz="2800" dirty="0">
                <a:solidFill>
                  <a:srgbClr val="FF0000"/>
                </a:solidFill>
              </a:rPr>
            </a:br>
            <a:r>
              <a:rPr lang="tr-TR" sz="2800" b="1" dirty="0">
                <a:solidFill>
                  <a:srgbClr val="0000CC"/>
                </a:solidFill>
              </a:rPr>
              <a:t>B.1.4. Öğrenci iş yüküne dayalı ders tasarımı</a:t>
            </a:r>
            <a:endParaRPr lang="tr-TR" sz="2800" dirty="0">
              <a:solidFill>
                <a:srgbClr val="0000CC"/>
              </a:solidFill>
            </a:endParaRPr>
          </a:p>
        </p:txBody>
      </p:sp>
    </p:spTree>
    <p:extLst>
      <p:ext uri="{BB962C8B-B14F-4D97-AF65-F5344CB8AC3E}">
        <p14:creationId xmlns:p14="http://schemas.microsoft.com/office/powerpoint/2010/main" val="3375951832"/>
      </p:ext>
    </p:extLst>
  </p:cSld>
  <p:clrMapOvr>
    <a:masterClrMapping/>
  </p:clrMapOvr>
  <mc:AlternateContent xmlns:mc="http://schemas.openxmlformats.org/markup-compatibility/2006">
    <mc:Choice xmlns:p14="http://schemas.microsoft.com/office/powerpoint/2010/main" Requires="p14">
      <p:transition p14:dur="250">
        <p14:ferris dir="l"/>
      </p:transition>
    </mc:Choice>
    <mc:Fallback>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294968" y="1452880"/>
            <a:ext cx="11661505" cy="4903470"/>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2400" b="1" dirty="0" smtClean="0">
              <a:solidFill>
                <a:srgbClr val="FF0000"/>
              </a:solidFill>
            </a:endParaRPr>
          </a:p>
          <a:p>
            <a:pPr marL="457200" indent="-457200">
              <a:lnSpc>
                <a:spcPct val="100000"/>
              </a:lnSpc>
              <a:spcBef>
                <a:spcPts val="0"/>
              </a:spcBef>
              <a:spcAft>
                <a:spcPts val="400"/>
              </a:spcAft>
              <a:buFont typeface="+mj-lt"/>
              <a:buAutoNum type="arabicPeriod" startAt="5"/>
            </a:pPr>
            <a:r>
              <a:rPr lang="tr-TR" sz="2400" dirty="0"/>
              <a:t>Programlarda öğrenci İş yükünün belirlenmesinde </a:t>
            </a:r>
            <a:r>
              <a:rPr lang="tr-TR" sz="2400" b="1" dirty="0">
                <a:solidFill>
                  <a:srgbClr val="0000CC"/>
                </a:solidFill>
              </a:rPr>
              <a:t>öğrenci katılımının sağlandığına </a:t>
            </a:r>
            <a:r>
              <a:rPr lang="tr-TR" sz="2400" dirty="0"/>
              <a:t>ilişkin belgeler ve mekanizmalar,</a:t>
            </a:r>
            <a:endParaRPr lang="tr-TR" sz="2400" i="1" dirty="0"/>
          </a:p>
          <a:p>
            <a:pPr marL="457200" indent="-457200">
              <a:lnSpc>
                <a:spcPct val="100000"/>
              </a:lnSpc>
              <a:spcBef>
                <a:spcPts val="0"/>
              </a:spcBef>
              <a:spcAft>
                <a:spcPts val="400"/>
              </a:spcAft>
              <a:buFont typeface="+mj-lt"/>
              <a:buAutoNum type="arabicPeriod" startAt="5"/>
            </a:pPr>
            <a:endParaRPr lang="tr-TR" sz="2400" dirty="0" smtClean="0"/>
          </a:p>
          <a:p>
            <a:pPr marL="457200" indent="-457200">
              <a:lnSpc>
                <a:spcPct val="100000"/>
              </a:lnSpc>
              <a:spcBef>
                <a:spcPts val="0"/>
              </a:spcBef>
              <a:spcAft>
                <a:spcPts val="400"/>
              </a:spcAft>
              <a:buFont typeface="+mj-lt"/>
              <a:buAutoNum type="arabicPeriod" startAt="5"/>
            </a:pPr>
            <a:r>
              <a:rPr lang="tr-TR" sz="2400" b="1" i="1" dirty="0" smtClean="0">
                <a:solidFill>
                  <a:srgbClr val="0000CC"/>
                </a:solidFill>
              </a:rPr>
              <a:t>Staj </a:t>
            </a:r>
            <a:r>
              <a:rPr lang="tr-TR" sz="2400" b="1" i="1" dirty="0">
                <a:solidFill>
                  <a:srgbClr val="0000CC"/>
                </a:solidFill>
              </a:rPr>
              <a:t>değerlendirmesine </a:t>
            </a:r>
            <a:r>
              <a:rPr lang="tr-TR" sz="2400" dirty="0"/>
              <a:t>dair </a:t>
            </a:r>
            <a:r>
              <a:rPr lang="tr-TR" sz="2400" i="1" dirty="0">
                <a:solidFill>
                  <a:srgbClr val="C00000"/>
                </a:solidFill>
              </a:rPr>
              <a:t>ilke, usul ve esaslar, süreçler, iş akışları, takvim, vb</a:t>
            </a:r>
            <a:r>
              <a:rPr lang="tr-TR" sz="2400" dirty="0"/>
              <a:t>. </a:t>
            </a:r>
            <a:r>
              <a:rPr lang="tr-TR" sz="2400" i="1" dirty="0"/>
              <a:t>(Alınmış karar tutanakları, değerlendirilmiş staj dosyası örnekleri, vb.),</a:t>
            </a:r>
          </a:p>
          <a:p>
            <a:pPr marL="457200" indent="-457200">
              <a:lnSpc>
                <a:spcPct val="100000"/>
              </a:lnSpc>
              <a:spcBef>
                <a:spcPts val="0"/>
              </a:spcBef>
              <a:spcAft>
                <a:spcPts val="400"/>
              </a:spcAft>
              <a:buFont typeface="+mj-lt"/>
              <a:buAutoNum type="arabicPeriod" startAt="5"/>
            </a:pPr>
            <a:endParaRPr lang="tr-TR" sz="2400" dirty="0" smtClean="0"/>
          </a:p>
          <a:p>
            <a:pPr marL="457200" indent="-457200">
              <a:lnSpc>
                <a:spcPct val="100000"/>
              </a:lnSpc>
              <a:spcBef>
                <a:spcPts val="0"/>
              </a:spcBef>
              <a:spcAft>
                <a:spcPts val="400"/>
              </a:spcAft>
              <a:buFont typeface="+mj-lt"/>
              <a:buAutoNum type="arabicPeriod" startAt="5"/>
            </a:pPr>
            <a:r>
              <a:rPr lang="tr-TR" sz="2400" dirty="0" smtClean="0"/>
              <a:t>Yarıyıl/yıl </a:t>
            </a:r>
            <a:r>
              <a:rPr lang="tr-TR" sz="2400" dirty="0"/>
              <a:t>sonunda </a:t>
            </a:r>
            <a:r>
              <a:rPr lang="tr-TR" sz="2400" b="1" dirty="0">
                <a:solidFill>
                  <a:srgbClr val="C00000"/>
                </a:solidFill>
              </a:rPr>
              <a:t>iş yüküne dayalı ders </a:t>
            </a:r>
            <a:r>
              <a:rPr lang="tr-TR" sz="2400" b="1" dirty="0" smtClean="0">
                <a:solidFill>
                  <a:srgbClr val="C00000"/>
                </a:solidFill>
              </a:rPr>
              <a:t>tasarımı ve staj süreçlerinin izlenmesi </a:t>
            </a:r>
            <a:r>
              <a:rPr lang="tr-TR" sz="2400" b="1" dirty="0">
                <a:solidFill>
                  <a:srgbClr val="C00000"/>
                </a:solidFill>
              </a:rPr>
              <a:t>ve iyileştirilmesine </a:t>
            </a:r>
            <a:r>
              <a:rPr lang="tr-TR" sz="2400" dirty="0"/>
              <a:t>dair kullanılan mekanizmalar </a:t>
            </a:r>
            <a:r>
              <a:rPr lang="tr-TR" sz="2400" b="1" i="1" dirty="0">
                <a:solidFill>
                  <a:srgbClr val="0000CC"/>
                </a:solidFill>
              </a:rPr>
              <a:t>(iç ve dış paydaş geri bildirim anketleri, anket analiz ve değerlendirme raporları, vb</a:t>
            </a:r>
            <a:r>
              <a:rPr lang="tr-TR" sz="2400" b="1" i="1" dirty="0" smtClean="0">
                <a:solidFill>
                  <a:srgbClr val="0000CC"/>
                </a:solidFill>
              </a:rPr>
              <a:t>.,),</a:t>
            </a:r>
            <a:endParaRPr lang="tr-TR" sz="2400" b="1" i="1" dirty="0">
              <a:solidFill>
                <a:srgbClr val="0000CC"/>
              </a:solidFill>
            </a:endParaRPr>
          </a:p>
        </p:txBody>
      </p:sp>
      <p:sp>
        <p:nvSpPr>
          <p:cNvPr id="4" name="Veri Yer Tutucusu 3"/>
          <p:cNvSpPr>
            <a:spLocks noGrp="1"/>
          </p:cNvSpPr>
          <p:nvPr>
            <p:ph type="dt" sz="half" idx="10"/>
          </p:nvPr>
        </p:nvSpPr>
        <p:spPr/>
        <p:txBody>
          <a:bodyPr/>
          <a:lstStyle/>
          <a:p>
            <a:fld id="{D446BFAD-82BA-43E2-92C2-82ABFDAB9FAF}"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23</a:t>
            </a:fld>
            <a:endParaRPr lang="tr-TR"/>
          </a:p>
        </p:txBody>
      </p:sp>
      <p:sp>
        <p:nvSpPr>
          <p:cNvPr id="10" name="Unvan 1"/>
          <p:cNvSpPr>
            <a:spLocks noGrp="1"/>
          </p:cNvSpPr>
          <p:nvPr>
            <p:ph type="title"/>
          </p:nvPr>
        </p:nvSpPr>
        <p:spPr>
          <a:xfrm>
            <a:off x="971469" y="158767"/>
            <a:ext cx="10985004" cy="741778"/>
          </a:xfrm>
        </p:spPr>
        <p:txBody>
          <a:bodyPr>
            <a:noAutofit/>
          </a:bodyPr>
          <a:lstStyle/>
          <a:p>
            <a:pPr marL="0" indent="0" algn="ctr">
              <a:lnSpc>
                <a:spcPct val="100000"/>
              </a:lnSpc>
              <a:spcBef>
                <a:spcPts val="0"/>
              </a:spcBef>
            </a:pPr>
            <a:r>
              <a:rPr lang="tr-TR" sz="2800" b="1" dirty="0">
                <a:solidFill>
                  <a:srgbClr val="FF0000"/>
                </a:solidFill>
              </a:rPr>
              <a:t>B.1. Program Tasarımı, Değerlendirmesi ve Güncellenmesi /</a:t>
            </a:r>
            <a:r>
              <a:rPr lang="tr-TR" sz="2800" dirty="0">
                <a:solidFill>
                  <a:srgbClr val="FF0000"/>
                </a:solidFill>
              </a:rPr>
              <a:t/>
            </a:r>
            <a:br>
              <a:rPr lang="tr-TR" sz="2800" dirty="0">
                <a:solidFill>
                  <a:srgbClr val="FF0000"/>
                </a:solidFill>
              </a:rPr>
            </a:br>
            <a:r>
              <a:rPr lang="tr-TR" sz="2800" b="1" dirty="0">
                <a:solidFill>
                  <a:srgbClr val="0000CC"/>
                </a:solidFill>
              </a:rPr>
              <a:t>B.1.4. Öğrenci iş yüküne dayalı ders tasarımı</a:t>
            </a:r>
            <a:endParaRPr lang="tr-TR" sz="2800" dirty="0">
              <a:solidFill>
                <a:srgbClr val="0000CC"/>
              </a:solidFill>
            </a:endParaRPr>
          </a:p>
        </p:txBody>
      </p:sp>
    </p:spTree>
    <p:extLst>
      <p:ext uri="{BB962C8B-B14F-4D97-AF65-F5344CB8AC3E}">
        <p14:creationId xmlns:p14="http://schemas.microsoft.com/office/powerpoint/2010/main" val="3711619032"/>
      </p:ext>
    </p:extLst>
  </p:cSld>
  <p:clrMapOvr>
    <a:masterClrMapping/>
  </p:clrMapOvr>
  <mc:AlternateContent xmlns:mc="http://schemas.openxmlformats.org/markup-compatibility/2006">
    <mc:Choice xmlns:p14="http://schemas.microsoft.com/office/powerpoint/2010/main" Requires="p14">
      <p:transition p14:dur="250">
        <p14:ferris dir="l"/>
      </p:transition>
    </mc:Choice>
    <mc:Fallback>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294968" y="1253613"/>
            <a:ext cx="7467781" cy="5102737"/>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2400" b="1" dirty="0" smtClean="0">
              <a:solidFill>
                <a:srgbClr val="FF0000"/>
              </a:solidFill>
            </a:endParaRPr>
          </a:p>
          <a:p>
            <a:pPr marL="457200" indent="-457200">
              <a:lnSpc>
                <a:spcPct val="100000"/>
              </a:lnSpc>
              <a:spcBef>
                <a:spcPts val="0"/>
              </a:spcBef>
              <a:spcAft>
                <a:spcPts val="400"/>
              </a:spcAft>
              <a:buFont typeface="+mj-lt"/>
              <a:buAutoNum type="arabicPeriod" startAt="8"/>
            </a:pPr>
            <a:r>
              <a:rPr lang="tr-TR" b="1" dirty="0" smtClean="0">
                <a:solidFill>
                  <a:srgbClr val="C00000"/>
                </a:solidFill>
              </a:rPr>
              <a:t>İş </a:t>
            </a:r>
            <a:r>
              <a:rPr lang="tr-TR" b="1" dirty="0">
                <a:solidFill>
                  <a:srgbClr val="C00000"/>
                </a:solidFill>
              </a:rPr>
              <a:t>yükü temelli kredilerin </a:t>
            </a:r>
            <a:r>
              <a:rPr lang="tr-TR" dirty="0"/>
              <a:t>geribildirimler doğrultusunda güncellendiğine ilişkin kanıtlar (</a:t>
            </a:r>
            <a:r>
              <a:rPr lang="tr-TR" i="1" dirty="0">
                <a:solidFill>
                  <a:srgbClr val="C00000"/>
                </a:solidFill>
              </a:rPr>
              <a:t>Öğrenci iş yükü belirleme ve değerlendirme anketleri, geri bildirimler, vb.),</a:t>
            </a:r>
          </a:p>
          <a:p>
            <a:pPr marL="457200" indent="-457200">
              <a:lnSpc>
                <a:spcPct val="100000"/>
              </a:lnSpc>
              <a:spcBef>
                <a:spcPts val="0"/>
              </a:spcBef>
              <a:spcAft>
                <a:spcPts val="400"/>
              </a:spcAft>
              <a:buFont typeface="+mj-lt"/>
              <a:buAutoNum type="arabicPeriod" startAt="8"/>
            </a:pPr>
            <a:endParaRPr lang="tr-TR" dirty="0" smtClean="0"/>
          </a:p>
          <a:p>
            <a:pPr marL="457200" indent="-457200">
              <a:lnSpc>
                <a:spcPct val="100000"/>
              </a:lnSpc>
              <a:spcBef>
                <a:spcPts val="0"/>
              </a:spcBef>
              <a:spcAft>
                <a:spcPts val="400"/>
              </a:spcAft>
              <a:buFont typeface="+mj-lt"/>
              <a:buAutoNum type="arabicPeriod" startAt="8"/>
            </a:pPr>
            <a:r>
              <a:rPr lang="tr-TR" dirty="0" smtClean="0"/>
              <a:t>Standart </a:t>
            </a:r>
            <a:r>
              <a:rPr lang="tr-TR" dirty="0"/>
              <a:t>uygulamalar ve mevzuatın yanı sıra; birimin ihtiyaçları doğrultusunda geliştirdiği özgün yaklaşım ve uygulamalarına ilişkin </a:t>
            </a:r>
            <a:r>
              <a:rPr lang="tr-TR" dirty="0" smtClean="0"/>
              <a:t>kanıtlar</a:t>
            </a:r>
            <a:r>
              <a:rPr lang="tr-TR" dirty="0"/>
              <a:t>.</a:t>
            </a:r>
          </a:p>
        </p:txBody>
      </p:sp>
      <p:sp>
        <p:nvSpPr>
          <p:cNvPr id="4" name="Veri Yer Tutucusu 3"/>
          <p:cNvSpPr>
            <a:spLocks noGrp="1"/>
          </p:cNvSpPr>
          <p:nvPr>
            <p:ph type="dt" sz="half" idx="10"/>
          </p:nvPr>
        </p:nvSpPr>
        <p:spPr/>
        <p:txBody>
          <a:bodyPr/>
          <a:lstStyle/>
          <a:p>
            <a:fld id="{0D0FF53C-1FBF-4202-8D4E-571570777643}"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24</a:t>
            </a:fld>
            <a:endParaRPr lang="tr-TR"/>
          </a:p>
        </p:txBody>
      </p:sp>
      <p:sp>
        <p:nvSpPr>
          <p:cNvPr id="10" name="Unvan 1"/>
          <p:cNvSpPr>
            <a:spLocks noGrp="1"/>
          </p:cNvSpPr>
          <p:nvPr>
            <p:ph type="title"/>
          </p:nvPr>
        </p:nvSpPr>
        <p:spPr>
          <a:xfrm>
            <a:off x="971469" y="158767"/>
            <a:ext cx="10985004" cy="741778"/>
          </a:xfrm>
        </p:spPr>
        <p:txBody>
          <a:bodyPr>
            <a:noAutofit/>
          </a:bodyPr>
          <a:lstStyle/>
          <a:p>
            <a:pPr marL="0" indent="0" algn="ctr">
              <a:lnSpc>
                <a:spcPct val="100000"/>
              </a:lnSpc>
              <a:spcBef>
                <a:spcPts val="0"/>
              </a:spcBef>
            </a:pPr>
            <a:r>
              <a:rPr lang="tr-TR" sz="2800" b="1" dirty="0">
                <a:solidFill>
                  <a:srgbClr val="FF0000"/>
                </a:solidFill>
              </a:rPr>
              <a:t>B.1. Program Tasarımı, Değerlendirmesi ve Güncellenmesi /</a:t>
            </a:r>
            <a:r>
              <a:rPr lang="tr-TR" sz="2800" dirty="0">
                <a:solidFill>
                  <a:srgbClr val="FF0000"/>
                </a:solidFill>
              </a:rPr>
              <a:t/>
            </a:r>
            <a:br>
              <a:rPr lang="tr-TR" sz="2800" dirty="0">
                <a:solidFill>
                  <a:srgbClr val="FF0000"/>
                </a:solidFill>
              </a:rPr>
            </a:br>
            <a:r>
              <a:rPr lang="tr-TR" sz="2800" b="1" dirty="0">
                <a:solidFill>
                  <a:srgbClr val="0000CC"/>
                </a:solidFill>
              </a:rPr>
              <a:t>B.1.4. Öğrenci iş yüküne dayalı ders tasarımı</a:t>
            </a:r>
            <a:endParaRPr lang="tr-TR" sz="2800" dirty="0">
              <a:solidFill>
                <a:srgbClr val="0000CC"/>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148088"/>
            <a:ext cx="424045" cy="429935"/>
          </a:xfrm>
          <a:prstGeom prst="rect">
            <a:avLst/>
          </a:prstGeom>
        </p:spPr>
      </p:pic>
      <p:pic>
        <p:nvPicPr>
          <p:cNvPr id="7170" name="Picture 2" descr="PPT - ULUDAĞ ÜNİVERSİTESİ ÖĞRENCİLERİ İÇİN BOLOGNA SÜRECİ ve AKTS  BİLGİLENDİRME SUNUMU PowerPoint Presentation - ID:46708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442109"/>
            <a:ext cx="3911676" cy="352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257678"/>
      </p:ext>
    </p:extLst>
  </p:cSld>
  <p:clrMapOvr>
    <a:masterClrMapping/>
  </p:clrMapOvr>
  <mc:AlternateContent xmlns:mc="http://schemas.openxmlformats.org/markup-compatibility/2006">
    <mc:Choice xmlns:p14="http://schemas.microsoft.com/office/powerpoint/2010/main" Requires="p14">
      <p:transition p14:dur="250">
        <p14:ferris dir="l"/>
      </p:transition>
    </mc:Choice>
    <mc:Fallback>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34753"/>
            <a:ext cx="11104418" cy="776438"/>
          </a:xfrm>
        </p:spPr>
        <p:txBody>
          <a:bodyPr>
            <a:noAutofit/>
          </a:bodyPr>
          <a:lstStyle/>
          <a:p>
            <a:pPr algn="ctr"/>
            <a:r>
              <a:rPr lang="tr-TR" sz="2800" b="1" dirty="0">
                <a:solidFill>
                  <a:srgbClr val="FF0000"/>
                </a:solidFill>
              </a:rPr>
              <a:t>B.1. Program Tasarımı, Değerlendirmesi ve Güncellenmesi /</a:t>
            </a:r>
            <a:r>
              <a:rPr lang="tr-TR" sz="2800" dirty="0">
                <a:solidFill>
                  <a:srgbClr val="FF0000"/>
                </a:solidFill>
              </a:rPr>
              <a:t/>
            </a:r>
            <a:br>
              <a:rPr lang="tr-TR" sz="2800" dirty="0">
                <a:solidFill>
                  <a:srgbClr val="FF0000"/>
                </a:solidFill>
              </a:rPr>
            </a:br>
            <a:r>
              <a:rPr lang="tr-TR" sz="2800" b="1" dirty="0" smtClean="0">
                <a:solidFill>
                  <a:srgbClr val="0000CC"/>
                </a:solidFill>
              </a:rPr>
              <a:t>B.1.5. Programların izlenmesi ve güncellenmesi</a:t>
            </a:r>
            <a:endParaRPr lang="tr-TR" sz="2800" dirty="0">
              <a:solidFill>
                <a:srgbClr val="0000CC"/>
              </a:solidFill>
            </a:endParaRPr>
          </a:p>
        </p:txBody>
      </p:sp>
      <p:sp>
        <p:nvSpPr>
          <p:cNvPr id="3" name="İçerik Yer Tutucusu 2"/>
          <p:cNvSpPr>
            <a:spLocks noGrp="1"/>
          </p:cNvSpPr>
          <p:nvPr>
            <p:ph idx="1"/>
          </p:nvPr>
        </p:nvSpPr>
        <p:spPr>
          <a:xfrm>
            <a:off x="838200" y="1818640"/>
            <a:ext cx="10815320" cy="4537709"/>
          </a:xfrm>
        </p:spPr>
        <p:txBody>
          <a:bodyPr>
            <a:noAutofit/>
          </a:bodyPr>
          <a:lstStyle/>
          <a:p>
            <a:pPr algn="just">
              <a:lnSpc>
                <a:spcPct val="100000"/>
              </a:lnSpc>
              <a:spcBef>
                <a:spcPts val="0"/>
              </a:spcBef>
              <a:spcAft>
                <a:spcPts val="400"/>
              </a:spcAft>
            </a:pPr>
            <a:r>
              <a:rPr lang="tr-TR" sz="3200" dirty="0"/>
              <a:t>Her </a:t>
            </a:r>
            <a:r>
              <a:rPr lang="tr-TR" sz="3200" dirty="0">
                <a:solidFill>
                  <a:srgbClr val="0000CC"/>
                </a:solidFill>
              </a:rPr>
              <a:t>program ve ders </a:t>
            </a:r>
            <a:r>
              <a:rPr lang="tr-TR" sz="3200" dirty="0"/>
              <a:t>için (örgün, uzaktan, karma, açıktan) </a:t>
            </a:r>
            <a:r>
              <a:rPr lang="tr-TR" sz="3200" b="1" dirty="0">
                <a:solidFill>
                  <a:srgbClr val="C00000"/>
                </a:solidFill>
              </a:rPr>
              <a:t>program amaçlarının ve öğrenme çıktılarının izlenmesi planlandığı </a:t>
            </a:r>
            <a:r>
              <a:rPr lang="tr-TR" sz="3200" dirty="0"/>
              <a:t>şekilde gerçekleşmektedir. </a:t>
            </a:r>
            <a:endParaRPr lang="tr-TR" sz="3200" dirty="0" smtClean="0"/>
          </a:p>
          <a:p>
            <a:pPr algn="just">
              <a:lnSpc>
                <a:spcPct val="100000"/>
              </a:lnSpc>
              <a:spcBef>
                <a:spcPts val="0"/>
              </a:spcBef>
              <a:spcAft>
                <a:spcPts val="400"/>
              </a:spcAft>
            </a:pPr>
            <a:endParaRPr lang="tr-TR" sz="3200" dirty="0"/>
          </a:p>
          <a:p>
            <a:pPr algn="just">
              <a:lnSpc>
                <a:spcPct val="100000"/>
              </a:lnSpc>
              <a:spcBef>
                <a:spcPts val="0"/>
              </a:spcBef>
              <a:spcAft>
                <a:spcPts val="400"/>
              </a:spcAft>
            </a:pPr>
            <a:r>
              <a:rPr lang="tr-TR" sz="3200" dirty="0" smtClean="0"/>
              <a:t>Bu </a:t>
            </a:r>
            <a:r>
              <a:rPr lang="tr-TR" sz="3200" dirty="0"/>
              <a:t>sürecin </a:t>
            </a:r>
            <a:r>
              <a:rPr lang="tr-TR" sz="3200" dirty="0" smtClean="0"/>
              <a:t>isleyişi </a:t>
            </a:r>
            <a:r>
              <a:rPr lang="tr-TR" sz="3200" dirty="0"/>
              <a:t>ve sonuçları </a:t>
            </a:r>
            <a:r>
              <a:rPr lang="tr-TR" sz="3200" b="1" dirty="0">
                <a:solidFill>
                  <a:srgbClr val="C00000"/>
                </a:solidFill>
              </a:rPr>
              <a:t>paydaşlarla birlikte değerlendirilmektedir</a:t>
            </a:r>
            <a:r>
              <a:rPr lang="tr-TR" sz="3200" dirty="0"/>
              <a:t>. </a:t>
            </a:r>
            <a:endParaRPr lang="tr-TR" sz="3200" dirty="0" smtClean="0"/>
          </a:p>
          <a:p>
            <a:pPr marL="0" indent="0" algn="just">
              <a:lnSpc>
                <a:spcPct val="100000"/>
              </a:lnSpc>
              <a:spcBef>
                <a:spcPts val="0"/>
              </a:spcBef>
              <a:spcAft>
                <a:spcPts val="400"/>
              </a:spcAft>
              <a:buNone/>
            </a:pPr>
            <a:endParaRPr lang="tr-TR" sz="3200" dirty="0" smtClean="0"/>
          </a:p>
        </p:txBody>
      </p:sp>
      <p:sp>
        <p:nvSpPr>
          <p:cNvPr id="4" name="Veri Yer Tutucusu 3"/>
          <p:cNvSpPr>
            <a:spLocks noGrp="1"/>
          </p:cNvSpPr>
          <p:nvPr>
            <p:ph type="dt" sz="half" idx="10"/>
          </p:nvPr>
        </p:nvSpPr>
        <p:spPr/>
        <p:txBody>
          <a:bodyPr/>
          <a:lstStyle/>
          <a:p>
            <a:fld id="{60BEC5F9-C80B-4ACA-A918-8264783CAA3D}"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25</a:t>
            </a:fld>
            <a:endParaRPr lang="tr-TR"/>
          </a:p>
        </p:txBody>
      </p:sp>
    </p:spTree>
    <p:extLst>
      <p:ext uri="{BB962C8B-B14F-4D97-AF65-F5344CB8AC3E}">
        <p14:creationId xmlns:p14="http://schemas.microsoft.com/office/powerpoint/2010/main" val="1175141816"/>
      </p:ext>
    </p:extLst>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34753"/>
            <a:ext cx="11104418" cy="776438"/>
          </a:xfrm>
        </p:spPr>
        <p:txBody>
          <a:bodyPr>
            <a:noAutofit/>
          </a:bodyPr>
          <a:lstStyle/>
          <a:p>
            <a:pPr algn="ctr"/>
            <a:r>
              <a:rPr lang="tr-TR" sz="2800" b="1" dirty="0">
                <a:solidFill>
                  <a:srgbClr val="FF0000"/>
                </a:solidFill>
              </a:rPr>
              <a:t>B.1. Program Tasarımı, Değerlendirmesi ve Güncellenmesi /</a:t>
            </a:r>
            <a:r>
              <a:rPr lang="tr-TR" sz="2800" dirty="0">
                <a:solidFill>
                  <a:srgbClr val="FF0000"/>
                </a:solidFill>
              </a:rPr>
              <a:t/>
            </a:r>
            <a:br>
              <a:rPr lang="tr-TR" sz="2800" dirty="0">
                <a:solidFill>
                  <a:srgbClr val="FF0000"/>
                </a:solidFill>
              </a:rPr>
            </a:br>
            <a:r>
              <a:rPr lang="tr-TR" sz="2800" b="1" dirty="0" smtClean="0">
                <a:solidFill>
                  <a:srgbClr val="0000CC"/>
                </a:solidFill>
              </a:rPr>
              <a:t>B.1.5. Programların izlenmesi ve güncellenmesi</a:t>
            </a:r>
            <a:endParaRPr lang="tr-TR" sz="2800" dirty="0">
              <a:solidFill>
                <a:srgbClr val="0000CC"/>
              </a:solidFill>
            </a:endParaRPr>
          </a:p>
        </p:txBody>
      </p:sp>
      <p:sp>
        <p:nvSpPr>
          <p:cNvPr id="3" name="İçerik Yer Tutucusu 2"/>
          <p:cNvSpPr>
            <a:spLocks noGrp="1"/>
          </p:cNvSpPr>
          <p:nvPr>
            <p:ph idx="1"/>
          </p:nvPr>
        </p:nvSpPr>
        <p:spPr>
          <a:xfrm>
            <a:off x="838200" y="1442720"/>
            <a:ext cx="11104418" cy="4913629"/>
          </a:xfrm>
        </p:spPr>
        <p:txBody>
          <a:bodyPr>
            <a:noAutofit/>
          </a:bodyPr>
          <a:lstStyle/>
          <a:p>
            <a:pPr algn="just">
              <a:lnSpc>
                <a:spcPct val="100000"/>
              </a:lnSpc>
              <a:spcBef>
                <a:spcPts val="0"/>
              </a:spcBef>
              <a:spcAft>
                <a:spcPts val="400"/>
              </a:spcAft>
            </a:pPr>
            <a:r>
              <a:rPr lang="tr-TR" sz="3200" dirty="0" smtClean="0"/>
              <a:t>Eğitim </a:t>
            </a:r>
            <a:r>
              <a:rPr lang="tr-TR" sz="3200" dirty="0"/>
              <a:t>ve öğretim ile ilgili istatistiki göstergeler (</a:t>
            </a:r>
            <a:r>
              <a:rPr lang="tr-TR" sz="3200" i="1" dirty="0">
                <a:solidFill>
                  <a:srgbClr val="0000CC"/>
                </a:solidFill>
              </a:rPr>
              <a:t>her yarıyıl açılan dersler, öğrenci sayıları, başarı durumları, geri besleme sonuçları, ders çeşitliliği, </a:t>
            </a:r>
            <a:r>
              <a:rPr lang="tr-TR" sz="3200" i="1" dirty="0" err="1">
                <a:solidFill>
                  <a:srgbClr val="0000CC"/>
                </a:solidFill>
              </a:rPr>
              <a:t>lab</a:t>
            </a:r>
            <a:r>
              <a:rPr lang="tr-TR" sz="3200" i="1" dirty="0">
                <a:solidFill>
                  <a:srgbClr val="0000CC"/>
                </a:solidFill>
              </a:rPr>
              <a:t> uygulama, lisans/lisansüstü dengeleri, ilişki kesme sayıları/nedenleri</a:t>
            </a:r>
            <a:r>
              <a:rPr lang="tr-TR" sz="3200" i="1" dirty="0" smtClean="0">
                <a:solidFill>
                  <a:srgbClr val="0000CC"/>
                </a:solidFill>
              </a:rPr>
              <a:t>, vb</a:t>
            </a:r>
            <a:r>
              <a:rPr lang="tr-TR" sz="3200" i="1" dirty="0">
                <a:solidFill>
                  <a:srgbClr val="0000CC"/>
                </a:solidFill>
              </a:rPr>
              <a:t>.) </a:t>
            </a:r>
            <a:r>
              <a:rPr lang="tr-TR" sz="3200" b="1" i="1" dirty="0">
                <a:solidFill>
                  <a:srgbClr val="FF0000"/>
                </a:solidFill>
              </a:rPr>
              <a:t>periyodik ve sistematik şekilde izlenmekte, tartışılmakta, değerlendirilmekte, karşılaştırılmakta ve kaliteli eğitim yönündeki gelişim </a:t>
            </a:r>
            <a:r>
              <a:rPr lang="tr-TR" sz="3200" dirty="0"/>
              <a:t>sürdürülmektedir. </a:t>
            </a:r>
          </a:p>
        </p:txBody>
      </p:sp>
      <p:sp>
        <p:nvSpPr>
          <p:cNvPr id="4" name="Veri Yer Tutucusu 3"/>
          <p:cNvSpPr>
            <a:spLocks noGrp="1"/>
          </p:cNvSpPr>
          <p:nvPr>
            <p:ph type="dt" sz="half" idx="10"/>
          </p:nvPr>
        </p:nvSpPr>
        <p:spPr/>
        <p:txBody>
          <a:bodyPr/>
          <a:lstStyle/>
          <a:p>
            <a:fld id="{EC3C6EFD-6259-4B4A-9329-28145ED922C2}"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26</a:t>
            </a:fld>
            <a:endParaRPr lang="tr-TR"/>
          </a:p>
        </p:txBody>
      </p:sp>
    </p:spTree>
    <p:extLst>
      <p:ext uri="{BB962C8B-B14F-4D97-AF65-F5344CB8AC3E}">
        <p14:creationId xmlns:p14="http://schemas.microsoft.com/office/powerpoint/2010/main" val="2199537273"/>
      </p:ext>
    </p:extLst>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34753"/>
            <a:ext cx="11104418" cy="776438"/>
          </a:xfrm>
        </p:spPr>
        <p:txBody>
          <a:bodyPr>
            <a:noAutofit/>
          </a:bodyPr>
          <a:lstStyle/>
          <a:p>
            <a:pPr algn="ctr"/>
            <a:r>
              <a:rPr lang="tr-TR" sz="2800" b="1" dirty="0">
                <a:solidFill>
                  <a:srgbClr val="FF0000"/>
                </a:solidFill>
              </a:rPr>
              <a:t>B.1. Program Tasarımı, Değerlendirmesi ve Güncellenmesi /</a:t>
            </a:r>
            <a:r>
              <a:rPr lang="tr-TR" sz="2800" dirty="0">
                <a:solidFill>
                  <a:srgbClr val="FF0000"/>
                </a:solidFill>
              </a:rPr>
              <a:t/>
            </a:r>
            <a:br>
              <a:rPr lang="tr-TR" sz="2800" dirty="0">
                <a:solidFill>
                  <a:srgbClr val="FF0000"/>
                </a:solidFill>
              </a:rPr>
            </a:br>
            <a:r>
              <a:rPr lang="tr-TR" sz="2800" b="1" dirty="0" smtClean="0">
                <a:solidFill>
                  <a:srgbClr val="0000CC"/>
                </a:solidFill>
              </a:rPr>
              <a:t>B.1.5. Programların izlenmesi ve güncellenmesi</a:t>
            </a:r>
            <a:endParaRPr lang="tr-TR" sz="2800" dirty="0">
              <a:solidFill>
                <a:srgbClr val="0000CC"/>
              </a:solidFill>
            </a:endParaRPr>
          </a:p>
        </p:txBody>
      </p:sp>
      <p:sp>
        <p:nvSpPr>
          <p:cNvPr id="3" name="İçerik Yer Tutucusu 2"/>
          <p:cNvSpPr>
            <a:spLocks noGrp="1"/>
          </p:cNvSpPr>
          <p:nvPr>
            <p:ph idx="1"/>
          </p:nvPr>
        </p:nvSpPr>
        <p:spPr>
          <a:xfrm>
            <a:off x="487680" y="1320800"/>
            <a:ext cx="7665720" cy="5035549"/>
          </a:xfrm>
        </p:spPr>
        <p:txBody>
          <a:bodyPr>
            <a:noAutofit/>
          </a:bodyPr>
          <a:lstStyle/>
          <a:p>
            <a:pPr algn="just">
              <a:lnSpc>
                <a:spcPct val="100000"/>
              </a:lnSpc>
              <a:spcBef>
                <a:spcPts val="0"/>
              </a:spcBef>
              <a:spcAft>
                <a:spcPts val="400"/>
              </a:spcAft>
            </a:pPr>
            <a:r>
              <a:rPr lang="tr-TR" sz="3200" b="1" i="1" dirty="0" smtClean="0">
                <a:solidFill>
                  <a:srgbClr val="C00000"/>
                </a:solidFill>
              </a:rPr>
              <a:t>Program </a:t>
            </a:r>
            <a:r>
              <a:rPr lang="tr-TR" sz="3200" b="1" i="1" dirty="0">
                <a:solidFill>
                  <a:srgbClr val="C00000"/>
                </a:solidFill>
              </a:rPr>
              <a:t>akreditasyonu planlaması</a:t>
            </a:r>
            <a:r>
              <a:rPr lang="tr-TR" sz="3200" dirty="0"/>
              <a:t>, teşviki ve uygulaması vardır; </a:t>
            </a:r>
            <a:r>
              <a:rPr lang="tr-TR" sz="3200" b="1" i="1" dirty="0">
                <a:solidFill>
                  <a:srgbClr val="FF0000"/>
                </a:solidFill>
              </a:rPr>
              <a:t>kurumun akreditasyon stratejisi </a:t>
            </a:r>
            <a:r>
              <a:rPr lang="tr-TR" sz="3200" dirty="0"/>
              <a:t>belirtilmiş ve sonuçları tartışılmıştır. </a:t>
            </a:r>
            <a:endParaRPr lang="tr-TR" sz="3200" dirty="0" smtClean="0"/>
          </a:p>
          <a:p>
            <a:pPr algn="just">
              <a:lnSpc>
                <a:spcPct val="100000"/>
              </a:lnSpc>
              <a:spcBef>
                <a:spcPts val="0"/>
              </a:spcBef>
              <a:spcAft>
                <a:spcPts val="400"/>
              </a:spcAft>
            </a:pPr>
            <a:endParaRPr lang="tr-TR" sz="3200" dirty="0"/>
          </a:p>
          <a:p>
            <a:pPr algn="just">
              <a:lnSpc>
                <a:spcPct val="100000"/>
              </a:lnSpc>
              <a:spcBef>
                <a:spcPts val="0"/>
              </a:spcBef>
              <a:spcAft>
                <a:spcPts val="400"/>
              </a:spcAft>
            </a:pPr>
            <a:r>
              <a:rPr lang="tr-TR" sz="3200" b="1" dirty="0" smtClean="0">
                <a:solidFill>
                  <a:srgbClr val="C00000"/>
                </a:solidFill>
              </a:rPr>
              <a:t>Akreditasyonun </a:t>
            </a:r>
            <a:r>
              <a:rPr lang="tr-TR" sz="3200" b="1" dirty="0">
                <a:solidFill>
                  <a:srgbClr val="C00000"/>
                </a:solidFill>
              </a:rPr>
              <a:t>getirileri</a:t>
            </a:r>
            <a:r>
              <a:rPr lang="tr-TR" sz="3200" dirty="0"/>
              <a:t>, </a:t>
            </a:r>
            <a:r>
              <a:rPr lang="tr-TR" sz="3200" b="1" dirty="0"/>
              <a:t>iç kalite güvence sistemine</a:t>
            </a:r>
            <a:r>
              <a:rPr lang="tr-TR" sz="3200" dirty="0"/>
              <a:t> katkısı değerlendirilmektedir.</a:t>
            </a:r>
          </a:p>
        </p:txBody>
      </p:sp>
      <p:sp>
        <p:nvSpPr>
          <p:cNvPr id="4" name="Veri Yer Tutucusu 3"/>
          <p:cNvSpPr>
            <a:spLocks noGrp="1"/>
          </p:cNvSpPr>
          <p:nvPr>
            <p:ph type="dt" sz="half" idx="10"/>
          </p:nvPr>
        </p:nvSpPr>
        <p:spPr/>
        <p:txBody>
          <a:bodyPr/>
          <a:lstStyle/>
          <a:p>
            <a:fld id="{83B97675-5BB2-4846-8091-D3C7FAEE8776}"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27</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4124" y="6291540"/>
            <a:ext cx="438803" cy="429935"/>
          </a:xfrm>
          <a:prstGeom prst="rect">
            <a:avLst/>
          </a:prstGeom>
        </p:spPr>
      </p:pic>
      <p:pic>
        <p:nvPicPr>
          <p:cNvPr id="8194" name="Picture 2" descr="YÖKAK/THEQC Öğrenci Komisyonu | Program Akreditasyonu Kuruluşlarını  Tanıyalım - 24🧡 Detaylı bilgi için ⤵️ 🔗 https://medek.org.tr/ . . . ....  | Inst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3699" y="911191"/>
            <a:ext cx="2229228" cy="222922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Eğitim Fakültesi'nde EPDAD Lisans Programları Akreditasyon Değerlendirme  Süreci Tamamland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0656" y="3513434"/>
            <a:ext cx="2753468" cy="83328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stanbul - 🎉 Akreditasyon Sayımız Artmaya Devam Ediyor! İstanbul  Üniversitesi-Cerrahpaşa olarak akredite lisans program sayımızı 28'e  yükselttik! 👏 ✓ Yeni Akreditasyonlar: • İnşaat Mühendisliği • Makine  Mühendisliği Her iki bölümümüz d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5674" y="4681814"/>
            <a:ext cx="2838450" cy="160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288416"/>
      </p:ext>
    </p:extLst>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426720" y="1229359"/>
            <a:ext cx="11369843" cy="4886961"/>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1000" b="1" dirty="0" smtClean="0">
              <a:solidFill>
                <a:srgbClr val="FF0000"/>
              </a:solidFill>
            </a:endParaRPr>
          </a:p>
          <a:p>
            <a:pPr marL="457200" indent="-457200" algn="just">
              <a:lnSpc>
                <a:spcPct val="100000"/>
              </a:lnSpc>
              <a:spcBef>
                <a:spcPts val="0"/>
              </a:spcBef>
              <a:spcAft>
                <a:spcPts val="400"/>
              </a:spcAft>
              <a:buFont typeface="+mj-lt"/>
              <a:buAutoNum type="arabicPeriod"/>
            </a:pPr>
            <a:r>
              <a:rPr lang="tr-TR" sz="2400" dirty="0"/>
              <a:t>Programların izlenmesi ve güncellenmesine ilişkin </a:t>
            </a:r>
            <a:r>
              <a:rPr lang="tr-TR" sz="2400" b="1" dirty="0">
                <a:solidFill>
                  <a:srgbClr val="FF0000"/>
                </a:solidFill>
              </a:rPr>
              <a:t>periyot – takvim (yıllık ve program süresinin sonunda) </a:t>
            </a:r>
            <a:r>
              <a:rPr lang="tr-TR" sz="2400" dirty="0"/>
              <a:t>ilke, kural, gösterge, plan ve uygulamalara ilişkin kanıtlar,</a:t>
            </a:r>
          </a:p>
          <a:p>
            <a:pPr marL="457200" indent="-457200" algn="just">
              <a:lnSpc>
                <a:spcPct val="100000"/>
              </a:lnSpc>
              <a:spcBef>
                <a:spcPts val="0"/>
              </a:spcBef>
              <a:spcAft>
                <a:spcPts val="400"/>
              </a:spcAft>
              <a:buFont typeface="+mj-lt"/>
              <a:buAutoNum type="arabicPeriod"/>
            </a:pPr>
            <a:endParaRPr lang="tr-TR" sz="2400" dirty="0" smtClean="0"/>
          </a:p>
          <a:p>
            <a:pPr marL="457200" indent="-457200" algn="just">
              <a:lnSpc>
                <a:spcPct val="100000"/>
              </a:lnSpc>
              <a:spcBef>
                <a:spcPts val="0"/>
              </a:spcBef>
              <a:spcAft>
                <a:spcPts val="400"/>
              </a:spcAft>
              <a:buFont typeface="+mj-lt"/>
              <a:buAutoNum type="arabicPeriod"/>
            </a:pPr>
            <a:r>
              <a:rPr lang="tr-TR" sz="2400" dirty="0" smtClean="0"/>
              <a:t>Birimin </a:t>
            </a:r>
            <a:r>
              <a:rPr lang="tr-TR" sz="2400" dirty="0"/>
              <a:t>misyon, vizyon ve hedefleri doğrultusunda programlarını güncellemek üzere kurduğu mekanizmalara örnekler</a:t>
            </a:r>
            <a:r>
              <a:rPr lang="tr-TR" sz="2400" i="1" dirty="0">
                <a:solidFill>
                  <a:srgbClr val="0000CC"/>
                </a:solidFill>
              </a:rPr>
              <a:t> (Kurul/komisyonlar, bilgi yönetim sistemi, geri bildirim sistemi, vb.,), </a:t>
            </a:r>
          </a:p>
          <a:p>
            <a:pPr marL="457200" indent="-457200" algn="just">
              <a:lnSpc>
                <a:spcPct val="100000"/>
              </a:lnSpc>
              <a:spcBef>
                <a:spcPts val="0"/>
              </a:spcBef>
              <a:spcAft>
                <a:spcPts val="400"/>
              </a:spcAft>
              <a:buFont typeface="+mj-lt"/>
              <a:buAutoNum type="arabicPeriod"/>
            </a:pPr>
            <a:endParaRPr lang="tr-TR" sz="2400" dirty="0" smtClean="0"/>
          </a:p>
          <a:p>
            <a:pPr marL="457200" indent="-457200" algn="just">
              <a:lnSpc>
                <a:spcPct val="100000"/>
              </a:lnSpc>
              <a:spcBef>
                <a:spcPts val="0"/>
              </a:spcBef>
              <a:spcAft>
                <a:spcPts val="400"/>
              </a:spcAft>
              <a:buFont typeface="+mj-lt"/>
              <a:buAutoNum type="arabicPeriod"/>
            </a:pPr>
            <a:r>
              <a:rPr lang="tr-TR" sz="2400" dirty="0" smtClean="0"/>
              <a:t>Programların </a:t>
            </a:r>
            <a:r>
              <a:rPr lang="tr-TR" sz="2400" dirty="0"/>
              <a:t>yıllık öz değerlendirme raporları (</a:t>
            </a:r>
            <a:r>
              <a:rPr lang="tr-TR" sz="2400" i="1" dirty="0">
                <a:solidFill>
                  <a:srgbClr val="0000CC"/>
                </a:solidFill>
              </a:rPr>
              <a:t>Program çıktıları açısından değerlendirme), </a:t>
            </a:r>
          </a:p>
        </p:txBody>
      </p:sp>
      <p:sp>
        <p:nvSpPr>
          <p:cNvPr id="4" name="Veri Yer Tutucusu 3"/>
          <p:cNvSpPr>
            <a:spLocks noGrp="1"/>
          </p:cNvSpPr>
          <p:nvPr>
            <p:ph type="dt" sz="half" idx="10"/>
          </p:nvPr>
        </p:nvSpPr>
        <p:spPr/>
        <p:txBody>
          <a:bodyPr/>
          <a:lstStyle/>
          <a:p>
            <a:fld id="{83666AF7-DF30-4E48-9BC4-FDBEA37DF2C5}"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28</a:t>
            </a:fld>
            <a:endParaRPr lang="tr-TR"/>
          </a:p>
        </p:txBody>
      </p:sp>
      <p:sp>
        <p:nvSpPr>
          <p:cNvPr id="10" name="Unvan 1"/>
          <p:cNvSpPr>
            <a:spLocks noGrp="1"/>
          </p:cNvSpPr>
          <p:nvPr>
            <p:ph type="title"/>
          </p:nvPr>
        </p:nvSpPr>
        <p:spPr>
          <a:xfrm>
            <a:off x="1023582" y="172622"/>
            <a:ext cx="10772981" cy="646244"/>
          </a:xfrm>
        </p:spPr>
        <p:txBody>
          <a:bodyPr>
            <a:noAutofit/>
          </a:bodyPr>
          <a:lstStyle/>
          <a:p>
            <a:pPr marL="0" indent="0" algn="ctr">
              <a:lnSpc>
                <a:spcPct val="100000"/>
              </a:lnSpc>
              <a:spcBef>
                <a:spcPts val="0"/>
              </a:spcBef>
            </a:pPr>
            <a:r>
              <a:rPr lang="tr-TR" sz="2800" b="1" dirty="0">
                <a:solidFill>
                  <a:srgbClr val="FF0000"/>
                </a:solidFill>
              </a:rPr>
              <a:t>B.1. Program Tasarımı, Değerlendirmesi ve Güncellenmesi / </a:t>
            </a:r>
            <a:r>
              <a:rPr lang="tr-TR" sz="2800" b="1" dirty="0" smtClean="0">
                <a:solidFill>
                  <a:srgbClr val="FF0000"/>
                </a:solidFill>
              </a:rPr>
              <a:t/>
            </a:r>
            <a:br>
              <a:rPr lang="tr-TR" sz="2800" b="1" dirty="0" smtClean="0">
                <a:solidFill>
                  <a:srgbClr val="FF0000"/>
                </a:solidFill>
              </a:rPr>
            </a:br>
            <a:r>
              <a:rPr lang="tr-TR" sz="2800" b="1" dirty="0" smtClean="0">
                <a:solidFill>
                  <a:srgbClr val="0000CC"/>
                </a:solidFill>
              </a:rPr>
              <a:t>B.1.5</a:t>
            </a:r>
            <a:r>
              <a:rPr lang="tr-TR" sz="2800" b="1" dirty="0">
                <a:solidFill>
                  <a:srgbClr val="0000CC"/>
                </a:solidFill>
              </a:rPr>
              <a:t>. Programların izlenmesi ve güncellenmesi</a:t>
            </a:r>
            <a:endParaRPr lang="tr-TR" sz="2800" dirty="0">
              <a:solidFill>
                <a:srgbClr val="0000CC"/>
              </a:solidFill>
            </a:endParaRPr>
          </a:p>
        </p:txBody>
      </p:sp>
    </p:spTree>
    <p:extLst>
      <p:ext uri="{BB962C8B-B14F-4D97-AF65-F5344CB8AC3E}">
        <p14:creationId xmlns:p14="http://schemas.microsoft.com/office/powerpoint/2010/main" val="1592667976"/>
      </p:ext>
    </p:extLst>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526473" y="1493520"/>
            <a:ext cx="11277600" cy="4760656"/>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1000" b="1" dirty="0" smtClean="0">
              <a:solidFill>
                <a:srgbClr val="FF0000"/>
              </a:solidFill>
            </a:endParaRPr>
          </a:p>
          <a:p>
            <a:pPr marL="457200" indent="-457200" algn="just">
              <a:lnSpc>
                <a:spcPct val="100000"/>
              </a:lnSpc>
              <a:spcBef>
                <a:spcPts val="0"/>
              </a:spcBef>
              <a:spcAft>
                <a:spcPts val="400"/>
              </a:spcAft>
              <a:buFont typeface="+mj-lt"/>
              <a:buAutoNum type="arabicPeriod" startAt="4"/>
            </a:pPr>
            <a:r>
              <a:rPr lang="tr-TR" sz="2400" dirty="0" smtClean="0"/>
              <a:t>Program </a:t>
            </a:r>
            <a:r>
              <a:rPr lang="tr-TR" sz="2400" dirty="0"/>
              <a:t>çıktılarına ulaşılıp ulaşılmadığını izleyen sistemler </a:t>
            </a:r>
            <a:r>
              <a:rPr lang="tr-TR" sz="2400" i="1" dirty="0">
                <a:solidFill>
                  <a:srgbClr val="0000CC"/>
                </a:solidFill>
              </a:rPr>
              <a:t>(Bilgi Yönetim Sistemi, ders öğrenme çıktıları sınav türü-sorusu eşleştirmeleri, vb.,),</a:t>
            </a:r>
          </a:p>
          <a:p>
            <a:pPr marL="457200" indent="-457200" algn="just">
              <a:lnSpc>
                <a:spcPct val="100000"/>
              </a:lnSpc>
              <a:spcBef>
                <a:spcPts val="0"/>
              </a:spcBef>
              <a:spcAft>
                <a:spcPts val="400"/>
              </a:spcAft>
              <a:buFont typeface="+mj-lt"/>
              <a:buAutoNum type="arabicPeriod" startAt="4"/>
            </a:pPr>
            <a:endParaRPr lang="tr-TR" sz="2400" dirty="0"/>
          </a:p>
          <a:p>
            <a:pPr marL="457200" indent="-457200" algn="just">
              <a:lnSpc>
                <a:spcPct val="100000"/>
              </a:lnSpc>
              <a:spcBef>
                <a:spcPts val="0"/>
              </a:spcBef>
              <a:spcAft>
                <a:spcPts val="400"/>
              </a:spcAft>
              <a:buFont typeface="+mj-lt"/>
              <a:buAutoNum type="arabicPeriod" startAt="4"/>
            </a:pPr>
            <a:r>
              <a:rPr lang="tr-TR" sz="2400" dirty="0"/>
              <a:t>Programların yıllık ve program süresi temelli izlemelerden hareketle yapılan </a:t>
            </a:r>
            <a:r>
              <a:rPr lang="tr-TR" sz="2400" b="1" dirty="0">
                <a:solidFill>
                  <a:srgbClr val="0000CC"/>
                </a:solidFill>
              </a:rPr>
              <a:t>iyileştirmelere ve uygulamalara örnekler, </a:t>
            </a:r>
          </a:p>
          <a:p>
            <a:pPr marL="457200" indent="-457200" algn="just">
              <a:lnSpc>
                <a:spcPct val="100000"/>
              </a:lnSpc>
              <a:spcBef>
                <a:spcPts val="0"/>
              </a:spcBef>
              <a:spcAft>
                <a:spcPts val="400"/>
              </a:spcAft>
              <a:buFont typeface="+mj-lt"/>
              <a:buAutoNum type="arabicPeriod" startAt="4"/>
            </a:pPr>
            <a:endParaRPr lang="tr-TR" sz="2400" b="1" dirty="0">
              <a:solidFill>
                <a:srgbClr val="0000CC"/>
              </a:solidFill>
            </a:endParaRPr>
          </a:p>
          <a:p>
            <a:pPr marL="457200" indent="-457200" algn="just">
              <a:lnSpc>
                <a:spcPct val="100000"/>
              </a:lnSpc>
              <a:spcBef>
                <a:spcPts val="0"/>
              </a:spcBef>
              <a:spcAft>
                <a:spcPts val="400"/>
              </a:spcAft>
              <a:buFont typeface="+mj-lt"/>
              <a:buAutoNum type="arabicPeriod" startAt="4"/>
            </a:pPr>
            <a:r>
              <a:rPr lang="tr-TR" sz="2400" dirty="0" smtClean="0"/>
              <a:t>Yapılan </a:t>
            </a:r>
            <a:r>
              <a:rPr lang="tr-TR" sz="2400" dirty="0"/>
              <a:t>iyileştirmeler ve değişiklikler konusunda </a:t>
            </a:r>
            <a:r>
              <a:rPr lang="tr-TR" sz="2400" b="1" dirty="0">
                <a:solidFill>
                  <a:srgbClr val="0000CC"/>
                </a:solidFill>
              </a:rPr>
              <a:t>paydaşların bilgilendirildiği </a:t>
            </a:r>
            <a:r>
              <a:rPr lang="tr-TR" sz="2400" dirty="0"/>
              <a:t>uygulamalar</a:t>
            </a:r>
            <a:r>
              <a:rPr lang="tr-TR" sz="2400" dirty="0" smtClean="0"/>
              <a:t>,</a:t>
            </a:r>
            <a:endParaRPr lang="tr-TR" sz="2400" dirty="0"/>
          </a:p>
        </p:txBody>
      </p:sp>
      <p:sp>
        <p:nvSpPr>
          <p:cNvPr id="4" name="Veri Yer Tutucusu 3"/>
          <p:cNvSpPr>
            <a:spLocks noGrp="1"/>
          </p:cNvSpPr>
          <p:nvPr>
            <p:ph type="dt" sz="half" idx="10"/>
          </p:nvPr>
        </p:nvSpPr>
        <p:spPr/>
        <p:txBody>
          <a:bodyPr/>
          <a:lstStyle/>
          <a:p>
            <a:fld id="{A1B1786C-E3D6-4F4E-BBF9-13D6DD68FA97}" type="datetime1">
              <a:rPr lang="tr-TR" smtClean="0"/>
              <a:t>8.10.2025</a:t>
            </a:fld>
            <a:endParaRPr lang="tr-TR" dirty="0"/>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29</a:t>
            </a:fld>
            <a:endParaRPr lang="tr-TR"/>
          </a:p>
        </p:txBody>
      </p:sp>
      <p:sp>
        <p:nvSpPr>
          <p:cNvPr id="10" name="Unvan 1"/>
          <p:cNvSpPr>
            <a:spLocks noGrp="1"/>
          </p:cNvSpPr>
          <p:nvPr>
            <p:ph type="title"/>
          </p:nvPr>
        </p:nvSpPr>
        <p:spPr>
          <a:xfrm>
            <a:off x="1023582" y="277090"/>
            <a:ext cx="10780491" cy="541775"/>
          </a:xfrm>
        </p:spPr>
        <p:txBody>
          <a:bodyPr>
            <a:noAutofit/>
          </a:bodyPr>
          <a:lstStyle/>
          <a:p>
            <a:pPr marL="0" indent="0" algn="ctr">
              <a:lnSpc>
                <a:spcPct val="100000"/>
              </a:lnSpc>
              <a:spcBef>
                <a:spcPts val="0"/>
              </a:spcBef>
            </a:pPr>
            <a:r>
              <a:rPr lang="tr-TR" sz="2800" b="1" dirty="0">
                <a:solidFill>
                  <a:srgbClr val="FF0000"/>
                </a:solidFill>
              </a:rPr>
              <a:t>B.1. Program Tasarımı, Değerlendirmesi ve Güncellenmesi / </a:t>
            </a:r>
            <a:r>
              <a:rPr lang="tr-TR" sz="2800" b="1" dirty="0" smtClean="0">
                <a:solidFill>
                  <a:srgbClr val="FF0000"/>
                </a:solidFill>
              </a:rPr>
              <a:t/>
            </a:r>
            <a:br>
              <a:rPr lang="tr-TR" sz="2800" b="1" dirty="0" smtClean="0">
                <a:solidFill>
                  <a:srgbClr val="FF0000"/>
                </a:solidFill>
              </a:rPr>
            </a:br>
            <a:r>
              <a:rPr lang="tr-TR" sz="2800" b="1" dirty="0" smtClean="0">
                <a:solidFill>
                  <a:srgbClr val="0000CC"/>
                </a:solidFill>
              </a:rPr>
              <a:t>B.1.5</a:t>
            </a:r>
            <a:r>
              <a:rPr lang="tr-TR" sz="2800" b="1" dirty="0">
                <a:solidFill>
                  <a:srgbClr val="0000CC"/>
                </a:solidFill>
              </a:rPr>
              <a:t>. Programların izlenmesi ve güncellenmesi</a:t>
            </a:r>
            <a:endParaRPr lang="tr-TR" sz="2800" dirty="0">
              <a:solidFill>
                <a:srgbClr val="0000CC"/>
              </a:solidFill>
            </a:endParaRPr>
          </a:p>
        </p:txBody>
      </p:sp>
    </p:spTree>
    <p:extLst>
      <p:ext uri="{BB962C8B-B14F-4D97-AF65-F5344CB8AC3E}">
        <p14:creationId xmlns:p14="http://schemas.microsoft.com/office/powerpoint/2010/main" val="1536160734"/>
      </p:ext>
    </p:extLst>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346364"/>
            <a:ext cx="12192000" cy="729373"/>
          </a:xfrm>
        </p:spPr>
        <p:txBody>
          <a:bodyPr>
            <a:noAutofit/>
          </a:bodyPr>
          <a:lstStyle/>
          <a:p>
            <a:pPr algn="ctr"/>
            <a:r>
              <a:rPr lang="tr-TR" sz="3200" b="1" dirty="0">
                <a:solidFill>
                  <a:srgbClr val="0000CC"/>
                </a:solidFill>
                <a:latin typeface="Calibri" panose="020F0502020204030204" pitchFamily="34" charset="0"/>
                <a:ea typeface="Calibri" panose="020F0502020204030204" pitchFamily="34" charset="0"/>
              </a:rPr>
              <a:t>B. </a:t>
            </a:r>
            <a:r>
              <a:rPr lang="tr-TR" sz="3200" b="1" dirty="0" smtClean="0">
                <a:solidFill>
                  <a:srgbClr val="0000CC"/>
                </a:solidFill>
                <a:latin typeface="Calibri" panose="020F0502020204030204" pitchFamily="34" charset="0"/>
                <a:ea typeface="Calibri" panose="020F0502020204030204" pitchFamily="34" charset="0"/>
              </a:rPr>
              <a:t>EĞİTİM </a:t>
            </a:r>
            <a:r>
              <a:rPr lang="tr-TR" sz="3200" b="1" dirty="0">
                <a:solidFill>
                  <a:srgbClr val="0000CC"/>
                </a:solidFill>
                <a:latin typeface="Calibri" panose="020F0502020204030204" pitchFamily="34" charset="0"/>
                <a:ea typeface="Calibri" panose="020F0502020204030204" pitchFamily="34" charset="0"/>
              </a:rPr>
              <a:t>VE ÖĞRETİM</a:t>
            </a:r>
            <a:endParaRPr lang="tr-TR" sz="3200" dirty="0">
              <a:solidFill>
                <a:srgbClr val="0000CC"/>
              </a:solidFill>
            </a:endParaRPr>
          </a:p>
        </p:txBody>
      </p:sp>
      <p:sp>
        <p:nvSpPr>
          <p:cNvPr id="4" name="Veri Yer Tutucusu 3"/>
          <p:cNvSpPr>
            <a:spLocks noGrp="1"/>
          </p:cNvSpPr>
          <p:nvPr>
            <p:ph type="dt" sz="half" idx="10"/>
          </p:nvPr>
        </p:nvSpPr>
        <p:spPr/>
        <p:txBody>
          <a:bodyPr/>
          <a:lstStyle/>
          <a:p>
            <a:fld id="{ADB9CE18-0227-4C69-8F2F-330C7FE3071F}"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3</a:t>
            </a:fld>
            <a:endParaRPr lang="tr-TR"/>
          </a:p>
        </p:txBody>
      </p:sp>
      <p:pic>
        <p:nvPicPr>
          <p:cNvPr id="1026" name="Picture 2" descr="Eğitim Teknolojileri Semineri - PDA Danışmanlı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8483" y="4460167"/>
            <a:ext cx="3346206" cy="18961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kullar ne zaman açılacak? 2022-2023 yılı eğitim-öğretim takvimi... - Son  Dakika Haberler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659" y="1671815"/>
            <a:ext cx="3384552" cy="19038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B'den Türkiye'nin eğitim haritası - Son Dakika Haberle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5048" y="2402497"/>
            <a:ext cx="3308352" cy="18293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ğitimde kalite sorunu ve çözüm önerimiz' - Eğitim Ajans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706" y="4171704"/>
            <a:ext cx="3399694" cy="2549771"/>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24237" y="1573910"/>
            <a:ext cx="2660452" cy="2657971"/>
          </a:xfrm>
          <a:prstGeom prst="rect">
            <a:avLst/>
          </a:prstGeom>
        </p:spPr>
      </p:pic>
    </p:spTree>
    <p:extLst>
      <p:ext uri="{BB962C8B-B14F-4D97-AF65-F5344CB8AC3E}">
        <p14:creationId xmlns:p14="http://schemas.microsoft.com/office/powerpoint/2010/main" val="2437495703"/>
      </p:ext>
    </p:extLst>
  </p:cSld>
  <p:clrMapOvr>
    <a:masterClrMapping/>
  </p:clrMapOvr>
  <mc:AlternateContent xmlns:mc="http://schemas.openxmlformats.org/markup-compatibility/2006">
    <mc:Choice xmlns:p14="http://schemas.microsoft.com/office/powerpoint/2010/main" Requires="p14">
      <p:transition p14:dur="250">
        <p14:pan dir="u"/>
      </p:transition>
    </mc:Choice>
    <mc:Fallback>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526473" y="1330035"/>
            <a:ext cx="11431847" cy="4924141"/>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1000" b="1" dirty="0" smtClean="0">
              <a:solidFill>
                <a:srgbClr val="FF0000"/>
              </a:solidFill>
            </a:endParaRPr>
          </a:p>
          <a:p>
            <a:pPr marL="514350" indent="-514350">
              <a:lnSpc>
                <a:spcPct val="100000"/>
              </a:lnSpc>
              <a:spcBef>
                <a:spcPts val="0"/>
              </a:spcBef>
              <a:spcAft>
                <a:spcPts val="400"/>
              </a:spcAft>
              <a:buFont typeface="+mj-lt"/>
              <a:buAutoNum type="arabicPeriod" startAt="7"/>
            </a:pPr>
            <a:r>
              <a:rPr lang="tr-TR" sz="2600" dirty="0" smtClean="0"/>
              <a:t>Programın </a:t>
            </a:r>
            <a:r>
              <a:rPr lang="tr-TR" sz="2600" b="1" dirty="0">
                <a:solidFill>
                  <a:srgbClr val="FF0000"/>
                </a:solidFill>
              </a:rPr>
              <a:t>amaçlarına ulaşıp ulaşmadığına ilişkin geri bildirimler </a:t>
            </a:r>
            <a:r>
              <a:rPr lang="tr-TR" sz="2600" i="1" dirty="0">
                <a:solidFill>
                  <a:srgbClr val="0000CC"/>
                </a:solidFill>
              </a:rPr>
              <a:t>(iç ve dış paydaş (mezun, iş veren, danışma kurulu) geri bildirimleri, ders değerlendirme ve öğretim elemanı değerlendirme anketi değerlendirme raporları, vb.,),</a:t>
            </a:r>
          </a:p>
          <a:p>
            <a:pPr marL="514350" indent="-514350">
              <a:lnSpc>
                <a:spcPct val="100000"/>
              </a:lnSpc>
              <a:spcBef>
                <a:spcPts val="0"/>
              </a:spcBef>
              <a:spcAft>
                <a:spcPts val="400"/>
              </a:spcAft>
              <a:buFont typeface="+mj-lt"/>
              <a:buAutoNum type="arabicPeriod" startAt="7"/>
            </a:pPr>
            <a:endParaRPr lang="tr-TR" sz="2600" dirty="0" smtClean="0"/>
          </a:p>
          <a:p>
            <a:pPr marL="514350" indent="-514350">
              <a:lnSpc>
                <a:spcPct val="100000"/>
              </a:lnSpc>
              <a:spcBef>
                <a:spcPts val="0"/>
              </a:spcBef>
              <a:spcAft>
                <a:spcPts val="400"/>
              </a:spcAft>
              <a:buFont typeface="+mj-lt"/>
              <a:buAutoNum type="arabicPeriod" startAt="7"/>
            </a:pPr>
            <a:r>
              <a:rPr lang="tr-TR" sz="2600" dirty="0" smtClean="0"/>
              <a:t>Programların </a:t>
            </a:r>
            <a:r>
              <a:rPr lang="tr-TR" sz="2600" dirty="0"/>
              <a:t>izlenmesi, değerlendirilmesi ve güncellenmesi süreçlerine </a:t>
            </a:r>
            <a:r>
              <a:rPr lang="tr-TR" sz="2600" b="1" dirty="0">
                <a:solidFill>
                  <a:srgbClr val="FF0000"/>
                </a:solidFill>
              </a:rPr>
              <a:t>paydaş (iç ve dış paydaşlar) katılımını </a:t>
            </a:r>
            <a:r>
              <a:rPr lang="tr-TR" sz="2600" dirty="0"/>
              <a:t>gösteren kanıtlar </a:t>
            </a:r>
            <a:r>
              <a:rPr lang="tr-TR" sz="2600" i="1" dirty="0">
                <a:solidFill>
                  <a:srgbClr val="0000CC"/>
                </a:solidFill>
              </a:rPr>
              <a:t>(toplantı kararları ve tutanakları, vb.,), </a:t>
            </a:r>
            <a:endParaRPr lang="tr-TR" sz="2600" i="1" dirty="0" smtClean="0">
              <a:solidFill>
                <a:srgbClr val="0000CC"/>
              </a:solidFill>
            </a:endParaRPr>
          </a:p>
          <a:p>
            <a:pPr marL="514350" indent="-514350">
              <a:lnSpc>
                <a:spcPct val="100000"/>
              </a:lnSpc>
              <a:spcBef>
                <a:spcPts val="0"/>
              </a:spcBef>
              <a:spcAft>
                <a:spcPts val="400"/>
              </a:spcAft>
              <a:buFont typeface="+mj-lt"/>
              <a:buAutoNum type="arabicPeriod" startAt="7"/>
            </a:pPr>
            <a:endParaRPr lang="tr-TR" sz="2600" b="1" i="1" dirty="0">
              <a:solidFill>
                <a:srgbClr val="0000CC"/>
              </a:solidFill>
            </a:endParaRPr>
          </a:p>
          <a:p>
            <a:pPr marL="514350" indent="-514350">
              <a:lnSpc>
                <a:spcPct val="100000"/>
              </a:lnSpc>
              <a:spcBef>
                <a:spcPts val="0"/>
              </a:spcBef>
              <a:spcAft>
                <a:spcPts val="400"/>
              </a:spcAft>
              <a:buFont typeface="+mj-lt"/>
              <a:buAutoNum type="arabicPeriod" startAt="7"/>
            </a:pPr>
            <a:r>
              <a:rPr lang="tr-TR" sz="2600" b="1" dirty="0" smtClean="0">
                <a:solidFill>
                  <a:srgbClr val="C00000"/>
                </a:solidFill>
              </a:rPr>
              <a:t>Program </a:t>
            </a:r>
            <a:r>
              <a:rPr lang="tr-TR" sz="2600" b="1" dirty="0">
                <a:solidFill>
                  <a:srgbClr val="C00000"/>
                </a:solidFill>
              </a:rPr>
              <a:t>akreditasyonu çalışmalarını </a:t>
            </a:r>
            <a:r>
              <a:rPr lang="tr-TR" sz="2600" dirty="0">
                <a:solidFill>
                  <a:srgbClr val="0000CC"/>
                </a:solidFill>
              </a:rPr>
              <a:t>koordine eden idari mekanizmanın (kurul/ komisyon) </a:t>
            </a:r>
            <a:r>
              <a:rPr lang="tr-TR" sz="2600" i="1" dirty="0">
                <a:solidFill>
                  <a:srgbClr val="C00000"/>
                </a:solidFill>
              </a:rPr>
              <a:t>çalışma usul ve esasları, çalışma takvimi</a:t>
            </a:r>
            <a:r>
              <a:rPr lang="tr-TR" sz="2600" i="1" dirty="0" smtClean="0">
                <a:solidFill>
                  <a:srgbClr val="C00000"/>
                </a:solidFill>
              </a:rPr>
              <a:t>,</a:t>
            </a:r>
            <a:endParaRPr lang="tr-TR" sz="2600" dirty="0"/>
          </a:p>
        </p:txBody>
      </p:sp>
      <p:sp>
        <p:nvSpPr>
          <p:cNvPr id="4" name="Veri Yer Tutucusu 3"/>
          <p:cNvSpPr>
            <a:spLocks noGrp="1"/>
          </p:cNvSpPr>
          <p:nvPr>
            <p:ph type="dt" sz="half" idx="10"/>
          </p:nvPr>
        </p:nvSpPr>
        <p:spPr/>
        <p:txBody>
          <a:bodyPr/>
          <a:lstStyle/>
          <a:p>
            <a:fld id="{0AFB457F-0B62-4AFA-A2EC-5611A26452B3}" type="datetime1">
              <a:rPr lang="tr-TR" smtClean="0"/>
              <a:t>8.10.2025</a:t>
            </a:fld>
            <a:endParaRPr lang="tr-TR" dirty="0"/>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30</a:t>
            </a:fld>
            <a:endParaRPr lang="tr-TR"/>
          </a:p>
        </p:txBody>
      </p:sp>
      <p:sp>
        <p:nvSpPr>
          <p:cNvPr id="10" name="Unvan 1"/>
          <p:cNvSpPr>
            <a:spLocks noGrp="1"/>
          </p:cNvSpPr>
          <p:nvPr>
            <p:ph type="title"/>
          </p:nvPr>
        </p:nvSpPr>
        <p:spPr>
          <a:xfrm>
            <a:off x="1023582" y="277090"/>
            <a:ext cx="10780491" cy="541775"/>
          </a:xfrm>
        </p:spPr>
        <p:txBody>
          <a:bodyPr>
            <a:noAutofit/>
          </a:bodyPr>
          <a:lstStyle/>
          <a:p>
            <a:pPr marL="0" indent="0" algn="ctr">
              <a:lnSpc>
                <a:spcPct val="100000"/>
              </a:lnSpc>
              <a:spcBef>
                <a:spcPts val="0"/>
              </a:spcBef>
            </a:pPr>
            <a:r>
              <a:rPr lang="tr-TR" sz="2800" b="1" dirty="0">
                <a:solidFill>
                  <a:srgbClr val="FF0000"/>
                </a:solidFill>
              </a:rPr>
              <a:t>B.1. Program Tasarımı, Değerlendirmesi ve Güncellenmesi / </a:t>
            </a:r>
            <a:r>
              <a:rPr lang="tr-TR" sz="2800" b="1" dirty="0" smtClean="0">
                <a:solidFill>
                  <a:srgbClr val="FF0000"/>
                </a:solidFill>
              </a:rPr>
              <a:t/>
            </a:r>
            <a:br>
              <a:rPr lang="tr-TR" sz="2800" b="1" dirty="0" smtClean="0">
                <a:solidFill>
                  <a:srgbClr val="FF0000"/>
                </a:solidFill>
              </a:rPr>
            </a:br>
            <a:r>
              <a:rPr lang="tr-TR" sz="2800" b="1" dirty="0" smtClean="0">
                <a:solidFill>
                  <a:srgbClr val="0000CC"/>
                </a:solidFill>
              </a:rPr>
              <a:t>B.1.5</a:t>
            </a:r>
            <a:r>
              <a:rPr lang="tr-TR" sz="2800" b="1" dirty="0">
                <a:solidFill>
                  <a:srgbClr val="0000CC"/>
                </a:solidFill>
              </a:rPr>
              <a:t>. Programların izlenmesi ve güncellenmesi</a:t>
            </a:r>
            <a:endParaRPr lang="tr-TR" sz="2800" dirty="0">
              <a:solidFill>
                <a:srgbClr val="0000CC"/>
              </a:solidFill>
            </a:endParaRPr>
          </a:p>
        </p:txBody>
      </p:sp>
    </p:spTree>
    <p:extLst>
      <p:ext uri="{BB962C8B-B14F-4D97-AF65-F5344CB8AC3E}">
        <p14:creationId xmlns:p14="http://schemas.microsoft.com/office/powerpoint/2010/main" val="1872131027"/>
      </p:ext>
    </p:extLst>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526474" y="1330035"/>
            <a:ext cx="11277600" cy="4924141"/>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1000" b="1" dirty="0" smtClean="0">
              <a:solidFill>
                <a:srgbClr val="FF0000"/>
              </a:solidFill>
            </a:endParaRPr>
          </a:p>
          <a:p>
            <a:pPr marL="457200" indent="-457200" algn="just">
              <a:lnSpc>
                <a:spcPct val="100000"/>
              </a:lnSpc>
              <a:spcBef>
                <a:spcPts val="0"/>
              </a:spcBef>
              <a:spcAft>
                <a:spcPts val="400"/>
              </a:spcAft>
              <a:buFont typeface="+mj-lt"/>
              <a:buAutoNum type="arabicPeriod" startAt="10"/>
            </a:pPr>
            <a:r>
              <a:rPr lang="tr-TR" dirty="0" smtClean="0">
                <a:solidFill>
                  <a:srgbClr val="0000CC"/>
                </a:solidFill>
              </a:rPr>
              <a:t>Program </a:t>
            </a:r>
            <a:r>
              <a:rPr lang="tr-TR" dirty="0">
                <a:solidFill>
                  <a:srgbClr val="0000CC"/>
                </a:solidFill>
              </a:rPr>
              <a:t>akreditasyonu </a:t>
            </a:r>
            <a:r>
              <a:rPr lang="tr-TR" dirty="0" smtClean="0">
                <a:solidFill>
                  <a:srgbClr val="0000CC"/>
                </a:solidFill>
              </a:rPr>
              <a:t>çalışmalarının izlenmesi, değerlendirilmesi ve desteklenmesine yönelik kanıtlar, </a:t>
            </a:r>
            <a:endParaRPr lang="tr-TR" dirty="0">
              <a:solidFill>
                <a:srgbClr val="0000CC"/>
              </a:solidFill>
            </a:endParaRPr>
          </a:p>
          <a:p>
            <a:pPr marL="457200" indent="-457200" algn="just">
              <a:lnSpc>
                <a:spcPct val="100000"/>
              </a:lnSpc>
              <a:spcBef>
                <a:spcPts val="0"/>
              </a:spcBef>
              <a:spcAft>
                <a:spcPts val="400"/>
              </a:spcAft>
              <a:buFont typeface="+mj-lt"/>
              <a:buAutoNum type="arabicPeriod" startAt="10"/>
            </a:pPr>
            <a:endParaRPr lang="tr-TR" dirty="0" smtClean="0">
              <a:solidFill>
                <a:srgbClr val="0000CC"/>
              </a:solidFill>
            </a:endParaRPr>
          </a:p>
          <a:p>
            <a:pPr marL="457200" indent="-457200" algn="just">
              <a:lnSpc>
                <a:spcPct val="100000"/>
              </a:lnSpc>
              <a:spcBef>
                <a:spcPts val="0"/>
              </a:spcBef>
              <a:spcAft>
                <a:spcPts val="400"/>
              </a:spcAft>
              <a:buFont typeface="+mj-lt"/>
              <a:buAutoNum type="arabicPeriod" startAt="10"/>
            </a:pPr>
            <a:r>
              <a:rPr lang="tr-TR" dirty="0" smtClean="0">
                <a:solidFill>
                  <a:srgbClr val="0000CC"/>
                </a:solidFill>
              </a:rPr>
              <a:t>Akredite program sayısı,</a:t>
            </a:r>
            <a:endParaRPr lang="tr-TR" dirty="0">
              <a:solidFill>
                <a:srgbClr val="0000CC"/>
              </a:solidFill>
            </a:endParaRPr>
          </a:p>
          <a:p>
            <a:pPr marL="457200" indent="-457200" algn="just">
              <a:lnSpc>
                <a:spcPct val="100000"/>
              </a:lnSpc>
              <a:spcBef>
                <a:spcPts val="0"/>
              </a:spcBef>
              <a:spcAft>
                <a:spcPts val="400"/>
              </a:spcAft>
              <a:buFont typeface="+mj-lt"/>
              <a:buAutoNum type="arabicPeriod" startAt="10"/>
            </a:pPr>
            <a:endParaRPr lang="tr-TR" dirty="0" smtClean="0"/>
          </a:p>
          <a:p>
            <a:pPr marL="457200" indent="-457200" algn="just">
              <a:lnSpc>
                <a:spcPct val="100000"/>
              </a:lnSpc>
              <a:spcBef>
                <a:spcPts val="0"/>
              </a:spcBef>
              <a:spcAft>
                <a:spcPts val="400"/>
              </a:spcAft>
              <a:buFont typeface="+mj-lt"/>
              <a:buAutoNum type="arabicPeriod" startAt="10"/>
            </a:pPr>
            <a:r>
              <a:rPr lang="tr-TR" dirty="0" smtClean="0"/>
              <a:t>Standart </a:t>
            </a:r>
            <a:r>
              <a:rPr lang="tr-TR" dirty="0"/>
              <a:t>uygulamalar ve mevzuatın yanı sıra; birimin ihtiyaçları doğrultusunda geliştirdiği özgün yaklaşım ve uygulamalarına ilişkin kanıtlar</a:t>
            </a:r>
            <a:r>
              <a:rPr lang="tr-TR" dirty="0" smtClean="0"/>
              <a:t>.</a:t>
            </a:r>
            <a:endParaRPr lang="tr-TR" dirty="0"/>
          </a:p>
        </p:txBody>
      </p:sp>
      <p:sp>
        <p:nvSpPr>
          <p:cNvPr id="4" name="Veri Yer Tutucusu 3"/>
          <p:cNvSpPr>
            <a:spLocks noGrp="1"/>
          </p:cNvSpPr>
          <p:nvPr>
            <p:ph type="dt" sz="half" idx="10"/>
          </p:nvPr>
        </p:nvSpPr>
        <p:spPr/>
        <p:txBody>
          <a:bodyPr/>
          <a:lstStyle/>
          <a:p>
            <a:fld id="{FC3CDBE2-59F6-4F18-9209-770E0F42510C}"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31</a:t>
            </a:fld>
            <a:endParaRPr lang="tr-TR"/>
          </a:p>
        </p:txBody>
      </p:sp>
      <p:sp>
        <p:nvSpPr>
          <p:cNvPr id="10" name="Unvan 1"/>
          <p:cNvSpPr>
            <a:spLocks noGrp="1"/>
          </p:cNvSpPr>
          <p:nvPr>
            <p:ph type="title"/>
          </p:nvPr>
        </p:nvSpPr>
        <p:spPr>
          <a:xfrm>
            <a:off x="1023582" y="277090"/>
            <a:ext cx="10780491" cy="541775"/>
          </a:xfrm>
        </p:spPr>
        <p:txBody>
          <a:bodyPr>
            <a:noAutofit/>
          </a:bodyPr>
          <a:lstStyle/>
          <a:p>
            <a:pPr marL="0" indent="0" algn="ctr">
              <a:lnSpc>
                <a:spcPct val="100000"/>
              </a:lnSpc>
              <a:spcBef>
                <a:spcPts val="0"/>
              </a:spcBef>
            </a:pPr>
            <a:r>
              <a:rPr lang="tr-TR" sz="2800" b="1" dirty="0">
                <a:solidFill>
                  <a:srgbClr val="FF0000"/>
                </a:solidFill>
              </a:rPr>
              <a:t>B.1. Program Tasarımı, Değerlendirmesi ve Güncellenmesi / </a:t>
            </a:r>
            <a:r>
              <a:rPr lang="tr-TR" sz="2800" b="1" dirty="0" smtClean="0">
                <a:solidFill>
                  <a:srgbClr val="FF0000"/>
                </a:solidFill>
              </a:rPr>
              <a:t/>
            </a:r>
            <a:br>
              <a:rPr lang="tr-TR" sz="2800" b="1" dirty="0" smtClean="0">
                <a:solidFill>
                  <a:srgbClr val="FF0000"/>
                </a:solidFill>
              </a:rPr>
            </a:br>
            <a:r>
              <a:rPr lang="tr-TR" sz="2800" b="1" dirty="0" smtClean="0">
                <a:solidFill>
                  <a:srgbClr val="0000CC"/>
                </a:solidFill>
              </a:rPr>
              <a:t>B.1.5</a:t>
            </a:r>
            <a:r>
              <a:rPr lang="tr-TR" sz="2800" b="1" dirty="0">
                <a:solidFill>
                  <a:srgbClr val="0000CC"/>
                </a:solidFill>
              </a:rPr>
              <a:t>. Programların izlenmesi ve güncellenmesi</a:t>
            </a:r>
            <a:endParaRPr lang="tr-TR" sz="2800" dirty="0">
              <a:solidFill>
                <a:srgbClr val="0000CC"/>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4124" y="6291540"/>
            <a:ext cx="438803" cy="429935"/>
          </a:xfrm>
          <a:prstGeom prst="rect">
            <a:avLst/>
          </a:prstGeom>
        </p:spPr>
      </p:pic>
    </p:spTree>
    <p:extLst>
      <p:ext uri="{BB962C8B-B14F-4D97-AF65-F5344CB8AC3E}">
        <p14:creationId xmlns:p14="http://schemas.microsoft.com/office/powerpoint/2010/main" val="3939165712"/>
      </p:ext>
    </p:extLst>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7450" y="124495"/>
            <a:ext cx="11334550" cy="836087"/>
          </a:xfrm>
        </p:spPr>
        <p:txBody>
          <a:bodyPr>
            <a:noAutofit/>
          </a:bodyPr>
          <a:lstStyle/>
          <a:p>
            <a:pPr algn="ctr"/>
            <a:r>
              <a:rPr lang="tr-TR" sz="2800" b="1" dirty="0">
                <a:solidFill>
                  <a:srgbClr val="FF0000"/>
                </a:solidFill>
              </a:rPr>
              <a:t>B.1. Program Tasarımı, Değerlendirmesi ve Güncellenmesi </a:t>
            </a:r>
            <a:r>
              <a:rPr lang="tr-TR" sz="2800" b="1" dirty="0" smtClean="0">
                <a:solidFill>
                  <a:srgbClr val="FF0000"/>
                </a:solidFill>
              </a:rPr>
              <a:t>/ </a:t>
            </a:r>
            <a:br>
              <a:rPr lang="tr-TR" sz="2800" b="1" dirty="0" smtClean="0">
                <a:solidFill>
                  <a:srgbClr val="FF0000"/>
                </a:solidFill>
              </a:rPr>
            </a:br>
            <a:r>
              <a:rPr lang="tr-TR" sz="2800" b="1" dirty="0" smtClean="0">
                <a:solidFill>
                  <a:srgbClr val="0000CC"/>
                </a:solidFill>
              </a:rPr>
              <a:t>B.1.6. Eğitim ve öğretim süreçlerinin yönetimi</a:t>
            </a:r>
            <a:endParaRPr lang="tr-TR" sz="2800" dirty="0">
              <a:solidFill>
                <a:srgbClr val="0000CC"/>
              </a:solidFill>
            </a:endParaRPr>
          </a:p>
        </p:txBody>
      </p:sp>
      <p:sp>
        <p:nvSpPr>
          <p:cNvPr id="3" name="İçerik Yer Tutucusu 2"/>
          <p:cNvSpPr>
            <a:spLocks noGrp="1"/>
          </p:cNvSpPr>
          <p:nvPr>
            <p:ph idx="1"/>
          </p:nvPr>
        </p:nvSpPr>
        <p:spPr>
          <a:xfrm>
            <a:off x="272717" y="1361440"/>
            <a:ext cx="8607123" cy="4815839"/>
          </a:xfrm>
        </p:spPr>
        <p:txBody>
          <a:bodyPr>
            <a:noAutofit/>
          </a:bodyPr>
          <a:lstStyle/>
          <a:p>
            <a:pPr>
              <a:lnSpc>
                <a:spcPct val="100000"/>
              </a:lnSpc>
              <a:spcBef>
                <a:spcPts val="0"/>
              </a:spcBef>
              <a:spcAft>
                <a:spcPts val="400"/>
              </a:spcAft>
            </a:pPr>
            <a:r>
              <a:rPr lang="tr-TR" sz="3000" dirty="0" smtClean="0"/>
              <a:t>Birim, </a:t>
            </a:r>
            <a:r>
              <a:rPr lang="tr-TR" sz="3000" dirty="0"/>
              <a:t>eğitim ve öğretim süreçlerini bütüncül olarak yönetmek üzere; </a:t>
            </a:r>
            <a:r>
              <a:rPr lang="tr-TR" sz="3000" dirty="0" err="1">
                <a:solidFill>
                  <a:srgbClr val="C00000"/>
                </a:solidFill>
              </a:rPr>
              <a:t>organizasyonel</a:t>
            </a:r>
            <a:r>
              <a:rPr lang="tr-TR" sz="3000" dirty="0">
                <a:solidFill>
                  <a:srgbClr val="C00000"/>
                </a:solidFill>
              </a:rPr>
              <a:t> yapılanma </a:t>
            </a:r>
            <a:r>
              <a:rPr lang="tr-TR" sz="3000" i="1" dirty="0" smtClean="0">
                <a:solidFill>
                  <a:srgbClr val="0000CC"/>
                </a:solidFill>
              </a:rPr>
              <a:t>(eğitim </a:t>
            </a:r>
            <a:r>
              <a:rPr lang="tr-TR" sz="3000" i="1" dirty="0">
                <a:solidFill>
                  <a:srgbClr val="0000CC"/>
                </a:solidFill>
              </a:rPr>
              <a:t>ve öğretim komisyonu, öğrenme ve öğretme merkezi, vb.), </a:t>
            </a:r>
            <a:r>
              <a:rPr lang="tr-TR" sz="3000" dirty="0"/>
              <a:t>bilgi yönetim sistemi ve uzman insan kaynağına sahiptir. </a:t>
            </a:r>
          </a:p>
          <a:p>
            <a:pPr>
              <a:lnSpc>
                <a:spcPct val="100000"/>
              </a:lnSpc>
              <a:spcBef>
                <a:spcPts val="0"/>
              </a:spcBef>
              <a:spcAft>
                <a:spcPts val="400"/>
              </a:spcAft>
            </a:pPr>
            <a:endParaRPr lang="tr-TR" sz="3000" dirty="0" smtClean="0"/>
          </a:p>
          <a:p>
            <a:pPr>
              <a:lnSpc>
                <a:spcPct val="100000"/>
              </a:lnSpc>
              <a:spcBef>
                <a:spcPts val="0"/>
              </a:spcBef>
              <a:spcAft>
                <a:spcPts val="400"/>
              </a:spcAft>
            </a:pPr>
            <a:r>
              <a:rPr lang="tr-TR" sz="3000" dirty="0" smtClean="0"/>
              <a:t>Eğitim </a:t>
            </a:r>
            <a:r>
              <a:rPr lang="tr-TR" sz="3000" dirty="0"/>
              <a:t>ve öğretim süreçleri </a:t>
            </a:r>
            <a:r>
              <a:rPr lang="tr-TR" sz="3000" b="1" dirty="0" smtClean="0">
                <a:solidFill>
                  <a:srgbClr val="C00000"/>
                </a:solidFill>
              </a:rPr>
              <a:t>üst yönetimin koordinasyonunda yürütülmekte </a:t>
            </a:r>
            <a:r>
              <a:rPr lang="tr-TR" sz="3000" dirty="0" smtClean="0"/>
              <a:t>olup</a:t>
            </a:r>
            <a:r>
              <a:rPr lang="tr-TR" sz="3000" dirty="0"/>
              <a:t>; bu süreçlere ilişkin </a:t>
            </a:r>
            <a:r>
              <a:rPr lang="tr-TR" sz="3000" b="1" dirty="0" smtClean="0">
                <a:solidFill>
                  <a:srgbClr val="C00000"/>
                </a:solidFill>
              </a:rPr>
              <a:t>görev ve sorumluluklar </a:t>
            </a:r>
            <a:r>
              <a:rPr lang="tr-TR" sz="3000" dirty="0" smtClean="0"/>
              <a:t>tanımlanmıştır</a:t>
            </a:r>
            <a:r>
              <a:rPr lang="tr-TR" sz="3000" dirty="0"/>
              <a:t>. </a:t>
            </a:r>
            <a:endParaRPr lang="tr-TR" sz="3000" dirty="0" smtClean="0"/>
          </a:p>
        </p:txBody>
      </p:sp>
      <p:sp>
        <p:nvSpPr>
          <p:cNvPr id="4" name="Veri Yer Tutucusu 3"/>
          <p:cNvSpPr>
            <a:spLocks noGrp="1"/>
          </p:cNvSpPr>
          <p:nvPr>
            <p:ph type="dt" sz="half" idx="10"/>
          </p:nvPr>
        </p:nvSpPr>
        <p:spPr/>
        <p:txBody>
          <a:bodyPr/>
          <a:lstStyle/>
          <a:p>
            <a:fld id="{B962E9D9-4EC4-4721-A622-5FE13029C4CA}"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32</a:t>
            </a:fld>
            <a:endParaRPr lang="tr-TR"/>
          </a:p>
        </p:txBody>
      </p:sp>
      <p:pic>
        <p:nvPicPr>
          <p:cNvPr id="9218" name="Picture 2" descr="SurAkSiYon Bütünleşik Yönetim Strateji Süreç Proje Eğitim ve Danışmanlı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0" y="2423795"/>
            <a:ext cx="2938227" cy="196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966237"/>
      </p:ext>
    </p:extLst>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7450" y="124495"/>
            <a:ext cx="11334550" cy="836087"/>
          </a:xfrm>
        </p:spPr>
        <p:txBody>
          <a:bodyPr>
            <a:noAutofit/>
          </a:bodyPr>
          <a:lstStyle/>
          <a:p>
            <a:pPr algn="ctr"/>
            <a:r>
              <a:rPr lang="tr-TR" sz="2800" b="1" dirty="0">
                <a:solidFill>
                  <a:srgbClr val="FF0000"/>
                </a:solidFill>
              </a:rPr>
              <a:t>B.1. Program Tasarımı, Değerlendirmesi ve Güncellenmesi </a:t>
            </a:r>
            <a:r>
              <a:rPr lang="tr-TR" sz="2800" b="1" dirty="0" smtClean="0">
                <a:solidFill>
                  <a:srgbClr val="FF0000"/>
                </a:solidFill>
              </a:rPr>
              <a:t>/ </a:t>
            </a:r>
            <a:br>
              <a:rPr lang="tr-TR" sz="2800" b="1" dirty="0" smtClean="0">
                <a:solidFill>
                  <a:srgbClr val="FF0000"/>
                </a:solidFill>
              </a:rPr>
            </a:br>
            <a:r>
              <a:rPr lang="tr-TR" sz="2800" b="1" dirty="0" smtClean="0">
                <a:solidFill>
                  <a:srgbClr val="0000CC"/>
                </a:solidFill>
              </a:rPr>
              <a:t>B.1.6. Eğitim ve öğretim süreçlerinin yönetimi</a:t>
            </a:r>
            <a:endParaRPr lang="tr-TR" sz="2800" dirty="0">
              <a:solidFill>
                <a:srgbClr val="0000CC"/>
              </a:solidFill>
            </a:endParaRPr>
          </a:p>
        </p:txBody>
      </p:sp>
      <p:sp>
        <p:nvSpPr>
          <p:cNvPr id="3" name="İçerik Yer Tutucusu 2"/>
          <p:cNvSpPr>
            <a:spLocks noGrp="1"/>
          </p:cNvSpPr>
          <p:nvPr>
            <p:ph idx="1"/>
          </p:nvPr>
        </p:nvSpPr>
        <p:spPr>
          <a:xfrm>
            <a:off x="272717" y="1300481"/>
            <a:ext cx="11675443" cy="5055870"/>
          </a:xfrm>
        </p:spPr>
        <p:txBody>
          <a:bodyPr>
            <a:noAutofit/>
          </a:bodyPr>
          <a:lstStyle/>
          <a:p>
            <a:pPr algn="just">
              <a:lnSpc>
                <a:spcPct val="100000"/>
              </a:lnSpc>
              <a:spcBef>
                <a:spcPts val="0"/>
              </a:spcBef>
              <a:spcAft>
                <a:spcPts val="400"/>
              </a:spcAft>
            </a:pPr>
            <a:r>
              <a:rPr lang="tr-TR" sz="3200" dirty="0" smtClean="0"/>
              <a:t>Eğitim </a:t>
            </a:r>
            <a:r>
              <a:rPr lang="tr-TR" sz="3200" dirty="0"/>
              <a:t>ve öğretim programlarının </a:t>
            </a:r>
            <a:r>
              <a:rPr lang="tr-TR" sz="3200" b="1" dirty="0">
                <a:solidFill>
                  <a:srgbClr val="C00000"/>
                </a:solidFill>
              </a:rPr>
              <a:t>tasarlanması, yürütülmesi, değerlendirilmesi ve güncellenmesi faaliyetlerine ilişkin </a:t>
            </a:r>
            <a:r>
              <a:rPr lang="tr-TR" sz="3200" b="1" dirty="0" smtClean="0">
                <a:solidFill>
                  <a:srgbClr val="C00000"/>
                </a:solidFill>
              </a:rPr>
              <a:t>birim </a:t>
            </a:r>
            <a:r>
              <a:rPr lang="tr-TR" sz="3200" b="1" dirty="0">
                <a:solidFill>
                  <a:srgbClr val="C00000"/>
                </a:solidFill>
              </a:rPr>
              <a:t>genelinde ilke, esaslar ile takvim </a:t>
            </a:r>
            <a:r>
              <a:rPr lang="tr-TR" sz="3200" dirty="0"/>
              <a:t>belirlidir. </a:t>
            </a:r>
            <a:endParaRPr lang="tr-TR" sz="3200" dirty="0" smtClean="0"/>
          </a:p>
          <a:p>
            <a:pPr algn="just">
              <a:lnSpc>
                <a:spcPct val="100000"/>
              </a:lnSpc>
              <a:spcBef>
                <a:spcPts val="0"/>
              </a:spcBef>
              <a:spcAft>
                <a:spcPts val="400"/>
              </a:spcAft>
            </a:pPr>
            <a:endParaRPr lang="tr-TR" sz="3200" dirty="0"/>
          </a:p>
          <a:p>
            <a:pPr algn="just">
              <a:lnSpc>
                <a:spcPct val="100000"/>
              </a:lnSpc>
              <a:spcBef>
                <a:spcPts val="0"/>
              </a:spcBef>
              <a:spcAft>
                <a:spcPts val="400"/>
              </a:spcAft>
            </a:pPr>
            <a:r>
              <a:rPr lang="tr-TR" sz="3200" dirty="0" smtClean="0"/>
              <a:t>Programlarda </a:t>
            </a:r>
            <a:r>
              <a:rPr lang="tr-TR" sz="3200" dirty="0"/>
              <a:t>öğrenme kazanımı, öğretim programı (müfredat), eğitim hizmetinin verilme biçimi (</a:t>
            </a:r>
            <a:r>
              <a:rPr lang="tr-TR" sz="3200" i="1" dirty="0">
                <a:solidFill>
                  <a:srgbClr val="C00000"/>
                </a:solidFill>
              </a:rPr>
              <a:t>örgün, uzaktan, karma, açıktan</a:t>
            </a:r>
            <a:r>
              <a:rPr lang="tr-TR" sz="3200" dirty="0"/>
              <a:t>), </a:t>
            </a:r>
            <a:r>
              <a:rPr lang="tr-TR" sz="3200" i="1" dirty="0">
                <a:solidFill>
                  <a:srgbClr val="C00000"/>
                </a:solidFill>
              </a:rPr>
              <a:t>öğretim yöntemi ve ölçme-değerlendirme uyumu </a:t>
            </a:r>
            <a:r>
              <a:rPr lang="tr-TR" sz="3200" dirty="0"/>
              <a:t>ve tüm bu süreçlerin koordinasyonu </a:t>
            </a:r>
            <a:r>
              <a:rPr lang="tr-TR" sz="3200" b="1" dirty="0">
                <a:solidFill>
                  <a:srgbClr val="0000CC"/>
                </a:solidFill>
              </a:rPr>
              <a:t>üst yönetim tarafından takip edilmektedir. </a:t>
            </a:r>
            <a:endParaRPr lang="tr-TR" sz="3200" b="1" dirty="0" smtClean="0">
              <a:solidFill>
                <a:srgbClr val="0000CC"/>
              </a:solidFill>
            </a:endParaRPr>
          </a:p>
        </p:txBody>
      </p:sp>
      <p:sp>
        <p:nvSpPr>
          <p:cNvPr id="4" name="Veri Yer Tutucusu 3"/>
          <p:cNvSpPr>
            <a:spLocks noGrp="1"/>
          </p:cNvSpPr>
          <p:nvPr>
            <p:ph type="dt" sz="half" idx="10"/>
          </p:nvPr>
        </p:nvSpPr>
        <p:spPr/>
        <p:txBody>
          <a:bodyPr/>
          <a:lstStyle/>
          <a:p>
            <a:fld id="{4BACC679-4E1C-4760-8EB2-9E1B466B96BE}"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33</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3539492142"/>
      </p:ext>
    </p:extLst>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280220" y="1229360"/>
            <a:ext cx="11698420" cy="5126990"/>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1200" b="1" dirty="0" smtClean="0">
              <a:solidFill>
                <a:srgbClr val="FF0000"/>
              </a:solidFill>
            </a:endParaRPr>
          </a:p>
          <a:p>
            <a:pPr marL="514350" indent="-514350" algn="just">
              <a:lnSpc>
                <a:spcPct val="100000"/>
              </a:lnSpc>
              <a:spcBef>
                <a:spcPts val="0"/>
              </a:spcBef>
              <a:spcAft>
                <a:spcPts val="400"/>
              </a:spcAft>
              <a:buFont typeface="+mj-lt"/>
              <a:buAutoNum type="arabicPeriod"/>
            </a:pPr>
            <a:r>
              <a:rPr lang="tr-TR" sz="2400" dirty="0"/>
              <a:t>Eğitim ve öğretim süreçlerinin yönetimine ilişkin </a:t>
            </a:r>
            <a:r>
              <a:rPr lang="tr-TR" sz="2400" dirty="0" err="1"/>
              <a:t>organizasyonel</a:t>
            </a:r>
            <a:r>
              <a:rPr lang="tr-TR" sz="2400" dirty="0"/>
              <a:t> yapılanma </a:t>
            </a:r>
            <a:r>
              <a:rPr lang="tr-TR" sz="2400" dirty="0">
                <a:solidFill>
                  <a:srgbClr val="0000CC"/>
                </a:solidFill>
              </a:rPr>
              <a:t>(kurul</a:t>
            </a:r>
            <a:r>
              <a:rPr lang="tr-TR" sz="2400" dirty="0" smtClean="0">
                <a:solidFill>
                  <a:srgbClr val="0000CC"/>
                </a:solidFill>
              </a:rPr>
              <a:t>/ komisyon/ koordinatörlük </a:t>
            </a:r>
            <a:r>
              <a:rPr lang="tr-TR" sz="2400" i="1" dirty="0">
                <a:solidFill>
                  <a:srgbClr val="C00000"/>
                </a:solidFill>
              </a:rPr>
              <a:t>(örneğin öğretim programı-müfredat tasarlama, izleme ve değerlendirme komisyonu, seçmeli dersler komisyonu, ders ve sınav programı hazırlama komisyonu, Bologna bilgi paketi koordinatörü, izleme ve değerlendirme komisyonu gibi), </a:t>
            </a:r>
            <a:r>
              <a:rPr lang="tr-TR" sz="2400" dirty="0">
                <a:solidFill>
                  <a:srgbClr val="0000CC"/>
                </a:solidFill>
              </a:rPr>
              <a:t>organizasyon şeması, vb.,), </a:t>
            </a:r>
            <a:r>
              <a:rPr lang="tr-TR" sz="2400" dirty="0"/>
              <a:t>çalışma ilke, usul ve esasları, görev tanımları, süreçler, iş akış şemaları, çalışma takvimi, vb. süreçlere ait uygulama kanıtları,</a:t>
            </a:r>
          </a:p>
          <a:p>
            <a:pPr marL="514350" indent="-514350" algn="just">
              <a:lnSpc>
                <a:spcPct val="100000"/>
              </a:lnSpc>
              <a:spcBef>
                <a:spcPts val="0"/>
              </a:spcBef>
              <a:spcAft>
                <a:spcPts val="400"/>
              </a:spcAft>
              <a:buFont typeface="+mj-lt"/>
              <a:buAutoNum type="arabicPeriod"/>
            </a:pPr>
            <a:endParaRPr lang="tr-TR" sz="2400" b="1" dirty="0" smtClean="0">
              <a:solidFill>
                <a:srgbClr val="C00000"/>
              </a:solidFill>
            </a:endParaRPr>
          </a:p>
          <a:p>
            <a:pPr marL="514350" indent="-514350" algn="just">
              <a:lnSpc>
                <a:spcPct val="100000"/>
              </a:lnSpc>
              <a:spcBef>
                <a:spcPts val="0"/>
              </a:spcBef>
              <a:spcAft>
                <a:spcPts val="400"/>
              </a:spcAft>
              <a:buFont typeface="+mj-lt"/>
              <a:buAutoNum type="arabicPeriod"/>
            </a:pPr>
            <a:r>
              <a:rPr lang="tr-TR" sz="2400" b="1" dirty="0" smtClean="0">
                <a:solidFill>
                  <a:srgbClr val="C00000"/>
                </a:solidFill>
              </a:rPr>
              <a:t>Eğitim </a:t>
            </a:r>
            <a:r>
              <a:rPr lang="tr-TR" sz="2400" b="1" dirty="0">
                <a:solidFill>
                  <a:srgbClr val="C00000"/>
                </a:solidFill>
              </a:rPr>
              <a:t>ve öğretim ile ölçme ve değerlendirme süreçlerinin yönetimine </a:t>
            </a:r>
            <a:r>
              <a:rPr lang="tr-TR" sz="2400" i="1" dirty="0">
                <a:solidFill>
                  <a:srgbClr val="0000CC"/>
                </a:solidFill>
              </a:rPr>
              <a:t>ilişkin ilke, kurallar ve takvim ile ilgili kurul veya  komisyon toplantı kararları ve tutanakları, vb.,</a:t>
            </a:r>
          </a:p>
          <a:p>
            <a:pPr marL="514350" indent="-514350" algn="just">
              <a:lnSpc>
                <a:spcPct val="100000"/>
              </a:lnSpc>
              <a:spcBef>
                <a:spcPts val="0"/>
              </a:spcBef>
              <a:spcAft>
                <a:spcPts val="400"/>
              </a:spcAft>
              <a:buFont typeface="+mj-lt"/>
              <a:buAutoNum type="arabicPeriod"/>
            </a:pPr>
            <a:endParaRPr lang="tr-TR" sz="2400" dirty="0" smtClean="0"/>
          </a:p>
          <a:p>
            <a:pPr marL="514350" indent="-514350" algn="just">
              <a:lnSpc>
                <a:spcPct val="100000"/>
              </a:lnSpc>
              <a:spcBef>
                <a:spcPts val="0"/>
              </a:spcBef>
              <a:spcAft>
                <a:spcPts val="400"/>
              </a:spcAft>
              <a:buFont typeface="+mj-lt"/>
              <a:buAutoNum type="arabicPeriod"/>
            </a:pPr>
            <a:r>
              <a:rPr lang="tr-TR" sz="2400" dirty="0" smtClean="0"/>
              <a:t>Bilgi </a:t>
            </a:r>
            <a:r>
              <a:rPr lang="tr-TR" sz="2400" dirty="0"/>
              <a:t>Yönetim Sistemi</a:t>
            </a:r>
            <a:r>
              <a:rPr lang="tr-TR" sz="2400" dirty="0" smtClean="0"/>
              <a:t>,</a:t>
            </a:r>
            <a:endParaRPr lang="tr-TR" sz="2400" dirty="0"/>
          </a:p>
        </p:txBody>
      </p:sp>
      <p:sp>
        <p:nvSpPr>
          <p:cNvPr id="4" name="Veri Yer Tutucusu 3"/>
          <p:cNvSpPr>
            <a:spLocks noGrp="1"/>
          </p:cNvSpPr>
          <p:nvPr>
            <p:ph type="dt" sz="half" idx="10"/>
          </p:nvPr>
        </p:nvSpPr>
        <p:spPr/>
        <p:txBody>
          <a:bodyPr/>
          <a:lstStyle/>
          <a:p>
            <a:fld id="{6213BE4B-2685-405C-A0E2-B8A5EB05F1C8}"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34</a:t>
            </a:fld>
            <a:endParaRPr lang="tr-TR"/>
          </a:p>
        </p:txBody>
      </p:sp>
      <p:sp>
        <p:nvSpPr>
          <p:cNvPr id="10" name="Unvan 1"/>
          <p:cNvSpPr>
            <a:spLocks noGrp="1"/>
          </p:cNvSpPr>
          <p:nvPr>
            <p:ph type="title"/>
          </p:nvPr>
        </p:nvSpPr>
        <p:spPr>
          <a:xfrm>
            <a:off x="1023582" y="172622"/>
            <a:ext cx="10772981" cy="741778"/>
          </a:xfrm>
        </p:spPr>
        <p:txBody>
          <a:bodyPr>
            <a:noAutofit/>
          </a:bodyPr>
          <a:lstStyle/>
          <a:p>
            <a:pPr marL="0" indent="0" algn="ctr">
              <a:lnSpc>
                <a:spcPct val="100000"/>
              </a:lnSpc>
              <a:spcBef>
                <a:spcPts val="0"/>
              </a:spcBef>
            </a:pPr>
            <a:r>
              <a:rPr lang="tr-TR" sz="2800" b="1" dirty="0">
                <a:solidFill>
                  <a:srgbClr val="FF0000"/>
                </a:solidFill>
              </a:rPr>
              <a:t>B.1. Program Tasarımı, Değerlendirmesi ve Güncellenmesi / </a:t>
            </a:r>
            <a:r>
              <a:rPr lang="tr-TR" sz="2800" b="1" dirty="0" smtClean="0">
                <a:solidFill>
                  <a:srgbClr val="FF0000"/>
                </a:solidFill>
              </a:rPr>
              <a:t/>
            </a:r>
            <a:br>
              <a:rPr lang="tr-TR" sz="2800" b="1" dirty="0" smtClean="0">
                <a:solidFill>
                  <a:srgbClr val="FF0000"/>
                </a:solidFill>
              </a:rPr>
            </a:br>
            <a:r>
              <a:rPr lang="tr-TR" sz="2800" b="1" dirty="0" smtClean="0">
                <a:solidFill>
                  <a:srgbClr val="0000CC"/>
                </a:solidFill>
              </a:rPr>
              <a:t>B.1.6</a:t>
            </a:r>
            <a:r>
              <a:rPr lang="tr-TR" sz="2800" b="1" dirty="0">
                <a:solidFill>
                  <a:srgbClr val="0000CC"/>
                </a:solidFill>
              </a:rPr>
              <a:t>. Eğitim ve öğretim süreçlerinin yönetimi</a:t>
            </a:r>
            <a:endParaRPr lang="tr-TR" sz="2800" dirty="0">
              <a:solidFill>
                <a:srgbClr val="0000CC"/>
              </a:solidFill>
            </a:endParaRPr>
          </a:p>
        </p:txBody>
      </p:sp>
    </p:spTree>
    <p:extLst>
      <p:ext uri="{BB962C8B-B14F-4D97-AF65-F5344CB8AC3E}">
        <p14:creationId xmlns:p14="http://schemas.microsoft.com/office/powerpoint/2010/main" val="1670415911"/>
      </p:ext>
    </p:extLst>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335280" y="1342102"/>
            <a:ext cx="11522423" cy="4804697"/>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algn="ctr">
              <a:lnSpc>
                <a:spcPct val="100000"/>
              </a:lnSpc>
              <a:spcBef>
                <a:spcPts val="0"/>
              </a:spcBef>
              <a:spcAft>
                <a:spcPts val="400"/>
              </a:spcAft>
              <a:buFont typeface="+mj-lt"/>
              <a:buAutoNum type="arabicParenR" startAt="4"/>
            </a:pPr>
            <a:endParaRPr lang="tr-TR" sz="1000" b="1" dirty="0" smtClean="0">
              <a:solidFill>
                <a:srgbClr val="FF0000"/>
              </a:solidFill>
            </a:endParaRPr>
          </a:p>
          <a:p>
            <a:pPr marL="360000" indent="-360000" algn="just">
              <a:lnSpc>
                <a:spcPct val="100000"/>
              </a:lnSpc>
              <a:spcBef>
                <a:spcPts val="0"/>
              </a:spcBef>
              <a:spcAft>
                <a:spcPts val="400"/>
              </a:spcAft>
              <a:buFont typeface="+mj-lt"/>
              <a:buAutoNum type="arabicParenR" startAt="4"/>
            </a:pPr>
            <a:r>
              <a:rPr lang="tr-TR" dirty="0" smtClean="0"/>
              <a:t>Eğitim </a:t>
            </a:r>
            <a:r>
              <a:rPr lang="tr-TR" dirty="0"/>
              <a:t>ve öğretim süreçlerinin yönetimine </a:t>
            </a:r>
            <a:r>
              <a:rPr lang="tr-TR" b="1" dirty="0">
                <a:solidFill>
                  <a:srgbClr val="C00000"/>
                </a:solidFill>
              </a:rPr>
              <a:t>paydaş katılımının </a:t>
            </a:r>
            <a:r>
              <a:rPr lang="tr-TR" i="1" dirty="0">
                <a:solidFill>
                  <a:srgbClr val="0000CC"/>
                </a:solidFill>
              </a:rPr>
              <a:t>(öğretim elemanları, öğrenciler, mezunlar, işverenler, ilgili meslek odaları, vb.) </a:t>
            </a:r>
            <a:r>
              <a:rPr lang="tr-TR" dirty="0"/>
              <a:t>sağlandığına dair kanıtlar (</a:t>
            </a:r>
            <a:r>
              <a:rPr lang="tr-TR" dirty="0">
                <a:solidFill>
                  <a:srgbClr val="0000CC"/>
                </a:solidFill>
              </a:rPr>
              <a:t>kurul/komisyon/koordinatörlük üye listesi, toplantı tutanakları, vb.),</a:t>
            </a:r>
            <a:endParaRPr lang="tr-TR" dirty="0"/>
          </a:p>
          <a:p>
            <a:pPr marL="360000" indent="-360000" algn="just">
              <a:lnSpc>
                <a:spcPct val="100000"/>
              </a:lnSpc>
              <a:spcBef>
                <a:spcPts val="0"/>
              </a:spcBef>
              <a:spcAft>
                <a:spcPts val="400"/>
              </a:spcAft>
              <a:buFont typeface="+mj-lt"/>
              <a:buAutoNum type="arabicParenR" startAt="4"/>
            </a:pPr>
            <a:endParaRPr lang="tr-TR" dirty="0" smtClean="0"/>
          </a:p>
          <a:p>
            <a:pPr marL="360000" indent="-360000" algn="just">
              <a:lnSpc>
                <a:spcPct val="100000"/>
              </a:lnSpc>
              <a:spcBef>
                <a:spcPts val="0"/>
              </a:spcBef>
              <a:spcAft>
                <a:spcPts val="400"/>
              </a:spcAft>
              <a:buFont typeface="+mj-lt"/>
              <a:buAutoNum type="arabicParenR" startAt="4"/>
            </a:pPr>
            <a:r>
              <a:rPr lang="tr-TR" dirty="0" smtClean="0"/>
              <a:t>Eğitim </a:t>
            </a:r>
            <a:r>
              <a:rPr lang="tr-TR" dirty="0"/>
              <a:t>ve öğretim süreçlerinin yönetimine ilişkin </a:t>
            </a:r>
            <a:r>
              <a:rPr lang="tr-TR" b="1" dirty="0">
                <a:solidFill>
                  <a:srgbClr val="C00000"/>
                </a:solidFill>
              </a:rPr>
              <a:t>izleme ve iyileştirme süreçlerine ilişkin kanıtlar</a:t>
            </a:r>
            <a:r>
              <a:rPr lang="tr-TR" dirty="0"/>
              <a:t> </a:t>
            </a:r>
            <a:r>
              <a:rPr lang="tr-TR" i="1" dirty="0">
                <a:solidFill>
                  <a:srgbClr val="0000CC"/>
                </a:solidFill>
              </a:rPr>
              <a:t>(izleme ve değerlendirme takvimi, izleme anketleri, anket sonuçları analiz ve değerlendirme raporu, anket sonuçların a ilişkin yapılan iyileştirmelere ilişkin örnekler ve uygulamaları, vb</a:t>
            </a:r>
            <a:r>
              <a:rPr lang="tr-TR" i="1" dirty="0" smtClean="0">
                <a:solidFill>
                  <a:srgbClr val="0000CC"/>
                </a:solidFill>
              </a:rPr>
              <a:t>.)</a:t>
            </a:r>
            <a:r>
              <a:rPr lang="tr-TR" dirty="0"/>
              <a:t>,</a:t>
            </a:r>
            <a:endParaRPr lang="tr-TR" i="1" dirty="0">
              <a:solidFill>
                <a:srgbClr val="0000CC"/>
              </a:solidFill>
            </a:endParaRPr>
          </a:p>
        </p:txBody>
      </p:sp>
      <p:sp>
        <p:nvSpPr>
          <p:cNvPr id="4" name="Veri Yer Tutucusu 3"/>
          <p:cNvSpPr>
            <a:spLocks noGrp="1"/>
          </p:cNvSpPr>
          <p:nvPr>
            <p:ph type="dt" sz="half" idx="10"/>
          </p:nvPr>
        </p:nvSpPr>
        <p:spPr/>
        <p:txBody>
          <a:bodyPr/>
          <a:lstStyle/>
          <a:p>
            <a:fld id="{5776D31A-0120-4043-AECA-B0B8CEE71175}" type="datetime1">
              <a:rPr lang="tr-TR" smtClean="0"/>
              <a:t>8.10.2025</a:t>
            </a:fld>
            <a:endParaRPr lang="tr-TR"/>
          </a:p>
        </p:txBody>
      </p:sp>
      <p:sp>
        <p:nvSpPr>
          <p:cNvPr id="5" name="Altbilgi Yer Tutucusu 4"/>
          <p:cNvSpPr>
            <a:spLocks noGrp="1"/>
          </p:cNvSpPr>
          <p:nvPr>
            <p:ph type="ftr" sz="quarter" idx="11"/>
          </p:nvPr>
        </p:nvSpPr>
        <p:spPr/>
        <p:txBody>
          <a:bodyPr/>
          <a:lstStyle/>
          <a:p>
            <a:r>
              <a:rPr lang="tr-TR" dirty="0" smtClean="0"/>
              <a:t>TRÜ KALİTE KOORDİNATÖRLÜĞÜ</a:t>
            </a:r>
            <a:endParaRPr lang="tr-TR" dirty="0"/>
          </a:p>
        </p:txBody>
      </p:sp>
      <p:sp>
        <p:nvSpPr>
          <p:cNvPr id="6" name="Slayt Numarası Yer Tutucusu 5"/>
          <p:cNvSpPr>
            <a:spLocks noGrp="1"/>
          </p:cNvSpPr>
          <p:nvPr>
            <p:ph type="sldNum" sz="quarter" idx="12"/>
          </p:nvPr>
        </p:nvSpPr>
        <p:spPr/>
        <p:txBody>
          <a:bodyPr/>
          <a:lstStyle/>
          <a:p>
            <a:fld id="{DDCE7859-ABE5-4F86-9590-63E6FFC2B8A3}" type="slidenum">
              <a:rPr lang="tr-TR" smtClean="0"/>
              <a:pPr/>
              <a:t>35</a:t>
            </a:fld>
            <a:endParaRPr lang="tr-TR"/>
          </a:p>
        </p:txBody>
      </p:sp>
      <p:sp>
        <p:nvSpPr>
          <p:cNvPr id="10" name="Unvan 1"/>
          <p:cNvSpPr>
            <a:spLocks noGrp="1"/>
          </p:cNvSpPr>
          <p:nvPr>
            <p:ph type="title"/>
          </p:nvPr>
        </p:nvSpPr>
        <p:spPr>
          <a:xfrm>
            <a:off x="1" y="111760"/>
            <a:ext cx="12128914" cy="717937"/>
          </a:xfrm>
        </p:spPr>
        <p:txBody>
          <a:bodyPr>
            <a:noAutofit/>
          </a:bodyPr>
          <a:lstStyle/>
          <a:p>
            <a:pPr marL="0" indent="0" algn="ctr">
              <a:lnSpc>
                <a:spcPct val="100000"/>
              </a:lnSpc>
              <a:spcBef>
                <a:spcPts val="0"/>
              </a:spcBef>
            </a:pPr>
            <a:r>
              <a:rPr lang="tr-TR" sz="2800" b="1" dirty="0">
                <a:solidFill>
                  <a:srgbClr val="FF0000"/>
                </a:solidFill>
              </a:rPr>
              <a:t>B.1. Program Tasarımı, Değerlendirmesi ve Güncellenmesi / </a:t>
            </a:r>
            <a:r>
              <a:rPr lang="tr-TR" sz="2800" b="1" dirty="0" smtClean="0">
                <a:solidFill>
                  <a:srgbClr val="FF0000"/>
                </a:solidFill>
              </a:rPr>
              <a:t/>
            </a:r>
            <a:br>
              <a:rPr lang="tr-TR" sz="2800" b="1" dirty="0" smtClean="0">
                <a:solidFill>
                  <a:srgbClr val="FF0000"/>
                </a:solidFill>
              </a:rPr>
            </a:br>
            <a:r>
              <a:rPr lang="tr-TR" sz="2800" b="1" dirty="0" smtClean="0">
                <a:solidFill>
                  <a:srgbClr val="0000CC"/>
                </a:solidFill>
              </a:rPr>
              <a:t>B.1.6</a:t>
            </a:r>
            <a:r>
              <a:rPr lang="tr-TR" sz="2800" b="1" dirty="0">
                <a:solidFill>
                  <a:srgbClr val="0000CC"/>
                </a:solidFill>
              </a:rPr>
              <a:t>. Eğitim ve öğretim süreçlerinin yönetimi</a:t>
            </a:r>
            <a:endParaRPr lang="tr-TR" sz="2800" dirty="0">
              <a:solidFill>
                <a:srgbClr val="0000CC"/>
              </a:solidFill>
            </a:endParaRPr>
          </a:p>
        </p:txBody>
      </p:sp>
    </p:spTree>
    <p:extLst>
      <p:ext uri="{BB962C8B-B14F-4D97-AF65-F5344CB8AC3E}">
        <p14:creationId xmlns:p14="http://schemas.microsoft.com/office/powerpoint/2010/main" val="187773025"/>
      </p:ext>
    </p:extLst>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345441" y="1249680"/>
            <a:ext cx="7807960" cy="5041860"/>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nSpc>
                <a:spcPct val="100000"/>
              </a:lnSpc>
              <a:spcBef>
                <a:spcPts val="0"/>
              </a:spcBef>
              <a:spcAft>
                <a:spcPts val="400"/>
              </a:spcAft>
              <a:buNone/>
            </a:pPr>
            <a:endParaRPr lang="tr-TR" sz="2400" dirty="0" smtClean="0"/>
          </a:p>
          <a:p>
            <a:pPr marL="457200" indent="-457200" algn="just">
              <a:lnSpc>
                <a:spcPct val="100000"/>
              </a:lnSpc>
              <a:spcBef>
                <a:spcPts val="0"/>
              </a:spcBef>
              <a:spcAft>
                <a:spcPts val="400"/>
              </a:spcAft>
              <a:buFont typeface="+mj-lt"/>
              <a:buAutoNum type="arabicParenR" startAt="6"/>
            </a:pPr>
            <a:r>
              <a:rPr lang="tr-TR" dirty="0" smtClean="0"/>
              <a:t>Eğitim </a:t>
            </a:r>
            <a:r>
              <a:rPr lang="tr-TR" dirty="0"/>
              <a:t>ve öğretim süreçlerinin yönetimine iyileştirme süreçlerine ilişkin </a:t>
            </a:r>
            <a:r>
              <a:rPr lang="tr-TR" b="1" dirty="0">
                <a:solidFill>
                  <a:srgbClr val="C00000"/>
                </a:solidFill>
              </a:rPr>
              <a:t>paydaş katılımlı yapılan </a:t>
            </a:r>
            <a:r>
              <a:rPr lang="tr-TR" dirty="0">
                <a:solidFill>
                  <a:srgbClr val="0000CC"/>
                </a:solidFill>
              </a:rPr>
              <a:t>kurul/komisyon/koordinatörlük toplantı tutanakları, kararları ve uygulamalarını gösteren kanıtlar,</a:t>
            </a:r>
            <a:endParaRPr lang="tr-TR" dirty="0"/>
          </a:p>
          <a:p>
            <a:pPr marL="457200" indent="-457200" algn="just">
              <a:lnSpc>
                <a:spcPct val="100000"/>
              </a:lnSpc>
              <a:spcBef>
                <a:spcPts val="0"/>
              </a:spcBef>
              <a:spcAft>
                <a:spcPts val="400"/>
              </a:spcAft>
              <a:buFont typeface="+mj-lt"/>
              <a:buAutoNum type="arabicParenR" startAt="6"/>
            </a:pPr>
            <a:endParaRPr lang="tr-TR" dirty="0" smtClean="0"/>
          </a:p>
          <a:p>
            <a:pPr marL="457200" indent="-457200" algn="just">
              <a:lnSpc>
                <a:spcPct val="100000"/>
              </a:lnSpc>
              <a:spcBef>
                <a:spcPts val="0"/>
              </a:spcBef>
              <a:spcAft>
                <a:spcPts val="400"/>
              </a:spcAft>
              <a:buFont typeface="+mj-lt"/>
              <a:buAutoNum type="arabicParenR" startAt="6"/>
            </a:pPr>
            <a:r>
              <a:rPr lang="tr-TR" dirty="0" smtClean="0"/>
              <a:t>Standart </a:t>
            </a:r>
            <a:r>
              <a:rPr lang="tr-TR" dirty="0"/>
              <a:t>uygulamalar ve mevzuatın yanı sıra; birimin ihtiyaçları doğrultusunda geliştirdiği özgün yaklaşım ve uygulamalarına ilişkin </a:t>
            </a:r>
            <a:r>
              <a:rPr lang="tr-TR" dirty="0" smtClean="0"/>
              <a:t>kanıtlar.</a:t>
            </a:r>
            <a:endParaRPr lang="tr-TR" dirty="0"/>
          </a:p>
        </p:txBody>
      </p:sp>
      <p:sp>
        <p:nvSpPr>
          <p:cNvPr id="4" name="Veri Yer Tutucusu 3"/>
          <p:cNvSpPr>
            <a:spLocks noGrp="1"/>
          </p:cNvSpPr>
          <p:nvPr>
            <p:ph type="dt" sz="half" idx="10"/>
          </p:nvPr>
        </p:nvSpPr>
        <p:spPr/>
        <p:txBody>
          <a:bodyPr/>
          <a:lstStyle/>
          <a:p>
            <a:fld id="{D8FC15D8-348A-4BC9-8070-008DFBBF39E5}" type="datetime1">
              <a:rPr lang="tr-TR" smtClean="0"/>
              <a:t>8.10.2025</a:t>
            </a:fld>
            <a:endParaRPr lang="tr-TR"/>
          </a:p>
        </p:txBody>
      </p:sp>
      <p:sp>
        <p:nvSpPr>
          <p:cNvPr id="5" name="Altbilgi Yer Tutucusu 4"/>
          <p:cNvSpPr>
            <a:spLocks noGrp="1"/>
          </p:cNvSpPr>
          <p:nvPr>
            <p:ph type="ftr" sz="quarter" idx="11"/>
          </p:nvPr>
        </p:nvSpPr>
        <p:spPr/>
        <p:txBody>
          <a:bodyPr/>
          <a:lstStyle/>
          <a:p>
            <a:r>
              <a:rPr lang="tr-TR" dirty="0" smtClean="0"/>
              <a:t>TRÜ KALİTE KOORDİNATÖRLÜĞÜ</a:t>
            </a:r>
            <a:endParaRPr lang="tr-TR" dirty="0"/>
          </a:p>
        </p:txBody>
      </p:sp>
      <p:sp>
        <p:nvSpPr>
          <p:cNvPr id="6" name="Slayt Numarası Yer Tutucusu 5"/>
          <p:cNvSpPr>
            <a:spLocks noGrp="1"/>
          </p:cNvSpPr>
          <p:nvPr>
            <p:ph type="sldNum" sz="quarter" idx="12"/>
          </p:nvPr>
        </p:nvSpPr>
        <p:spPr/>
        <p:txBody>
          <a:bodyPr/>
          <a:lstStyle/>
          <a:p>
            <a:fld id="{DDCE7859-ABE5-4F86-9590-63E6FFC2B8A3}" type="slidenum">
              <a:rPr lang="tr-TR" smtClean="0"/>
              <a:pPr/>
              <a:t>36</a:t>
            </a:fld>
            <a:endParaRPr lang="tr-TR"/>
          </a:p>
        </p:txBody>
      </p:sp>
      <p:sp>
        <p:nvSpPr>
          <p:cNvPr id="10" name="Unvan 1"/>
          <p:cNvSpPr>
            <a:spLocks noGrp="1"/>
          </p:cNvSpPr>
          <p:nvPr>
            <p:ph type="title"/>
          </p:nvPr>
        </p:nvSpPr>
        <p:spPr>
          <a:xfrm>
            <a:off x="1" y="111760"/>
            <a:ext cx="12128914" cy="717937"/>
          </a:xfrm>
        </p:spPr>
        <p:txBody>
          <a:bodyPr>
            <a:noAutofit/>
          </a:bodyPr>
          <a:lstStyle/>
          <a:p>
            <a:pPr marL="0" indent="0" algn="ctr">
              <a:lnSpc>
                <a:spcPct val="100000"/>
              </a:lnSpc>
              <a:spcBef>
                <a:spcPts val="0"/>
              </a:spcBef>
            </a:pPr>
            <a:r>
              <a:rPr lang="tr-TR" sz="2800" b="1" dirty="0">
                <a:solidFill>
                  <a:srgbClr val="FF0000"/>
                </a:solidFill>
              </a:rPr>
              <a:t>B.1. Program Tasarımı, Değerlendirmesi ve Güncellenmesi / </a:t>
            </a:r>
            <a:r>
              <a:rPr lang="tr-TR" sz="2800" b="1" dirty="0" smtClean="0">
                <a:solidFill>
                  <a:srgbClr val="FF0000"/>
                </a:solidFill>
              </a:rPr>
              <a:t/>
            </a:r>
            <a:br>
              <a:rPr lang="tr-TR" sz="2800" b="1" dirty="0" smtClean="0">
                <a:solidFill>
                  <a:srgbClr val="FF0000"/>
                </a:solidFill>
              </a:rPr>
            </a:br>
            <a:r>
              <a:rPr lang="tr-TR" sz="2800" b="1" dirty="0" smtClean="0">
                <a:solidFill>
                  <a:srgbClr val="0000CC"/>
                </a:solidFill>
              </a:rPr>
              <a:t>B.1.6</a:t>
            </a:r>
            <a:r>
              <a:rPr lang="tr-TR" sz="2800" b="1" dirty="0">
                <a:solidFill>
                  <a:srgbClr val="0000CC"/>
                </a:solidFill>
              </a:rPr>
              <a:t>. Eğitim ve öğretim süreçlerinin yönetimi</a:t>
            </a:r>
            <a:endParaRPr lang="tr-TR" sz="2800" dirty="0">
              <a:solidFill>
                <a:srgbClr val="0000CC"/>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4869" y="6291540"/>
            <a:ext cx="424045" cy="429935"/>
          </a:xfrm>
          <a:prstGeom prst="rect">
            <a:avLst/>
          </a:prstGeom>
        </p:spPr>
      </p:pic>
      <p:pic>
        <p:nvPicPr>
          <p:cNvPr id="10242" name="Picture 2" descr="EĞİTİM YÖNETİMİ SEMİNER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5439" y="1126069"/>
            <a:ext cx="2926551" cy="165765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Eğitim Yönetimi ve Denetimi - Yüksek Lisans Programları - İstanbul Okan  Üniversites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0629" y="3455650"/>
            <a:ext cx="2842800" cy="17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684505"/>
      </p:ext>
    </p:extLst>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0" y="101600"/>
            <a:ext cx="12120880" cy="822960"/>
          </a:xfrm>
        </p:spPr>
        <p:txBody>
          <a:bodyPr>
            <a:noAutofit/>
          </a:bodyPr>
          <a:lstStyle/>
          <a:p>
            <a:pPr algn="ctr"/>
            <a:r>
              <a:rPr lang="tr-TR" sz="2800" b="1" dirty="0">
                <a:solidFill>
                  <a:srgbClr val="0000CC"/>
                </a:solidFill>
              </a:rPr>
              <a:t>B.2 Programların Yürütülmesi </a:t>
            </a:r>
            <a:r>
              <a:rPr lang="tr-TR" sz="2800" b="1" dirty="0" smtClean="0">
                <a:solidFill>
                  <a:srgbClr val="0000CC"/>
                </a:solidFill>
              </a:rPr>
              <a:t/>
            </a:r>
            <a:br>
              <a:rPr lang="tr-TR" sz="2800" b="1" dirty="0" smtClean="0">
                <a:solidFill>
                  <a:srgbClr val="0000CC"/>
                </a:solidFill>
              </a:rPr>
            </a:br>
            <a:r>
              <a:rPr lang="tr-TR" sz="2800" b="1" i="1" dirty="0" smtClean="0">
                <a:solidFill>
                  <a:srgbClr val="C00000"/>
                </a:solidFill>
              </a:rPr>
              <a:t>(</a:t>
            </a:r>
            <a:r>
              <a:rPr lang="tr-TR" sz="2800" b="1" i="1" dirty="0">
                <a:solidFill>
                  <a:srgbClr val="C00000"/>
                </a:solidFill>
              </a:rPr>
              <a:t>Öğrenci Merkezli Öğrenme Öğretme ve Değerlendirme) </a:t>
            </a:r>
            <a:endParaRPr lang="tr-TR" sz="2800" b="1" dirty="0">
              <a:solidFill>
                <a:srgbClr val="C00000"/>
              </a:solidFill>
            </a:endParaRPr>
          </a:p>
        </p:txBody>
      </p:sp>
      <p:sp>
        <p:nvSpPr>
          <p:cNvPr id="11" name="İçerik Yer Tutucusu 10"/>
          <p:cNvSpPr>
            <a:spLocks noGrp="1"/>
          </p:cNvSpPr>
          <p:nvPr>
            <p:ph idx="1"/>
          </p:nvPr>
        </p:nvSpPr>
        <p:spPr>
          <a:xfrm>
            <a:off x="172720" y="1202055"/>
            <a:ext cx="7731760" cy="5056505"/>
          </a:xfrm>
        </p:spPr>
        <p:txBody>
          <a:bodyPr>
            <a:noAutofit/>
          </a:bodyPr>
          <a:lstStyle/>
          <a:p>
            <a:pPr>
              <a:lnSpc>
                <a:spcPct val="110000"/>
              </a:lnSpc>
              <a:spcBef>
                <a:spcPts val="0"/>
              </a:spcBef>
              <a:spcAft>
                <a:spcPts val="400"/>
              </a:spcAft>
            </a:pPr>
            <a:r>
              <a:rPr lang="tr-TR" sz="2400" b="1" u="sng" dirty="0">
                <a:solidFill>
                  <a:srgbClr val="0000CC"/>
                </a:solidFill>
              </a:rPr>
              <a:t>Birim, </a:t>
            </a:r>
            <a:endParaRPr lang="tr-TR" sz="2400" b="1" u="sng" dirty="0" smtClean="0">
              <a:solidFill>
                <a:srgbClr val="0000CC"/>
              </a:solidFill>
            </a:endParaRPr>
          </a:p>
          <a:p>
            <a:pPr lvl="1">
              <a:lnSpc>
                <a:spcPct val="110000"/>
              </a:lnSpc>
              <a:spcBef>
                <a:spcPts val="0"/>
              </a:spcBef>
              <a:spcAft>
                <a:spcPts val="400"/>
              </a:spcAft>
            </a:pPr>
            <a:r>
              <a:rPr lang="tr-TR" dirty="0" smtClean="0"/>
              <a:t>hedeflediği </a:t>
            </a:r>
            <a:r>
              <a:rPr lang="tr-TR" dirty="0"/>
              <a:t>nitelikli mezun yeterliliklerine ulaşmak amacıyla </a:t>
            </a:r>
            <a:r>
              <a:rPr lang="tr-TR" b="1" dirty="0">
                <a:solidFill>
                  <a:srgbClr val="C00000"/>
                </a:solidFill>
              </a:rPr>
              <a:t>öğrenci merkezli ve yetkinlik temelli öğretim, ölçme ve değerlendirme </a:t>
            </a:r>
            <a:r>
              <a:rPr lang="tr-TR" dirty="0"/>
              <a:t>yöntemlerini uygulamalıdır. </a:t>
            </a:r>
            <a:endParaRPr lang="tr-TR" dirty="0" smtClean="0"/>
          </a:p>
          <a:p>
            <a:pPr lvl="1">
              <a:lnSpc>
                <a:spcPct val="110000"/>
              </a:lnSpc>
              <a:spcBef>
                <a:spcPts val="0"/>
              </a:spcBef>
              <a:spcAft>
                <a:spcPts val="400"/>
              </a:spcAft>
            </a:pPr>
            <a:endParaRPr lang="tr-TR" dirty="0" smtClean="0"/>
          </a:p>
          <a:p>
            <a:pPr>
              <a:lnSpc>
                <a:spcPct val="110000"/>
              </a:lnSpc>
              <a:spcBef>
                <a:spcPts val="0"/>
              </a:spcBef>
              <a:spcAft>
                <a:spcPts val="400"/>
              </a:spcAft>
            </a:pPr>
            <a:r>
              <a:rPr lang="tr-TR" sz="2400" b="1" u="sng" dirty="0" smtClean="0">
                <a:solidFill>
                  <a:srgbClr val="0000CC"/>
                </a:solidFill>
              </a:rPr>
              <a:t>Birim</a:t>
            </a:r>
            <a:r>
              <a:rPr lang="tr-TR" sz="2400" b="1" u="sng" dirty="0">
                <a:solidFill>
                  <a:srgbClr val="0000CC"/>
                </a:solidFill>
              </a:rPr>
              <a:t>, </a:t>
            </a:r>
            <a:endParaRPr lang="tr-TR" sz="2400" b="1" u="sng" dirty="0" smtClean="0">
              <a:solidFill>
                <a:srgbClr val="0000CC"/>
              </a:solidFill>
            </a:endParaRPr>
          </a:p>
          <a:p>
            <a:pPr lvl="1">
              <a:lnSpc>
                <a:spcPct val="110000"/>
              </a:lnSpc>
              <a:spcBef>
                <a:spcPts val="0"/>
              </a:spcBef>
              <a:spcAft>
                <a:spcPts val="400"/>
              </a:spcAft>
            </a:pPr>
            <a:r>
              <a:rPr lang="tr-TR" b="1" dirty="0" smtClean="0">
                <a:solidFill>
                  <a:srgbClr val="C00000"/>
                </a:solidFill>
              </a:rPr>
              <a:t>öğrenci </a:t>
            </a:r>
            <a:r>
              <a:rPr lang="tr-TR" b="1" dirty="0">
                <a:solidFill>
                  <a:srgbClr val="C00000"/>
                </a:solidFill>
              </a:rPr>
              <a:t>kabulleri, diploma, derece ve diğer yeterliliklerin tanınması ve sertifikalandırılmasına</a:t>
            </a:r>
            <a:r>
              <a:rPr lang="tr-TR" dirty="0"/>
              <a:t> </a:t>
            </a:r>
            <a:r>
              <a:rPr lang="tr-TR" b="1" dirty="0">
                <a:solidFill>
                  <a:srgbClr val="0000CC"/>
                </a:solidFill>
              </a:rPr>
              <a:t>yönelik açık kriterler belirlemeli; </a:t>
            </a:r>
            <a:endParaRPr lang="tr-TR" b="1" dirty="0" smtClean="0">
              <a:solidFill>
                <a:srgbClr val="0000CC"/>
              </a:solidFill>
            </a:endParaRPr>
          </a:p>
          <a:p>
            <a:pPr lvl="1">
              <a:lnSpc>
                <a:spcPct val="110000"/>
              </a:lnSpc>
              <a:spcBef>
                <a:spcPts val="0"/>
              </a:spcBef>
              <a:spcAft>
                <a:spcPts val="400"/>
              </a:spcAft>
            </a:pPr>
            <a:r>
              <a:rPr lang="tr-TR" b="1" dirty="0" smtClean="0">
                <a:solidFill>
                  <a:srgbClr val="0000CC"/>
                </a:solidFill>
              </a:rPr>
              <a:t>önceden </a:t>
            </a:r>
            <a:r>
              <a:rPr lang="tr-TR" b="1" dirty="0">
                <a:solidFill>
                  <a:srgbClr val="0000CC"/>
                </a:solidFill>
              </a:rPr>
              <a:t>tanımlanmış ve ilan edilmiş kuralları tutarlı şekilde uygulamalıdır.</a:t>
            </a:r>
          </a:p>
          <a:p>
            <a:pPr>
              <a:lnSpc>
                <a:spcPct val="110000"/>
              </a:lnSpc>
              <a:spcBef>
                <a:spcPts val="0"/>
              </a:spcBef>
              <a:spcAft>
                <a:spcPts val="400"/>
              </a:spcAft>
            </a:pPr>
            <a:endParaRPr lang="tr-TR" sz="2400" b="1" dirty="0">
              <a:solidFill>
                <a:srgbClr val="0000CC"/>
              </a:solidFill>
            </a:endParaRPr>
          </a:p>
        </p:txBody>
      </p:sp>
      <p:sp>
        <p:nvSpPr>
          <p:cNvPr id="7" name="Veri Yer Tutucusu 6"/>
          <p:cNvSpPr>
            <a:spLocks noGrp="1"/>
          </p:cNvSpPr>
          <p:nvPr>
            <p:ph type="dt" sz="half" idx="10"/>
          </p:nvPr>
        </p:nvSpPr>
        <p:spPr/>
        <p:txBody>
          <a:bodyPr/>
          <a:lstStyle/>
          <a:p>
            <a:fld id="{54822EAF-B7AA-4482-8811-D0D45901EDDB}" type="datetime1">
              <a:rPr lang="tr-TR" smtClean="0"/>
              <a:t>8.10.2025</a:t>
            </a:fld>
            <a:endParaRPr lang="tr-TR"/>
          </a:p>
        </p:txBody>
      </p:sp>
      <p:sp>
        <p:nvSpPr>
          <p:cNvPr id="8" name="Altbilgi Yer Tutucusu 7"/>
          <p:cNvSpPr>
            <a:spLocks noGrp="1"/>
          </p:cNvSpPr>
          <p:nvPr>
            <p:ph type="ftr" sz="quarter" idx="11"/>
          </p:nvPr>
        </p:nvSpPr>
        <p:spPr/>
        <p:txBody>
          <a:bodyPr/>
          <a:lstStyle/>
          <a:p>
            <a:r>
              <a:rPr lang="tr-TR" smtClean="0"/>
              <a:t>TRÜ 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37</a:t>
            </a:fld>
            <a:endParaRPr lang="tr-TR"/>
          </a:p>
        </p:txBody>
      </p:sp>
      <p:pic>
        <p:nvPicPr>
          <p:cNvPr id="2050" name="Picture 2" descr="7 Metodologías innovadoras en educación que mejorarán tus clases | UNI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0600" y="998536"/>
            <a:ext cx="3200400" cy="17989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zuniyet Kep Ve Diploma Simgesi Stok Vektör Sanatı &amp; Başarı'nin Daha Fazla  Görseli - Başarı, Belge, Beyaz - iSt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4765040"/>
            <a:ext cx="1828800" cy="16967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atay Geçiş İşlemleri Başvuru Takvimi Açıklandı - Spor Bilimleri Fakültesi  - Süleyman Demirel Üniversites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3300379"/>
            <a:ext cx="2057400" cy="114958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ers Muafiyet İşlemleri - ESOGÜ YENİ ÖĞRENCİ KAYIT İŞLEMLERİ | Eskişehir  Osmangazi Üniversites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6720" y="4703886"/>
            <a:ext cx="1882200" cy="92567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RABZON ÜNİVERSİTESİ | Duyuru | 2025-2026 Eğitim-Öğretim Yılı Özel Yetenek  Sınavlarına İlişkin Duyur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82617" y="2871473"/>
            <a:ext cx="1728383" cy="1474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06270"/>
      </p:ext>
    </p:extLst>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0720" y="160408"/>
            <a:ext cx="11328400" cy="764151"/>
          </a:xfrm>
        </p:spPr>
        <p:txBody>
          <a:bodyPr>
            <a:normAutofit fontScale="90000"/>
          </a:bodyPr>
          <a:lstStyle/>
          <a:p>
            <a:pPr algn="ctr"/>
            <a:r>
              <a:rPr lang="tr-TR" sz="2700" b="1" dirty="0" smtClean="0">
                <a:solidFill>
                  <a:srgbClr val="FF0000"/>
                </a:solidFill>
              </a:rPr>
              <a:t>B.2. Programların Yürütülmesi </a:t>
            </a:r>
            <a:r>
              <a:rPr lang="tr-TR" sz="2400" b="1" dirty="0" smtClean="0">
                <a:solidFill>
                  <a:srgbClr val="FF0000"/>
                </a:solidFill>
              </a:rPr>
              <a:t>(Öğrenci Merkezli Öğrenme, Öğretme ve Değerlendirme) / </a:t>
            </a:r>
            <a:br>
              <a:rPr lang="tr-TR" sz="2400" b="1" dirty="0" smtClean="0">
                <a:solidFill>
                  <a:srgbClr val="FF0000"/>
                </a:solidFill>
              </a:rPr>
            </a:br>
            <a:r>
              <a:rPr lang="tr-TR" sz="3100" b="1" dirty="0" smtClean="0">
                <a:solidFill>
                  <a:srgbClr val="0000CC"/>
                </a:solidFill>
              </a:rPr>
              <a:t>B.2.1. Öğretim yöntem ve teknikleri</a:t>
            </a:r>
            <a:endParaRPr lang="tr-TR" sz="3100" dirty="0">
              <a:solidFill>
                <a:srgbClr val="0000CC"/>
              </a:solidFill>
            </a:endParaRPr>
          </a:p>
        </p:txBody>
      </p:sp>
      <p:sp>
        <p:nvSpPr>
          <p:cNvPr id="3" name="İçerik Yer Tutucusu 2"/>
          <p:cNvSpPr>
            <a:spLocks noGrp="1"/>
          </p:cNvSpPr>
          <p:nvPr>
            <p:ph idx="1"/>
          </p:nvPr>
        </p:nvSpPr>
        <p:spPr>
          <a:xfrm>
            <a:off x="436880" y="1432560"/>
            <a:ext cx="11572240" cy="4815840"/>
          </a:xfrm>
        </p:spPr>
        <p:txBody>
          <a:bodyPr>
            <a:normAutofit fontScale="92500"/>
          </a:bodyPr>
          <a:lstStyle/>
          <a:p>
            <a:pPr algn="just">
              <a:lnSpc>
                <a:spcPct val="120000"/>
              </a:lnSpc>
              <a:spcBef>
                <a:spcPts val="0"/>
              </a:spcBef>
              <a:spcAft>
                <a:spcPts val="400"/>
              </a:spcAft>
            </a:pPr>
            <a:r>
              <a:rPr lang="tr-TR" b="1" u="sng" dirty="0">
                <a:solidFill>
                  <a:srgbClr val="0000CC"/>
                </a:solidFill>
              </a:rPr>
              <a:t>Öğretim yöntemi </a:t>
            </a:r>
            <a:r>
              <a:rPr lang="tr-TR" b="1" dirty="0">
                <a:solidFill>
                  <a:srgbClr val="FF0000"/>
                </a:solidFill>
              </a:rPr>
              <a:t>öğrenciyi </a:t>
            </a:r>
            <a:r>
              <a:rPr lang="tr-TR" b="1" u="sng" dirty="0">
                <a:solidFill>
                  <a:srgbClr val="0000CC"/>
                </a:solidFill>
              </a:rPr>
              <a:t>aktif hale getiren ve etkileşimli </a:t>
            </a:r>
            <a:r>
              <a:rPr lang="tr-TR" b="1" dirty="0">
                <a:solidFill>
                  <a:srgbClr val="FF0000"/>
                </a:solidFill>
              </a:rPr>
              <a:t>öğrenme odaklıdır</a:t>
            </a:r>
            <a:r>
              <a:rPr lang="tr-TR" dirty="0"/>
              <a:t>. </a:t>
            </a:r>
            <a:endParaRPr lang="tr-TR" dirty="0" smtClean="0"/>
          </a:p>
          <a:p>
            <a:pPr algn="just">
              <a:lnSpc>
                <a:spcPct val="120000"/>
              </a:lnSpc>
              <a:spcBef>
                <a:spcPts val="0"/>
              </a:spcBef>
              <a:spcAft>
                <a:spcPts val="400"/>
              </a:spcAft>
            </a:pPr>
            <a:endParaRPr lang="tr-TR" dirty="0" smtClean="0"/>
          </a:p>
          <a:p>
            <a:pPr algn="just">
              <a:lnSpc>
                <a:spcPct val="120000"/>
              </a:lnSpc>
              <a:spcBef>
                <a:spcPts val="0"/>
              </a:spcBef>
              <a:spcAft>
                <a:spcPts val="400"/>
              </a:spcAft>
            </a:pPr>
            <a:r>
              <a:rPr lang="tr-TR" dirty="0" smtClean="0"/>
              <a:t>Tüm </a:t>
            </a:r>
            <a:r>
              <a:rPr lang="tr-TR" dirty="0"/>
              <a:t>eğitim türleri içerisinde (örgün, uzaktan, karma) o eğitim türünün doğasına uygun; </a:t>
            </a:r>
            <a:r>
              <a:rPr lang="tr-TR" b="1" dirty="0">
                <a:solidFill>
                  <a:srgbClr val="FF0000"/>
                </a:solidFill>
              </a:rPr>
              <a:t>öğrenci merkezli, yetkinlik temelli, süreç ve performans odaklı </a:t>
            </a:r>
            <a:r>
              <a:rPr lang="tr-TR" b="1" dirty="0" err="1">
                <a:solidFill>
                  <a:srgbClr val="FF0000"/>
                </a:solidFill>
              </a:rPr>
              <a:t>disiplinlerarası</a:t>
            </a:r>
            <a:r>
              <a:rPr lang="tr-TR" b="1" dirty="0">
                <a:solidFill>
                  <a:srgbClr val="FF0000"/>
                </a:solidFill>
              </a:rPr>
              <a:t>, bütünleyici, vaka/uygulama temelinde öğrenmeyi önceleyen yaklaşımlara </a:t>
            </a:r>
            <a:r>
              <a:rPr lang="tr-TR" dirty="0"/>
              <a:t>yer verilir. </a:t>
            </a:r>
            <a:endParaRPr lang="tr-TR" dirty="0" smtClean="0"/>
          </a:p>
          <a:p>
            <a:pPr algn="just">
              <a:lnSpc>
                <a:spcPct val="120000"/>
              </a:lnSpc>
              <a:spcBef>
                <a:spcPts val="0"/>
              </a:spcBef>
              <a:spcAft>
                <a:spcPts val="400"/>
              </a:spcAft>
            </a:pPr>
            <a:endParaRPr lang="tr-TR" dirty="0" smtClean="0"/>
          </a:p>
          <a:p>
            <a:pPr algn="just">
              <a:lnSpc>
                <a:spcPct val="120000"/>
              </a:lnSpc>
              <a:spcBef>
                <a:spcPts val="0"/>
              </a:spcBef>
              <a:spcAft>
                <a:spcPts val="400"/>
              </a:spcAft>
            </a:pPr>
            <a:r>
              <a:rPr lang="tr-TR" b="1" dirty="0" smtClean="0">
                <a:solidFill>
                  <a:srgbClr val="FF0000"/>
                </a:solidFill>
              </a:rPr>
              <a:t>Bilgi </a:t>
            </a:r>
            <a:r>
              <a:rPr lang="tr-TR" b="1" dirty="0">
                <a:solidFill>
                  <a:srgbClr val="FF0000"/>
                </a:solidFill>
              </a:rPr>
              <a:t>aktarımından çok </a:t>
            </a:r>
            <a:r>
              <a:rPr lang="tr-TR" b="1" dirty="0">
                <a:solidFill>
                  <a:srgbClr val="0000CC"/>
                </a:solidFill>
              </a:rPr>
              <a:t>derin öğrenmeye, öğrenci ilgi, motivasyon ve bağlılığına </a:t>
            </a:r>
            <a:r>
              <a:rPr lang="tr-TR" dirty="0"/>
              <a:t>odaklanılmıştır. </a:t>
            </a:r>
            <a:endParaRPr lang="tr-TR" dirty="0" smtClean="0"/>
          </a:p>
        </p:txBody>
      </p:sp>
      <p:sp>
        <p:nvSpPr>
          <p:cNvPr id="4" name="Veri Yer Tutucusu 3"/>
          <p:cNvSpPr>
            <a:spLocks noGrp="1"/>
          </p:cNvSpPr>
          <p:nvPr>
            <p:ph type="dt" sz="half" idx="10"/>
          </p:nvPr>
        </p:nvSpPr>
        <p:spPr/>
        <p:txBody>
          <a:bodyPr/>
          <a:lstStyle/>
          <a:p>
            <a:fld id="{B09D0FDB-681F-4D37-B39D-66B4EA798314}"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38</a:t>
            </a:fld>
            <a:endParaRPr lang="tr-TR"/>
          </a:p>
        </p:txBody>
      </p:sp>
    </p:spTree>
    <p:extLst>
      <p:ext uri="{BB962C8B-B14F-4D97-AF65-F5344CB8AC3E}">
        <p14:creationId xmlns:p14="http://schemas.microsoft.com/office/powerpoint/2010/main" val="522261394"/>
      </p:ext>
    </p:extLst>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0080" y="160408"/>
            <a:ext cx="11551920" cy="740137"/>
          </a:xfrm>
        </p:spPr>
        <p:txBody>
          <a:bodyPr>
            <a:normAutofit fontScale="90000"/>
          </a:bodyPr>
          <a:lstStyle/>
          <a:p>
            <a:pPr algn="ctr"/>
            <a:r>
              <a:rPr lang="tr-TR" sz="2700" b="1" dirty="0" smtClean="0">
                <a:solidFill>
                  <a:srgbClr val="FF0000"/>
                </a:solidFill>
              </a:rPr>
              <a:t>B.2. Programların Yürütülmesi </a:t>
            </a:r>
            <a:r>
              <a:rPr lang="tr-TR" sz="2400" b="1" dirty="0" smtClean="0">
                <a:solidFill>
                  <a:srgbClr val="FF0000"/>
                </a:solidFill>
              </a:rPr>
              <a:t>(Öğrenci Merkezli Öğrenme, Öğretme ve Değerlendirme) / </a:t>
            </a:r>
            <a:br>
              <a:rPr lang="tr-TR" sz="2400" b="1" dirty="0" smtClean="0">
                <a:solidFill>
                  <a:srgbClr val="FF0000"/>
                </a:solidFill>
              </a:rPr>
            </a:br>
            <a:r>
              <a:rPr lang="tr-TR" sz="3100" b="1" dirty="0" smtClean="0">
                <a:solidFill>
                  <a:srgbClr val="0000CC"/>
                </a:solidFill>
              </a:rPr>
              <a:t>B.2.1. Öğretim yöntem ve teknikleri</a:t>
            </a:r>
            <a:endParaRPr lang="tr-TR" sz="3100" dirty="0">
              <a:solidFill>
                <a:srgbClr val="0000CC"/>
              </a:solidFill>
            </a:endParaRPr>
          </a:p>
        </p:txBody>
      </p:sp>
      <p:sp>
        <p:nvSpPr>
          <p:cNvPr id="3" name="İçerik Yer Tutucusu 2"/>
          <p:cNvSpPr>
            <a:spLocks noGrp="1"/>
          </p:cNvSpPr>
          <p:nvPr>
            <p:ph idx="1"/>
          </p:nvPr>
        </p:nvSpPr>
        <p:spPr>
          <a:xfrm>
            <a:off x="240632" y="1422400"/>
            <a:ext cx="11036968" cy="4734560"/>
          </a:xfrm>
        </p:spPr>
        <p:txBody>
          <a:bodyPr>
            <a:normAutofit/>
          </a:bodyPr>
          <a:lstStyle/>
          <a:p>
            <a:pPr algn="just">
              <a:lnSpc>
                <a:spcPct val="110000"/>
              </a:lnSpc>
              <a:spcBef>
                <a:spcPts val="0"/>
              </a:spcBef>
              <a:spcAft>
                <a:spcPts val="400"/>
              </a:spcAft>
            </a:pPr>
            <a:r>
              <a:rPr lang="tr-TR" dirty="0" smtClean="0"/>
              <a:t>Örgün </a:t>
            </a:r>
            <a:r>
              <a:rPr lang="tr-TR" dirty="0"/>
              <a:t>eğitim süreçleri ön lisans, lisans ve lisansüstü öğrencilerini kapsayan; </a:t>
            </a:r>
            <a:r>
              <a:rPr lang="tr-TR" b="1" i="1" dirty="0">
                <a:solidFill>
                  <a:srgbClr val="0000CC"/>
                </a:solidFill>
              </a:rPr>
              <a:t>teknolojinin sunduğu olanaklar ve ters yüz öğrenme, proje temelli öğrenme </a:t>
            </a:r>
            <a:r>
              <a:rPr lang="tr-TR" dirty="0"/>
              <a:t>gibi yaklaşımlarla zenginleştirilmektedir. </a:t>
            </a:r>
            <a:endParaRPr lang="tr-TR" dirty="0" smtClean="0"/>
          </a:p>
          <a:p>
            <a:pPr algn="just">
              <a:lnSpc>
                <a:spcPct val="110000"/>
              </a:lnSpc>
              <a:spcBef>
                <a:spcPts val="0"/>
              </a:spcBef>
              <a:spcAft>
                <a:spcPts val="400"/>
              </a:spcAft>
            </a:pPr>
            <a:endParaRPr lang="tr-TR" dirty="0" smtClean="0"/>
          </a:p>
          <a:p>
            <a:pPr algn="just">
              <a:lnSpc>
                <a:spcPct val="110000"/>
              </a:lnSpc>
              <a:spcBef>
                <a:spcPts val="0"/>
              </a:spcBef>
              <a:spcAft>
                <a:spcPts val="400"/>
              </a:spcAft>
            </a:pPr>
            <a:r>
              <a:rPr lang="tr-TR" dirty="0" smtClean="0"/>
              <a:t>Öğrencilerinin </a:t>
            </a:r>
            <a:r>
              <a:rPr lang="tr-TR" b="1" i="1" dirty="0">
                <a:solidFill>
                  <a:srgbClr val="0000CC"/>
                </a:solidFill>
              </a:rPr>
              <a:t>araştırma süreçlerine katılımı müfredat, yöntem ve yaklaşımlarla </a:t>
            </a:r>
            <a:r>
              <a:rPr lang="tr-TR" dirty="0"/>
              <a:t>desteklenmektedir. </a:t>
            </a:r>
            <a:endParaRPr lang="tr-TR" dirty="0" smtClean="0"/>
          </a:p>
          <a:p>
            <a:pPr algn="just">
              <a:lnSpc>
                <a:spcPct val="110000"/>
              </a:lnSpc>
              <a:spcBef>
                <a:spcPts val="0"/>
              </a:spcBef>
              <a:spcAft>
                <a:spcPts val="400"/>
              </a:spcAft>
            </a:pPr>
            <a:endParaRPr lang="tr-TR" dirty="0" smtClean="0"/>
          </a:p>
          <a:p>
            <a:pPr algn="just">
              <a:lnSpc>
                <a:spcPct val="110000"/>
              </a:lnSpc>
              <a:spcBef>
                <a:spcPts val="0"/>
              </a:spcBef>
              <a:spcAft>
                <a:spcPts val="400"/>
              </a:spcAft>
            </a:pPr>
            <a:r>
              <a:rPr lang="tr-TR" dirty="0" smtClean="0"/>
              <a:t>Tüm </a:t>
            </a:r>
            <a:r>
              <a:rPr lang="tr-TR" dirty="0"/>
              <a:t>bu süreçlerin uygulanması, kontrol edilmesi ve gereken önlemlerin alınması </a:t>
            </a:r>
            <a:r>
              <a:rPr lang="tr-TR" b="1" dirty="0">
                <a:solidFill>
                  <a:srgbClr val="0000CC"/>
                </a:solidFill>
              </a:rPr>
              <a:t>sistematik olarak değerlendirilmektedir. </a:t>
            </a:r>
          </a:p>
        </p:txBody>
      </p:sp>
      <p:sp>
        <p:nvSpPr>
          <p:cNvPr id="4" name="Veri Yer Tutucusu 3"/>
          <p:cNvSpPr>
            <a:spLocks noGrp="1"/>
          </p:cNvSpPr>
          <p:nvPr>
            <p:ph type="dt" sz="half" idx="10"/>
          </p:nvPr>
        </p:nvSpPr>
        <p:spPr/>
        <p:txBody>
          <a:bodyPr/>
          <a:lstStyle/>
          <a:p>
            <a:fld id="{5A3E53C3-7CC0-478B-B923-B6E342DE1819}"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39</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361194359"/>
      </p:ext>
    </p:extLst>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34754"/>
            <a:ext cx="12191999" cy="603351"/>
          </a:xfrm>
        </p:spPr>
        <p:txBody>
          <a:bodyPr>
            <a:normAutofit/>
          </a:bodyPr>
          <a:lstStyle/>
          <a:p>
            <a:pPr algn="ctr"/>
            <a:r>
              <a:rPr lang="tr-TR" sz="3200" b="1" dirty="0">
                <a:solidFill>
                  <a:srgbClr val="FF0000"/>
                </a:solidFill>
                <a:latin typeface="+mn-lt"/>
              </a:rPr>
              <a:t>B. EĞİTİM VE </a:t>
            </a:r>
            <a:r>
              <a:rPr lang="tr-TR" sz="3200" b="1" dirty="0" smtClean="0">
                <a:solidFill>
                  <a:srgbClr val="FF0000"/>
                </a:solidFill>
                <a:latin typeface="+mn-lt"/>
              </a:rPr>
              <a:t>ÖĞRETİM</a:t>
            </a:r>
            <a:endParaRPr lang="tr-TR" sz="3200" b="1" dirty="0">
              <a:solidFill>
                <a:srgbClr val="FF0000"/>
              </a:solidFill>
              <a:latin typeface="+mn-lt"/>
            </a:endParaRPr>
          </a:p>
        </p:txBody>
      </p:sp>
      <p:graphicFrame>
        <p:nvGraphicFramePr>
          <p:cNvPr id="4" name="Tablo 3"/>
          <p:cNvGraphicFramePr>
            <a:graphicFrameLocks noGrp="1"/>
          </p:cNvGraphicFramePr>
          <p:nvPr>
            <p:extLst>
              <p:ext uri="{D42A27DB-BD31-4B8C-83A1-F6EECF244321}">
                <p14:modId xmlns:p14="http://schemas.microsoft.com/office/powerpoint/2010/main" val="2795730747"/>
              </p:ext>
            </p:extLst>
          </p:nvPr>
        </p:nvGraphicFramePr>
        <p:xfrm>
          <a:off x="301298" y="815009"/>
          <a:ext cx="11705172" cy="5412564"/>
        </p:xfrm>
        <a:graphic>
          <a:graphicData uri="http://schemas.openxmlformats.org/drawingml/2006/table">
            <a:tbl>
              <a:tblPr firstRow="1" firstCol="1" bandRow="1">
                <a:tableStyleId>{BC89EF96-8CEA-46FF-86C4-4CE0E7609802}</a:tableStyleId>
              </a:tblPr>
              <a:tblGrid>
                <a:gridCol w="2792098">
                  <a:extLst>
                    <a:ext uri="{9D8B030D-6E8A-4147-A177-3AD203B41FA5}">
                      <a16:colId xmlns:a16="http://schemas.microsoft.com/office/drawing/2014/main" val="3821551645"/>
                    </a:ext>
                  </a:extLst>
                </a:gridCol>
                <a:gridCol w="8913074">
                  <a:extLst>
                    <a:ext uri="{9D8B030D-6E8A-4147-A177-3AD203B41FA5}">
                      <a16:colId xmlns:a16="http://schemas.microsoft.com/office/drawing/2014/main" val="1051454243"/>
                    </a:ext>
                  </a:extLst>
                </a:gridCol>
              </a:tblGrid>
              <a:tr h="354162">
                <a:tc>
                  <a:txBody>
                    <a:bodyPr/>
                    <a:lstStyle/>
                    <a:p>
                      <a:pPr algn="ctr">
                        <a:lnSpc>
                          <a:spcPct val="100000"/>
                        </a:lnSpc>
                        <a:spcAft>
                          <a:spcPts val="400"/>
                        </a:spcAft>
                      </a:pPr>
                      <a:r>
                        <a:rPr lang="tr-TR" sz="2400" dirty="0">
                          <a:solidFill>
                            <a:srgbClr val="FF0000"/>
                          </a:solidFill>
                          <a:effectLst/>
                        </a:rPr>
                        <a:t>ÖLÇÜT</a:t>
                      </a:r>
                      <a:endParaRPr lang="tr-TR"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34286" marR="34286" marT="0" marB="0" anchor="ctr"/>
                </a:tc>
                <a:tc>
                  <a:txBody>
                    <a:bodyPr/>
                    <a:lstStyle/>
                    <a:p>
                      <a:pPr algn="ctr">
                        <a:lnSpc>
                          <a:spcPct val="100000"/>
                        </a:lnSpc>
                        <a:spcAft>
                          <a:spcPts val="400"/>
                        </a:spcAft>
                      </a:pPr>
                      <a:r>
                        <a:rPr lang="tr-TR" sz="2400" dirty="0">
                          <a:solidFill>
                            <a:srgbClr val="FF0000"/>
                          </a:solidFill>
                          <a:effectLst/>
                        </a:rPr>
                        <a:t>TANIM</a:t>
                      </a:r>
                      <a:endParaRPr lang="tr-TR"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34286" marR="34286" marT="0" marB="0" anchor="ctr"/>
                </a:tc>
                <a:extLst>
                  <a:ext uri="{0D108BD9-81ED-4DB2-BD59-A6C34878D82A}">
                    <a16:rowId xmlns:a16="http://schemas.microsoft.com/office/drawing/2014/main" val="2054006417"/>
                  </a:ext>
                </a:extLst>
              </a:tr>
              <a:tr h="1121512">
                <a:tc>
                  <a:txBody>
                    <a:bodyPr/>
                    <a:lstStyle/>
                    <a:p>
                      <a:pPr>
                        <a:lnSpc>
                          <a:spcPct val="100000"/>
                        </a:lnSpc>
                        <a:spcAft>
                          <a:spcPts val="400"/>
                        </a:spcAft>
                      </a:pPr>
                      <a:r>
                        <a:rPr lang="tr-TR" sz="1800" dirty="0">
                          <a:solidFill>
                            <a:srgbClr val="0000CC"/>
                          </a:solidFill>
                          <a:effectLst/>
                        </a:rPr>
                        <a:t>B.1 Program Tasarımı, Değerlendirmesi ve Güncellenmesi </a:t>
                      </a:r>
                      <a:endParaRPr lang="tr-TR" sz="1800" dirty="0">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marL="34286" marR="34286" marT="0" marB="0" anchor="ctr"/>
                </a:tc>
                <a:tc>
                  <a:txBody>
                    <a:bodyPr/>
                    <a:lstStyle/>
                    <a:p>
                      <a:pPr>
                        <a:spcAft>
                          <a:spcPts val="400"/>
                        </a:spcAft>
                      </a:pPr>
                      <a:r>
                        <a:rPr lang="tr-TR" sz="1800" kern="1200" dirty="0" smtClean="0">
                          <a:effectLst/>
                        </a:rPr>
                        <a:t>Birim, öğretim programlarını Türkiye Yükseköğretim Yeterlilikleri Çerçevesi ile uyumlu; öğretim amaçlarına ve öğrenme çıktılarına uygun olarak tasarlamalı, öğrencilerin ve toplumun ihtiyaçlarına cevap verdiğinden emin olmak için periyodik olarak değerlendirmeli ve güncellemelidir.</a:t>
                      </a:r>
                      <a:endParaRPr lang="tr-TR" sz="1800" kern="1200" dirty="0">
                        <a:solidFill>
                          <a:schemeClr val="tx1"/>
                        </a:solidFill>
                        <a:effectLst/>
                        <a:latin typeface="+mn-lt"/>
                        <a:ea typeface="+mn-ea"/>
                        <a:cs typeface="+mn-cs"/>
                      </a:endParaRPr>
                    </a:p>
                  </a:txBody>
                  <a:tcPr marL="34286" marR="34286" marT="0" marB="0" anchor="ctr"/>
                </a:tc>
                <a:extLst>
                  <a:ext uri="{0D108BD9-81ED-4DB2-BD59-A6C34878D82A}">
                    <a16:rowId xmlns:a16="http://schemas.microsoft.com/office/drawing/2014/main" val="3313194062"/>
                  </a:ext>
                </a:extLst>
              </a:tr>
              <a:tr h="1401890">
                <a:tc>
                  <a:txBody>
                    <a:bodyPr/>
                    <a:lstStyle/>
                    <a:p>
                      <a:pPr>
                        <a:lnSpc>
                          <a:spcPct val="100000"/>
                        </a:lnSpc>
                        <a:spcAft>
                          <a:spcPts val="400"/>
                        </a:spcAft>
                      </a:pPr>
                      <a:r>
                        <a:rPr lang="tr-TR" sz="1800" dirty="0">
                          <a:solidFill>
                            <a:srgbClr val="0000CC"/>
                          </a:solidFill>
                          <a:effectLst/>
                        </a:rPr>
                        <a:t>B.2 Programların Yürütülmesi </a:t>
                      </a:r>
                      <a:r>
                        <a:rPr lang="tr-TR" sz="1800" i="1" dirty="0">
                          <a:solidFill>
                            <a:srgbClr val="0000CC"/>
                          </a:solidFill>
                          <a:effectLst/>
                        </a:rPr>
                        <a:t>(Öğrenci Merkezli Öğrenme Öğretme ve Değerlendirme) </a:t>
                      </a:r>
                      <a:endParaRPr lang="tr-TR" sz="1800" i="1" dirty="0">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marL="34286" marR="34286" marT="0" marB="0" anchor="ctr"/>
                </a:tc>
                <a:tc>
                  <a:txBody>
                    <a:bodyPr/>
                    <a:lstStyle/>
                    <a:p>
                      <a:pPr>
                        <a:spcAft>
                          <a:spcPts val="400"/>
                        </a:spcAft>
                      </a:pPr>
                      <a:r>
                        <a:rPr lang="tr-TR" sz="1800" kern="1200" dirty="0" smtClean="0">
                          <a:effectLst/>
                        </a:rPr>
                        <a:t>Birim, hedeflediği nitelikli mezun yeterliliklerine ulaşmak amacıyla öğrenci merkezli ve yetkinlik temelli öğretim, ölçme ve değerlendirme yöntemlerini uygulamalıdır. Birim, öğrenci kabulleri, diploma, derece ve diğer yeterliliklerin tanınması ve sertifikalandırılmasına yönelik açık kriterler belirlemeli; önceden tanımlanmış ve ilan edilmiş kuralları tutarlı şekilde uygulamalıdır.</a:t>
                      </a:r>
                      <a:endParaRPr lang="tr-TR" sz="1800" kern="1200" dirty="0">
                        <a:solidFill>
                          <a:schemeClr val="tx1"/>
                        </a:solidFill>
                        <a:effectLst/>
                        <a:latin typeface="+mn-lt"/>
                        <a:ea typeface="+mn-ea"/>
                        <a:cs typeface="+mn-cs"/>
                      </a:endParaRPr>
                    </a:p>
                  </a:txBody>
                  <a:tcPr marL="34286" marR="34286" marT="0" marB="0" anchor="ctr"/>
                </a:tc>
                <a:extLst>
                  <a:ext uri="{0D108BD9-81ED-4DB2-BD59-A6C34878D82A}">
                    <a16:rowId xmlns:a16="http://schemas.microsoft.com/office/drawing/2014/main" val="614182952"/>
                  </a:ext>
                </a:extLst>
              </a:tr>
              <a:tr h="1401890">
                <a:tc>
                  <a:txBody>
                    <a:bodyPr/>
                    <a:lstStyle/>
                    <a:p>
                      <a:pPr>
                        <a:lnSpc>
                          <a:spcPct val="100000"/>
                        </a:lnSpc>
                        <a:spcAft>
                          <a:spcPts val="400"/>
                        </a:spcAft>
                      </a:pPr>
                      <a:r>
                        <a:rPr lang="tr-TR" sz="1800" dirty="0">
                          <a:solidFill>
                            <a:srgbClr val="0000CC"/>
                          </a:solidFill>
                          <a:effectLst/>
                        </a:rPr>
                        <a:t>B.3 Öğrenme Kaynakları ve Akademik Destek Hizmetleri </a:t>
                      </a:r>
                      <a:endParaRPr lang="tr-TR" sz="1800" dirty="0">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marL="34286" marR="34286" marT="0" marB="0" anchor="ctr"/>
                </a:tc>
                <a:tc>
                  <a:txBody>
                    <a:bodyPr/>
                    <a:lstStyle/>
                    <a:p>
                      <a:pPr>
                        <a:spcAft>
                          <a:spcPts val="400"/>
                        </a:spcAft>
                      </a:pPr>
                      <a:r>
                        <a:rPr lang="tr-TR" sz="1800" kern="1200" dirty="0" smtClean="0">
                          <a:effectLst/>
                        </a:rPr>
                        <a:t>Birim, hedeflediği nitelikli mezun yeterliliklerine ulaşmak ve eğitim- öğretim faaliyetlerini yürütmek için uygun altyapıya, kaynaklara ve ortamlara sahip olmalı ve öğrenme olanaklarının tüm öğrenciler için yeterli ve erişilebilir olmasını güvence altına almalıdır. Birim öğrencilerin akademik gelişimi ve kariyer planlamasına yönelik destek hizmetleri sağlamalıdır.</a:t>
                      </a:r>
                      <a:endParaRPr lang="tr-TR" sz="1800" kern="1200" dirty="0">
                        <a:solidFill>
                          <a:schemeClr val="tx1"/>
                        </a:solidFill>
                        <a:effectLst/>
                        <a:latin typeface="+mn-lt"/>
                        <a:ea typeface="+mn-ea"/>
                        <a:cs typeface="+mn-cs"/>
                      </a:endParaRPr>
                    </a:p>
                  </a:txBody>
                  <a:tcPr marL="34286" marR="34286" marT="0" marB="0" anchor="ctr"/>
                </a:tc>
                <a:extLst>
                  <a:ext uri="{0D108BD9-81ED-4DB2-BD59-A6C34878D82A}">
                    <a16:rowId xmlns:a16="http://schemas.microsoft.com/office/drawing/2014/main" val="2719892315"/>
                  </a:ext>
                </a:extLst>
              </a:tr>
              <a:tr h="1121512">
                <a:tc>
                  <a:txBody>
                    <a:bodyPr/>
                    <a:lstStyle/>
                    <a:p>
                      <a:pPr>
                        <a:lnSpc>
                          <a:spcPct val="100000"/>
                        </a:lnSpc>
                        <a:spcAft>
                          <a:spcPts val="400"/>
                        </a:spcAft>
                      </a:pPr>
                      <a:r>
                        <a:rPr lang="tr-TR" sz="1800" dirty="0">
                          <a:solidFill>
                            <a:srgbClr val="0000CC"/>
                          </a:solidFill>
                          <a:effectLst/>
                        </a:rPr>
                        <a:t>B.4 Öğretim Kadrosu </a:t>
                      </a:r>
                      <a:endParaRPr lang="tr-TR" sz="1800" dirty="0">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marL="34286" marR="34286" marT="0" marB="0" anchor="ctr"/>
                </a:tc>
                <a:tc>
                  <a:txBody>
                    <a:bodyPr/>
                    <a:lstStyle/>
                    <a:p>
                      <a:pPr>
                        <a:spcAft>
                          <a:spcPts val="400"/>
                        </a:spcAft>
                      </a:pPr>
                      <a:r>
                        <a:rPr lang="tr-TR" sz="1800" kern="1200" dirty="0" smtClean="0">
                          <a:effectLst/>
                        </a:rPr>
                        <a:t>Birim, öğretim elemanlarının işe alınması, atanması, yükseltilmesi ve ders görevlendirmesi ile ilgili tüm süreçlerde adil ve açık olmalıdır. Hedeflenen nitelikli mezun yeterliliklerine ulaşmak amacıyla, öğretim elemanlarının eğitim-öğretim yetkinliklerini sürekli geliştirmek için olanaklar sunmalıdır.</a:t>
                      </a:r>
                      <a:endParaRPr lang="tr-TR" sz="1800" kern="1200" dirty="0">
                        <a:solidFill>
                          <a:schemeClr val="tx1"/>
                        </a:solidFill>
                        <a:effectLst/>
                        <a:latin typeface="+mn-lt"/>
                        <a:ea typeface="+mn-ea"/>
                        <a:cs typeface="+mn-cs"/>
                      </a:endParaRPr>
                    </a:p>
                  </a:txBody>
                  <a:tcPr marL="34286" marR="34286" marT="0" marB="0" anchor="ctr"/>
                </a:tc>
                <a:extLst>
                  <a:ext uri="{0D108BD9-81ED-4DB2-BD59-A6C34878D82A}">
                    <a16:rowId xmlns:a16="http://schemas.microsoft.com/office/drawing/2014/main" val="3690591145"/>
                  </a:ext>
                </a:extLst>
              </a:tr>
            </a:tbl>
          </a:graphicData>
        </a:graphic>
      </p:graphicFrame>
      <p:sp>
        <p:nvSpPr>
          <p:cNvPr id="3" name="Veri Yer Tutucusu 2"/>
          <p:cNvSpPr>
            <a:spLocks noGrp="1"/>
          </p:cNvSpPr>
          <p:nvPr>
            <p:ph type="dt" sz="half" idx="10"/>
          </p:nvPr>
        </p:nvSpPr>
        <p:spPr/>
        <p:txBody>
          <a:bodyPr/>
          <a:lstStyle/>
          <a:p>
            <a:fld id="{C6349097-A2A1-4975-800B-498EF29735AA}"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4</a:t>
            </a:fld>
            <a:endParaRPr lang="tr-TR"/>
          </a:p>
        </p:txBody>
      </p:sp>
    </p:spTree>
    <p:extLst>
      <p:ext uri="{BB962C8B-B14F-4D97-AF65-F5344CB8AC3E}">
        <p14:creationId xmlns:p14="http://schemas.microsoft.com/office/powerpoint/2010/main" val="674257254"/>
      </p:ext>
    </p:extLst>
  </p:cSld>
  <p:clrMapOvr>
    <a:masterClrMapping/>
  </p:clrMapOvr>
  <mc:AlternateContent xmlns:mc="http://schemas.openxmlformats.org/markup-compatibility/2006">
    <mc:Choice xmlns:p14="http://schemas.microsoft.com/office/powerpoint/2010/main" Requires="p14">
      <p:transition p14:dur="250">
        <p14:pan dir="u"/>
      </p:transition>
    </mc:Choice>
    <mc:Fallback>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406400" y="1270000"/>
            <a:ext cx="11490960" cy="5118522"/>
          </a:xfrm>
        </p:spPr>
        <p:txBody>
          <a:bodyPr>
            <a:noAutofit/>
          </a:bodyPr>
          <a:lstStyle/>
          <a:p>
            <a:pPr marL="0" indent="0" algn="ctr">
              <a:lnSpc>
                <a:spcPct val="100000"/>
              </a:lnSpc>
              <a:spcBef>
                <a:spcPts val="0"/>
              </a:spcBef>
              <a:buNone/>
            </a:pPr>
            <a:r>
              <a:rPr lang="tr-TR" b="1" dirty="0" smtClean="0">
                <a:solidFill>
                  <a:srgbClr val="FF0000"/>
                </a:solidFill>
              </a:rPr>
              <a:t>ÖRNEK KANITLAR</a:t>
            </a:r>
          </a:p>
          <a:p>
            <a:pPr marL="0" indent="0" algn="ctr">
              <a:lnSpc>
                <a:spcPct val="100000"/>
              </a:lnSpc>
              <a:spcBef>
                <a:spcPts val="0"/>
              </a:spcBef>
              <a:buNone/>
            </a:pPr>
            <a:endParaRPr lang="tr-TR" sz="1000" b="1" dirty="0" smtClean="0">
              <a:solidFill>
                <a:srgbClr val="FF0000"/>
              </a:solidFill>
            </a:endParaRPr>
          </a:p>
          <a:p>
            <a:pPr marL="0" indent="0" algn="ctr">
              <a:lnSpc>
                <a:spcPct val="100000"/>
              </a:lnSpc>
              <a:spcBef>
                <a:spcPts val="0"/>
              </a:spcBef>
              <a:buNone/>
            </a:pPr>
            <a:endParaRPr lang="tr-TR" sz="800" b="1" dirty="0" smtClean="0">
              <a:solidFill>
                <a:srgbClr val="FF0000"/>
              </a:solidFill>
            </a:endParaRPr>
          </a:p>
          <a:p>
            <a:pPr marL="514350" indent="-514350" algn="just">
              <a:lnSpc>
                <a:spcPct val="100000"/>
              </a:lnSpc>
              <a:spcBef>
                <a:spcPts val="0"/>
              </a:spcBef>
              <a:spcAft>
                <a:spcPts val="400"/>
              </a:spcAft>
              <a:buFont typeface="+mj-lt"/>
              <a:buAutoNum type="arabicPeriod"/>
            </a:pPr>
            <a:r>
              <a:rPr lang="tr-TR" sz="2400" b="1" u="sng" dirty="0" smtClean="0">
                <a:solidFill>
                  <a:srgbClr val="FF0000"/>
                </a:solidFill>
              </a:rPr>
              <a:t>Ders </a:t>
            </a:r>
            <a:r>
              <a:rPr lang="tr-TR" sz="2400" b="1" u="sng" dirty="0">
                <a:solidFill>
                  <a:srgbClr val="FF0000"/>
                </a:solidFill>
              </a:rPr>
              <a:t>bilgi paketlerinde </a:t>
            </a:r>
            <a:r>
              <a:rPr lang="tr-TR" sz="2400" i="1" dirty="0">
                <a:solidFill>
                  <a:srgbClr val="0000CC"/>
                </a:solidFill>
              </a:rPr>
              <a:t>öğrenci merkezli öğretim yöntemlerinin </a:t>
            </a:r>
            <a:r>
              <a:rPr lang="tr-TR" sz="2400" dirty="0"/>
              <a:t>varlığı,</a:t>
            </a:r>
          </a:p>
          <a:p>
            <a:pPr marL="514350" indent="-514350" algn="just">
              <a:lnSpc>
                <a:spcPct val="100000"/>
              </a:lnSpc>
              <a:spcBef>
                <a:spcPts val="0"/>
              </a:spcBef>
              <a:spcAft>
                <a:spcPts val="400"/>
              </a:spcAft>
              <a:buFont typeface="+mj-lt"/>
              <a:buAutoNum type="arabicPeriod"/>
            </a:pPr>
            <a:endParaRPr lang="tr-TR" sz="2400" dirty="0" smtClean="0"/>
          </a:p>
          <a:p>
            <a:pPr marL="514350" indent="-514350" algn="just">
              <a:lnSpc>
                <a:spcPct val="100000"/>
              </a:lnSpc>
              <a:spcBef>
                <a:spcPts val="0"/>
              </a:spcBef>
              <a:spcAft>
                <a:spcPts val="400"/>
              </a:spcAft>
              <a:buFont typeface="+mj-lt"/>
              <a:buAutoNum type="arabicPeriod"/>
            </a:pPr>
            <a:r>
              <a:rPr lang="tr-TR" sz="2400" b="1" dirty="0" smtClean="0">
                <a:solidFill>
                  <a:srgbClr val="0000CC"/>
                </a:solidFill>
              </a:rPr>
              <a:t>Öğrenci </a:t>
            </a:r>
            <a:r>
              <a:rPr lang="tr-TR" sz="2400" b="1" dirty="0">
                <a:solidFill>
                  <a:srgbClr val="0000CC"/>
                </a:solidFill>
              </a:rPr>
              <a:t>merkezli öğretim </a:t>
            </a:r>
            <a:r>
              <a:rPr lang="tr-TR" sz="2400" dirty="0"/>
              <a:t>e</a:t>
            </a:r>
            <a:r>
              <a:rPr lang="tr-TR" sz="2400" dirty="0" smtClean="0"/>
              <a:t>tkinlikleri ve/veya materyali geliştirme, uygulama ve değerlendirme uygulamalarına ilişkin ilke, usul ve esaslar, </a:t>
            </a:r>
          </a:p>
          <a:p>
            <a:pPr marL="514350" indent="-514350" algn="just">
              <a:lnSpc>
                <a:spcPct val="100000"/>
              </a:lnSpc>
              <a:spcBef>
                <a:spcPts val="0"/>
              </a:spcBef>
              <a:spcAft>
                <a:spcPts val="400"/>
              </a:spcAft>
              <a:buFont typeface="+mj-lt"/>
              <a:buAutoNum type="arabicPeriod"/>
            </a:pPr>
            <a:endParaRPr lang="tr-TR" sz="2400" dirty="0" smtClean="0"/>
          </a:p>
          <a:p>
            <a:pPr marL="514350" indent="-514350" algn="just">
              <a:lnSpc>
                <a:spcPct val="100000"/>
              </a:lnSpc>
              <a:spcBef>
                <a:spcPts val="0"/>
              </a:spcBef>
              <a:spcAft>
                <a:spcPts val="400"/>
              </a:spcAft>
              <a:buFont typeface="+mj-lt"/>
              <a:buAutoNum type="arabicPeriod"/>
            </a:pPr>
            <a:r>
              <a:rPr lang="tr-TR" sz="2400" dirty="0" smtClean="0"/>
              <a:t>Uzaktan </a:t>
            </a:r>
            <a:r>
              <a:rPr lang="tr-TR" sz="2400" dirty="0"/>
              <a:t>eğitime özgü </a:t>
            </a:r>
            <a:r>
              <a:rPr lang="tr-TR" sz="2400" i="1" dirty="0">
                <a:solidFill>
                  <a:srgbClr val="0000CC"/>
                </a:solidFill>
              </a:rPr>
              <a:t>öğretim materyali geliştirme ve öğretim yöntemlerine ilişkin ilkeler, mekanizmalar,</a:t>
            </a:r>
          </a:p>
          <a:p>
            <a:pPr marL="514350" indent="-514350" algn="just">
              <a:lnSpc>
                <a:spcPct val="100000"/>
              </a:lnSpc>
              <a:spcBef>
                <a:spcPts val="0"/>
              </a:spcBef>
              <a:spcAft>
                <a:spcPts val="400"/>
              </a:spcAft>
              <a:buFont typeface="+mj-lt"/>
              <a:buAutoNum type="arabicPeriod"/>
            </a:pPr>
            <a:endParaRPr lang="tr-TR" sz="2400" b="1" dirty="0" smtClean="0">
              <a:solidFill>
                <a:srgbClr val="0000CC"/>
              </a:solidFill>
            </a:endParaRPr>
          </a:p>
          <a:p>
            <a:pPr marL="514350" indent="-514350" algn="just">
              <a:lnSpc>
                <a:spcPct val="100000"/>
              </a:lnSpc>
              <a:spcBef>
                <a:spcPts val="0"/>
              </a:spcBef>
              <a:spcAft>
                <a:spcPts val="400"/>
              </a:spcAft>
              <a:buFont typeface="+mj-lt"/>
              <a:buAutoNum type="arabicPeriod"/>
            </a:pPr>
            <a:r>
              <a:rPr lang="tr-TR" sz="2400" b="1" dirty="0" smtClean="0">
                <a:solidFill>
                  <a:srgbClr val="0000CC"/>
                </a:solidFill>
              </a:rPr>
              <a:t>Aktif </a:t>
            </a:r>
            <a:r>
              <a:rPr lang="tr-TR" sz="2400" b="1" dirty="0">
                <a:solidFill>
                  <a:srgbClr val="0000CC"/>
                </a:solidFill>
              </a:rPr>
              <a:t>ve etkileşimli öğretme yöntemlerine </a:t>
            </a:r>
            <a:r>
              <a:rPr lang="tr-TR" sz="2400" dirty="0"/>
              <a:t>ilişkin tanımlı süreçler ve uygulamalar</a:t>
            </a:r>
            <a:r>
              <a:rPr lang="tr-TR" sz="2400" dirty="0" smtClean="0"/>
              <a:t>,</a:t>
            </a:r>
            <a:endParaRPr lang="tr-TR" sz="2400" dirty="0"/>
          </a:p>
        </p:txBody>
      </p:sp>
      <p:sp>
        <p:nvSpPr>
          <p:cNvPr id="4" name="Veri Yer Tutucusu 3"/>
          <p:cNvSpPr>
            <a:spLocks noGrp="1"/>
          </p:cNvSpPr>
          <p:nvPr>
            <p:ph type="dt" sz="half" idx="10"/>
          </p:nvPr>
        </p:nvSpPr>
        <p:spPr/>
        <p:txBody>
          <a:bodyPr/>
          <a:lstStyle/>
          <a:p>
            <a:fld id="{CF2FE0C2-E9EC-4CEB-B357-46C1C09BC1C1}"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40</a:t>
            </a:fld>
            <a:endParaRPr lang="tr-TR"/>
          </a:p>
        </p:txBody>
      </p:sp>
      <p:sp>
        <p:nvSpPr>
          <p:cNvPr id="10" name="Unvan 1"/>
          <p:cNvSpPr>
            <a:spLocks noGrp="1"/>
          </p:cNvSpPr>
          <p:nvPr>
            <p:ph type="title"/>
          </p:nvPr>
        </p:nvSpPr>
        <p:spPr>
          <a:xfrm>
            <a:off x="0" y="172622"/>
            <a:ext cx="12168495" cy="646244"/>
          </a:xfrm>
        </p:spPr>
        <p:txBody>
          <a:bodyPr>
            <a:noAutofit/>
          </a:bodyPr>
          <a:lstStyle/>
          <a:p>
            <a:pPr marL="0" indent="0" algn="ctr">
              <a:lnSpc>
                <a:spcPct val="100000"/>
              </a:lnSpc>
              <a:spcBef>
                <a:spcPts val="0"/>
              </a:spcBef>
            </a:pPr>
            <a:r>
              <a:rPr lang="tr-TR" sz="2400" b="1" dirty="0">
                <a:solidFill>
                  <a:srgbClr val="FF0000"/>
                </a:solidFill>
              </a:rPr>
              <a:t>B.2. Programların Yürütülmesi </a:t>
            </a:r>
            <a:r>
              <a:rPr lang="tr-TR" sz="2000" b="1" i="1" dirty="0">
                <a:solidFill>
                  <a:srgbClr val="FF0000"/>
                </a:solidFill>
              </a:rPr>
              <a:t>(Öğrenci Merkezli Öğrenme, Öğretme ve Değerlendirme) </a:t>
            </a:r>
            <a:r>
              <a:rPr lang="tr-TR" sz="2400" b="1" dirty="0" smtClean="0">
                <a:solidFill>
                  <a:srgbClr val="FF0000"/>
                </a:solidFill>
              </a:rPr>
              <a:t>/</a:t>
            </a:r>
            <a:br>
              <a:rPr lang="tr-TR" sz="2400" b="1" dirty="0" smtClean="0">
                <a:solidFill>
                  <a:srgbClr val="FF0000"/>
                </a:solidFill>
              </a:rPr>
            </a:br>
            <a:r>
              <a:rPr lang="tr-TR" sz="2400" b="1" dirty="0" smtClean="0">
                <a:solidFill>
                  <a:srgbClr val="0000CC"/>
                </a:solidFill>
              </a:rPr>
              <a:t>B.2.1</a:t>
            </a:r>
            <a:r>
              <a:rPr lang="tr-TR" sz="2400" b="1" dirty="0">
                <a:solidFill>
                  <a:srgbClr val="0000CC"/>
                </a:solidFill>
              </a:rPr>
              <a:t>. Öğretim yöntem ve teknikleri</a:t>
            </a:r>
            <a:endParaRPr lang="tr-TR" sz="2400" dirty="0">
              <a:solidFill>
                <a:srgbClr val="0000CC"/>
              </a:solidFill>
            </a:endParaRPr>
          </a:p>
        </p:txBody>
      </p:sp>
    </p:spTree>
    <p:extLst>
      <p:ext uri="{BB962C8B-B14F-4D97-AF65-F5344CB8AC3E}">
        <p14:creationId xmlns:p14="http://schemas.microsoft.com/office/powerpoint/2010/main" val="199326835"/>
      </p:ext>
    </p:extLst>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487680" y="1127760"/>
            <a:ext cx="11501119" cy="5228590"/>
          </a:xfrm>
        </p:spPr>
        <p:txBody>
          <a:bodyPr>
            <a:noAutofit/>
          </a:bodyPr>
          <a:lstStyle/>
          <a:p>
            <a:pPr marL="0" indent="0" algn="ctr">
              <a:lnSpc>
                <a:spcPct val="100000"/>
              </a:lnSpc>
              <a:spcBef>
                <a:spcPts val="0"/>
              </a:spcBef>
              <a:buNone/>
            </a:pPr>
            <a:r>
              <a:rPr lang="tr-TR" sz="2400" b="1" dirty="0" smtClean="0">
                <a:solidFill>
                  <a:srgbClr val="FF0000"/>
                </a:solidFill>
              </a:rPr>
              <a:t>ÖRNEK KANITLAR</a:t>
            </a:r>
          </a:p>
          <a:p>
            <a:pPr marL="0" indent="0" algn="ctr">
              <a:lnSpc>
                <a:spcPct val="100000"/>
              </a:lnSpc>
              <a:spcBef>
                <a:spcPts val="0"/>
              </a:spcBef>
              <a:buNone/>
            </a:pPr>
            <a:endParaRPr lang="tr-TR" sz="800" b="1" dirty="0" smtClean="0">
              <a:solidFill>
                <a:srgbClr val="FF0000"/>
              </a:solidFill>
            </a:endParaRPr>
          </a:p>
          <a:p>
            <a:pPr marL="457200" indent="-457200" algn="just">
              <a:lnSpc>
                <a:spcPct val="100000"/>
              </a:lnSpc>
              <a:spcBef>
                <a:spcPts val="0"/>
              </a:spcBef>
              <a:spcAft>
                <a:spcPts val="400"/>
              </a:spcAft>
              <a:buFont typeface="+mj-lt"/>
              <a:buAutoNum type="arabicPeriod" startAt="5"/>
            </a:pPr>
            <a:r>
              <a:rPr lang="tr-TR" sz="2400" dirty="0" smtClean="0">
                <a:solidFill>
                  <a:srgbClr val="FF0000"/>
                </a:solidFill>
              </a:rPr>
              <a:t>Ders </a:t>
            </a:r>
            <a:r>
              <a:rPr lang="tr-TR" sz="2400" dirty="0">
                <a:solidFill>
                  <a:srgbClr val="FF0000"/>
                </a:solidFill>
              </a:rPr>
              <a:t>izlenceleri veya ders planları, </a:t>
            </a:r>
          </a:p>
          <a:p>
            <a:pPr marL="457200" indent="-457200" algn="just">
              <a:lnSpc>
                <a:spcPct val="100000"/>
              </a:lnSpc>
              <a:spcBef>
                <a:spcPts val="0"/>
              </a:spcBef>
              <a:spcAft>
                <a:spcPts val="400"/>
              </a:spcAft>
              <a:buFont typeface="+mj-lt"/>
              <a:buAutoNum type="arabicPeriod" startAt="5"/>
            </a:pPr>
            <a:endParaRPr lang="tr-TR" sz="2400" dirty="0"/>
          </a:p>
          <a:p>
            <a:pPr marL="457200" indent="-457200" algn="just">
              <a:lnSpc>
                <a:spcPct val="100000"/>
              </a:lnSpc>
              <a:spcBef>
                <a:spcPts val="0"/>
              </a:spcBef>
              <a:spcAft>
                <a:spcPts val="400"/>
              </a:spcAft>
              <a:buFont typeface="+mj-lt"/>
              <a:buAutoNum type="arabicPeriod" startAt="5"/>
            </a:pPr>
            <a:r>
              <a:rPr lang="tr-TR" sz="2400" dirty="0"/>
              <a:t>Ders içi etkinlik planları ve/veya öğrenci etkinlikleri örnekleri, </a:t>
            </a:r>
          </a:p>
          <a:p>
            <a:pPr marL="457200" indent="-457200" algn="just">
              <a:lnSpc>
                <a:spcPct val="100000"/>
              </a:lnSpc>
              <a:spcBef>
                <a:spcPts val="0"/>
              </a:spcBef>
              <a:buFont typeface="+mj-lt"/>
              <a:buAutoNum type="arabicPeriod" startAt="5"/>
            </a:pPr>
            <a:endParaRPr lang="tr-TR" sz="2400" dirty="0" smtClean="0"/>
          </a:p>
          <a:p>
            <a:pPr marL="457200" indent="-457200" algn="just">
              <a:lnSpc>
                <a:spcPct val="100000"/>
              </a:lnSpc>
              <a:spcBef>
                <a:spcPts val="0"/>
              </a:spcBef>
              <a:buFont typeface="+mj-lt"/>
              <a:buAutoNum type="arabicPeriod" startAt="5"/>
            </a:pPr>
            <a:r>
              <a:rPr lang="tr-TR" sz="2400" dirty="0" smtClean="0"/>
              <a:t>Derste </a:t>
            </a:r>
            <a:r>
              <a:rPr lang="tr-TR" sz="2400" dirty="0"/>
              <a:t>kullanılan öğretme ve/veya öğrenme materyalleri örnekleri, </a:t>
            </a:r>
            <a:endParaRPr lang="tr-TR" sz="2400" dirty="0" smtClean="0"/>
          </a:p>
          <a:p>
            <a:pPr marL="457200" indent="-457200" algn="just">
              <a:lnSpc>
                <a:spcPct val="100000"/>
              </a:lnSpc>
              <a:spcBef>
                <a:spcPts val="0"/>
              </a:spcBef>
              <a:buFont typeface="+mj-lt"/>
              <a:buAutoNum type="arabicPeriod" startAt="5"/>
            </a:pPr>
            <a:endParaRPr lang="tr-TR" sz="2400" dirty="0" smtClean="0"/>
          </a:p>
          <a:p>
            <a:pPr marL="457200" indent="-457200" algn="just">
              <a:lnSpc>
                <a:spcPct val="100000"/>
              </a:lnSpc>
              <a:spcBef>
                <a:spcPts val="0"/>
              </a:spcBef>
              <a:buFont typeface="+mj-lt"/>
              <a:buAutoNum type="arabicPeriod" startAt="5"/>
            </a:pPr>
            <a:r>
              <a:rPr lang="tr-TR" sz="2400" dirty="0" smtClean="0"/>
              <a:t>Ders kapsamında yapılan öğrenci ödevleri veya araştırma-proje örnekleri,</a:t>
            </a:r>
            <a:endParaRPr lang="tr-TR" sz="2400" dirty="0"/>
          </a:p>
          <a:p>
            <a:pPr marL="457200" indent="-457200" algn="just">
              <a:lnSpc>
                <a:spcPct val="100000"/>
              </a:lnSpc>
              <a:spcBef>
                <a:spcPts val="0"/>
              </a:spcBef>
              <a:buFont typeface="+mj-lt"/>
              <a:buAutoNum type="arabicPeriod" startAt="5"/>
            </a:pPr>
            <a:endParaRPr lang="tr-TR" sz="2400" b="1" dirty="0" smtClean="0">
              <a:solidFill>
                <a:srgbClr val="0000CC"/>
              </a:solidFill>
            </a:endParaRPr>
          </a:p>
          <a:p>
            <a:pPr marL="457200" indent="-457200" algn="just">
              <a:lnSpc>
                <a:spcPct val="100000"/>
              </a:lnSpc>
              <a:spcBef>
                <a:spcPts val="0"/>
              </a:spcBef>
              <a:buFont typeface="+mj-lt"/>
              <a:buAutoNum type="arabicPeriod" startAt="5"/>
            </a:pPr>
            <a:r>
              <a:rPr lang="tr-TR" sz="2400" b="1" dirty="0" smtClean="0">
                <a:solidFill>
                  <a:srgbClr val="0000CC"/>
                </a:solidFill>
              </a:rPr>
              <a:t>Eğiticilerin </a:t>
            </a:r>
            <a:r>
              <a:rPr lang="tr-TR" sz="2400" b="1" dirty="0">
                <a:solidFill>
                  <a:srgbClr val="0000CC"/>
                </a:solidFill>
              </a:rPr>
              <a:t>eğitimi </a:t>
            </a:r>
            <a:r>
              <a:rPr lang="tr-TR" sz="2400" dirty="0"/>
              <a:t>program içeriğinde </a:t>
            </a:r>
            <a:r>
              <a:rPr lang="tr-TR" sz="2400" b="1" dirty="0">
                <a:solidFill>
                  <a:srgbClr val="FF0000"/>
                </a:solidFill>
              </a:rPr>
              <a:t>öğrenci merkezli öğrenme-öğretme yaklaşımına </a:t>
            </a:r>
            <a:r>
              <a:rPr lang="tr-TR" sz="2400" dirty="0"/>
              <a:t>ilişkin uygulamalar,</a:t>
            </a:r>
          </a:p>
          <a:p>
            <a:pPr marL="457200" indent="-457200" algn="just">
              <a:lnSpc>
                <a:spcPct val="100000"/>
              </a:lnSpc>
              <a:spcBef>
                <a:spcPts val="0"/>
              </a:spcBef>
              <a:buFont typeface="+mj-lt"/>
              <a:buAutoNum type="arabicPeriod" startAt="5"/>
            </a:pPr>
            <a:endParaRPr lang="tr-TR" sz="2400" dirty="0" smtClean="0"/>
          </a:p>
          <a:p>
            <a:pPr marL="457200" indent="-457200" algn="just">
              <a:lnSpc>
                <a:spcPct val="100000"/>
              </a:lnSpc>
              <a:spcBef>
                <a:spcPts val="0"/>
              </a:spcBef>
              <a:buFont typeface="+mj-lt"/>
              <a:buAutoNum type="arabicPeriod" startAt="5"/>
            </a:pPr>
            <a:r>
              <a:rPr lang="tr-TR" sz="2400" dirty="0" smtClean="0"/>
              <a:t>Uygulamalı </a:t>
            </a:r>
            <a:r>
              <a:rPr lang="tr-TR" sz="2400" dirty="0"/>
              <a:t>dersler veya stajlar için uygulama rehberi</a:t>
            </a:r>
            <a:r>
              <a:rPr lang="tr-TR" sz="2400" dirty="0" smtClean="0"/>
              <a:t>,</a:t>
            </a:r>
            <a:endParaRPr lang="tr-TR" sz="2400" dirty="0" smtClean="0"/>
          </a:p>
        </p:txBody>
      </p:sp>
      <p:sp>
        <p:nvSpPr>
          <p:cNvPr id="4" name="Veri Yer Tutucusu 3"/>
          <p:cNvSpPr>
            <a:spLocks noGrp="1"/>
          </p:cNvSpPr>
          <p:nvPr>
            <p:ph type="dt" sz="half" idx="10"/>
          </p:nvPr>
        </p:nvSpPr>
        <p:spPr/>
        <p:txBody>
          <a:bodyPr/>
          <a:lstStyle/>
          <a:p>
            <a:fld id="{B307BB80-9991-45A7-8BFF-C6D99215188D}" type="datetime1">
              <a:rPr lang="tr-TR" smtClean="0"/>
              <a:t>8.10.2025</a:t>
            </a:fld>
            <a:endParaRPr lang="tr-TR"/>
          </a:p>
        </p:txBody>
      </p:sp>
      <p:sp>
        <p:nvSpPr>
          <p:cNvPr id="5" name="Altbilgi Yer Tutucusu 4"/>
          <p:cNvSpPr>
            <a:spLocks noGrp="1"/>
          </p:cNvSpPr>
          <p:nvPr>
            <p:ph type="ftr" sz="quarter" idx="11"/>
          </p:nvPr>
        </p:nvSpPr>
        <p:spPr/>
        <p:txBody>
          <a:bodyPr/>
          <a:lstStyle/>
          <a:p>
            <a:r>
              <a:rPr lang="tr-TR" dirty="0" smtClean="0"/>
              <a:t>TRÜ KALİTE KOORDİNATÖRLÜĞÜ</a:t>
            </a:r>
            <a:endParaRPr lang="tr-TR" dirty="0"/>
          </a:p>
        </p:txBody>
      </p:sp>
      <p:sp>
        <p:nvSpPr>
          <p:cNvPr id="6" name="Slayt Numarası Yer Tutucusu 5"/>
          <p:cNvSpPr>
            <a:spLocks noGrp="1"/>
          </p:cNvSpPr>
          <p:nvPr>
            <p:ph type="sldNum" sz="quarter" idx="12"/>
          </p:nvPr>
        </p:nvSpPr>
        <p:spPr/>
        <p:txBody>
          <a:bodyPr/>
          <a:lstStyle/>
          <a:p>
            <a:fld id="{DDCE7859-ABE5-4F86-9590-63E6FFC2B8A3}" type="slidenum">
              <a:rPr lang="tr-TR" smtClean="0"/>
              <a:pPr/>
              <a:t>41</a:t>
            </a:fld>
            <a:endParaRPr lang="tr-TR" dirty="0"/>
          </a:p>
        </p:txBody>
      </p:sp>
      <p:sp>
        <p:nvSpPr>
          <p:cNvPr id="10" name="Unvan 1"/>
          <p:cNvSpPr>
            <a:spLocks noGrp="1"/>
          </p:cNvSpPr>
          <p:nvPr>
            <p:ph type="title"/>
          </p:nvPr>
        </p:nvSpPr>
        <p:spPr>
          <a:xfrm>
            <a:off x="0" y="172622"/>
            <a:ext cx="12168495" cy="646244"/>
          </a:xfrm>
        </p:spPr>
        <p:txBody>
          <a:bodyPr>
            <a:noAutofit/>
          </a:bodyPr>
          <a:lstStyle/>
          <a:p>
            <a:pPr marL="0" indent="0" algn="ctr">
              <a:lnSpc>
                <a:spcPct val="100000"/>
              </a:lnSpc>
              <a:spcBef>
                <a:spcPts val="0"/>
              </a:spcBef>
            </a:pPr>
            <a:r>
              <a:rPr lang="tr-TR" sz="2400" b="1" dirty="0">
                <a:solidFill>
                  <a:srgbClr val="FF0000"/>
                </a:solidFill>
              </a:rPr>
              <a:t>B.2. Programların Yürütülmesi </a:t>
            </a:r>
            <a:r>
              <a:rPr lang="tr-TR" sz="2000" b="1" i="1" dirty="0">
                <a:solidFill>
                  <a:srgbClr val="FF0000"/>
                </a:solidFill>
              </a:rPr>
              <a:t>(Öğrenci Merkezli Öğrenme, Öğretme ve Değerlendirme) </a:t>
            </a:r>
            <a:r>
              <a:rPr lang="tr-TR" sz="2400" b="1" dirty="0" smtClean="0">
                <a:solidFill>
                  <a:srgbClr val="FF0000"/>
                </a:solidFill>
              </a:rPr>
              <a:t>/</a:t>
            </a:r>
            <a:br>
              <a:rPr lang="tr-TR" sz="2400" b="1" dirty="0" smtClean="0">
                <a:solidFill>
                  <a:srgbClr val="FF0000"/>
                </a:solidFill>
              </a:rPr>
            </a:br>
            <a:r>
              <a:rPr lang="tr-TR" sz="2400" b="1" dirty="0" smtClean="0">
                <a:solidFill>
                  <a:srgbClr val="0000CC"/>
                </a:solidFill>
              </a:rPr>
              <a:t>B.2.1</a:t>
            </a:r>
            <a:r>
              <a:rPr lang="tr-TR" sz="2400" b="1" dirty="0">
                <a:solidFill>
                  <a:srgbClr val="0000CC"/>
                </a:solidFill>
              </a:rPr>
              <a:t>. Öğretim yöntem ve teknikleri</a:t>
            </a:r>
            <a:endParaRPr lang="tr-TR" sz="2400" dirty="0">
              <a:solidFill>
                <a:srgbClr val="0000CC"/>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4284562564"/>
      </p:ext>
    </p:extLst>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487680" y="1361440"/>
            <a:ext cx="11501119" cy="4994910"/>
          </a:xfrm>
        </p:spPr>
        <p:txBody>
          <a:bodyPr>
            <a:noAutofit/>
          </a:bodyPr>
          <a:lstStyle/>
          <a:p>
            <a:pPr marL="0" indent="0" algn="ctr">
              <a:lnSpc>
                <a:spcPct val="100000"/>
              </a:lnSpc>
              <a:spcBef>
                <a:spcPts val="0"/>
              </a:spcBef>
              <a:buNone/>
            </a:pPr>
            <a:r>
              <a:rPr lang="tr-TR" sz="2400" b="1" dirty="0" smtClean="0">
                <a:solidFill>
                  <a:srgbClr val="FF0000"/>
                </a:solidFill>
              </a:rPr>
              <a:t>ÖRNEK KANITLAR</a:t>
            </a:r>
          </a:p>
          <a:p>
            <a:pPr marL="0" indent="0" algn="ctr">
              <a:lnSpc>
                <a:spcPct val="100000"/>
              </a:lnSpc>
              <a:spcBef>
                <a:spcPts val="0"/>
              </a:spcBef>
              <a:buNone/>
            </a:pPr>
            <a:endParaRPr lang="tr-TR" sz="2400" b="1" dirty="0" smtClean="0">
              <a:solidFill>
                <a:srgbClr val="FF0000"/>
              </a:solidFill>
            </a:endParaRPr>
          </a:p>
          <a:p>
            <a:pPr marL="457200" indent="-457200" algn="just">
              <a:lnSpc>
                <a:spcPct val="100000"/>
              </a:lnSpc>
              <a:spcBef>
                <a:spcPts val="0"/>
              </a:spcBef>
              <a:spcAft>
                <a:spcPts val="400"/>
              </a:spcAft>
              <a:buFont typeface="+mj-lt"/>
              <a:buAutoNum type="arabicPeriod" startAt="11"/>
            </a:pPr>
            <a:r>
              <a:rPr lang="tr-TR" sz="2400" b="1" dirty="0" smtClean="0">
                <a:solidFill>
                  <a:srgbClr val="0000CC"/>
                </a:solidFill>
              </a:rPr>
              <a:t>Uzaktan </a:t>
            </a:r>
            <a:r>
              <a:rPr lang="tr-TR" sz="2400" b="1" dirty="0">
                <a:solidFill>
                  <a:srgbClr val="0000CC"/>
                </a:solidFill>
              </a:rPr>
              <a:t>eğitim için geliştirilmiş öğretim materyali </a:t>
            </a:r>
            <a:r>
              <a:rPr lang="tr-TR" sz="2400" dirty="0"/>
              <a:t>veya etkinlik örnekleri,</a:t>
            </a:r>
          </a:p>
          <a:p>
            <a:pPr marL="457200" indent="-457200" algn="just">
              <a:lnSpc>
                <a:spcPct val="100000"/>
              </a:lnSpc>
              <a:spcBef>
                <a:spcPts val="0"/>
              </a:spcBef>
              <a:spcAft>
                <a:spcPts val="400"/>
              </a:spcAft>
              <a:buFont typeface="+mj-lt"/>
              <a:buAutoNum type="arabicPeriod" startAt="11"/>
            </a:pPr>
            <a:endParaRPr lang="tr-TR" sz="2400" b="1" dirty="0" smtClean="0">
              <a:solidFill>
                <a:srgbClr val="FF0000"/>
              </a:solidFill>
            </a:endParaRPr>
          </a:p>
          <a:p>
            <a:pPr marL="457200" indent="-457200" algn="just">
              <a:lnSpc>
                <a:spcPct val="100000"/>
              </a:lnSpc>
              <a:spcBef>
                <a:spcPts val="0"/>
              </a:spcBef>
              <a:spcAft>
                <a:spcPts val="400"/>
              </a:spcAft>
              <a:buFont typeface="+mj-lt"/>
              <a:buAutoNum type="arabicPeriod" startAt="11"/>
            </a:pPr>
            <a:r>
              <a:rPr lang="tr-TR" sz="2400" b="1" dirty="0" smtClean="0">
                <a:solidFill>
                  <a:srgbClr val="FF0000"/>
                </a:solidFill>
              </a:rPr>
              <a:t>Öğrenci </a:t>
            </a:r>
            <a:r>
              <a:rPr lang="tr-TR" sz="2400" b="1" dirty="0">
                <a:solidFill>
                  <a:srgbClr val="FF0000"/>
                </a:solidFill>
              </a:rPr>
              <a:t>merkezli öğrenme-öğretme yaklaşımına </a:t>
            </a:r>
            <a:r>
              <a:rPr lang="tr-TR" sz="2400" dirty="0"/>
              <a:t>ilişkin </a:t>
            </a:r>
            <a:r>
              <a:rPr lang="tr-TR" sz="2400" dirty="0" smtClean="0"/>
              <a:t>uygulamaların </a:t>
            </a:r>
            <a:r>
              <a:rPr lang="tr-TR" sz="2400" b="1" dirty="0" smtClean="0">
                <a:solidFill>
                  <a:srgbClr val="0000CC"/>
                </a:solidFill>
              </a:rPr>
              <a:t>izlendiği, değerlendirildiği ve iyileştirildiğine</a:t>
            </a:r>
            <a:r>
              <a:rPr lang="tr-TR" sz="2400" dirty="0" smtClean="0"/>
              <a:t> dair örnekler (</a:t>
            </a:r>
            <a:r>
              <a:rPr lang="tr-TR" sz="2400" i="1" dirty="0" smtClean="0">
                <a:solidFill>
                  <a:srgbClr val="0000CC"/>
                </a:solidFill>
              </a:rPr>
              <a:t>Öğrenci memnuniyet/ders ve öğretim elemanı değerlendirme anketleri, geri bildirimleri, akademik kurul/eğitim komisyonu toplantı tutanakları, öğretim elemanı öz değerlendirme raporları, vb.),  </a:t>
            </a:r>
          </a:p>
          <a:p>
            <a:pPr marL="457200" indent="-457200" algn="just">
              <a:lnSpc>
                <a:spcPct val="100000"/>
              </a:lnSpc>
              <a:spcBef>
                <a:spcPts val="0"/>
              </a:spcBef>
              <a:spcAft>
                <a:spcPts val="400"/>
              </a:spcAft>
              <a:buFont typeface="+mj-lt"/>
              <a:buAutoNum type="arabicPeriod" startAt="11"/>
            </a:pPr>
            <a:endParaRPr lang="tr-TR" sz="2400" dirty="0" smtClean="0"/>
          </a:p>
          <a:p>
            <a:pPr marL="457200" indent="-457200" algn="just">
              <a:lnSpc>
                <a:spcPct val="100000"/>
              </a:lnSpc>
              <a:spcBef>
                <a:spcPts val="0"/>
              </a:spcBef>
              <a:spcAft>
                <a:spcPts val="400"/>
              </a:spcAft>
              <a:buFont typeface="+mj-lt"/>
              <a:buAutoNum type="arabicPeriod" startAt="11"/>
            </a:pPr>
            <a:r>
              <a:rPr lang="tr-TR" sz="2400" dirty="0" smtClean="0"/>
              <a:t>Standart </a:t>
            </a:r>
            <a:r>
              <a:rPr lang="tr-TR" sz="2400" dirty="0"/>
              <a:t>uygulamalar ve mevzuatın yanı sıra; birimin ihtiyaçları doğrultusunda geliştirdiği özgün yaklaşım ve uygulamalarına ilişkin kanıtlar</a:t>
            </a:r>
            <a:r>
              <a:rPr lang="tr-TR" sz="2400" dirty="0" smtClean="0"/>
              <a:t>.</a:t>
            </a:r>
            <a:endParaRPr lang="tr-TR" sz="2400" dirty="0"/>
          </a:p>
        </p:txBody>
      </p:sp>
      <p:sp>
        <p:nvSpPr>
          <p:cNvPr id="4" name="Veri Yer Tutucusu 3"/>
          <p:cNvSpPr>
            <a:spLocks noGrp="1"/>
          </p:cNvSpPr>
          <p:nvPr>
            <p:ph type="dt" sz="half" idx="10"/>
          </p:nvPr>
        </p:nvSpPr>
        <p:spPr/>
        <p:txBody>
          <a:bodyPr/>
          <a:lstStyle/>
          <a:p>
            <a:fld id="{DADF4F5A-F5C6-422D-A7AB-1ABB28F58360}" type="datetime1">
              <a:rPr lang="tr-TR" smtClean="0"/>
              <a:t>8.10.2025</a:t>
            </a:fld>
            <a:endParaRPr lang="tr-TR"/>
          </a:p>
        </p:txBody>
      </p:sp>
      <p:sp>
        <p:nvSpPr>
          <p:cNvPr id="5" name="Altbilgi Yer Tutucusu 4"/>
          <p:cNvSpPr>
            <a:spLocks noGrp="1"/>
          </p:cNvSpPr>
          <p:nvPr>
            <p:ph type="ftr" sz="quarter" idx="11"/>
          </p:nvPr>
        </p:nvSpPr>
        <p:spPr/>
        <p:txBody>
          <a:bodyPr/>
          <a:lstStyle/>
          <a:p>
            <a:r>
              <a:rPr lang="tr-TR" dirty="0" smtClean="0"/>
              <a:t>TRÜ KALİTE KOORDİNATÖRLÜĞÜ</a:t>
            </a:r>
            <a:endParaRPr lang="tr-TR" dirty="0"/>
          </a:p>
        </p:txBody>
      </p:sp>
      <p:sp>
        <p:nvSpPr>
          <p:cNvPr id="6" name="Slayt Numarası Yer Tutucusu 5"/>
          <p:cNvSpPr>
            <a:spLocks noGrp="1"/>
          </p:cNvSpPr>
          <p:nvPr>
            <p:ph type="sldNum" sz="quarter" idx="12"/>
          </p:nvPr>
        </p:nvSpPr>
        <p:spPr/>
        <p:txBody>
          <a:bodyPr/>
          <a:lstStyle/>
          <a:p>
            <a:fld id="{DDCE7859-ABE5-4F86-9590-63E6FFC2B8A3}" type="slidenum">
              <a:rPr lang="tr-TR" smtClean="0"/>
              <a:pPr/>
              <a:t>42</a:t>
            </a:fld>
            <a:endParaRPr lang="tr-TR" dirty="0"/>
          </a:p>
        </p:txBody>
      </p:sp>
      <p:sp>
        <p:nvSpPr>
          <p:cNvPr id="10" name="Unvan 1"/>
          <p:cNvSpPr>
            <a:spLocks noGrp="1"/>
          </p:cNvSpPr>
          <p:nvPr>
            <p:ph type="title"/>
          </p:nvPr>
        </p:nvSpPr>
        <p:spPr>
          <a:xfrm>
            <a:off x="0" y="172622"/>
            <a:ext cx="12168495" cy="646244"/>
          </a:xfrm>
        </p:spPr>
        <p:txBody>
          <a:bodyPr>
            <a:noAutofit/>
          </a:bodyPr>
          <a:lstStyle/>
          <a:p>
            <a:pPr marL="0" indent="0" algn="ctr">
              <a:lnSpc>
                <a:spcPct val="100000"/>
              </a:lnSpc>
              <a:spcBef>
                <a:spcPts val="0"/>
              </a:spcBef>
            </a:pPr>
            <a:r>
              <a:rPr lang="tr-TR" sz="2400" b="1" dirty="0">
                <a:solidFill>
                  <a:srgbClr val="FF0000"/>
                </a:solidFill>
              </a:rPr>
              <a:t>B.2. Programların Yürütülmesi </a:t>
            </a:r>
            <a:r>
              <a:rPr lang="tr-TR" sz="2000" b="1" i="1" dirty="0">
                <a:solidFill>
                  <a:srgbClr val="FF0000"/>
                </a:solidFill>
              </a:rPr>
              <a:t>(Öğrenci Merkezli Öğrenme, Öğretme ve Değerlendirme) </a:t>
            </a:r>
            <a:r>
              <a:rPr lang="tr-TR" sz="2400" b="1" dirty="0" smtClean="0">
                <a:solidFill>
                  <a:srgbClr val="FF0000"/>
                </a:solidFill>
              </a:rPr>
              <a:t>/</a:t>
            </a:r>
            <a:br>
              <a:rPr lang="tr-TR" sz="2400" b="1" dirty="0" smtClean="0">
                <a:solidFill>
                  <a:srgbClr val="FF0000"/>
                </a:solidFill>
              </a:rPr>
            </a:br>
            <a:r>
              <a:rPr lang="tr-TR" sz="2400" b="1" dirty="0" smtClean="0">
                <a:solidFill>
                  <a:srgbClr val="0000CC"/>
                </a:solidFill>
              </a:rPr>
              <a:t>B.2.1</a:t>
            </a:r>
            <a:r>
              <a:rPr lang="tr-TR" sz="2400" b="1" dirty="0">
                <a:solidFill>
                  <a:srgbClr val="0000CC"/>
                </a:solidFill>
              </a:rPr>
              <a:t>. Öğretim yöntem ve teknikleri</a:t>
            </a:r>
            <a:endParaRPr lang="tr-TR" sz="2400" dirty="0">
              <a:solidFill>
                <a:srgbClr val="0000CC"/>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2555216343"/>
      </p:ext>
    </p:extLst>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114868"/>
            <a:ext cx="12062690" cy="667451"/>
          </a:xfrm>
        </p:spPr>
        <p:txBody>
          <a:bodyPr>
            <a:noAutofit/>
          </a:bodyPr>
          <a:lstStyle/>
          <a:p>
            <a:pPr algn="ctr"/>
            <a:r>
              <a:rPr lang="tr-TR" sz="2800" b="1" dirty="0">
                <a:solidFill>
                  <a:srgbClr val="FF0000"/>
                </a:solidFill>
              </a:rPr>
              <a:t>B.2. Programların </a:t>
            </a:r>
            <a:r>
              <a:rPr lang="tr-TR" sz="2800" b="1" dirty="0" smtClean="0">
                <a:solidFill>
                  <a:srgbClr val="FF0000"/>
                </a:solidFill>
              </a:rPr>
              <a:t>Yürütülmesi </a:t>
            </a:r>
            <a:r>
              <a:rPr lang="tr-TR" sz="2800" b="1" dirty="0" smtClean="0">
                <a:solidFill>
                  <a:srgbClr val="FF0000"/>
                </a:solidFill>
              </a:rPr>
              <a:t>/</a:t>
            </a:r>
            <a:br>
              <a:rPr lang="tr-TR" sz="2800" b="1" dirty="0" smtClean="0">
                <a:solidFill>
                  <a:srgbClr val="FF0000"/>
                </a:solidFill>
              </a:rPr>
            </a:br>
            <a:r>
              <a:rPr lang="tr-TR" sz="2800" b="1" dirty="0" smtClean="0">
                <a:solidFill>
                  <a:srgbClr val="0000CC"/>
                </a:solidFill>
              </a:rPr>
              <a:t>B.2.2</a:t>
            </a:r>
            <a:r>
              <a:rPr lang="tr-TR" sz="2800" b="1" dirty="0" smtClean="0">
                <a:solidFill>
                  <a:srgbClr val="0000CC"/>
                </a:solidFill>
              </a:rPr>
              <a:t>. Ölçme ve değerlendirme</a:t>
            </a:r>
            <a:endParaRPr lang="tr-TR" sz="2800" dirty="0">
              <a:solidFill>
                <a:srgbClr val="0000CC"/>
              </a:solidFill>
            </a:endParaRPr>
          </a:p>
        </p:txBody>
      </p:sp>
      <p:sp>
        <p:nvSpPr>
          <p:cNvPr id="3" name="İçerik Yer Tutucusu 2"/>
          <p:cNvSpPr>
            <a:spLocks noGrp="1"/>
          </p:cNvSpPr>
          <p:nvPr>
            <p:ph idx="1"/>
          </p:nvPr>
        </p:nvSpPr>
        <p:spPr>
          <a:xfrm>
            <a:off x="467360" y="1513840"/>
            <a:ext cx="11480800" cy="4842510"/>
          </a:xfrm>
        </p:spPr>
        <p:txBody>
          <a:bodyPr>
            <a:noAutofit/>
          </a:bodyPr>
          <a:lstStyle/>
          <a:p>
            <a:pPr algn="just">
              <a:lnSpc>
                <a:spcPct val="100000"/>
              </a:lnSpc>
              <a:spcBef>
                <a:spcPts val="0"/>
              </a:spcBef>
              <a:spcAft>
                <a:spcPts val="400"/>
              </a:spcAft>
            </a:pPr>
            <a:r>
              <a:rPr lang="tr-TR" b="1" u="sng" dirty="0">
                <a:solidFill>
                  <a:srgbClr val="0000CC"/>
                </a:solidFill>
              </a:rPr>
              <a:t>Öğrenci merkezli ölçme ve değerlendirme</a:t>
            </a:r>
            <a:r>
              <a:rPr lang="tr-TR" dirty="0"/>
              <a:t>, </a:t>
            </a:r>
            <a:r>
              <a:rPr lang="tr-TR" b="1" dirty="0">
                <a:solidFill>
                  <a:srgbClr val="FF0000"/>
                </a:solidFill>
              </a:rPr>
              <a:t>yetkinlik ve performans temelinde yürütülmekte </a:t>
            </a:r>
            <a:r>
              <a:rPr lang="tr-TR" dirty="0"/>
              <a:t>ve </a:t>
            </a:r>
            <a:r>
              <a:rPr lang="tr-TR" b="1" dirty="0">
                <a:solidFill>
                  <a:srgbClr val="FF0000"/>
                </a:solidFill>
              </a:rPr>
              <a:t>öğrencilerin kendini ifade etme olanakları </a:t>
            </a:r>
            <a:r>
              <a:rPr lang="tr-TR" dirty="0"/>
              <a:t>mümkün olduğunca çeşitlendirilmektedir. </a:t>
            </a:r>
            <a:endParaRPr lang="tr-TR" dirty="0" smtClean="0"/>
          </a:p>
          <a:p>
            <a:pPr algn="just">
              <a:lnSpc>
                <a:spcPct val="100000"/>
              </a:lnSpc>
              <a:spcBef>
                <a:spcPts val="0"/>
              </a:spcBef>
              <a:spcAft>
                <a:spcPts val="400"/>
              </a:spcAft>
            </a:pPr>
            <a:endParaRPr lang="tr-TR" b="1" u="sng" dirty="0" smtClean="0">
              <a:solidFill>
                <a:srgbClr val="0000CC"/>
              </a:solidFill>
            </a:endParaRPr>
          </a:p>
          <a:p>
            <a:pPr algn="just">
              <a:lnSpc>
                <a:spcPct val="100000"/>
              </a:lnSpc>
              <a:spcBef>
                <a:spcPts val="0"/>
              </a:spcBef>
              <a:spcAft>
                <a:spcPts val="400"/>
              </a:spcAft>
            </a:pPr>
            <a:r>
              <a:rPr lang="tr-TR" b="1" u="sng" dirty="0" smtClean="0">
                <a:solidFill>
                  <a:srgbClr val="0000CC"/>
                </a:solidFill>
              </a:rPr>
              <a:t>Ölçme </a:t>
            </a:r>
            <a:r>
              <a:rPr lang="tr-TR" b="1" u="sng" dirty="0">
                <a:solidFill>
                  <a:srgbClr val="0000CC"/>
                </a:solidFill>
              </a:rPr>
              <a:t>ve değerlendirmenin </a:t>
            </a:r>
            <a:r>
              <a:rPr lang="tr-TR" b="1" u="sng" dirty="0" smtClean="0">
                <a:solidFill>
                  <a:srgbClr val="0000CC"/>
                </a:solidFill>
              </a:rPr>
              <a:t>sürekliliği, </a:t>
            </a:r>
            <a:r>
              <a:rPr lang="tr-TR" b="1" dirty="0">
                <a:solidFill>
                  <a:srgbClr val="FF0000"/>
                </a:solidFill>
              </a:rPr>
              <a:t>çoklu sınav olanakları ve bazıları süreç odaklı (</a:t>
            </a:r>
            <a:r>
              <a:rPr lang="tr-TR" b="1" dirty="0" err="1">
                <a:solidFill>
                  <a:srgbClr val="FF0000"/>
                </a:solidFill>
              </a:rPr>
              <a:t>formatif</a:t>
            </a:r>
            <a:r>
              <a:rPr lang="tr-TR" b="1" dirty="0">
                <a:solidFill>
                  <a:srgbClr val="FF0000"/>
                </a:solidFill>
              </a:rPr>
              <a:t>) ödev, proje, </a:t>
            </a:r>
            <a:r>
              <a:rPr lang="tr-TR" b="1" dirty="0" err="1">
                <a:solidFill>
                  <a:srgbClr val="FF0000"/>
                </a:solidFill>
              </a:rPr>
              <a:t>portfolyo</a:t>
            </a:r>
            <a:r>
              <a:rPr lang="tr-TR" dirty="0"/>
              <a:t> gibi yöntemlerle sağlanmaktadır. </a:t>
            </a:r>
            <a:endParaRPr lang="tr-TR" dirty="0" smtClean="0"/>
          </a:p>
          <a:p>
            <a:pPr algn="just">
              <a:lnSpc>
                <a:spcPct val="100000"/>
              </a:lnSpc>
              <a:spcBef>
                <a:spcPts val="0"/>
              </a:spcBef>
              <a:spcAft>
                <a:spcPts val="400"/>
              </a:spcAft>
            </a:pPr>
            <a:endParaRPr lang="tr-TR" b="1" dirty="0" smtClean="0">
              <a:solidFill>
                <a:srgbClr val="FF0000"/>
              </a:solidFill>
            </a:endParaRPr>
          </a:p>
          <a:p>
            <a:pPr algn="just">
              <a:lnSpc>
                <a:spcPct val="100000"/>
              </a:lnSpc>
              <a:spcBef>
                <a:spcPts val="0"/>
              </a:spcBef>
              <a:spcAft>
                <a:spcPts val="400"/>
              </a:spcAft>
            </a:pPr>
            <a:r>
              <a:rPr lang="tr-TR" b="1" dirty="0" smtClean="0">
                <a:solidFill>
                  <a:srgbClr val="FF0000"/>
                </a:solidFill>
              </a:rPr>
              <a:t>Ders </a:t>
            </a:r>
            <a:r>
              <a:rPr lang="tr-TR" b="1" dirty="0">
                <a:solidFill>
                  <a:srgbClr val="FF0000"/>
                </a:solidFill>
              </a:rPr>
              <a:t>kazanımlarına ve eğitim türlerine </a:t>
            </a:r>
            <a:r>
              <a:rPr lang="tr-TR" i="1" dirty="0">
                <a:solidFill>
                  <a:srgbClr val="0000CC"/>
                </a:solidFill>
              </a:rPr>
              <a:t>(örgün, uzaktan, karma) </a:t>
            </a:r>
            <a:r>
              <a:rPr lang="tr-TR" dirty="0"/>
              <a:t>uygun </a:t>
            </a:r>
            <a:r>
              <a:rPr lang="tr-TR" b="1" dirty="0">
                <a:solidFill>
                  <a:srgbClr val="FF0000"/>
                </a:solidFill>
              </a:rPr>
              <a:t>sınav yöntemleri planlamakta ve uygulanmaktadır. </a:t>
            </a:r>
            <a:endParaRPr lang="tr-TR" b="1" dirty="0" smtClean="0">
              <a:solidFill>
                <a:srgbClr val="FF0000"/>
              </a:solidFill>
            </a:endParaRPr>
          </a:p>
        </p:txBody>
      </p:sp>
      <p:sp>
        <p:nvSpPr>
          <p:cNvPr id="4" name="Veri Yer Tutucusu 3"/>
          <p:cNvSpPr>
            <a:spLocks noGrp="1"/>
          </p:cNvSpPr>
          <p:nvPr>
            <p:ph type="dt" sz="half" idx="10"/>
          </p:nvPr>
        </p:nvSpPr>
        <p:spPr/>
        <p:txBody>
          <a:bodyPr/>
          <a:lstStyle/>
          <a:p>
            <a:fld id="{318F0A3A-7570-40CD-A7EF-66BC859BF50A}"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43</a:t>
            </a:fld>
            <a:endParaRPr lang="tr-TR"/>
          </a:p>
        </p:txBody>
      </p:sp>
    </p:spTree>
    <p:extLst>
      <p:ext uri="{BB962C8B-B14F-4D97-AF65-F5344CB8AC3E}">
        <p14:creationId xmlns:p14="http://schemas.microsoft.com/office/powerpoint/2010/main" val="1758085372"/>
      </p:ext>
    </p:extLst>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114869"/>
            <a:ext cx="12062690" cy="565852"/>
          </a:xfrm>
        </p:spPr>
        <p:txBody>
          <a:bodyPr>
            <a:noAutofit/>
          </a:bodyPr>
          <a:lstStyle/>
          <a:p>
            <a:pPr algn="ctr"/>
            <a:r>
              <a:rPr lang="tr-TR" sz="2800" b="1" dirty="0">
                <a:solidFill>
                  <a:srgbClr val="FF0000"/>
                </a:solidFill>
              </a:rPr>
              <a:t>B.2. Programların </a:t>
            </a:r>
            <a:r>
              <a:rPr lang="tr-TR" sz="2800" b="1" dirty="0" smtClean="0">
                <a:solidFill>
                  <a:srgbClr val="FF0000"/>
                </a:solidFill>
              </a:rPr>
              <a:t>Yürütülmesi / </a:t>
            </a:r>
            <a:r>
              <a:rPr lang="tr-TR" sz="2800" b="1" dirty="0" smtClean="0">
                <a:solidFill>
                  <a:srgbClr val="FF0000"/>
                </a:solidFill>
              </a:rPr>
              <a:t/>
            </a:r>
            <a:br>
              <a:rPr lang="tr-TR" sz="2800" b="1" dirty="0" smtClean="0">
                <a:solidFill>
                  <a:srgbClr val="FF0000"/>
                </a:solidFill>
              </a:rPr>
            </a:br>
            <a:r>
              <a:rPr lang="tr-TR" sz="2800" b="1" dirty="0" smtClean="0">
                <a:solidFill>
                  <a:srgbClr val="0000CC"/>
                </a:solidFill>
              </a:rPr>
              <a:t>B.2.2</a:t>
            </a:r>
            <a:r>
              <a:rPr lang="tr-TR" sz="2800" b="1" dirty="0" smtClean="0">
                <a:solidFill>
                  <a:srgbClr val="0000CC"/>
                </a:solidFill>
              </a:rPr>
              <a:t>. Ölçme ve değerlendirme</a:t>
            </a:r>
            <a:endParaRPr lang="tr-TR" sz="2800" dirty="0">
              <a:solidFill>
                <a:srgbClr val="0000CC"/>
              </a:solidFill>
            </a:endParaRPr>
          </a:p>
        </p:txBody>
      </p:sp>
      <p:sp>
        <p:nvSpPr>
          <p:cNvPr id="3" name="İçerik Yer Tutucusu 2"/>
          <p:cNvSpPr>
            <a:spLocks noGrp="1"/>
          </p:cNvSpPr>
          <p:nvPr>
            <p:ph idx="1"/>
          </p:nvPr>
        </p:nvSpPr>
        <p:spPr>
          <a:xfrm>
            <a:off x="416560" y="1330960"/>
            <a:ext cx="11338560" cy="5025390"/>
          </a:xfrm>
        </p:spPr>
        <p:txBody>
          <a:bodyPr>
            <a:noAutofit/>
          </a:bodyPr>
          <a:lstStyle/>
          <a:p>
            <a:pPr algn="just">
              <a:lnSpc>
                <a:spcPct val="100000"/>
              </a:lnSpc>
              <a:spcBef>
                <a:spcPts val="0"/>
              </a:spcBef>
              <a:spcAft>
                <a:spcPts val="400"/>
              </a:spcAft>
            </a:pPr>
            <a:r>
              <a:rPr lang="tr-TR" b="1" dirty="0" smtClean="0">
                <a:solidFill>
                  <a:srgbClr val="FF0000"/>
                </a:solidFill>
              </a:rPr>
              <a:t>Sınav </a:t>
            </a:r>
            <a:r>
              <a:rPr lang="tr-TR" b="1" dirty="0">
                <a:solidFill>
                  <a:srgbClr val="FF0000"/>
                </a:solidFill>
              </a:rPr>
              <a:t>uygulama ve güvenliği </a:t>
            </a:r>
            <a:r>
              <a:rPr lang="tr-TR" dirty="0"/>
              <a:t>(</a:t>
            </a:r>
            <a:r>
              <a:rPr lang="tr-TR" i="1" dirty="0">
                <a:solidFill>
                  <a:srgbClr val="0000CC"/>
                </a:solidFill>
              </a:rPr>
              <a:t>örgün/çevrimiçi sınavlar, dezavantajlı gruplara yönelik sınavlar) </a:t>
            </a:r>
            <a:r>
              <a:rPr lang="tr-TR" b="1" dirty="0">
                <a:solidFill>
                  <a:srgbClr val="FF0000"/>
                </a:solidFill>
              </a:rPr>
              <a:t>mekanizmaları bulunmaktadır</a:t>
            </a:r>
            <a:r>
              <a:rPr lang="tr-TR" dirty="0"/>
              <a:t>. </a:t>
            </a:r>
            <a:endParaRPr lang="tr-TR" dirty="0" smtClean="0"/>
          </a:p>
          <a:p>
            <a:pPr algn="just">
              <a:lnSpc>
                <a:spcPct val="100000"/>
              </a:lnSpc>
              <a:spcBef>
                <a:spcPts val="0"/>
              </a:spcBef>
              <a:spcAft>
                <a:spcPts val="400"/>
              </a:spcAft>
            </a:pPr>
            <a:endParaRPr lang="tr-TR" b="1" dirty="0" smtClean="0">
              <a:solidFill>
                <a:srgbClr val="FF0000"/>
              </a:solidFill>
            </a:endParaRPr>
          </a:p>
          <a:p>
            <a:pPr algn="just">
              <a:lnSpc>
                <a:spcPct val="100000"/>
              </a:lnSpc>
              <a:spcBef>
                <a:spcPts val="0"/>
              </a:spcBef>
              <a:spcAft>
                <a:spcPts val="400"/>
              </a:spcAft>
            </a:pPr>
            <a:r>
              <a:rPr lang="tr-TR" b="1" dirty="0" smtClean="0">
                <a:solidFill>
                  <a:srgbClr val="FF0000"/>
                </a:solidFill>
              </a:rPr>
              <a:t>Ölçme </a:t>
            </a:r>
            <a:r>
              <a:rPr lang="tr-TR" b="1" dirty="0">
                <a:solidFill>
                  <a:srgbClr val="FF0000"/>
                </a:solidFill>
              </a:rPr>
              <a:t>ve değerlendirme uygulamalarının </a:t>
            </a:r>
            <a:r>
              <a:rPr lang="tr-TR" b="1" dirty="0">
                <a:solidFill>
                  <a:srgbClr val="0000CC"/>
                </a:solidFill>
              </a:rPr>
              <a:t>zaman ve kişiler arasında tutarlılığı ve güvenirliği </a:t>
            </a:r>
            <a:r>
              <a:rPr lang="tr-TR" b="1" dirty="0">
                <a:solidFill>
                  <a:srgbClr val="FF0000"/>
                </a:solidFill>
              </a:rPr>
              <a:t>sağlanmaktadır. </a:t>
            </a:r>
            <a:endParaRPr lang="tr-TR" b="1" dirty="0" smtClean="0">
              <a:solidFill>
                <a:srgbClr val="FF0000"/>
              </a:solidFill>
            </a:endParaRPr>
          </a:p>
          <a:p>
            <a:pPr algn="just">
              <a:lnSpc>
                <a:spcPct val="100000"/>
              </a:lnSpc>
              <a:spcBef>
                <a:spcPts val="0"/>
              </a:spcBef>
              <a:spcAft>
                <a:spcPts val="400"/>
              </a:spcAft>
            </a:pPr>
            <a:endParaRPr lang="tr-TR" dirty="0" smtClean="0"/>
          </a:p>
          <a:p>
            <a:pPr algn="just">
              <a:lnSpc>
                <a:spcPct val="100000"/>
              </a:lnSpc>
              <a:spcBef>
                <a:spcPts val="0"/>
              </a:spcBef>
              <a:spcAft>
                <a:spcPts val="400"/>
              </a:spcAft>
            </a:pPr>
            <a:r>
              <a:rPr lang="tr-TR" dirty="0" smtClean="0"/>
              <a:t>Kurum</a:t>
            </a:r>
            <a:r>
              <a:rPr lang="tr-TR" dirty="0"/>
              <a:t>, ölçme-değerlendirme yaklaşım ve olanaklarını </a:t>
            </a:r>
            <a:r>
              <a:rPr lang="tr-TR" b="1" dirty="0">
                <a:solidFill>
                  <a:srgbClr val="FF0000"/>
                </a:solidFill>
              </a:rPr>
              <a:t>öğrenci-öğretim elemanı geri bildirimine dayalı biçimde </a:t>
            </a:r>
            <a:r>
              <a:rPr lang="tr-TR" b="1" dirty="0" smtClean="0">
                <a:solidFill>
                  <a:srgbClr val="FF0000"/>
                </a:solidFill>
              </a:rPr>
              <a:t>iyileştirmektedir.</a:t>
            </a:r>
            <a:r>
              <a:rPr lang="tr-TR" dirty="0" smtClean="0"/>
              <a:t> </a:t>
            </a:r>
            <a:r>
              <a:rPr lang="tr-TR" dirty="0"/>
              <a:t>Bu iyileştirmelerin </a:t>
            </a:r>
            <a:r>
              <a:rPr lang="tr-TR" b="1" dirty="0">
                <a:solidFill>
                  <a:srgbClr val="0000CC"/>
                </a:solidFill>
              </a:rPr>
              <a:t>duyurulması, uygulanması, kontrolü, hedeflerle uyumu ve alınan önlemler </a:t>
            </a:r>
            <a:r>
              <a:rPr lang="tr-TR" dirty="0"/>
              <a:t>irdelenmektedir.</a:t>
            </a:r>
          </a:p>
        </p:txBody>
      </p:sp>
      <p:sp>
        <p:nvSpPr>
          <p:cNvPr id="4" name="Veri Yer Tutucusu 3"/>
          <p:cNvSpPr>
            <a:spLocks noGrp="1"/>
          </p:cNvSpPr>
          <p:nvPr>
            <p:ph type="dt" sz="half" idx="10"/>
          </p:nvPr>
        </p:nvSpPr>
        <p:spPr/>
        <p:txBody>
          <a:bodyPr/>
          <a:lstStyle/>
          <a:p>
            <a:fld id="{22C307B9-6F6C-4837-A87C-13A74213E760}"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44</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2291114021"/>
      </p:ext>
    </p:extLst>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477520" y="1249680"/>
            <a:ext cx="11470640" cy="5106670"/>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1000" b="1" dirty="0" smtClean="0">
              <a:solidFill>
                <a:srgbClr val="FF0000"/>
              </a:solidFill>
            </a:endParaRPr>
          </a:p>
          <a:p>
            <a:pPr marL="342900" indent="-342900">
              <a:lnSpc>
                <a:spcPct val="100000"/>
              </a:lnSpc>
              <a:spcBef>
                <a:spcPts val="0"/>
              </a:spcBef>
              <a:spcAft>
                <a:spcPts val="400"/>
              </a:spcAft>
              <a:buFont typeface="+mj-lt"/>
              <a:buAutoNum type="arabicPeriod"/>
            </a:pPr>
            <a:r>
              <a:rPr lang="tr-TR" sz="2400" b="1" dirty="0">
                <a:solidFill>
                  <a:srgbClr val="0000CC"/>
                </a:solidFill>
              </a:rPr>
              <a:t>Öğrenci merkezli ölçme ve değerlendirme </a:t>
            </a:r>
            <a:r>
              <a:rPr lang="tr-TR" sz="2400" dirty="0"/>
              <a:t>etkinlikleri ve/veya materyali geliştirme, uygulama ve değerlendirme uygulamalarına ilişkin ilke, usul ve esaslar, </a:t>
            </a:r>
          </a:p>
          <a:p>
            <a:pPr marL="342900" indent="-342900">
              <a:lnSpc>
                <a:spcPct val="100000"/>
              </a:lnSpc>
              <a:spcBef>
                <a:spcPts val="0"/>
              </a:spcBef>
              <a:spcAft>
                <a:spcPts val="400"/>
              </a:spcAft>
              <a:buFont typeface="+mj-lt"/>
              <a:buAutoNum type="arabicPeriod"/>
            </a:pPr>
            <a:endParaRPr lang="tr-TR" sz="2400" dirty="0" smtClean="0"/>
          </a:p>
          <a:p>
            <a:pPr marL="342900" indent="-342900">
              <a:lnSpc>
                <a:spcPct val="100000"/>
              </a:lnSpc>
              <a:spcBef>
                <a:spcPts val="0"/>
              </a:spcBef>
              <a:spcAft>
                <a:spcPts val="400"/>
              </a:spcAft>
              <a:buFont typeface="+mj-lt"/>
              <a:buAutoNum type="arabicPeriod"/>
            </a:pPr>
            <a:r>
              <a:rPr lang="tr-TR" sz="2400" dirty="0" smtClean="0"/>
              <a:t>Birim </a:t>
            </a:r>
            <a:r>
              <a:rPr lang="tr-TR" sz="2400" dirty="0"/>
              <a:t>kurullarında onaylanmış </a:t>
            </a:r>
            <a:r>
              <a:rPr lang="tr-TR" sz="2400" b="1" dirty="0">
                <a:solidFill>
                  <a:srgbClr val="0000CC"/>
                </a:solidFill>
              </a:rPr>
              <a:t>yarıyıl içi çalışma örnekleri</a:t>
            </a:r>
            <a:r>
              <a:rPr lang="tr-TR" sz="2400" dirty="0"/>
              <a:t>,</a:t>
            </a:r>
          </a:p>
          <a:p>
            <a:pPr marL="342900" indent="-342900">
              <a:lnSpc>
                <a:spcPct val="100000"/>
              </a:lnSpc>
              <a:spcBef>
                <a:spcPts val="0"/>
              </a:spcBef>
              <a:spcAft>
                <a:spcPts val="400"/>
              </a:spcAft>
              <a:buFont typeface="+mj-lt"/>
              <a:buAutoNum type="arabicPeriod"/>
            </a:pPr>
            <a:endParaRPr lang="tr-TR" sz="2400" dirty="0" smtClean="0"/>
          </a:p>
          <a:p>
            <a:pPr marL="342900" indent="-342900">
              <a:lnSpc>
                <a:spcPct val="100000"/>
              </a:lnSpc>
              <a:spcBef>
                <a:spcPts val="0"/>
              </a:spcBef>
              <a:spcAft>
                <a:spcPts val="400"/>
              </a:spcAft>
              <a:buFont typeface="+mj-lt"/>
              <a:buAutoNum type="arabicPeriod"/>
            </a:pPr>
            <a:r>
              <a:rPr lang="tr-TR" sz="2400" dirty="0" smtClean="0"/>
              <a:t>Programlardaki </a:t>
            </a:r>
            <a:r>
              <a:rPr lang="tr-TR" sz="2400" dirty="0"/>
              <a:t>ölçme ve değerlendirme uygulama </a:t>
            </a:r>
            <a:r>
              <a:rPr lang="tr-TR" sz="2400" dirty="0" smtClean="0"/>
              <a:t>örnekleri (Sınavlar, ödevler, proje, vaka inceleme, performans, </a:t>
            </a:r>
            <a:r>
              <a:rPr lang="tr-TR" sz="2400" dirty="0" err="1" smtClean="0"/>
              <a:t>rubrik</a:t>
            </a:r>
            <a:r>
              <a:rPr lang="tr-TR" sz="2400" dirty="0" smtClean="0"/>
              <a:t>, vb.) , </a:t>
            </a:r>
            <a:endParaRPr lang="tr-TR" sz="2400" dirty="0"/>
          </a:p>
          <a:p>
            <a:pPr marL="342900" indent="-342900">
              <a:lnSpc>
                <a:spcPct val="100000"/>
              </a:lnSpc>
              <a:spcBef>
                <a:spcPts val="0"/>
              </a:spcBef>
              <a:spcAft>
                <a:spcPts val="400"/>
              </a:spcAft>
              <a:buFont typeface="+mj-lt"/>
              <a:buAutoNum type="arabicPeriod"/>
            </a:pPr>
            <a:endParaRPr lang="tr-TR" sz="2400" dirty="0" smtClean="0"/>
          </a:p>
          <a:p>
            <a:pPr marL="342900" indent="-342900">
              <a:lnSpc>
                <a:spcPct val="100000"/>
              </a:lnSpc>
              <a:spcBef>
                <a:spcPts val="0"/>
              </a:spcBef>
              <a:spcAft>
                <a:spcPts val="400"/>
              </a:spcAft>
              <a:buFont typeface="+mj-lt"/>
              <a:buAutoNum type="arabicPeriod"/>
            </a:pPr>
            <a:r>
              <a:rPr lang="tr-TR" sz="2400" dirty="0" smtClean="0"/>
              <a:t>Uzaktan </a:t>
            </a:r>
            <a:r>
              <a:rPr lang="tr-TR" sz="2400" dirty="0"/>
              <a:t>eğitime özgü </a:t>
            </a:r>
            <a:r>
              <a:rPr lang="tr-TR" sz="2400" b="1" dirty="0">
                <a:solidFill>
                  <a:srgbClr val="0000CC"/>
                </a:solidFill>
              </a:rPr>
              <a:t>öğrenci merkezli ölçme ve değerlendirme</a:t>
            </a:r>
            <a:r>
              <a:rPr lang="tr-TR" sz="2400" i="1" dirty="0">
                <a:solidFill>
                  <a:srgbClr val="0000CC"/>
                </a:solidFill>
              </a:rPr>
              <a:t> materyali geliştirme ve öğretim yöntemlerine ilişkin ilkeler, mekanizmalar</a:t>
            </a:r>
            <a:r>
              <a:rPr lang="tr-TR" sz="2400" i="1" dirty="0" smtClean="0">
                <a:solidFill>
                  <a:srgbClr val="0000CC"/>
                </a:solidFill>
              </a:rPr>
              <a:t>,</a:t>
            </a:r>
            <a:endParaRPr lang="tr-TR" sz="2400" i="1" dirty="0">
              <a:solidFill>
                <a:srgbClr val="0000CC"/>
              </a:solidFill>
            </a:endParaRPr>
          </a:p>
        </p:txBody>
      </p:sp>
      <p:sp>
        <p:nvSpPr>
          <p:cNvPr id="4" name="Veri Yer Tutucusu 3"/>
          <p:cNvSpPr>
            <a:spLocks noGrp="1"/>
          </p:cNvSpPr>
          <p:nvPr>
            <p:ph type="dt" sz="half" idx="10"/>
          </p:nvPr>
        </p:nvSpPr>
        <p:spPr/>
        <p:txBody>
          <a:bodyPr/>
          <a:lstStyle/>
          <a:p>
            <a:fld id="{09CBBD9E-EFF8-40A2-8E50-2A3E549F626D}" type="datetime1">
              <a:rPr lang="tr-TR" smtClean="0"/>
              <a:t>8.10.2025</a:t>
            </a:fld>
            <a:endParaRPr lang="tr-TR"/>
          </a:p>
        </p:txBody>
      </p:sp>
      <p:sp>
        <p:nvSpPr>
          <p:cNvPr id="5" name="Altbilgi Yer Tutucusu 4"/>
          <p:cNvSpPr>
            <a:spLocks noGrp="1"/>
          </p:cNvSpPr>
          <p:nvPr>
            <p:ph type="ftr" sz="quarter" idx="11"/>
          </p:nvPr>
        </p:nvSpPr>
        <p:spPr/>
        <p:txBody>
          <a:bodyPr/>
          <a:lstStyle/>
          <a:p>
            <a:r>
              <a:rPr lang="tr-TR" dirty="0" smtClean="0"/>
              <a:t>TRÜ KALİTE KOORDİNATÖRLÜĞÜ</a:t>
            </a:r>
            <a:endParaRPr lang="tr-TR" dirty="0"/>
          </a:p>
        </p:txBody>
      </p:sp>
      <p:sp>
        <p:nvSpPr>
          <p:cNvPr id="6" name="Slayt Numarası Yer Tutucusu 5"/>
          <p:cNvSpPr>
            <a:spLocks noGrp="1"/>
          </p:cNvSpPr>
          <p:nvPr>
            <p:ph type="sldNum" sz="quarter" idx="12"/>
          </p:nvPr>
        </p:nvSpPr>
        <p:spPr/>
        <p:txBody>
          <a:bodyPr/>
          <a:lstStyle/>
          <a:p>
            <a:fld id="{DDCE7859-ABE5-4F86-9590-63E6FFC2B8A3}" type="slidenum">
              <a:rPr lang="tr-TR" smtClean="0"/>
              <a:pPr/>
              <a:t>45</a:t>
            </a:fld>
            <a:endParaRPr lang="tr-TR" dirty="0"/>
          </a:p>
        </p:txBody>
      </p:sp>
      <p:sp>
        <p:nvSpPr>
          <p:cNvPr id="10" name="Unvan 1"/>
          <p:cNvSpPr>
            <a:spLocks noGrp="1"/>
          </p:cNvSpPr>
          <p:nvPr>
            <p:ph type="title"/>
          </p:nvPr>
        </p:nvSpPr>
        <p:spPr>
          <a:xfrm>
            <a:off x="670158" y="110848"/>
            <a:ext cx="11105683" cy="762911"/>
          </a:xfrm>
        </p:spPr>
        <p:txBody>
          <a:bodyPr>
            <a:noAutofit/>
          </a:bodyPr>
          <a:lstStyle/>
          <a:p>
            <a:pPr marL="0" indent="0" algn="ctr">
              <a:lnSpc>
                <a:spcPct val="100000"/>
              </a:lnSpc>
              <a:spcBef>
                <a:spcPts val="0"/>
              </a:spcBef>
            </a:pPr>
            <a:r>
              <a:rPr lang="tr-TR" sz="2800" b="1" dirty="0">
                <a:solidFill>
                  <a:srgbClr val="FF0000"/>
                </a:solidFill>
              </a:rPr>
              <a:t>B.2. Programların Yürütülmesi / </a:t>
            </a:r>
            <a:r>
              <a:rPr lang="tr-TR" sz="2800" b="1" dirty="0" smtClean="0">
                <a:solidFill>
                  <a:srgbClr val="FF0000"/>
                </a:solidFill>
              </a:rPr>
              <a:t/>
            </a:r>
            <a:br>
              <a:rPr lang="tr-TR" sz="2800" b="1" dirty="0" smtClean="0">
                <a:solidFill>
                  <a:srgbClr val="FF0000"/>
                </a:solidFill>
              </a:rPr>
            </a:br>
            <a:r>
              <a:rPr lang="tr-TR" sz="2800" b="1" dirty="0" smtClean="0">
                <a:solidFill>
                  <a:srgbClr val="0000CC"/>
                </a:solidFill>
              </a:rPr>
              <a:t>B.2.2</a:t>
            </a:r>
            <a:r>
              <a:rPr lang="tr-TR" sz="2800" b="1" dirty="0">
                <a:solidFill>
                  <a:srgbClr val="0000CC"/>
                </a:solidFill>
              </a:rPr>
              <a:t>. Ölçme ve değerlendirme</a:t>
            </a:r>
            <a:endParaRPr lang="tr-TR" sz="2800" dirty="0">
              <a:solidFill>
                <a:srgbClr val="0000CC"/>
              </a:solidFill>
            </a:endParaRPr>
          </a:p>
        </p:txBody>
      </p:sp>
    </p:spTree>
    <p:extLst>
      <p:ext uri="{BB962C8B-B14F-4D97-AF65-F5344CB8AC3E}">
        <p14:creationId xmlns:p14="http://schemas.microsoft.com/office/powerpoint/2010/main" val="185825438"/>
      </p:ext>
    </p:extLst>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477520" y="924560"/>
            <a:ext cx="11450319" cy="5431790"/>
          </a:xfrm>
        </p:spPr>
        <p:txBody>
          <a:bodyPr>
            <a:noAutofit/>
          </a:bodyPr>
          <a:lstStyle/>
          <a:p>
            <a:pPr marL="0" indent="0" algn="ctr">
              <a:lnSpc>
                <a:spcPct val="100000"/>
              </a:lnSpc>
              <a:spcBef>
                <a:spcPts val="0"/>
              </a:spcBef>
              <a:spcAft>
                <a:spcPts val="400"/>
              </a:spcAft>
              <a:buNone/>
            </a:pPr>
            <a:r>
              <a:rPr lang="tr-TR" sz="2000" b="1" dirty="0" smtClean="0">
                <a:solidFill>
                  <a:srgbClr val="FF0000"/>
                </a:solidFill>
              </a:rPr>
              <a:t>ÖRNEK KANITLAR</a:t>
            </a:r>
          </a:p>
          <a:p>
            <a:pPr marL="0" indent="0" algn="ctr">
              <a:lnSpc>
                <a:spcPct val="100000"/>
              </a:lnSpc>
              <a:spcBef>
                <a:spcPts val="0"/>
              </a:spcBef>
              <a:spcAft>
                <a:spcPts val="400"/>
              </a:spcAft>
              <a:buNone/>
            </a:pPr>
            <a:endParaRPr lang="tr-TR" sz="1000" b="1" dirty="0" smtClean="0">
              <a:solidFill>
                <a:srgbClr val="FF0000"/>
              </a:solidFill>
            </a:endParaRPr>
          </a:p>
          <a:p>
            <a:pPr marL="342900" indent="-342900">
              <a:lnSpc>
                <a:spcPct val="100000"/>
              </a:lnSpc>
              <a:spcBef>
                <a:spcPts val="0"/>
              </a:spcBef>
              <a:spcAft>
                <a:spcPts val="400"/>
              </a:spcAft>
              <a:buFont typeface="+mj-lt"/>
              <a:buAutoNum type="arabicPeriod"/>
            </a:pPr>
            <a:endParaRPr lang="tr-TR" sz="1000" dirty="0"/>
          </a:p>
          <a:p>
            <a:pPr marL="457200" indent="-457200">
              <a:lnSpc>
                <a:spcPct val="100000"/>
              </a:lnSpc>
              <a:spcBef>
                <a:spcPts val="0"/>
              </a:spcBef>
              <a:spcAft>
                <a:spcPts val="400"/>
              </a:spcAft>
              <a:buFont typeface="+mj-lt"/>
              <a:buAutoNum type="arabicPeriod" startAt="5"/>
            </a:pPr>
            <a:r>
              <a:rPr lang="tr-TR" sz="2400" dirty="0"/>
              <a:t>Örgün/uzaktan/karma derslerde kullanılan </a:t>
            </a:r>
            <a:r>
              <a:rPr lang="tr-TR" sz="2400" b="1" i="1" dirty="0">
                <a:solidFill>
                  <a:srgbClr val="0000CC"/>
                </a:solidFill>
              </a:rPr>
              <a:t>sınav örnekleri (programda yer verilen farklı ölçme araçlarına ilişkin),</a:t>
            </a:r>
          </a:p>
          <a:p>
            <a:pPr marL="457200" indent="-457200">
              <a:lnSpc>
                <a:spcPct val="100000"/>
              </a:lnSpc>
              <a:spcBef>
                <a:spcPts val="0"/>
              </a:spcBef>
              <a:spcAft>
                <a:spcPts val="400"/>
              </a:spcAft>
              <a:buFont typeface="+mj-lt"/>
              <a:buAutoNum type="arabicPeriod" startAt="5"/>
            </a:pPr>
            <a:endParaRPr lang="tr-TR" sz="2400" dirty="0" smtClean="0"/>
          </a:p>
          <a:p>
            <a:pPr marL="457200" indent="-457200">
              <a:lnSpc>
                <a:spcPct val="100000"/>
              </a:lnSpc>
              <a:spcBef>
                <a:spcPts val="0"/>
              </a:spcBef>
              <a:spcAft>
                <a:spcPts val="400"/>
              </a:spcAft>
              <a:buFont typeface="+mj-lt"/>
              <a:buAutoNum type="arabicPeriod" startAt="5"/>
            </a:pPr>
            <a:r>
              <a:rPr lang="tr-TR" sz="2400" b="1" dirty="0" smtClean="0">
                <a:solidFill>
                  <a:srgbClr val="0000CC"/>
                </a:solidFill>
              </a:rPr>
              <a:t>Ölçme </a:t>
            </a:r>
            <a:r>
              <a:rPr lang="tr-TR" sz="2400" b="1" dirty="0">
                <a:solidFill>
                  <a:srgbClr val="0000CC"/>
                </a:solidFill>
              </a:rPr>
              <a:t>ve değerlendirme uygulamalarının (ölçme yöntem ve teknikleri, sorular, vb.) </a:t>
            </a:r>
            <a:r>
              <a:rPr lang="tr-TR" sz="2400" i="1" dirty="0">
                <a:solidFill>
                  <a:srgbClr val="FF0000"/>
                </a:solidFill>
              </a:rPr>
              <a:t>ders kazanımları ve program yeterlilikleriyle ilişkilendirildiğini gösteren örnekler</a:t>
            </a:r>
            <a:r>
              <a:rPr lang="tr-TR" sz="2400" dirty="0"/>
              <a:t>, </a:t>
            </a:r>
          </a:p>
          <a:p>
            <a:pPr marL="457200" indent="-457200">
              <a:lnSpc>
                <a:spcPct val="100000"/>
              </a:lnSpc>
              <a:spcBef>
                <a:spcPts val="0"/>
              </a:spcBef>
              <a:spcAft>
                <a:spcPts val="400"/>
              </a:spcAft>
              <a:buFont typeface="+mj-lt"/>
              <a:buAutoNum type="arabicPeriod" startAt="5"/>
            </a:pPr>
            <a:endParaRPr lang="tr-TR" sz="2400" dirty="0" smtClean="0"/>
          </a:p>
          <a:p>
            <a:pPr marL="457200" indent="-457200">
              <a:lnSpc>
                <a:spcPct val="100000"/>
              </a:lnSpc>
              <a:spcBef>
                <a:spcPts val="0"/>
              </a:spcBef>
              <a:spcAft>
                <a:spcPts val="400"/>
              </a:spcAft>
              <a:buFont typeface="+mj-lt"/>
              <a:buAutoNum type="arabicPeriod" startAt="5"/>
            </a:pPr>
            <a:r>
              <a:rPr lang="tr-TR" sz="2400" dirty="0" smtClean="0"/>
              <a:t>Ölçme </a:t>
            </a:r>
            <a:r>
              <a:rPr lang="tr-TR" sz="2400" dirty="0"/>
              <a:t>ve değerlendirme uygulamalarının ders kazanımları ve program yeterlilikleriyle ilişkilendirildiğini, öğrenci iş yükünü temel aldığını* gösteren ders bilgi paketi örnekleri,</a:t>
            </a:r>
          </a:p>
          <a:p>
            <a:pPr marL="457200" indent="-457200">
              <a:lnSpc>
                <a:spcPct val="100000"/>
              </a:lnSpc>
              <a:spcBef>
                <a:spcPts val="0"/>
              </a:spcBef>
              <a:spcAft>
                <a:spcPts val="400"/>
              </a:spcAft>
              <a:buFont typeface="+mj-lt"/>
              <a:buAutoNum type="arabicPeriod" startAt="5"/>
            </a:pPr>
            <a:endParaRPr lang="tr-TR" sz="2400" dirty="0" smtClean="0"/>
          </a:p>
          <a:p>
            <a:pPr marL="457200" indent="-457200">
              <a:lnSpc>
                <a:spcPct val="100000"/>
              </a:lnSpc>
              <a:spcBef>
                <a:spcPts val="0"/>
              </a:spcBef>
              <a:spcAft>
                <a:spcPts val="400"/>
              </a:spcAft>
              <a:buFont typeface="+mj-lt"/>
              <a:buAutoNum type="arabicPeriod" startAt="5"/>
            </a:pPr>
            <a:r>
              <a:rPr lang="tr-TR" sz="2400" dirty="0" smtClean="0"/>
              <a:t>Dezavantajlı </a:t>
            </a:r>
            <a:r>
              <a:rPr lang="tr-TR" sz="2400" dirty="0"/>
              <a:t>gruplar ve çevrimiçi sınavlar gibi özel ölçme türlerine ilişkin </a:t>
            </a:r>
            <a:r>
              <a:rPr lang="tr-TR" sz="2400" dirty="0" smtClean="0"/>
              <a:t>mekanizmalar,</a:t>
            </a:r>
            <a:endParaRPr lang="tr-TR" sz="2400" dirty="0"/>
          </a:p>
          <a:p>
            <a:pPr marL="457200" indent="-457200">
              <a:lnSpc>
                <a:spcPct val="100000"/>
              </a:lnSpc>
              <a:spcBef>
                <a:spcPts val="0"/>
              </a:spcBef>
              <a:spcAft>
                <a:spcPts val="400"/>
              </a:spcAft>
              <a:buFont typeface="+mj-lt"/>
              <a:buAutoNum type="arabicPeriod" startAt="6"/>
            </a:pPr>
            <a:endParaRPr lang="tr-TR" sz="2000" dirty="0"/>
          </a:p>
          <a:p>
            <a:pPr marL="0" indent="0">
              <a:lnSpc>
                <a:spcPct val="100000"/>
              </a:lnSpc>
              <a:spcBef>
                <a:spcPts val="0"/>
              </a:spcBef>
              <a:spcAft>
                <a:spcPts val="400"/>
              </a:spcAft>
              <a:buNone/>
            </a:pPr>
            <a:r>
              <a:rPr lang="tr-TR" sz="2000" b="1" i="1" dirty="0">
                <a:solidFill>
                  <a:srgbClr val="FF0000"/>
                </a:solidFill>
              </a:rPr>
              <a:t>* 2015 AKTS Kullanıcı Kılavuzu’ndaki anahtar prensipleri taşımalıdır.</a:t>
            </a:r>
          </a:p>
          <a:p>
            <a:pPr marL="457200" indent="-457200">
              <a:lnSpc>
                <a:spcPct val="100000"/>
              </a:lnSpc>
              <a:spcBef>
                <a:spcPts val="0"/>
              </a:spcBef>
              <a:spcAft>
                <a:spcPts val="400"/>
              </a:spcAft>
              <a:buFont typeface="+mj-lt"/>
              <a:buAutoNum type="arabicPeriod" startAt="6"/>
            </a:pPr>
            <a:endParaRPr lang="tr-TR" sz="2000" dirty="0"/>
          </a:p>
        </p:txBody>
      </p:sp>
      <p:sp>
        <p:nvSpPr>
          <p:cNvPr id="4" name="Veri Yer Tutucusu 3"/>
          <p:cNvSpPr>
            <a:spLocks noGrp="1"/>
          </p:cNvSpPr>
          <p:nvPr>
            <p:ph type="dt" sz="half" idx="10"/>
          </p:nvPr>
        </p:nvSpPr>
        <p:spPr/>
        <p:txBody>
          <a:bodyPr/>
          <a:lstStyle/>
          <a:p>
            <a:fld id="{22897A72-EA4B-4305-BC88-1456BC5397F6}"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46</a:t>
            </a:fld>
            <a:endParaRPr lang="tr-TR"/>
          </a:p>
        </p:txBody>
      </p:sp>
      <p:sp>
        <p:nvSpPr>
          <p:cNvPr id="10" name="Unvan 1"/>
          <p:cNvSpPr>
            <a:spLocks noGrp="1"/>
          </p:cNvSpPr>
          <p:nvPr>
            <p:ph type="title"/>
          </p:nvPr>
        </p:nvSpPr>
        <p:spPr>
          <a:xfrm>
            <a:off x="649837" y="101502"/>
            <a:ext cx="11105683" cy="646244"/>
          </a:xfrm>
        </p:spPr>
        <p:txBody>
          <a:bodyPr>
            <a:noAutofit/>
          </a:bodyPr>
          <a:lstStyle/>
          <a:p>
            <a:pPr marL="0" indent="0" algn="ctr">
              <a:lnSpc>
                <a:spcPct val="100000"/>
              </a:lnSpc>
              <a:spcBef>
                <a:spcPts val="0"/>
              </a:spcBef>
            </a:pPr>
            <a:r>
              <a:rPr lang="tr-TR" sz="2800" b="1" dirty="0">
                <a:solidFill>
                  <a:srgbClr val="FF0000"/>
                </a:solidFill>
              </a:rPr>
              <a:t>B.2. Programların Yürütülmesi / </a:t>
            </a:r>
            <a:r>
              <a:rPr lang="tr-TR" sz="2800" b="1" dirty="0">
                <a:solidFill>
                  <a:srgbClr val="0000CC"/>
                </a:solidFill>
              </a:rPr>
              <a:t>B.2.2. Ölçme ve değerlendirme</a:t>
            </a:r>
            <a:endParaRPr lang="tr-TR" sz="2800" dirty="0">
              <a:solidFill>
                <a:srgbClr val="0000CC"/>
              </a:solidFill>
            </a:endParaRPr>
          </a:p>
        </p:txBody>
      </p:sp>
    </p:spTree>
    <p:extLst>
      <p:ext uri="{BB962C8B-B14F-4D97-AF65-F5344CB8AC3E}">
        <p14:creationId xmlns:p14="http://schemas.microsoft.com/office/powerpoint/2010/main" val="2909183235"/>
      </p:ext>
    </p:extLst>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538480" y="1091380"/>
            <a:ext cx="11422462" cy="5264969"/>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a:t>
            </a:r>
            <a:r>
              <a:rPr lang="tr-TR" sz="2400" b="1" dirty="0" smtClean="0">
                <a:solidFill>
                  <a:srgbClr val="FF0000"/>
                </a:solidFill>
              </a:rPr>
              <a:t>KANITLAR</a:t>
            </a:r>
          </a:p>
          <a:p>
            <a:pPr marL="0" indent="0" algn="ctr">
              <a:lnSpc>
                <a:spcPct val="100000"/>
              </a:lnSpc>
              <a:spcBef>
                <a:spcPts val="0"/>
              </a:spcBef>
              <a:spcAft>
                <a:spcPts val="400"/>
              </a:spcAft>
              <a:buNone/>
            </a:pPr>
            <a:endParaRPr lang="tr-TR" sz="1000" b="1" dirty="0">
              <a:solidFill>
                <a:srgbClr val="0000CC"/>
              </a:solidFill>
            </a:endParaRPr>
          </a:p>
          <a:p>
            <a:pPr marL="457200" indent="-457200">
              <a:lnSpc>
                <a:spcPct val="100000"/>
              </a:lnSpc>
              <a:spcBef>
                <a:spcPts val="0"/>
              </a:spcBef>
              <a:spcAft>
                <a:spcPts val="400"/>
              </a:spcAft>
              <a:buFont typeface="+mj-lt"/>
              <a:buAutoNum type="arabicPeriod" startAt="9"/>
            </a:pPr>
            <a:r>
              <a:rPr lang="tr-TR" sz="2200" b="1" dirty="0">
                <a:solidFill>
                  <a:srgbClr val="0000CC"/>
                </a:solidFill>
              </a:rPr>
              <a:t>Eğiticilerin eğitimi </a:t>
            </a:r>
            <a:r>
              <a:rPr lang="tr-TR" sz="2200" dirty="0"/>
              <a:t>program içeriğinde </a:t>
            </a:r>
            <a:r>
              <a:rPr lang="tr-TR" sz="2200" b="1" dirty="0">
                <a:solidFill>
                  <a:srgbClr val="FF0000"/>
                </a:solidFill>
              </a:rPr>
              <a:t>öğrenci merkezli </a:t>
            </a:r>
            <a:r>
              <a:rPr lang="tr-TR" sz="2200" b="1" dirty="0">
                <a:solidFill>
                  <a:srgbClr val="0000CC"/>
                </a:solidFill>
              </a:rPr>
              <a:t>ölçme ve değerlendirme </a:t>
            </a:r>
            <a:r>
              <a:rPr lang="tr-TR" sz="2200" b="1" dirty="0">
                <a:solidFill>
                  <a:srgbClr val="FF0000"/>
                </a:solidFill>
              </a:rPr>
              <a:t>yaklaşımına </a:t>
            </a:r>
            <a:r>
              <a:rPr lang="tr-TR" sz="2200" dirty="0"/>
              <a:t>ilişkin uygulamalar,</a:t>
            </a:r>
          </a:p>
          <a:p>
            <a:pPr marL="457200" indent="-457200">
              <a:lnSpc>
                <a:spcPct val="100000"/>
              </a:lnSpc>
              <a:spcBef>
                <a:spcPts val="0"/>
              </a:spcBef>
              <a:spcAft>
                <a:spcPts val="400"/>
              </a:spcAft>
              <a:buFont typeface="+mj-lt"/>
              <a:buAutoNum type="arabicPeriod" startAt="9"/>
            </a:pPr>
            <a:endParaRPr lang="tr-TR" sz="2200" dirty="0"/>
          </a:p>
          <a:p>
            <a:pPr marL="457200" indent="-457200">
              <a:lnSpc>
                <a:spcPct val="100000"/>
              </a:lnSpc>
              <a:spcBef>
                <a:spcPts val="0"/>
              </a:spcBef>
              <a:spcAft>
                <a:spcPts val="400"/>
              </a:spcAft>
              <a:buFont typeface="+mj-lt"/>
              <a:buAutoNum type="arabicPeriod" startAt="9"/>
            </a:pPr>
            <a:r>
              <a:rPr lang="tr-TR" sz="2200" dirty="0"/>
              <a:t>Örgün/uzaktan/karma derslerde </a:t>
            </a:r>
            <a:r>
              <a:rPr lang="tr-TR" sz="2200" b="1" dirty="0">
                <a:solidFill>
                  <a:srgbClr val="0000CC"/>
                </a:solidFill>
              </a:rPr>
              <a:t>sınav güvenliği mekanizmaları</a:t>
            </a:r>
            <a:r>
              <a:rPr lang="tr-TR" sz="2200" dirty="0"/>
              <a:t>,</a:t>
            </a:r>
          </a:p>
          <a:p>
            <a:pPr marL="457200" indent="-457200" algn="just">
              <a:lnSpc>
                <a:spcPct val="100000"/>
              </a:lnSpc>
              <a:spcBef>
                <a:spcPts val="0"/>
              </a:spcBef>
              <a:spcAft>
                <a:spcPts val="400"/>
              </a:spcAft>
              <a:buFont typeface="+mj-lt"/>
              <a:buAutoNum type="arabicPeriod" startAt="9"/>
            </a:pPr>
            <a:endParaRPr lang="tr-TR" sz="2200" b="1" dirty="0" smtClean="0">
              <a:solidFill>
                <a:srgbClr val="FF0000"/>
              </a:solidFill>
            </a:endParaRPr>
          </a:p>
          <a:p>
            <a:pPr marL="457200" indent="-457200" algn="just">
              <a:lnSpc>
                <a:spcPct val="100000"/>
              </a:lnSpc>
              <a:spcBef>
                <a:spcPts val="0"/>
              </a:spcBef>
              <a:spcAft>
                <a:spcPts val="400"/>
              </a:spcAft>
              <a:buFont typeface="+mj-lt"/>
              <a:buAutoNum type="arabicPeriod" startAt="9"/>
            </a:pPr>
            <a:r>
              <a:rPr lang="tr-TR" sz="2200" b="1" dirty="0" smtClean="0">
                <a:solidFill>
                  <a:srgbClr val="FF0000"/>
                </a:solidFill>
              </a:rPr>
              <a:t>Öğrenci </a:t>
            </a:r>
            <a:r>
              <a:rPr lang="tr-TR" sz="2200" b="1" dirty="0">
                <a:solidFill>
                  <a:srgbClr val="FF0000"/>
                </a:solidFill>
              </a:rPr>
              <a:t>merkezli </a:t>
            </a:r>
            <a:r>
              <a:rPr lang="tr-TR" sz="2200" b="1" dirty="0">
                <a:solidFill>
                  <a:srgbClr val="0000CC"/>
                </a:solidFill>
              </a:rPr>
              <a:t>ölçme ve değerlendirme</a:t>
            </a:r>
            <a:r>
              <a:rPr lang="tr-TR" sz="2200" b="1" dirty="0">
                <a:solidFill>
                  <a:srgbClr val="FF0000"/>
                </a:solidFill>
              </a:rPr>
              <a:t> yaklaşımına </a:t>
            </a:r>
            <a:r>
              <a:rPr lang="tr-TR" sz="2200" dirty="0"/>
              <a:t>ilişkin uygulamaların </a:t>
            </a:r>
            <a:r>
              <a:rPr lang="tr-TR" sz="2200" dirty="0" smtClean="0"/>
              <a:t>ilgili, paydaşlarla birlikte </a:t>
            </a:r>
            <a:r>
              <a:rPr lang="tr-TR" sz="2200" b="1" i="1" dirty="0" smtClean="0">
                <a:solidFill>
                  <a:srgbClr val="0000CC"/>
                </a:solidFill>
              </a:rPr>
              <a:t>izlendiği</a:t>
            </a:r>
            <a:r>
              <a:rPr lang="tr-TR" sz="2200" b="1" i="1" dirty="0">
                <a:solidFill>
                  <a:srgbClr val="0000CC"/>
                </a:solidFill>
              </a:rPr>
              <a:t>, değerlendirildiği ve iyileştirildiğine </a:t>
            </a:r>
            <a:r>
              <a:rPr lang="tr-TR" sz="2200" dirty="0"/>
              <a:t>dair örnekler (</a:t>
            </a:r>
            <a:r>
              <a:rPr lang="tr-TR" sz="2200" i="1" dirty="0">
                <a:solidFill>
                  <a:srgbClr val="0000CC"/>
                </a:solidFill>
              </a:rPr>
              <a:t>Öğrenci memnuniyet/ders ve öğretim elemanı değerlendirme anketleri, geri bildirimleri, akademik kurul/eğitim komisyonu toplantı tutanakları, öğretim elemanı öz değerlendirme raporları, vb.), </a:t>
            </a:r>
            <a:endParaRPr lang="tr-TR" sz="2200" i="1" dirty="0" smtClean="0">
              <a:solidFill>
                <a:srgbClr val="0000CC"/>
              </a:solidFill>
            </a:endParaRPr>
          </a:p>
          <a:p>
            <a:pPr marL="457200" indent="-457200" algn="just">
              <a:lnSpc>
                <a:spcPct val="100000"/>
              </a:lnSpc>
              <a:spcBef>
                <a:spcPts val="0"/>
              </a:spcBef>
              <a:spcAft>
                <a:spcPts val="400"/>
              </a:spcAft>
              <a:buFont typeface="+mj-lt"/>
              <a:buAutoNum type="arabicPeriod" startAt="9"/>
            </a:pPr>
            <a:endParaRPr lang="tr-TR" sz="2200" dirty="0"/>
          </a:p>
          <a:p>
            <a:pPr marL="457200" indent="-457200" algn="just">
              <a:lnSpc>
                <a:spcPct val="100000"/>
              </a:lnSpc>
              <a:spcBef>
                <a:spcPts val="0"/>
              </a:spcBef>
              <a:spcAft>
                <a:spcPts val="400"/>
              </a:spcAft>
              <a:buFont typeface="+mj-lt"/>
              <a:buAutoNum type="arabicPeriod" startAt="9"/>
            </a:pPr>
            <a:r>
              <a:rPr lang="tr-TR" sz="2200" dirty="0"/>
              <a:t>Standart uygulamalar ve mevzuatın yanı sıra; </a:t>
            </a:r>
            <a:r>
              <a:rPr lang="tr-TR" sz="2200" dirty="0" smtClean="0"/>
              <a:t>birimin </a:t>
            </a:r>
            <a:r>
              <a:rPr lang="tr-TR" sz="2200" dirty="0"/>
              <a:t>ihtiyaçları doğrultusunda geliştirdiği özgün yaklaşım ve uygulamalarına ilişkin </a:t>
            </a:r>
            <a:r>
              <a:rPr lang="tr-TR" sz="2200" dirty="0" smtClean="0"/>
              <a:t>kanıtlar.</a:t>
            </a:r>
            <a:endParaRPr lang="tr-TR" sz="2200" b="1" dirty="0" smtClean="0">
              <a:solidFill>
                <a:srgbClr val="FF0000"/>
              </a:solidFill>
            </a:endParaRPr>
          </a:p>
          <a:p>
            <a:pPr marL="457200" indent="-457200" algn="ctr">
              <a:lnSpc>
                <a:spcPct val="100000"/>
              </a:lnSpc>
              <a:spcBef>
                <a:spcPts val="0"/>
              </a:spcBef>
              <a:spcAft>
                <a:spcPts val="400"/>
              </a:spcAft>
              <a:buFont typeface="+mj-lt"/>
              <a:buAutoNum type="arabicPeriod" startAt="9"/>
            </a:pPr>
            <a:endParaRPr lang="tr-TR" sz="2200" b="1" dirty="0" smtClean="0">
              <a:solidFill>
                <a:srgbClr val="FF0000"/>
              </a:solidFill>
            </a:endParaRPr>
          </a:p>
          <a:p>
            <a:pPr marL="457200" indent="-457200">
              <a:lnSpc>
                <a:spcPct val="100000"/>
              </a:lnSpc>
              <a:spcAft>
                <a:spcPts val="400"/>
              </a:spcAft>
              <a:buFont typeface="+mj-lt"/>
              <a:buAutoNum type="arabicPeriod" startAt="9"/>
            </a:pPr>
            <a:endParaRPr lang="tr-TR" sz="2200" dirty="0"/>
          </a:p>
        </p:txBody>
      </p:sp>
      <p:sp>
        <p:nvSpPr>
          <p:cNvPr id="4" name="Veri Yer Tutucusu 3"/>
          <p:cNvSpPr>
            <a:spLocks noGrp="1"/>
          </p:cNvSpPr>
          <p:nvPr>
            <p:ph type="dt" sz="half" idx="10"/>
          </p:nvPr>
        </p:nvSpPr>
        <p:spPr/>
        <p:txBody>
          <a:bodyPr/>
          <a:lstStyle/>
          <a:p>
            <a:fld id="{1A1B6D01-2C4D-4EBD-9334-7CA3EE793F8B}"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47</a:t>
            </a:fld>
            <a:endParaRPr lang="tr-TR"/>
          </a:p>
        </p:txBody>
      </p:sp>
      <p:sp>
        <p:nvSpPr>
          <p:cNvPr id="10" name="Unvan 1"/>
          <p:cNvSpPr>
            <a:spLocks noGrp="1"/>
          </p:cNvSpPr>
          <p:nvPr>
            <p:ph type="title"/>
          </p:nvPr>
        </p:nvSpPr>
        <p:spPr>
          <a:xfrm>
            <a:off x="690880" y="172622"/>
            <a:ext cx="11105683" cy="646244"/>
          </a:xfrm>
        </p:spPr>
        <p:txBody>
          <a:bodyPr>
            <a:noAutofit/>
          </a:bodyPr>
          <a:lstStyle/>
          <a:p>
            <a:pPr marL="0" indent="0" algn="ctr">
              <a:lnSpc>
                <a:spcPct val="100000"/>
              </a:lnSpc>
              <a:spcBef>
                <a:spcPts val="0"/>
              </a:spcBef>
            </a:pPr>
            <a:r>
              <a:rPr lang="tr-TR" sz="2800" b="1" dirty="0">
                <a:solidFill>
                  <a:srgbClr val="FF0000"/>
                </a:solidFill>
              </a:rPr>
              <a:t>B.2. Programların Yürütülmesi / </a:t>
            </a:r>
            <a:r>
              <a:rPr lang="tr-TR" sz="2800" b="1" dirty="0">
                <a:solidFill>
                  <a:srgbClr val="0000CC"/>
                </a:solidFill>
              </a:rPr>
              <a:t>B.2.2. Ölçme ve değerlendirme</a:t>
            </a:r>
            <a:endParaRPr lang="tr-TR" sz="2800" dirty="0">
              <a:solidFill>
                <a:srgbClr val="0000CC"/>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2665134984"/>
      </p:ext>
    </p:extLst>
  </p:cSld>
  <p:clrMapOvr>
    <a:masterClrMapping/>
  </p:clrMapOvr>
  <mc:AlternateContent xmlns:mc="http://schemas.openxmlformats.org/markup-compatibility/2006">
    <mc:Choice xmlns:p14="http://schemas.microsoft.com/office/powerpoint/2010/main" Requires="p14">
      <p:transition p14:dur="250">
        <p14:prism isContent="1"/>
      </p:transition>
    </mc:Choice>
    <mc:Fallback>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6198" y="111759"/>
            <a:ext cx="11259127" cy="792481"/>
          </a:xfrm>
        </p:spPr>
        <p:txBody>
          <a:bodyPr>
            <a:noAutofit/>
          </a:bodyPr>
          <a:lstStyle/>
          <a:p>
            <a:pPr algn="ctr"/>
            <a:r>
              <a:rPr lang="tr-TR" sz="2800" b="1" dirty="0">
                <a:solidFill>
                  <a:srgbClr val="FF0000"/>
                </a:solidFill>
              </a:rPr>
              <a:t>B.2. Programların Yürütülmesi </a:t>
            </a:r>
            <a:r>
              <a:rPr lang="tr-TR" sz="2800" b="1" dirty="0" smtClean="0">
                <a:solidFill>
                  <a:srgbClr val="FF0000"/>
                </a:solidFill>
              </a:rPr>
              <a:t>/ </a:t>
            </a:r>
            <a:br>
              <a:rPr lang="tr-TR" sz="2800" b="1" dirty="0" smtClean="0">
                <a:solidFill>
                  <a:srgbClr val="FF0000"/>
                </a:solidFill>
              </a:rPr>
            </a:br>
            <a:r>
              <a:rPr lang="tr-TR" sz="2800" b="1" dirty="0" smtClean="0">
                <a:solidFill>
                  <a:srgbClr val="0000CC"/>
                </a:solidFill>
              </a:rPr>
              <a:t>B.2.3. Öğrenci kabulü, önceki öğrenmenin tanınması ve kredilendirilmesi*</a:t>
            </a:r>
            <a:endParaRPr lang="tr-TR" sz="2800" dirty="0">
              <a:solidFill>
                <a:srgbClr val="0000CC"/>
              </a:solidFill>
            </a:endParaRPr>
          </a:p>
        </p:txBody>
      </p:sp>
      <p:sp>
        <p:nvSpPr>
          <p:cNvPr id="3" name="İçerik Yer Tutucusu 2"/>
          <p:cNvSpPr>
            <a:spLocks noGrp="1"/>
          </p:cNvSpPr>
          <p:nvPr>
            <p:ph idx="1"/>
          </p:nvPr>
        </p:nvSpPr>
        <p:spPr>
          <a:xfrm>
            <a:off x="548639" y="1310640"/>
            <a:ext cx="11386685" cy="5045710"/>
          </a:xfrm>
        </p:spPr>
        <p:txBody>
          <a:bodyPr>
            <a:noAutofit/>
          </a:bodyPr>
          <a:lstStyle/>
          <a:p>
            <a:pPr>
              <a:lnSpc>
                <a:spcPct val="100000"/>
              </a:lnSpc>
              <a:spcBef>
                <a:spcPts val="0"/>
              </a:spcBef>
              <a:spcAft>
                <a:spcPts val="400"/>
              </a:spcAft>
            </a:pPr>
            <a:r>
              <a:rPr lang="tr-TR" sz="2400" b="1" dirty="0">
                <a:solidFill>
                  <a:srgbClr val="0000CC"/>
                </a:solidFill>
              </a:rPr>
              <a:t>Öğrenci kabulüne </a:t>
            </a:r>
            <a:r>
              <a:rPr lang="tr-TR" sz="2400" b="1" i="1" dirty="0">
                <a:solidFill>
                  <a:srgbClr val="FF0000"/>
                </a:solidFill>
              </a:rPr>
              <a:t>(merkezi yerleştirmeyle gelen öğrenci grupları dışında kalan öğrenciler dahil) </a:t>
            </a:r>
            <a:r>
              <a:rPr lang="tr-TR" sz="2400" dirty="0"/>
              <a:t>ilişkin </a:t>
            </a:r>
            <a:r>
              <a:rPr lang="tr-TR" sz="2400" b="1" dirty="0">
                <a:solidFill>
                  <a:srgbClr val="0000CC"/>
                </a:solidFill>
              </a:rPr>
              <a:t>ilke ve kuralları tanımlanmış ve ilan edilmiştir</a:t>
            </a:r>
            <a:r>
              <a:rPr lang="tr-TR" sz="2400" dirty="0"/>
              <a:t>. Bu ilke ve kurallar birbiri ile tutarlı olup, uygulamalar şeffaftır. </a:t>
            </a:r>
            <a:endParaRPr lang="tr-TR" sz="2400" dirty="0" smtClean="0"/>
          </a:p>
          <a:p>
            <a:pPr>
              <a:lnSpc>
                <a:spcPct val="100000"/>
              </a:lnSpc>
              <a:spcBef>
                <a:spcPts val="0"/>
              </a:spcBef>
              <a:spcAft>
                <a:spcPts val="400"/>
              </a:spcAft>
            </a:pPr>
            <a:endParaRPr lang="tr-TR" sz="2400" dirty="0" smtClean="0"/>
          </a:p>
          <a:p>
            <a:pPr>
              <a:lnSpc>
                <a:spcPct val="100000"/>
              </a:lnSpc>
              <a:spcBef>
                <a:spcPts val="0"/>
              </a:spcBef>
              <a:spcAft>
                <a:spcPts val="400"/>
              </a:spcAft>
            </a:pPr>
            <a:r>
              <a:rPr lang="tr-TR" sz="2400" b="1" dirty="0" smtClean="0">
                <a:solidFill>
                  <a:srgbClr val="0000CC"/>
                </a:solidFill>
              </a:rPr>
              <a:t>Diploma</a:t>
            </a:r>
            <a:r>
              <a:rPr lang="tr-TR" sz="2400" b="1" dirty="0">
                <a:solidFill>
                  <a:srgbClr val="0000CC"/>
                </a:solidFill>
              </a:rPr>
              <a:t>, sertifika gibi belge talepleri </a:t>
            </a:r>
            <a:r>
              <a:rPr lang="tr-TR" sz="2400" dirty="0"/>
              <a:t>titizlikle takip edilmektedir. </a:t>
            </a:r>
            <a:endParaRPr lang="tr-TR" sz="2400" dirty="0" smtClean="0"/>
          </a:p>
          <a:p>
            <a:pPr>
              <a:lnSpc>
                <a:spcPct val="100000"/>
              </a:lnSpc>
              <a:spcBef>
                <a:spcPts val="0"/>
              </a:spcBef>
              <a:spcAft>
                <a:spcPts val="400"/>
              </a:spcAft>
            </a:pPr>
            <a:endParaRPr lang="tr-TR" sz="2400" dirty="0" smtClean="0"/>
          </a:p>
          <a:p>
            <a:pPr>
              <a:lnSpc>
                <a:spcPct val="100000"/>
              </a:lnSpc>
              <a:spcBef>
                <a:spcPts val="0"/>
              </a:spcBef>
              <a:spcAft>
                <a:spcPts val="400"/>
              </a:spcAft>
            </a:pPr>
            <a:r>
              <a:rPr lang="tr-TR" sz="2400" b="1" dirty="0" smtClean="0">
                <a:solidFill>
                  <a:srgbClr val="0000CC"/>
                </a:solidFill>
              </a:rPr>
              <a:t>Önceki </a:t>
            </a:r>
            <a:r>
              <a:rPr lang="tr-TR" sz="2400" b="1" dirty="0">
                <a:solidFill>
                  <a:srgbClr val="0000CC"/>
                </a:solidFill>
              </a:rPr>
              <a:t>öğrenmenin </a:t>
            </a:r>
            <a:r>
              <a:rPr lang="tr-TR" sz="2400" b="1" dirty="0">
                <a:solidFill>
                  <a:srgbClr val="FF0000"/>
                </a:solidFill>
              </a:rPr>
              <a:t>(örgün, yaygın, uzaktan/karma eğitim ve serbest öğrenme yoluyla edinilen bilgi ve becerilerin) </a:t>
            </a:r>
            <a:r>
              <a:rPr lang="tr-TR" sz="2400" b="1" dirty="0">
                <a:solidFill>
                  <a:srgbClr val="0000CC"/>
                </a:solidFill>
              </a:rPr>
              <a:t>tanınması ve kredilendirilmesi </a:t>
            </a:r>
            <a:r>
              <a:rPr lang="tr-TR" sz="2400" dirty="0"/>
              <a:t>yapılmaktadır. </a:t>
            </a:r>
            <a:endParaRPr lang="tr-TR" sz="2400" dirty="0" smtClean="0"/>
          </a:p>
          <a:p>
            <a:pPr>
              <a:lnSpc>
                <a:spcPct val="100000"/>
              </a:lnSpc>
              <a:spcBef>
                <a:spcPts val="0"/>
              </a:spcBef>
              <a:spcAft>
                <a:spcPts val="400"/>
              </a:spcAft>
            </a:pPr>
            <a:endParaRPr lang="tr-TR" sz="2400" dirty="0" smtClean="0"/>
          </a:p>
          <a:p>
            <a:pPr>
              <a:lnSpc>
                <a:spcPct val="100000"/>
              </a:lnSpc>
              <a:spcBef>
                <a:spcPts val="0"/>
              </a:spcBef>
              <a:spcAft>
                <a:spcPts val="400"/>
              </a:spcAft>
            </a:pPr>
            <a:r>
              <a:rPr lang="tr-TR" sz="2400" b="1" dirty="0" err="1" smtClean="0">
                <a:solidFill>
                  <a:srgbClr val="FF0000"/>
                </a:solidFill>
              </a:rPr>
              <a:t>Uluslararasılaşma</a:t>
            </a:r>
            <a:r>
              <a:rPr lang="tr-TR" sz="2400" b="1" dirty="0" smtClean="0">
                <a:solidFill>
                  <a:srgbClr val="FF0000"/>
                </a:solidFill>
              </a:rPr>
              <a:t> </a:t>
            </a:r>
            <a:r>
              <a:rPr lang="tr-TR" sz="2400" b="1" dirty="0">
                <a:solidFill>
                  <a:srgbClr val="FF0000"/>
                </a:solidFill>
              </a:rPr>
              <a:t>politikasına </a:t>
            </a:r>
            <a:r>
              <a:rPr lang="tr-TR" sz="2400" dirty="0"/>
              <a:t>paralel </a:t>
            </a:r>
            <a:r>
              <a:rPr lang="tr-TR" sz="2400" b="1" dirty="0">
                <a:solidFill>
                  <a:srgbClr val="0000CC"/>
                </a:solidFill>
              </a:rPr>
              <a:t>hareketlilik destekleri</a:t>
            </a:r>
            <a:r>
              <a:rPr lang="tr-TR" sz="2400" dirty="0"/>
              <a:t>, öğrenciyi teşvik, kolaylaştırıcı önlemler bulunmaktadır ve </a:t>
            </a:r>
            <a:r>
              <a:rPr lang="tr-TR" sz="2400" b="1" dirty="0">
                <a:solidFill>
                  <a:srgbClr val="0000CC"/>
                </a:solidFill>
              </a:rPr>
              <a:t>hareketlilikte kredi kaybı olmaması yönünde uygulamalar</a:t>
            </a:r>
            <a:r>
              <a:rPr lang="tr-TR" sz="2400" dirty="0"/>
              <a:t> </a:t>
            </a:r>
            <a:r>
              <a:rPr lang="tr-TR" sz="2400" dirty="0" smtClean="0"/>
              <a:t>vardır.</a:t>
            </a:r>
            <a:endParaRPr lang="tr-TR" sz="2400" dirty="0"/>
          </a:p>
        </p:txBody>
      </p:sp>
      <p:sp>
        <p:nvSpPr>
          <p:cNvPr id="4" name="Veri Yer Tutucusu 3"/>
          <p:cNvSpPr>
            <a:spLocks noGrp="1"/>
          </p:cNvSpPr>
          <p:nvPr>
            <p:ph type="dt" sz="half" idx="10"/>
          </p:nvPr>
        </p:nvSpPr>
        <p:spPr/>
        <p:txBody>
          <a:bodyPr/>
          <a:lstStyle/>
          <a:p>
            <a:fld id="{61E0C351-84B6-4EC4-AD64-5645C381A025}"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48</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3927419425"/>
      </p:ext>
    </p:extLst>
  </p:cSld>
  <p:clrMapOvr>
    <a:masterClrMapping/>
  </p:clrMapOvr>
  <mc:AlternateContent xmlns:mc="http://schemas.openxmlformats.org/markup-compatibility/2006">
    <mc:Choice xmlns:p14="http://schemas.microsoft.com/office/powerpoint/2010/main" Requires="p14">
      <p:transition p14:dur="250">
        <p14:prism isContent="1" isInverted="1"/>
      </p:transition>
    </mc:Choice>
    <mc:Fallback>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335280" y="1127760"/>
            <a:ext cx="11663679" cy="5228590"/>
          </a:xfrm>
        </p:spPr>
        <p:txBody>
          <a:bodyPr>
            <a:noAutofit/>
          </a:bodyPr>
          <a:lstStyle/>
          <a:p>
            <a:pPr marL="0" indent="0" algn="ctr">
              <a:lnSpc>
                <a:spcPct val="100000"/>
              </a:lnSpc>
              <a:spcBef>
                <a:spcPts val="0"/>
              </a:spcBef>
              <a:spcAft>
                <a:spcPts val="400"/>
              </a:spcAft>
              <a:buNone/>
            </a:pPr>
            <a:r>
              <a:rPr lang="tr-TR" sz="2000" b="1" dirty="0" smtClean="0">
                <a:solidFill>
                  <a:srgbClr val="FF0000"/>
                </a:solidFill>
              </a:rPr>
              <a:t>ÖRNEK KANITLAR</a:t>
            </a:r>
          </a:p>
          <a:p>
            <a:pPr marL="0" indent="0" algn="ctr">
              <a:lnSpc>
                <a:spcPct val="100000"/>
              </a:lnSpc>
              <a:spcBef>
                <a:spcPts val="0"/>
              </a:spcBef>
              <a:spcAft>
                <a:spcPts val="400"/>
              </a:spcAft>
              <a:buNone/>
            </a:pPr>
            <a:endParaRPr lang="tr-TR" sz="800" b="1" dirty="0" smtClean="0">
              <a:solidFill>
                <a:srgbClr val="FF0000"/>
              </a:solidFill>
            </a:endParaRPr>
          </a:p>
          <a:p>
            <a:pPr marL="457200" indent="-457200">
              <a:lnSpc>
                <a:spcPct val="120000"/>
              </a:lnSpc>
              <a:spcBef>
                <a:spcPts val="0"/>
              </a:spcBef>
              <a:spcAft>
                <a:spcPts val="400"/>
              </a:spcAft>
              <a:buFont typeface="+mj-lt"/>
              <a:buAutoNum type="arabicPeriod"/>
            </a:pPr>
            <a:r>
              <a:rPr lang="tr-TR" sz="2000" dirty="0"/>
              <a:t>Öğrenci kabulü, önceki öğrenmenin tanınması ve kredilendirilmesine ilişkin ilke ve kurallar, tanımlı süreçler, iş akışları ve görev tanımları,</a:t>
            </a:r>
          </a:p>
          <a:p>
            <a:pPr marL="457200" indent="-457200">
              <a:lnSpc>
                <a:spcPct val="120000"/>
              </a:lnSpc>
              <a:spcBef>
                <a:spcPts val="0"/>
              </a:spcBef>
              <a:spcAft>
                <a:spcPts val="400"/>
              </a:spcAft>
              <a:buFont typeface="+mj-lt"/>
              <a:buAutoNum type="arabicPeriod"/>
            </a:pPr>
            <a:r>
              <a:rPr lang="tr-TR" sz="2000" dirty="0"/>
              <a:t>Önceki öğrenmelerin tanınmasında </a:t>
            </a:r>
            <a:r>
              <a:rPr lang="tr-TR" sz="2000" b="1" dirty="0">
                <a:solidFill>
                  <a:srgbClr val="0000CC"/>
                </a:solidFill>
              </a:rPr>
              <a:t>öğrenci iş yükü temelli kredilerin kullanıldığına </a:t>
            </a:r>
            <a:r>
              <a:rPr lang="tr-TR" sz="2000" dirty="0"/>
              <a:t>dair belgeler,</a:t>
            </a:r>
          </a:p>
          <a:p>
            <a:pPr marL="457200" indent="-457200">
              <a:lnSpc>
                <a:spcPct val="120000"/>
              </a:lnSpc>
              <a:spcBef>
                <a:spcPts val="0"/>
              </a:spcBef>
              <a:spcAft>
                <a:spcPts val="400"/>
              </a:spcAft>
              <a:buFont typeface="+mj-lt"/>
              <a:buAutoNum type="arabicPeriod"/>
            </a:pPr>
            <a:r>
              <a:rPr lang="tr-TR" sz="2000" dirty="0"/>
              <a:t>TRÜ Ders Muafiyet ve Uyum </a:t>
            </a:r>
            <a:r>
              <a:rPr lang="tr-TR" sz="2000" dirty="0" err="1"/>
              <a:t>Yönergesi’ne</a:t>
            </a:r>
            <a:r>
              <a:rPr lang="tr-TR" sz="2000" dirty="0"/>
              <a:t> uygun olarak yapılmış uygulama örnekleri, </a:t>
            </a:r>
          </a:p>
          <a:p>
            <a:pPr marL="457200" indent="-457200">
              <a:lnSpc>
                <a:spcPct val="120000"/>
              </a:lnSpc>
              <a:spcBef>
                <a:spcPts val="0"/>
              </a:spcBef>
              <a:spcAft>
                <a:spcPts val="400"/>
              </a:spcAft>
              <a:buFont typeface="+mj-lt"/>
              <a:buAutoNum type="arabicPeriod"/>
            </a:pPr>
            <a:r>
              <a:rPr lang="tr-TR" sz="2000" dirty="0"/>
              <a:t>Uygulamaların tanımlı süreçlerle uyumuna ve sürekliliğine ilişkin kanıtlar,</a:t>
            </a:r>
          </a:p>
          <a:p>
            <a:pPr marL="457200" indent="-457200">
              <a:lnSpc>
                <a:spcPct val="120000"/>
              </a:lnSpc>
              <a:spcBef>
                <a:spcPts val="0"/>
              </a:spcBef>
              <a:spcAft>
                <a:spcPts val="400"/>
              </a:spcAft>
              <a:buFont typeface="+mj-lt"/>
              <a:buAutoNum type="arabicPeriod"/>
            </a:pPr>
            <a:r>
              <a:rPr lang="tr-TR" sz="2000" dirty="0"/>
              <a:t>Paydaşların bilgilendirildiği mekanizmalar</a:t>
            </a:r>
            <a:r>
              <a:rPr lang="tr-TR" sz="2000" b="1" dirty="0"/>
              <a:t>,</a:t>
            </a:r>
          </a:p>
          <a:p>
            <a:pPr marL="457200" indent="-457200">
              <a:lnSpc>
                <a:spcPct val="120000"/>
              </a:lnSpc>
              <a:spcBef>
                <a:spcPts val="0"/>
              </a:spcBef>
              <a:spcAft>
                <a:spcPts val="400"/>
              </a:spcAft>
              <a:buFont typeface="+mj-lt"/>
              <a:buAutoNum type="arabicPeriod"/>
            </a:pPr>
            <a:r>
              <a:rPr lang="tr-TR" sz="2000" b="1" dirty="0">
                <a:solidFill>
                  <a:srgbClr val="0000CC"/>
                </a:solidFill>
              </a:rPr>
              <a:t>Öğrenci kabulü, önceki öğrenmenin tanınması ve kredilendirilmesi süreçlerine ilişkin </a:t>
            </a:r>
            <a:r>
              <a:rPr lang="tr-TR" sz="2000" dirty="0"/>
              <a:t>uygulamaların ilgili, paydaşlarla birlikte izlendiği, değerlendirildiği ve iyileştirildiğine dair örnekler (Öğrenci memnuniyet anketleri, geri bildirimleri, akademik kurul/eğitim komisyonu toplantı tutanakları, vb.), </a:t>
            </a:r>
          </a:p>
          <a:p>
            <a:pPr marL="457200" indent="-457200">
              <a:lnSpc>
                <a:spcPct val="120000"/>
              </a:lnSpc>
              <a:spcBef>
                <a:spcPts val="0"/>
              </a:spcBef>
              <a:spcAft>
                <a:spcPts val="400"/>
              </a:spcAft>
              <a:buFont typeface="+mj-lt"/>
              <a:buAutoNum type="arabicPeriod"/>
            </a:pPr>
            <a:r>
              <a:rPr lang="tr-TR" sz="2000" dirty="0"/>
              <a:t>Standart uygulamalar ve mevzuatın yanı sıra; birimin ihtiyaçları doğrultusunda geliştirdiği özgün yaklaşım ve uygulamalarına ilişkin </a:t>
            </a:r>
            <a:r>
              <a:rPr lang="tr-TR" sz="2000" dirty="0" smtClean="0"/>
              <a:t>kanıtlar.</a:t>
            </a:r>
            <a:endParaRPr lang="tr-TR" sz="1600" b="1" i="1" dirty="0" smtClean="0">
              <a:solidFill>
                <a:srgbClr val="FF0000"/>
              </a:solidFill>
            </a:endParaRPr>
          </a:p>
          <a:p>
            <a:pPr marL="0" indent="0">
              <a:lnSpc>
                <a:spcPct val="120000"/>
              </a:lnSpc>
              <a:spcBef>
                <a:spcPts val="0"/>
              </a:spcBef>
              <a:spcAft>
                <a:spcPts val="400"/>
              </a:spcAft>
              <a:buNone/>
            </a:pPr>
            <a:r>
              <a:rPr lang="tr-TR" sz="1600" b="1" i="1" dirty="0" smtClean="0">
                <a:solidFill>
                  <a:srgbClr val="FF0000"/>
                </a:solidFill>
              </a:rPr>
              <a:t>*</a:t>
            </a:r>
            <a:r>
              <a:rPr lang="tr-TR" sz="1600" b="1" i="1" dirty="0">
                <a:solidFill>
                  <a:srgbClr val="FF0000"/>
                </a:solidFill>
              </a:rPr>
              <a:t>2015 AKTS Kullanıcı Kılavuzu’ndaki anahtar prensipleri taşımalıdır.</a:t>
            </a:r>
          </a:p>
          <a:p>
            <a:pPr marL="0" indent="0" algn="ctr">
              <a:lnSpc>
                <a:spcPct val="100000"/>
              </a:lnSpc>
              <a:spcBef>
                <a:spcPts val="0"/>
              </a:spcBef>
              <a:spcAft>
                <a:spcPts val="400"/>
              </a:spcAft>
              <a:buNone/>
            </a:pPr>
            <a:endParaRPr lang="tr-TR" sz="2000" b="1" dirty="0" smtClean="0">
              <a:solidFill>
                <a:srgbClr val="FF0000"/>
              </a:solidFill>
            </a:endParaRPr>
          </a:p>
          <a:p>
            <a:pPr marL="0" indent="0" algn="ctr">
              <a:lnSpc>
                <a:spcPct val="100000"/>
              </a:lnSpc>
              <a:spcBef>
                <a:spcPts val="0"/>
              </a:spcBef>
              <a:spcAft>
                <a:spcPts val="400"/>
              </a:spcAft>
              <a:buNone/>
            </a:pPr>
            <a:endParaRPr lang="tr-TR" sz="2000" b="1" dirty="0" smtClean="0">
              <a:solidFill>
                <a:srgbClr val="FF0000"/>
              </a:solidFill>
            </a:endParaRPr>
          </a:p>
          <a:p>
            <a:pPr marL="216000" indent="-216000">
              <a:lnSpc>
                <a:spcPct val="100000"/>
              </a:lnSpc>
              <a:spcAft>
                <a:spcPts val="400"/>
              </a:spcAft>
              <a:buNone/>
            </a:pPr>
            <a:endParaRPr lang="tr-TR" sz="2000" dirty="0"/>
          </a:p>
        </p:txBody>
      </p:sp>
      <p:sp>
        <p:nvSpPr>
          <p:cNvPr id="4" name="Veri Yer Tutucusu 3"/>
          <p:cNvSpPr>
            <a:spLocks noGrp="1"/>
          </p:cNvSpPr>
          <p:nvPr>
            <p:ph type="dt" sz="half" idx="10"/>
          </p:nvPr>
        </p:nvSpPr>
        <p:spPr/>
        <p:txBody>
          <a:bodyPr/>
          <a:lstStyle/>
          <a:p>
            <a:fld id="{1489BF68-E30D-4038-82C2-8C23F25EA980}"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49</a:t>
            </a:fld>
            <a:endParaRPr lang="tr-TR"/>
          </a:p>
        </p:txBody>
      </p:sp>
      <p:sp>
        <p:nvSpPr>
          <p:cNvPr id="10" name="Unvan 1"/>
          <p:cNvSpPr>
            <a:spLocks noGrp="1"/>
          </p:cNvSpPr>
          <p:nvPr>
            <p:ph type="title"/>
          </p:nvPr>
        </p:nvSpPr>
        <p:spPr>
          <a:xfrm>
            <a:off x="0" y="172622"/>
            <a:ext cx="12168495" cy="646244"/>
          </a:xfrm>
        </p:spPr>
        <p:txBody>
          <a:bodyPr>
            <a:noAutofit/>
          </a:bodyPr>
          <a:lstStyle/>
          <a:p>
            <a:pPr marL="0" indent="0" algn="ctr">
              <a:lnSpc>
                <a:spcPct val="100000"/>
              </a:lnSpc>
              <a:spcBef>
                <a:spcPts val="0"/>
              </a:spcBef>
            </a:pPr>
            <a:r>
              <a:rPr lang="tr-TR" sz="2800" b="1" dirty="0">
                <a:solidFill>
                  <a:srgbClr val="FF0000"/>
                </a:solidFill>
              </a:rPr>
              <a:t>B.2. Programların Yürütülmesi </a:t>
            </a:r>
            <a:r>
              <a:rPr lang="tr-TR" sz="2800" b="1" dirty="0" smtClean="0">
                <a:solidFill>
                  <a:srgbClr val="FF0000"/>
                </a:solidFill>
              </a:rPr>
              <a:t>/</a:t>
            </a:r>
            <a:br>
              <a:rPr lang="tr-TR" sz="2800" b="1" dirty="0" smtClean="0">
                <a:solidFill>
                  <a:srgbClr val="FF0000"/>
                </a:solidFill>
              </a:rPr>
            </a:br>
            <a:r>
              <a:rPr lang="tr-TR" sz="2800" b="1" dirty="0" smtClean="0">
                <a:solidFill>
                  <a:srgbClr val="0000CC"/>
                </a:solidFill>
              </a:rPr>
              <a:t>B.2.3</a:t>
            </a:r>
            <a:r>
              <a:rPr lang="tr-TR" sz="2800" b="1" dirty="0">
                <a:solidFill>
                  <a:srgbClr val="0000CC"/>
                </a:solidFill>
              </a:rPr>
              <a:t>. Öğrenci kabulü, önceki öğrenmenin tanınması ve kredilendirilmesi*</a:t>
            </a:r>
            <a:endParaRPr lang="tr-TR" sz="2800" dirty="0">
              <a:solidFill>
                <a:srgbClr val="0000CC"/>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3303395787"/>
      </p:ext>
    </p:extLst>
  </p:cSld>
  <p:clrMapOvr>
    <a:masterClrMapping/>
  </p:clrMapOvr>
  <mc:AlternateContent xmlns:mc="http://schemas.openxmlformats.org/markup-compatibility/2006">
    <mc:Choice xmlns:p14="http://schemas.microsoft.com/office/powerpoint/2010/main" Requires="p14">
      <p:transition p14:dur="250">
        <p14:prism isContent="1" isInverted="1"/>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21934"/>
            <a:ext cx="12192000" cy="520092"/>
          </a:xfrm>
        </p:spPr>
        <p:txBody>
          <a:bodyPr>
            <a:noAutofit/>
          </a:bodyPr>
          <a:lstStyle/>
          <a:p>
            <a:pPr algn="ctr"/>
            <a:r>
              <a:rPr lang="tr-TR" sz="3200" b="1" dirty="0">
                <a:solidFill>
                  <a:srgbClr val="0000CC"/>
                </a:solidFill>
              </a:rPr>
              <a:t>B. EĞİTİM VE ÖĞRETİM</a:t>
            </a:r>
            <a:endParaRPr lang="tr-TR" sz="3200" dirty="0">
              <a:solidFill>
                <a:srgbClr val="0000CC"/>
              </a:solidFill>
            </a:endParaRPr>
          </a:p>
        </p:txBody>
      </p:sp>
      <p:sp>
        <p:nvSpPr>
          <p:cNvPr id="3" name="Veri Yer Tutucusu 2"/>
          <p:cNvSpPr>
            <a:spLocks noGrp="1"/>
          </p:cNvSpPr>
          <p:nvPr>
            <p:ph type="dt" sz="half" idx="10"/>
          </p:nvPr>
        </p:nvSpPr>
        <p:spPr/>
        <p:txBody>
          <a:bodyPr/>
          <a:lstStyle/>
          <a:p>
            <a:fld id="{F2900BD1-2B46-46A2-8FDC-E5CD1C68C9B2}" type="datetime1">
              <a:rPr lang="tr-TR" smtClean="0"/>
              <a:t>8.10.2025</a:t>
            </a:fld>
            <a:endParaRPr lang="tr-TR"/>
          </a:p>
        </p:txBody>
      </p:sp>
      <p:sp>
        <p:nvSpPr>
          <p:cNvPr id="4" name="Altbilgi Yer Tutucusu 3"/>
          <p:cNvSpPr>
            <a:spLocks noGrp="1"/>
          </p:cNvSpPr>
          <p:nvPr>
            <p:ph type="ftr" sz="quarter" idx="11"/>
          </p:nvPr>
        </p:nvSpPr>
        <p:spPr/>
        <p:txBody>
          <a:bodyPr/>
          <a:lstStyle/>
          <a:p>
            <a:r>
              <a:rPr lang="tr-TR" smtClean="0"/>
              <a:t>TRÜ KALİTE KOORDİNATÖRLÜĞÜ</a:t>
            </a:r>
            <a:endParaRPr lang="tr-TR"/>
          </a:p>
        </p:txBody>
      </p:sp>
      <p:sp>
        <p:nvSpPr>
          <p:cNvPr id="5" name="Slayt Numarası Yer Tutucusu 4"/>
          <p:cNvSpPr>
            <a:spLocks noGrp="1"/>
          </p:cNvSpPr>
          <p:nvPr>
            <p:ph type="sldNum" sz="quarter" idx="12"/>
          </p:nvPr>
        </p:nvSpPr>
        <p:spPr/>
        <p:txBody>
          <a:bodyPr/>
          <a:lstStyle/>
          <a:p>
            <a:fld id="{DDCE7859-ABE5-4F86-9590-63E6FFC2B8A3}" type="slidenum">
              <a:rPr lang="tr-TR" smtClean="0"/>
              <a:pPr/>
              <a:t>5</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610767846"/>
              </p:ext>
            </p:extLst>
          </p:nvPr>
        </p:nvGraphicFramePr>
        <p:xfrm>
          <a:off x="273255" y="943897"/>
          <a:ext cx="11645489" cy="5781675"/>
        </p:xfrm>
        <a:graphic>
          <a:graphicData uri="http://schemas.openxmlformats.org/drawingml/2006/table">
            <a:tbl>
              <a:tblPr>
                <a:tableStyleId>{BC89EF96-8CEA-46FF-86C4-4CE0E7609802}</a:tableStyleId>
              </a:tblPr>
              <a:tblGrid>
                <a:gridCol w="5685970">
                  <a:extLst>
                    <a:ext uri="{9D8B030D-6E8A-4147-A177-3AD203B41FA5}">
                      <a16:colId xmlns:a16="http://schemas.microsoft.com/office/drawing/2014/main" val="813641100"/>
                    </a:ext>
                  </a:extLst>
                </a:gridCol>
                <a:gridCol w="293090">
                  <a:extLst>
                    <a:ext uri="{9D8B030D-6E8A-4147-A177-3AD203B41FA5}">
                      <a16:colId xmlns:a16="http://schemas.microsoft.com/office/drawing/2014/main" val="1080912728"/>
                    </a:ext>
                  </a:extLst>
                </a:gridCol>
                <a:gridCol w="5666429">
                  <a:extLst>
                    <a:ext uri="{9D8B030D-6E8A-4147-A177-3AD203B41FA5}">
                      <a16:colId xmlns:a16="http://schemas.microsoft.com/office/drawing/2014/main" val="4179964651"/>
                    </a:ext>
                  </a:extLst>
                </a:gridCol>
              </a:tblGrid>
              <a:tr h="973730">
                <a:tc>
                  <a:txBody>
                    <a:bodyPr/>
                    <a:lstStyle/>
                    <a:p>
                      <a:pPr marL="0" algn="ctr">
                        <a:lnSpc>
                          <a:spcPct val="100000"/>
                        </a:lnSpc>
                        <a:spcAft>
                          <a:spcPts val="0"/>
                        </a:spcAft>
                      </a:pPr>
                      <a:r>
                        <a:rPr lang="tr-TR" sz="2000" b="1" u="sng" dirty="0">
                          <a:solidFill>
                            <a:srgbClr val="0000CC"/>
                          </a:solidFill>
                          <a:effectLst/>
                          <a:latin typeface="+mn-lt"/>
                        </a:rPr>
                        <a:t>ÖLÇÜT </a:t>
                      </a:r>
                      <a:endParaRPr lang="tr-TR" sz="2000" b="1" u="sng" dirty="0" smtClean="0">
                        <a:solidFill>
                          <a:srgbClr val="0000CC"/>
                        </a:solidFill>
                        <a:effectLst/>
                        <a:latin typeface="+mn-lt"/>
                      </a:endParaRPr>
                    </a:p>
                    <a:p>
                      <a:pPr marL="72000" algn="l" defTabSz="893763">
                        <a:lnSpc>
                          <a:spcPct val="100000"/>
                        </a:lnSpc>
                        <a:spcAft>
                          <a:spcPts val="0"/>
                        </a:spcAft>
                        <a:tabLst>
                          <a:tab pos="263525" algn="l"/>
                        </a:tabLst>
                      </a:pPr>
                      <a:r>
                        <a:rPr lang="tr-TR" sz="2000" b="1" dirty="0" smtClean="0">
                          <a:solidFill>
                            <a:schemeClr val="tx1"/>
                          </a:solidFill>
                          <a:effectLst/>
                          <a:latin typeface="+mn-lt"/>
                        </a:rPr>
                        <a:t>B.1 </a:t>
                      </a:r>
                      <a:r>
                        <a:rPr lang="tr-TR" sz="2000" b="1" dirty="0">
                          <a:solidFill>
                            <a:schemeClr val="tx1"/>
                          </a:solidFill>
                          <a:effectLst/>
                          <a:latin typeface="+mn-lt"/>
                        </a:rPr>
                        <a:t>Program Tasarımı, Değerlendirmesi ve </a:t>
                      </a:r>
                      <a:r>
                        <a:rPr lang="tr-TR" sz="2000" b="1" dirty="0" smtClean="0">
                          <a:solidFill>
                            <a:schemeClr val="tx1"/>
                          </a:solidFill>
                          <a:effectLst/>
                          <a:latin typeface="+mn-lt"/>
                        </a:rPr>
                        <a:t>Güncellenmesi</a:t>
                      </a:r>
                    </a:p>
                  </a:txBody>
                  <a:tcPr marL="28575" marR="28575" marT="6985" marB="0" anchor="ctr">
                    <a:solidFill>
                      <a:schemeClr val="accent1">
                        <a:lumMod val="20000"/>
                        <a:lumOff val="80000"/>
                      </a:schemeClr>
                    </a:solidFill>
                  </a:tcPr>
                </a:tc>
                <a:tc rowSpan="5">
                  <a:txBody>
                    <a:bodyPr/>
                    <a:lstStyle/>
                    <a:p>
                      <a:pPr marL="0" algn="l">
                        <a:lnSpc>
                          <a:spcPct val="100000"/>
                        </a:lnSpc>
                        <a:spcAft>
                          <a:spcPts val="0"/>
                        </a:spcAft>
                      </a:pPr>
                      <a:r>
                        <a:rPr lang="tr-TR" sz="1800" b="1" dirty="0">
                          <a:solidFill>
                            <a:srgbClr val="0000CC"/>
                          </a:solidFill>
                          <a:effectLst/>
                          <a:latin typeface="+mn-lt"/>
                        </a:rPr>
                        <a:t> </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p>
                      <a:pPr marL="0" algn="l">
                        <a:lnSpc>
                          <a:spcPct val="100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p>
                      <a:pPr marL="0" algn="l">
                        <a:lnSpc>
                          <a:spcPct val="100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p>
                      <a:pPr marL="0" algn="l">
                        <a:lnSpc>
                          <a:spcPct val="100000"/>
                        </a:lnSpc>
                        <a:spcAft>
                          <a:spcPts val="0"/>
                        </a:spcAft>
                      </a:pPr>
                      <a:r>
                        <a:rPr lang="tr-TR" sz="1800" b="1" dirty="0">
                          <a:solidFill>
                            <a:srgbClr val="0000CC"/>
                          </a:solidFill>
                          <a:effectLst/>
                          <a:latin typeface="+mn-lt"/>
                        </a:rPr>
                        <a:t> </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p>
                      <a:pPr marL="0" algn="l">
                        <a:lnSpc>
                          <a:spcPct val="100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0" algn="ctr">
                        <a:lnSpc>
                          <a:spcPct val="100000"/>
                        </a:lnSpc>
                        <a:spcAft>
                          <a:spcPts val="0"/>
                        </a:spcAft>
                      </a:pPr>
                      <a:r>
                        <a:rPr lang="tr-TR" sz="1800" b="1" u="sng" dirty="0">
                          <a:solidFill>
                            <a:srgbClr val="0000CC"/>
                          </a:solidFill>
                          <a:effectLst/>
                          <a:latin typeface="+mn-lt"/>
                        </a:rPr>
                        <a:t>ÖLÇÜT </a:t>
                      </a:r>
                      <a:endParaRPr lang="tr-TR" sz="1800" b="1" u="sng" dirty="0" smtClean="0">
                        <a:solidFill>
                          <a:srgbClr val="0000CC"/>
                        </a:solidFill>
                        <a:effectLst/>
                        <a:latin typeface="+mn-lt"/>
                      </a:endParaRPr>
                    </a:p>
                    <a:p>
                      <a:pPr marL="72000" algn="l">
                        <a:lnSpc>
                          <a:spcPct val="100000"/>
                        </a:lnSpc>
                        <a:spcAft>
                          <a:spcPts val="0"/>
                        </a:spcAft>
                      </a:pPr>
                      <a:r>
                        <a:rPr lang="tr-TR" sz="2000" b="1" dirty="0" smtClean="0">
                          <a:solidFill>
                            <a:schemeClr val="tx1"/>
                          </a:solidFill>
                          <a:effectLst/>
                          <a:latin typeface="+mn-lt"/>
                        </a:rPr>
                        <a:t>B.2 </a:t>
                      </a:r>
                      <a:r>
                        <a:rPr lang="tr-TR" sz="2000" b="1" dirty="0">
                          <a:solidFill>
                            <a:schemeClr val="tx1"/>
                          </a:solidFill>
                          <a:effectLst/>
                          <a:latin typeface="+mn-lt"/>
                        </a:rPr>
                        <a:t>Programların Yürütülmesi (Öğrenci Merkezli Öğrenme Öğretme ve Değerlendirme</a:t>
                      </a:r>
                      <a:r>
                        <a:rPr lang="tr-TR" sz="2000" b="1" dirty="0" smtClean="0">
                          <a:solidFill>
                            <a:schemeClr val="tx1"/>
                          </a:solidFill>
                          <a:effectLst/>
                          <a:latin typeface="+mn-lt"/>
                        </a:rPr>
                        <a:t>)</a:t>
                      </a:r>
                    </a:p>
                    <a:p>
                      <a:pPr marL="0" algn="l">
                        <a:lnSpc>
                          <a:spcPct val="100000"/>
                        </a:lnSpc>
                        <a:spcAft>
                          <a:spcPts val="0"/>
                        </a:spcAft>
                      </a:pPr>
                      <a:endParaRPr lang="tr-TR" sz="800" b="1" dirty="0" smtClean="0">
                        <a:solidFill>
                          <a:srgbClr val="C00000"/>
                        </a:solidFill>
                        <a:effectLst/>
                        <a:latin typeface="+mn-lt"/>
                      </a:endParaRPr>
                    </a:p>
                  </a:txBody>
                  <a:tcPr marL="28575" marR="28575" marT="6985" marB="0" anchor="ctr">
                    <a:solidFill>
                      <a:schemeClr val="accent2">
                        <a:lumMod val="20000"/>
                        <a:lumOff val="80000"/>
                      </a:schemeClr>
                    </a:solidFill>
                  </a:tcPr>
                </a:tc>
                <a:extLst>
                  <a:ext uri="{0D108BD9-81ED-4DB2-BD59-A6C34878D82A}">
                    <a16:rowId xmlns:a16="http://schemas.microsoft.com/office/drawing/2014/main" val="1243710793"/>
                  </a:ext>
                </a:extLst>
              </a:tr>
              <a:tr h="1852834">
                <a:tc>
                  <a:txBody>
                    <a:bodyPr/>
                    <a:lstStyle/>
                    <a:p>
                      <a:pPr marL="0" algn="ctr">
                        <a:lnSpc>
                          <a:spcPct val="100000"/>
                        </a:lnSpc>
                        <a:spcAft>
                          <a:spcPts val="0"/>
                        </a:spcAft>
                      </a:pPr>
                      <a:r>
                        <a:rPr lang="tr-TR" sz="1800" b="1" u="sng" dirty="0">
                          <a:solidFill>
                            <a:srgbClr val="0000CC"/>
                          </a:solidFill>
                          <a:effectLst/>
                          <a:latin typeface="+mn-lt"/>
                        </a:rPr>
                        <a:t>ALT </a:t>
                      </a:r>
                      <a:r>
                        <a:rPr lang="tr-TR" sz="1800" b="1" u="sng" dirty="0" smtClean="0">
                          <a:solidFill>
                            <a:srgbClr val="0000CC"/>
                          </a:solidFill>
                          <a:effectLst/>
                          <a:latin typeface="+mn-lt"/>
                        </a:rPr>
                        <a:t>ÖLÇÜTLER</a:t>
                      </a:r>
                    </a:p>
                    <a:p>
                      <a:pPr marL="72000" algn="l">
                        <a:lnSpc>
                          <a:spcPct val="100000"/>
                        </a:lnSpc>
                        <a:spcAft>
                          <a:spcPts val="0"/>
                        </a:spcAft>
                      </a:pPr>
                      <a:r>
                        <a:rPr lang="tr-TR" sz="1800" b="1" dirty="0" smtClean="0">
                          <a:solidFill>
                            <a:srgbClr val="C00000"/>
                          </a:solidFill>
                          <a:effectLst/>
                          <a:latin typeface="+mn-lt"/>
                        </a:rPr>
                        <a:t>B.1.1</a:t>
                      </a:r>
                      <a:r>
                        <a:rPr lang="tr-TR" sz="1800" b="1" dirty="0">
                          <a:solidFill>
                            <a:srgbClr val="C00000"/>
                          </a:solidFill>
                          <a:effectLst/>
                          <a:latin typeface="+mn-lt"/>
                        </a:rPr>
                        <a:t>. Programların tasarımı ve onayı</a:t>
                      </a:r>
                    </a:p>
                    <a:p>
                      <a:pPr marL="72000" algn="l">
                        <a:lnSpc>
                          <a:spcPct val="100000"/>
                        </a:lnSpc>
                        <a:spcAft>
                          <a:spcPts val="0"/>
                        </a:spcAft>
                      </a:pPr>
                      <a:r>
                        <a:rPr lang="tr-TR" sz="1800" b="1" dirty="0">
                          <a:solidFill>
                            <a:srgbClr val="C00000"/>
                          </a:solidFill>
                          <a:effectLst/>
                          <a:latin typeface="+mn-lt"/>
                        </a:rPr>
                        <a:t>B.1.2. Programın ders dağılım dengesi</a:t>
                      </a:r>
                    </a:p>
                    <a:p>
                      <a:pPr marL="72000" algn="l">
                        <a:lnSpc>
                          <a:spcPct val="100000"/>
                        </a:lnSpc>
                        <a:spcAft>
                          <a:spcPts val="0"/>
                        </a:spcAft>
                      </a:pPr>
                      <a:r>
                        <a:rPr lang="tr-TR" sz="1800" b="1" dirty="0">
                          <a:solidFill>
                            <a:srgbClr val="C00000"/>
                          </a:solidFill>
                          <a:effectLst/>
                          <a:latin typeface="+mn-lt"/>
                        </a:rPr>
                        <a:t>B.1.3. Ders kazanımlarının program çıktılarıyla uyumu</a:t>
                      </a:r>
                    </a:p>
                    <a:p>
                      <a:pPr marL="72000" algn="l">
                        <a:lnSpc>
                          <a:spcPct val="100000"/>
                        </a:lnSpc>
                        <a:spcAft>
                          <a:spcPts val="0"/>
                        </a:spcAft>
                      </a:pPr>
                      <a:r>
                        <a:rPr lang="tr-TR" sz="1800" b="1" dirty="0">
                          <a:solidFill>
                            <a:srgbClr val="C00000"/>
                          </a:solidFill>
                          <a:effectLst/>
                          <a:latin typeface="+mn-lt"/>
                        </a:rPr>
                        <a:t>B.1.4. Öğrenci iş yüküne dayalı ders tasarımı</a:t>
                      </a:r>
                    </a:p>
                    <a:p>
                      <a:pPr marL="72000" algn="l">
                        <a:lnSpc>
                          <a:spcPct val="100000"/>
                        </a:lnSpc>
                        <a:spcAft>
                          <a:spcPts val="0"/>
                        </a:spcAft>
                      </a:pPr>
                      <a:r>
                        <a:rPr lang="tr-TR" sz="1800" b="1" dirty="0">
                          <a:solidFill>
                            <a:srgbClr val="C00000"/>
                          </a:solidFill>
                          <a:effectLst/>
                          <a:latin typeface="+mn-lt"/>
                        </a:rPr>
                        <a:t>B.1.5. Programların izlenmesi ve güncellenmesi</a:t>
                      </a:r>
                    </a:p>
                    <a:p>
                      <a:pPr marL="72000" algn="l">
                        <a:lnSpc>
                          <a:spcPct val="100000"/>
                        </a:lnSpc>
                        <a:spcAft>
                          <a:spcPts val="0"/>
                        </a:spcAft>
                      </a:pPr>
                      <a:r>
                        <a:rPr lang="tr-TR" sz="1800" b="1" dirty="0">
                          <a:solidFill>
                            <a:srgbClr val="C00000"/>
                          </a:solidFill>
                          <a:effectLst/>
                          <a:latin typeface="+mn-lt"/>
                        </a:rPr>
                        <a:t>B.1.6. Eğitim ve öğretim süreçlerinin </a:t>
                      </a:r>
                      <a:r>
                        <a:rPr lang="tr-TR" sz="1800" b="1" dirty="0" smtClean="0">
                          <a:solidFill>
                            <a:srgbClr val="C00000"/>
                          </a:solidFill>
                          <a:effectLst/>
                          <a:latin typeface="+mn-lt"/>
                        </a:rPr>
                        <a:t>yönetimi</a:t>
                      </a:r>
                    </a:p>
                  </a:txBody>
                  <a:tcPr marL="28575" marR="28575" marT="6985" marB="0" anchor="ctr">
                    <a:solidFill>
                      <a:schemeClr val="accent1">
                        <a:lumMod val="20000"/>
                        <a:lumOff val="80000"/>
                      </a:schemeClr>
                    </a:solidFill>
                  </a:tcPr>
                </a:tc>
                <a:tc vMerge="1">
                  <a:txBody>
                    <a:bodyPr/>
                    <a:lstStyle/>
                    <a:p>
                      <a:endParaRPr lang="tr-TR"/>
                    </a:p>
                  </a:txBody>
                  <a:tcPr/>
                </a:tc>
                <a:tc>
                  <a:txBody>
                    <a:bodyPr/>
                    <a:lstStyle/>
                    <a:p>
                      <a:pPr marL="0" algn="ctr">
                        <a:lnSpc>
                          <a:spcPct val="100000"/>
                        </a:lnSpc>
                        <a:spcAft>
                          <a:spcPts val="0"/>
                        </a:spcAft>
                      </a:pPr>
                      <a:r>
                        <a:rPr lang="tr-TR" sz="1800" b="1" u="sng" dirty="0">
                          <a:solidFill>
                            <a:srgbClr val="0000CC"/>
                          </a:solidFill>
                          <a:effectLst/>
                          <a:latin typeface="+mn-lt"/>
                        </a:rPr>
                        <a:t>ALT </a:t>
                      </a:r>
                      <a:r>
                        <a:rPr lang="tr-TR" sz="1800" b="1" u="sng" dirty="0" smtClean="0">
                          <a:solidFill>
                            <a:srgbClr val="0000CC"/>
                          </a:solidFill>
                          <a:effectLst/>
                          <a:latin typeface="+mn-lt"/>
                        </a:rPr>
                        <a:t>ÖLÇÜTLER</a:t>
                      </a:r>
                    </a:p>
                    <a:p>
                      <a:pPr marL="72000" algn="l">
                        <a:lnSpc>
                          <a:spcPct val="100000"/>
                        </a:lnSpc>
                        <a:spcAft>
                          <a:spcPts val="0"/>
                        </a:spcAft>
                      </a:pPr>
                      <a:r>
                        <a:rPr lang="tr-TR" sz="1800" b="1" dirty="0" smtClean="0">
                          <a:solidFill>
                            <a:srgbClr val="C00000"/>
                          </a:solidFill>
                          <a:effectLst/>
                          <a:latin typeface="+mn-lt"/>
                        </a:rPr>
                        <a:t>B.2.1</a:t>
                      </a:r>
                      <a:r>
                        <a:rPr lang="tr-TR" sz="1800" b="1" dirty="0">
                          <a:solidFill>
                            <a:srgbClr val="C00000"/>
                          </a:solidFill>
                          <a:effectLst/>
                          <a:latin typeface="+mn-lt"/>
                        </a:rPr>
                        <a:t>. Öğretim yöntem ve teknikleri </a:t>
                      </a:r>
                    </a:p>
                    <a:p>
                      <a:pPr marL="72000" algn="l">
                        <a:lnSpc>
                          <a:spcPct val="100000"/>
                        </a:lnSpc>
                        <a:spcAft>
                          <a:spcPts val="0"/>
                        </a:spcAft>
                      </a:pPr>
                      <a:r>
                        <a:rPr lang="tr-TR" sz="1800" b="1" dirty="0">
                          <a:solidFill>
                            <a:srgbClr val="C00000"/>
                          </a:solidFill>
                          <a:effectLst/>
                          <a:latin typeface="+mn-lt"/>
                        </a:rPr>
                        <a:t>B.2.2. Ölçme ve değerlendirme </a:t>
                      </a:r>
                    </a:p>
                    <a:p>
                      <a:pPr marL="72000" algn="l">
                        <a:lnSpc>
                          <a:spcPct val="100000"/>
                        </a:lnSpc>
                        <a:spcAft>
                          <a:spcPts val="0"/>
                        </a:spcAft>
                      </a:pPr>
                      <a:r>
                        <a:rPr lang="tr-TR" sz="1800" b="1" dirty="0">
                          <a:solidFill>
                            <a:srgbClr val="C00000"/>
                          </a:solidFill>
                          <a:effectLst/>
                          <a:latin typeface="+mn-lt"/>
                        </a:rPr>
                        <a:t>B.2.3. Öğrenci kabulü, önceki öğrenmenin tanınması ve kredilendirilmesi* </a:t>
                      </a:r>
                    </a:p>
                    <a:p>
                      <a:pPr marL="72000" algn="l">
                        <a:lnSpc>
                          <a:spcPct val="100000"/>
                        </a:lnSpc>
                        <a:spcAft>
                          <a:spcPts val="0"/>
                        </a:spcAft>
                      </a:pPr>
                      <a:r>
                        <a:rPr lang="tr-TR" sz="1800" b="1" dirty="0">
                          <a:solidFill>
                            <a:srgbClr val="C00000"/>
                          </a:solidFill>
                          <a:effectLst/>
                          <a:latin typeface="+mn-lt"/>
                        </a:rPr>
                        <a:t>B.2.4. Yeterliliklerin sertifikalandırılması ve diploma</a:t>
                      </a:r>
                      <a:endParaRPr lang="tr-TR" sz="1800" b="1" dirty="0">
                        <a:solidFill>
                          <a:srgbClr val="C00000"/>
                        </a:solidFill>
                        <a:effectLst/>
                        <a:latin typeface="+mn-lt"/>
                        <a:ea typeface="Calibri" panose="020F0502020204030204" pitchFamily="34" charset="0"/>
                        <a:cs typeface="Times New Roman" panose="02020603050405020304" pitchFamily="18" charset="0"/>
                      </a:endParaRPr>
                    </a:p>
                  </a:txBody>
                  <a:tcPr marL="28575" marR="28575" marT="6985" marB="0" anchor="ctr">
                    <a:solidFill>
                      <a:schemeClr val="accent2">
                        <a:lumMod val="20000"/>
                        <a:lumOff val="80000"/>
                      </a:schemeClr>
                    </a:solidFill>
                  </a:tcPr>
                </a:tc>
                <a:extLst>
                  <a:ext uri="{0D108BD9-81ED-4DB2-BD59-A6C34878D82A}">
                    <a16:rowId xmlns:a16="http://schemas.microsoft.com/office/drawing/2014/main" val="3724166912"/>
                  </a:ext>
                </a:extLst>
              </a:tr>
              <a:tr h="270447">
                <a:tc>
                  <a:txBody>
                    <a:bodyPr/>
                    <a:lstStyle/>
                    <a:p>
                      <a:pPr marL="0" algn="l">
                        <a:lnSpc>
                          <a:spcPct val="100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28575" marR="28575" marT="6985" marB="0" anchor="ctr">
                    <a:solidFill>
                      <a:schemeClr val="bg1"/>
                    </a:solidFill>
                  </a:tcPr>
                </a:tc>
                <a:tc vMerge="1">
                  <a:txBody>
                    <a:bodyPr/>
                    <a:lstStyle/>
                    <a:p>
                      <a:pPr marL="36000">
                        <a:lnSpc>
                          <a:spcPct val="100000"/>
                        </a:lnSpc>
                        <a:spcAft>
                          <a:spcPts val="0"/>
                        </a:spcAft>
                      </a:pP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FF0000"/>
                    </a:solidFill>
                  </a:tcPr>
                </a:tc>
                <a:tc>
                  <a:txBody>
                    <a:bodyPr/>
                    <a:lstStyle/>
                    <a:p>
                      <a:pPr marL="0" algn="l">
                        <a:lnSpc>
                          <a:spcPct val="100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3819845034"/>
                  </a:ext>
                </a:extLst>
              </a:tr>
              <a:tr h="879104">
                <a:tc>
                  <a:txBody>
                    <a:bodyPr/>
                    <a:lstStyle/>
                    <a:p>
                      <a:pPr marL="0" indent="0" algn="ctr">
                        <a:lnSpc>
                          <a:spcPct val="100000"/>
                        </a:lnSpc>
                        <a:spcAft>
                          <a:spcPts val="0"/>
                        </a:spcAft>
                      </a:pPr>
                      <a:r>
                        <a:rPr lang="tr-TR" sz="2000" b="1" u="sng" dirty="0">
                          <a:solidFill>
                            <a:srgbClr val="0000CC"/>
                          </a:solidFill>
                          <a:effectLst/>
                          <a:latin typeface="+mn-lt"/>
                        </a:rPr>
                        <a:t>ÖLÇÜT </a:t>
                      </a:r>
                      <a:endParaRPr lang="tr-TR" sz="2000" b="1" u="sng" dirty="0" smtClean="0">
                        <a:solidFill>
                          <a:srgbClr val="0000CC"/>
                        </a:solidFill>
                        <a:effectLst/>
                        <a:latin typeface="+mn-lt"/>
                      </a:endParaRPr>
                    </a:p>
                    <a:p>
                      <a:pPr marL="72000" indent="0" algn="l">
                        <a:lnSpc>
                          <a:spcPct val="100000"/>
                        </a:lnSpc>
                        <a:spcAft>
                          <a:spcPts val="0"/>
                        </a:spcAft>
                      </a:pPr>
                      <a:r>
                        <a:rPr lang="tr-TR" sz="2000" b="1" dirty="0" smtClean="0">
                          <a:solidFill>
                            <a:schemeClr val="tx1"/>
                          </a:solidFill>
                          <a:effectLst/>
                          <a:latin typeface="+mn-lt"/>
                        </a:rPr>
                        <a:t>B.3 </a:t>
                      </a:r>
                      <a:r>
                        <a:rPr lang="tr-TR" sz="2000" b="1" dirty="0">
                          <a:solidFill>
                            <a:schemeClr val="tx1"/>
                          </a:solidFill>
                          <a:effectLst/>
                          <a:latin typeface="+mn-lt"/>
                        </a:rPr>
                        <a:t>Öğrenme Kaynakları ve Akademik Destek </a:t>
                      </a:r>
                      <a:r>
                        <a:rPr lang="tr-TR" sz="2000" b="1" dirty="0" smtClean="0">
                          <a:solidFill>
                            <a:schemeClr val="tx1"/>
                          </a:solidFill>
                          <a:effectLst/>
                          <a:latin typeface="+mn-lt"/>
                        </a:rPr>
                        <a:t>Hizmetleri</a:t>
                      </a:r>
                      <a:endParaRPr lang="tr-TR" sz="2000" b="1" dirty="0" smtClean="0">
                        <a:solidFill>
                          <a:schemeClr val="tx1"/>
                        </a:solidFill>
                        <a:effectLst/>
                        <a:latin typeface="+mn-lt"/>
                      </a:endParaRPr>
                    </a:p>
                  </a:txBody>
                  <a:tcPr marL="0" marR="0" marT="0" marB="0" anchor="ctr">
                    <a:solidFill>
                      <a:schemeClr val="accent4">
                        <a:lumMod val="20000"/>
                        <a:lumOff val="80000"/>
                      </a:schemeClr>
                    </a:solidFill>
                  </a:tcPr>
                </a:tc>
                <a:tc vMerge="1">
                  <a:txBody>
                    <a:bodyPr/>
                    <a:lstStyle/>
                    <a:p>
                      <a:pPr marL="36000" algn="ctr">
                        <a:lnSpc>
                          <a:spcPct val="100000"/>
                        </a:lnSpc>
                        <a:spcAft>
                          <a:spcPts val="0"/>
                        </a:spcAft>
                      </a:pPr>
                      <a:endParaRPr lang="tr-TR" sz="1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FF0000"/>
                    </a:solidFill>
                  </a:tcPr>
                </a:tc>
                <a:tc>
                  <a:txBody>
                    <a:bodyPr/>
                    <a:lstStyle/>
                    <a:p>
                      <a:pPr marL="0" algn="ctr">
                        <a:lnSpc>
                          <a:spcPct val="100000"/>
                        </a:lnSpc>
                        <a:spcAft>
                          <a:spcPts val="0"/>
                        </a:spcAft>
                      </a:pPr>
                      <a:r>
                        <a:rPr lang="tr-TR" sz="2000" b="1" u="sng" dirty="0">
                          <a:solidFill>
                            <a:srgbClr val="0000CC"/>
                          </a:solidFill>
                          <a:effectLst/>
                          <a:latin typeface="+mn-lt"/>
                        </a:rPr>
                        <a:t>ÖLÇÜT </a:t>
                      </a:r>
                      <a:endParaRPr lang="tr-TR" sz="2000" b="1" u="sng" dirty="0" smtClean="0">
                        <a:solidFill>
                          <a:srgbClr val="0000CC"/>
                        </a:solidFill>
                        <a:effectLst/>
                        <a:latin typeface="+mn-lt"/>
                      </a:endParaRPr>
                    </a:p>
                    <a:p>
                      <a:pPr marL="0" algn="ctr">
                        <a:lnSpc>
                          <a:spcPct val="100000"/>
                        </a:lnSpc>
                        <a:spcAft>
                          <a:spcPts val="0"/>
                        </a:spcAft>
                      </a:pPr>
                      <a:r>
                        <a:rPr lang="tr-TR" sz="2000" b="1" dirty="0" smtClean="0">
                          <a:solidFill>
                            <a:schemeClr val="tx1"/>
                          </a:solidFill>
                          <a:effectLst/>
                          <a:latin typeface="+mn-lt"/>
                        </a:rPr>
                        <a:t>B.4 </a:t>
                      </a:r>
                      <a:r>
                        <a:rPr lang="tr-TR" sz="2000" b="1" dirty="0">
                          <a:solidFill>
                            <a:schemeClr val="tx1"/>
                          </a:solidFill>
                          <a:effectLst/>
                          <a:latin typeface="+mn-lt"/>
                        </a:rPr>
                        <a:t>Öğretim Kadrosu</a:t>
                      </a:r>
                      <a:endParaRPr lang="tr-TR" sz="20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3176522992"/>
                  </a:ext>
                </a:extLst>
              </a:tr>
              <a:tr h="1582388">
                <a:tc>
                  <a:txBody>
                    <a:bodyPr/>
                    <a:lstStyle/>
                    <a:p>
                      <a:pPr marL="0" algn="ctr">
                        <a:lnSpc>
                          <a:spcPct val="100000"/>
                        </a:lnSpc>
                        <a:spcAft>
                          <a:spcPts val="0"/>
                        </a:spcAft>
                        <a:tabLst>
                          <a:tab pos="87313" algn="l"/>
                        </a:tabLst>
                      </a:pPr>
                      <a:r>
                        <a:rPr lang="tr-TR" sz="1800" b="1" u="sng" dirty="0">
                          <a:solidFill>
                            <a:srgbClr val="0000CC"/>
                          </a:solidFill>
                          <a:effectLst/>
                          <a:latin typeface="+mn-lt"/>
                        </a:rPr>
                        <a:t>ALT </a:t>
                      </a:r>
                      <a:r>
                        <a:rPr lang="tr-TR" sz="1800" b="1" u="sng" dirty="0" smtClean="0">
                          <a:solidFill>
                            <a:srgbClr val="0000CC"/>
                          </a:solidFill>
                          <a:effectLst/>
                          <a:latin typeface="+mn-lt"/>
                        </a:rPr>
                        <a:t>ÖLÇÜTLER</a:t>
                      </a:r>
                    </a:p>
                    <a:p>
                      <a:pPr marL="72000" algn="l">
                        <a:lnSpc>
                          <a:spcPct val="100000"/>
                        </a:lnSpc>
                        <a:spcAft>
                          <a:spcPts val="0"/>
                        </a:spcAft>
                        <a:tabLst>
                          <a:tab pos="87313" algn="l"/>
                        </a:tabLst>
                      </a:pPr>
                      <a:r>
                        <a:rPr lang="tr-TR" sz="1800" b="1" dirty="0" smtClean="0">
                          <a:solidFill>
                            <a:srgbClr val="C00000"/>
                          </a:solidFill>
                          <a:effectLst/>
                          <a:latin typeface="+mn-lt"/>
                        </a:rPr>
                        <a:t>B.3.1</a:t>
                      </a:r>
                      <a:r>
                        <a:rPr lang="tr-TR" sz="1800" b="1" dirty="0">
                          <a:solidFill>
                            <a:srgbClr val="C00000"/>
                          </a:solidFill>
                          <a:effectLst/>
                          <a:latin typeface="+mn-lt"/>
                        </a:rPr>
                        <a:t>. Öğrenme ortam ve kaynakları</a:t>
                      </a:r>
                    </a:p>
                    <a:p>
                      <a:pPr marL="72000" algn="l">
                        <a:lnSpc>
                          <a:spcPct val="100000"/>
                        </a:lnSpc>
                        <a:spcAft>
                          <a:spcPts val="0"/>
                        </a:spcAft>
                        <a:tabLst>
                          <a:tab pos="87313" algn="l"/>
                        </a:tabLst>
                      </a:pPr>
                      <a:r>
                        <a:rPr lang="tr-TR" sz="1800" b="1" dirty="0">
                          <a:solidFill>
                            <a:srgbClr val="C00000"/>
                          </a:solidFill>
                          <a:effectLst/>
                          <a:latin typeface="+mn-lt"/>
                        </a:rPr>
                        <a:t>B.3.2. Akademik destek hizmetleri</a:t>
                      </a:r>
                    </a:p>
                    <a:p>
                      <a:pPr marL="72000" algn="l">
                        <a:lnSpc>
                          <a:spcPct val="100000"/>
                        </a:lnSpc>
                        <a:spcAft>
                          <a:spcPts val="0"/>
                        </a:spcAft>
                        <a:tabLst>
                          <a:tab pos="87313" algn="l"/>
                        </a:tabLst>
                      </a:pPr>
                      <a:r>
                        <a:rPr lang="tr-TR" sz="1800" b="1" dirty="0">
                          <a:solidFill>
                            <a:srgbClr val="C00000"/>
                          </a:solidFill>
                          <a:effectLst/>
                          <a:latin typeface="+mn-lt"/>
                        </a:rPr>
                        <a:t>B.3.3. Tesis ve altyapılar </a:t>
                      </a:r>
                    </a:p>
                    <a:p>
                      <a:pPr marL="72000" algn="l">
                        <a:lnSpc>
                          <a:spcPct val="100000"/>
                        </a:lnSpc>
                        <a:spcAft>
                          <a:spcPts val="0"/>
                        </a:spcAft>
                        <a:tabLst>
                          <a:tab pos="87313" algn="l"/>
                        </a:tabLst>
                      </a:pPr>
                      <a:r>
                        <a:rPr lang="tr-TR" sz="1800" b="1" dirty="0">
                          <a:solidFill>
                            <a:srgbClr val="C00000"/>
                          </a:solidFill>
                          <a:effectLst/>
                          <a:latin typeface="+mn-lt"/>
                        </a:rPr>
                        <a:t>B.3.4. Dezavantajlı gruplar</a:t>
                      </a:r>
                    </a:p>
                    <a:p>
                      <a:pPr marL="72000" algn="l">
                        <a:lnSpc>
                          <a:spcPct val="100000"/>
                        </a:lnSpc>
                        <a:spcAft>
                          <a:spcPts val="0"/>
                        </a:spcAft>
                        <a:tabLst>
                          <a:tab pos="87313" algn="l"/>
                        </a:tabLst>
                      </a:pPr>
                      <a:r>
                        <a:rPr lang="tr-TR" sz="1800" b="1" dirty="0">
                          <a:solidFill>
                            <a:srgbClr val="C00000"/>
                          </a:solidFill>
                          <a:effectLst/>
                          <a:latin typeface="+mn-lt"/>
                        </a:rPr>
                        <a:t>B.3.5. Sosyal, kültürel, sportif </a:t>
                      </a:r>
                      <a:r>
                        <a:rPr lang="tr-TR" sz="1800" b="1" dirty="0" smtClean="0">
                          <a:solidFill>
                            <a:srgbClr val="C00000"/>
                          </a:solidFill>
                          <a:effectLst/>
                          <a:latin typeface="+mn-lt"/>
                        </a:rPr>
                        <a:t>faaliyetler</a:t>
                      </a:r>
                    </a:p>
                  </a:txBody>
                  <a:tcPr marL="0" marR="0" marT="0" marB="0" anchor="ctr">
                    <a:solidFill>
                      <a:schemeClr val="accent4">
                        <a:lumMod val="20000"/>
                        <a:lumOff val="80000"/>
                      </a:schemeClr>
                    </a:solidFill>
                  </a:tcPr>
                </a:tc>
                <a:tc vMerge="1">
                  <a:txBody>
                    <a:bodyPr/>
                    <a:lstStyle/>
                    <a:p>
                      <a:pPr marL="36000">
                        <a:lnSpc>
                          <a:spcPct val="100000"/>
                        </a:lnSpc>
                        <a:spcAft>
                          <a:spcPts val="0"/>
                        </a:spcAft>
                      </a:pP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FF0000"/>
                    </a:solidFill>
                  </a:tcPr>
                </a:tc>
                <a:tc>
                  <a:txBody>
                    <a:bodyPr/>
                    <a:lstStyle/>
                    <a:p>
                      <a:pPr marL="0" algn="ctr">
                        <a:lnSpc>
                          <a:spcPct val="100000"/>
                        </a:lnSpc>
                        <a:spcAft>
                          <a:spcPts val="0"/>
                        </a:spcAft>
                      </a:pPr>
                      <a:r>
                        <a:rPr lang="tr-TR" sz="1800" b="1" u="sng" dirty="0">
                          <a:solidFill>
                            <a:srgbClr val="0000CC"/>
                          </a:solidFill>
                          <a:effectLst/>
                          <a:latin typeface="+mn-lt"/>
                        </a:rPr>
                        <a:t>ALT </a:t>
                      </a:r>
                      <a:r>
                        <a:rPr lang="tr-TR" sz="1800" b="1" u="sng" dirty="0" smtClean="0">
                          <a:solidFill>
                            <a:srgbClr val="0000CC"/>
                          </a:solidFill>
                          <a:effectLst/>
                          <a:latin typeface="+mn-lt"/>
                        </a:rPr>
                        <a:t>ÖLÇÜTLER</a:t>
                      </a:r>
                    </a:p>
                    <a:p>
                      <a:pPr marL="72000" algn="l">
                        <a:lnSpc>
                          <a:spcPct val="100000"/>
                        </a:lnSpc>
                        <a:spcAft>
                          <a:spcPts val="0"/>
                        </a:spcAft>
                      </a:pPr>
                      <a:r>
                        <a:rPr lang="tr-TR" sz="1800" b="1" dirty="0" smtClean="0">
                          <a:solidFill>
                            <a:srgbClr val="C00000"/>
                          </a:solidFill>
                          <a:effectLst/>
                          <a:latin typeface="+mn-lt"/>
                        </a:rPr>
                        <a:t>B.4.1</a:t>
                      </a:r>
                      <a:r>
                        <a:rPr lang="tr-TR" sz="1800" b="1" dirty="0">
                          <a:solidFill>
                            <a:srgbClr val="C00000"/>
                          </a:solidFill>
                          <a:effectLst/>
                          <a:latin typeface="+mn-lt"/>
                        </a:rPr>
                        <a:t>. Atama, yükseltme ve görevlendirme kriterleri </a:t>
                      </a:r>
                    </a:p>
                    <a:p>
                      <a:pPr marL="72000" algn="l">
                        <a:lnSpc>
                          <a:spcPct val="100000"/>
                        </a:lnSpc>
                        <a:spcAft>
                          <a:spcPts val="0"/>
                        </a:spcAft>
                      </a:pPr>
                      <a:r>
                        <a:rPr lang="tr-TR" sz="1800" b="1" dirty="0">
                          <a:solidFill>
                            <a:srgbClr val="C00000"/>
                          </a:solidFill>
                          <a:effectLst/>
                          <a:latin typeface="+mn-lt"/>
                        </a:rPr>
                        <a:t>B.4.2. Öğretim yetkinlikleri ve gelişimi </a:t>
                      </a:r>
                    </a:p>
                    <a:p>
                      <a:pPr marL="72000" algn="l">
                        <a:lnSpc>
                          <a:spcPct val="100000"/>
                        </a:lnSpc>
                        <a:spcAft>
                          <a:spcPts val="0"/>
                        </a:spcAft>
                      </a:pPr>
                      <a:r>
                        <a:rPr lang="tr-TR" sz="1800" b="1" dirty="0">
                          <a:solidFill>
                            <a:srgbClr val="C00000"/>
                          </a:solidFill>
                          <a:effectLst/>
                          <a:latin typeface="+mn-lt"/>
                        </a:rPr>
                        <a:t>B.4.3. Eğitim faaliyetlerine yönelik teşvik ve ödüllendirme</a:t>
                      </a:r>
                      <a:endParaRPr lang="tr-TR" sz="1800" b="1" dirty="0">
                        <a:solidFill>
                          <a:srgbClr val="C00000"/>
                        </a:solidFill>
                        <a:effectLst/>
                        <a:latin typeface="+mn-lt"/>
                        <a:ea typeface="Calibri" panose="020F0502020204030204" pitchFamily="34" charset="0"/>
                        <a:cs typeface="Times New Roman" panose="02020603050405020304" pitchFamily="18"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4261771866"/>
                  </a:ext>
                </a:extLst>
              </a:tr>
            </a:tbl>
          </a:graphicData>
        </a:graphic>
      </p:graphicFrame>
    </p:spTree>
    <p:extLst>
      <p:ext uri="{BB962C8B-B14F-4D97-AF65-F5344CB8AC3E}">
        <p14:creationId xmlns:p14="http://schemas.microsoft.com/office/powerpoint/2010/main" val="168401182"/>
      </p:ext>
    </p:extLst>
  </p:cSld>
  <p:clrMapOvr>
    <a:masterClrMapping/>
  </p:clrMapOvr>
  <mc:AlternateContent xmlns:mc="http://schemas.openxmlformats.org/markup-compatibility/2006">
    <mc:Choice xmlns:p14="http://schemas.microsoft.com/office/powerpoint/2010/main" Requires="p14">
      <p:transition p14:dur="250">
        <p14:pan dir="u"/>
      </p:transition>
    </mc:Choice>
    <mc:Fallback>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2560" y="191871"/>
            <a:ext cx="11927840" cy="764525"/>
          </a:xfrm>
        </p:spPr>
        <p:txBody>
          <a:bodyPr>
            <a:noAutofit/>
          </a:bodyPr>
          <a:lstStyle/>
          <a:p>
            <a:pPr algn="ctr"/>
            <a:r>
              <a:rPr lang="tr-TR" sz="2800" b="1" dirty="0">
                <a:solidFill>
                  <a:srgbClr val="FF0000"/>
                </a:solidFill>
              </a:rPr>
              <a:t>B.2. Programların Yürütülmesi / </a:t>
            </a:r>
            <a:r>
              <a:rPr lang="tr-TR" sz="2800" b="1" dirty="0" smtClean="0">
                <a:solidFill>
                  <a:srgbClr val="FF0000"/>
                </a:solidFill>
              </a:rPr>
              <a:t/>
            </a:r>
            <a:br>
              <a:rPr lang="tr-TR" sz="2800" b="1" dirty="0" smtClean="0">
                <a:solidFill>
                  <a:srgbClr val="FF0000"/>
                </a:solidFill>
              </a:rPr>
            </a:br>
            <a:r>
              <a:rPr lang="tr-TR" sz="2800" b="1" dirty="0" smtClean="0">
                <a:solidFill>
                  <a:srgbClr val="0000CC"/>
                </a:solidFill>
              </a:rPr>
              <a:t>B.2.4. Yeterliliklerin sertifikalandırılması ve diploma</a:t>
            </a:r>
            <a:endParaRPr lang="tr-TR" sz="2800" dirty="0">
              <a:solidFill>
                <a:srgbClr val="0000CC"/>
              </a:solidFill>
            </a:endParaRPr>
          </a:p>
        </p:txBody>
      </p:sp>
      <p:sp>
        <p:nvSpPr>
          <p:cNvPr id="3" name="İçerik Yer Tutucusu 2"/>
          <p:cNvSpPr>
            <a:spLocks noGrp="1"/>
          </p:cNvSpPr>
          <p:nvPr>
            <p:ph idx="1"/>
          </p:nvPr>
        </p:nvSpPr>
        <p:spPr>
          <a:xfrm>
            <a:off x="335280" y="1415846"/>
            <a:ext cx="7953314" cy="4761117"/>
          </a:xfrm>
        </p:spPr>
        <p:txBody>
          <a:bodyPr>
            <a:normAutofit/>
          </a:bodyPr>
          <a:lstStyle/>
          <a:p>
            <a:pPr>
              <a:lnSpc>
                <a:spcPct val="110000"/>
              </a:lnSpc>
              <a:spcBef>
                <a:spcPts val="0"/>
              </a:spcBef>
            </a:pPr>
            <a:r>
              <a:rPr lang="tr-TR" sz="3000" dirty="0">
                <a:solidFill>
                  <a:srgbClr val="FF0000"/>
                </a:solidFill>
              </a:rPr>
              <a:t>Yeterliliklerin onayı</a:t>
            </a:r>
            <a:r>
              <a:rPr lang="tr-TR" sz="3000" dirty="0"/>
              <a:t>, </a:t>
            </a:r>
            <a:r>
              <a:rPr lang="tr-TR" sz="3000" dirty="0">
                <a:solidFill>
                  <a:srgbClr val="FF0000"/>
                </a:solidFill>
              </a:rPr>
              <a:t>mezuniyet koşulları</a:t>
            </a:r>
            <a:r>
              <a:rPr lang="tr-TR" sz="3000" dirty="0"/>
              <a:t>, </a:t>
            </a:r>
            <a:r>
              <a:rPr lang="tr-TR" sz="3000" dirty="0">
                <a:solidFill>
                  <a:srgbClr val="FF0000"/>
                </a:solidFill>
              </a:rPr>
              <a:t>mezuniyet karar süreçleri </a:t>
            </a:r>
            <a:r>
              <a:rPr lang="tr-TR" sz="3000" dirty="0"/>
              <a:t>açık, anlaşılır, kapsamlı ve tutarlı şekilde tanımlanmış ve kamuoyu ile paylaşılmıştır. </a:t>
            </a:r>
            <a:endParaRPr lang="tr-TR" sz="3000" dirty="0" smtClean="0"/>
          </a:p>
          <a:p>
            <a:pPr>
              <a:lnSpc>
                <a:spcPct val="110000"/>
              </a:lnSpc>
              <a:spcBef>
                <a:spcPts val="0"/>
              </a:spcBef>
            </a:pPr>
            <a:endParaRPr lang="tr-TR" sz="3000" dirty="0"/>
          </a:p>
          <a:p>
            <a:pPr>
              <a:lnSpc>
                <a:spcPct val="110000"/>
              </a:lnSpc>
              <a:spcBef>
                <a:spcPts val="0"/>
              </a:spcBef>
            </a:pPr>
            <a:r>
              <a:rPr lang="tr-TR" sz="3000" b="1" dirty="0" smtClean="0">
                <a:solidFill>
                  <a:srgbClr val="FF0000"/>
                </a:solidFill>
              </a:rPr>
              <a:t>Sertifikalandırma </a:t>
            </a:r>
            <a:r>
              <a:rPr lang="tr-TR" sz="3000" b="1" dirty="0">
                <a:solidFill>
                  <a:srgbClr val="FF0000"/>
                </a:solidFill>
              </a:rPr>
              <a:t>ve diploma işlemleri </a:t>
            </a:r>
            <a:r>
              <a:rPr lang="tr-TR" sz="3000" dirty="0"/>
              <a:t>bu tanımlı sürece uygun olarak yürütülmekte, izlenmekte ve gerekli önlemler </a:t>
            </a:r>
            <a:r>
              <a:rPr lang="tr-TR" sz="3000" dirty="0" smtClean="0"/>
              <a:t>alınmaktadır.</a:t>
            </a:r>
            <a:endParaRPr lang="tr-TR" sz="3000" dirty="0"/>
          </a:p>
        </p:txBody>
      </p:sp>
      <p:sp>
        <p:nvSpPr>
          <p:cNvPr id="4" name="Veri Yer Tutucusu 3"/>
          <p:cNvSpPr>
            <a:spLocks noGrp="1"/>
          </p:cNvSpPr>
          <p:nvPr>
            <p:ph type="dt" sz="half" idx="10"/>
          </p:nvPr>
        </p:nvSpPr>
        <p:spPr/>
        <p:txBody>
          <a:bodyPr/>
          <a:lstStyle/>
          <a:p>
            <a:fld id="{38D25264-A710-4584-959B-702AC98C9656}"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50</a:t>
            </a:fld>
            <a:endParaRPr lang="tr-TR"/>
          </a:p>
        </p:txBody>
      </p:sp>
      <p:pic>
        <p:nvPicPr>
          <p:cNvPr id="1028" name="Picture 4" descr="AÖF Diploma - Uluslararası İlişkil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8831" y="1415846"/>
            <a:ext cx="3291879" cy="22149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DEA: Örnek Sertifik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7190" y="3942967"/>
            <a:ext cx="3133520" cy="2216324"/>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2795013170"/>
      </p:ext>
    </p:extLst>
  </p:cSld>
  <p:clrMapOvr>
    <a:masterClrMapping/>
  </p:clrMapOvr>
  <mc:AlternateContent xmlns:mc="http://schemas.openxmlformats.org/markup-compatibility/2006">
    <mc:Choice xmlns:p14="http://schemas.microsoft.com/office/powerpoint/2010/main" Requires="p14">
      <p:transition p14:dur="250">
        <p14:prism isContent="1" isInverted="1"/>
      </p:transition>
    </mc:Choice>
    <mc:Fallback>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442452" y="1046480"/>
            <a:ext cx="11179277" cy="5309870"/>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1000" b="1" dirty="0">
              <a:solidFill>
                <a:srgbClr val="FF0000"/>
              </a:solidFill>
            </a:endParaRPr>
          </a:p>
          <a:p>
            <a:pPr marL="457200" indent="-457200">
              <a:lnSpc>
                <a:spcPct val="100000"/>
              </a:lnSpc>
              <a:spcBef>
                <a:spcPts val="0"/>
              </a:spcBef>
              <a:buFont typeface="+mj-lt"/>
              <a:buAutoNum type="arabicPeriod"/>
            </a:pPr>
            <a:r>
              <a:rPr lang="tr-TR" dirty="0"/>
              <a:t>Öğrencinin akademik ve kariyer gelişimini izlemek, diploma onayı ve yeterliliklerin sertifikalandırılmasına ilişkin </a:t>
            </a:r>
            <a:r>
              <a:rPr lang="tr-TR" b="1" dirty="0">
                <a:solidFill>
                  <a:srgbClr val="0000CC"/>
                </a:solidFill>
              </a:rPr>
              <a:t>tanımlı süreçler ve mevcut uygulamalar,</a:t>
            </a:r>
          </a:p>
          <a:p>
            <a:pPr marL="457200" indent="-457200">
              <a:lnSpc>
                <a:spcPct val="100000"/>
              </a:lnSpc>
              <a:spcBef>
                <a:spcPts val="0"/>
              </a:spcBef>
              <a:buFont typeface="+mj-lt"/>
              <a:buAutoNum type="arabicPeriod"/>
            </a:pPr>
            <a:endParaRPr lang="tr-TR" dirty="0" smtClean="0"/>
          </a:p>
          <a:p>
            <a:pPr marL="457200" indent="-457200">
              <a:lnSpc>
                <a:spcPct val="100000"/>
              </a:lnSpc>
              <a:spcBef>
                <a:spcPts val="0"/>
              </a:spcBef>
              <a:buFont typeface="+mj-lt"/>
              <a:buAutoNum type="arabicPeriod"/>
            </a:pPr>
            <a:r>
              <a:rPr lang="tr-TR" dirty="0" smtClean="0"/>
              <a:t>Merkezi </a:t>
            </a:r>
            <a:r>
              <a:rPr lang="tr-TR" dirty="0"/>
              <a:t>yerleştirmeyle gelen öğrenci grupları dışında kalan </a:t>
            </a:r>
            <a:r>
              <a:rPr lang="tr-TR" b="1" i="1" dirty="0">
                <a:solidFill>
                  <a:srgbClr val="0000CC"/>
                </a:solidFill>
              </a:rPr>
              <a:t>yatay geçiş, yabancı uyruklu öğrenci sınavı (YÖS), çift </a:t>
            </a:r>
            <a:r>
              <a:rPr lang="tr-TR" b="1" i="1" dirty="0" err="1">
                <a:solidFill>
                  <a:srgbClr val="0000CC"/>
                </a:solidFill>
              </a:rPr>
              <a:t>anadal</a:t>
            </a:r>
            <a:r>
              <a:rPr lang="tr-TR" b="1" i="1" dirty="0">
                <a:solidFill>
                  <a:srgbClr val="0000CC"/>
                </a:solidFill>
              </a:rPr>
              <a:t> programı (ÇAP), </a:t>
            </a:r>
            <a:r>
              <a:rPr lang="tr-TR" b="1" i="1" dirty="0" err="1">
                <a:solidFill>
                  <a:srgbClr val="0000CC"/>
                </a:solidFill>
              </a:rPr>
              <a:t>yandal</a:t>
            </a:r>
            <a:r>
              <a:rPr lang="tr-TR" b="1" i="1" dirty="0">
                <a:solidFill>
                  <a:srgbClr val="0000CC"/>
                </a:solidFill>
              </a:rPr>
              <a:t> öğrenci kabullerinde</a:t>
            </a:r>
            <a:r>
              <a:rPr lang="tr-TR" dirty="0"/>
              <a:t> uygulanan kriterler,</a:t>
            </a:r>
          </a:p>
          <a:p>
            <a:pPr marL="457200" indent="-457200">
              <a:lnSpc>
                <a:spcPct val="100000"/>
              </a:lnSpc>
              <a:spcBef>
                <a:spcPts val="0"/>
              </a:spcBef>
              <a:buFont typeface="+mj-lt"/>
              <a:buAutoNum type="arabicPeriod"/>
            </a:pPr>
            <a:endParaRPr lang="tr-TR" dirty="0" smtClean="0"/>
          </a:p>
          <a:p>
            <a:pPr marL="457200" indent="-457200">
              <a:lnSpc>
                <a:spcPct val="100000"/>
              </a:lnSpc>
              <a:spcBef>
                <a:spcPts val="0"/>
              </a:spcBef>
              <a:buFont typeface="+mj-lt"/>
              <a:buAutoNum type="arabicPeriod"/>
            </a:pPr>
            <a:r>
              <a:rPr lang="tr-TR" dirty="0" smtClean="0"/>
              <a:t>Önceki </a:t>
            </a:r>
            <a:r>
              <a:rPr lang="tr-TR" dirty="0"/>
              <a:t>öğrenmelerin tanınmasına ilişkin gerçekleştirilen </a:t>
            </a:r>
            <a:r>
              <a:rPr lang="tr-TR" b="1" dirty="0">
                <a:solidFill>
                  <a:srgbClr val="0000CC"/>
                </a:solidFill>
              </a:rPr>
              <a:t>uygulama örnekleri</a:t>
            </a:r>
            <a:r>
              <a:rPr lang="tr-TR" b="1" dirty="0" smtClean="0">
                <a:solidFill>
                  <a:srgbClr val="0000CC"/>
                </a:solidFill>
              </a:rPr>
              <a:t>,</a:t>
            </a:r>
            <a:endParaRPr lang="tr-TR" b="1" dirty="0">
              <a:solidFill>
                <a:srgbClr val="0000CC"/>
              </a:solidFill>
            </a:endParaRPr>
          </a:p>
        </p:txBody>
      </p:sp>
      <p:sp>
        <p:nvSpPr>
          <p:cNvPr id="4" name="Veri Yer Tutucusu 3"/>
          <p:cNvSpPr>
            <a:spLocks noGrp="1"/>
          </p:cNvSpPr>
          <p:nvPr>
            <p:ph type="dt" sz="half" idx="10"/>
          </p:nvPr>
        </p:nvSpPr>
        <p:spPr/>
        <p:txBody>
          <a:bodyPr/>
          <a:lstStyle/>
          <a:p>
            <a:fld id="{645E36CE-BF00-4FEF-BAAC-23E4AF790013}"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51</a:t>
            </a:fld>
            <a:endParaRPr lang="tr-TR" dirty="0"/>
          </a:p>
        </p:txBody>
      </p:sp>
      <p:sp>
        <p:nvSpPr>
          <p:cNvPr id="10" name="Unvan 1"/>
          <p:cNvSpPr>
            <a:spLocks noGrp="1"/>
          </p:cNvSpPr>
          <p:nvPr>
            <p:ph type="title"/>
          </p:nvPr>
        </p:nvSpPr>
        <p:spPr>
          <a:xfrm>
            <a:off x="0" y="172622"/>
            <a:ext cx="12168495" cy="646244"/>
          </a:xfrm>
        </p:spPr>
        <p:txBody>
          <a:bodyPr>
            <a:noAutofit/>
          </a:bodyPr>
          <a:lstStyle/>
          <a:p>
            <a:pPr marL="0" indent="0" algn="ctr">
              <a:lnSpc>
                <a:spcPct val="100000"/>
              </a:lnSpc>
              <a:spcBef>
                <a:spcPts val="0"/>
              </a:spcBef>
            </a:pPr>
            <a:r>
              <a:rPr lang="tr-TR" sz="2800" b="1" dirty="0">
                <a:solidFill>
                  <a:srgbClr val="FF0000"/>
                </a:solidFill>
              </a:rPr>
              <a:t>B.2. Programların Yürütülmesi </a:t>
            </a:r>
            <a:r>
              <a:rPr lang="tr-TR" sz="2800" b="1" dirty="0" smtClean="0">
                <a:solidFill>
                  <a:srgbClr val="FF0000"/>
                </a:solidFill>
              </a:rPr>
              <a:t>/</a:t>
            </a:r>
            <a:br>
              <a:rPr lang="tr-TR" sz="2800" b="1" dirty="0" smtClean="0">
                <a:solidFill>
                  <a:srgbClr val="FF0000"/>
                </a:solidFill>
              </a:rPr>
            </a:br>
            <a:r>
              <a:rPr lang="tr-TR" sz="2800" b="1" dirty="0" smtClean="0">
                <a:solidFill>
                  <a:srgbClr val="0000CC"/>
                </a:solidFill>
              </a:rPr>
              <a:t>B.2.4</a:t>
            </a:r>
            <a:r>
              <a:rPr lang="tr-TR" sz="2800" b="1" dirty="0">
                <a:solidFill>
                  <a:srgbClr val="0000CC"/>
                </a:solidFill>
              </a:rPr>
              <a:t>. Yeterliliklerin sertifikalandırılması ve diploma</a:t>
            </a:r>
            <a:endParaRPr lang="tr-TR" sz="2800" dirty="0">
              <a:solidFill>
                <a:srgbClr val="0000CC"/>
              </a:solidFill>
            </a:endParaRPr>
          </a:p>
        </p:txBody>
      </p:sp>
    </p:spTree>
    <p:extLst>
      <p:ext uri="{BB962C8B-B14F-4D97-AF65-F5344CB8AC3E}">
        <p14:creationId xmlns:p14="http://schemas.microsoft.com/office/powerpoint/2010/main" val="3733610857"/>
      </p:ext>
    </p:extLst>
  </p:cSld>
  <p:clrMapOvr>
    <a:masterClrMapping/>
  </p:clrMapOvr>
  <mc:AlternateContent xmlns:mc="http://schemas.openxmlformats.org/markup-compatibility/2006">
    <mc:Choice xmlns:p14="http://schemas.microsoft.com/office/powerpoint/2010/main" Requires="p14">
      <p:transition p14:dur="250">
        <p14:prism isContent="1" isInverted="1"/>
      </p:transition>
    </mc:Choice>
    <mc:Fallback>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284481" y="1238865"/>
            <a:ext cx="11663679" cy="4999704"/>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1000" b="1" dirty="0">
              <a:solidFill>
                <a:srgbClr val="FF0000"/>
              </a:solidFill>
            </a:endParaRPr>
          </a:p>
          <a:p>
            <a:pPr marL="514350" indent="-514350">
              <a:lnSpc>
                <a:spcPct val="100000"/>
              </a:lnSpc>
              <a:spcBef>
                <a:spcPts val="0"/>
              </a:spcBef>
              <a:buFont typeface="+mj-lt"/>
              <a:buAutoNum type="arabicPeriod" startAt="4"/>
            </a:pPr>
            <a:r>
              <a:rPr lang="tr-TR" b="1" dirty="0" smtClean="0">
                <a:solidFill>
                  <a:srgbClr val="FF0000"/>
                </a:solidFill>
              </a:rPr>
              <a:t>Akademik </a:t>
            </a:r>
            <a:r>
              <a:rPr lang="tr-TR" b="1" dirty="0">
                <a:solidFill>
                  <a:srgbClr val="FF0000"/>
                </a:solidFill>
              </a:rPr>
              <a:t>program dışındaki yeterliliklerin </a:t>
            </a:r>
            <a:r>
              <a:rPr lang="tr-TR" dirty="0"/>
              <a:t>tanınmasına yönelik uygulama </a:t>
            </a:r>
            <a:r>
              <a:rPr lang="tr-TR" dirty="0" smtClean="0"/>
              <a:t>örnekleri,</a:t>
            </a:r>
            <a:endParaRPr lang="tr-TR" dirty="0"/>
          </a:p>
          <a:p>
            <a:pPr marL="514350" indent="-514350">
              <a:lnSpc>
                <a:spcPct val="100000"/>
              </a:lnSpc>
              <a:spcBef>
                <a:spcPts val="0"/>
              </a:spcBef>
              <a:buFont typeface="+mj-lt"/>
              <a:buAutoNum type="arabicPeriod" startAt="4"/>
            </a:pPr>
            <a:endParaRPr lang="tr-TR" dirty="0" smtClean="0"/>
          </a:p>
          <a:p>
            <a:pPr marL="514350" indent="-514350">
              <a:lnSpc>
                <a:spcPct val="100000"/>
              </a:lnSpc>
              <a:spcBef>
                <a:spcPts val="0"/>
              </a:spcBef>
              <a:buFont typeface="+mj-lt"/>
              <a:buAutoNum type="arabicPeriod" startAt="4"/>
            </a:pPr>
            <a:r>
              <a:rPr lang="tr-TR" dirty="0" smtClean="0"/>
              <a:t>Öğrenci </a:t>
            </a:r>
            <a:r>
              <a:rPr lang="tr-TR" dirty="0"/>
              <a:t>iş yükü kredisinin değişim programlarında herhangi bir ek çalışmaya gerek kalmaksızın </a:t>
            </a:r>
            <a:r>
              <a:rPr lang="tr-TR" b="1" dirty="0">
                <a:solidFill>
                  <a:srgbClr val="FF0000"/>
                </a:solidFill>
              </a:rPr>
              <a:t>tanındığını gösteren belgeler</a:t>
            </a:r>
            <a:r>
              <a:rPr lang="tr-TR" dirty="0"/>
              <a:t>*,</a:t>
            </a:r>
          </a:p>
          <a:p>
            <a:pPr marL="514350" indent="-514350">
              <a:lnSpc>
                <a:spcPct val="100000"/>
              </a:lnSpc>
              <a:spcBef>
                <a:spcPts val="0"/>
              </a:spcBef>
              <a:buFont typeface="+mj-lt"/>
              <a:buAutoNum type="arabicPeriod" startAt="4"/>
            </a:pPr>
            <a:endParaRPr lang="tr-TR" dirty="0" smtClean="0"/>
          </a:p>
          <a:p>
            <a:pPr marL="514350" indent="-514350">
              <a:lnSpc>
                <a:spcPct val="100000"/>
              </a:lnSpc>
              <a:spcBef>
                <a:spcPts val="0"/>
              </a:spcBef>
              <a:buFont typeface="+mj-lt"/>
              <a:buAutoNum type="arabicPeriod" startAt="4"/>
            </a:pPr>
            <a:r>
              <a:rPr lang="tr-TR" dirty="0" smtClean="0"/>
              <a:t>Standart </a:t>
            </a:r>
            <a:r>
              <a:rPr lang="tr-TR" dirty="0"/>
              <a:t>uygulamalar ve mevzuatın yanı sıra; birimin ihtiyaçları doğrultusunda geliştirdiği özgün yaklaşım ve uygulamalarına ilişkin kanıtlar</a:t>
            </a:r>
            <a:r>
              <a:rPr lang="tr-TR" dirty="0" smtClean="0"/>
              <a:t>.</a:t>
            </a:r>
          </a:p>
          <a:p>
            <a:pPr marL="457200" indent="-457200">
              <a:lnSpc>
                <a:spcPct val="100000"/>
              </a:lnSpc>
              <a:spcBef>
                <a:spcPts val="0"/>
              </a:spcBef>
              <a:buFont typeface="+mj-lt"/>
              <a:buAutoNum type="arabicPeriod" startAt="4"/>
            </a:pPr>
            <a:endParaRPr lang="tr-TR" dirty="0"/>
          </a:p>
          <a:p>
            <a:pPr marL="0" indent="0">
              <a:lnSpc>
                <a:spcPct val="100000"/>
              </a:lnSpc>
              <a:spcBef>
                <a:spcPts val="0"/>
              </a:spcBef>
              <a:buNone/>
            </a:pPr>
            <a:r>
              <a:rPr lang="tr-TR" sz="2000" b="1" i="1" dirty="0" smtClean="0">
                <a:solidFill>
                  <a:srgbClr val="FF0000"/>
                </a:solidFill>
              </a:rPr>
              <a:t>* </a:t>
            </a:r>
            <a:r>
              <a:rPr lang="tr-TR" sz="2000" b="1" i="1" dirty="0">
                <a:solidFill>
                  <a:srgbClr val="FF0000"/>
                </a:solidFill>
              </a:rPr>
              <a:t>2015 AKTS Kullanıcı Kılavuzu’ndaki anahtar prensipleri taşımalıdır.</a:t>
            </a:r>
          </a:p>
          <a:p>
            <a:pPr marL="0" indent="0" algn="ctr">
              <a:lnSpc>
                <a:spcPct val="100000"/>
              </a:lnSpc>
              <a:spcBef>
                <a:spcPts val="0"/>
              </a:spcBef>
              <a:spcAft>
                <a:spcPts val="400"/>
              </a:spcAft>
              <a:buNone/>
            </a:pPr>
            <a:endParaRPr lang="tr-TR" sz="2400" b="1" dirty="0" smtClean="0">
              <a:solidFill>
                <a:srgbClr val="FF0000"/>
              </a:solidFill>
            </a:endParaRPr>
          </a:p>
          <a:p>
            <a:pPr marL="0" indent="0" algn="ctr">
              <a:lnSpc>
                <a:spcPct val="100000"/>
              </a:lnSpc>
              <a:spcBef>
                <a:spcPts val="0"/>
              </a:spcBef>
              <a:spcAft>
                <a:spcPts val="400"/>
              </a:spcAft>
              <a:buNone/>
            </a:pPr>
            <a:endParaRPr lang="tr-TR" sz="2400" b="1" dirty="0" smtClean="0">
              <a:solidFill>
                <a:srgbClr val="FF0000"/>
              </a:solidFill>
            </a:endParaRPr>
          </a:p>
          <a:p>
            <a:pPr marL="216000" indent="-216000">
              <a:lnSpc>
                <a:spcPct val="100000"/>
              </a:lnSpc>
              <a:spcAft>
                <a:spcPts val="400"/>
              </a:spcAft>
              <a:buNone/>
            </a:pPr>
            <a:endParaRPr lang="tr-TR" sz="2400" dirty="0"/>
          </a:p>
        </p:txBody>
      </p:sp>
      <p:sp>
        <p:nvSpPr>
          <p:cNvPr id="4" name="Veri Yer Tutucusu 3"/>
          <p:cNvSpPr>
            <a:spLocks noGrp="1"/>
          </p:cNvSpPr>
          <p:nvPr>
            <p:ph type="dt" sz="half" idx="10"/>
          </p:nvPr>
        </p:nvSpPr>
        <p:spPr/>
        <p:txBody>
          <a:bodyPr/>
          <a:lstStyle/>
          <a:p>
            <a:fld id="{0304AB55-8E4F-4C39-914E-F9ECE579F9A7}"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52</a:t>
            </a:fld>
            <a:endParaRPr lang="tr-TR" dirty="0"/>
          </a:p>
        </p:txBody>
      </p:sp>
      <p:sp>
        <p:nvSpPr>
          <p:cNvPr id="10" name="Unvan 1"/>
          <p:cNvSpPr>
            <a:spLocks noGrp="1"/>
          </p:cNvSpPr>
          <p:nvPr>
            <p:ph type="title"/>
          </p:nvPr>
        </p:nvSpPr>
        <p:spPr>
          <a:xfrm>
            <a:off x="0" y="172622"/>
            <a:ext cx="12168495" cy="646244"/>
          </a:xfrm>
        </p:spPr>
        <p:txBody>
          <a:bodyPr>
            <a:noAutofit/>
          </a:bodyPr>
          <a:lstStyle/>
          <a:p>
            <a:pPr marL="0" indent="0" algn="ctr">
              <a:lnSpc>
                <a:spcPct val="100000"/>
              </a:lnSpc>
              <a:spcBef>
                <a:spcPts val="0"/>
              </a:spcBef>
            </a:pPr>
            <a:r>
              <a:rPr lang="tr-TR" sz="2800" b="1" dirty="0">
                <a:solidFill>
                  <a:srgbClr val="FF0000"/>
                </a:solidFill>
              </a:rPr>
              <a:t>B.2. Programların Yürütülmesi </a:t>
            </a:r>
            <a:r>
              <a:rPr lang="tr-TR" sz="2800" b="1" dirty="0" smtClean="0">
                <a:solidFill>
                  <a:srgbClr val="FF0000"/>
                </a:solidFill>
              </a:rPr>
              <a:t>/</a:t>
            </a:r>
            <a:br>
              <a:rPr lang="tr-TR" sz="2800" b="1" dirty="0" smtClean="0">
                <a:solidFill>
                  <a:srgbClr val="FF0000"/>
                </a:solidFill>
              </a:rPr>
            </a:br>
            <a:r>
              <a:rPr lang="tr-TR" sz="2800" b="1" dirty="0" smtClean="0">
                <a:solidFill>
                  <a:srgbClr val="0000CC"/>
                </a:solidFill>
              </a:rPr>
              <a:t>B.2.4</a:t>
            </a:r>
            <a:r>
              <a:rPr lang="tr-TR" sz="2800" b="1" dirty="0">
                <a:solidFill>
                  <a:srgbClr val="0000CC"/>
                </a:solidFill>
              </a:rPr>
              <a:t>. Yeterliliklerin sertifikalandırılması ve diploma</a:t>
            </a:r>
            <a:endParaRPr lang="tr-TR" sz="2800" dirty="0">
              <a:solidFill>
                <a:srgbClr val="0000CC"/>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221138755"/>
      </p:ext>
    </p:extLst>
  </p:cSld>
  <p:clrMapOvr>
    <a:masterClrMapping/>
  </p:clrMapOvr>
  <mc:AlternateContent xmlns:mc="http://schemas.openxmlformats.org/markup-compatibility/2006">
    <mc:Choice xmlns:p14="http://schemas.microsoft.com/office/powerpoint/2010/main" Requires="p14">
      <p:transition p14:dur="250">
        <p14:prism isContent="1" isInverted="1"/>
      </p:transition>
    </mc:Choice>
    <mc:Fallback>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152400" y="152401"/>
            <a:ext cx="12344400" cy="497840"/>
          </a:xfrm>
        </p:spPr>
        <p:txBody>
          <a:bodyPr>
            <a:noAutofit/>
          </a:bodyPr>
          <a:lstStyle/>
          <a:p>
            <a:pPr algn="ctr"/>
            <a:r>
              <a:rPr lang="tr-TR" sz="3200" b="1" dirty="0">
                <a:solidFill>
                  <a:srgbClr val="0000CC"/>
                </a:solidFill>
              </a:rPr>
              <a:t>B.3 Öğrenme Kaynakları ve Akademik Destek Hizmetleri </a:t>
            </a:r>
            <a:endParaRPr lang="tr-TR" sz="3200" b="1" dirty="0"/>
          </a:p>
        </p:txBody>
      </p:sp>
      <p:sp>
        <p:nvSpPr>
          <p:cNvPr id="11" name="İçerik Yer Tutucusu 10"/>
          <p:cNvSpPr>
            <a:spLocks noGrp="1"/>
          </p:cNvSpPr>
          <p:nvPr>
            <p:ph idx="1"/>
          </p:nvPr>
        </p:nvSpPr>
        <p:spPr>
          <a:xfrm>
            <a:off x="130983" y="1026160"/>
            <a:ext cx="6981017" cy="4998719"/>
          </a:xfrm>
        </p:spPr>
        <p:txBody>
          <a:bodyPr>
            <a:normAutofit/>
          </a:bodyPr>
          <a:lstStyle/>
          <a:p>
            <a:pPr>
              <a:lnSpc>
                <a:spcPct val="100000"/>
              </a:lnSpc>
              <a:spcBef>
                <a:spcPts val="0"/>
              </a:spcBef>
              <a:spcAft>
                <a:spcPts val="400"/>
              </a:spcAft>
            </a:pPr>
            <a:r>
              <a:rPr lang="tr-TR" sz="3200" b="1" u="sng" dirty="0">
                <a:solidFill>
                  <a:srgbClr val="0000CC"/>
                </a:solidFill>
              </a:rPr>
              <a:t>Birim, </a:t>
            </a:r>
            <a:endParaRPr lang="tr-TR" sz="3200" b="1" u="sng" dirty="0" smtClean="0">
              <a:solidFill>
                <a:srgbClr val="0000CC"/>
              </a:solidFill>
            </a:endParaRPr>
          </a:p>
          <a:p>
            <a:pPr marL="360000" lvl="1" indent="-216000">
              <a:lnSpc>
                <a:spcPct val="100000"/>
              </a:lnSpc>
              <a:spcBef>
                <a:spcPts val="0"/>
              </a:spcBef>
              <a:spcAft>
                <a:spcPts val="400"/>
              </a:spcAft>
            </a:pPr>
            <a:r>
              <a:rPr lang="tr-TR" sz="3200" dirty="0" smtClean="0"/>
              <a:t>hedeflediği </a:t>
            </a:r>
            <a:r>
              <a:rPr lang="tr-TR" sz="3200" dirty="0"/>
              <a:t>nitelikli mezun yeterliliklerine ulaşmak ve eğitim- öğretim faaliyetlerini yürütmek için </a:t>
            </a:r>
            <a:r>
              <a:rPr lang="tr-TR" sz="3200" b="1" dirty="0">
                <a:solidFill>
                  <a:srgbClr val="0000CC"/>
                </a:solidFill>
              </a:rPr>
              <a:t>uygun altyapıya, kaynaklara ve ortamlara sahip olmalı </a:t>
            </a:r>
            <a:r>
              <a:rPr lang="tr-TR" sz="3200" dirty="0"/>
              <a:t>ve </a:t>
            </a:r>
            <a:r>
              <a:rPr lang="tr-TR" sz="3200" b="1" dirty="0">
                <a:solidFill>
                  <a:srgbClr val="FF0000"/>
                </a:solidFill>
              </a:rPr>
              <a:t>öğrenme olanaklarının tüm öğrenciler için yeterli ve erişilebilir olmasını güvence altına almalıdır</a:t>
            </a:r>
            <a:r>
              <a:rPr lang="tr-TR" sz="3200" dirty="0"/>
              <a:t>. </a:t>
            </a:r>
          </a:p>
        </p:txBody>
      </p:sp>
      <p:sp>
        <p:nvSpPr>
          <p:cNvPr id="7" name="Veri Yer Tutucusu 6"/>
          <p:cNvSpPr>
            <a:spLocks noGrp="1"/>
          </p:cNvSpPr>
          <p:nvPr>
            <p:ph type="dt" sz="half" idx="10"/>
          </p:nvPr>
        </p:nvSpPr>
        <p:spPr/>
        <p:txBody>
          <a:bodyPr/>
          <a:lstStyle/>
          <a:p>
            <a:fld id="{AD65CBA0-6FFF-4095-9149-C2E107E0D3DA}" type="datetime1">
              <a:rPr lang="tr-TR" smtClean="0"/>
              <a:t>8.10.2025</a:t>
            </a:fld>
            <a:endParaRPr lang="tr-TR"/>
          </a:p>
        </p:txBody>
      </p:sp>
      <p:sp>
        <p:nvSpPr>
          <p:cNvPr id="8" name="Altbilgi Yer Tutucusu 7"/>
          <p:cNvSpPr>
            <a:spLocks noGrp="1"/>
          </p:cNvSpPr>
          <p:nvPr>
            <p:ph type="ftr" sz="quarter" idx="11"/>
          </p:nvPr>
        </p:nvSpPr>
        <p:spPr/>
        <p:txBody>
          <a:bodyPr/>
          <a:lstStyle/>
          <a:p>
            <a:r>
              <a:rPr lang="tr-TR" smtClean="0"/>
              <a:t>TRÜ KALİTE KOORDİNATÖRLÜĞÜ</a:t>
            </a:r>
            <a:endParaRPr lang="tr-TR"/>
          </a:p>
        </p:txBody>
      </p:sp>
      <p:sp>
        <p:nvSpPr>
          <p:cNvPr id="9" name="Slayt Numarası Yer Tutucusu 8"/>
          <p:cNvSpPr>
            <a:spLocks noGrp="1"/>
          </p:cNvSpPr>
          <p:nvPr>
            <p:ph type="sldNum" sz="quarter" idx="12"/>
          </p:nvPr>
        </p:nvSpPr>
        <p:spPr>
          <a:xfrm>
            <a:off x="11218999" y="9378308"/>
            <a:ext cx="730223" cy="45719"/>
          </a:xfrm>
        </p:spPr>
        <p:txBody>
          <a:bodyPr/>
          <a:lstStyle/>
          <a:p>
            <a:fld id="{DDCE7859-ABE5-4F86-9590-63E6FFC2B8A3}" type="slidenum">
              <a:rPr lang="tr-TR" smtClean="0"/>
              <a:pPr/>
              <a:t>53</a:t>
            </a:fld>
            <a:endParaRPr lang="tr-TR"/>
          </a:p>
        </p:txBody>
      </p:sp>
      <p:pic>
        <p:nvPicPr>
          <p:cNvPr id="3076" name="Picture 4" descr="ÖĞRENME ORTAMLARI | ENKA Okulları Adapazar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1825" y="838851"/>
            <a:ext cx="2050175" cy="136678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Eğitim Fakültesi İçin AI Destekli Öğretim Yöntemleri ve Kaynakları - AI  Kamp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8830" y="3300492"/>
            <a:ext cx="2981730" cy="167808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İLLİ KÜTÜPHANE TANITIMI - TOBB Ferdi Yiğit Anadolu İmam Hatip Lises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347" y="1497938"/>
            <a:ext cx="3193478" cy="179390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Ahşap Atölyesi • İz Atölye Eğitim Çözümler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8633" y="4974985"/>
            <a:ext cx="2083934" cy="1563927"/>
          </a:xfrm>
          <a:prstGeom prst="rect">
            <a:avLst/>
          </a:prstGeom>
          <a:noFill/>
          <a:extLst>
            <a:ext uri="{909E8E84-426E-40DD-AFC4-6F175D3DCCD1}">
              <a14:hiddenFill xmlns:a14="http://schemas.microsoft.com/office/drawing/2010/main">
                <a:solidFill>
                  <a:srgbClr val="FFFFFF"/>
                </a:solidFill>
              </a14:hiddenFill>
            </a:ext>
          </a:extLst>
        </p:spPr>
      </p:pic>
      <p:pic>
        <p:nvPicPr>
          <p:cNvPr id="16" name="Resim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11081725"/>
      </p:ext>
    </p:extLst>
  </p:cSld>
  <p:clrMapOvr>
    <a:masterClrMapping/>
  </p:clrMapOvr>
  <mc:AlternateContent xmlns:mc="http://schemas.openxmlformats.org/markup-compatibility/2006">
    <mc:Choice xmlns:p14="http://schemas.microsoft.com/office/powerpoint/2010/main" Requires="p14">
      <p:transition p14:dur="250">
        <p14:prism isContent="1" isInverted="1"/>
      </p:transition>
    </mc:Choice>
    <mc:Fallback>
      <p:transition>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152400" y="152401"/>
            <a:ext cx="12344400" cy="564294"/>
          </a:xfrm>
        </p:spPr>
        <p:txBody>
          <a:bodyPr>
            <a:noAutofit/>
          </a:bodyPr>
          <a:lstStyle/>
          <a:p>
            <a:pPr algn="ctr"/>
            <a:r>
              <a:rPr lang="tr-TR" sz="3200" b="1" dirty="0">
                <a:solidFill>
                  <a:srgbClr val="C00000"/>
                </a:solidFill>
              </a:rPr>
              <a:t>B.3 Öğrenme Kaynakları ve Akademik Destek Hizmetleri </a:t>
            </a:r>
          </a:p>
        </p:txBody>
      </p:sp>
      <p:sp>
        <p:nvSpPr>
          <p:cNvPr id="7" name="Veri Yer Tutucusu 6"/>
          <p:cNvSpPr>
            <a:spLocks noGrp="1"/>
          </p:cNvSpPr>
          <p:nvPr>
            <p:ph type="dt" sz="half" idx="10"/>
          </p:nvPr>
        </p:nvSpPr>
        <p:spPr/>
        <p:txBody>
          <a:bodyPr/>
          <a:lstStyle/>
          <a:p>
            <a:fld id="{4EB09369-616D-4084-A85D-2E9F99A37370}" type="datetime1">
              <a:rPr lang="tr-TR" smtClean="0"/>
              <a:t>8.10.2025</a:t>
            </a:fld>
            <a:endParaRPr lang="tr-TR"/>
          </a:p>
        </p:txBody>
      </p:sp>
      <p:sp>
        <p:nvSpPr>
          <p:cNvPr id="8" name="Altbilgi Yer Tutucusu 7"/>
          <p:cNvSpPr>
            <a:spLocks noGrp="1"/>
          </p:cNvSpPr>
          <p:nvPr>
            <p:ph type="ftr" sz="quarter" idx="11"/>
          </p:nvPr>
        </p:nvSpPr>
        <p:spPr/>
        <p:txBody>
          <a:bodyPr/>
          <a:lstStyle/>
          <a:p>
            <a:r>
              <a:rPr lang="tr-TR" smtClean="0"/>
              <a:t>TRÜ KALİTE KOORDİNATÖRLÜĞÜ</a:t>
            </a:r>
            <a:endParaRPr lang="tr-TR"/>
          </a:p>
        </p:txBody>
      </p:sp>
      <p:sp>
        <p:nvSpPr>
          <p:cNvPr id="9" name="Slayt Numarası Yer Tutucusu 8"/>
          <p:cNvSpPr>
            <a:spLocks noGrp="1"/>
          </p:cNvSpPr>
          <p:nvPr>
            <p:ph type="sldNum" sz="quarter" idx="12"/>
          </p:nvPr>
        </p:nvSpPr>
        <p:spPr>
          <a:xfrm>
            <a:off x="11218999" y="9378308"/>
            <a:ext cx="730223" cy="45719"/>
          </a:xfrm>
        </p:spPr>
        <p:txBody>
          <a:bodyPr/>
          <a:lstStyle/>
          <a:p>
            <a:fld id="{DDCE7859-ABE5-4F86-9590-63E6FFC2B8A3}" type="slidenum">
              <a:rPr lang="tr-TR" smtClean="0"/>
              <a:pPr/>
              <a:t>54</a:t>
            </a:fld>
            <a:endParaRPr lang="tr-TR"/>
          </a:p>
        </p:txBody>
      </p:sp>
      <p:pic>
        <p:nvPicPr>
          <p:cNvPr id="3088" name="Picture 16" descr="PDR - İzmir Sınav Kole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43" y="4639978"/>
            <a:ext cx="3205221" cy="129629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1540" y="3241114"/>
            <a:ext cx="2315960" cy="264152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Öğrenci İşleri Birimi | T.C. İstanbul Şişli Meslek Yüksekokul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4536" y="3409051"/>
            <a:ext cx="5271334" cy="1180924"/>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Danışmanlı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9606" y="4768189"/>
            <a:ext cx="2883914" cy="1770723"/>
          </a:xfrm>
          <a:prstGeom prst="rect">
            <a:avLst/>
          </a:prstGeom>
          <a:noFill/>
          <a:extLst>
            <a:ext uri="{909E8E84-426E-40DD-AFC4-6F175D3DCCD1}">
              <a14:hiddenFill xmlns:a14="http://schemas.microsoft.com/office/drawing/2010/main">
                <a:solidFill>
                  <a:srgbClr val="FFFFFF"/>
                </a:solidFill>
              </a14:hiddenFill>
            </a:ext>
          </a:extLst>
        </p:spPr>
      </p:pic>
      <p:sp>
        <p:nvSpPr>
          <p:cNvPr id="23" name="İçerik Yer Tutucusu 10"/>
          <p:cNvSpPr txBox="1">
            <a:spLocks/>
          </p:cNvSpPr>
          <p:nvPr/>
        </p:nvSpPr>
        <p:spPr>
          <a:xfrm>
            <a:off x="588114" y="939149"/>
            <a:ext cx="10899386" cy="19154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pPr>
            <a:r>
              <a:rPr lang="tr-TR" sz="3200" b="1" u="sng" dirty="0" smtClean="0">
                <a:solidFill>
                  <a:srgbClr val="0000CC"/>
                </a:solidFill>
              </a:rPr>
              <a:t>Birim,</a:t>
            </a:r>
          </a:p>
          <a:p>
            <a:pPr>
              <a:lnSpc>
                <a:spcPct val="100000"/>
              </a:lnSpc>
              <a:spcBef>
                <a:spcPts val="0"/>
              </a:spcBef>
              <a:spcAft>
                <a:spcPts val="400"/>
              </a:spcAft>
            </a:pPr>
            <a:endParaRPr lang="tr-TR" sz="3200" b="1" u="sng" dirty="0" smtClean="0">
              <a:solidFill>
                <a:srgbClr val="0000CC"/>
              </a:solidFill>
            </a:endParaRPr>
          </a:p>
          <a:p>
            <a:pPr lvl="1">
              <a:lnSpc>
                <a:spcPct val="100000"/>
              </a:lnSpc>
              <a:spcBef>
                <a:spcPts val="0"/>
              </a:spcBef>
              <a:spcAft>
                <a:spcPts val="400"/>
              </a:spcAft>
            </a:pPr>
            <a:r>
              <a:rPr lang="tr-TR" sz="3200" dirty="0" smtClean="0"/>
              <a:t>öğrencilerin </a:t>
            </a:r>
            <a:r>
              <a:rPr lang="tr-TR" sz="3200" b="1" dirty="0" smtClean="0">
                <a:solidFill>
                  <a:srgbClr val="0000CC"/>
                </a:solidFill>
              </a:rPr>
              <a:t>akademik gelişimi ve kariyer planlamasına yönelik destek hizmetleri </a:t>
            </a:r>
            <a:r>
              <a:rPr lang="tr-TR" sz="3200" dirty="0" smtClean="0"/>
              <a:t>sağlamalıdır.</a:t>
            </a:r>
            <a:endParaRPr lang="tr-TR" sz="3200" dirty="0"/>
          </a:p>
        </p:txBody>
      </p:sp>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397585279"/>
      </p:ext>
    </p:extLst>
  </p:cSld>
  <p:clrMapOvr>
    <a:masterClrMapping/>
  </p:clrMapOvr>
  <mc:AlternateContent xmlns:mc="http://schemas.openxmlformats.org/markup-compatibility/2006">
    <mc:Choice xmlns:p14="http://schemas.microsoft.com/office/powerpoint/2010/main" Requires="p14">
      <p:transition p14:dur="250">
        <p14:prism isContent="1" isInverted="1"/>
      </p:transition>
    </mc:Choice>
    <mc:Fallback>
      <p:transition>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134755"/>
            <a:ext cx="12089330" cy="838639"/>
          </a:xfrm>
        </p:spPr>
        <p:txBody>
          <a:bodyPr>
            <a:normAutofit fontScale="90000"/>
          </a:bodyPr>
          <a:lstStyle/>
          <a:p>
            <a:pPr algn="ctr">
              <a:lnSpc>
                <a:spcPct val="100000"/>
              </a:lnSpc>
            </a:pPr>
            <a:r>
              <a:rPr lang="tr-TR" sz="2800" b="1" dirty="0" smtClean="0">
                <a:solidFill>
                  <a:srgbClr val="FF0000"/>
                </a:solidFill>
                <a:latin typeface="+mn-lt"/>
              </a:rPr>
              <a:t>B.3. Öğrenme Kaynakları ve Akademik Destek Hizmetleri / </a:t>
            </a:r>
            <a:r>
              <a:rPr lang="tr-TR" sz="2800" b="1" dirty="0" smtClean="0">
                <a:solidFill>
                  <a:srgbClr val="0000CC"/>
                </a:solidFill>
                <a:latin typeface="+mn-lt"/>
              </a:rPr>
              <a:t/>
            </a:r>
            <a:br>
              <a:rPr lang="tr-TR" sz="2800" b="1" dirty="0" smtClean="0">
                <a:solidFill>
                  <a:srgbClr val="0000CC"/>
                </a:solidFill>
                <a:latin typeface="+mn-lt"/>
              </a:rPr>
            </a:br>
            <a:r>
              <a:rPr lang="tr-TR" sz="3100" b="1" dirty="0" smtClean="0">
                <a:solidFill>
                  <a:srgbClr val="0000CC"/>
                </a:solidFill>
                <a:latin typeface="+mn-lt"/>
              </a:rPr>
              <a:t>B.3.1. Öğrenme ortam ve kaynakları</a:t>
            </a:r>
            <a:endParaRPr lang="tr-TR" sz="3100" dirty="0">
              <a:solidFill>
                <a:srgbClr val="0000CC"/>
              </a:solidFill>
              <a:latin typeface="+mn-lt"/>
            </a:endParaRPr>
          </a:p>
        </p:txBody>
      </p:sp>
      <p:sp>
        <p:nvSpPr>
          <p:cNvPr id="3" name="İçerik Yer Tutucusu 2"/>
          <p:cNvSpPr>
            <a:spLocks noGrp="1"/>
          </p:cNvSpPr>
          <p:nvPr>
            <p:ph idx="1"/>
          </p:nvPr>
        </p:nvSpPr>
        <p:spPr>
          <a:xfrm>
            <a:off x="670560" y="1381760"/>
            <a:ext cx="10515600" cy="4974591"/>
          </a:xfrm>
        </p:spPr>
        <p:txBody>
          <a:bodyPr>
            <a:noAutofit/>
          </a:bodyPr>
          <a:lstStyle/>
          <a:p>
            <a:pPr algn="just">
              <a:lnSpc>
                <a:spcPct val="100000"/>
              </a:lnSpc>
              <a:spcBef>
                <a:spcPts val="0"/>
              </a:spcBef>
              <a:spcAft>
                <a:spcPts val="400"/>
              </a:spcAft>
            </a:pPr>
            <a:r>
              <a:rPr lang="tr-TR" sz="3200" b="1" dirty="0">
                <a:solidFill>
                  <a:srgbClr val="FF0000"/>
                </a:solidFill>
              </a:rPr>
              <a:t>Sınıf, laboratuvar, kütüphane, stüdyo; ders kitapları, çevrimiçi (online) kitaplar</a:t>
            </a:r>
            <a:r>
              <a:rPr lang="tr-TR" sz="3200" b="1" dirty="0" smtClean="0">
                <a:solidFill>
                  <a:srgbClr val="FF0000"/>
                </a:solidFill>
              </a:rPr>
              <a:t>/ belgeler/ videolar</a:t>
            </a:r>
            <a:r>
              <a:rPr lang="tr-TR" sz="3200" dirty="0" smtClean="0"/>
              <a:t> </a:t>
            </a:r>
            <a:r>
              <a:rPr lang="tr-TR" sz="3200" dirty="0"/>
              <a:t>vb. kaynaklar uygun nitelik ve niceliktedir, erişilebilirdir ve öğrencilerin bilgisine/kullanımına sunulmuştur. </a:t>
            </a:r>
            <a:endParaRPr lang="tr-TR" sz="3200" dirty="0" smtClean="0"/>
          </a:p>
          <a:p>
            <a:pPr algn="just">
              <a:lnSpc>
                <a:spcPct val="100000"/>
              </a:lnSpc>
              <a:spcBef>
                <a:spcPts val="0"/>
              </a:spcBef>
              <a:spcAft>
                <a:spcPts val="400"/>
              </a:spcAft>
            </a:pPr>
            <a:endParaRPr lang="tr-TR" sz="3200" dirty="0" smtClean="0"/>
          </a:p>
          <a:p>
            <a:pPr algn="just">
              <a:lnSpc>
                <a:spcPct val="100000"/>
              </a:lnSpc>
              <a:spcBef>
                <a:spcPts val="0"/>
              </a:spcBef>
              <a:spcAft>
                <a:spcPts val="400"/>
              </a:spcAft>
            </a:pPr>
            <a:r>
              <a:rPr lang="tr-TR" sz="3200" dirty="0" smtClean="0"/>
              <a:t>Öğrenme </a:t>
            </a:r>
            <a:r>
              <a:rPr lang="tr-TR" sz="3200" dirty="0"/>
              <a:t>ortamı ve kaynaklarının kullanımı </a:t>
            </a:r>
            <a:r>
              <a:rPr lang="tr-TR" sz="3200" b="1" dirty="0">
                <a:solidFill>
                  <a:srgbClr val="FF0000"/>
                </a:solidFill>
              </a:rPr>
              <a:t>izlenmekte ve iyileştirilmektedir</a:t>
            </a:r>
            <a:r>
              <a:rPr lang="tr-TR" sz="3200" dirty="0"/>
              <a:t>. </a:t>
            </a:r>
            <a:endParaRPr lang="tr-TR" sz="3200" dirty="0" smtClean="0"/>
          </a:p>
        </p:txBody>
      </p:sp>
      <p:sp>
        <p:nvSpPr>
          <p:cNvPr id="4" name="Veri Yer Tutucusu 3"/>
          <p:cNvSpPr>
            <a:spLocks noGrp="1"/>
          </p:cNvSpPr>
          <p:nvPr>
            <p:ph type="dt" sz="half" idx="10"/>
          </p:nvPr>
        </p:nvSpPr>
        <p:spPr/>
        <p:txBody>
          <a:bodyPr/>
          <a:lstStyle/>
          <a:p>
            <a:fld id="{E95E574D-CDEF-4683-A389-8D24584DD98D}" type="datetime1">
              <a:rPr lang="tr-TR" smtClean="0"/>
              <a:t>8.10.2025</a:t>
            </a:fld>
            <a:endParaRPr lang="tr-TR"/>
          </a:p>
        </p:txBody>
      </p:sp>
      <p:sp>
        <p:nvSpPr>
          <p:cNvPr id="5" name="Altbilgi Yer Tutucusu 4"/>
          <p:cNvSpPr>
            <a:spLocks noGrp="1"/>
          </p:cNvSpPr>
          <p:nvPr>
            <p:ph type="ftr" sz="quarter" idx="11"/>
          </p:nvPr>
        </p:nvSpPr>
        <p:spPr/>
        <p:txBody>
          <a:bodyPr/>
          <a:lstStyle/>
          <a:p>
            <a:r>
              <a:rPr lang="tr-TR" dirty="0" smtClean="0"/>
              <a:t>TRÜ KALİTE KOORDİNATÖRLÜĞÜ</a:t>
            </a:r>
            <a:endParaRPr lang="tr-TR" dirty="0"/>
          </a:p>
        </p:txBody>
      </p:sp>
      <p:sp>
        <p:nvSpPr>
          <p:cNvPr id="6" name="Slayt Numarası Yer Tutucusu 5"/>
          <p:cNvSpPr>
            <a:spLocks noGrp="1"/>
          </p:cNvSpPr>
          <p:nvPr>
            <p:ph type="sldNum" sz="quarter" idx="12"/>
          </p:nvPr>
        </p:nvSpPr>
        <p:spPr/>
        <p:txBody>
          <a:bodyPr/>
          <a:lstStyle/>
          <a:p>
            <a:fld id="{DDCE7859-ABE5-4F86-9590-63E6FFC2B8A3}" type="slidenum">
              <a:rPr lang="tr-TR" smtClean="0"/>
              <a:pPr/>
              <a:t>55</a:t>
            </a:fld>
            <a:endParaRPr lang="tr-TR"/>
          </a:p>
        </p:txBody>
      </p:sp>
    </p:spTree>
    <p:extLst>
      <p:ext uri="{BB962C8B-B14F-4D97-AF65-F5344CB8AC3E}">
        <p14:creationId xmlns:p14="http://schemas.microsoft.com/office/powerpoint/2010/main" val="420299596"/>
      </p:ext>
    </p:extLst>
  </p:cSld>
  <p:clrMapOvr>
    <a:masterClrMapping/>
  </p:clrMapOvr>
  <mc:AlternateContent xmlns:mc="http://schemas.openxmlformats.org/markup-compatibility/2006">
    <mc:Choice xmlns:p14="http://schemas.microsoft.com/office/powerpoint/2010/main" Requires="p14">
      <p:transition p14:dur="250">
        <p14:prism isContent="1" isInverted="1"/>
      </p:transition>
    </mc:Choice>
    <mc:Fallback>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134755"/>
            <a:ext cx="12089330" cy="838639"/>
          </a:xfrm>
        </p:spPr>
        <p:txBody>
          <a:bodyPr>
            <a:normAutofit fontScale="90000"/>
          </a:bodyPr>
          <a:lstStyle/>
          <a:p>
            <a:pPr algn="ctr">
              <a:lnSpc>
                <a:spcPct val="100000"/>
              </a:lnSpc>
            </a:pPr>
            <a:r>
              <a:rPr lang="tr-TR" sz="2800" b="1" dirty="0" smtClean="0">
                <a:solidFill>
                  <a:srgbClr val="FF0000"/>
                </a:solidFill>
                <a:latin typeface="+mn-lt"/>
              </a:rPr>
              <a:t>B.3. Öğrenme Kaynakları ve Akademik Destek Hizmetleri / </a:t>
            </a:r>
            <a:r>
              <a:rPr lang="tr-TR" sz="2800" b="1" dirty="0" smtClean="0">
                <a:solidFill>
                  <a:srgbClr val="0000CC"/>
                </a:solidFill>
                <a:latin typeface="+mn-lt"/>
              </a:rPr>
              <a:t/>
            </a:r>
            <a:br>
              <a:rPr lang="tr-TR" sz="2800" b="1" dirty="0" smtClean="0">
                <a:solidFill>
                  <a:srgbClr val="0000CC"/>
                </a:solidFill>
                <a:latin typeface="+mn-lt"/>
              </a:rPr>
            </a:br>
            <a:r>
              <a:rPr lang="tr-TR" sz="3100" b="1" dirty="0" smtClean="0">
                <a:solidFill>
                  <a:srgbClr val="0000CC"/>
                </a:solidFill>
                <a:latin typeface="+mn-lt"/>
              </a:rPr>
              <a:t>B.3.1. Öğrenme ortam ve kaynakları</a:t>
            </a:r>
            <a:endParaRPr lang="tr-TR" sz="3100" dirty="0">
              <a:solidFill>
                <a:srgbClr val="0000CC"/>
              </a:solidFill>
              <a:latin typeface="+mn-lt"/>
            </a:endParaRPr>
          </a:p>
        </p:txBody>
      </p:sp>
      <p:sp>
        <p:nvSpPr>
          <p:cNvPr id="3" name="İçerik Yer Tutucusu 2"/>
          <p:cNvSpPr>
            <a:spLocks noGrp="1"/>
          </p:cNvSpPr>
          <p:nvPr>
            <p:ph idx="1"/>
          </p:nvPr>
        </p:nvSpPr>
        <p:spPr>
          <a:xfrm>
            <a:off x="457200" y="1463040"/>
            <a:ext cx="11389360" cy="4893311"/>
          </a:xfrm>
        </p:spPr>
        <p:txBody>
          <a:bodyPr>
            <a:noAutofit/>
          </a:bodyPr>
          <a:lstStyle/>
          <a:p>
            <a:pPr algn="just">
              <a:lnSpc>
                <a:spcPct val="100000"/>
              </a:lnSpc>
              <a:spcBef>
                <a:spcPts val="0"/>
              </a:spcBef>
              <a:spcAft>
                <a:spcPts val="400"/>
              </a:spcAft>
            </a:pPr>
            <a:r>
              <a:rPr lang="tr-TR" sz="3200" dirty="0" smtClean="0"/>
              <a:t>Kurumda </a:t>
            </a:r>
            <a:r>
              <a:rPr lang="tr-TR" sz="3200" dirty="0"/>
              <a:t>eğitim-öğretim ihtiyaçlarına tümüyle cevap verebilen, </a:t>
            </a:r>
            <a:r>
              <a:rPr lang="tr-TR" sz="3200" b="1" i="1" dirty="0">
                <a:solidFill>
                  <a:srgbClr val="0000CC"/>
                </a:solidFill>
              </a:rPr>
              <a:t>kullanıcı dostu, ergonomik, eş zamanlı ve eş zamansız öğrenme, zenginleştirilmiş içerik geliştirme </a:t>
            </a:r>
            <a:r>
              <a:rPr lang="tr-TR" sz="3200" dirty="0"/>
              <a:t>ayrıca ölçme ve değerlendirme ve </a:t>
            </a:r>
            <a:r>
              <a:rPr lang="tr-TR" sz="3200" dirty="0" err="1"/>
              <a:t>hizmetiçi</a:t>
            </a:r>
            <a:r>
              <a:rPr lang="tr-TR" sz="3200" dirty="0"/>
              <a:t> eğitim olanaklarına sahip bir </a:t>
            </a:r>
            <a:r>
              <a:rPr lang="tr-TR" sz="3200" b="1" dirty="0">
                <a:solidFill>
                  <a:srgbClr val="FF0000"/>
                </a:solidFill>
              </a:rPr>
              <a:t>öğrenme yönetim sistemi </a:t>
            </a:r>
            <a:r>
              <a:rPr lang="tr-TR" sz="3200" dirty="0"/>
              <a:t>bulunmaktadır. </a:t>
            </a:r>
            <a:endParaRPr lang="tr-TR" sz="3200" dirty="0" smtClean="0"/>
          </a:p>
          <a:p>
            <a:pPr algn="just">
              <a:lnSpc>
                <a:spcPct val="100000"/>
              </a:lnSpc>
              <a:spcBef>
                <a:spcPts val="0"/>
              </a:spcBef>
              <a:spcAft>
                <a:spcPts val="400"/>
              </a:spcAft>
            </a:pPr>
            <a:endParaRPr lang="tr-TR" sz="3200" dirty="0" smtClean="0"/>
          </a:p>
          <a:p>
            <a:pPr algn="just">
              <a:lnSpc>
                <a:spcPct val="100000"/>
              </a:lnSpc>
              <a:spcBef>
                <a:spcPts val="0"/>
              </a:spcBef>
              <a:spcAft>
                <a:spcPts val="400"/>
              </a:spcAft>
            </a:pPr>
            <a:r>
              <a:rPr lang="tr-TR" sz="3200" dirty="0" smtClean="0"/>
              <a:t>Öğrenme </a:t>
            </a:r>
            <a:r>
              <a:rPr lang="tr-TR" sz="3200" dirty="0"/>
              <a:t>ortamı ve kaynakları </a:t>
            </a:r>
            <a:r>
              <a:rPr lang="tr-TR" sz="3200" b="1" dirty="0">
                <a:solidFill>
                  <a:srgbClr val="FF0000"/>
                </a:solidFill>
              </a:rPr>
              <a:t>öğrenci-öğrenci, </a:t>
            </a:r>
            <a:r>
              <a:rPr lang="tr-TR" sz="3200" b="1" dirty="0" smtClean="0">
                <a:solidFill>
                  <a:srgbClr val="FF0000"/>
                </a:solidFill>
              </a:rPr>
              <a:t>öğrenci-öğretim </a:t>
            </a:r>
            <a:r>
              <a:rPr lang="tr-TR" sz="3200" b="1" dirty="0">
                <a:solidFill>
                  <a:srgbClr val="FF0000"/>
                </a:solidFill>
              </a:rPr>
              <a:t>elemanı ve öğrenci-materyal etkileşimini </a:t>
            </a:r>
            <a:r>
              <a:rPr lang="tr-TR" sz="3200" dirty="0"/>
              <a:t>geliştirmeye yönelmektedir.</a:t>
            </a:r>
          </a:p>
        </p:txBody>
      </p:sp>
      <p:sp>
        <p:nvSpPr>
          <p:cNvPr id="4" name="Veri Yer Tutucusu 3"/>
          <p:cNvSpPr>
            <a:spLocks noGrp="1"/>
          </p:cNvSpPr>
          <p:nvPr>
            <p:ph type="dt" sz="half" idx="10"/>
          </p:nvPr>
        </p:nvSpPr>
        <p:spPr/>
        <p:txBody>
          <a:bodyPr/>
          <a:lstStyle/>
          <a:p>
            <a:fld id="{D88F873B-43CB-4F70-B190-D79018B64533}" type="datetime1">
              <a:rPr lang="tr-TR" smtClean="0"/>
              <a:t>8.10.2025</a:t>
            </a:fld>
            <a:endParaRPr lang="tr-TR"/>
          </a:p>
        </p:txBody>
      </p:sp>
      <p:sp>
        <p:nvSpPr>
          <p:cNvPr id="5" name="Altbilgi Yer Tutucusu 4"/>
          <p:cNvSpPr>
            <a:spLocks noGrp="1"/>
          </p:cNvSpPr>
          <p:nvPr>
            <p:ph type="ftr" sz="quarter" idx="11"/>
          </p:nvPr>
        </p:nvSpPr>
        <p:spPr/>
        <p:txBody>
          <a:bodyPr/>
          <a:lstStyle/>
          <a:p>
            <a:r>
              <a:rPr lang="tr-TR" dirty="0" smtClean="0"/>
              <a:t>TRÜ KALİTE KOORDİNATÖRLÜĞÜ</a:t>
            </a:r>
            <a:endParaRPr lang="tr-TR" dirty="0"/>
          </a:p>
        </p:txBody>
      </p:sp>
      <p:sp>
        <p:nvSpPr>
          <p:cNvPr id="6" name="Slayt Numarası Yer Tutucusu 5"/>
          <p:cNvSpPr>
            <a:spLocks noGrp="1"/>
          </p:cNvSpPr>
          <p:nvPr>
            <p:ph type="sldNum" sz="quarter" idx="12"/>
          </p:nvPr>
        </p:nvSpPr>
        <p:spPr/>
        <p:txBody>
          <a:bodyPr/>
          <a:lstStyle/>
          <a:p>
            <a:fld id="{DDCE7859-ABE5-4F86-9590-63E6FFC2B8A3}" type="slidenum">
              <a:rPr lang="tr-TR" smtClean="0"/>
              <a:pPr/>
              <a:t>56</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3571326655"/>
      </p:ext>
    </p:extLst>
  </p:cSld>
  <p:clrMapOvr>
    <a:masterClrMapping/>
  </p:clrMapOvr>
  <mc:AlternateContent xmlns:mc="http://schemas.openxmlformats.org/markup-compatibility/2006">
    <mc:Choice xmlns:p14="http://schemas.microsoft.com/office/powerpoint/2010/main" Requires="p14">
      <p:transition p14:dur="250">
        <p14:prism isContent="1" isInverted="1"/>
      </p:transition>
    </mc:Choice>
    <mc:Fallback>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526473" y="1280160"/>
            <a:ext cx="11411527" cy="5076190"/>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1000" b="1" dirty="0" smtClean="0">
              <a:solidFill>
                <a:srgbClr val="FF0000"/>
              </a:solidFill>
            </a:endParaRPr>
          </a:p>
          <a:p>
            <a:pPr marL="457200" indent="-457200" algn="just">
              <a:lnSpc>
                <a:spcPct val="100000"/>
              </a:lnSpc>
              <a:spcBef>
                <a:spcPts val="0"/>
              </a:spcBef>
              <a:spcAft>
                <a:spcPts val="400"/>
              </a:spcAft>
              <a:buFont typeface="+mj-lt"/>
              <a:buAutoNum type="arabicPeriod"/>
            </a:pPr>
            <a:r>
              <a:rPr lang="tr-TR" sz="2400" b="1" dirty="0">
                <a:solidFill>
                  <a:srgbClr val="0000CC"/>
                </a:solidFill>
              </a:rPr>
              <a:t>Öğrenme kaynakları ve bu kaynakların yeterlilik durumu, kullanılması ve geliştirilmesine yönelik planlamalar ve uygulamalara</a:t>
            </a:r>
            <a:r>
              <a:rPr lang="tr-TR" sz="2400" dirty="0"/>
              <a:t> ilişkin kanıtlar (kararlar, planlamalar, toplantı tutanakları</a:t>
            </a:r>
            <a:r>
              <a:rPr lang="tr-TR" sz="2400" dirty="0" smtClean="0"/>
              <a:t>, vb</a:t>
            </a:r>
            <a:r>
              <a:rPr lang="tr-TR" sz="2400" dirty="0" smtClean="0"/>
              <a:t>.),</a:t>
            </a:r>
          </a:p>
          <a:p>
            <a:pPr marL="457200" indent="-457200" algn="just">
              <a:lnSpc>
                <a:spcPct val="100000"/>
              </a:lnSpc>
              <a:spcBef>
                <a:spcPts val="0"/>
              </a:spcBef>
              <a:spcAft>
                <a:spcPts val="400"/>
              </a:spcAft>
              <a:buFont typeface="+mj-lt"/>
              <a:buAutoNum type="arabicPeriod"/>
            </a:pPr>
            <a:endParaRPr lang="tr-TR" sz="2400" dirty="0"/>
          </a:p>
          <a:p>
            <a:pPr marL="457200" indent="-457200" algn="just">
              <a:lnSpc>
                <a:spcPct val="100000"/>
              </a:lnSpc>
              <a:spcBef>
                <a:spcPts val="0"/>
              </a:spcBef>
              <a:spcAft>
                <a:spcPts val="400"/>
              </a:spcAft>
              <a:buFont typeface="+mj-lt"/>
              <a:buAutoNum type="arabicPeriod"/>
            </a:pPr>
            <a:r>
              <a:rPr lang="tr-TR" sz="2400" dirty="0"/>
              <a:t>Birimdeki </a:t>
            </a:r>
            <a:r>
              <a:rPr lang="tr-TR" sz="2400" b="1" dirty="0">
                <a:solidFill>
                  <a:srgbClr val="0000CC"/>
                </a:solidFill>
              </a:rPr>
              <a:t>öğrenme kaynaklarının kullanımına yönelik tanımlı ilke, usul ve esaslar / süreçler / iş akışları, vb., </a:t>
            </a:r>
          </a:p>
          <a:p>
            <a:pPr marL="457200" indent="-457200" algn="just">
              <a:lnSpc>
                <a:spcPct val="100000"/>
              </a:lnSpc>
              <a:spcBef>
                <a:spcPts val="0"/>
              </a:spcBef>
              <a:spcAft>
                <a:spcPts val="400"/>
              </a:spcAft>
              <a:buFont typeface="+mj-lt"/>
              <a:buAutoNum type="arabicPeriod"/>
            </a:pPr>
            <a:endParaRPr lang="tr-TR" sz="2400" dirty="0" smtClean="0"/>
          </a:p>
          <a:p>
            <a:pPr marL="457200" indent="-457200" algn="just">
              <a:lnSpc>
                <a:spcPct val="100000"/>
              </a:lnSpc>
              <a:spcBef>
                <a:spcPts val="0"/>
              </a:spcBef>
              <a:spcAft>
                <a:spcPts val="400"/>
              </a:spcAft>
              <a:buFont typeface="+mj-lt"/>
              <a:buAutoNum type="arabicPeriod"/>
            </a:pPr>
            <a:r>
              <a:rPr lang="tr-TR" sz="2400" dirty="0" smtClean="0"/>
              <a:t>Birimin </a:t>
            </a:r>
            <a:r>
              <a:rPr lang="tr-TR" sz="2400" dirty="0"/>
              <a:t>eğitim verdiği alanda </a:t>
            </a:r>
            <a:r>
              <a:rPr lang="tr-TR" sz="2400" b="1" dirty="0">
                <a:solidFill>
                  <a:srgbClr val="0000CC"/>
                </a:solidFill>
              </a:rPr>
              <a:t>Kütüphanede bulunan kaynak sayısı,</a:t>
            </a:r>
          </a:p>
          <a:p>
            <a:pPr marL="457200" indent="-457200" algn="just">
              <a:lnSpc>
                <a:spcPct val="100000"/>
              </a:lnSpc>
              <a:spcBef>
                <a:spcPts val="0"/>
              </a:spcBef>
              <a:spcAft>
                <a:spcPts val="400"/>
              </a:spcAft>
              <a:buFont typeface="+mj-lt"/>
              <a:buAutoNum type="arabicPeriod"/>
            </a:pPr>
            <a:endParaRPr lang="tr-TR" sz="2400" dirty="0" smtClean="0"/>
          </a:p>
          <a:p>
            <a:pPr marL="457200" indent="-457200" algn="just">
              <a:lnSpc>
                <a:spcPct val="100000"/>
              </a:lnSpc>
              <a:spcBef>
                <a:spcPts val="0"/>
              </a:spcBef>
              <a:spcAft>
                <a:spcPts val="400"/>
              </a:spcAft>
              <a:buFont typeface="+mj-lt"/>
              <a:buAutoNum type="arabicPeriod"/>
            </a:pPr>
            <a:r>
              <a:rPr lang="tr-TR" sz="2400" dirty="0" smtClean="0"/>
              <a:t>Birimdeki </a:t>
            </a:r>
            <a:r>
              <a:rPr lang="tr-TR" sz="2400" b="1" dirty="0">
                <a:solidFill>
                  <a:srgbClr val="0000CC"/>
                </a:solidFill>
              </a:rPr>
              <a:t>derslik/amfi/ laboratuvar/ atölye gibi fiziki kaynakların </a:t>
            </a:r>
            <a:r>
              <a:rPr lang="tr-TR" sz="2400" dirty="0"/>
              <a:t>kullanım durum analizi ve raporu</a:t>
            </a:r>
            <a:r>
              <a:rPr lang="tr-TR" sz="2400" dirty="0" smtClean="0"/>
              <a:t>,</a:t>
            </a:r>
            <a:endParaRPr lang="tr-TR" sz="2400" dirty="0"/>
          </a:p>
        </p:txBody>
      </p:sp>
      <p:sp>
        <p:nvSpPr>
          <p:cNvPr id="4" name="Veri Yer Tutucusu 3"/>
          <p:cNvSpPr>
            <a:spLocks noGrp="1"/>
          </p:cNvSpPr>
          <p:nvPr>
            <p:ph type="dt" sz="half" idx="10"/>
          </p:nvPr>
        </p:nvSpPr>
        <p:spPr/>
        <p:txBody>
          <a:bodyPr/>
          <a:lstStyle/>
          <a:p>
            <a:fld id="{7610B0DA-A1FD-404E-9B9D-8D5682AD84C0}"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57</a:t>
            </a:fld>
            <a:endParaRPr lang="tr-TR"/>
          </a:p>
        </p:txBody>
      </p:sp>
      <p:sp>
        <p:nvSpPr>
          <p:cNvPr id="10" name="Unvan 1"/>
          <p:cNvSpPr>
            <a:spLocks noGrp="1"/>
          </p:cNvSpPr>
          <p:nvPr>
            <p:ph type="title"/>
          </p:nvPr>
        </p:nvSpPr>
        <p:spPr>
          <a:xfrm>
            <a:off x="0" y="172621"/>
            <a:ext cx="12168495" cy="771275"/>
          </a:xfrm>
        </p:spPr>
        <p:txBody>
          <a:bodyPr>
            <a:noAutofit/>
          </a:bodyPr>
          <a:lstStyle/>
          <a:p>
            <a:pPr marL="0" indent="0" algn="ctr">
              <a:lnSpc>
                <a:spcPct val="100000"/>
              </a:lnSpc>
              <a:spcBef>
                <a:spcPts val="0"/>
              </a:spcBef>
            </a:pPr>
            <a:r>
              <a:rPr lang="tr-TR" sz="2800" b="1" dirty="0">
                <a:solidFill>
                  <a:srgbClr val="FF0000"/>
                </a:solidFill>
              </a:rPr>
              <a:t>B.3. Öğrenme Kaynakları ve Akademik Destek Hizmetleri </a:t>
            </a:r>
            <a:r>
              <a:rPr lang="tr-TR" sz="2800" b="1" dirty="0" smtClean="0">
                <a:solidFill>
                  <a:srgbClr val="FF0000"/>
                </a:solidFill>
              </a:rPr>
              <a:t>/</a:t>
            </a:r>
            <a:br>
              <a:rPr lang="tr-TR" sz="2800" b="1" dirty="0" smtClean="0">
                <a:solidFill>
                  <a:srgbClr val="FF0000"/>
                </a:solidFill>
              </a:rPr>
            </a:br>
            <a:r>
              <a:rPr lang="tr-TR" sz="2800" b="1" dirty="0" smtClean="0">
                <a:solidFill>
                  <a:srgbClr val="0000CC"/>
                </a:solidFill>
              </a:rPr>
              <a:t>B.3.1</a:t>
            </a:r>
            <a:r>
              <a:rPr lang="tr-TR" sz="2800" b="1" dirty="0">
                <a:solidFill>
                  <a:srgbClr val="0000CC"/>
                </a:solidFill>
              </a:rPr>
              <a:t>. Öğrenme ortam ve kaynakları</a:t>
            </a:r>
            <a:endParaRPr lang="tr-TR" sz="2800" dirty="0">
              <a:solidFill>
                <a:srgbClr val="0000CC"/>
              </a:solidFill>
            </a:endParaRPr>
          </a:p>
        </p:txBody>
      </p:sp>
    </p:spTree>
    <p:extLst>
      <p:ext uri="{BB962C8B-B14F-4D97-AF65-F5344CB8AC3E}">
        <p14:creationId xmlns:p14="http://schemas.microsoft.com/office/powerpoint/2010/main" val="2213757863"/>
      </p:ext>
    </p:extLst>
  </p:cSld>
  <p:clrMapOvr>
    <a:masterClrMapping/>
  </p:clrMapOvr>
  <mc:AlternateContent xmlns:mc="http://schemas.openxmlformats.org/markup-compatibility/2006">
    <mc:Choice xmlns:p14="http://schemas.microsoft.com/office/powerpoint/2010/main" Requires="p14">
      <p:transition p14:dur="250">
        <p14:prism isContent="1" isInverted="1"/>
      </p:transition>
    </mc:Choice>
    <mc:Fallback>
      <p:transition>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526473" y="1330960"/>
            <a:ext cx="11375475" cy="5025390"/>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1000" b="1" dirty="0" smtClean="0">
              <a:solidFill>
                <a:srgbClr val="FF0000"/>
              </a:solidFill>
            </a:endParaRPr>
          </a:p>
          <a:p>
            <a:pPr marL="457200" indent="-457200" algn="just">
              <a:lnSpc>
                <a:spcPct val="100000"/>
              </a:lnSpc>
              <a:spcBef>
                <a:spcPts val="0"/>
              </a:spcBef>
              <a:spcAft>
                <a:spcPts val="400"/>
              </a:spcAft>
              <a:buFont typeface="+mj-lt"/>
              <a:buAutoNum type="arabicPeriod" startAt="5"/>
            </a:pPr>
            <a:r>
              <a:rPr lang="tr-TR" sz="2400" dirty="0"/>
              <a:t>Öğrenme kaynaklarına </a:t>
            </a:r>
            <a:r>
              <a:rPr lang="tr-TR" sz="2400" b="1" dirty="0">
                <a:solidFill>
                  <a:srgbClr val="0000CC"/>
                </a:solidFill>
              </a:rPr>
              <a:t>erişilebilirlik kanıtları </a:t>
            </a:r>
            <a:r>
              <a:rPr lang="tr-TR" sz="2400" dirty="0"/>
              <a:t>(Uzaktan eğitim dahil),</a:t>
            </a:r>
          </a:p>
          <a:p>
            <a:pPr marL="457200" indent="-457200" algn="just">
              <a:lnSpc>
                <a:spcPct val="100000"/>
              </a:lnSpc>
              <a:spcBef>
                <a:spcPts val="0"/>
              </a:spcBef>
              <a:spcAft>
                <a:spcPts val="400"/>
              </a:spcAft>
              <a:buFont typeface="+mj-lt"/>
              <a:buAutoNum type="arabicPeriod" startAt="5"/>
            </a:pPr>
            <a:endParaRPr lang="tr-TR" sz="2400" dirty="0" smtClean="0"/>
          </a:p>
          <a:p>
            <a:pPr marL="457200" indent="-457200" algn="just">
              <a:lnSpc>
                <a:spcPct val="100000"/>
              </a:lnSpc>
              <a:spcBef>
                <a:spcPts val="0"/>
              </a:spcBef>
              <a:spcAft>
                <a:spcPts val="400"/>
              </a:spcAft>
              <a:buFont typeface="+mj-lt"/>
              <a:buAutoNum type="arabicPeriod" startAt="5"/>
            </a:pPr>
            <a:r>
              <a:rPr lang="tr-TR" sz="2400" b="1" dirty="0" smtClean="0">
                <a:solidFill>
                  <a:srgbClr val="0000CC"/>
                </a:solidFill>
              </a:rPr>
              <a:t>Öğrenme </a:t>
            </a:r>
            <a:r>
              <a:rPr lang="tr-TR" sz="2400" b="1" dirty="0">
                <a:solidFill>
                  <a:srgbClr val="0000CC"/>
                </a:solidFill>
              </a:rPr>
              <a:t>yönetim sistemi </a:t>
            </a:r>
            <a:r>
              <a:rPr lang="tr-TR" sz="2400" dirty="0"/>
              <a:t>uygulamalarına ilişkin örnekler,</a:t>
            </a:r>
          </a:p>
          <a:p>
            <a:pPr marL="457200" indent="-457200" algn="just">
              <a:lnSpc>
                <a:spcPct val="100000"/>
              </a:lnSpc>
              <a:spcBef>
                <a:spcPts val="0"/>
              </a:spcBef>
              <a:spcAft>
                <a:spcPts val="400"/>
              </a:spcAft>
              <a:buFont typeface="+mj-lt"/>
              <a:buAutoNum type="arabicPeriod" startAt="5"/>
            </a:pPr>
            <a:endParaRPr lang="tr-TR" sz="2400" dirty="0" smtClean="0"/>
          </a:p>
          <a:p>
            <a:pPr marL="457200" indent="-457200" algn="just">
              <a:lnSpc>
                <a:spcPct val="100000"/>
              </a:lnSpc>
              <a:spcBef>
                <a:spcPts val="0"/>
              </a:spcBef>
              <a:spcAft>
                <a:spcPts val="400"/>
              </a:spcAft>
              <a:buFont typeface="+mj-lt"/>
              <a:buAutoNum type="arabicPeriod" startAt="5"/>
            </a:pPr>
            <a:r>
              <a:rPr lang="tr-TR" sz="2400" dirty="0" smtClean="0"/>
              <a:t>Öğrenme </a:t>
            </a:r>
            <a:r>
              <a:rPr lang="tr-TR" sz="2400" dirty="0"/>
              <a:t>kaynakları ve bu kaynakların yeterlilik durumu ile kullanılmasının </a:t>
            </a:r>
            <a:r>
              <a:rPr lang="tr-TR" sz="2400" b="1" dirty="0">
                <a:solidFill>
                  <a:srgbClr val="0000CC"/>
                </a:solidFill>
              </a:rPr>
              <a:t>sistematik olarak izlenmesi, değerlendirilmesi ve düzenli olarak iyileştirilmesine</a:t>
            </a:r>
            <a:r>
              <a:rPr lang="tr-TR" sz="2400" dirty="0"/>
              <a:t> dair kanıtlar </a:t>
            </a:r>
            <a:r>
              <a:rPr lang="tr-TR" sz="2400" i="1" dirty="0">
                <a:solidFill>
                  <a:srgbClr val="0000CC"/>
                </a:solidFill>
              </a:rPr>
              <a:t>(izleme mekanizmaları, paydaş memnuniyet anketleri, geri bildirim araçları, vb.), </a:t>
            </a:r>
          </a:p>
          <a:p>
            <a:pPr marL="457200" indent="-457200" algn="just">
              <a:lnSpc>
                <a:spcPct val="100000"/>
              </a:lnSpc>
              <a:spcBef>
                <a:spcPts val="0"/>
              </a:spcBef>
              <a:spcAft>
                <a:spcPts val="400"/>
              </a:spcAft>
              <a:buFont typeface="+mj-lt"/>
              <a:buAutoNum type="arabicPeriod" startAt="5"/>
            </a:pPr>
            <a:endParaRPr lang="tr-TR" sz="2400" dirty="0" smtClean="0"/>
          </a:p>
          <a:p>
            <a:pPr marL="457200" indent="-457200" algn="just">
              <a:lnSpc>
                <a:spcPct val="100000"/>
              </a:lnSpc>
              <a:spcBef>
                <a:spcPts val="0"/>
              </a:spcBef>
              <a:spcAft>
                <a:spcPts val="400"/>
              </a:spcAft>
              <a:buFont typeface="+mj-lt"/>
              <a:buAutoNum type="arabicPeriod" startAt="5"/>
            </a:pPr>
            <a:r>
              <a:rPr lang="tr-TR" sz="2400" dirty="0" smtClean="0"/>
              <a:t>Standart </a:t>
            </a:r>
            <a:r>
              <a:rPr lang="tr-TR" sz="2400" dirty="0"/>
              <a:t>uygulamalar ve mevzuatın yanı sıra; birimin ihtiyaçları doğrultusunda geliştirdiği özgün yaklaşım ve uygulamalarına ilişkin </a:t>
            </a:r>
            <a:r>
              <a:rPr lang="tr-TR" sz="2400" dirty="0" smtClean="0"/>
              <a:t>kanıtlar.</a:t>
            </a:r>
            <a:endParaRPr lang="tr-TR" sz="2400" dirty="0"/>
          </a:p>
        </p:txBody>
      </p:sp>
      <p:sp>
        <p:nvSpPr>
          <p:cNvPr id="4" name="Veri Yer Tutucusu 3"/>
          <p:cNvSpPr>
            <a:spLocks noGrp="1"/>
          </p:cNvSpPr>
          <p:nvPr>
            <p:ph type="dt" sz="half" idx="10"/>
          </p:nvPr>
        </p:nvSpPr>
        <p:spPr/>
        <p:txBody>
          <a:bodyPr/>
          <a:lstStyle/>
          <a:p>
            <a:fld id="{930AC9A8-1491-4C3E-9C6A-6B95843BF1A2}"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58</a:t>
            </a:fld>
            <a:endParaRPr lang="tr-TR"/>
          </a:p>
        </p:txBody>
      </p:sp>
      <p:sp>
        <p:nvSpPr>
          <p:cNvPr id="10" name="Unvan 1"/>
          <p:cNvSpPr>
            <a:spLocks noGrp="1"/>
          </p:cNvSpPr>
          <p:nvPr>
            <p:ph type="title"/>
          </p:nvPr>
        </p:nvSpPr>
        <p:spPr>
          <a:xfrm>
            <a:off x="0" y="172621"/>
            <a:ext cx="12168495" cy="771275"/>
          </a:xfrm>
        </p:spPr>
        <p:txBody>
          <a:bodyPr>
            <a:noAutofit/>
          </a:bodyPr>
          <a:lstStyle/>
          <a:p>
            <a:pPr marL="0" indent="0" algn="ctr">
              <a:lnSpc>
                <a:spcPct val="100000"/>
              </a:lnSpc>
              <a:spcBef>
                <a:spcPts val="0"/>
              </a:spcBef>
            </a:pPr>
            <a:r>
              <a:rPr lang="tr-TR" sz="2800" b="1" dirty="0">
                <a:solidFill>
                  <a:srgbClr val="FF0000"/>
                </a:solidFill>
              </a:rPr>
              <a:t>B.3. Öğrenme Kaynakları ve Akademik Destek Hizmetleri </a:t>
            </a:r>
            <a:r>
              <a:rPr lang="tr-TR" sz="2800" b="1" dirty="0" smtClean="0">
                <a:solidFill>
                  <a:srgbClr val="FF0000"/>
                </a:solidFill>
              </a:rPr>
              <a:t>/</a:t>
            </a:r>
            <a:br>
              <a:rPr lang="tr-TR" sz="2800" b="1" dirty="0" smtClean="0">
                <a:solidFill>
                  <a:srgbClr val="FF0000"/>
                </a:solidFill>
              </a:rPr>
            </a:br>
            <a:r>
              <a:rPr lang="tr-TR" sz="2800" b="1" dirty="0" smtClean="0">
                <a:solidFill>
                  <a:srgbClr val="0000CC"/>
                </a:solidFill>
              </a:rPr>
              <a:t>B.3.1</a:t>
            </a:r>
            <a:r>
              <a:rPr lang="tr-TR" sz="2800" b="1" dirty="0">
                <a:solidFill>
                  <a:srgbClr val="0000CC"/>
                </a:solidFill>
              </a:rPr>
              <a:t>. Öğrenme ortam ve kaynakları</a:t>
            </a:r>
            <a:endParaRPr lang="tr-TR" sz="2800" dirty="0">
              <a:solidFill>
                <a:srgbClr val="0000CC"/>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1978291459"/>
      </p:ext>
    </p:extLst>
  </p:cSld>
  <p:clrMapOvr>
    <a:masterClrMapping/>
  </p:clrMapOvr>
  <mc:AlternateContent xmlns:mc="http://schemas.openxmlformats.org/markup-compatibility/2006">
    <mc:Choice xmlns:p14="http://schemas.microsoft.com/office/powerpoint/2010/main" Requires="p14">
      <p:transition p14:dur="250">
        <p14:prism isContent="1" isInverted="1"/>
      </p:transition>
    </mc:Choice>
    <mc:Fallback>
      <p:transition>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9324" y="128337"/>
            <a:ext cx="11271840" cy="901567"/>
          </a:xfrm>
        </p:spPr>
        <p:txBody>
          <a:bodyPr>
            <a:noAutofit/>
          </a:bodyPr>
          <a:lstStyle/>
          <a:p>
            <a:pPr algn="ctr"/>
            <a:r>
              <a:rPr lang="tr-TR" sz="2800" b="1" dirty="0">
                <a:solidFill>
                  <a:srgbClr val="FF0000"/>
                </a:solidFill>
              </a:rPr>
              <a:t>B.3. Öğrenme Kaynakları ve Akademik Destek Hizmetleri / </a:t>
            </a:r>
            <a:r>
              <a:rPr lang="tr-TR" sz="2800" b="1" dirty="0" smtClean="0">
                <a:solidFill>
                  <a:srgbClr val="FF0000"/>
                </a:solidFill>
              </a:rPr>
              <a:t/>
            </a:r>
            <a:br>
              <a:rPr lang="tr-TR" sz="2800" b="1" dirty="0" smtClean="0">
                <a:solidFill>
                  <a:srgbClr val="FF0000"/>
                </a:solidFill>
              </a:rPr>
            </a:br>
            <a:r>
              <a:rPr lang="tr-TR" sz="2800" b="1" dirty="0" smtClean="0">
                <a:solidFill>
                  <a:srgbClr val="0000CC"/>
                </a:solidFill>
              </a:rPr>
              <a:t>B.3.2. Akademik destek hizmetleri</a:t>
            </a:r>
            <a:endParaRPr lang="tr-TR" sz="2800" dirty="0">
              <a:solidFill>
                <a:srgbClr val="0000CC"/>
              </a:solidFill>
            </a:endParaRPr>
          </a:p>
        </p:txBody>
      </p:sp>
      <p:sp>
        <p:nvSpPr>
          <p:cNvPr id="3" name="İçerik Yer Tutucusu 2"/>
          <p:cNvSpPr>
            <a:spLocks noGrp="1"/>
          </p:cNvSpPr>
          <p:nvPr>
            <p:ph idx="1"/>
          </p:nvPr>
        </p:nvSpPr>
        <p:spPr>
          <a:xfrm>
            <a:off x="442452" y="1584959"/>
            <a:ext cx="11292348" cy="4591251"/>
          </a:xfrm>
        </p:spPr>
        <p:txBody>
          <a:bodyPr>
            <a:noAutofit/>
          </a:bodyPr>
          <a:lstStyle/>
          <a:p>
            <a:pPr algn="just">
              <a:lnSpc>
                <a:spcPct val="110000"/>
              </a:lnSpc>
              <a:spcBef>
                <a:spcPts val="0"/>
              </a:spcBef>
              <a:spcAft>
                <a:spcPts val="400"/>
              </a:spcAft>
            </a:pPr>
            <a:r>
              <a:rPr lang="tr-TR" sz="3200" dirty="0"/>
              <a:t>Öğrencinin akademik gelişimini takip eden, yön gösteren, </a:t>
            </a:r>
            <a:r>
              <a:rPr lang="tr-TR" sz="3200" b="1" dirty="0">
                <a:solidFill>
                  <a:srgbClr val="0000CC"/>
                </a:solidFill>
              </a:rPr>
              <a:t>akademik sorunlarına ve kariyer planlamasına </a:t>
            </a:r>
            <a:r>
              <a:rPr lang="tr-TR" sz="3200" dirty="0"/>
              <a:t>destek olan bir </a:t>
            </a:r>
            <a:r>
              <a:rPr lang="tr-TR" sz="3200" b="1" dirty="0">
                <a:solidFill>
                  <a:srgbClr val="FF0000"/>
                </a:solidFill>
              </a:rPr>
              <a:t>danışman öğretim üyesi bulunmaktadır. </a:t>
            </a:r>
            <a:endParaRPr lang="tr-TR" sz="3200" b="1" dirty="0" smtClean="0">
              <a:solidFill>
                <a:srgbClr val="FF0000"/>
              </a:solidFill>
            </a:endParaRPr>
          </a:p>
          <a:p>
            <a:pPr algn="just">
              <a:lnSpc>
                <a:spcPct val="110000"/>
              </a:lnSpc>
              <a:spcBef>
                <a:spcPts val="0"/>
              </a:spcBef>
              <a:spcAft>
                <a:spcPts val="400"/>
              </a:spcAft>
            </a:pPr>
            <a:endParaRPr lang="tr-TR" sz="3200" dirty="0" smtClean="0"/>
          </a:p>
          <a:p>
            <a:pPr algn="just">
              <a:lnSpc>
                <a:spcPct val="110000"/>
              </a:lnSpc>
              <a:spcBef>
                <a:spcPts val="0"/>
              </a:spcBef>
              <a:spcAft>
                <a:spcPts val="400"/>
              </a:spcAft>
            </a:pPr>
            <a:r>
              <a:rPr lang="tr-TR" sz="3200" dirty="0" smtClean="0"/>
              <a:t>Danışmanlık </a:t>
            </a:r>
            <a:r>
              <a:rPr lang="tr-TR" sz="3200" dirty="0"/>
              <a:t>sistemi </a:t>
            </a:r>
            <a:r>
              <a:rPr lang="tr-TR" sz="3200" b="1" dirty="0">
                <a:solidFill>
                  <a:srgbClr val="FF0000"/>
                </a:solidFill>
              </a:rPr>
              <a:t>öğrenci </a:t>
            </a:r>
            <a:r>
              <a:rPr lang="tr-TR" sz="3200" b="1" dirty="0" err="1">
                <a:solidFill>
                  <a:srgbClr val="FF0000"/>
                </a:solidFill>
              </a:rPr>
              <a:t>portfolyosu</a:t>
            </a:r>
            <a:r>
              <a:rPr lang="tr-TR" sz="3200" b="1" dirty="0">
                <a:solidFill>
                  <a:srgbClr val="FF0000"/>
                </a:solidFill>
              </a:rPr>
              <a:t> </a:t>
            </a:r>
            <a:r>
              <a:rPr lang="tr-TR" sz="3200" dirty="0"/>
              <a:t>gibi yöntemlerle takip edilmekte ve iyileştirilmektedir. </a:t>
            </a:r>
            <a:endParaRPr lang="tr-TR" sz="3200" dirty="0" smtClean="0"/>
          </a:p>
        </p:txBody>
      </p:sp>
      <p:sp>
        <p:nvSpPr>
          <p:cNvPr id="4" name="Veri Yer Tutucusu 3"/>
          <p:cNvSpPr>
            <a:spLocks noGrp="1"/>
          </p:cNvSpPr>
          <p:nvPr>
            <p:ph type="dt" sz="half" idx="10"/>
          </p:nvPr>
        </p:nvSpPr>
        <p:spPr/>
        <p:txBody>
          <a:bodyPr/>
          <a:lstStyle/>
          <a:p>
            <a:fld id="{0F827CE0-E66E-48D8-B6CF-8B8319AD40E2}"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59</a:t>
            </a:fld>
            <a:endParaRPr lang="tr-TR"/>
          </a:p>
        </p:txBody>
      </p:sp>
    </p:spTree>
    <p:extLst>
      <p:ext uri="{BB962C8B-B14F-4D97-AF65-F5344CB8AC3E}">
        <p14:creationId xmlns:p14="http://schemas.microsoft.com/office/powerpoint/2010/main" val="3185229341"/>
      </p:ext>
    </p:extLst>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0" y="141605"/>
            <a:ext cx="12192000" cy="772795"/>
          </a:xfrm>
        </p:spPr>
        <p:txBody>
          <a:bodyPr>
            <a:normAutofit/>
          </a:bodyPr>
          <a:lstStyle/>
          <a:p>
            <a:pPr algn="ctr"/>
            <a:r>
              <a:rPr lang="tr-TR" sz="3200" b="1" dirty="0">
                <a:solidFill>
                  <a:srgbClr val="0000CC"/>
                </a:solidFill>
              </a:rPr>
              <a:t>B.1 Program Tasarımı, Değerlendirmesi ve Güncellenmesi </a:t>
            </a:r>
            <a:endParaRPr lang="tr-TR" sz="3200" b="1" dirty="0"/>
          </a:p>
        </p:txBody>
      </p:sp>
      <p:sp>
        <p:nvSpPr>
          <p:cNvPr id="7" name="İçerik Yer Tutucusu 6"/>
          <p:cNvSpPr>
            <a:spLocks noGrp="1"/>
          </p:cNvSpPr>
          <p:nvPr>
            <p:ph idx="1"/>
          </p:nvPr>
        </p:nvSpPr>
        <p:spPr>
          <a:xfrm>
            <a:off x="467360" y="943181"/>
            <a:ext cx="11521440" cy="2778581"/>
          </a:xfrm>
        </p:spPr>
        <p:txBody>
          <a:bodyPr>
            <a:normAutofit/>
          </a:bodyPr>
          <a:lstStyle/>
          <a:p>
            <a:pPr>
              <a:lnSpc>
                <a:spcPct val="100000"/>
              </a:lnSpc>
              <a:spcBef>
                <a:spcPts val="0"/>
              </a:spcBef>
              <a:spcAft>
                <a:spcPts val="400"/>
              </a:spcAft>
            </a:pPr>
            <a:r>
              <a:rPr lang="tr-TR" dirty="0"/>
              <a:t>Birim, </a:t>
            </a:r>
            <a:r>
              <a:rPr lang="tr-TR" b="1" dirty="0" smtClean="0"/>
              <a:t>öğretim </a:t>
            </a:r>
            <a:r>
              <a:rPr lang="tr-TR" b="1" dirty="0"/>
              <a:t>programlarını </a:t>
            </a:r>
            <a:r>
              <a:rPr lang="tr-TR" b="1" dirty="0">
                <a:solidFill>
                  <a:srgbClr val="FF0000"/>
                </a:solidFill>
              </a:rPr>
              <a:t>Türkiye Yükseköğretim Yeterlilikleri Çerçevesi </a:t>
            </a:r>
            <a:r>
              <a:rPr lang="tr-TR" dirty="0"/>
              <a:t>ile uyumlu; </a:t>
            </a:r>
          </a:p>
          <a:p>
            <a:pPr lvl="1">
              <a:lnSpc>
                <a:spcPct val="100000"/>
              </a:lnSpc>
              <a:spcBef>
                <a:spcPts val="0"/>
              </a:spcBef>
              <a:spcAft>
                <a:spcPts val="400"/>
              </a:spcAft>
            </a:pPr>
            <a:r>
              <a:rPr lang="tr-TR" sz="2800" b="1" dirty="0" smtClean="0">
                <a:solidFill>
                  <a:srgbClr val="FF0000"/>
                </a:solidFill>
              </a:rPr>
              <a:t>öğretim </a:t>
            </a:r>
            <a:r>
              <a:rPr lang="tr-TR" sz="2800" b="1" dirty="0">
                <a:solidFill>
                  <a:srgbClr val="FF0000"/>
                </a:solidFill>
              </a:rPr>
              <a:t>amaçlarına ve öğrenme çıktılarına </a:t>
            </a:r>
            <a:r>
              <a:rPr lang="tr-TR" sz="2800" b="1" dirty="0">
                <a:solidFill>
                  <a:srgbClr val="0000CC"/>
                </a:solidFill>
              </a:rPr>
              <a:t>uygun olarak tasarlamalı</a:t>
            </a:r>
            <a:r>
              <a:rPr lang="tr-TR" sz="2800" dirty="0"/>
              <a:t>, </a:t>
            </a:r>
            <a:endParaRPr lang="tr-TR" sz="2800" dirty="0" smtClean="0"/>
          </a:p>
          <a:p>
            <a:pPr lvl="1">
              <a:lnSpc>
                <a:spcPct val="100000"/>
              </a:lnSpc>
              <a:spcBef>
                <a:spcPts val="0"/>
              </a:spcBef>
              <a:spcAft>
                <a:spcPts val="400"/>
              </a:spcAft>
            </a:pPr>
            <a:r>
              <a:rPr lang="tr-TR" sz="2800" b="1" dirty="0" smtClean="0">
                <a:solidFill>
                  <a:srgbClr val="FF0000"/>
                </a:solidFill>
              </a:rPr>
              <a:t>öğrencilerin </a:t>
            </a:r>
            <a:r>
              <a:rPr lang="tr-TR" sz="2800" b="1" dirty="0">
                <a:solidFill>
                  <a:srgbClr val="FF0000"/>
                </a:solidFill>
              </a:rPr>
              <a:t>ve toplumun ihtiyaçlarına </a:t>
            </a:r>
            <a:r>
              <a:rPr lang="tr-TR" sz="2800" b="1" dirty="0"/>
              <a:t>cevap verdiğinden </a:t>
            </a:r>
            <a:r>
              <a:rPr lang="tr-TR" sz="2800" dirty="0"/>
              <a:t>emin olmak için </a:t>
            </a:r>
            <a:r>
              <a:rPr lang="tr-TR" sz="2800" b="1" dirty="0">
                <a:solidFill>
                  <a:srgbClr val="0000CC"/>
                </a:solidFill>
              </a:rPr>
              <a:t>periyodik olarak değerlendirmeli ve güncellemelidir.</a:t>
            </a:r>
          </a:p>
          <a:p>
            <a:pPr>
              <a:lnSpc>
                <a:spcPct val="100000"/>
              </a:lnSpc>
              <a:spcBef>
                <a:spcPts val="0"/>
              </a:spcBef>
              <a:spcAft>
                <a:spcPts val="400"/>
              </a:spcAft>
            </a:pPr>
            <a:endParaRPr lang="tr-TR" dirty="0"/>
          </a:p>
        </p:txBody>
      </p:sp>
      <p:sp>
        <p:nvSpPr>
          <p:cNvPr id="3" name="Veri Yer Tutucusu 2"/>
          <p:cNvSpPr>
            <a:spLocks noGrp="1"/>
          </p:cNvSpPr>
          <p:nvPr>
            <p:ph type="dt" sz="half" idx="10"/>
          </p:nvPr>
        </p:nvSpPr>
        <p:spPr/>
        <p:txBody>
          <a:bodyPr/>
          <a:lstStyle/>
          <a:p>
            <a:fld id="{AE25C2CD-9C5A-4106-A13F-7AC2ADE0B210}" type="datetime1">
              <a:rPr lang="tr-TR" smtClean="0"/>
              <a:t>8.10.2025</a:t>
            </a:fld>
            <a:endParaRPr lang="tr-TR"/>
          </a:p>
        </p:txBody>
      </p:sp>
      <p:sp>
        <p:nvSpPr>
          <p:cNvPr id="4" name="Altbilgi Yer Tutucusu 3"/>
          <p:cNvSpPr>
            <a:spLocks noGrp="1"/>
          </p:cNvSpPr>
          <p:nvPr>
            <p:ph type="ftr" sz="quarter" idx="11"/>
          </p:nvPr>
        </p:nvSpPr>
        <p:spPr/>
        <p:txBody>
          <a:bodyPr/>
          <a:lstStyle/>
          <a:p>
            <a:r>
              <a:rPr lang="tr-TR" smtClean="0"/>
              <a:t>TRÜ KALİTE KOORDİNATÖRLÜĞÜ</a:t>
            </a:r>
            <a:endParaRPr lang="tr-TR"/>
          </a:p>
        </p:txBody>
      </p:sp>
      <p:sp>
        <p:nvSpPr>
          <p:cNvPr id="5" name="Slayt Numarası Yer Tutucusu 4"/>
          <p:cNvSpPr>
            <a:spLocks noGrp="1"/>
          </p:cNvSpPr>
          <p:nvPr>
            <p:ph type="sldNum" sz="quarter" idx="12"/>
          </p:nvPr>
        </p:nvSpPr>
        <p:spPr/>
        <p:txBody>
          <a:bodyPr/>
          <a:lstStyle/>
          <a:p>
            <a:fld id="{DDCE7859-ABE5-4F86-9590-63E6FFC2B8A3}" type="slidenum">
              <a:rPr lang="tr-TR" smtClean="0"/>
              <a:pPr/>
              <a:t>6</a:t>
            </a:fld>
            <a:endParaRPr lang="tr-TR"/>
          </a:p>
        </p:txBody>
      </p:sp>
      <p:pic>
        <p:nvPicPr>
          <p:cNvPr id="1026" name="Picture 2" descr="TÜRKİYE YETERLİLİKLER ÇERÇEV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4082739"/>
            <a:ext cx="2921000" cy="2366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ürkiye Yeterlilikler Çerçevesi ve Ders Bilgi Paketle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442" y="3750543"/>
            <a:ext cx="5469358" cy="2577026"/>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2860001239"/>
      </p:ext>
    </p:extLst>
  </p:cSld>
  <p:clrMapOvr>
    <a:masterClrMapping/>
  </p:clrMapOvr>
  <mc:AlternateContent xmlns:mc="http://schemas.openxmlformats.org/markup-compatibility/2006">
    <mc:Choice xmlns:p14="http://schemas.microsoft.com/office/powerpoint/2010/main" Requires="p14">
      <p:transition p14:dur="250">
        <p14:pan dir="u"/>
      </p:transition>
    </mc:Choice>
    <mc:Fallback>
      <p:transition>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9324" y="128337"/>
            <a:ext cx="11271840" cy="901567"/>
          </a:xfrm>
        </p:spPr>
        <p:txBody>
          <a:bodyPr>
            <a:noAutofit/>
          </a:bodyPr>
          <a:lstStyle/>
          <a:p>
            <a:pPr algn="ctr"/>
            <a:r>
              <a:rPr lang="tr-TR" sz="2800" b="1" dirty="0">
                <a:solidFill>
                  <a:srgbClr val="FF0000"/>
                </a:solidFill>
              </a:rPr>
              <a:t>B.3. Öğrenme Kaynakları ve Akademik Destek Hizmetleri / </a:t>
            </a:r>
            <a:r>
              <a:rPr lang="tr-TR" sz="2800" b="1" dirty="0" smtClean="0">
                <a:solidFill>
                  <a:srgbClr val="FF0000"/>
                </a:solidFill>
              </a:rPr>
              <a:t/>
            </a:r>
            <a:br>
              <a:rPr lang="tr-TR" sz="2800" b="1" dirty="0" smtClean="0">
                <a:solidFill>
                  <a:srgbClr val="FF0000"/>
                </a:solidFill>
              </a:rPr>
            </a:br>
            <a:r>
              <a:rPr lang="tr-TR" sz="2800" b="1" dirty="0" smtClean="0">
                <a:solidFill>
                  <a:srgbClr val="0000CC"/>
                </a:solidFill>
              </a:rPr>
              <a:t>B.3.2. Akademik destek hizmetleri</a:t>
            </a:r>
            <a:endParaRPr lang="tr-TR" sz="2800" dirty="0">
              <a:solidFill>
                <a:srgbClr val="0000CC"/>
              </a:solidFill>
            </a:endParaRPr>
          </a:p>
        </p:txBody>
      </p:sp>
      <p:sp>
        <p:nvSpPr>
          <p:cNvPr id="3" name="İçerik Yer Tutucusu 2"/>
          <p:cNvSpPr>
            <a:spLocks noGrp="1"/>
          </p:cNvSpPr>
          <p:nvPr>
            <p:ph idx="1"/>
          </p:nvPr>
        </p:nvSpPr>
        <p:spPr>
          <a:xfrm>
            <a:off x="442452" y="1474839"/>
            <a:ext cx="11385754" cy="4701372"/>
          </a:xfrm>
        </p:spPr>
        <p:txBody>
          <a:bodyPr>
            <a:noAutofit/>
          </a:bodyPr>
          <a:lstStyle/>
          <a:p>
            <a:pPr algn="just">
              <a:lnSpc>
                <a:spcPct val="110000"/>
              </a:lnSpc>
              <a:spcBef>
                <a:spcPts val="0"/>
              </a:spcBef>
              <a:spcAft>
                <a:spcPts val="400"/>
              </a:spcAft>
            </a:pPr>
            <a:r>
              <a:rPr lang="tr-TR" sz="3200" dirty="0" smtClean="0"/>
              <a:t>Öğrencilerin </a:t>
            </a:r>
            <a:r>
              <a:rPr lang="tr-TR" sz="3200" dirty="0"/>
              <a:t>danışmanlarına </a:t>
            </a:r>
            <a:r>
              <a:rPr lang="tr-TR" sz="3200" b="1" dirty="0">
                <a:solidFill>
                  <a:srgbClr val="FF0000"/>
                </a:solidFill>
              </a:rPr>
              <a:t>erişimi kolaydır </a:t>
            </a:r>
            <a:r>
              <a:rPr lang="tr-TR" sz="3200" dirty="0"/>
              <a:t>ve çeşitli </a:t>
            </a:r>
            <a:r>
              <a:rPr lang="tr-TR" sz="3200" b="1" dirty="0">
                <a:solidFill>
                  <a:srgbClr val="FF0000"/>
                </a:solidFill>
              </a:rPr>
              <a:t>erişimi olanakları (yüz yüze, çevrimiçi)</a:t>
            </a:r>
            <a:r>
              <a:rPr lang="tr-TR" sz="3200" dirty="0"/>
              <a:t> bulunmaktadır. </a:t>
            </a:r>
            <a:endParaRPr lang="tr-TR" sz="3200" dirty="0" smtClean="0"/>
          </a:p>
          <a:p>
            <a:pPr algn="just">
              <a:lnSpc>
                <a:spcPct val="110000"/>
              </a:lnSpc>
              <a:spcBef>
                <a:spcPts val="0"/>
              </a:spcBef>
              <a:spcAft>
                <a:spcPts val="400"/>
              </a:spcAft>
            </a:pPr>
            <a:endParaRPr lang="tr-TR" sz="3200" b="1" dirty="0" smtClean="0">
              <a:solidFill>
                <a:srgbClr val="FF0000"/>
              </a:solidFill>
            </a:endParaRPr>
          </a:p>
          <a:p>
            <a:pPr algn="just">
              <a:lnSpc>
                <a:spcPct val="110000"/>
              </a:lnSpc>
              <a:spcBef>
                <a:spcPts val="0"/>
              </a:spcBef>
              <a:spcAft>
                <a:spcPts val="400"/>
              </a:spcAft>
            </a:pPr>
            <a:r>
              <a:rPr lang="tr-TR" sz="3200" b="1" dirty="0" smtClean="0">
                <a:solidFill>
                  <a:srgbClr val="FF0000"/>
                </a:solidFill>
              </a:rPr>
              <a:t>Psikolojik </a:t>
            </a:r>
            <a:r>
              <a:rPr lang="tr-TR" sz="3200" b="1" dirty="0">
                <a:solidFill>
                  <a:srgbClr val="FF0000"/>
                </a:solidFill>
              </a:rPr>
              <a:t>danışmanlık ve kariyer merkezi </a:t>
            </a:r>
            <a:r>
              <a:rPr lang="tr-TR" sz="3200" dirty="0"/>
              <a:t>hizmetleri vardır, erişilebilirdir (yüz yüze ve çevrimiçi) ve öğrencilerin bilgisine sunulmuştur. </a:t>
            </a:r>
            <a:endParaRPr lang="tr-TR" sz="3200" dirty="0" smtClean="0"/>
          </a:p>
          <a:p>
            <a:pPr algn="just">
              <a:lnSpc>
                <a:spcPct val="110000"/>
              </a:lnSpc>
              <a:spcBef>
                <a:spcPts val="0"/>
              </a:spcBef>
              <a:spcAft>
                <a:spcPts val="400"/>
              </a:spcAft>
            </a:pPr>
            <a:endParaRPr lang="tr-TR" sz="3200" dirty="0" smtClean="0"/>
          </a:p>
          <a:p>
            <a:pPr algn="just">
              <a:lnSpc>
                <a:spcPct val="110000"/>
              </a:lnSpc>
              <a:spcBef>
                <a:spcPts val="0"/>
              </a:spcBef>
              <a:spcAft>
                <a:spcPts val="400"/>
              </a:spcAft>
            </a:pPr>
            <a:r>
              <a:rPr lang="tr-TR" sz="3200" dirty="0" smtClean="0"/>
              <a:t>Hizmetlerin </a:t>
            </a:r>
            <a:r>
              <a:rPr lang="tr-TR" sz="3200" dirty="0"/>
              <a:t>yeterliliği </a:t>
            </a:r>
            <a:r>
              <a:rPr lang="tr-TR" sz="3200" b="1" dirty="0">
                <a:solidFill>
                  <a:srgbClr val="FF0000"/>
                </a:solidFill>
              </a:rPr>
              <a:t>takip edilmektedir. </a:t>
            </a:r>
          </a:p>
        </p:txBody>
      </p:sp>
      <p:sp>
        <p:nvSpPr>
          <p:cNvPr id="4" name="Veri Yer Tutucusu 3"/>
          <p:cNvSpPr>
            <a:spLocks noGrp="1"/>
          </p:cNvSpPr>
          <p:nvPr>
            <p:ph type="dt" sz="half" idx="10"/>
          </p:nvPr>
        </p:nvSpPr>
        <p:spPr/>
        <p:txBody>
          <a:bodyPr/>
          <a:lstStyle/>
          <a:p>
            <a:fld id="{65CAFAB5-DA8E-42D3-87D5-41753C815EDA}"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60</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3443492849"/>
      </p:ext>
    </p:extLst>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335281" y="943896"/>
            <a:ext cx="11566668" cy="5412454"/>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1000" b="1" dirty="0" smtClean="0">
              <a:solidFill>
                <a:srgbClr val="FF0000"/>
              </a:solidFill>
            </a:endParaRPr>
          </a:p>
          <a:p>
            <a:pPr marL="360000" indent="-360000">
              <a:lnSpc>
                <a:spcPct val="100000"/>
              </a:lnSpc>
              <a:spcBef>
                <a:spcPts val="0"/>
              </a:spcBef>
              <a:spcAft>
                <a:spcPts val="400"/>
              </a:spcAft>
              <a:buFont typeface="+mj-lt"/>
              <a:buAutoNum type="arabicPeriod"/>
            </a:pPr>
            <a:r>
              <a:rPr lang="tr-TR" sz="2400" b="1" dirty="0">
                <a:solidFill>
                  <a:srgbClr val="0000CC"/>
                </a:solidFill>
              </a:rPr>
              <a:t>Öğrencilere yönelik akademik destek hizmetlerine ilişkin ilke, usul ve esaslar, süreçler, iş akışları, görev tanımları, vb. kanıtlar, </a:t>
            </a:r>
            <a:endParaRPr lang="tr-TR" sz="2400" b="1" dirty="0" smtClean="0">
              <a:solidFill>
                <a:srgbClr val="0000CC"/>
              </a:solidFill>
            </a:endParaRPr>
          </a:p>
          <a:p>
            <a:pPr marL="360000" indent="-360000">
              <a:lnSpc>
                <a:spcPct val="100000"/>
              </a:lnSpc>
              <a:spcBef>
                <a:spcPts val="0"/>
              </a:spcBef>
              <a:spcAft>
                <a:spcPts val="400"/>
              </a:spcAft>
              <a:buFont typeface="+mj-lt"/>
              <a:buAutoNum type="arabicPeriod"/>
            </a:pPr>
            <a:endParaRPr lang="tr-TR" sz="2400" dirty="0"/>
          </a:p>
          <a:p>
            <a:pPr marL="360000" indent="-360000">
              <a:lnSpc>
                <a:spcPct val="100000"/>
              </a:lnSpc>
              <a:spcBef>
                <a:spcPts val="0"/>
              </a:spcBef>
              <a:spcAft>
                <a:spcPts val="400"/>
              </a:spcAft>
              <a:buFont typeface="+mj-lt"/>
              <a:buAutoNum type="arabicPeriod"/>
            </a:pPr>
            <a:r>
              <a:rPr lang="tr-TR" sz="2400" dirty="0"/>
              <a:t>Birimde öğrencilere yönelik destek hizmetlerinin koordinasyonu için oluşturulmuş </a:t>
            </a:r>
            <a:r>
              <a:rPr lang="tr-TR" sz="2400" i="1" dirty="0">
                <a:solidFill>
                  <a:srgbClr val="0000CC"/>
                </a:solidFill>
              </a:rPr>
              <a:t>kurul/komisyon veya görevlendirilmiş personele ait bilgiler ve bunların çalışma usul ve esaslarına ait kanıtlar, </a:t>
            </a:r>
            <a:endParaRPr lang="tr-TR" sz="2400" i="1" dirty="0" smtClean="0">
              <a:solidFill>
                <a:srgbClr val="0000CC"/>
              </a:solidFill>
            </a:endParaRPr>
          </a:p>
          <a:p>
            <a:pPr marL="360000" indent="-360000">
              <a:lnSpc>
                <a:spcPct val="100000"/>
              </a:lnSpc>
              <a:spcBef>
                <a:spcPts val="0"/>
              </a:spcBef>
              <a:spcAft>
                <a:spcPts val="400"/>
              </a:spcAft>
              <a:buFont typeface="+mj-lt"/>
              <a:buAutoNum type="arabicPeriod"/>
            </a:pPr>
            <a:endParaRPr lang="tr-TR" sz="2400" dirty="0"/>
          </a:p>
          <a:p>
            <a:pPr marL="360000" indent="-360000">
              <a:lnSpc>
                <a:spcPct val="100000"/>
              </a:lnSpc>
              <a:spcBef>
                <a:spcPts val="0"/>
              </a:spcBef>
              <a:spcAft>
                <a:spcPts val="400"/>
              </a:spcAft>
              <a:buFont typeface="+mj-lt"/>
              <a:buAutoNum type="arabicPeriod"/>
            </a:pPr>
            <a:r>
              <a:rPr lang="tr-TR" sz="2400" dirty="0"/>
              <a:t>Öğrencilere yönelik akademik destek hizmetlerine (</a:t>
            </a:r>
            <a:r>
              <a:rPr lang="tr-TR" sz="2400" i="1" dirty="0">
                <a:solidFill>
                  <a:srgbClr val="0000CC"/>
                </a:solidFill>
              </a:rPr>
              <a:t>Akademik danışmanlık, rehberlik ve psikolojik danışmanlık ile kariyer merkezi </a:t>
            </a:r>
            <a:r>
              <a:rPr lang="tr-TR" sz="2400" i="1" dirty="0" smtClean="0">
                <a:solidFill>
                  <a:srgbClr val="0000CC"/>
                </a:solidFill>
              </a:rPr>
              <a:t>gibi) </a:t>
            </a:r>
            <a:r>
              <a:rPr lang="tr-TR" sz="2400" dirty="0" smtClean="0"/>
              <a:t>yönelik  </a:t>
            </a:r>
            <a:r>
              <a:rPr lang="tr-TR" sz="2400" dirty="0"/>
              <a:t>birimlerin </a:t>
            </a:r>
            <a:r>
              <a:rPr lang="tr-TR" sz="2400" i="1" dirty="0">
                <a:solidFill>
                  <a:srgbClr val="0000CC"/>
                </a:solidFill>
              </a:rPr>
              <a:t>dönemlik/yıllık planlamalara ilişkin kanıtlar (toplantı karar ve tutanakları, planlar, vb.),</a:t>
            </a:r>
          </a:p>
          <a:p>
            <a:pPr marL="360000" indent="-360000">
              <a:lnSpc>
                <a:spcPct val="100000"/>
              </a:lnSpc>
              <a:spcBef>
                <a:spcPts val="0"/>
              </a:spcBef>
              <a:spcAft>
                <a:spcPts val="400"/>
              </a:spcAft>
              <a:buFont typeface="+mj-lt"/>
              <a:buAutoNum type="arabicPeriod"/>
            </a:pPr>
            <a:endParaRPr lang="tr-TR" sz="2400" dirty="0" smtClean="0"/>
          </a:p>
          <a:p>
            <a:pPr marL="360000" indent="-360000">
              <a:lnSpc>
                <a:spcPct val="100000"/>
              </a:lnSpc>
              <a:spcBef>
                <a:spcPts val="0"/>
              </a:spcBef>
              <a:spcAft>
                <a:spcPts val="400"/>
              </a:spcAft>
              <a:buFont typeface="+mj-lt"/>
              <a:buAutoNum type="arabicPeriod"/>
            </a:pPr>
            <a:r>
              <a:rPr lang="tr-TR" sz="2400" b="1" dirty="0" smtClean="0">
                <a:solidFill>
                  <a:srgbClr val="0000CC"/>
                </a:solidFill>
              </a:rPr>
              <a:t>Öğrenci </a:t>
            </a:r>
            <a:r>
              <a:rPr lang="tr-TR" sz="2400" b="1" dirty="0">
                <a:solidFill>
                  <a:srgbClr val="0000CC"/>
                </a:solidFill>
              </a:rPr>
              <a:t>danışmanlık sisteminde </a:t>
            </a:r>
            <a:r>
              <a:rPr lang="tr-TR" sz="2400" dirty="0"/>
              <a:t>kullanılan tanımlı süreçler</a:t>
            </a:r>
            <a:r>
              <a:rPr lang="tr-TR" sz="2400" dirty="0" smtClean="0"/>
              <a:t>,</a:t>
            </a:r>
            <a:endParaRPr lang="tr-TR" sz="2400" dirty="0"/>
          </a:p>
        </p:txBody>
      </p:sp>
      <p:sp>
        <p:nvSpPr>
          <p:cNvPr id="4" name="Veri Yer Tutucusu 3"/>
          <p:cNvSpPr>
            <a:spLocks noGrp="1"/>
          </p:cNvSpPr>
          <p:nvPr>
            <p:ph type="dt" sz="half" idx="10"/>
          </p:nvPr>
        </p:nvSpPr>
        <p:spPr/>
        <p:txBody>
          <a:bodyPr/>
          <a:lstStyle/>
          <a:p>
            <a:fld id="{392F8EB9-1F4A-485D-B3D6-A7C8612D4A93}"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61</a:t>
            </a:fld>
            <a:endParaRPr lang="tr-TR"/>
          </a:p>
        </p:txBody>
      </p:sp>
      <p:sp>
        <p:nvSpPr>
          <p:cNvPr id="10" name="Unvan 1"/>
          <p:cNvSpPr>
            <a:spLocks noGrp="1"/>
          </p:cNvSpPr>
          <p:nvPr>
            <p:ph type="title"/>
          </p:nvPr>
        </p:nvSpPr>
        <p:spPr>
          <a:xfrm>
            <a:off x="0" y="-1"/>
            <a:ext cx="12192000" cy="943897"/>
          </a:xfrm>
        </p:spPr>
        <p:txBody>
          <a:bodyPr>
            <a:noAutofit/>
          </a:bodyPr>
          <a:lstStyle/>
          <a:p>
            <a:pPr marL="0" indent="0" algn="ctr">
              <a:lnSpc>
                <a:spcPct val="100000"/>
              </a:lnSpc>
              <a:spcBef>
                <a:spcPts val="0"/>
              </a:spcBef>
            </a:pPr>
            <a:r>
              <a:rPr lang="tr-TR" sz="2800" b="1" dirty="0">
                <a:solidFill>
                  <a:srgbClr val="FF0000"/>
                </a:solidFill>
              </a:rPr>
              <a:t>B.3. Öğrenme Kaynakları ve Akademik Destek Hizmetleri / </a:t>
            </a:r>
            <a:br>
              <a:rPr lang="tr-TR" sz="2800" b="1" dirty="0">
                <a:solidFill>
                  <a:srgbClr val="FF0000"/>
                </a:solidFill>
              </a:rPr>
            </a:br>
            <a:r>
              <a:rPr lang="tr-TR" sz="2800" b="1" dirty="0">
                <a:solidFill>
                  <a:srgbClr val="0000CC"/>
                </a:solidFill>
              </a:rPr>
              <a:t>B.3.2. Akademik destek hizmetleri</a:t>
            </a:r>
            <a:endParaRPr lang="tr-TR" sz="2800" dirty="0">
              <a:solidFill>
                <a:srgbClr val="0000CC"/>
              </a:solidFill>
            </a:endParaRPr>
          </a:p>
        </p:txBody>
      </p:sp>
    </p:spTree>
    <p:extLst>
      <p:ext uri="{BB962C8B-B14F-4D97-AF65-F5344CB8AC3E}">
        <p14:creationId xmlns:p14="http://schemas.microsoft.com/office/powerpoint/2010/main" val="2698642523"/>
      </p:ext>
    </p:extLst>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339213" y="1280160"/>
            <a:ext cx="11710219" cy="5076190"/>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1000" b="1" dirty="0" smtClean="0">
              <a:solidFill>
                <a:srgbClr val="FF0000"/>
              </a:solidFill>
            </a:endParaRPr>
          </a:p>
          <a:p>
            <a:pPr marL="457200" indent="-457200" algn="just">
              <a:lnSpc>
                <a:spcPct val="100000"/>
              </a:lnSpc>
              <a:spcBef>
                <a:spcPts val="0"/>
              </a:spcBef>
              <a:spcAft>
                <a:spcPts val="400"/>
              </a:spcAft>
              <a:buFont typeface="+mj-lt"/>
              <a:buAutoNum type="arabicPeriod" startAt="5"/>
            </a:pPr>
            <a:r>
              <a:rPr lang="tr-TR" sz="2400" dirty="0" smtClean="0"/>
              <a:t>Varsa </a:t>
            </a:r>
            <a:r>
              <a:rPr lang="tr-TR" sz="2400" dirty="0"/>
              <a:t>uzaktan eğitimde akademik ve teknik </a:t>
            </a:r>
            <a:r>
              <a:rPr lang="tr-TR" sz="2400" b="1" dirty="0">
                <a:solidFill>
                  <a:srgbClr val="0000CC"/>
                </a:solidFill>
              </a:rPr>
              <a:t>öğrenci danışmanlığı mekanizmaları ve tanımlı süreçler,</a:t>
            </a:r>
          </a:p>
          <a:p>
            <a:pPr marL="457200" indent="-457200" algn="just">
              <a:lnSpc>
                <a:spcPct val="100000"/>
              </a:lnSpc>
              <a:spcBef>
                <a:spcPts val="0"/>
              </a:spcBef>
              <a:spcAft>
                <a:spcPts val="400"/>
              </a:spcAft>
              <a:buFont typeface="+mj-lt"/>
              <a:buAutoNum type="arabicPeriod" startAt="5"/>
            </a:pPr>
            <a:endParaRPr lang="tr-TR" sz="2400" dirty="0" smtClean="0"/>
          </a:p>
          <a:p>
            <a:pPr marL="457200" indent="-457200" algn="just">
              <a:lnSpc>
                <a:spcPct val="100000"/>
              </a:lnSpc>
              <a:spcBef>
                <a:spcPts val="0"/>
              </a:spcBef>
              <a:spcAft>
                <a:spcPts val="400"/>
              </a:spcAft>
              <a:buFont typeface="+mj-lt"/>
              <a:buAutoNum type="arabicPeriod" startAt="5"/>
            </a:pPr>
            <a:r>
              <a:rPr lang="tr-TR" sz="2400" dirty="0" smtClean="0"/>
              <a:t>Öğrencilerin </a:t>
            </a:r>
            <a:r>
              <a:rPr lang="tr-TR" sz="2400" dirty="0"/>
              <a:t>danışmanlara erişimine ilişkin mekanizmalar (</a:t>
            </a:r>
            <a:r>
              <a:rPr lang="tr-TR" sz="2400" i="1" dirty="0">
                <a:solidFill>
                  <a:srgbClr val="0000CC"/>
                </a:solidFill>
              </a:rPr>
              <a:t>Haftalık, aylık veya dönemlik görüşme takvimi veya zaman çizelgesi, danışman görüşme saati uygulamaları, vb.,),</a:t>
            </a:r>
          </a:p>
          <a:p>
            <a:pPr marL="457200" indent="-457200" algn="just">
              <a:lnSpc>
                <a:spcPct val="100000"/>
              </a:lnSpc>
              <a:spcBef>
                <a:spcPts val="0"/>
              </a:spcBef>
              <a:spcAft>
                <a:spcPts val="400"/>
              </a:spcAft>
              <a:buFont typeface="+mj-lt"/>
              <a:buAutoNum type="arabicPeriod" startAt="5"/>
            </a:pPr>
            <a:endParaRPr lang="tr-TR" sz="2400" dirty="0" smtClean="0"/>
          </a:p>
          <a:p>
            <a:pPr marL="457200" indent="-457200" algn="just">
              <a:lnSpc>
                <a:spcPct val="100000"/>
              </a:lnSpc>
              <a:spcBef>
                <a:spcPts val="0"/>
              </a:spcBef>
              <a:spcAft>
                <a:spcPts val="400"/>
              </a:spcAft>
              <a:buFont typeface="+mj-lt"/>
              <a:buAutoNum type="arabicPeriod" startAt="5"/>
            </a:pPr>
            <a:r>
              <a:rPr lang="tr-TR" sz="2400" dirty="0" smtClean="0"/>
              <a:t>Rehberlik </a:t>
            </a:r>
            <a:r>
              <a:rPr lang="tr-TR" sz="2400" dirty="0"/>
              <a:t>ve psikolojik danışmanlık ile kariyer hizmetlerine ilişkin planlama ve uygulamalara ilişkin kanıtlar (</a:t>
            </a:r>
            <a:r>
              <a:rPr lang="tr-TR" sz="2400" i="1" dirty="0">
                <a:solidFill>
                  <a:srgbClr val="0000CC"/>
                </a:solidFill>
              </a:rPr>
              <a:t>Haftalık, aylık veya dönemlik görüşme takvimi veya zaman çizelgesi, görüşme saati uygulamaları, etkinlik listesi ve takvimi, vb</a:t>
            </a:r>
            <a:r>
              <a:rPr lang="tr-TR" sz="2400" i="1" dirty="0" smtClean="0">
                <a:solidFill>
                  <a:srgbClr val="0000CC"/>
                </a:solidFill>
              </a:rPr>
              <a:t>.,),</a:t>
            </a:r>
            <a:endParaRPr lang="tr-TR" sz="2400" i="1" dirty="0">
              <a:solidFill>
                <a:srgbClr val="0000CC"/>
              </a:solidFill>
            </a:endParaRPr>
          </a:p>
        </p:txBody>
      </p:sp>
      <p:sp>
        <p:nvSpPr>
          <p:cNvPr id="4" name="Veri Yer Tutucusu 3"/>
          <p:cNvSpPr>
            <a:spLocks noGrp="1"/>
          </p:cNvSpPr>
          <p:nvPr>
            <p:ph type="dt" sz="half" idx="10"/>
          </p:nvPr>
        </p:nvSpPr>
        <p:spPr/>
        <p:txBody>
          <a:bodyPr/>
          <a:lstStyle/>
          <a:p>
            <a:fld id="{52C2200A-E3B2-4CE8-BBAD-DD2DD6B49EB6}"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62</a:t>
            </a:fld>
            <a:endParaRPr lang="tr-TR"/>
          </a:p>
        </p:txBody>
      </p:sp>
      <p:sp>
        <p:nvSpPr>
          <p:cNvPr id="10" name="Unvan 1"/>
          <p:cNvSpPr>
            <a:spLocks noGrp="1"/>
          </p:cNvSpPr>
          <p:nvPr>
            <p:ph type="title"/>
          </p:nvPr>
        </p:nvSpPr>
        <p:spPr>
          <a:xfrm>
            <a:off x="0" y="-1"/>
            <a:ext cx="12192000" cy="943897"/>
          </a:xfrm>
        </p:spPr>
        <p:txBody>
          <a:bodyPr>
            <a:noAutofit/>
          </a:bodyPr>
          <a:lstStyle/>
          <a:p>
            <a:pPr marL="0" indent="0" algn="ctr">
              <a:lnSpc>
                <a:spcPct val="100000"/>
              </a:lnSpc>
              <a:spcBef>
                <a:spcPts val="0"/>
              </a:spcBef>
            </a:pPr>
            <a:r>
              <a:rPr lang="tr-TR" sz="2800" b="1" dirty="0">
                <a:solidFill>
                  <a:srgbClr val="FF0000"/>
                </a:solidFill>
              </a:rPr>
              <a:t>B.3. Öğrenme Kaynakları ve Akademik Destek Hizmetleri / </a:t>
            </a:r>
            <a:br>
              <a:rPr lang="tr-TR" sz="2800" b="1" dirty="0">
                <a:solidFill>
                  <a:srgbClr val="FF0000"/>
                </a:solidFill>
              </a:rPr>
            </a:br>
            <a:r>
              <a:rPr lang="tr-TR" sz="2800" b="1" dirty="0">
                <a:solidFill>
                  <a:srgbClr val="0000CC"/>
                </a:solidFill>
              </a:rPr>
              <a:t>B.3.2. Akademik destek hizmetleri</a:t>
            </a:r>
            <a:endParaRPr lang="tr-TR" sz="2800" dirty="0">
              <a:solidFill>
                <a:srgbClr val="0000CC"/>
              </a:solidFill>
            </a:endParaRPr>
          </a:p>
        </p:txBody>
      </p:sp>
    </p:spTree>
    <p:extLst>
      <p:ext uri="{BB962C8B-B14F-4D97-AF65-F5344CB8AC3E}">
        <p14:creationId xmlns:p14="http://schemas.microsoft.com/office/powerpoint/2010/main" val="1709511979"/>
      </p:ext>
    </p:extLst>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353961" y="1087120"/>
            <a:ext cx="11553559" cy="5269230"/>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457200" indent="-457200" algn="just">
              <a:lnSpc>
                <a:spcPct val="100000"/>
              </a:lnSpc>
              <a:spcBef>
                <a:spcPts val="0"/>
              </a:spcBef>
              <a:spcAft>
                <a:spcPts val="400"/>
              </a:spcAft>
              <a:buFont typeface="+mj-lt"/>
              <a:buAutoNum type="arabicPeriod" startAt="8"/>
            </a:pPr>
            <a:r>
              <a:rPr lang="tr-TR" sz="2400" dirty="0" smtClean="0"/>
              <a:t>Öğrenci </a:t>
            </a:r>
            <a:r>
              <a:rPr lang="tr-TR" sz="2400" dirty="0"/>
              <a:t>destek hizmetlerine yönelik birimlerin faaliyetlerine </a:t>
            </a:r>
            <a:r>
              <a:rPr lang="tr-TR" sz="2400" b="1" i="1" dirty="0">
                <a:solidFill>
                  <a:srgbClr val="0000CC"/>
                </a:solidFill>
              </a:rPr>
              <a:t>öğrencilerin katılımına ilişkin kanıtlar, (Doldurulmuş ve onaylanmış danışmanlık formları, imzalı katılımcı listeleri, vb.,),</a:t>
            </a:r>
          </a:p>
          <a:p>
            <a:pPr marL="457200" indent="-457200" algn="just">
              <a:lnSpc>
                <a:spcPct val="100000"/>
              </a:lnSpc>
              <a:spcBef>
                <a:spcPts val="0"/>
              </a:spcBef>
              <a:spcAft>
                <a:spcPts val="400"/>
              </a:spcAft>
              <a:buFont typeface="+mj-lt"/>
              <a:buAutoNum type="arabicPeriod" startAt="8"/>
            </a:pPr>
            <a:endParaRPr lang="tr-TR" sz="2400" dirty="0" smtClean="0"/>
          </a:p>
          <a:p>
            <a:pPr marL="457200" indent="-457200" algn="just">
              <a:lnSpc>
                <a:spcPct val="100000"/>
              </a:lnSpc>
              <a:spcBef>
                <a:spcPts val="0"/>
              </a:spcBef>
              <a:spcAft>
                <a:spcPts val="400"/>
              </a:spcAft>
              <a:buFont typeface="+mj-lt"/>
              <a:buAutoNum type="arabicPeriod" startAt="8"/>
            </a:pPr>
            <a:r>
              <a:rPr lang="tr-TR" sz="2400" dirty="0" smtClean="0"/>
              <a:t>Öğrenci </a:t>
            </a:r>
            <a:r>
              <a:rPr lang="tr-TR" sz="2400" dirty="0"/>
              <a:t>sunulan her çeşit destek hizmetinin </a:t>
            </a:r>
            <a:r>
              <a:rPr lang="tr-TR" sz="2400" i="1" dirty="0">
                <a:solidFill>
                  <a:srgbClr val="0000CC"/>
                </a:solidFill>
              </a:rPr>
              <a:t>sistematik olarak izlenmesi, ilgili paydaşlarla birlikte değerlendirilmesi ve iyileştirilmesine yönelik mekanizmalara ait örnekler (öğrenci memnuniyet anketleri, geri bildirim sistemleri, ilgili kurulu/komisyon toplantılarının kararları ve toplantı tutanakları, </a:t>
            </a:r>
            <a:r>
              <a:rPr lang="tr-TR" sz="2400" i="1" dirty="0" err="1">
                <a:solidFill>
                  <a:srgbClr val="0000CC"/>
                </a:solidFill>
              </a:rPr>
              <a:t>vb</a:t>
            </a:r>
            <a:r>
              <a:rPr lang="tr-TR" sz="2400" i="1" dirty="0">
                <a:solidFill>
                  <a:srgbClr val="0000CC"/>
                </a:solidFill>
              </a:rPr>
              <a:t>,),</a:t>
            </a:r>
          </a:p>
          <a:p>
            <a:pPr marL="457200" indent="-457200" algn="just">
              <a:lnSpc>
                <a:spcPct val="100000"/>
              </a:lnSpc>
              <a:spcBef>
                <a:spcPts val="0"/>
              </a:spcBef>
              <a:spcAft>
                <a:spcPts val="400"/>
              </a:spcAft>
              <a:buFont typeface="+mj-lt"/>
              <a:buAutoNum type="arabicPeriod" startAt="8"/>
            </a:pPr>
            <a:endParaRPr lang="tr-TR" sz="2400" dirty="0" smtClean="0"/>
          </a:p>
          <a:p>
            <a:pPr marL="457200" indent="-457200" algn="just">
              <a:lnSpc>
                <a:spcPct val="100000"/>
              </a:lnSpc>
              <a:spcBef>
                <a:spcPts val="0"/>
              </a:spcBef>
              <a:spcAft>
                <a:spcPts val="400"/>
              </a:spcAft>
              <a:buFont typeface="+mj-lt"/>
              <a:buAutoNum type="arabicPeriod" startAt="8"/>
            </a:pPr>
            <a:r>
              <a:rPr lang="tr-TR" sz="2400" dirty="0" smtClean="0"/>
              <a:t>Standart </a:t>
            </a:r>
            <a:r>
              <a:rPr lang="tr-TR" sz="2400" dirty="0"/>
              <a:t>uygulamalar ve mevzuatın yanı sıra; birimin ihtiyaçları doğrultusunda geliştirdiği özgün yaklaşım ve uygulamalarına ilişkin kanıtlar. </a:t>
            </a:r>
          </a:p>
        </p:txBody>
      </p:sp>
      <p:sp>
        <p:nvSpPr>
          <p:cNvPr id="4" name="Veri Yer Tutucusu 3"/>
          <p:cNvSpPr>
            <a:spLocks noGrp="1"/>
          </p:cNvSpPr>
          <p:nvPr>
            <p:ph type="dt" sz="half" idx="10"/>
          </p:nvPr>
        </p:nvSpPr>
        <p:spPr/>
        <p:txBody>
          <a:bodyPr/>
          <a:lstStyle/>
          <a:p>
            <a:fld id="{585C4097-3A1A-4415-8E80-F9CDFE16BAF3}" type="datetime1">
              <a:rPr lang="tr-TR" smtClean="0"/>
              <a:t>8.10.2025</a:t>
            </a:fld>
            <a:endParaRPr lang="tr-TR" dirty="0"/>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63</a:t>
            </a:fld>
            <a:endParaRPr lang="tr-TR"/>
          </a:p>
        </p:txBody>
      </p:sp>
      <p:sp>
        <p:nvSpPr>
          <p:cNvPr id="10" name="Unvan 1"/>
          <p:cNvSpPr>
            <a:spLocks noGrp="1"/>
          </p:cNvSpPr>
          <p:nvPr>
            <p:ph type="title"/>
          </p:nvPr>
        </p:nvSpPr>
        <p:spPr>
          <a:xfrm>
            <a:off x="0" y="-1"/>
            <a:ext cx="12192000" cy="943897"/>
          </a:xfrm>
        </p:spPr>
        <p:txBody>
          <a:bodyPr>
            <a:noAutofit/>
          </a:bodyPr>
          <a:lstStyle/>
          <a:p>
            <a:pPr marL="0" indent="0" algn="ctr">
              <a:lnSpc>
                <a:spcPct val="100000"/>
              </a:lnSpc>
              <a:spcBef>
                <a:spcPts val="0"/>
              </a:spcBef>
            </a:pPr>
            <a:r>
              <a:rPr lang="tr-TR" sz="2800" b="1" dirty="0">
                <a:solidFill>
                  <a:srgbClr val="FF0000"/>
                </a:solidFill>
              </a:rPr>
              <a:t>B.3. Öğrenme Kaynakları ve Akademik Destek Hizmetleri / </a:t>
            </a:r>
            <a:br>
              <a:rPr lang="tr-TR" sz="2800" b="1" dirty="0">
                <a:solidFill>
                  <a:srgbClr val="FF0000"/>
                </a:solidFill>
              </a:rPr>
            </a:br>
            <a:r>
              <a:rPr lang="tr-TR" sz="2800" b="1" dirty="0">
                <a:solidFill>
                  <a:srgbClr val="0000CC"/>
                </a:solidFill>
              </a:rPr>
              <a:t>B.3.2. Akademik destek hizmetleri</a:t>
            </a:r>
            <a:endParaRPr lang="tr-TR" sz="2800" dirty="0">
              <a:solidFill>
                <a:srgbClr val="0000CC"/>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571405279"/>
      </p:ext>
    </p:extLst>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18137"/>
            <a:ext cx="12192000" cy="870005"/>
          </a:xfrm>
        </p:spPr>
        <p:txBody>
          <a:bodyPr>
            <a:noAutofit/>
          </a:bodyPr>
          <a:lstStyle/>
          <a:p>
            <a:pPr algn="ctr"/>
            <a:r>
              <a:rPr lang="tr-TR" sz="2800" b="1" dirty="0">
                <a:solidFill>
                  <a:srgbClr val="FF0000"/>
                </a:solidFill>
              </a:rPr>
              <a:t>B.3. Öğrenme Kaynakları ve Akademik Destek Hizmetleri / </a:t>
            </a:r>
            <a:r>
              <a:rPr lang="tr-TR" sz="2800" b="1" dirty="0" smtClean="0">
                <a:solidFill>
                  <a:srgbClr val="FF0000"/>
                </a:solidFill>
              </a:rPr>
              <a:t/>
            </a:r>
            <a:br>
              <a:rPr lang="tr-TR" sz="2800" b="1" dirty="0" smtClean="0">
                <a:solidFill>
                  <a:srgbClr val="FF0000"/>
                </a:solidFill>
              </a:rPr>
            </a:br>
            <a:r>
              <a:rPr lang="tr-TR" sz="2800" b="1" dirty="0" smtClean="0">
                <a:solidFill>
                  <a:srgbClr val="0000CC"/>
                </a:solidFill>
              </a:rPr>
              <a:t>B.3.3. Tesis ve altyapılar</a:t>
            </a:r>
            <a:endParaRPr lang="tr-TR" sz="2800" dirty="0">
              <a:solidFill>
                <a:srgbClr val="0000CC"/>
              </a:solidFill>
            </a:endParaRPr>
          </a:p>
        </p:txBody>
      </p:sp>
      <p:sp>
        <p:nvSpPr>
          <p:cNvPr id="3" name="İçerik Yer Tutucusu 2"/>
          <p:cNvSpPr>
            <a:spLocks noGrp="1"/>
          </p:cNvSpPr>
          <p:nvPr>
            <p:ph idx="1"/>
          </p:nvPr>
        </p:nvSpPr>
        <p:spPr>
          <a:xfrm>
            <a:off x="221227" y="1401096"/>
            <a:ext cx="11695470" cy="2669459"/>
          </a:xfrm>
        </p:spPr>
        <p:txBody>
          <a:bodyPr>
            <a:normAutofit/>
          </a:bodyPr>
          <a:lstStyle/>
          <a:p>
            <a:pPr algn="just">
              <a:lnSpc>
                <a:spcPct val="100000"/>
              </a:lnSpc>
              <a:spcBef>
                <a:spcPts val="0"/>
              </a:spcBef>
            </a:pPr>
            <a:r>
              <a:rPr lang="tr-TR" dirty="0"/>
              <a:t>Tesis ve altyapılar </a:t>
            </a:r>
            <a:r>
              <a:rPr lang="tr-TR" i="1" dirty="0">
                <a:solidFill>
                  <a:srgbClr val="FF0000"/>
                </a:solidFill>
              </a:rPr>
              <a:t>(yemekhane, yurt, teknoloji donanımlı çalışma alanları; sağlık, ulaşım, bilişim hizmetleri, uzaktan eğitim altyapısı) </a:t>
            </a:r>
            <a:r>
              <a:rPr lang="tr-TR" dirty="0"/>
              <a:t>ihtiyaca uygun nitelik ve niceliktedir, erişilebilirdir ve öğrencilerin bilgisine/kullanımına sunulmuştur. </a:t>
            </a:r>
            <a:endParaRPr lang="tr-TR" dirty="0" smtClean="0"/>
          </a:p>
          <a:p>
            <a:pPr>
              <a:lnSpc>
                <a:spcPct val="100000"/>
              </a:lnSpc>
              <a:spcBef>
                <a:spcPts val="0"/>
              </a:spcBef>
            </a:pPr>
            <a:endParaRPr lang="tr-TR" dirty="0"/>
          </a:p>
          <a:p>
            <a:pPr>
              <a:lnSpc>
                <a:spcPct val="100000"/>
              </a:lnSpc>
              <a:spcBef>
                <a:spcPts val="0"/>
              </a:spcBef>
            </a:pPr>
            <a:r>
              <a:rPr lang="tr-TR" dirty="0" smtClean="0"/>
              <a:t>Tesis </a:t>
            </a:r>
            <a:r>
              <a:rPr lang="tr-TR" dirty="0"/>
              <a:t>ve altyapıların kullanımı </a:t>
            </a:r>
            <a:r>
              <a:rPr lang="tr-TR" b="1" dirty="0">
                <a:solidFill>
                  <a:srgbClr val="FF0000"/>
                </a:solidFill>
              </a:rPr>
              <a:t>irdelenmektedir.</a:t>
            </a:r>
          </a:p>
        </p:txBody>
      </p:sp>
      <p:sp>
        <p:nvSpPr>
          <p:cNvPr id="4" name="Veri Yer Tutucusu 3"/>
          <p:cNvSpPr>
            <a:spLocks noGrp="1"/>
          </p:cNvSpPr>
          <p:nvPr>
            <p:ph type="dt" sz="half" idx="10"/>
          </p:nvPr>
        </p:nvSpPr>
        <p:spPr/>
        <p:txBody>
          <a:bodyPr/>
          <a:lstStyle/>
          <a:p>
            <a:fld id="{2E8ED1D4-ECE9-4237-9D7B-CC1B8C7A0690}"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64</a:t>
            </a:fld>
            <a:endParaRPr lang="tr-TR"/>
          </a:p>
        </p:txBody>
      </p:sp>
      <p:pic>
        <p:nvPicPr>
          <p:cNvPr id="2050" name="Picture 2" descr="https://sks.trabzon.edu.tr/Share/F553E0CA324CDC81776D2DB8EC175F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318716"/>
            <a:ext cx="2715783" cy="20376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ks.trabzon.edu.tr/storage/2023/9/12/2947d590-6791-4431-a252-a1f944ec31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6597" y="4353114"/>
            <a:ext cx="3004852" cy="20032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onanım ve Gömülü Sisteml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1263" y="4353114"/>
            <a:ext cx="2879777" cy="191985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sks.trabzon.edu.tr/Share/EB0F21C8E3A734116EEC89E235B2DE8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61053" y="4070555"/>
            <a:ext cx="2565551" cy="1924915"/>
          </a:xfrm>
          <a:prstGeom prst="rect">
            <a:avLst/>
          </a:prstGeom>
          <a:noFill/>
          <a:extLst>
            <a:ext uri="{909E8E84-426E-40DD-AFC4-6F175D3DCCD1}">
              <a14:hiddenFill xmlns:a14="http://schemas.microsoft.com/office/drawing/2010/main">
                <a:solidFill>
                  <a:srgbClr val="FFFFFF"/>
                </a:solidFill>
              </a14:hiddenFill>
            </a:ext>
          </a:extLst>
        </p:spPr>
      </p:pic>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1597924518"/>
      </p:ext>
    </p:extLst>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71121" y="1076961"/>
            <a:ext cx="11978312" cy="5279390"/>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800" b="1" dirty="0" smtClean="0">
              <a:solidFill>
                <a:srgbClr val="FF0000"/>
              </a:solidFill>
            </a:endParaRPr>
          </a:p>
          <a:p>
            <a:pPr marL="360000" indent="-360000">
              <a:lnSpc>
                <a:spcPct val="100000"/>
              </a:lnSpc>
              <a:spcBef>
                <a:spcPts val="0"/>
              </a:spcBef>
              <a:spcAft>
                <a:spcPts val="400"/>
              </a:spcAft>
              <a:buFont typeface="+mj-lt"/>
              <a:buAutoNum type="arabicPeriod"/>
            </a:pPr>
            <a:r>
              <a:rPr lang="tr-TR" sz="2400" b="1" dirty="0">
                <a:solidFill>
                  <a:srgbClr val="0000CC"/>
                </a:solidFill>
              </a:rPr>
              <a:t>Tesis ve altyapının kullanımına </a:t>
            </a:r>
            <a:r>
              <a:rPr lang="tr-TR" sz="2400" dirty="0"/>
              <a:t>yönelik ilke ve kurallar,</a:t>
            </a:r>
          </a:p>
          <a:p>
            <a:pPr marL="360000" indent="-360000">
              <a:lnSpc>
                <a:spcPct val="100000"/>
              </a:lnSpc>
              <a:spcBef>
                <a:spcPts val="0"/>
              </a:spcBef>
              <a:spcAft>
                <a:spcPts val="400"/>
              </a:spcAft>
              <a:buFont typeface="+mj-lt"/>
              <a:buAutoNum type="arabicPeriod"/>
            </a:pPr>
            <a:r>
              <a:rPr lang="tr-TR" sz="2400" dirty="0" smtClean="0"/>
              <a:t>Erişim </a:t>
            </a:r>
            <a:r>
              <a:rPr lang="tr-TR" sz="2400" dirty="0"/>
              <a:t>ve kullanıma ilişkin </a:t>
            </a:r>
            <a:r>
              <a:rPr lang="tr-TR" sz="2400" dirty="0" smtClean="0"/>
              <a:t>uygulamalar (</a:t>
            </a:r>
            <a:r>
              <a:rPr lang="tr-TR" sz="2400" i="1" u="sng" dirty="0" smtClean="0">
                <a:solidFill>
                  <a:srgbClr val="0000CC"/>
                </a:solidFill>
              </a:rPr>
              <a:t>dönemlik </a:t>
            </a:r>
            <a:r>
              <a:rPr lang="tr-TR" sz="2400" i="1" u="sng" dirty="0" smtClean="0">
                <a:solidFill>
                  <a:srgbClr val="0000CC"/>
                </a:solidFill>
              </a:rPr>
              <a:t>veya yıllık kullanım istatistikleri ve analizi, vb.),</a:t>
            </a:r>
            <a:endParaRPr lang="tr-TR" sz="2400" i="1" u="sng" dirty="0">
              <a:solidFill>
                <a:srgbClr val="0000CC"/>
              </a:solidFill>
            </a:endParaRPr>
          </a:p>
          <a:p>
            <a:pPr marL="360000" indent="-360000">
              <a:lnSpc>
                <a:spcPct val="100000"/>
              </a:lnSpc>
              <a:spcBef>
                <a:spcPts val="0"/>
              </a:spcBef>
              <a:spcAft>
                <a:spcPts val="400"/>
              </a:spcAft>
              <a:buFont typeface="+mj-lt"/>
              <a:buAutoNum type="arabicPeriod"/>
            </a:pPr>
            <a:r>
              <a:rPr lang="tr-TR" sz="2400" dirty="0" smtClean="0"/>
              <a:t>Tesis </a:t>
            </a:r>
            <a:r>
              <a:rPr lang="tr-TR" sz="2400" dirty="0"/>
              <a:t>ve altyapının </a:t>
            </a:r>
            <a:r>
              <a:rPr lang="tr-TR" sz="2400" b="1" dirty="0"/>
              <a:t>kurumsal büyüme ile ilişkili olarak gelişim durumu </a:t>
            </a:r>
            <a:r>
              <a:rPr lang="tr-TR" sz="2400" dirty="0"/>
              <a:t>(</a:t>
            </a:r>
            <a:r>
              <a:rPr lang="tr-TR" sz="2400" i="1" dirty="0">
                <a:solidFill>
                  <a:srgbClr val="0000CC"/>
                </a:solidFill>
              </a:rPr>
              <a:t>Örneğin, </a:t>
            </a:r>
            <a:r>
              <a:rPr lang="tr-TR" sz="2400" i="1" dirty="0" smtClean="0">
                <a:solidFill>
                  <a:srgbClr val="0000CC"/>
                </a:solidFill>
              </a:rPr>
              <a:t>birim/öğrenci </a:t>
            </a:r>
            <a:r>
              <a:rPr lang="tr-TR" sz="2400" i="1" dirty="0">
                <a:solidFill>
                  <a:srgbClr val="0000CC"/>
                </a:solidFill>
              </a:rPr>
              <a:t>sayısındaki artış ile fiziksel alanlardaki artış arasındaki ilişki gibi),</a:t>
            </a:r>
          </a:p>
          <a:p>
            <a:pPr marL="360000" indent="-360000">
              <a:lnSpc>
                <a:spcPct val="100000"/>
              </a:lnSpc>
              <a:spcBef>
                <a:spcPts val="0"/>
              </a:spcBef>
              <a:spcAft>
                <a:spcPts val="400"/>
              </a:spcAft>
              <a:buFont typeface="+mj-lt"/>
              <a:buAutoNum type="arabicPeriod"/>
            </a:pPr>
            <a:r>
              <a:rPr lang="tr-TR" sz="2400" dirty="0" smtClean="0"/>
              <a:t>Kurumda </a:t>
            </a:r>
            <a:r>
              <a:rPr lang="tr-TR" sz="2400" dirty="0"/>
              <a:t>uzaktan eğitim programları ve uygulamaları varsa; </a:t>
            </a:r>
            <a:r>
              <a:rPr lang="tr-TR" sz="2400" i="1" dirty="0">
                <a:solidFill>
                  <a:srgbClr val="0000CC"/>
                </a:solidFill>
              </a:rPr>
              <a:t>bunlara yönelik </a:t>
            </a:r>
            <a:r>
              <a:rPr lang="tr-TR" sz="2400" i="1" dirty="0" smtClean="0">
                <a:solidFill>
                  <a:srgbClr val="0000CC"/>
                </a:solidFill>
              </a:rPr>
              <a:t>altyapı</a:t>
            </a:r>
            <a:r>
              <a:rPr lang="tr-TR" sz="2400" i="1" dirty="0">
                <a:solidFill>
                  <a:srgbClr val="0000CC"/>
                </a:solidFill>
              </a:rPr>
              <a:t>, tesis, donanım ve yazılım durumları,</a:t>
            </a:r>
          </a:p>
          <a:p>
            <a:pPr marL="360000" indent="-360000">
              <a:lnSpc>
                <a:spcPct val="100000"/>
              </a:lnSpc>
              <a:spcBef>
                <a:spcPts val="0"/>
              </a:spcBef>
              <a:spcAft>
                <a:spcPts val="400"/>
              </a:spcAft>
              <a:buFont typeface="+mj-lt"/>
              <a:buAutoNum type="arabicPeriod"/>
            </a:pPr>
            <a:r>
              <a:rPr lang="tr-TR" sz="2400" dirty="0" smtClean="0"/>
              <a:t>Tesis </a:t>
            </a:r>
            <a:r>
              <a:rPr lang="tr-TR" sz="2400" dirty="0"/>
              <a:t>ve altyapı hizmetlerinin </a:t>
            </a:r>
            <a:r>
              <a:rPr lang="tr-TR" sz="2400" i="1" dirty="0">
                <a:solidFill>
                  <a:srgbClr val="0000CC"/>
                </a:solidFill>
              </a:rPr>
              <a:t>izlenmesi, çeşitlendirilmesi ve iyileştirilmesine ilişkin </a:t>
            </a:r>
            <a:r>
              <a:rPr lang="tr-TR" sz="2400" i="1" dirty="0" smtClean="0">
                <a:solidFill>
                  <a:srgbClr val="0000CC"/>
                </a:solidFill>
              </a:rPr>
              <a:t>kanıtlar (memnuniyet anketi sonuçları, paydaş katılımlı planlama ve/veya değerlendirme toplantı tutanakları ve kararları, vb.,),</a:t>
            </a:r>
            <a:endParaRPr lang="tr-TR" sz="2400" i="1" dirty="0">
              <a:solidFill>
                <a:srgbClr val="0000CC"/>
              </a:solidFill>
            </a:endParaRPr>
          </a:p>
          <a:p>
            <a:pPr marL="360000" indent="-360000">
              <a:lnSpc>
                <a:spcPct val="100000"/>
              </a:lnSpc>
              <a:spcBef>
                <a:spcPts val="0"/>
              </a:spcBef>
              <a:spcAft>
                <a:spcPts val="400"/>
              </a:spcAft>
              <a:buFont typeface="+mj-lt"/>
              <a:buAutoNum type="arabicPeriod"/>
            </a:pPr>
            <a:r>
              <a:rPr lang="tr-TR" sz="2400" dirty="0" smtClean="0"/>
              <a:t>Standart </a:t>
            </a:r>
            <a:r>
              <a:rPr lang="tr-TR" sz="2400" dirty="0"/>
              <a:t>uygulamalar ve mevzuatın yanı sıra; birimin ihtiyaçları doğrultusunda geliştirdiği özgün yaklaşım ve uygulamalarına ilişkin kanıtlar</a:t>
            </a:r>
            <a:r>
              <a:rPr lang="tr-TR" sz="2400" dirty="0" smtClean="0"/>
              <a:t>.</a:t>
            </a:r>
            <a:endParaRPr lang="tr-TR" sz="2400" dirty="0"/>
          </a:p>
        </p:txBody>
      </p:sp>
      <p:sp>
        <p:nvSpPr>
          <p:cNvPr id="4" name="Veri Yer Tutucusu 3"/>
          <p:cNvSpPr>
            <a:spLocks noGrp="1"/>
          </p:cNvSpPr>
          <p:nvPr>
            <p:ph type="dt" sz="half" idx="10"/>
          </p:nvPr>
        </p:nvSpPr>
        <p:spPr/>
        <p:txBody>
          <a:bodyPr/>
          <a:lstStyle/>
          <a:p>
            <a:fld id="{4F76A6E6-C4B8-47E4-BB28-472CD1E0884F}"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65</a:t>
            </a:fld>
            <a:endParaRPr lang="tr-TR"/>
          </a:p>
        </p:txBody>
      </p:sp>
      <p:sp>
        <p:nvSpPr>
          <p:cNvPr id="10" name="Unvan 1"/>
          <p:cNvSpPr>
            <a:spLocks noGrp="1"/>
          </p:cNvSpPr>
          <p:nvPr>
            <p:ph type="title"/>
          </p:nvPr>
        </p:nvSpPr>
        <p:spPr>
          <a:xfrm>
            <a:off x="0" y="172621"/>
            <a:ext cx="12168495" cy="786023"/>
          </a:xfrm>
        </p:spPr>
        <p:txBody>
          <a:bodyPr>
            <a:noAutofit/>
          </a:bodyPr>
          <a:lstStyle/>
          <a:p>
            <a:pPr marL="0" indent="0" algn="ctr">
              <a:lnSpc>
                <a:spcPct val="100000"/>
              </a:lnSpc>
              <a:spcBef>
                <a:spcPts val="0"/>
              </a:spcBef>
            </a:pPr>
            <a:r>
              <a:rPr lang="tr-TR" sz="2800" b="1" dirty="0">
                <a:solidFill>
                  <a:srgbClr val="FF0000"/>
                </a:solidFill>
              </a:rPr>
              <a:t>B.3. Öğrenme Kaynakları ve Akademik Destek Hizmetleri / </a:t>
            </a:r>
            <a:br>
              <a:rPr lang="tr-TR" sz="2800" b="1" dirty="0">
                <a:solidFill>
                  <a:srgbClr val="FF0000"/>
                </a:solidFill>
              </a:rPr>
            </a:br>
            <a:r>
              <a:rPr lang="tr-TR" sz="2800" b="1" dirty="0">
                <a:solidFill>
                  <a:srgbClr val="0000CC"/>
                </a:solidFill>
              </a:rPr>
              <a:t>B.3.3. Tesis ve altyapılar</a:t>
            </a:r>
            <a:endParaRPr lang="tr-TR" sz="2800" dirty="0">
              <a:solidFill>
                <a:srgbClr val="0000CC"/>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2537398380"/>
      </p:ext>
    </p:extLst>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17196"/>
            <a:ext cx="12192000" cy="738210"/>
          </a:xfrm>
        </p:spPr>
        <p:txBody>
          <a:bodyPr>
            <a:noAutofit/>
          </a:bodyPr>
          <a:lstStyle/>
          <a:p>
            <a:pPr algn="ctr"/>
            <a:r>
              <a:rPr lang="tr-TR" sz="2800" b="1" dirty="0">
                <a:solidFill>
                  <a:srgbClr val="FF0000"/>
                </a:solidFill>
              </a:rPr>
              <a:t>B.3. Öğrenme Kaynakları ve Akademik Destek Hizmetleri / </a:t>
            </a:r>
            <a:r>
              <a:rPr lang="tr-TR" sz="2800" b="1" dirty="0" smtClean="0">
                <a:solidFill>
                  <a:srgbClr val="FF0000"/>
                </a:solidFill>
              </a:rPr>
              <a:t/>
            </a:r>
            <a:br>
              <a:rPr lang="tr-TR" sz="2800" b="1" dirty="0" smtClean="0">
                <a:solidFill>
                  <a:srgbClr val="FF0000"/>
                </a:solidFill>
              </a:rPr>
            </a:br>
            <a:r>
              <a:rPr lang="tr-TR" sz="2800" b="1" dirty="0" smtClean="0">
                <a:solidFill>
                  <a:srgbClr val="0000CC"/>
                </a:solidFill>
              </a:rPr>
              <a:t>B.3.4. Dezavantajlı gruplar</a:t>
            </a:r>
            <a:endParaRPr lang="tr-TR" sz="2800" dirty="0">
              <a:solidFill>
                <a:srgbClr val="0000CC"/>
              </a:solidFill>
            </a:endParaRPr>
          </a:p>
        </p:txBody>
      </p:sp>
      <p:sp>
        <p:nvSpPr>
          <p:cNvPr id="3" name="İçerik Yer Tutucusu 2"/>
          <p:cNvSpPr>
            <a:spLocks noGrp="1"/>
          </p:cNvSpPr>
          <p:nvPr>
            <p:ph idx="1"/>
          </p:nvPr>
        </p:nvSpPr>
        <p:spPr>
          <a:xfrm>
            <a:off x="412955" y="1290320"/>
            <a:ext cx="11555525" cy="4889254"/>
          </a:xfrm>
        </p:spPr>
        <p:txBody>
          <a:bodyPr>
            <a:normAutofit fontScale="92500"/>
          </a:bodyPr>
          <a:lstStyle/>
          <a:p>
            <a:pPr algn="just">
              <a:lnSpc>
                <a:spcPct val="100000"/>
              </a:lnSpc>
              <a:spcBef>
                <a:spcPts val="0"/>
              </a:spcBef>
              <a:spcAft>
                <a:spcPts val="400"/>
              </a:spcAft>
            </a:pPr>
            <a:r>
              <a:rPr lang="tr-TR" dirty="0"/>
              <a:t>Dezavantajlı, kırılgan ve az temsil edilen grupların </a:t>
            </a:r>
            <a:r>
              <a:rPr lang="tr-TR" i="1" dirty="0"/>
              <a:t>(</a:t>
            </a:r>
            <a:r>
              <a:rPr lang="tr-TR" b="1" i="1" dirty="0">
                <a:solidFill>
                  <a:srgbClr val="0000CC"/>
                </a:solidFill>
              </a:rPr>
              <a:t>engelli, yoksul, azınlık, göçmen vb.)</a:t>
            </a:r>
            <a:r>
              <a:rPr lang="tr-TR" i="1" dirty="0"/>
              <a:t> </a:t>
            </a:r>
            <a:r>
              <a:rPr lang="tr-TR" dirty="0"/>
              <a:t>eğitim olanaklarına erişimi </a:t>
            </a:r>
            <a:r>
              <a:rPr lang="tr-TR" b="1" dirty="0">
                <a:solidFill>
                  <a:srgbClr val="FF0000"/>
                </a:solidFill>
              </a:rPr>
              <a:t>eşitlik, hakkaniyet, çeşitlilik ve kapsayıcılık </a:t>
            </a:r>
            <a:r>
              <a:rPr lang="tr-TR" dirty="0"/>
              <a:t>gözetilerek sağlanmaktadır. </a:t>
            </a:r>
            <a:endParaRPr lang="tr-TR" dirty="0" smtClean="0"/>
          </a:p>
          <a:p>
            <a:pPr algn="just">
              <a:lnSpc>
                <a:spcPct val="100000"/>
              </a:lnSpc>
              <a:spcBef>
                <a:spcPts val="0"/>
              </a:spcBef>
              <a:spcAft>
                <a:spcPts val="400"/>
              </a:spcAft>
            </a:pPr>
            <a:endParaRPr lang="tr-TR" dirty="0" smtClean="0"/>
          </a:p>
          <a:p>
            <a:pPr algn="just">
              <a:lnSpc>
                <a:spcPct val="100000"/>
              </a:lnSpc>
              <a:spcBef>
                <a:spcPts val="0"/>
              </a:spcBef>
              <a:spcAft>
                <a:spcPts val="400"/>
              </a:spcAft>
            </a:pPr>
            <a:r>
              <a:rPr lang="tr-TR" b="1" dirty="0" smtClean="0">
                <a:solidFill>
                  <a:srgbClr val="FF0000"/>
                </a:solidFill>
              </a:rPr>
              <a:t>Uzaktan </a:t>
            </a:r>
            <a:r>
              <a:rPr lang="tr-TR" b="1" dirty="0">
                <a:solidFill>
                  <a:srgbClr val="FF0000"/>
                </a:solidFill>
              </a:rPr>
              <a:t>eğitim </a:t>
            </a:r>
            <a:r>
              <a:rPr lang="tr-TR" b="1" dirty="0" smtClean="0">
                <a:solidFill>
                  <a:srgbClr val="FF0000"/>
                </a:solidFill>
              </a:rPr>
              <a:t>altyapısı </a:t>
            </a:r>
            <a:r>
              <a:rPr lang="tr-TR" dirty="0"/>
              <a:t>bu grupların ihtiyacı dikkate alınarak oluşturulmuştur. </a:t>
            </a:r>
            <a:endParaRPr lang="tr-TR" dirty="0" smtClean="0"/>
          </a:p>
          <a:p>
            <a:pPr algn="just">
              <a:lnSpc>
                <a:spcPct val="100000"/>
              </a:lnSpc>
              <a:spcBef>
                <a:spcPts val="0"/>
              </a:spcBef>
              <a:spcAft>
                <a:spcPts val="400"/>
              </a:spcAft>
            </a:pPr>
            <a:endParaRPr lang="tr-TR" dirty="0" smtClean="0"/>
          </a:p>
          <a:p>
            <a:pPr algn="just">
              <a:lnSpc>
                <a:spcPct val="100000"/>
              </a:lnSpc>
              <a:spcBef>
                <a:spcPts val="0"/>
              </a:spcBef>
              <a:spcAft>
                <a:spcPts val="400"/>
              </a:spcAft>
            </a:pPr>
            <a:r>
              <a:rPr lang="tr-TR" dirty="0" smtClean="0"/>
              <a:t>Üniversite </a:t>
            </a:r>
            <a:r>
              <a:rPr lang="tr-TR" dirty="0"/>
              <a:t>yerleşkelerinde ihtiyaçlar doğrultusunda </a:t>
            </a:r>
            <a:r>
              <a:rPr lang="tr-TR" b="1" dirty="0">
                <a:solidFill>
                  <a:srgbClr val="FF0000"/>
                </a:solidFill>
              </a:rPr>
              <a:t>engelsiz üniversite uygulamaları</a:t>
            </a:r>
            <a:r>
              <a:rPr lang="tr-TR" dirty="0"/>
              <a:t> bulunmaktadır. </a:t>
            </a:r>
            <a:endParaRPr lang="tr-TR" dirty="0" smtClean="0"/>
          </a:p>
          <a:p>
            <a:pPr algn="just">
              <a:lnSpc>
                <a:spcPct val="100000"/>
              </a:lnSpc>
              <a:spcBef>
                <a:spcPts val="0"/>
              </a:spcBef>
              <a:spcAft>
                <a:spcPts val="400"/>
              </a:spcAft>
            </a:pPr>
            <a:endParaRPr lang="tr-TR" dirty="0" smtClean="0"/>
          </a:p>
          <a:p>
            <a:pPr algn="just">
              <a:lnSpc>
                <a:spcPct val="100000"/>
              </a:lnSpc>
              <a:spcBef>
                <a:spcPts val="0"/>
              </a:spcBef>
              <a:spcAft>
                <a:spcPts val="400"/>
              </a:spcAft>
            </a:pPr>
            <a:r>
              <a:rPr lang="tr-TR" dirty="0" smtClean="0"/>
              <a:t>Bu </a:t>
            </a:r>
            <a:r>
              <a:rPr lang="tr-TR" dirty="0"/>
              <a:t>grupların eğitim olanaklarına erişimi </a:t>
            </a:r>
            <a:r>
              <a:rPr lang="tr-TR" dirty="0">
                <a:solidFill>
                  <a:srgbClr val="FF0000"/>
                </a:solidFill>
              </a:rPr>
              <a:t>izlenmekte ve geri bildirimleri doğrultusunda iyileştirilmektedir.</a:t>
            </a:r>
          </a:p>
        </p:txBody>
      </p:sp>
      <p:sp>
        <p:nvSpPr>
          <p:cNvPr id="4" name="Veri Yer Tutucusu 3"/>
          <p:cNvSpPr>
            <a:spLocks noGrp="1"/>
          </p:cNvSpPr>
          <p:nvPr>
            <p:ph type="dt" sz="half" idx="10"/>
          </p:nvPr>
        </p:nvSpPr>
        <p:spPr/>
        <p:txBody>
          <a:bodyPr/>
          <a:lstStyle/>
          <a:p>
            <a:fld id="{70725E31-2C5F-4197-B0BB-6260CAB9BDCB}"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66</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4127199888"/>
      </p:ext>
    </p:extLst>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526473" y="1106130"/>
            <a:ext cx="11478714" cy="5250220"/>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1000" b="1" dirty="0" smtClean="0">
              <a:solidFill>
                <a:srgbClr val="FF0000"/>
              </a:solidFill>
            </a:endParaRPr>
          </a:p>
          <a:p>
            <a:pPr marL="360000" indent="-360000" algn="just">
              <a:lnSpc>
                <a:spcPct val="100000"/>
              </a:lnSpc>
              <a:spcBef>
                <a:spcPts val="0"/>
              </a:spcBef>
              <a:spcAft>
                <a:spcPts val="400"/>
              </a:spcAft>
              <a:buFont typeface="+mj-lt"/>
              <a:buAutoNum type="arabicPeriod"/>
            </a:pPr>
            <a:r>
              <a:rPr lang="tr-TR" sz="2400" dirty="0"/>
              <a:t>Dezavantajlı öğrenci gruplarına sunulacak hizmetlerle ilgili planlama ve uygulamalar </a:t>
            </a:r>
            <a:r>
              <a:rPr lang="tr-TR" sz="2400" i="1" dirty="0">
                <a:solidFill>
                  <a:srgbClr val="0000CC"/>
                </a:solidFill>
              </a:rPr>
              <a:t>(Kurullarda temsil, engelsiz üniversite uygulamaları, varsa uzaktan eğitim süreçlerindeki </a:t>
            </a:r>
            <a:r>
              <a:rPr lang="tr-TR" sz="2400" i="1" dirty="0" smtClean="0">
                <a:solidFill>
                  <a:srgbClr val="0000CC"/>
                </a:solidFill>
              </a:rPr>
              <a:t>uygulamalar, dezavantajlı öğrencilere yönelik oluşturulmuş kurul/komisyon veya danışmanlık birimlerine ait bilgiler, </a:t>
            </a:r>
            <a:r>
              <a:rPr lang="tr-TR" sz="2400" i="1" dirty="0">
                <a:solidFill>
                  <a:srgbClr val="0000CC"/>
                </a:solidFill>
              </a:rPr>
              <a:t>vb</a:t>
            </a:r>
            <a:r>
              <a:rPr lang="tr-TR" sz="2400" i="1" dirty="0" smtClean="0">
                <a:solidFill>
                  <a:srgbClr val="0000CC"/>
                </a:solidFill>
              </a:rPr>
              <a:t>.),</a:t>
            </a:r>
          </a:p>
          <a:p>
            <a:pPr marL="360000" indent="-360000" algn="just">
              <a:lnSpc>
                <a:spcPct val="100000"/>
              </a:lnSpc>
              <a:spcBef>
                <a:spcPts val="0"/>
              </a:spcBef>
              <a:spcAft>
                <a:spcPts val="400"/>
              </a:spcAft>
              <a:buFont typeface="+mj-lt"/>
              <a:buAutoNum type="arabicPeriod"/>
            </a:pPr>
            <a:endParaRPr lang="tr-TR" sz="2400" i="1" dirty="0">
              <a:solidFill>
                <a:srgbClr val="0000CC"/>
              </a:solidFill>
            </a:endParaRPr>
          </a:p>
          <a:p>
            <a:pPr marL="360000" indent="-360000" algn="just">
              <a:lnSpc>
                <a:spcPct val="100000"/>
              </a:lnSpc>
              <a:spcBef>
                <a:spcPts val="0"/>
              </a:spcBef>
              <a:spcAft>
                <a:spcPts val="400"/>
              </a:spcAft>
              <a:buFont typeface="+mj-lt"/>
              <a:buAutoNum type="arabicPeriod"/>
            </a:pPr>
            <a:r>
              <a:rPr lang="tr-TR" sz="2400" dirty="0" smtClean="0"/>
              <a:t>Eğitim-öğretim</a:t>
            </a:r>
            <a:r>
              <a:rPr lang="tr-TR" sz="2400" dirty="0" smtClean="0"/>
              <a:t>, ölçme ve değerlendirme uygulamalarında dezavantajlı öğrencilere yönelik uygulamalara ilişkin ilke ve kurallar </a:t>
            </a:r>
            <a:r>
              <a:rPr lang="tr-TR" sz="2400" i="1" dirty="0" smtClean="0">
                <a:solidFill>
                  <a:srgbClr val="0000CC"/>
                </a:solidFill>
              </a:rPr>
              <a:t>(ders süresi, sınav süresi, soru çeşitliliği, yazıcı-okuyucu desteği, dil desteği, öğrenme kaynağı desteği, vb.,), </a:t>
            </a:r>
          </a:p>
          <a:p>
            <a:pPr marL="360000" indent="-360000" algn="just">
              <a:lnSpc>
                <a:spcPct val="100000"/>
              </a:lnSpc>
              <a:spcBef>
                <a:spcPts val="0"/>
              </a:spcBef>
              <a:spcAft>
                <a:spcPts val="400"/>
              </a:spcAft>
              <a:buFont typeface="+mj-lt"/>
              <a:buAutoNum type="arabicPeriod"/>
            </a:pPr>
            <a:endParaRPr lang="tr-TR" sz="2400" dirty="0" smtClean="0"/>
          </a:p>
          <a:p>
            <a:pPr marL="360000" indent="-360000" algn="just">
              <a:lnSpc>
                <a:spcPct val="100000"/>
              </a:lnSpc>
              <a:spcBef>
                <a:spcPts val="0"/>
              </a:spcBef>
              <a:spcAft>
                <a:spcPts val="400"/>
              </a:spcAft>
              <a:buFont typeface="+mj-lt"/>
              <a:buAutoNum type="arabicPeriod"/>
            </a:pPr>
            <a:r>
              <a:rPr lang="tr-TR" sz="2400" dirty="0" smtClean="0"/>
              <a:t>Dezavantajlı </a:t>
            </a:r>
            <a:r>
              <a:rPr lang="tr-TR" sz="2400" dirty="0"/>
              <a:t>öğrenci gruplarına </a:t>
            </a:r>
            <a:r>
              <a:rPr lang="tr-TR" sz="2400" dirty="0" smtClean="0"/>
              <a:t>sunulan hizmetlere örnekler </a:t>
            </a:r>
            <a:r>
              <a:rPr lang="tr-TR" sz="2400" i="1" dirty="0" smtClean="0">
                <a:solidFill>
                  <a:srgbClr val="0000CC"/>
                </a:solidFill>
              </a:rPr>
              <a:t>(dil desteği, eğitim desteği, ekonomik destek, yemek-barınma-sağlık desteği, vb</a:t>
            </a:r>
            <a:r>
              <a:rPr lang="tr-TR" sz="2400" i="1" dirty="0" smtClean="0">
                <a:solidFill>
                  <a:srgbClr val="0000CC"/>
                </a:solidFill>
              </a:rPr>
              <a:t>.,),</a:t>
            </a:r>
            <a:endParaRPr lang="tr-TR" sz="2400" i="1" dirty="0">
              <a:solidFill>
                <a:srgbClr val="0000CC"/>
              </a:solidFill>
            </a:endParaRPr>
          </a:p>
        </p:txBody>
      </p:sp>
      <p:sp>
        <p:nvSpPr>
          <p:cNvPr id="4" name="Veri Yer Tutucusu 3"/>
          <p:cNvSpPr>
            <a:spLocks noGrp="1"/>
          </p:cNvSpPr>
          <p:nvPr>
            <p:ph type="dt" sz="half" idx="10"/>
          </p:nvPr>
        </p:nvSpPr>
        <p:spPr/>
        <p:txBody>
          <a:bodyPr/>
          <a:lstStyle/>
          <a:p>
            <a:fld id="{5B739CE6-EFB0-4310-936F-B61896359154}" type="datetime1">
              <a:rPr lang="tr-TR" smtClean="0"/>
              <a:t>8.10.2025</a:t>
            </a:fld>
            <a:endParaRPr lang="tr-TR"/>
          </a:p>
        </p:txBody>
      </p:sp>
      <p:sp>
        <p:nvSpPr>
          <p:cNvPr id="5" name="Altbilgi Yer Tutucusu 4"/>
          <p:cNvSpPr>
            <a:spLocks noGrp="1"/>
          </p:cNvSpPr>
          <p:nvPr>
            <p:ph type="ftr" sz="quarter" idx="11"/>
          </p:nvPr>
        </p:nvSpPr>
        <p:spPr/>
        <p:txBody>
          <a:bodyPr/>
          <a:lstStyle/>
          <a:p>
            <a:r>
              <a:rPr lang="tr-TR" dirty="0" smtClean="0"/>
              <a:t>TRÜ KALİTE KOORDİNATÖRLÜĞÜ</a:t>
            </a:r>
            <a:endParaRPr lang="tr-TR" dirty="0"/>
          </a:p>
        </p:txBody>
      </p:sp>
      <p:sp>
        <p:nvSpPr>
          <p:cNvPr id="6" name="Slayt Numarası Yer Tutucusu 5"/>
          <p:cNvSpPr>
            <a:spLocks noGrp="1"/>
          </p:cNvSpPr>
          <p:nvPr>
            <p:ph type="sldNum" sz="quarter" idx="12"/>
          </p:nvPr>
        </p:nvSpPr>
        <p:spPr/>
        <p:txBody>
          <a:bodyPr/>
          <a:lstStyle/>
          <a:p>
            <a:fld id="{DDCE7859-ABE5-4F86-9590-63E6FFC2B8A3}" type="slidenum">
              <a:rPr lang="tr-TR" smtClean="0"/>
              <a:pPr/>
              <a:t>67</a:t>
            </a:fld>
            <a:endParaRPr lang="tr-TR" dirty="0"/>
          </a:p>
        </p:txBody>
      </p:sp>
      <p:sp>
        <p:nvSpPr>
          <p:cNvPr id="10" name="Unvan 1"/>
          <p:cNvSpPr>
            <a:spLocks noGrp="1"/>
          </p:cNvSpPr>
          <p:nvPr>
            <p:ph type="title"/>
          </p:nvPr>
        </p:nvSpPr>
        <p:spPr>
          <a:xfrm>
            <a:off x="103239" y="172622"/>
            <a:ext cx="12065255" cy="646244"/>
          </a:xfrm>
        </p:spPr>
        <p:txBody>
          <a:bodyPr>
            <a:noAutofit/>
          </a:bodyPr>
          <a:lstStyle/>
          <a:p>
            <a:pPr marL="0" indent="0" algn="ctr">
              <a:lnSpc>
                <a:spcPct val="100000"/>
              </a:lnSpc>
              <a:spcBef>
                <a:spcPts val="0"/>
              </a:spcBef>
            </a:pPr>
            <a:r>
              <a:rPr lang="tr-TR" sz="2800" b="1" dirty="0">
                <a:solidFill>
                  <a:srgbClr val="FF0000"/>
                </a:solidFill>
              </a:rPr>
              <a:t>B.3. Öğrenme Kaynakları ve Akademik Destek Hizmetleri / </a:t>
            </a:r>
            <a:br>
              <a:rPr lang="tr-TR" sz="2800" b="1" dirty="0">
                <a:solidFill>
                  <a:srgbClr val="FF0000"/>
                </a:solidFill>
              </a:rPr>
            </a:br>
            <a:r>
              <a:rPr lang="tr-TR" sz="2800" b="1" dirty="0">
                <a:solidFill>
                  <a:srgbClr val="0000CC"/>
                </a:solidFill>
              </a:rPr>
              <a:t>B.3.4. Dezavantajlı gruplar</a:t>
            </a:r>
            <a:endParaRPr lang="tr-TR" sz="2800" dirty="0">
              <a:solidFill>
                <a:srgbClr val="0000CC"/>
              </a:solidFill>
            </a:endParaRPr>
          </a:p>
        </p:txBody>
      </p:sp>
    </p:spTree>
    <p:extLst>
      <p:ext uri="{BB962C8B-B14F-4D97-AF65-F5344CB8AC3E}">
        <p14:creationId xmlns:p14="http://schemas.microsoft.com/office/powerpoint/2010/main" val="3740523309"/>
      </p:ext>
    </p:extLst>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526473" y="1188720"/>
            <a:ext cx="11086407" cy="5080000"/>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just">
              <a:lnSpc>
                <a:spcPct val="100000"/>
              </a:lnSpc>
              <a:spcBef>
                <a:spcPts val="0"/>
              </a:spcBef>
              <a:spcAft>
                <a:spcPts val="400"/>
              </a:spcAft>
              <a:buNone/>
            </a:pPr>
            <a:endParaRPr lang="tr-TR" sz="1000" b="1" dirty="0" smtClean="0">
              <a:solidFill>
                <a:srgbClr val="FF0000"/>
              </a:solidFill>
            </a:endParaRPr>
          </a:p>
          <a:p>
            <a:pPr marL="457200" indent="-457200" algn="just">
              <a:lnSpc>
                <a:spcPct val="100000"/>
              </a:lnSpc>
              <a:spcBef>
                <a:spcPts val="0"/>
              </a:spcBef>
              <a:spcAft>
                <a:spcPts val="400"/>
              </a:spcAft>
              <a:buFont typeface="+mj-lt"/>
              <a:buAutoNum type="arabicPeriod" startAt="4"/>
            </a:pPr>
            <a:r>
              <a:rPr lang="tr-TR" sz="2400" dirty="0" smtClean="0"/>
              <a:t>Dezavantajlı </a:t>
            </a:r>
            <a:r>
              <a:rPr lang="tr-TR" sz="2400" dirty="0"/>
              <a:t>öğrenci gruplarına </a:t>
            </a:r>
            <a:r>
              <a:rPr lang="tr-TR" sz="2400" dirty="0" smtClean="0"/>
              <a:t>sunulan hizmetlerin </a:t>
            </a:r>
            <a:r>
              <a:rPr lang="tr-TR" sz="2400" b="1" dirty="0" smtClean="0">
                <a:solidFill>
                  <a:srgbClr val="FF0000"/>
                </a:solidFill>
              </a:rPr>
              <a:t>izlenmesi, ilgili paydaşlarla birlikte değerlendirilmesi ve iyileştirilmesine ait kanıtlar </a:t>
            </a:r>
            <a:r>
              <a:rPr lang="tr-TR" sz="2400" i="1" dirty="0" smtClean="0">
                <a:solidFill>
                  <a:srgbClr val="0000CC"/>
                </a:solidFill>
              </a:rPr>
              <a:t>(</a:t>
            </a:r>
            <a:r>
              <a:rPr lang="tr-TR" sz="2400" i="1" dirty="0">
                <a:solidFill>
                  <a:srgbClr val="0000CC"/>
                </a:solidFill>
              </a:rPr>
              <a:t>memnuniyet anketi </a:t>
            </a:r>
            <a:r>
              <a:rPr lang="tr-TR" sz="2400" i="1" dirty="0" smtClean="0">
                <a:solidFill>
                  <a:srgbClr val="0000CC"/>
                </a:solidFill>
              </a:rPr>
              <a:t>sonuçları, memnuniyet anketi sonuçları ve/veya geri </a:t>
            </a:r>
            <a:r>
              <a:rPr lang="tr-TR" sz="2400" i="1" dirty="0">
                <a:solidFill>
                  <a:srgbClr val="0000CC"/>
                </a:solidFill>
              </a:rPr>
              <a:t>bildirimlerin iyileştirme mekanizmalarında kullanıldığına ilişkin </a:t>
            </a:r>
            <a:r>
              <a:rPr lang="tr-TR" sz="2400" i="1" dirty="0" smtClean="0">
                <a:solidFill>
                  <a:srgbClr val="0000CC"/>
                </a:solidFill>
              </a:rPr>
              <a:t>belgeler, vb.,), </a:t>
            </a:r>
            <a:endParaRPr lang="tr-TR" sz="2400" i="1" dirty="0">
              <a:solidFill>
                <a:srgbClr val="0000CC"/>
              </a:solidFill>
            </a:endParaRPr>
          </a:p>
          <a:p>
            <a:pPr marL="457200" indent="-457200" algn="just">
              <a:lnSpc>
                <a:spcPct val="100000"/>
              </a:lnSpc>
              <a:spcBef>
                <a:spcPts val="0"/>
              </a:spcBef>
              <a:spcAft>
                <a:spcPts val="400"/>
              </a:spcAft>
              <a:buFont typeface="+mj-lt"/>
              <a:buAutoNum type="arabicPeriod" startAt="4"/>
            </a:pPr>
            <a:endParaRPr lang="tr-TR" sz="2400" dirty="0" smtClean="0"/>
          </a:p>
          <a:p>
            <a:pPr marL="457200" indent="-457200" algn="just">
              <a:lnSpc>
                <a:spcPct val="100000"/>
              </a:lnSpc>
              <a:spcBef>
                <a:spcPts val="0"/>
              </a:spcBef>
              <a:spcAft>
                <a:spcPts val="400"/>
              </a:spcAft>
              <a:buFont typeface="+mj-lt"/>
              <a:buAutoNum type="arabicPeriod" startAt="4"/>
            </a:pPr>
            <a:r>
              <a:rPr lang="tr-TR" sz="2400" b="1" dirty="0" smtClean="0">
                <a:solidFill>
                  <a:srgbClr val="0000CC"/>
                </a:solidFill>
              </a:rPr>
              <a:t>Engelsiz </a:t>
            </a:r>
            <a:r>
              <a:rPr lang="tr-TR" sz="2400" b="1" dirty="0">
                <a:solidFill>
                  <a:srgbClr val="0000CC"/>
                </a:solidFill>
              </a:rPr>
              <a:t>üniversite uygulamalarına </a:t>
            </a:r>
            <a:r>
              <a:rPr lang="tr-TR" sz="2400" dirty="0"/>
              <a:t>ilişkin </a:t>
            </a:r>
            <a:r>
              <a:rPr lang="tr-TR" sz="2400" b="1" dirty="0">
                <a:solidFill>
                  <a:srgbClr val="FF0000"/>
                </a:solidFill>
              </a:rPr>
              <a:t>izleme ve iyileştirme kanıtları,</a:t>
            </a:r>
          </a:p>
          <a:p>
            <a:pPr marL="457200" indent="-457200" algn="just">
              <a:lnSpc>
                <a:spcPct val="100000"/>
              </a:lnSpc>
              <a:spcBef>
                <a:spcPts val="0"/>
              </a:spcBef>
              <a:spcAft>
                <a:spcPts val="400"/>
              </a:spcAft>
              <a:buFont typeface="+mj-lt"/>
              <a:buAutoNum type="arabicPeriod" startAt="4"/>
            </a:pPr>
            <a:endParaRPr lang="tr-TR" sz="2400" dirty="0" smtClean="0"/>
          </a:p>
          <a:p>
            <a:pPr marL="457200" indent="-457200" algn="just">
              <a:lnSpc>
                <a:spcPct val="100000"/>
              </a:lnSpc>
              <a:spcBef>
                <a:spcPts val="0"/>
              </a:spcBef>
              <a:spcAft>
                <a:spcPts val="400"/>
              </a:spcAft>
              <a:buFont typeface="+mj-lt"/>
              <a:buAutoNum type="arabicPeriod" startAt="4"/>
            </a:pPr>
            <a:r>
              <a:rPr lang="tr-TR" sz="2400" dirty="0" smtClean="0"/>
              <a:t>Standart </a:t>
            </a:r>
            <a:r>
              <a:rPr lang="tr-TR" sz="2400" dirty="0"/>
              <a:t>uygulamalar ve mevzuatın yanı sıra; birimin ihtiyaçları doğrultusunda geliştirdiği özgün yaklaşım ve uygulamalarına ilişkin </a:t>
            </a:r>
            <a:r>
              <a:rPr lang="tr-TR" sz="2400" dirty="0" smtClean="0"/>
              <a:t>kanıtlar.</a:t>
            </a:r>
            <a:endParaRPr lang="tr-TR" sz="2400" dirty="0"/>
          </a:p>
        </p:txBody>
      </p:sp>
      <p:sp>
        <p:nvSpPr>
          <p:cNvPr id="4" name="Veri Yer Tutucusu 3"/>
          <p:cNvSpPr>
            <a:spLocks noGrp="1"/>
          </p:cNvSpPr>
          <p:nvPr>
            <p:ph type="dt" sz="half" idx="10"/>
          </p:nvPr>
        </p:nvSpPr>
        <p:spPr/>
        <p:txBody>
          <a:bodyPr/>
          <a:lstStyle/>
          <a:p>
            <a:fld id="{198C8F15-B122-481F-BDC0-509CBE0E2198}" type="datetime1">
              <a:rPr lang="tr-TR" smtClean="0"/>
              <a:t>8.10.2025</a:t>
            </a:fld>
            <a:endParaRPr lang="tr-TR"/>
          </a:p>
        </p:txBody>
      </p:sp>
      <p:sp>
        <p:nvSpPr>
          <p:cNvPr id="5" name="Altbilgi Yer Tutucusu 4"/>
          <p:cNvSpPr>
            <a:spLocks noGrp="1"/>
          </p:cNvSpPr>
          <p:nvPr>
            <p:ph type="ftr" sz="quarter" idx="11"/>
          </p:nvPr>
        </p:nvSpPr>
        <p:spPr/>
        <p:txBody>
          <a:bodyPr/>
          <a:lstStyle/>
          <a:p>
            <a:r>
              <a:rPr lang="tr-TR" dirty="0" smtClean="0"/>
              <a:t>TRÜ KALİTE KOORDİNATÖRLÜĞÜ</a:t>
            </a:r>
            <a:endParaRPr lang="tr-TR" dirty="0"/>
          </a:p>
        </p:txBody>
      </p:sp>
      <p:sp>
        <p:nvSpPr>
          <p:cNvPr id="6" name="Slayt Numarası Yer Tutucusu 5"/>
          <p:cNvSpPr>
            <a:spLocks noGrp="1"/>
          </p:cNvSpPr>
          <p:nvPr>
            <p:ph type="sldNum" sz="quarter" idx="12"/>
          </p:nvPr>
        </p:nvSpPr>
        <p:spPr/>
        <p:txBody>
          <a:bodyPr/>
          <a:lstStyle/>
          <a:p>
            <a:fld id="{DDCE7859-ABE5-4F86-9590-63E6FFC2B8A3}" type="slidenum">
              <a:rPr lang="tr-TR" smtClean="0"/>
              <a:pPr/>
              <a:t>68</a:t>
            </a:fld>
            <a:endParaRPr lang="tr-TR" dirty="0"/>
          </a:p>
        </p:txBody>
      </p:sp>
      <p:sp>
        <p:nvSpPr>
          <p:cNvPr id="10" name="Unvan 1"/>
          <p:cNvSpPr>
            <a:spLocks noGrp="1"/>
          </p:cNvSpPr>
          <p:nvPr>
            <p:ph type="title"/>
          </p:nvPr>
        </p:nvSpPr>
        <p:spPr>
          <a:xfrm>
            <a:off x="103239" y="172622"/>
            <a:ext cx="12065255" cy="646244"/>
          </a:xfrm>
        </p:spPr>
        <p:txBody>
          <a:bodyPr>
            <a:noAutofit/>
          </a:bodyPr>
          <a:lstStyle/>
          <a:p>
            <a:pPr marL="0" indent="0" algn="ctr">
              <a:lnSpc>
                <a:spcPct val="100000"/>
              </a:lnSpc>
              <a:spcBef>
                <a:spcPts val="0"/>
              </a:spcBef>
            </a:pPr>
            <a:r>
              <a:rPr lang="tr-TR" sz="2800" b="1" dirty="0">
                <a:solidFill>
                  <a:srgbClr val="FF0000"/>
                </a:solidFill>
              </a:rPr>
              <a:t>B.3. Öğrenme Kaynakları ve Akademik Destek Hizmetleri / </a:t>
            </a:r>
            <a:br>
              <a:rPr lang="tr-TR" sz="2800" b="1" dirty="0">
                <a:solidFill>
                  <a:srgbClr val="FF0000"/>
                </a:solidFill>
              </a:rPr>
            </a:br>
            <a:r>
              <a:rPr lang="tr-TR" sz="2800" b="1" dirty="0">
                <a:solidFill>
                  <a:srgbClr val="0000CC"/>
                </a:solidFill>
              </a:rPr>
              <a:t>B.3.4. Dezavantajlı gruplar</a:t>
            </a:r>
            <a:endParaRPr lang="tr-TR" sz="2800" dirty="0">
              <a:solidFill>
                <a:srgbClr val="0000CC"/>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1866512116"/>
      </p:ext>
    </p:extLst>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11108"/>
            <a:ext cx="12192000" cy="884572"/>
          </a:xfrm>
        </p:spPr>
        <p:txBody>
          <a:bodyPr>
            <a:noAutofit/>
          </a:bodyPr>
          <a:lstStyle/>
          <a:p>
            <a:pPr algn="ctr"/>
            <a:r>
              <a:rPr lang="tr-TR" sz="2800" b="1" dirty="0">
                <a:solidFill>
                  <a:srgbClr val="FF0000"/>
                </a:solidFill>
              </a:rPr>
              <a:t>B.3. Öğrenme Kaynakları ve Akademik Destek Hizmetleri / </a:t>
            </a:r>
            <a:r>
              <a:rPr lang="tr-TR" sz="2800" b="1" dirty="0" smtClean="0">
                <a:solidFill>
                  <a:srgbClr val="FF0000"/>
                </a:solidFill>
              </a:rPr>
              <a:t/>
            </a:r>
            <a:br>
              <a:rPr lang="tr-TR" sz="2800" b="1" dirty="0" smtClean="0">
                <a:solidFill>
                  <a:srgbClr val="FF0000"/>
                </a:solidFill>
              </a:rPr>
            </a:br>
            <a:r>
              <a:rPr lang="tr-TR" sz="2800" b="1" dirty="0" smtClean="0">
                <a:solidFill>
                  <a:srgbClr val="0000CC"/>
                </a:solidFill>
              </a:rPr>
              <a:t>B.3.5. Sosyal, kültürel, sportif faaliyetler</a:t>
            </a:r>
            <a:endParaRPr lang="tr-TR" sz="2800" dirty="0">
              <a:solidFill>
                <a:srgbClr val="0000CC"/>
              </a:solidFill>
            </a:endParaRPr>
          </a:p>
        </p:txBody>
      </p:sp>
      <p:sp>
        <p:nvSpPr>
          <p:cNvPr id="3" name="İçerik Yer Tutucusu 2"/>
          <p:cNvSpPr>
            <a:spLocks noGrp="1"/>
          </p:cNvSpPr>
          <p:nvPr>
            <p:ph idx="1"/>
          </p:nvPr>
        </p:nvSpPr>
        <p:spPr>
          <a:xfrm>
            <a:off x="336885" y="1474839"/>
            <a:ext cx="11550315" cy="4881510"/>
          </a:xfrm>
        </p:spPr>
        <p:txBody>
          <a:bodyPr>
            <a:normAutofit/>
          </a:bodyPr>
          <a:lstStyle/>
          <a:p>
            <a:pPr>
              <a:lnSpc>
                <a:spcPct val="100000"/>
              </a:lnSpc>
              <a:spcBef>
                <a:spcPts val="0"/>
              </a:spcBef>
              <a:spcAft>
                <a:spcPts val="400"/>
              </a:spcAft>
            </a:pPr>
            <a:r>
              <a:rPr lang="tr-TR" sz="3200" dirty="0"/>
              <a:t>Öğrenci toplulukları ve bu toplulukların etkinlikleri, </a:t>
            </a:r>
            <a:r>
              <a:rPr lang="tr-TR" sz="3200" b="1" dirty="0">
                <a:solidFill>
                  <a:srgbClr val="0000CC"/>
                </a:solidFill>
              </a:rPr>
              <a:t>sosyal, kültürel ve sportif faaliyetlerine yönelik mekân, bütçe ve rehberlik desteği </a:t>
            </a:r>
            <a:r>
              <a:rPr lang="tr-TR" sz="3200" dirty="0"/>
              <a:t>vardır. </a:t>
            </a:r>
            <a:endParaRPr lang="tr-TR" sz="3200" dirty="0" smtClean="0"/>
          </a:p>
          <a:p>
            <a:pPr>
              <a:lnSpc>
                <a:spcPct val="100000"/>
              </a:lnSpc>
              <a:spcBef>
                <a:spcPts val="0"/>
              </a:spcBef>
              <a:spcAft>
                <a:spcPts val="400"/>
              </a:spcAft>
            </a:pPr>
            <a:endParaRPr lang="tr-TR" sz="3200" dirty="0"/>
          </a:p>
          <a:p>
            <a:pPr>
              <a:lnSpc>
                <a:spcPct val="100000"/>
              </a:lnSpc>
              <a:spcBef>
                <a:spcPts val="0"/>
              </a:spcBef>
              <a:spcAft>
                <a:spcPts val="400"/>
              </a:spcAft>
            </a:pPr>
            <a:r>
              <a:rPr lang="tr-TR" sz="3200" dirty="0" smtClean="0"/>
              <a:t>Ayrıca </a:t>
            </a:r>
            <a:r>
              <a:rPr lang="tr-TR" sz="3200" dirty="0"/>
              <a:t>sosyal, kültürel, sportif faaliyetleri yürüten ve yöneten </a:t>
            </a:r>
            <a:r>
              <a:rPr lang="tr-TR" sz="3200" b="1" dirty="0">
                <a:solidFill>
                  <a:srgbClr val="0000CC"/>
                </a:solidFill>
              </a:rPr>
              <a:t>idari örgütlenme mevcuttur. </a:t>
            </a:r>
            <a:endParaRPr lang="tr-TR" sz="3200" b="1" dirty="0" smtClean="0">
              <a:solidFill>
                <a:srgbClr val="0000CC"/>
              </a:solidFill>
            </a:endParaRPr>
          </a:p>
          <a:p>
            <a:pPr>
              <a:lnSpc>
                <a:spcPct val="100000"/>
              </a:lnSpc>
              <a:spcBef>
                <a:spcPts val="0"/>
              </a:spcBef>
              <a:spcAft>
                <a:spcPts val="400"/>
              </a:spcAft>
            </a:pPr>
            <a:endParaRPr lang="tr-TR" sz="3200" dirty="0"/>
          </a:p>
          <a:p>
            <a:pPr>
              <a:lnSpc>
                <a:spcPct val="100000"/>
              </a:lnSpc>
              <a:spcBef>
                <a:spcPts val="0"/>
              </a:spcBef>
              <a:spcAft>
                <a:spcPts val="400"/>
              </a:spcAft>
            </a:pPr>
            <a:r>
              <a:rPr lang="tr-TR" sz="3200" dirty="0" smtClean="0"/>
              <a:t>Gerçekleştirilen </a:t>
            </a:r>
            <a:r>
              <a:rPr lang="tr-TR" sz="3200" dirty="0"/>
              <a:t>faaliyetler </a:t>
            </a:r>
            <a:r>
              <a:rPr lang="tr-TR" sz="3200" b="1" dirty="0">
                <a:solidFill>
                  <a:srgbClr val="0000CC"/>
                </a:solidFill>
              </a:rPr>
              <a:t>izlenmekte</a:t>
            </a:r>
            <a:r>
              <a:rPr lang="tr-TR" sz="3200" dirty="0"/>
              <a:t>, ihtiyaçlar doğrultusunda </a:t>
            </a:r>
            <a:r>
              <a:rPr lang="tr-TR" sz="3200" b="1" dirty="0">
                <a:solidFill>
                  <a:srgbClr val="0000CC"/>
                </a:solidFill>
              </a:rPr>
              <a:t>iyileştirilmektedir</a:t>
            </a:r>
            <a:r>
              <a:rPr lang="tr-TR" sz="3200" dirty="0"/>
              <a:t>. </a:t>
            </a:r>
          </a:p>
        </p:txBody>
      </p:sp>
      <p:sp>
        <p:nvSpPr>
          <p:cNvPr id="4" name="Veri Yer Tutucusu 3"/>
          <p:cNvSpPr>
            <a:spLocks noGrp="1"/>
          </p:cNvSpPr>
          <p:nvPr>
            <p:ph type="dt" sz="half" idx="10"/>
          </p:nvPr>
        </p:nvSpPr>
        <p:spPr/>
        <p:txBody>
          <a:bodyPr/>
          <a:lstStyle/>
          <a:p>
            <a:fld id="{1A06171D-16C0-4A2C-893A-4523C51E08F8}"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69</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1563087320"/>
      </p:ext>
    </p:extLst>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22830"/>
            <a:ext cx="11048999" cy="823654"/>
          </a:xfrm>
        </p:spPr>
        <p:txBody>
          <a:bodyPr>
            <a:noAutofit/>
          </a:bodyPr>
          <a:lstStyle/>
          <a:p>
            <a:pPr algn="ctr">
              <a:lnSpc>
                <a:spcPct val="100000"/>
              </a:lnSpc>
              <a:spcBef>
                <a:spcPts val="0"/>
              </a:spcBef>
            </a:pPr>
            <a:r>
              <a:rPr lang="tr-TR" sz="2800" b="1" dirty="0">
                <a:solidFill>
                  <a:srgbClr val="FF0000"/>
                </a:solidFill>
              </a:rPr>
              <a:t>B.1. Program Tasarımı, Değerlendirmesi ve </a:t>
            </a:r>
            <a:r>
              <a:rPr lang="tr-TR" sz="2800" b="1" dirty="0" smtClean="0">
                <a:solidFill>
                  <a:srgbClr val="FF0000"/>
                </a:solidFill>
              </a:rPr>
              <a:t>Güncellenmesi / </a:t>
            </a:r>
            <a:r>
              <a:rPr lang="tr-TR" sz="2800" dirty="0">
                <a:solidFill>
                  <a:srgbClr val="FF0000"/>
                </a:solidFill>
              </a:rPr>
              <a:t/>
            </a:r>
            <a:br>
              <a:rPr lang="tr-TR" sz="2800" dirty="0">
                <a:solidFill>
                  <a:srgbClr val="FF0000"/>
                </a:solidFill>
              </a:rPr>
            </a:br>
            <a:r>
              <a:rPr lang="tr-TR" sz="2800" b="1" dirty="0">
                <a:solidFill>
                  <a:srgbClr val="0000CC"/>
                </a:solidFill>
              </a:rPr>
              <a:t>B.1.1. Programların tasarımı ve onayı</a:t>
            </a:r>
            <a:endParaRPr lang="tr-TR" sz="2800" dirty="0">
              <a:solidFill>
                <a:srgbClr val="0000CC"/>
              </a:solidFill>
            </a:endParaRPr>
          </a:p>
        </p:txBody>
      </p:sp>
      <p:sp>
        <p:nvSpPr>
          <p:cNvPr id="3" name="İçerik Yer Tutucusu 2"/>
          <p:cNvSpPr>
            <a:spLocks noGrp="1"/>
          </p:cNvSpPr>
          <p:nvPr>
            <p:ph idx="1"/>
          </p:nvPr>
        </p:nvSpPr>
        <p:spPr>
          <a:xfrm>
            <a:off x="554182" y="1297859"/>
            <a:ext cx="11333017" cy="4818461"/>
          </a:xfrm>
        </p:spPr>
        <p:txBody>
          <a:bodyPr>
            <a:noAutofit/>
          </a:bodyPr>
          <a:lstStyle/>
          <a:p>
            <a:pPr>
              <a:lnSpc>
                <a:spcPct val="100000"/>
              </a:lnSpc>
              <a:spcBef>
                <a:spcPts val="0"/>
              </a:spcBef>
              <a:spcAft>
                <a:spcPts val="400"/>
              </a:spcAft>
            </a:pPr>
            <a:r>
              <a:rPr lang="tr-TR" sz="3200" b="1" dirty="0" smtClean="0">
                <a:solidFill>
                  <a:srgbClr val="0000CC"/>
                </a:solidFill>
              </a:rPr>
              <a:t>Programların amaçları ve öğrenme çıktıları (kazanımları</a:t>
            </a:r>
            <a:r>
              <a:rPr lang="tr-TR" sz="3200" dirty="0" smtClean="0"/>
              <a:t>) </a:t>
            </a:r>
            <a:r>
              <a:rPr lang="tr-TR" sz="3200" dirty="0"/>
              <a:t>oluşturulmuş, </a:t>
            </a:r>
            <a:r>
              <a:rPr lang="tr-TR" sz="3200" b="1" dirty="0" smtClean="0">
                <a:solidFill>
                  <a:srgbClr val="C00000"/>
                </a:solidFill>
              </a:rPr>
              <a:t>TYYÇ ile </a:t>
            </a:r>
            <a:r>
              <a:rPr lang="tr-TR" sz="3200" b="1" dirty="0">
                <a:solidFill>
                  <a:srgbClr val="C00000"/>
                </a:solidFill>
              </a:rPr>
              <a:t>uyumu belirtilmiş</a:t>
            </a:r>
            <a:r>
              <a:rPr lang="tr-TR" sz="3200" dirty="0"/>
              <a:t>, kamuoyuna ilan edilmiştir. </a:t>
            </a:r>
            <a:endParaRPr lang="tr-TR" sz="3200" dirty="0" smtClean="0"/>
          </a:p>
          <a:p>
            <a:pPr algn="just">
              <a:lnSpc>
                <a:spcPct val="100000"/>
              </a:lnSpc>
              <a:spcBef>
                <a:spcPts val="0"/>
              </a:spcBef>
              <a:spcAft>
                <a:spcPts val="400"/>
              </a:spcAft>
            </a:pPr>
            <a:endParaRPr lang="tr-TR" sz="3200" dirty="0" smtClean="0"/>
          </a:p>
          <a:p>
            <a:pPr>
              <a:lnSpc>
                <a:spcPct val="100000"/>
              </a:lnSpc>
              <a:spcBef>
                <a:spcPts val="0"/>
              </a:spcBef>
              <a:spcAft>
                <a:spcPts val="400"/>
              </a:spcAft>
            </a:pPr>
            <a:r>
              <a:rPr lang="tr-TR" sz="3200" dirty="0" smtClean="0">
                <a:solidFill>
                  <a:srgbClr val="0000CC"/>
                </a:solidFill>
              </a:rPr>
              <a:t>Program </a:t>
            </a:r>
            <a:r>
              <a:rPr lang="tr-TR" sz="3200" dirty="0">
                <a:solidFill>
                  <a:srgbClr val="0000CC"/>
                </a:solidFill>
              </a:rPr>
              <a:t>yeterlilikleri </a:t>
            </a:r>
            <a:r>
              <a:rPr lang="tr-TR" sz="3200" dirty="0"/>
              <a:t>belirlenirken </a:t>
            </a:r>
            <a:r>
              <a:rPr lang="tr-TR" sz="3200" b="1" dirty="0" smtClean="0">
                <a:solidFill>
                  <a:srgbClr val="C00000"/>
                </a:solidFill>
              </a:rPr>
              <a:t>kurumun/birimin misyon vizyonu </a:t>
            </a:r>
            <a:r>
              <a:rPr lang="tr-TR" sz="3200" b="1" dirty="0">
                <a:solidFill>
                  <a:srgbClr val="C00000"/>
                </a:solidFill>
              </a:rPr>
              <a:t>göz önünde bulundurulmuştur. </a:t>
            </a:r>
            <a:endParaRPr lang="tr-TR" sz="3200" b="1" dirty="0" smtClean="0">
              <a:solidFill>
                <a:srgbClr val="C00000"/>
              </a:solidFill>
            </a:endParaRPr>
          </a:p>
          <a:p>
            <a:pPr>
              <a:lnSpc>
                <a:spcPct val="100000"/>
              </a:lnSpc>
              <a:spcBef>
                <a:spcPts val="0"/>
              </a:spcBef>
              <a:spcAft>
                <a:spcPts val="400"/>
              </a:spcAft>
            </a:pPr>
            <a:endParaRPr lang="tr-TR" sz="3200" dirty="0" smtClean="0"/>
          </a:p>
          <a:p>
            <a:pPr>
              <a:lnSpc>
                <a:spcPct val="100000"/>
              </a:lnSpc>
              <a:spcBef>
                <a:spcPts val="0"/>
              </a:spcBef>
              <a:spcAft>
                <a:spcPts val="400"/>
              </a:spcAft>
            </a:pPr>
            <a:r>
              <a:rPr lang="tr-TR" sz="3200" dirty="0" smtClean="0"/>
              <a:t>Ders </a:t>
            </a:r>
            <a:r>
              <a:rPr lang="tr-TR" sz="3200" dirty="0"/>
              <a:t>bilgi paketleri varsa ulusal çekirdek programı, </a:t>
            </a:r>
            <a:r>
              <a:rPr lang="tr-TR" sz="3200" b="1" dirty="0">
                <a:solidFill>
                  <a:srgbClr val="FF0000"/>
                </a:solidFill>
              </a:rPr>
              <a:t>varsa ölçütler (örneğin akreditasyon ölçütleri vb.) </a:t>
            </a:r>
            <a:r>
              <a:rPr lang="tr-TR" sz="3200" dirty="0"/>
              <a:t>dikkate alınarak hazırlanmıştır. </a:t>
            </a:r>
            <a:endParaRPr lang="tr-TR" sz="3200" dirty="0" smtClean="0"/>
          </a:p>
        </p:txBody>
      </p:sp>
      <p:sp>
        <p:nvSpPr>
          <p:cNvPr id="4" name="Veri Yer Tutucusu 3"/>
          <p:cNvSpPr>
            <a:spLocks noGrp="1"/>
          </p:cNvSpPr>
          <p:nvPr>
            <p:ph type="dt" sz="half" idx="10"/>
          </p:nvPr>
        </p:nvSpPr>
        <p:spPr/>
        <p:txBody>
          <a:bodyPr/>
          <a:lstStyle/>
          <a:p>
            <a:fld id="{190B9E95-CB35-493C-9357-994F91D80784}"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7</a:t>
            </a:fld>
            <a:endParaRPr lang="tr-TR"/>
          </a:p>
        </p:txBody>
      </p:sp>
    </p:spTree>
    <p:extLst>
      <p:ext uri="{BB962C8B-B14F-4D97-AF65-F5344CB8AC3E}">
        <p14:creationId xmlns:p14="http://schemas.microsoft.com/office/powerpoint/2010/main" val="1049897760"/>
      </p:ext>
    </p:extLst>
  </p:cSld>
  <p:clrMapOvr>
    <a:masterClrMapping/>
  </p:clrMapOvr>
  <mc:AlternateContent xmlns:mc="http://schemas.openxmlformats.org/markup-compatibility/2006">
    <mc:Choice xmlns:p14="http://schemas.microsoft.com/office/powerpoint/2010/main" Requires="p14">
      <p:transition p14:dur="250">
        <p14:pan dir="u"/>
      </p:transition>
    </mc:Choice>
    <mc:Fallback>
      <p:transition>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368711" y="1188720"/>
            <a:ext cx="11467689" cy="5167630"/>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1000" b="1" dirty="0" smtClean="0">
              <a:solidFill>
                <a:srgbClr val="FF0000"/>
              </a:solidFill>
            </a:endParaRPr>
          </a:p>
          <a:p>
            <a:pPr marL="360000" indent="-360000">
              <a:lnSpc>
                <a:spcPct val="100000"/>
              </a:lnSpc>
              <a:spcBef>
                <a:spcPts val="0"/>
              </a:spcBef>
              <a:spcAft>
                <a:spcPts val="400"/>
              </a:spcAft>
              <a:buFont typeface="+mj-lt"/>
              <a:buAutoNum type="arabicPeriod"/>
            </a:pPr>
            <a:r>
              <a:rPr lang="tr-TR" sz="2400" dirty="0"/>
              <a:t>Sosyal, kültürel ve sportif faaliyetlerin </a:t>
            </a:r>
            <a:r>
              <a:rPr lang="tr-TR" sz="2400" b="1" dirty="0">
                <a:solidFill>
                  <a:srgbClr val="FF0000"/>
                </a:solidFill>
              </a:rPr>
              <a:t>planlanması ve yürütülmesine </a:t>
            </a:r>
            <a:r>
              <a:rPr lang="tr-TR" sz="2400" dirty="0"/>
              <a:t>ilişkin kanıtlar </a:t>
            </a:r>
            <a:r>
              <a:rPr lang="tr-TR" sz="2400" i="1" dirty="0">
                <a:solidFill>
                  <a:srgbClr val="0000CC"/>
                </a:solidFill>
              </a:rPr>
              <a:t>(Sosyal, kültürel ve sportif faaliyetlerin organizasyonu için oluşturulmuş </a:t>
            </a:r>
            <a:r>
              <a:rPr lang="tr-TR" sz="2400" i="1" dirty="0">
                <a:solidFill>
                  <a:srgbClr val="FF0000"/>
                </a:solidFill>
              </a:rPr>
              <a:t>idari yapının </a:t>
            </a:r>
            <a:r>
              <a:rPr lang="tr-TR" sz="2400" i="1" dirty="0">
                <a:solidFill>
                  <a:srgbClr val="C00000"/>
                </a:solidFill>
              </a:rPr>
              <a:t>(kurul/komisyon veya koordinatör) </a:t>
            </a:r>
            <a:r>
              <a:rPr lang="tr-TR" sz="2400" i="1" dirty="0">
                <a:solidFill>
                  <a:srgbClr val="0000CC"/>
                </a:solidFill>
              </a:rPr>
              <a:t>çalışma usul ve esasları, görev tanımları, toplantı karar veya tutanakları, süreçler, iş akışları, </a:t>
            </a:r>
            <a:r>
              <a:rPr lang="tr-TR" sz="2400" i="1" dirty="0" smtClean="0">
                <a:solidFill>
                  <a:srgbClr val="0000CC"/>
                </a:solidFill>
              </a:rPr>
              <a:t>bilgi yönetim sistemi, vb</a:t>
            </a:r>
            <a:r>
              <a:rPr lang="tr-TR" sz="2400" i="1" dirty="0">
                <a:solidFill>
                  <a:srgbClr val="0000CC"/>
                </a:solidFill>
              </a:rPr>
              <a:t>.,),</a:t>
            </a:r>
            <a:endParaRPr lang="tr-TR" sz="2400" i="1" dirty="0"/>
          </a:p>
          <a:p>
            <a:pPr marL="360000" indent="-360000">
              <a:lnSpc>
                <a:spcPct val="100000"/>
              </a:lnSpc>
              <a:spcBef>
                <a:spcPts val="0"/>
              </a:spcBef>
              <a:spcAft>
                <a:spcPts val="400"/>
              </a:spcAft>
              <a:buFont typeface="+mj-lt"/>
              <a:buAutoNum type="arabicPeriod"/>
            </a:pPr>
            <a:endParaRPr lang="tr-TR" sz="2400" dirty="0" smtClean="0"/>
          </a:p>
          <a:p>
            <a:pPr marL="360000" indent="-360000">
              <a:lnSpc>
                <a:spcPct val="100000"/>
              </a:lnSpc>
              <a:spcBef>
                <a:spcPts val="0"/>
              </a:spcBef>
              <a:spcAft>
                <a:spcPts val="400"/>
              </a:spcAft>
              <a:buFont typeface="+mj-lt"/>
              <a:buAutoNum type="arabicPeriod"/>
            </a:pPr>
            <a:r>
              <a:rPr lang="tr-TR" sz="2400" dirty="0" smtClean="0"/>
              <a:t>Öğrencilere </a:t>
            </a:r>
            <a:r>
              <a:rPr lang="tr-TR" sz="2400" dirty="0"/>
              <a:t>yönelik yapılması planlanan sportif, kültürel, sosyal faaliyetlerin </a:t>
            </a:r>
            <a:r>
              <a:rPr lang="tr-TR" sz="2400" i="1" dirty="0">
                <a:solidFill>
                  <a:srgbClr val="0000CC"/>
                </a:solidFill>
              </a:rPr>
              <a:t>birimin misyon, vizyon ve stratejik amaçları ile ilişkisini gösteren kanıtlar, </a:t>
            </a:r>
          </a:p>
          <a:p>
            <a:pPr marL="360000" indent="-360000">
              <a:lnSpc>
                <a:spcPct val="100000"/>
              </a:lnSpc>
              <a:spcBef>
                <a:spcPts val="0"/>
              </a:spcBef>
              <a:spcAft>
                <a:spcPts val="400"/>
              </a:spcAft>
              <a:buFont typeface="+mj-lt"/>
              <a:buAutoNum type="arabicPeriod"/>
            </a:pPr>
            <a:endParaRPr lang="tr-TR" sz="2400" dirty="0" smtClean="0"/>
          </a:p>
          <a:p>
            <a:pPr marL="360000" indent="-360000">
              <a:lnSpc>
                <a:spcPct val="100000"/>
              </a:lnSpc>
              <a:spcBef>
                <a:spcPts val="0"/>
              </a:spcBef>
              <a:spcAft>
                <a:spcPts val="400"/>
              </a:spcAft>
              <a:buFont typeface="+mj-lt"/>
              <a:buAutoNum type="arabicPeriod"/>
            </a:pPr>
            <a:r>
              <a:rPr lang="tr-TR" sz="2400" dirty="0" smtClean="0"/>
              <a:t>Yıl </a:t>
            </a:r>
            <a:r>
              <a:rPr lang="tr-TR" sz="2400" dirty="0"/>
              <a:t>içerisinde öğrencilere yönelik yıllık sportif, kültürel, </a:t>
            </a:r>
            <a:r>
              <a:rPr lang="tr-TR" sz="2400" b="1" dirty="0">
                <a:solidFill>
                  <a:srgbClr val="FF0000"/>
                </a:solidFill>
              </a:rPr>
              <a:t>sosyal faaliyetlerin listesi </a:t>
            </a:r>
            <a:r>
              <a:rPr lang="tr-TR" sz="2400" i="1" dirty="0">
                <a:solidFill>
                  <a:srgbClr val="0000CC"/>
                </a:solidFill>
              </a:rPr>
              <a:t>(TRÜ Performans Veri Sistemi </a:t>
            </a:r>
            <a:r>
              <a:rPr lang="tr-TR" sz="2400" dirty="0"/>
              <a:t>(</a:t>
            </a:r>
            <a:r>
              <a:rPr lang="tr-TR" sz="2400" u="sng" dirty="0">
                <a:hlinkClick r:id="rId2"/>
              </a:rPr>
              <a:t>https://pvs.trabzon.edu.tr/login.php</a:t>
            </a:r>
            <a:r>
              <a:rPr lang="tr-TR" sz="2400" dirty="0"/>
              <a:t>) </a:t>
            </a:r>
            <a:r>
              <a:rPr lang="tr-TR" sz="2400" i="1" dirty="0">
                <a:solidFill>
                  <a:srgbClr val="0000CC"/>
                </a:solidFill>
              </a:rPr>
              <a:t>kanıt/çıktıları, faaliyet türü, konusu, katılımcı sayısı vb. bilgilerle) </a:t>
            </a:r>
            <a:r>
              <a:rPr lang="tr-TR" sz="2400" dirty="0"/>
              <a:t>ve paylaşım mekanizmalarına ilişkin kanıtlar, </a:t>
            </a:r>
          </a:p>
        </p:txBody>
      </p:sp>
      <p:sp>
        <p:nvSpPr>
          <p:cNvPr id="4" name="Veri Yer Tutucusu 3"/>
          <p:cNvSpPr>
            <a:spLocks noGrp="1"/>
          </p:cNvSpPr>
          <p:nvPr>
            <p:ph type="dt" sz="half" idx="10"/>
          </p:nvPr>
        </p:nvSpPr>
        <p:spPr/>
        <p:txBody>
          <a:bodyPr/>
          <a:lstStyle/>
          <a:p>
            <a:fld id="{892460C4-908F-469F-97C3-9E947CA9AFD5}" type="datetime1">
              <a:rPr lang="tr-TR" smtClean="0"/>
              <a:t>8.10.2025</a:t>
            </a:fld>
            <a:endParaRPr lang="tr-TR" dirty="0"/>
          </a:p>
        </p:txBody>
      </p:sp>
      <p:sp>
        <p:nvSpPr>
          <p:cNvPr id="5" name="Altbilgi Yer Tutucusu 4"/>
          <p:cNvSpPr>
            <a:spLocks noGrp="1"/>
          </p:cNvSpPr>
          <p:nvPr>
            <p:ph type="ftr" sz="quarter" idx="11"/>
          </p:nvPr>
        </p:nvSpPr>
        <p:spPr/>
        <p:txBody>
          <a:bodyPr/>
          <a:lstStyle/>
          <a:p>
            <a:r>
              <a:rPr lang="tr-TR" dirty="0" smtClean="0"/>
              <a:t>TRÜ KALİTE KOORDİNATÖRLÜĞÜ</a:t>
            </a:r>
            <a:endParaRPr lang="tr-TR" dirty="0"/>
          </a:p>
        </p:txBody>
      </p:sp>
      <p:sp>
        <p:nvSpPr>
          <p:cNvPr id="6" name="Slayt Numarası Yer Tutucusu 5"/>
          <p:cNvSpPr>
            <a:spLocks noGrp="1"/>
          </p:cNvSpPr>
          <p:nvPr>
            <p:ph type="sldNum" sz="quarter" idx="12"/>
          </p:nvPr>
        </p:nvSpPr>
        <p:spPr/>
        <p:txBody>
          <a:bodyPr/>
          <a:lstStyle/>
          <a:p>
            <a:fld id="{DDCE7859-ABE5-4F86-9590-63E6FFC2B8A3}" type="slidenum">
              <a:rPr lang="tr-TR" smtClean="0"/>
              <a:pPr/>
              <a:t>70</a:t>
            </a:fld>
            <a:endParaRPr lang="tr-TR"/>
          </a:p>
        </p:txBody>
      </p:sp>
      <p:sp>
        <p:nvSpPr>
          <p:cNvPr id="10" name="Unvan 1"/>
          <p:cNvSpPr>
            <a:spLocks noGrp="1"/>
          </p:cNvSpPr>
          <p:nvPr>
            <p:ph type="title"/>
          </p:nvPr>
        </p:nvSpPr>
        <p:spPr>
          <a:xfrm>
            <a:off x="0" y="0"/>
            <a:ext cx="12168495" cy="917424"/>
          </a:xfrm>
        </p:spPr>
        <p:txBody>
          <a:bodyPr>
            <a:noAutofit/>
          </a:bodyPr>
          <a:lstStyle/>
          <a:p>
            <a:pPr marL="0" indent="0" algn="ctr">
              <a:lnSpc>
                <a:spcPct val="100000"/>
              </a:lnSpc>
              <a:spcBef>
                <a:spcPts val="0"/>
              </a:spcBef>
            </a:pPr>
            <a:r>
              <a:rPr lang="tr-TR" sz="2800" b="1" dirty="0">
                <a:solidFill>
                  <a:srgbClr val="FF0000"/>
                </a:solidFill>
              </a:rPr>
              <a:t>B.3. Öğrenme Kaynakları ve Akademik Destek Hizmetleri / </a:t>
            </a:r>
            <a:br>
              <a:rPr lang="tr-TR" sz="2800" b="1" dirty="0">
                <a:solidFill>
                  <a:srgbClr val="FF0000"/>
                </a:solidFill>
              </a:rPr>
            </a:br>
            <a:r>
              <a:rPr lang="tr-TR" sz="2800" b="1" dirty="0">
                <a:solidFill>
                  <a:srgbClr val="0000CC"/>
                </a:solidFill>
              </a:rPr>
              <a:t>B.3.5. Sosyal, kültürel, sportif faaliyetler</a:t>
            </a:r>
            <a:endParaRPr lang="tr-TR" sz="2800" dirty="0">
              <a:solidFill>
                <a:srgbClr val="0000CC"/>
              </a:solidFill>
            </a:endParaRPr>
          </a:p>
        </p:txBody>
      </p:sp>
    </p:spTree>
    <p:extLst>
      <p:ext uri="{BB962C8B-B14F-4D97-AF65-F5344CB8AC3E}">
        <p14:creationId xmlns:p14="http://schemas.microsoft.com/office/powerpoint/2010/main" val="4203178914"/>
      </p:ext>
    </p:extLst>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368711" y="1310640"/>
            <a:ext cx="11477849" cy="5077882"/>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1000" b="1" dirty="0" smtClean="0">
              <a:solidFill>
                <a:srgbClr val="FF0000"/>
              </a:solidFill>
            </a:endParaRPr>
          </a:p>
          <a:p>
            <a:pPr marL="457200" indent="-457200">
              <a:lnSpc>
                <a:spcPct val="100000"/>
              </a:lnSpc>
              <a:spcBef>
                <a:spcPts val="0"/>
              </a:spcBef>
              <a:spcAft>
                <a:spcPts val="400"/>
              </a:spcAft>
              <a:buFont typeface="+mj-lt"/>
              <a:buAutoNum type="arabicPeriod" startAt="4"/>
            </a:pPr>
            <a:r>
              <a:rPr lang="tr-TR" dirty="0" smtClean="0"/>
              <a:t>Faaliyetlerin </a:t>
            </a:r>
            <a:r>
              <a:rPr lang="tr-TR" i="1" dirty="0">
                <a:solidFill>
                  <a:srgbClr val="0000CC"/>
                </a:solidFill>
              </a:rPr>
              <a:t>erişilebilirliği ve fırsat eşitliğini </a:t>
            </a:r>
            <a:r>
              <a:rPr lang="tr-TR" dirty="0"/>
              <a:t>gözettiğine dair kanıt örnekleri</a:t>
            </a:r>
            <a:r>
              <a:rPr lang="tr-TR" dirty="0" smtClean="0"/>
              <a:t>,</a:t>
            </a:r>
          </a:p>
          <a:p>
            <a:pPr marL="457200" indent="-457200">
              <a:lnSpc>
                <a:spcPct val="100000"/>
              </a:lnSpc>
              <a:spcBef>
                <a:spcPts val="0"/>
              </a:spcBef>
              <a:spcAft>
                <a:spcPts val="400"/>
              </a:spcAft>
              <a:buFont typeface="+mj-lt"/>
              <a:buAutoNum type="arabicPeriod" startAt="4"/>
            </a:pPr>
            <a:endParaRPr lang="tr-TR" dirty="0" smtClean="0"/>
          </a:p>
          <a:p>
            <a:pPr marL="457200" indent="-457200">
              <a:lnSpc>
                <a:spcPct val="100000"/>
              </a:lnSpc>
              <a:spcBef>
                <a:spcPts val="0"/>
              </a:spcBef>
              <a:spcAft>
                <a:spcPts val="400"/>
              </a:spcAft>
              <a:buFont typeface="+mj-lt"/>
              <a:buAutoNum type="arabicPeriod" startAt="4"/>
            </a:pPr>
            <a:r>
              <a:rPr lang="tr-TR" dirty="0" smtClean="0"/>
              <a:t>Öğrenci toplulukları/kulüplerinin </a:t>
            </a:r>
            <a:r>
              <a:rPr lang="tr-TR" dirty="0"/>
              <a:t>sportif, kültürel, sosyal </a:t>
            </a:r>
            <a:r>
              <a:rPr lang="tr-TR" dirty="0" smtClean="0"/>
              <a:t>faaliyetlerine yönelik </a:t>
            </a:r>
            <a:r>
              <a:rPr lang="tr-TR" i="1" dirty="0" smtClean="0"/>
              <a:t>sunulan </a:t>
            </a:r>
            <a:r>
              <a:rPr lang="tr-TR" b="1" i="1" dirty="0">
                <a:solidFill>
                  <a:srgbClr val="0000CC"/>
                </a:solidFill>
              </a:rPr>
              <a:t>mekân, bütçe ve rehberlik </a:t>
            </a:r>
            <a:r>
              <a:rPr lang="tr-TR" b="1" i="1" dirty="0" smtClean="0">
                <a:solidFill>
                  <a:srgbClr val="0000CC"/>
                </a:solidFill>
              </a:rPr>
              <a:t>desteğine ilişkin kanıtlar, </a:t>
            </a:r>
            <a:endParaRPr lang="tr-TR" i="1" dirty="0"/>
          </a:p>
          <a:p>
            <a:pPr marL="457200" indent="-457200">
              <a:lnSpc>
                <a:spcPct val="100000"/>
              </a:lnSpc>
              <a:spcBef>
                <a:spcPts val="0"/>
              </a:spcBef>
              <a:spcAft>
                <a:spcPts val="400"/>
              </a:spcAft>
              <a:buFont typeface="+mj-lt"/>
              <a:buAutoNum type="arabicPeriod" startAt="4"/>
            </a:pPr>
            <a:endParaRPr lang="tr-TR" dirty="0" smtClean="0"/>
          </a:p>
          <a:p>
            <a:pPr marL="457200" indent="-457200">
              <a:lnSpc>
                <a:spcPct val="100000"/>
              </a:lnSpc>
              <a:spcBef>
                <a:spcPts val="0"/>
              </a:spcBef>
              <a:spcAft>
                <a:spcPts val="400"/>
              </a:spcAft>
              <a:buFont typeface="+mj-lt"/>
              <a:buAutoNum type="arabicPeriod" startAt="4"/>
            </a:pPr>
            <a:r>
              <a:rPr lang="tr-TR" dirty="0" smtClean="0"/>
              <a:t>Sosyal</a:t>
            </a:r>
            <a:r>
              <a:rPr lang="tr-TR" dirty="0"/>
              <a:t>, kültürel ve sportif faaliyetlerin izlenmesine ilişkin araçlar, izleme raporları, iyileştirme ve çeşitlendirme kanıtları </a:t>
            </a:r>
            <a:r>
              <a:rPr lang="tr-TR" i="1" dirty="0">
                <a:solidFill>
                  <a:srgbClr val="0000CC"/>
                </a:solidFill>
              </a:rPr>
              <a:t>(Etkinlik değerlendirme anketleri, memnuniyet anketi sonuçları, değerlendirme toplantısı tutanakları ve kararları, vb.,), </a:t>
            </a:r>
          </a:p>
        </p:txBody>
      </p:sp>
      <p:sp>
        <p:nvSpPr>
          <p:cNvPr id="4" name="Veri Yer Tutucusu 3"/>
          <p:cNvSpPr>
            <a:spLocks noGrp="1"/>
          </p:cNvSpPr>
          <p:nvPr>
            <p:ph type="dt" sz="half" idx="10"/>
          </p:nvPr>
        </p:nvSpPr>
        <p:spPr/>
        <p:txBody>
          <a:bodyPr/>
          <a:lstStyle/>
          <a:p>
            <a:fld id="{C09FFF87-8EA7-434B-9E0B-F04E9AC6927F}" type="datetime1">
              <a:rPr lang="tr-TR" smtClean="0"/>
              <a:t>8.10.2025</a:t>
            </a:fld>
            <a:endParaRPr lang="tr-TR" dirty="0"/>
          </a:p>
        </p:txBody>
      </p:sp>
      <p:sp>
        <p:nvSpPr>
          <p:cNvPr id="5" name="Altbilgi Yer Tutucusu 4"/>
          <p:cNvSpPr>
            <a:spLocks noGrp="1"/>
          </p:cNvSpPr>
          <p:nvPr>
            <p:ph type="ftr" sz="quarter" idx="11"/>
          </p:nvPr>
        </p:nvSpPr>
        <p:spPr/>
        <p:txBody>
          <a:bodyPr/>
          <a:lstStyle/>
          <a:p>
            <a:r>
              <a:rPr lang="tr-TR" dirty="0" smtClean="0"/>
              <a:t>TRÜ KALİTE KOORDİNATÖRLÜĞÜ</a:t>
            </a:r>
            <a:endParaRPr lang="tr-TR" dirty="0"/>
          </a:p>
        </p:txBody>
      </p:sp>
      <p:sp>
        <p:nvSpPr>
          <p:cNvPr id="6" name="Slayt Numarası Yer Tutucusu 5"/>
          <p:cNvSpPr>
            <a:spLocks noGrp="1"/>
          </p:cNvSpPr>
          <p:nvPr>
            <p:ph type="sldNum" sz="quarter" idx="12"/>
          </p:nvPr>
        </p:nvSpPr>
        <p:spPr/>
        <p:txBody>
          <a:bodyPr/>
          <a:lstStyle/>
          <a:p>
            <a:fld id="{DDCE7859-ABE5-4F86-9590-63E6FFC2B8A3}" type="slidenum">
              <a:rPr lang="tr-TR" smtClean="0"/>
              <a:pPr/>
              <a:t>71</a:t>
            </a:fld>
            <a:endParaRPr lang="tr-TR"/>
          </a:p>
        </p:txBody>
      </p:sp>
      <p:sp>
        <p:nvSpPr>
          <p:cNvPr id="10" name="Unvan 1"/>
          <p:cNvSpPr>
            <a:spLocks noGrp="1"/>
          </p:cNvSpPr>
          <p:nvPr>
            <p:ph type="title"/>
          </p:nvPr>
        </p:nvSpPr>
        <p:spPr>
          <a:xfrm>
            <a:off x="0" y="0"/>
            <a:ext cx="12168495" cy="917424"/>
          </a:xfrm>
        </p:spPr>
        <p:txBody>
          <a:bodyPr>
            <a:noAutofit/>
          </a:bodyPr>
          <a:lstStyle/>
          <a:p>
            <a:pPr marL="0" indent="0" algn="ctr">
              <a:lnSpc>
                <a:spcPct val="100000"/>
              </a:lnSpc>
              <a:spcBef>
                <a:spcPts val="0"/>
              </a:spcBef>
            </a:pPr>
            <a:r>
              <a:rPr lang="tr-TR" sz="2800" b="1" dirty="0">
                <a:solidFill>
                  <a:srgbClr val="FF0000"/>
                </a:solidFill>
              </a:rPr>
              <a:t>B.3. Öğrenme Kaynakları ve Akademik Destek Hizmetleri / </a:t>
            </a:r>
            <a:br>
              <a:rPr lang="tr-TR" sz="2800" b="1" dirty="0">
                <a:solidFill>
                  <a:srgbClr val="FF0000"/>
                </a:solidFill>
              </a:rPr>
            </a:br>
            <a:r>
              <a:rPr lang="tr-TR" sz="2800" b="1" dirty="0">
                <a:solidFill>
                  <a:srgbClr val="0000CC"/>
                </a:solidFill>
              </a:rPr>
              <a:t>B.3.5. Sosyal, kültürel, sportif faaliyetler</a:t>
            </a:r>
            <a:endParaRPr lang="tr-TR" sz="2800" dirty="0">
              <a:solidFill>
                <a:srgbClr val="0000CC"/>
              </a:solidFill>
            </a:endParaRPr>
          </a:p>
        </p:txBody>
      </p:sp>
    </p:spTree>
    <p:extLst>
      <p:ext uri="{BB962C8B-B14F-4D97-AF65-F5344CB8AC3E}">
        <p14:creationId xmlns:p14="http://schemas.microsoft.com/office/powerpoint/2010/main" val="3421234744"/>
      </p:ext>
    </p:extLst>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663677" y="1297858"/>
            <a:ext cx="11194026" cy="5090664"/>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1000" b="1" dirty="0" smtClean="0">
              <a:solidFill>
                <a:srgbClr val="FF0000"/>
              </a:solidFill>
            </a:endParaRPr>
          </a:p>
          <a:p>
            <a:pPr marL="0" indent="0" algn="ctr">
              <a:lnSpc>
                <a:spcPct val="100000"/>
              </a:lnSpc>
              <a:spcBef>
                <a:spcPts val="0"/>
              </a:spcBef>
              <a:spcAft>
                <a:spcPts val="400"/>
              </a:spcAft>
              <a:buNone/>
            </a:pPr>
            <a:endParaRPr lang="tr-TR" sz="1000" b="1" dirty="0" smtClean="0">
              <a:solidFill>
                <a:srgbClr val="FF0000"/>
              </a:solidFill>
            </a:endParaRPr>
          </a:p>
          <a:p>
            <a:pPr marL="457200" indent="-457200" algn="just">
              <a:lnSpc>
                <a:spcPct val="100000"/>
              </a:lnSpc>
              <a:spcBef>
                <a:spcPts val="0"/>
              </a:spcBef>
              <a:spcAft>
                <a:spcPts val="400"/>
              </a:spcAft>
              <a:buFont typeface="+mj-lt"/>
              <a:buAutoNum type="arabicPeriod" startAt="7"/>
            </a:pPr>
            <a:r>
              <a:rPr lang="tr-TR" sz="2400" dirty="0" smtClean="0"/>
              <a:t>Öğrencilere </a:t>
            </a:r>
            <a:r>
              <a:rPr lang="tr-TR" sz="2400" dirty="0"/>
              <a:t>yönelik sportif, kültürel, sosyal faaliyetlerin </a:t>
            </a:r>
            <a:r>
              <a:rPr lang="tr-TR" sz="2400" b="1" dirty="0">
                <a:solidFill>
                  <a:srgbClr val="FF0000"/>
                </a:solidFill>
              </a:rPr>
              <a:t>planlaması, izlenmesi, değerlendirilmesi ve iyileştirilmesi süreçlerine </a:t>
            </a:r>
            <a:r>
              <a:rPr lang="tr-TR" sz="2400" dirty="0"/>
              <a:t>başta öğrenciler olmak üzere ilgili </a:t>
            </a:r>
            <a:r>
              <a:rPr lang="tr-TR" sz="2400" b="1" dirty="0">
                <a:solidFill>
                  <a:srgbClr val="0000CC"/>
                </a:solidFill>
              </a:rPr>
              <a:t>paydaşların katılımını </a:t>
            </a:r>
            <a:r>
              <a:rPr lang="tr-TR" sz="2400" dirty="0"/>
              <a:t>gösteren </a:t>
            </a:r>
            <a:r>
              <a:rPr lang="tr-TR" sz="2400" i="1" dirty="0">
                <a:solidFill>
                  <a:srgbClr val="0000CC"/>
                </a:solidFill>
              </a:rPr>
              <a:t>kanıtlar (toplantı tutanakları, paydaş geri bildirimleri, vb.,),</a:t>
            </a:r>
          </a:p>
          <a:p>
            <a:pPr marL="457200" indent="-457200" algn="just">
              <a:lnSpc>
                <a:spcPct val="100000"/>
              </a:lnSpc>
              <a:spcBef>
                <a:spcPts val="0"/>
              </a:spcBef>
              <a:spcAft>
                <a:spcPts val="400"/>
              </a:spcAft>
              <a:buFont typeface="+mj-lt"/>
              <a:buAutoNum type="arabicPeriod" startAt="7"/>
            </a:pPr>
            <a:endParaRPr lang="tr-TR" sz="2400" dirty="0" smtClean="0"/>
          </a:p>
          <a:p>
            <a:pPr marL="457200" indent="-457200" algn="just">
              <a:lnSpc>
                <a:spcPct val="100000"/>
              </a:lnSpc>
              <a:spcBef>
                <a:spcPts val="0"/>
              </a:spcBef>
              <a:spcAft>
                <a:spcPts val="400"/>
              </a:spcAft>
              <a:buFont typeface="+mj-lt"/>
              <a:buAutoNum type="arabicPeriod" startAt="7"/>
            </a:pPr>
            <a:r>
              <a:rPr lang="tr-TR" sz="2400" dirty="0" smtClean="0"/>
              <a:t>Standart </a:t>
            </a:r>
            <a:r>
              <a:rPr lang="tr-TR" sz="2400" dirty="0"/>
              <a:t>uygulamalar ve mevzuatın yanı sıra; birimin ihtiyaçları doğrultusunda geliştirdiği özgün yaklaşım ve uygulamalarına ilişkin kanıtlar.</a:t>
            </a:r>
          </a:p>
          <a:p>
            <a:pPr marL="0" indent="0" algn="just">
              <a:lnSpc>
                <a:spcPct val="100000"/>
              </a:lnSpc>
              <a:spcBef>
                <a:spcPts val="0"/>
              </a:spcBef>
              <a:spcAft>
                <a:spcPts val="400"/>
              </a:spcAft>
              <a:buNone/>
            </a:pPr>
            <a:endParaRPr lang="tr-TR" sz="2400" b="1" dirty="0" smtClean="0">
              <a:solidFill>
                <a:srgbClr val="FF0000"/>
              </a:solidFill>
            </a:endParaRPr>
          </a:p>
          <a:p>
            <a:pPr marL="0" indent="0" algn="ctr">
              <a:lnSpc>
                <a:spcPct val="100000"/>
              </a:lnSpc>
              <a:spcBef>
                <a:spcPts val="0"/>
              </a:spcBef>
              <a:spcAft>
                <a:spcPts val="400"/>
              </a:spcAft>
              <a:buNone/>
            </a:pPr>
            <a:endParaRPr lang="tr-TR" sz="2400" b="1" dirty="0" smtClean="0">
              <a:solidFill>
                <a:srgbClr val="FF0000"/>
              </a:solidFill>
            </a:endParaRPr>
          </a:p>
          <a:p>
            <a:pPr marL="216000" indent="-216000">
              <a:lnSpc>
                <a:spcPct val="100000"/>
              </a:lnSpc>
              <a:spcAft>
                <a:spcPts val="400"/>
              </a:spcAft>
              <a:buNone/>
            </a:pPr>
            <a:endParaRPr lang="tr-TR" sz="2400" dirty="0"/>
          </a:p>
        </p:txBody>
      </p:sp>
      <p:sp>
        <p:nvSpPr>
          <p:cNvPr id="4" name="Veri Yer Tutucusu 3"/>
          <p:cNvSpPr>
            <a:spLocks noGrp="1"/>
          </p:cNvSpPr>
          <p:nvPr>
            <p:ph type="dt" sz="half" idx="10"/>
          </p:nvPr>
        </p:nvSpPr>
        <p:spPr/>
        <p:txBody>
          <a:bodyPr/>
          <a:lstStyle/>
          <a:p>
            <a:fld id="{5A79D7CC-3A8D-4042-886D-5111C06DA901}" type="datetime1">
              <a:rPr lang="tr-TR" smtClean="0"/>
              <a:t>8.10.2025</a:t>
            </a:fld>
            <a:endParaRPr lang="tr-TR" dirty="0"/>
          </a:p>
        </p:txBody>
      </p:sp>
      <p:sp>
        <p:nvSpPr>
          <p:cNvPr id="5" name="Altbilgi Yer Tutucusu 4"/>
          <p:cNvSpPr>
            <a:spLocks noGrp="1"/>
          </p:cNvSpPr>
          <p:nvPr>
            <p:ph type="ftr" sz="quarter" idx="11"/>
          </p:nvPr>
        </p:nvSpPr>
        <p:spPr/>
        <p:txBody>
          <a:bodyPr/>
          <a:lstStyle/>
          <a:p>
            <a:r>
              <a:rPr lang="tr-TR" dirty="0" smtClean="0"/>
              <a:t>TRÜ KALİTE KOORDİNATÖRLÜĞÜ</a:t>
            </a:r>
            <a:endParaRPr lang="tr-TR" dirty="0"/>
          </a:p>
        </p:txBody>
      </p:sp>
      <p:sp>
        <p:nvSpPr>
          <p:cNvPr id="6" name="Slayt Numarası Yer Tutucusu 5"/>
          <p:cNvSpPr>
            <a:spLocks noGrp="1"/>
          </p:cNvSpPr>
          <p:nvPr>
            <p:ph type="sldNum" sz="quarter" idx="12"/>
          </p:nvPr>
        </p:nvSpPr>
        <p:spPr/>
        <p:txBody>
          <a:bodyPr/>
          <a:lstStyle/>
          <a:p>
            <a:fld id="{DDCE7859-ABE5-4F86-9590-63E6FFC2B8A3}" type="slidenum">
              <a:rPr lang="tr-TR" smtClean="0"/>
              <a:pPr/>
              <a:t>72</a:t>
            </a:fld>
            <a:endParaRPr lang="tr-TR"/>
          </a:p>
        </p:txBody>
      </p:sp>
      <p:sp>
        <p:nvSpPr>
          <p:cNvPr id="10" name="Unvan 1"/>
          <p:cNvSpPr>
            <a:spLocks noGrp="1"/>
          </p:cNvSpPr>
          <p:nvPr>
            <p:ph type="title"/>
          </p:nvPr>
        </p:nvSpPr>
        <p:spPr>
          <a:xfrm>
            <a:off x="0" y="0"/>
            <a:ext cx="12168495" cy="917424"/>
          </a:xfrm>
        </p:spPr>
        <p:txBody>
          <a:bodyPr>
            <a:noAutofit/>
          </a:bodyPr>
          <a:lstStyle/>
          <a:p>
            <a:pPr marL="0" indent="0" algn="ctr">
              <a:lnSpc>
                <a:spcPct val="100000"/>
              </a:lnSpc>
              <a:spcBef>
                <a:spcPts val="0"/>
              </a:spcBef>
            </a:pPr>
            <a:r>
              <a:rPr lang="tr-TR" sz="2800" b="1" dirty="0">
                <a:solidFill>
                  <a:srgbClr val="FF0000"/>
                </a:solidFill>
              </a:rPr>
              <a:t>B.3. Öğrenme Kaynakları ve Akademik Destek Hizmetleri / </a:t>
            </a:r>
            <a:br>
              <a:rPr lang="tr-TR" sz="2800" b="1" dirty="0">
                <a:solidFill>
                  <a:srgbClr val="FF0000"/>
                </a:solidFill>
              </a:rPr>
            </a:br>
            <a:r>
              <a:rPr lang="tr-TR" sz="2800" b="1" dirty="0">
                <a:solidFill>
                  <a:srgbClr val="0000CC"/>
                </a:solidFill>
              </a:rPr>
              <a:t>B.3.5. Sosyal, kültürel, sportif faaliyetler</a:t>
            </a:r>
            <a:endParaRPr lang="tr-TR" sz="2800" dirty="0">
              <a:solidFill>
                <a:srgbClr val="0000CC"/>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1488762857"/>
      </p:ext>
    </p:extLst>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0" y="90806"/>
            <a:ext cx="12263120" cy="724128"/>
          </a:xfrm>
        </p:spPr>
        <p:txBody>
          <a:bodyPr>
            <a:normAutofit/>
          </a:bodyPr>
          <a:lstStyle/>
          <a:p>
            <a:pPr algn="ctr"/>
            <a:r>
              <a:rPr lang="tr-TR" sz="3200" b="1" dirty="0">
                <a:solidFill>
                  <a:srgbClr val="0000CC"/>
                </a:solidFill>
              </a:rPr>
              <a:t>B.4 Öğretim Kadrosu </a:t>
            </a:r>
            <a:endParaRPr lang="tr-TR" sz="3200" b="1" dirty="0"/>
          </a:p>
        </p:txBody>
      </p:sp>
      <p:sp>
        <p:nvSpPr>
          <p:cNvPr id="11" name="İçerik Yer Tutucusu 10"/>
          <p:cNvSpPr>
            <a:spLocks noGrp="1"/>
          </p:cNvSpPr>
          <p:nvPr>
            <p:ph idx="1"/>
          </p:nvPr>
        </p:nvSpPr>
        <p:spPr>
          <a:xfrm>
            <a:off x="307974" y="897803"/>
            <a:ext cx="7383145" cy="5604597"/>
          </a:xfrm>
        </p:spPr>
        <p:txBody>
          <a:bodyPr>
            <a:normAutofit/>
          </a:bodyPr>
          <a:lstStyle/>
          <a:p>
            <a:pPr>
              <a:lnSpc>
                <a:spcPct val="100000"/>
              </a:lnSpc>
              <a:spcBef>
                <a:spcPts val="0"/>
              </a:spcBef>
              <a:spcAft>
                <a:spcPts val="400"/>
              </a:spcAft>
            </a:pPr>
            <a:r>
              <a:rPr lang="tr-TR" b="1" u="sng" dirty="0">
                <a:solidFill>
                  <a:srgbClr val="C00000"/>
                </a:solidFill>
              </a:rPr>
              <a:t>Birim, </a:t>
            </a:r>
            <a:endParaRPr lang="tr-TR" b="1" u="sng" dirty="0" smtClean="0">
              <a:solidFill>
                <a:srgbClr val="C00000"/>
              </a:solidFill>
            </a:endParaRPr>
          </a:p>
          <a:p>
            <a:pPr lvl="1">
              <a:lnSpc>
                <a:spcPct val="100000"/>
              </a:lnSpc>
              <a:spcBef>
                <a:spcPts val="0"/>
              </a:spcBef>
              <a:spcAft>
                <a:spcPts val="400"/>
              </a:spcAft>
            </a:pPr>
            <a:r>
              <a:rPr lang="tr-TR" sz="2800" b="1" dirty="0" smtClean="0">
                <a:solidFill>
                  <a:srgbClr val="0000CC"/>
                </a:solidFill>
              </a:rPr>
              <a:t>öğretim </a:t>
            </a:r>
            <a:r>
              <a:rPr lang="tr-TR" sz="2800" b="1" dirty="0">
                <a:solidFill>
                  <a:srgbClr val="0000CC"/>
                </a:solidFill>
              </a:rPr>
              <a:t>elemanlarının </a:t>
            </a:r>
            <a:r>
              <a:rPr lang="tr-TR" sz="2800" b="1" dirty="0">
                <a:solidFill>
                  <a:srgbClr val="C00000"/>
                </a:solidFill>
              </a:rPr>
              <a:t>işe alınması, atanması, yükseltilmesi ve ders görevlendirmesi </a:t>
            </a:r>
            <a:r>
              <a:rPr lang="tr-TR" sz="2800" b="1" dirty="0">
                <a:solidFill>
                  <a:srgbClr val="0000CC"/>
                </a:solidFill>
              </a:rPr>
              <a:t>ile ilgili tüm süreçlerde </a:t>
            </a:r>
            <a:r>
              <a:rPr lang="tr-TR" sz="2800" b="1" dirty="0">
                <a:solidFill>
                  <a:srgbClr val="C00000"/>
                </a:solidFill>
              </a:rPr>
              <a:t>adil ve açık olmalıdır. </a:t>
            </a:r>
            <a:endParaRPr lang="tr-TR" sz="2800" b="1" dirty="0" smtClean="0">
              <a:solidFill>
                <a:srgbClr val="C00000"/>
              </a:solidFill>
            </a:endParaRPr>
          </a:p>
          <a:p>
            <a:pPr lvl="1">
              <a:lnSpc>
                <a:spcPct val="100000"/>
              </a:lnSpc>
              <a:spcBef>
                <a:spcPts val="0"/>
              </a:spcBef>
              <a:spcAft>
                <a:spcPts val="400"/>
              </a:spcAft>
            </a:pPr>
            <a:endParaRPr lang="tr-TR" sz="2800" b="1" dirty="0" smtClean="0">
              <a:solidFill>
                <a:srgbClr val="0000CC"/>
              </a:solidFill>
            </a:endParaRPr>
          </a:p>
          <a:p>
            <a:pPr>
              <a:lnSpc>
                <a:spcPct val="100000"/>
              </a:lnSpc>
              <a:spcBef>
                <a:spcPts val="0"/>
              </a:spcBef>
              <a:spcAft>
                <a:spcPts val="400"/>
              </a:spcAft>
            </a:pPr>
            <a:r>
              <a:rPr lang="tr-TR" b="1" dirty="0" smtClean="0">
                <a:solidFill>
                  <a:srgbClr val="C00000"/>
                </a:solidFill>
              </a:rPr>
              <a:t>Hedeflenen </a:t>
            </a:r>
            <a:r>
              <a:rPr lang="tr-TR" b="1" u="sng" dirty="0">
                <a:solidFill>
                  <a:srgbClr val="0000CC"/>
                </a:solidFill>
              </a:rPr>
              <a:t>nitelikli mezun yeterliliklerine </a:t>
            </a:r>
            <a:r>
              <a:rPr lang="tr-TR" b="1" dirty="0">
                <a:solidFill>
                  <a:srgbClr val="C00000"/>
                </a:solidFill>
              </a:rPr>
              <a:t>ulaşmak amacıyla, </a:t>
            </a:r>
          </a:p>
          <a:p>
            <a:pPr lvl="1">
              <a:lnSpc>
                <a:spcPct val="100000"/>
              </a:lnSpc>
              <a:spcBef>
                <a:spcPts val="0"/>
              </a:spcBef>
              <a:spcAft>
                <a:spcPts val="400"/>
              </a:spcAft>
            </a:pPr>
            <a:r>
              <a:rPr lang="tr-TR" sz="2800" b="1" dirty="0" smtClean="0">
                <a:solidFill>
                  <a:srgbClr val="0000CC"/>
                </a:solidFill>
              </a:rPr>
              <a:t>öğretim </a:t>
            </a:r>
            <a:r>
              <a:rPr lang="tr-TR" sz="2800" b="1" dirty="0">
                <a:solidFill>
                  <a:srgbClr val="0000CC"/>
                </a:solidFill>
              </a:rPr>
              <a:t>elemanlarının </a:t>
            </a:r>
            <a:r>
              <a:rPr lang="tr-TR" sz="2800" b="1" dirty="0">
                <a:solidFill>
                  <a:srgbClr val="C00000"/>
                </a:solidFill>
              </a:rPr>
              <a:t>eğitim-öğretim yetkinliklerini sürekli geliştirmek </a:t>
            </a:r>
            <a:r>
              <a:rPr lang="tr-TR" sz="2800" b="1" dirty="0">
                <a:solidFill>
                  <a:srgbClr val="0000CC"/>
                </a:solidFill>
              </a:rPr>
              <a:t>için olanaklar sunmalıdır.</a:t>
            </a:r>
          </a:p>
          <a:p>
            <a:pPr>
              <a:lnSpc>
                <a:spcPct val="100000"/>
              </a:lnSpc>
              <a:spcBef>
                <a:spcPts val="0"/>
              </a:spcBef>
              <a:spcAft>
                <a:spcPts val="400"/>
              </a:spcAft>
            </a:pPr>
            <a:endParaRPr lang="tr-TR" dirty="0"/>
          </a:p>
        </p:txBody>
      </p:sp>
      <p:sp>
        <p:nvSpPr>
          <p:cNvPr id="7" name="Veri Yer Tutucusu 6"/>
          <p:cNvSpPr>
            <a:spLocks noGrp="1"/>
          </p:cNvSpPr>
          <p:nvPr>
            <p:ph type="dt" sz="half" idx="10"/>
          </p:nvPr>
        </p:nvSpPr>
        <p:spPr/>
        <p:txBody>
          <a:bodyPr/>
          <a:lstStyle/>
          <a:p>
            <a:fld id="{17457B0C-A933-4C1E-9CC0-136ACBC2B92F}" type="datetime1">
              <a:rPr lang="tr-TR" smtClean="0"/>
              <a:t>8.10.2025</a:t>
            </a:fld>
            <a:endParaRPr lang="tr-TR"/>
          </a:p>
        </p:txBody>
      </p:sp>
      <p:sp>
        <p:nvSpPr>
          <p:cNvPr id="8" name="Altbilgi Yer Tutucusu 7"/>
          <p:cNvSpPr>
            <a:spLocks noGrp="1"/>
          </p:cNvSpPr>
          <p:nvPr>
            <p:ph type="ftr" sz="quarter" idx="11"/>
          </p:nvPr>
        </p:nvSpPr>
        <p:spPr/>
        <p:txBody>
          <a:bodyPr/>
          <a:lstStyle/>
          <a:p>
            <a:r>
              <a:rPr lang="tr-TR" smtClean="0"/>
              <a:t>TRÜ 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73</a:t>
            </a:fld>
            <a:endParaRPr lang="tr-TR"/>
          </a:p>
        </p:txBody>
      </p:sp>
      <p:sp>
        <p:nvSpPr>
          <p:cNvPr id="12" name="AutoShape 2" descr="Akademik Personel alım ilanı - Niğde Haber Gazetes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AutoShape 6" descr="https://nigdehabercomtr.teimg.com/crop/1280x720/nigdehaber-com-tr/wp/uploads/news/default/20230209-akademik-personel-alim-ilani-223204-46f0491b6c940f956c0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5" name="Resim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3488" y="1882874"/>
            <a:ext cx="2734761" cy="1538304"/>
          </a:xfrm>
          <a:prstGeom prst="rect">
            <a:avLst/>
          </a:prstGeom>
        </p:spPr>
      </p:pic>
      <p:pic>
        <p:nvPicPr>
          <p:cNvPr id="4110" name="Picture 14" descr="Öğretim üyelerinin tüm bilgilerini deşifre etmişlerdi. Hukuka aykırı  uygulamada karar veril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1425" y="421579"/>
            <a:ext cx="2533649" cy="1421219"/>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18" descr="Eğiticilerin Eğitimi Programı Önemi - Eğiticinin Eğitim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16" name="Picture 20" descr="PowerPoint Sunus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0671" y="4632504"/>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Eğiticilerin Eğitimi Kurs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7165" y="3380692"/>
            <a:ext cx="2696210" cy="1764332"/>
          </a:xfrm>
          <a:prstGeom prst="rect">
            <a:avLst/>
          </a:prstGeom>
          <a:noFill/>
          <a:extLst>
            <a:ext uri="{909E8E84-426E-40DD-AFC4-6F175D3DCCD1}">
              <a14:hiddenFill xmlns:a14="http://schemas.microsoft.com/office/drawing/2010/main">
                <a:solidFill>
                  <a:srgbClr val="FFFFFF"/>
                </a:solidFill>
              </a14:hiddenFill>
            </a:ext>
          </a:extLst>
        </p:spPr>
      </p:pic>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2488205362"/>
      </p:ext>
    </p:extLst>
  </p:cSld>
  <p:clrMapOvr>
    <a:masterClrMapping/>
  </p:clrMapOvr>
  <mc:AlternateContent xmlns:mc="http://schemas.openxmlformats.org/markup-compatibility/2006">
    <mc:Choice xmlns:p14="http://schemas.microsoft.com/office/powerpoint/2010/main" Requires="p14">
      <p:transition p14:dur="250">
        <p14:window dir="vert"/>
      </p:transition>
    </mc:Choice>
    <mc:Fallback>
      <p:transition>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884903"/>
          </a:xfrm>
        </p:spPr>
        <p:txBody>
          <a:bodyPr>
            <a:normAutofit fontScale="90000"/>
          </a:bodyPr>
          <a:lstStyle/>
          <a:p>
            <a:pPr algn="ctr"/>
            <a:r>
              <a:rPr lang="tr-TR" sz="3200" b="1" dirty="0" smtClean="0">
                <a:solidFill>
                  <a:srgbClr val="FF0000"/>
                </a:solidFill>
              </a:rPr>
              <a:t>B.4. Öğretim Kadrosu / </a:t>
            </a:r>
            <a:br>
              <a:rPr lang="tr-TR" sz="3200" b="1" dirty="0" smtClean="0">
                <a:solidFill>
                  <a:srgbClr val="FF0000"/>
                </a:solidFill>
              </a:rPr>
            </a:br>
            <a:r>
              <a:rPr lang="tr-TR" sz="3200" b="1" dirty="0" smtClean="0">
                <a:solidFill>
                  <a:srgbClr val="0000CC"/>
                </a:solidFill>
              </a:rPr>
              <a:t>B.4.1. Atama, yükseltme ve görevlendirme kriterleri</a:t>
            </a:r>
            <a:endParaRPr lang="tr-TR" sz="3200" dirty="0">
              <a:solidFill>
                <a:srgbClr val="0000CC"/>
              </a:solidFill>
            </a:endParaRPr>
          </a:p>
        </p:txBody>
      </p:sp>
      <p:sp>
        <p:nvSpPr>
          <p:cNvPr id="3" name="İçerik Yer Tutucusu 2"/>
          <p:cNvSpPr>
            <a:spLocks noGrp="1"/>
          </p:cNvSpPr>
          <p:nvPr>
            <p:ph idx="1"/>
          </p:nvPr>
        </p:nvSpPr>
        <p:spPr>
          <a:xfrm>
            <a:off x="447040" y="1270000"/>
            <a:ext cx="9143999" cy="5086350"/>
          </a:xfrm>
        </p:spPr>
        <p:txBody>
          <a:bodyPr>
            <a:noAutofit/>
          </a:bodyPr>
          <a:lstStyle/>
          <a:p>
            <a:pPr>
              <a:lnSpc>
                <a:spcPct val="100000"/>
              </a:lnSpc>
              <a:spcBef>
                <a:spcPts val="0"/>
              </a:spcBef>
              <a:spcAft>
                <a:spcPts val="400"/>
              </a:spcAft>
            </a:pPr>
            <a:r>
              <a:rPr lang="tr-TR" dirty="0"/>
              <a:t>Öğretim elemanı (uluslararası öğretim elemanları dahil) </a:t>
            </a:r>
            <a:r>
              <a:rPr lang="tr-TR" b="1" i="1" dirty="0">
                <a:solidFill>
                  <a:srgbClr val="0000CC"/>
                </a:solidFill>
              </a:rPr>
              <a:t>atama, yükseltme ve görevlendirme süreç ve kriterleri </a:t>
            </a:r>
            <a:r>
              <a:rPr lang="tr-TR" dirty="0"/>
              <a:t>belirlenmiş ve </a:t>
            </a:r>
            <a:r>
              <a:rPr lang="tr-TR" dirty="0">
                <a:solidFill>
                  <a:srgbClr val="C00000"/>
                </a:solidFill>
              </a:rPr>
              <a:t>kamuoyuna açıktır</a:t>
            </a:r>
            <a:r>
              <a:rPr lang="tr-TR" dirty="0"/>
              <a:t>. </a:t>
            </a:r>
            <a:endParaRPr lang="tr-TR" dirty="0" smtClean="0"/>
          </a:p>
          <a:p>
            <a:pPr>
              <a:lnSpc>
                <a:spcPct val="100000"/>
              </a:lnSpc>
              <a:spcBef>
                <a:spcPts val="0"/>
              </a:spcBef>
              <a:spcAft>
                <a:spcPts val="400"/>
              </a:spcAft>
            </a:pPr>
            <a:endParaRPr lang="tr-TR" dirty="0"/>
          </a:p>
          <a:p>
            <a:pPr>
              <a:lnSpc>
                <a:spcPct val="100000"/>
              </a:lnSpc>
              <a:spcBef>
                <a:spcPts val="0"/>
              </a:spcBef>
              <a:spcAft>
                <a:spcPts val="400"/>
              </a:spcAft>
            </a:pPr>
            <a:r>
              <a:rPr lang="tr-TR" dirty="0" smtClean="0"/>
              <a:t>İlgili </a:t>
            </a:r>
            <a:r>
              <a:rPr lang="tr-TR" dirty="0"/>
              <a:t>süreç ve kriterler </a:t>
            </a:r>
            <a:r>
              <a:rPr lang="tr-TR" b="1" dirty="0">
                <a:solidFill>
                  <a:srgbClr val="0000CC"/>
                </a:solidFill>
              </a:rPr>
              <a:t>akademik liyakati </a:t>
            </a:r>
            <a:r>
              <a:rPr lang="tr-TR" dirty="0"/>
              <a:t>gözetip, </a:t>
            </a:r>
            <a:r>
              <a:rPr lang="tr-TR" b="1" dirty="0">
                <a:solidFill>
                  <a:srgbClr val="0000CC"/>
                </a:solidFill>
              </a:rPr>
              <a:t>fırsat eşitliğini </a:t>
            </a:r>
            <a:r>
              <a:rPr lang="tr-TR" dirty="0"/>
              <a:t>sağlayacak niteliktedir. </a:t>
            </a:r>
            <a:endParaRPr lang="tr-TR" dirty="0" smtClean="0"/>
          </a:p>
          <a:p>
            <a:pPr>
              <a:lnSpc>
                <a:spcPct val="100000"/>
              </a:lnSpc>
              <a:spcBef>
                <a:spcPts val="0"/>
              </a:spcBef>
              <a:spcAft>
                <a:spcPts val="400"/>
              </a:spcAft>
            </a:pPr>
            <a:endParaRPr lang="tr-TR" dirty="0" smtClean="0"/>
          </a:p>
          <a:p>
            <a:pPr>
              <a:lnSpc>
                <a:spcPct val="100000"/>
              </a:lnSpc>
              <a:spcBef>
                <a:spcPts val="0"/>
              </a:spcBef>
              <a:spcAft>
                <a:spcPts val="400"/>
              </a:spcAft>
            </a:pPr>
            <a:r>
              <a:rPr lang="tr-TR" dirty="0" smtClean="0"/>
              <a:t>Uygulamanın </a:t>
            </a:r>
            <a:r>
              <a:rPr lang="tr-TR" b="1" dirty="0">
                <a:solidFill>
                  <a:srgbClr val="0000CC"/>
                </a:solidFill>
              </a:rPr>
              <a:t>kriterlere uygun </a:t>
            </a:r>
            <a:r>
              <a:rPr lang="tr-TR" dirty="0"/>
              <a:t>olduğu kanıtlanmaktadır. </a:t>
            </a:r>
            <a:endParaRPr lang="tr-TR" dirty="0" smtClean="0"/>
          </a:p>
          <a:p>
            <a:pPr>
              <a:lnSpc>
                <a:spcPct val="100000"/>
              </a:lnSpc>
              <a:spcBef>
                <a:spcPts val="0"/>
              </a:spcBef>
              <a:spcAft>
                <a:spcPts val="400"/>
              </a:spcAft>
            </a:pPr>
            <a:endParaRPr lang="tr-TR" dirty="0"/>
          </a:p>
          <a:p>
            <a:pPr>
              <a:lnSpc>
                <a:spcPct val="100000"/>
              </a:lnSpc>
              <a:spcBef>
                <a:spcPts val="0"/>
              </a:spcBef>
              <a:spcAft>
                <a:spcPts val="400"/>
              </a:spcAft>
            </a:pPr>
            <a:r>
              <a:rPr lang="tr-TR" dirty="0"/>
              <a:t>Kurumun </a:t>
            </a:r>
            <a:r>
              <a:rPr lang="tr-TR" b="1" dirty="0">
                <a:solidFill>
                  <a:srgbClr val="0000CC"/>
                </a:solidFill>
              </a:rPr>
              <a:t>öğretim üyesinden beklentisi </a:t>
            </a:r>
            <a:r>
              <a:rPr lang="tr-TR" dirty="0"/>
              <a:t>bireylerce bilinir. </a:t>
            </a:r>
          </a:p>
        </p:txBody>
      </p:sp>
      <p:sp>
        <p:nvSpPr>
          <p:cNvPr id="4" name="Veri Yer Tutucusu 3"/>
          <p:cNvSpPr>
            <a:spLocks noGrp="1"/>
          </p:cNvSpPr>
          <p:nvPr>
            <p:ph type="dt" sz="half" idx="10"/>
          </p:nvPr>
        </p:nvSpPr>
        <p:spPr/>
        <p:txBody>
          <a:bodyPr/>
          <a:lstStyle/>
          <a:p>
            <a:fld id="{79C51340-EF8F-4152-82E7-7385E9E62050}"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74</a:t>
            </a:fld>
            <a:endParaRPr lang="tr-TR"/>
          </a:p>
        </p:txBody>
      </p:sp>
      <p:pic>
        <p:nvPicPr>
          <p:cNvPr id="4098" name="Picture 2" descr="Öğretim Görevlisi Nedir? Ne İş Yapar? | IIENSTIT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1039" y="4365521"/>
            <a:ext cx="2538553" cy="142793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Öğretim Üyeliği Atama Yönetmeliği Neleri Değiştirdi? - Memurlar.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3175" y="1533832"/>
            <a:ext cx="2540656" cy="1270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44778"/>
      </p:ext>
    </p:extLst>
  </p:cSld>
  <p:clrMapOvr>
    <a:masterClrMapping/>
  </p:clrMapOvr>
  <mc:AlternateContent xmlns:mc="http://schemas.openxmlformats.org/markup-compatibility/2006">
    <mc:Choice xmlns:p14="http://schemas.microsoft.com/office/powerpoint/2010/main" Requires="p14">
      <p:transition p14:dur="250">
        <p14:window dir="vert"/>
      </p:transition>
    </mc:Choice>
    <mc:Fallback>
      <p:transition>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17987"/>
            <a:ext cx="12192000" cy="766916"/>
          </a:xfrm>
        </p:spPr>
        <p:txBody>
          <a:bodyPr>
            <a:noAutofit/>
          </a:bodyPr>
          <a:lstStyle/>
          <a:p>
            <a:pPr algn="ctr"/>
            <a:r>
              <a:rPr lang="tr-TR" sz="2800" b="1" dirty="0" smtClean="0">
                <a:solidFill>
                  <a:srgbClr val="FF0000"/>
                </a:solidFill>
              </a:rPr>
              <a:t>B.4. Öğretim Kadrosu / </a:t>
            </a:r>
            <a:br>
              <a:rPr lang="tr-TR" sz="2800" b="1" dirty="0" smtClean="0">
                <a:solidFill>
                  <a:srgbClr val="FF0000"/>
                </a:solidFill>
              </a:rPr>
            </a:br>
            <a:r>
              <a:rPr lang="tr-TR" sz="2800" b="1" dirty="0" smtClean="0">
                <a:solidFill>
                  <a:srgbClr val="0000CC"/>
                </a:solidFill>
              </a:rPr>
              <a:t>B.4.1. Atama, yükseltme ve görevlendirme kriterleri</a:t>
            </a:r>
            <a:endParaRPr lang="tr-TR" sz="2800" dirty="0">
              <a:solidFill>
                <a:srgbClr val="0000CC"/>
              </a:solidFill>
            </a:endParaRPr>
          </a:p>
        </p:txBody>
      </p:sp>
      <p:sp>
        <p:nvSpPr>
          <p:cNvPr id="3" name="İçerik Yer Tutucusu 2"/>
          <p:cNvSpPr>
            <a:spLocks noGrp="1"/>
          </p:cNvSpPr>
          <p:nvPr>
            <p:ph idx="1"/>
          </p:nvPr>
        </p:nvSpPr>
        <p:spPr>
          <a:xfrm>
            <a:off x="467360" y="1356851"/>
            <a:ext cx="8412480" cy="4891549"/>
          </a:xfrm>
        </p:spPr>
        <p:txBody>
          <a:bodyPr>
            <a:noAutofit/>
          </a:bodyPr>
          <a:lstStyle/>
          <a:p>
            <a:pPr algn="just">
              <a:lnSpc>
                <a:spcPct val="100000"/>
              </a:lnSpc>
              <a:spcBef>
                <a:spcPts val="0"/>
              </a:spcBef>
              <a:spcAft>
                <a:spcPts val="400"/>
              </a:spcAft>
            </a:pPr>
            <a:r>
              <a:rPr lang="tr-TR" b="1" dirty="0" smtClean="0">
                <a:solidFill>
                  <a:srgbClr val="0000CC"/>
                </a:solidFill>
              </a:rPr>
              <a:t>Öğretim </a:t>
            </a:r>
            <a:r>
              <a:rPr lang="tr-TR" b="1" dirty="0">
                <a:solidFill>
                  <a:srgbClr val="0000CC"/>
                </a:solidFill>
              </a:rPr>
              <a:t>elemanı ders yükü ve dağılım dengesi </a:t>
            </a:r>
            <a:r>
              <a:rPr lang="tr-TR" dirty="0">
                <a:solidFill>
                  <a:srgbClr val="C00000"/>
                </a:solidFill>
              </a:rPr>
              <a:t>şeffaf olarak paylaşılır</a:t>
            </a:r>
            <a:r>
              <a:rPr lang="tr-TR" dirty="0"/>
              <a:t>. </a:t>
            </a:r>
            <a:endParaRPr lang="tr-TR" dirty="0" smtClean="0"/>
          </a:p>
          <a:p>
            <a:pPr algn="just">
              <a:lnSpc>
                <a:spcPct val="100000"/>
              </a:lnSpc>
              <a:spcBef>
                <a:spcPts val="0"/>
              </a:spcBef>
              <a:spcAft>
                <a:spcPts val="400"/>
              </a:spcAft>
            </a:pPr>
            <a:endParaRPr lang="tr-TR" dirty="0" smtClean="0"/>
          </a:p>
          <a:p>
            <a:pPr algn="just">
              <a:lnSpc>
                <a:spcPct val="100000"/>
              </a:lnSpc>
              <a:spcBef>
                <a:spcPts val="0"/>
              </a:spcBef>
              <a:spcAft>
                <a:spcPts val="400"/>
              </a:spcAft>
            </a:pPr>
            <a:r>
              <a:rPr lang="tr-TR" dirty="0" smtClean="0"/>
              <a:t>Kurum </a:t>
            </a:r>
            <a:r>
              <a:rPr lang="tr-TR" dirty="0"/>
              <a:t>dışından </a:t>
            </a:r>
            <a:r>
              <a:rPr lang="tr-TR" b="1" dirty="0">
                <a:solidFill>
                  <a:srgbClr val="0000CC"/>
                </a:solidFill>
              </a:rPr>
              <a:t>ders vermek üzere görevlendirilenlerin </a:t>
            </a:r>
            <a:r>
              <a:rPr lang="tr-TR" dirty="0"/>
              <a:t>seçiminde </a:t>
            </a:r>
            <a:r>
              <a:rPr lang="tr-TR" dirty="0">
                <a:solidFill>
                  <a:srgbClr val="C00000"/>
                </a:solidFill>
              </a:rPr>
              <a:t>liyakate</a:t>
            </a:r>
            <a:r>
              <a:rPr lang="tr-TR" dirty="0"/>
              <a:t> dikkat edilir ve </a:t>
            </a:r>
            <a:r>
              <a:rPr lang="tr-TR" b="1" dirty="0">
                <a:solidFill>
                  <a:srgbClr val="0000CC"/>
                </a:solidFill>
              </a:rPr>
              <a:t>yarıyıl sonunda performanslarının değerlendirilmesi </a:t>
            </a:r>
            <a:r>
              <a:rPr lang="tr-TR" dirty="0">
                <a:solidFill>
                  <a:srgbClr val="C00000"/>
                </a:solidFill>
              </a:rPr>
              <a:t>şeffaf ve etkindir. </a:t>
            </a:r>
            <a:endParaRPr lang="tr-TR" dirty="0" smtClean="0">
              <a:solidFill>
                <a:srgbClr val="C00000"/>
              </a:solidFill>
            </a:endParaRPr>
          </a:p>
          <a:p>
            <a:pPr algn="just">
              <a:lnSpc>
                <a:spcPct val="100000"/>
              </a:lnSpc>
              <a:spcBef>
                <a:spcPts val="0"/>
              </a:spcBef>
              <a:spcAft>
                <a:spcPts val="400"/>
              </a:spcAft>
            </a:pPr>
            <a:endParaRPr lang="tr-TR" dirty="0" smtClean="0">
              <a:solidFill>
                <a:srgbClr val="C00000"/>
              </a:solidFill>
            </a:endParaRPr>
          </a:p>
          <a:p>
            <a:pPr algn="just">
              <a:lnSpc>
                <a:spcPct val="100000"/>
              </a:lnSpc>
              <a:spcBef>
                <a:spcPts val="0"/>
              </a:spcBef>
              <a:spcAft>
                <a:spcPts val="400"/>
              </a:spcAft>
            </a:pPr>
            <a:r>
              <a:rPr lang="tr-TR" dirty="0" smtClean="0"/>
              <a:t>Kurumda </a:t>
            </a:r>
            <a:r>
              <a:rPr lang="tr-TR" b="1" dirty="0">
                <a:solidFill>
                  <a:srgbClr val="C00000"/>
                </a:solidFill>
              </a:rPr>
              <a:t>eğitim-öğretim ilkelerine ve kültürüne </a:t>
            </a:r>
            <a:r>
              <a:rPr lang="tr-TR" dirty="0"/>
              <a:t>uyum gözetilmektedir. </a:t>
            </a:r>
          </a:p>
        </p:txBody>
      </p:sp>
      <p:sp>
        <p:nvSpPr>
          <p:cNvPr id="4" name="Veri Yer Tutucusu 3"/>
          <p:cNvSpPr>
            <a:spLocks noGrp="1"/>
          </p:cNvSpPr>
          <p:nvPr>
            <p:ph type="dt" sz="half" idx="10"/>
          </p:nvPr>
        </p:nvSpPr>
        <p:spPr/>
        <p:txBody>
          <a:bodyPr/>
          <a:lstStyle/>
          <a:p>
            <a:fld id="{80379B20-2350-4B04-BFCE-6AC34C585EFD}"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75</a:t>
            </a:fld>
            <a:endParaRPr lang="tr-TR"/>
          </a:p>
        </p:txBody>
      </p:sp>
      <p:pic>
        <p:nvPicPr>
          <p:cNvPr id="3076" name="Picture 4" descr="Personel Ders Verme Hareketliliği (SSS) - KLU - Erasmus Koordinatörlüğ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3520" y="1903821"/>
            <a:ext cx="3078480" cy="2839044"/>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3636925622"/>
      </p:ext>
    </p:extLst>
  </p:cSld>
  <p:clrMapOvr>
    <a:masterClrMapping/>
  </p:clrMapOvr>
  <mc:AlternateContent xmlns:mc="http://schemas.openxmlformats.org/markup-compatibility/2006">
    <mc:Choice xmlns:p14="http://schemas.microsoft.com/office/powerpoint/2010/main" Requires="p14">
      <p:transition p14:dur="250">
        <p14:window dir="vert"/>
      </p:transition>
    </mc:Choice>
    <mc:Fallback>
      <p:transition>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243840" y="1097280"/>
            <a:ext cx="11744961" cy="5259070"/>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800" b="1" dirty="0" smtClean="0">
              <a:solidFill>
                <a:srgbClr val="FF0000"/>
              </a:solidFill>
            </a:endParaRPr>
          </a:p>
          <a:p>
            <a:pPr marL="360000" indent="-360000" algn="just">
              <a:lnSpc>
                <a:spcPct val="100000"/>
              </a:lnSpc>
              <a:spcBef>
                <a:spcPts val="0"/>
              </a:spcBef>
              <a:spcAft>
                <a:spcPts val="400"/>
              </a:spcAft>
              <a:buFont typeface="+mj-lt"/>
              <a:buAutoNum type="arabicPeriod"/>
            </a:pPr>
            <a:r>
              <a:rPr lang="tr-TR" sz="2400" dirty="0"/>
              <a:t>Akademik kadro planlamasına ilişkin ilgili oluşturulmuş </a:t>
            </a:r>
            <a:r>
              <a:rPr lang="tr-TR" sz="2400" i="1" dirty="0">
                <a:solidFill>
                  <a:srgbClr val="0000CC"/>
                </a:solidFill>
              </a:rPr>
              <a:t>idari mekanizmaların (kurul/komisyon) toplantı tutanakları veya kararları, </a:t>
            </a:r>
          </a:p>
          <a:p>
            <a:pPr marL="360000" indent="-360000" algn="just">
              <a:lnSpc>
                <a:spcPct val="100000"/>
              </a:lnSpc>
              <a:spcBef>
                <a:spcPts val="0"/>
              </a:spcBef>
              <a:spcAft>
                <a:spcPts val="400"/>
              </a:spcAft>
              <a:buFont typeface="+mj-lt"/>
              <a:buAutoNum type="arabicPeriod"/>
            </a:pPr>
            <a:endParaRPr lang="tr-TR" sz="2400" dirty="0" smtClean="0"/>
          </a:p>
          <a:p>
            <a:pPr marL="360000" indent="-360000" algn="just">
              <a:lnSpc>
                <a:spcPct val="100000"/>
              </a:lnSpc>
              <a:spcBef>
                <a:spcPts val="0"/>
              </a:spcBef>
              <a:spcAft>
                <a:spcPts val="400"/>
              </a:spcAft>
              <a:buFont typeface="+mj-lt"/>
              <a:buAutoNum type="arabicPeriod"/>
            </a:pPr>
            <a:r>
              <a:rPr lang="tr-TR" sz="2400" dirty="0" smtClean="0"/>
              <a:t>Akademik </a:t>
            </a:r>
            <a:r>
              <a:rPr lang="tr-TR" sz="2400" dirty="0"/>
              <a:t>kadronun atama, yükseltme ve görevlendirilmesine ilişkin birime </a:t>
            </a:r>
            <a:r>
              <a:rPr lang="tr-TR" sz="2400" i="1" dirty="0">
                <a:solidFill>
                  <a:srgbClr val="0000CC"/>
                </a:solidFill>
              </a:rPr>
              <a:t>özgü ilke ve kurallar ile süreçler, iş akışları, prosedürler ait kanıtlar,</a:t>
            </a:r>
          </a:p>
          <a:p>
            <a:pPr marL="360000" indent="-360000" algn="just">
              <a:lnSpc>
                <a:spcPct val="100000"/>
              </a:lnSpc>
              <a:spcBef>
                <a:spcPts val="0"/>
              </a:spcBef>
              <a:spcAft>
                <a:spcPts val="400"/>
              </a:spcAft>
              <a:buFont typeface="+mj-lt"/>
              <a:buAutoNum type="arabicPeriod"/>
            </a:pPr>
            <a:endParaRPr lang="tr-TR" sz="2400" dirty="0" smtClean="0"/>
          </a:p>
          <a:p>
            <a:pPr marL="360000" indent="-360000" algn="just">
              <a:lnSpc>
                <a:spcPct val="100000"/>
              </a:lnSpc>
              <a:spcBef>
                <a:spcPts val="0"/>
              </a:spcBef>
              <a:spcAft>
                <a:spcPts val="400"/>
              </a:spcAft>
              <a:buFont typeface="+mj-lt"/>
              <a:buAutoNum type="arabicPeriod"/>
            </a:pPr>
            <a:r>
              <a:rPr lang="tr-TR" sz="2400" dirty="0" smtClean="0"/>
              <a:t>Atama</a:t>
            </a:r>
            <a:r>
              <a:rPr lang="tr-TR" sz="2400" dirty="0"/>
              <a:t>, yükseltme ve görevlendirme kriterlerinin </a:t>
            </a:r>
            <a:r>
              <a:rPr lang="tr-TR" sz="2400" b="1" dirty="0" smtClean="0">
                <a:solidFill>
                  <a:srgbClr val="FF0000"/>
                </a:solidFill>
              </a:rPr>
              <a:t>oluşturulması, izlenmesi </a:t>
            </a:r>
            <a:r>
              <a:rPr lang="tr-TR" sz="2400" b="1" dirty="0">
                <a:solidFill>
                  <a:srgbClr val="FF0000"/>
                </a:solidFill>
              </a:rPr>
              <a:t>ve/veya </a:t>
            </a:r>
            <a:r>
              <a:rPr lang="tr-TR" sz="2400" b="1" dirty="0" smtClean="0">
                <a:solidFill>
                  <a:srgbClr val="FF0000"/>
                </a:solidFill>
              </a:rPr>
              <a:t>iyileştirilmesi süreçlerine </a:t>
            </a:r>
            <a:r>
              <a:rPr lang="tr-TR" sz="2400" dirty="0" smtClean="0"/>
              <a:t>başta </a:t>
            </a:r>
            <a:r>
              <a:rPr lang="tr-TR" sz="2400" dirty="0"/>
              <a:t>öğretim elemanları olmak üzere ilgili </a:t>
            </a:r>
            <a:r>
              <a:rPr lang="tr-TR" sz="2400" b="1" dirty="0">
                <a:solidFill>
                  <a:srgbClr val="FF0000"/>
                </a:solidFill>
              </a:rPr>
              <a:t>paydaşların katılımını gösteren kanıtlar, </a:t>
            </a:r>
          </a:p>
          <a:p>
            <a:pPr marL="360000" indent="-360000" algn="just">
              <a:lnSpc>
                <a:spcPct val="100000"/>
              </a:lnSpc>
              <a:spcBef>
                <a:spcPts val="0"/>
              </a:spcBef>
              <a:spcAft>
                <a:spcPts val="400"/>
              </a:spcAft>
              <a:buFont typeface="+mj-lt"/>
              <a:buAutoNum type="arabicPeriod"/>
            </a:pPr>
            <a:endParaRPr lang="tr-TR" sz="2400" dirty="0" smtClean="0"/>
          </a:p>
          <a:p>
            <a:pPr marL="360000" indent="-360000" algn="just">
              <a:lnSpc>
                <a:spcPct val="100000"/>
              </a:lnSpc>
              <a:spcBef>
                <a:spcPts val="0"/>
              </a:spcBef>
              <a:spcAft>
                <a:spcPts val="400"/>
              </a:spcAft>
              <a:buFont typeface="+mj-lt"/>
              <a:buAutoNum type="arabicPeriod"/>
            </a:pPr>
            <a:r>
              <a:rPr lang="tr-TR" sz="2400" dirty="0" smtClean="0"/>
              <a:t>Akademik </a:t>
            </a:r>
            <a:r>
              <a:rPr lang="tr-TR" sz="2400" dirty="0"/>
              <a:t>kadronun </a:t>
            </a:r>
            <a:r>
              <a:rPr lang="tr-TR" sz="2400" b="1" dirty="0">
                <a:solidFill>
                  <a:srgbClr val="C00000"/>
                </a:solidFill>
              </a:rPr>
              <a:t>uzmanlık alanı ile yürüttükleri dersler arasında uyumun </a:t>
            </a:r>
            <a:r>
              <a:rPr lang="tr-TR" sz="2400" dirty="0"/>
              <a:t>sağlanmasına yönelik uygulamalar</a:t>
            </a:r>
            <a:r>
              <a:rPr lang="tr-TR" sz="2400" dirty="0" smtClean="0"/>
              <a:t>,</a:t>
            </a:r>
            <a:endParaRPr lang="tr-TR" sz="2400" dirty="0"/>
          </a:p>
        </p:txBody>
      </p:sp>
      <p:sp>
        <p:nvSpPr>
          <p:cNvPr id="4" name="Veri Yer Tutucusu 3"/>
          <p:cNvSpPr>
            <a:spLocks noGrp="1"/>
          </p:cNvSpPr>
          <p:nvPr>
            <p:ph type="dt" sz="half" idx="10"/>
          </p:nvPr>
        </p:nvSpPr>
        <p:spPr/>
        <p:txBody>
          <a:bodyPr/>
          <a:lstStyle/>
          <a:p>
            <a:fld id="{48D98E12-F54A-498A-B4DC-BB69B7985510}"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76</a:t>
            </a:fld>
            <a:endParaRPr lang="tr-TR"/>
          </a:p>
        </p:txBody>
      </p:sp>
      <p:sp>
        <p:nvSpPr>
          <p:cNvPr id="10" name="Unvan 1"/>
          <p:cNvSpPr>
            <a:spLocks noGrp="1"/>
          </p:cNvSpPr>
          <p:nvPr>
            <p:ph type="title"/>
          </p:nvPr>
        </p:nvSpPr>
        <p:spPr>
          <a:xfrm>
            <a:off x="0" y="172622"/>
            <a:ext cx="12168495" cy="657077"/>
          </a:xfrm>
        </p:spPr>
        <p:txBody>
          <a:bodyPr>
            <a:noAutofit/>
          </a:bodyPr>
          <a:lstStyle/>
          <a:p>
            <a:pPr marL="0" indent="0" algn="ctr">
              <a:lnSpc>
                <a:spcPct val="100000"/>
              </a:lnSpc>
              <a:spcBef>
                <a:spcPts val="0"/>
              </a:spcBef>
            </a:pPr>
            <a:r>
              <a:rPr lang="tr-TR" sz="2800" b="1" dirty="0">
                <a:solidFill>
                  <a:srgbClr val="FF0000"/>
                </a:solidFill>
              </a:rPr>
              <a:t>B.4. Öğretim Kadrosu / </a:t>
            </a:r>
            <a:br>
              <a:rPr lang="tr-TR" sz="2800" b="1" dirty="0">
                <a:solidFill>
                  <a:srgbClr val="FF0000"/>
                </a:solidFill>
              </a:rPr>
            </a:br>
            <a:r>
              <a:rPr lang="tr-TR" sz="2800" b="1" dirty="0">
                <a:solidFill>
                  <a:srgbClr val="0000CC"/>
                </a:solidFill>
              </a:rPr>
              <a:t>B.4.1. Atama, yükseltme ve görevlendirme kriterleri</a:t>
            </a:r>
            <a:endParaRPr lang="tr-TR" sz="2800" dirty="0">
              <a:solidFill>
                <a:srgbClr val="0000CC"/>
              </a:solidFill>
            </a:endParaRPr>
          </a:p>
        </p:txBody>
      </p:sp>
    </p:spTree>
    <p:extLst>
      <p:ext uri="{BB962C8B-B14F-4D97-AF65-F5344CB8AC3E}">
        <p14:creationId xmlns:p14="http://schemas.microsoft.com/office/powerpoint/2010/main" val="3782432073"/>
      </p:ext>
    </p:extLst>
  </p:cSld>
  <p:clrMapOvr>
    <a:masterClrMapping/>
  </p:clrMapOvr>
  <mc:AlternateContent xmlns:mc="http://schemas.openxmlformats.org/markup-compatibility/2006">
    <mc:Choice xmlns:p14="http://schemas.microsoft.com/office/powerpoint/2010/main" Requires="p14">
      <p:transition p14:dur="250">
        <p14:window dir="vert"/>
      </p:transition>
    </mc:Choice>
    <mc:Fallback>
      <p:transition>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526473" y="1297858"/>
            <a:ext cx="11404972" cy="5058492"/>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1000" b="1" dirty="0" smtClean="0">
              <a:solidFill>
                <a:srgbClr val="FF0000"/>
              </a:solidFill>
            </a:endParaRPr>
          </a:p>
          <a:p>
            <a:pPr marL="457200" indent="-457200" algn="just">
              <a:lnSpc>
                <a:spcPct val="100000"/>
              </a:lnSpc>
              <a:spcBef>
                <a:spcPts val="0"/>
              </a:spcBef>
              <a:spcAft>
                <a:spcPts val="400"/>
              </a:spcAft>
              <a:buFont typeface="+mj-lt"/>
              <a:buAutoNum type="arabicPeriod" startAt="5"/>
            </a:pPr>
            <a:r>
              <a:rPr lang="tr-TR" sz="2400" dirty="0" smtClean="0"/>
              <a:t>Birimde </a:t>
            </a:r>
            <a:r>
              <a:rPr lang="tr-TR" sz="2400" dirty="0"/>
              <a:t>akademik kadronun </a:t>
            </a:r>
            <a:r>
              <a:rPr lang="tr-TR" sz="2400" i="1" dirty="0">
                <a:solidFill>
                  <a:srgbClr val="0000CC"/>
                </a:solidFill>
              </a:rPr>
              <a:t>birim içi ve birim dışı ders görevlendirme durumu/ders yükü analizi ve raporu,</a:t>
            </a:r>
          </a:p>
          <a:p>
            <a:pPr marL="457200" indent="-457200" algn="just">
              <a:lnSpc>
                <a:spcPct val="100000"/>
              </a:lnSpc>
              <a:spcBef>
                <a:spcPts val="0"/>
              </a:spcBef>
              <a:spcAft>
                <a:spcPts val="400"/>
              </a:spcAft>
              <a:buFont typeface="+mj-lt"/>
              <a:buAutoNum type="arabicPeriod" startAt="5"/>
            </a:pPr>
            <a:endParaRPr lang="tr-TR" sz="2400" dirty="0" smtClean="0"/>
          </a:p>
          <a:p>
            <a:pPr marL="457200" indent="-457200" algn="just">
              <a:lnSpc>
                <a:spcPct val="100000"/>
              </a:lnSpc>
              <a:spcBef>
                <a:spcPts val="0"/>
              </a:spcBef>
              <a:spcAft>
                <a:spcPts val="400"/>
              </a:spcAft>
              <a:buFont typeface="+mj-lt"/>
              <a:buAutoNum type="arabicPeriod" startAt="5"/>
            </a:pPr>
            <a:r>
              <a:rPr lang="tr-TR" sz="2400" dirty="0" smtClean="0"/>
              <a:t>Atama</a:t>
            </a:r>
            <a:r>
              <a:rPr lang="tr-TR" sz="2400" dirty="0"/>
              <a:t>, yükseltme ve görevlendirme süreçlerinin </a:t>
            </a:r>
            <a:r>
              <a:rPr lang="tr-TR" sz="2400" b="1" dirty="0">
                <a:solidFill>
                  <a:srgbClr val="FF0000"/>
                </a:solidFill>
              </a:rPr>
              <a:t>izlenmesi, başta öğretim elemanları olmak üzere ilgili paydaşlarla birlikte değerlendirilmesi ve iyileştirilmesine </a:t>
            </a:r>
            <a:r>
              <a:rPr lang="tr-TR" sz="2400" dirty="0"/>
              <a:t>dair kanıtlar </a:t>
            </a:r>
            <a:r>
              <a:rPr lang="tr-TR" sz="2400" i="1" dirty="0">
                <a:solidFill>
                  <a:srgbClr val="0000CC"/>
                </a:solidFill>
              </a:rPr>
              <a:t>(Memnuniyet anketi sonuçları, geri bildirimler, ilgili kurul/komisyon toplantı tutanakları, vb.,),  </a:t>
            </a:r>
          </a:p>
          <a:p>
            <a:pPr marL="457200" indent="-457200" algn="just">
              <a:lnSpc>
                <a:spcPct val="100000"/>
              </a:lnSpc>
              <a:spcBef>
                <a:spcPts val="0"/>
              </a:spcBef>
              <a:spcAft>
                <a:spcPts val="400"/>
              </a:spcAft>
              <a:buFont typeface="+mj-lt"/>
              <a:buAutoNum type="arabicPeriod" startAt="5"/>
            </a:pPr>
            <a:endParaRPr lang="tr-TR" sz="2400" dirty="0" smtClean="0"/>
          </a:p>
          <a:p>
            <a:pPr marL="457200" indent="-457200" algn="just">
              <a:lnSpc>
                <a:spcPct val="100000"/>
              </a:lnSpc>
              <a:spcBef>
                <a:spcPts val="0"/>
              </a:spcBef>
              <a:spcAft>
                <a:spcPts val="400"/>
              </a:spcAft>
              <a:buFont typeface="+mj-lt"/>
              <a:buAutoNum type="arabicPeriod" startAt="5"/>
            </a:pPr>
            <a:r>
              <a:rPr lang="tr-TR" sz="2400" dirty="0" smtClean="0"/>
              <a:t>Standart </a:t>
            </a:r>
            <a:r>
              <a:rPr lang="tr-TR" sz="2400" dirty="0"/>
              <a:t>uygulamalar ve mevzuatın yanı sıra; birimin ihtiyaçları doğrultusunda geliştirdiği özgün yaklaşım ve uygulamalarına ilişkin kanıtlar.</a:t>
            </a:r>
          </a:p>
          <a:p>
            <a:pPr marL="0" indent="0" algn="ctr">
              <a:lnSpc>
                <a:spcPct val="100000"/>
              </a:lnSpc>
              <a:spcBef>
                <a:spcPts val="0"/>
              </a:spcBef>
              <a:spcAft>
                <a:spcPts val="400"/>
              </a:spcAft>
              <a:buNone/>
            </a:pPr>
            <a:endParaRPr lang="tr-TR" sz="2400" b="1" dirty="0" smtClean="0">
              <a:solidFill>
                <a:srgbClr val="FF0000"/>
              </a:solidFill>
            </a:endParaRPr>
          </a:p>
          <a:p>
            <a:pPr marL="0" indent="0" algn="ctr">
              <a:lnSpc>
                <a:spcPct val="100000"/>
              </a:lnSpc>
              <a:spcBef>
                <a:spcPts val="0"/>
              </a:spcBef>
              <a:spcAft>
                <a:spcPts val="400"/>
              </a:spcAft>
              <a:buNone/>
            </a:pPr>
            <a:endParaRPr lang="tr-TR" sz="2400" b="1" dirty="0" smtClean="0">
              <a:solidFill>
                <a:srgbClr val="FF0000"/>
              </a:solidFill>
            </a:endParaRPr>
          </a:p>
          <a:p>
            <a:pPr marL="216000" indent="-216000">
              <a:lnSpc>
                <a:spcPct val="100000"/>
              </a:lnSpc>
              <a:spcAft>
                <a:spcPts val="400"/>
              </a:spcAft>
              <a:buNone/>
            </a:pPr>
            <a:endParaRPr lang="tr-TR" sz="2400" dirty="0"/>
          </a:p>
        </p:txBody>
      </p:sp>
      <p:sp>
        <p:nvSpPr>
          <p:cNvPr id="4" name="Veri Yer Tutucusu 3"/>
          <p:cNvSpPr>
            <a:spLocks noGrp="1"/>
          </p:cNvSpPr>
          <p:nvPr>
            <p:ph type="dt" sz="half" idx="10"/>
          </p:nvPr>
        </p:nvSpPr>
        <p:spPr/>
        <p:txBody>
          <a:bodyPr/>
          <a:lstStyle/>
          <a:p>
            <a:fld id="{E3874D57-F152-4966-8092-C2205C003B6D}"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77</a:t>
            </a:fld>
            <a:endParaRPr lang="tr-TR"/>
          </a:p>
        </p:txBody>
      </p:sp>
      <p:sp>
        <p:nvSpPr>
          <p:cNvPr id="10" name="Unvan 1"/>
          <p:cNvSpPr>
            <a:spLocks noGrp="1"/>
          </p:cNvSpPr>
          <p:nvPr>
            <p:ph type="title"/>
          </p:nvPr>
        </p:nvSpPr>
        <p:spPr>
          <a:xfrm>
            <a:off x="0" y="172622"/>
            <a:ext cx="12168495" cy="917424"/>
          </a:xfrm>
        </p:spPr>
        <p:txBody>
          <a:bodyPr>
            <a:noAutofit/>
          </a:bodyPr>
          <a:lstStyle/>
          <a:p>
            <a:pPr marL="0" indent="0" algn="ctr">
              <a:lnSpc>
                <a:spcPct val="100000"/>
              </a:lnSpc>
              <a:spcBef>
                <a:spcPts val="0"/>
              </a:spcBef>
            </a:pPr>
            <a:r>
              <a:rPr lang="tr-TR" sz="2800" b="1" dirty="0">
                <a:solidFill>
                  <a:srgbClr val="FF0000"/>
                </a:solidFill>
              </a:rPr>
              <a:t>B.4. Öğretim Kadrosu / </a:t>
            </a:r>
            <a:br>
              <a:rPr lang="tr-TR" sz="2800" b="1" dirty="0">
                <a:solidFill>
                  <a:srgbClr val="FF0000"/>
                </a:solidFill>
              </a:rPr>
            </a:br>
            <a:r>
              <a:rPr lang="tr-TR" sz="2800" b="1" dirty="0">
                <a:solidFill>
                  <a:srgbClr val="0000CC"/>
                </a:solidFill>
              </a:rPr>
              <a:t>B.4.1. Atama, yükseltme ve görevlendirme kriterleri</a:t>
            </a:r>
            <a:endParaRPr lang="tr-TR" sz="2800" dirty="0">
              <a:solidFill>
                <a:srgbClr val="0000CC"/>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1631404305"/>
      </p:ext>
    </p:extLst>
  </p:cSld>
  <p:clrMapOvr>
    <a:masterClrMapping/>
  </p:clrMapOvr>
  <mc:AlternateContent xmlns:mc="http://schemas.openxmlformats.org/markup-compatibility/2006">
    <mc:Choice xmlns:p14="http://schemas.microsoft.com/office/powerpoint/2010/main" Requires="p14">
      <p:transition p14:dur="250">
        <p14:window dir="vert"/>
      </p:transition>
    </mc:Choice>
    <mc:Fallback>
      <p:transition>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20072"/>
            <a:ext cx="12192000" cy="882817"/>
          </a:xfrm>
        </p:spPr>
        <p:txBody>
          <a:bodyPr>
            <a:noAutofit/>
          </a:bodyPr>
          <a:lstStyle/>
          <a:p>
            <a:pPr algn="ctr"/>
            <a:r>
              <a:rPr lang="tr-TR" sz="2800" b="1" dirty="0">
                <a:solidFill>
                  <a:srgbClr val="FF0000"/>
                </a:solidFill>
              </a:rPr>
              <a:t>B.4. Öğretim Kadrosu </a:t>
            </a:r>
            <a:r>
              <a:rPr lang="tr-TR" sz="2800" b="1" dirty="0" smtClean="0">
                <a:solidFill>
                  <a:srgbClr val="FF0000"/>
                </a:solidFill>
              </a:rPr>
              <a:t>/ </a:t>
            </a:r>
            <a:br>
              <a:rPr lang="tr-TR" sz="2800" b="1" dirty="0" smtClean="0">
                <a:solidFill>
                  <a:srgbClr val="FF0000"/>
                </a:solidFill>
              </a:rPr>
            </a:br>
            <a:r>
              <a:rPr lang="tr-TR" sz="2800" b="1" dirty="0" smtClean="0">
                <a:solidFill>
                  <a:srgbClr val="0000CC"/>
                </a:solidFill>
              </a:rPr>
              <a:t>B.4.2. Öğretim yetkinlikleri ve gelişimi</a:t>
            </a:r>
            <a:endParaRPr lang="tr-TR" sz="2800" dirty="0">
              <a:solidFill>
                <a:srgbClr val="0000CC"/>
              </a:solidFill>
            </a:endParaRPr>
          </a:p>
        </p:txBody>
      </p:sp>
      <p:sp>
        <p:nvSpPr>
          <p:cNvPr id="3" name="İçerik Yer Tutucusu 2"/>
          <p:cNvSpPr>
            <a:spLocks noGrp="1"/>
          </p:cNvSpPr>
          <p:nvPr>
            <p:ph idx="1"/>
          </p:nvPr>
        </p:nvSpPr>
        <p:spPr>
          <a:xfrm>
            <a:off x="383458" y="1361439"/>
            <a:ext cx="11524062" cy="4994911"/>
          </a:xfrm>
        </p:spPr>
        <p:txBody>
          <a:bodyPr>
            <a:normAutofit lnSpcReduction="10000"/>
          </a:bodyPr>
          <a:lstStyle/>
          <a:p>
            <a:pPr algn="just">
              <a:lnSpc>
                <a:spcPct val="100000"/>
              </a:lnSpc>
              <a:spcBef>
                <a:spcPts val="0"/>
              </a:spcBef>
              <a:spcAft>
                <a:spcPts val="400"/>
              </a:spcAft>
            </a:pPr>
            <a:r>
              <a:rPr lang="tr-TR" b="1" dirty="0">
                <a:solidFill>
                  <a:srgbClr val="0000CC"/>
                </a:solidFill>
              </a:rPr>
              <a:t>Öğretim yetkinliği geliştirme </a:t>
            </a:r>
            <a:r>
              <a:rPr lang="tr-TR" dirty="0"/>
              <a:t>süreçleri </a:t>
            </a:r>
            <a:r>
              <a:rPr lang="tr-TR" b="1" dirty="0">
                <a:solidFill>
                  <a:srgbClr val="0000CC"/>
                </a:solidFill>
              </a:rPr>
              <a:t>ihtiyaç analizleri </a:t>
            </a:r>
            <a:r>
              <a:rPr lang="tr-TR" dirty="0"/>
              <a:t>temelinde planlanır, yaygın biçimde yürütülür ve </a:t>
            </a:r>
            <a:r>
              <a:rPr lang="tr-TR" dirty="0">
                <a:solidFill>
                  <a:srgbClr val="0000CC"/>
                </a:solidFill>
              </a:rPr>
              <a:t>etkililiği düzenli olarak izlenir</a:t>
            </a:r>
            <a:r>
              <a:rPr lang="tr-TR" dirty="0" smtClean="0"/>
              <a:t>. </a:t>
            </a:r>
          </a:p>
          <a:p>
            <a:pPr algn="just">
              <a:lnSpc>
                <a:spcPct val="100000"/>
              </a:lnSpc>
              <a:spcBef>
                <a:spcPts val="0"/>
              </a:spcBef>
              <a:spcAft>
                <a:spcPts val="400"/>
              </a:spcAft>
            </a:pPr>
            <a:endParaRPr lang="tr-TR" dirty="0" smtClean="0"/>
          </a:p>
          <a:p>
            <a:pPr algn="just">
              <a:lnSpc>
                <a:spcPct val="100000"/>
              </a:lnSpc>
              <a:spcBef>
                <a:spcPts val="0"/>
              </a:spcBef>
              <a:spcAft>
                <a:spcPts val="400"/>
              </a:spcAft>
            </a:pPr>
            <a:r>
              <a:rPr lang="tr-TR" dirty="0" smtClean="0"/>
              <a:t>Tüm </a:t>
            </a:r>
            <a:r>
              <a:rPr lang="tr-TR" dirty="0"/>
              <a:t>öğretim elemanlarının </a:t>
            </a:r>
            <a:r>
              <a:rPr lang="tr-TR" b="1" dirty="0">
                <a:solidFill>
                  <a:srgbClr val="0000CC"/>
                </a:solidFill>
              </a:rPr>
              <a:t>etkileşimli-aktif ders verme yöntemlerini </a:t>
            </a:r>
            <a:r>
              <a:rPr lang="tr-TR" dirty="0"/>
              <a:t>ve uzaktan eğitim süreçlerini öğrenmeleri ve kullanmaları için sistematik </a:t>
            </a:r>
            <a:r>
              <a:rPr lang="tr-TR" b="1" dirty="0">
                <a:solidFill>
                  <a:srgbClr val="FF0000"/>
                </a:solidFill>
              </a:rPr>
              <a:t>eğiticilerin eğitimi etkinlikleri </a:t>
            </a:r>
            <a:r>
              <a:rPr lang="tr-TR" i="1" dirty="0">
                <a:solidFill>
                  <a:srgbClr val="0000CC"/>
                </a:solidFill>
              </a:rPr>
              <a:t>(kurs, </a:t>
            </a:r>
            <a:r>
              <a:rPr lang="tr-TR" i="1" dirty="0" err="1">
                <a:solidFill>
                  <a:srgbClr val="0000CC"/>
                </a:solidFill>
              </a:rPr>
              <a:t>çalıştay</a:t>
            </a:r>
            <a:r>
              <a:rPr lang="tr-TR" i="1" dirty="0">
                <a:solidFill>
                  <a:srgbClr val="0000CC"/>
                </a:solidFill>
              </a:rPr>
              <a:t>, ders, seminer vb.) </a:t>
            </a:r>
            <a:r>
              <a:rPr lang="tr-TR" dirty="0"/>
              <a:t>ve bunu üstlenecek/ gerçekleştirecek öğretme-öğrenme merkezi yapılanması vardır. </a:t>
            </a:r>
            <a:endParaRPr lang="tr-TR" dirty="0" smtClean="0"/>
          </a:p>
          <a:p>
            <a:pPr algn="just">
              <a:lnSpc>
                <a:spcPct val="100000"/>
              </a:lnSpc>
              <a:spcBef>
                <a:spcPts val="0"/>
              </a:spcBef>
              <a:spcAft>
                <a:spcPts val="400"/>
              </a:spcAft>
            </a:pPr>
            <a:endParaRPr lang="tr-TR" dirty="0" smtClean="0"/>
          </a:p>
          <a:p>
            <a:pPr algn="just">
              <a:lnSpc>
                <a:spcPct val="100000"/>
              </a:lnSpc>
              <a:spcBef>
                <a:spcPts val="0"/>
              </a:spcBef>
              <a:spcAft>
                <a:spcPts val="400"/>
              </a:spcAft>
            </a:pPr>
            <a:r>
              <a:rPr lang="tr-TR" dirty="0" smtClean="0"/>
              <a:t>Öğretim </a:t>
            </a:r>
            <a:r>
              <a:rPr lang="tr-TR" dirty="0"/>
              <a:t>elemanlarının </a:t>
            </a:r>
            <a:r>
              <a:rPr lang="tr-TR" b="1" dirty="0">
                <a:solidFill>
                  <a:srgbClr val="0000CC"/>
                </a:solidFill>
              </a:rPr>
              <a:t>pedagojik ve teknolojik yeterlilikleri </a:t>
            </a:r>
            <a:r>
              <a:rPr lang="tr-TR" dirty="0"/>
              <a:t>artırılmaktadır. </a:t>
            </a:r>
            <a:endParaRPr lang="tr-TR" dirty="0" smtClean="0"/>
          </a:p>
          <a:p>
            <a:pPr algn="just">
              <a:lnSpc>
                <a:spcPct val="100000"/>
              </a:lnSpc>
              <a:spcBef>
                <a:spcPts val="0"/>
              </a:spcBef>
              <a:spcAft>
                <a:spcPts val="400"/>
              </a:spcAft>
            </a:pPr>
            <a:endParaRPr lang="tr-TR" dirty="0" smtClean="0"/>
          </a:p>
          <a:p>
            <a:pPr algn="just">
              <a:lnSpc>
                <a:spcPct val="100000"/>
              </a:lnSpc>
              <a:spcBef>
                <a:spcPts val="0"/>
              </a:spcBef>
              <a:spcAft>
                <a:spcPts val="400"/>
              </a:spcAft>
            </a:pPr>
            <a:r>
              <a:rPr lang="tr-TR" dirty="0" smtClean="0"/>
              <a:t>Kurumun </a:t>
            </a:r>
            <a:r>
              <a:rPr lang="tr-TR" b="1" i="1" dirty="0">
                <a:solidFill>
                  <a:srgbClr val="0000CC"/>
                </a:solidFill>
              </a:rPr>
              <a:t>öğretim yetkinliği geliştirme performansı </a:t>
            </a:r>
            <a:r>
              <a:rPr lang="tr-TR" dirty="0"/>
              <a:t>değerlendirilmektedir. </a:t>
            </a:r>
          </a:p>
        </p:txBody>
      </p:sp>
      <p:sp>
        <p:nvSpPr>
          <p:cNvPr id="4" name="Veri Yer Tutucusu 3"/>
          <p:cNvSpPr>
            <a:spLocks noGrp="1"/>
          </p:cNvSpPr>
          <p:nvPr>
            <p:ph type="dt" sz="half" idx="10"/>
          </p:nvPr>
        </p:nvSpPr>
        <p:spPr/>
        <p:txBody>
          <a:bodyPr/>
          <a:lstStyle/>
          <a:p>
            <a:fld id="{5530ED1E-81D6-46B9-8C4C-21915C066BE2}"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78</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97006789"/>
      </p:ext>
    </p:extLst>
  </p:cSld>
  <p:clrMapOvr>
    <a:masterClrMapping/>
  </p:clrMapOvr>
  <mc:AlternateContent xmlns:mc="http://schemas.openxmlformats.org/markup-compatibility/2006">
    <mc:Choice xmlns:p14="http://schemas.microsoft.com/office/powerpoint/2010/main" Requires="p14">
      <p:transition p14:dur="250">
        <p14:window dir="vert"/>
      </p:transition>
    </mc:Choice>
    <mc:Fallback>
      <p:transition>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406401" y="1005840"/>
            <a:ext cx="11572240" cy="5350510"/>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1000" b="1" dirty="0" smtClean="0">
              <a:solidFill>
                <a:srgbClr val="FF0000"/>
              </a:solidFill>
            </a:endParaRPr>
          </a:p>
          <a:p>
            <a:pPr marL="360000" indent="-360000" algn="just">
              <a:lnSpc>
                <a:spcPct val="100000"/>
              </a:lnSpc>
              <a:spcBef>
                <a:spcPts val="0"/>
              </a:spcBef>
              <a:spcAft>
                <a:spcPts val="400"/>
              </a:spcAft>
              <a:buFont typeface="+mj-lt"/>
              <a:buAutoNum type="arabicPeriod"/>
            </a:pPr>
            <a:r>
              <a:rPr lang="tr-TR" sz="2200" dirty="0"/>
              <a:t>Birimde öğretim elemanlarının öğretim yetkinliklerini geliştirme süreçlerini yürütecek </a:t>
            </a:r>
            <a:r>
              <a:rPr lang="tr-TR" sz="2200" i="1" dirty="0">
                <a:solidFill>
                  <a:srgbClr val="0000CC"/>
                </a:solidFill>
              </a:rPr>
              <a:t>mekanizmalar (kurul/komisyon/merkez, vb.,) ile bu mekanizmaların çalışma usul ve esasları, süreçler, iş akışları, görev tanımlarına, vb. ait kanıtlar, </a:t>
            </a:r>
          </a:p>
          <a:p>
            <a:pPr marL="360000" indent="-360000" algn="just">
              <a:lnSpc>
                <a:spcPct val="100000"/>
              </a:lnSpc>
              <a:spcBef>
                <a:spcPts val="0"/>
              </a:spcBef>
              <a:spcAft>
                <a:spcPts val="400"/>
              </a:spcAft>
              <a:buFont typeface="+mj-lt"/>
              <a:buAutoNum type="arabicPeriod"/>
            </a:pPr>
            <a:endParaRPr lang="tr-TR" sz="2200" dirty="0" smtClean="0"/>
          </a:p>
          <a:p>
            <a:pPr marL="360000" indent="-360000" algn="just">
              <a:lnSpc>
                <a:spcPct val="100000"/>
              </a:lnSpc>
              <a:spcBef>
                <a:spcPts val="0"/>
              </a:spcBef>
              <a:spcAft>
                <a:spcPts val="400"/>
              </a:spcAft>
              <a:buFont typeface="+mj-lt"/>
              <a:buAutoNum type="arabicPeriod"/>
            </a:pPr>
            <a:r>
              <a:rPr lang="tr-TR" sz="2200" dirty="0" smtClean="0"/>
              <a:t>Birimde </a:t>
            </a:r>
            <a:r>
              <a:rPr lang="tr-TR" sz="2200" dirty="0"/>
              <a:t>öğretim elemanlarının öğretim yetkinliklerini belirleme ve geliştirmeye yönelik sistematik mekanizmalara </a:t>
            </a:r>
            <a:r>
              <a:rPr lang="tr-TR" sz="2200" i="1" dirty="0">
                <a:solidFill>
                  <a:srgbClr val="0000CC"/>
                </a:solidFill>
              </a:rPr>
              <a:t>(ihtiyaç analizi, öz değerlendirme, akran değerlendirmesi, öğrenci değerlendirmesi, vb. mekanizmalara) ait kanıtlar,  </a:t>
            </a:r>
          </a:p>
          <a:p>
            <a:pPr marL="360000" indent="-360000" algn="just">
              <a:lnSpc>
                <a:spcPct val="100000"/>
              </a:lnSpc>
              <a:spcBef>
                <a:spcPts val="0"/>
              </a:spcBef>
              <a:spcAft>
                <a:spcPts val="400"/>
              </a:spcAft>
              <a:buFont typeface="+mj-lt"/>
              <a:buAutoNum type="arabicPeriod"/>
            </a:pPr>
            <a:endParaRPr lang="tr-TR" sz="2200" dirty="0" smtClean="0"/>
          </a:p>
          <a:p>
            <a:pPr marL="360000" indent="-360000" algn="just">
              <a:lnSpc>
                <a:spcPct val="100000"/>
              </a:lnSpc>
              <a:spcBef>
                <a:spcPts val="0"/>
              </a:spcBef>
              <a:spcAft>
                <a:spcPts val="400"/>
              </a:spcAft>
              <a:buFont typeface="+mj-lt"/>
              <a:buAutoNum type="arabicPeriod"/>
            </a:pPr>
            <a:r>
              <a:rPr lang="tr-TR" sz="2200" dirty="0" smtClean="0"/>
              <a:t>Eğitim </a:t>
            </a:r>
            <a:r>
              <a:rPr lang="tr-TR" sz="2200" dirty="0"/>
              <a:t>kadrosunun </a:t>
            </a:r>
            <a:r>
              <a:rPr lang="tr-TR" sz="2200" b="1" i="1" dirty="0">
                <a:solidFill>
                  <a:srgbClr val="C00000"/>
                </a:solidFill>
              </a:rPr>
              <a:t>eğitim-öğretim performansını izleme süreçlerini gösteren belgeler</a:t>
            </a:r>
            <a:r>
              <a:rPr lang="tr-TR" sz="2200" dirty="0"/>
              <a:t> </a:t>
            </a:r>
            <a:r>
              <a:rPr lang="tr-TR" sz="2200" b="1" dirty="0">
                <a:solidFill>
                  <a:srgbClr val="C00000"/>
                </a:solidFill>
              </a:rPr>
              <a:t>ve dokümanlar </a:t>
            </a:r>
            <a:r>
              <a:rPr lang="tr-TR" sz="2200" i="1" dirty="0">
                <a:solidFill>
                  <a:srgbClr val="0000CC"/>
                </a:solidFill>
              </a:rPr>
              <a:t>(Atama-yükseltme kriterleri vb</a:t>
            </a:r>
            <a:r>
              <a:rPr lang="tr-TR" sz="2200" i="1" dirty="0" smtClean="0">
                <a:solidFill>
                  <a:srgbClr val="0000CC"/>
                </a:solidFill>
              </a:rPr>
              <a:t>.),</a:t>
            </a:r>
          </a:p>
          <a:p>
            <a:pPr marL="360000" indent="-360000" algn="just">
              <a:lnSpc>
                <a:spcPct val="100000"/>
              </a:lnSpc>
              <a:spcBef>
                <a:spcPts val="0"/>
              </a:spcBef>
              <a:spcAft>
                <a:spcPts val="400"/>
              </a:spcAft>
              <a:buFont typeface="+mj-lt"/>
              <a:buAutoNum type="arabicPeriod"/>
            </a:pPr>
            <a:endParaRPr lang="tr-TR" sz="2200" i="1" dirty="0">
              <a:solidFill>
                <a:srgbClr val="0000CC"/>
              </a:solidFill>
            </a:endParaRPr>
          </a:p>
          <a:p>
            <a:pPr marL="360000" indent="-360000" algn="just">
              <a:lnSpc>
                <a:spcPct val="100000"/>
              </a:lnSpc>
              <a:spcBef>
                <a:spcPts val="0"/>
              </a:spcBef>
              <a:spcAft>
                <a:spcPts val="400"/>
              </a:spcAft>
              <a:buFont typeface="+mj-lt"/>
              <a:buAutoNum type="arabicPeriod"/>
            </a:pPr>
            <a:r>
              <a:rPr lang="tr-TR" sz="2200" dirty="0" smtClean="0"/>
              <a:t>Eğiticilerin </a:t>
            </a:r>
            <a:r>
              <a:rPr lang="tr-TR" sz="2200" dirty="0"/>
              <a:t>eğitimi uygulamalarına (</a:t>
            </a:r>
            <a:r>
              <a:rPr lang="tr-TR" sz="2200" i="1" dirty="0">
                <a:solidFill>
                  <a:srgbClr val="C00000"/>
                </a:solidFill>
              </a:rPr>
              <a:t>Uzaktan eğitim uygulamaları dahil)</a:t>
            </a:r>
            <a:r>
              <a:rPr lang="tr-TR" sz="2200" dirty="0"/>
              <a:t> ilişkin yıllık planlama (</a:t>
            </a:r>
            <a:r>
              <a:rPr lang="tr-TR" sz="2200" i="1" dirty="0">
                <a:solidFill>
                  <a:srgbClr val="C00000"/>
                </a:solidFill>
              </a:rPr>
              <a:t>kapsamı, veriliş yöntemi, katılım bilgileri vb.) </a:t>
            </a:r>
            <a:r>
              <a:rPr lang="tr-TR" sz="2200" dirty="0"/>
              <a:t>ve uygulamalara ilişkin kanıtlar</a:t>
            </a:r>
            <a:r>
              <a:rPr lang="tr-TR" sz="2200" dirty="0" smtClean="0"/>
              <a:t>,</a:t>
            </a:r>
            <a:endParaRPr lang="tr-TR" sz="2400" i="1" dirty="0">
              <a:solidFill>
                <a:srgbClr val="0000CC"/>
              </a:solidFill>
            </a:endParaRPr>
          </a:p>
        </p:txBody>
      </p:sp>
      <p:sp>
        <p:nvSpPr>
          <p:cNvPr id="4" name="Veri Yer Tutucusu 3"/>
          <p:cNvSpPr>
            <a:spLocks noGrp="1"/>
          </p:cNvSpPr>
          <p:nvPr>
            <p:ph type="dt" sz="half" idx="10"/>
          </p:nvPr>
        </p:nvSpPr>
        <p:spPr/>
        <p:txBody>
          <a:bodyPr/>
          <a:lstStyle/>
          <a:p>
            <a:fld id="{5C9379FB-40A0-4F3D-87D3-AA82DC3D6966}"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79</a:t>
            </a:fld>
            <a:endParaRPr lang="tr-TR"/>
          </a:p>
        </p:txBody>
      </p:sp>
      <p:sp>
        <p:nvSpPr>
          <p:cNvPr id="10" name="Unvan 1"/>
          <p:cNvSpPr>
            <a:spLocks noGrp="1"/>
          </p:cNvSpPr>
          <p:nvPr>
            <p:ph type="title"/>
          </p:nvPr>
        </p:nvSpPr>
        <p:spPr>
          <a:xfrm>
            <a:off x="0" y="0"/>
            <a:ext cx="12168495" cy="772160"/>
          </a:xfrm>
        </p:spPr>
        <p:txBody>
          <a:bodyPr>
            <a:noAutofit/>
          </a:bodyPr>
          <a:lstStyle/>
          <a:p>
            <a:pPr marL="0" indent="0" algn="ctr">
              <a:lnSpc>
                <a:spcPct val="100000"/>
              </a:lnSpc>
              <a:spcBef>
                <a:spcPts val="0"/>
              </a:spcBef>
            </a:pPr>
            <a:r>
              <a:rPr lang="tr-TR" sz="2800" b="1" dirty="0">
                <a:solidFill>
                  <a:srgbClr val="FF0000"/>
                </a:solidFill>
              </a:rPr>
              <a:t>B.4. Öğretim Kadrosu / </a:t>
            </a:r>
            <a:r>
              <a:rPr lang="tr-TR" sz="2800" b="1" dirty="0" smtClean="0">
                <a:solidFill>
                  <a:srgbClr val="FF0000"/>
                </a:solidFill>
              </a:rPr>
              <a:t/>
            </a:r>
            <a:br>
              <a:rPr lang="tr-TR" sz="2800" b="1" dirty="0" smtClean="0">
                <a:solidFill>
                  <a:srgbClr val="FF0000"/>
                </a:solidFill>
              </a:rPr>
            </a:br>
            <a:r>
              <a:rPr lang="tr-TR" sz="2800" b="1" dirty="0" smtClean="0">
                <a:solidFill>
                  <a:srgbClr val="0000CC"/>
                </a:solidFill>
              </a:rPr>
              <a:t>B.4.2</a:t>
            </a:r>
            <a:r>
              <a:rPr lang="tr-TR" sz="2800" b="1" dirty="0">
                <a:solidFill>
                  <a:srgbClr val="0000CC"/>
                </a:solidFill>
              </a:rPr>
              <a:t>. Öğretim yetkinlikleri ve gelişimi</a:t>
            </a:r>
            <a:endParaRPr lang="tr-TR" sz="2800" dirty="0">
              <a:solidFill>
                <a:srgbClr val="0000CC"/>
              </a:solidFill>
            </a:endParaRPr>
          </a:p>
        </p:txBody>
      </p:sp>
    </p:spTree>
    <p:extLst>
      <p:ext uri="{BB962C8B-B14F-4D97-AF65-F5344CB8AC3E}">
        <p14:creationId xmlns:p14="http://schemas.microsoft.com/office/powerpoint/2010/main" val="1172985680"/>
      </p:ext>
    </p:extLst>
  </p:cSld>
  <p:clrMapOvr>
    <a:masterClrMapping/>
  </p:clrMapOvr>
  <mc:AlternateContent xmlns:mc="http://schemas.openxmlformats.org/markup-compatibility/2006">
    <mc:Choice xmlns:p14="http://schemas.microsoft.com/office/powerpoint/2010/main" Requires="p14">
      <p:transition p14:dur="250">
        <p14:window dir="vert"/>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22830"/>
            <a:ext cx="11048999" cy="823654"/>
          </a:xfrm>
        </p:spPr>
        <p:txBody>
          <a:bodyPr>
            <a:noAutofit/>
          </a:bodyPr>
          <a:lstStyle/>
          <a:p>
            <a:pPr algn="ctr">
              <a:lnSpc>
                <a:spcPct val="100000"/>
              </a:lnSpc>
              <a:spcBef>
                <a:spcPts val="0"/>
              </a:spcBef>
            </a:pPr>
            <a:r>
              <a:rPr lang="tr-TR" sz="2800" b="1" dirty="0">
                <a:solidFill>
                  <a:srgbClr val="FF0000"/>
                </a:solidFill>
              </a:rPr>
              <a:t>B.1. Program Tasarımı, Değerlendirmesi ve </a:t>
            </a:r>
            <a:r>
              <a:rPr lang="tr-TR" sz="2800" b="1" dirty="0" smtClean="0">
                <a:solidFill>
                  <a:srgbClr val="FF0000"/>
                </a:solidFill>
              </a:rPr>
              <a:t>Güncellenmesi / </a:t>
            </a:r>
            <a:r>
              <a:rPr lang="tr-TR" sz="2800" dirty="0">
                <a:solidFill>
                  <a:srgbClr val="FF0000"/>
                </a:solidFill>
              </a:rPr>
              <a:t/>
            </a:r>
            <a:br>
              <a:rPr lang="tr-TR" sz="2800" dirty="0">
                <a:solidFill>
                  <a:srgbClr val="FF0000"/>
                </a:solidFill>
              </a:rPr>
            </a:br>
            <a:r>
              <a:rPr lang="tr-TR" sz="2800" b="1" dirty="0">
                <a:solidFill>
                  <a:srgbClr val="0000CC"/>
                </a:solidFill>
              </a:rPr>
              <a:t>B.1.1. Programların tasarımı ve onayı</a:t>
            </a:r>
            <a:endParaRPr lang="tr-TR" sz="2800" dirty="0">
              <a:solidFill>
                <a:srgbClr val="0000CC"/>
              </a:solidFill>
            </a:endParaRPr>
          </a:p>
        </p:txBody>
      </p:sp>
      <p:sp>
        <p:nvSpPr>
          <p:cNvPr id="3" name="İçerik Yer Tutucusu 2"/>
          <p:cNvSpPr>
            <a:spLocks noGrp="1"/>
          </p:cNvSpPr>
          <p:nvPr>
            <p:ph idx="1"/>
          </p:nvPr>
        </p:nvSpPr>
        <p:spPr>
          <a:xfrm>
            <a:off x="304800" y="1268360"/>
            <a:ext cx="11582399" cy="5087989"/>
          </a:xfrm>
        </p:spPr>
        <p:txBody>
          <a:bodyPr>
            <a:noAutofit/>
          </a:bodyPr>
          <a:lstStyle/>
          <a:p>
            <a:pPr algn="just">
              <a:lnSpc>
                <a:spcPct val="100000"/>
              </a:lnSpc>
              <a:spcBef>
                <a:spcPts val="0"/>
              </a:spcBef>
              <a:spcAft>
                <a:spcPts val="400"/>
              </a:spcAft>
            </a:pPr>
            <a:r>
              <a:rPr lang="tr-TR" sz="3200" dirty="0" smtClean="0">
                <a:solidFill>
                  <a:srgbClr val="0000CC"/>
                </a:solidFill>
              </a:rPr>
              <a:t>Kazanımların </a:t>
            </a:r>
            <a:r>
              <a:rPr lang="tr-TR" sz="3200" dirty="0">
                <a:solidFill>
                  <a:srgbClr val="0000CC"/>
                </a:solidFill>
              </a:rPr>
              <a:t>ifade şekli </a:t>
            </a:r>
            <a:r>
              <a:rPr lang="tr-TR" sz="3200" dirty="0"/>
              <a:t>öngörülen </a:t>
            </a:r>
            <a:r>
              <a:rPr lang="tr-TR" sz="3200" b="1" dirty="0">
                <a:solidFill>
                  <a:srgbClr val="FF0000"/>
                </a:solidFill>
              </a:rPr>
              <a:t>bilişsel, </a:t>
            </a:r>
            <a:r>
              <a:rPr lang="tr-TR" sz="3200" b="1" dirty="0" err="1">
                <a:solidFill>
                  <a:srgbClr val="FF0000"/>
                </a:solidFill>
              </a:rPr>
              <a:t>duyuşsal</a:t>
            </a:r>
            <a:r>
              <a:rPr lang="tr-TR" sz="3200" b="1" dirty="0">
                <a:solidFill>
                  <a:srgbClr val="FF0000"/>
                </a:solidFill>
              </a:rPr>
              <a:t> ve </a:t>
            </a:r>
            <a:r>
              <a:rPr lang="tr-TR" sz="3200" b="1" dirty="0" err="1">
                <a:solidFill>
                  <a:srgbClr val="FF0000"/>
                </a:solidFill>
              </a:rPr>
              <a:t>devinimsel</a:t>
            </a:r>
            <a:r>
              <a:rPr lang="tr-TR" sz="3200" b="1" dirty="0">
                <a:solidFill>
                  <a:srgbClr val="FF0000"/>
                </a:solidFill>
              </a:rPr>
              <a:t> </a:t>
            </a:r>
            <a:r>
              <a:rPr lang="tr-TR" sz="3200" dirty="0"/>
              <a:t>seviyeyi açıkça belirtmektedir. </a:t>
            </a:r>
            <a:endParaRPr lang="tr-TR" sz="3200" dirty="0" smtClean="0"/>
          </a:p>
          <a:p>
            <a:pPr algn="just">
              <a:lnSpc>
                <a:spcPct val="100000"/>
              </a:lnSpc>
              <a:spcBef>
                <a:spcPts val="0"/>
              </a:spcBef>
              <a:spcAft>
                <a:spcPts val="400"/>
              </a:spcAft>
            </a:pPr>
            <a:endParaRPr lang="tr-TR" sz="3200" dirty="0" smtClean="0"/>
          </a:p>
          <a:p>
            <a:pPr algn="just">
              <a:lnSpc>
                <a:spcPct val="100000"/>
              </a:lnSpc>
              <a:spcBef>
                <a:spcPts val="0"/>
              </a:spcBef>
              <a:spcAft>
                <a:spcPts val="400"/>
              </a:spcAft>
            </a:pPr>
            <a:r>
              <a:rPr lang="tr-TR" sz="3200" b="1" dirty="0" smtClean="0">
                <a:solidFill>
                  <a:srgbClr val="FF0000"/>
                </a:solidFill>
              </a:rPr>
              <a:t>Program </a:t>
            </a:r>
            <a:r>
              <a:rPr lang="tr-TR" sz="3200" b="1" dirty="0">
                <a:solidFill>
                  <a:srgbClr val="FF0000"/>
                </a:solidFill>
              </a:rPr>
              <a:t>çıktılarının gerçekleştiğinin nasıl izleneceğine </a:t>
            </a:r>
            <a:r>
              <a:rPr lang="tr-TR" sz="3200" dirty="0"/>
              <a:t>dair </a:t>
            </a:r>
            <a:r>
              <a:rPr lang="tr-TR" sz="3200" b="1" dirty="0">
                <a:solidFill>
                  <a:srgbClr val="0000CC"/>
                </a:solidFill>
              </a:rPr>
              <a:t>planlama yapılmıştır</a:t>
            </a:r>
            <a:r>
              <a:rPr lang="tr-TR" sz="3200" dirty="0"/>
              <a:t>, özellikle </a:t>
            </a:r>
            <a:r>
              <a:rPr lang="tr-TR" sz="3200" dirty="0" smtClean="0"/>
              <a:t>birimin </a:t>
            </a:r>
            <a:r>
              <a:rPr lang="tr-TR" sz="3200" dirty="0"/>
              <a:t>ortak </a:t>
            </a:r>
            <a:r>
              <a:rPr lang="tr-TR" sz="3200" dirty="0" smtClean="0"/>
              <a:t>çıktıların </a:t>
            </a:r>
            <a:r>
              <a:rPr lang="tr-TR" sz="3200" dirty="0"/>
              <a:t>irdelenme yöntem ve süreci ayrıntılı belirtilmektedir. </a:t>
            </a:r>
            <a:endParaRPr lang="tr-TR" sz="3200" dirty="0" smtClean="0"/>
          </a:p>
          <a:p>
            <a:pPr algn="just">
              <a:lnSpc>
                <a:spcPct val="100000"/>
              </a:lnSpc>
              <a:spcBef>
                <a:spcPts val="0"/>
              </a:spcBef>
              <a:spcAft>
                <a:spcPts val="400"/>
              </a:spcAft>
            </a:pPr>
            <a:endParaRPr lang="tr-TR" sz="3200" dirty="0" smtClean="0"/>
          </a:p>
          <a:p>
            <a:pPr algn="just">
              <a:lnSpc>
                <a:spcPct val="100000"/>
              </a:lnSpc>
              <a:spcBef>
                <a:spcPts val="0"/>
              </a:spcBef>
              <a:spcAft>
                <a:spcPts val="400"/>
              </a:spcAft>
            </a:pPr>
            <a:r>
              <a:rPr lang="tr-TR" sz="3200" b="1" dirty="0" smtClean="0">
                <a:solidFill>
                  <a:srgbClr val="0000CC"/>
                </a:solidFill>
              </a:rPr>
              <a:t>Öğrenme </a:t>
            </a:r>
            <a:r>
              <a:rPr lang="tr-TR" sz="3200" b="1" dirty="0">
                <a:solidFill>
                  <a:srgbClr val="0000CC"/>
                </a:solidFill>
              </a:rPr>
              <a:t>çıktılarının </a:t>
            </a:r>
            <a:r>
              <a:rPr lang="tr-TR" sz="3200" dirty="0"/>
              <a:t>ve gerekli </a:t>
            </a:r>
            <a:r>
              <a:rPr lang="tr-TR" sz="3200" b="1" dirty="0">
                <a:solidFill>
                  <a:srgbClr val="0000CC"/>
                </a:solidFill>
              </a:rPr>
              <a:t>öğretim süreçlerinin yapılandırılmasında</a:t>
            </a:r>
            <a:r>
              <a:rPr lang="tr-TR" sz="3200" dirty="0"/>
              <a:t> </a:t>
            </a:r>
            <a:r>
              <a:rPr lang="tr-TR" sz="3200" b="1" dirty="0">
                <a:solidFill>
                  <a:srgbClr val="FF0000"/>
                </a:solidFill>
              </a:rPr>
              <a:t>bölüm bazında ilke ve kurallar </a:t>
            </a:r>
            <a:r>
              <a:rPr lang="tr-TR" sz="3200" dirty="0"/>
              <a:t>bulunmaktadır. </a:t>
            </a:r>
            <a:endParaRPr lang="tr-TR" sz="3200" dirty="0" smtClean="0"/>
          </a:p>
        </p:txBody>
      </p:sp>
      <p:sp>
        <p:nvSpPr>
          <p:cNvPr id="4" name="Veri Yer Tutucusu 3"/>
          <p:cNvSpPr>
            <a:spLocks noGrp="1"/>
          </p:cNvSpPr>
          <p:nvPr>
            <p:ph type="dt" sz="half" idx="10"/>
          </p:nvPr>
        </p:nvSpPr>
        <p:spPr/>
        <p:txBody>
          <a:bodyPr/>
          <a:lstStyle/>
          <a:p>
            <a:fld id="{72FC8C9C-2419-4D20-A40B-6E7AD2836220}"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8</a:t>
            </a:fld>
            <a:endParaRPr lang="tr-TR"/>
          </a:p>
        </p:txBody>
      </p:sp>
    </p:spTree>
    <p:extLst>
      <p:ext uri="{BB962C8B-B14F-4D97-AF65-F5344CB8AC3E}">
        <p14:creationId xmlns:p14="http://schemas.microsoft.com/office/powerpoint/2010/main" val="3546604749"/>
      </p:ext>
    </p:extLst>
  </p:cSld>
  <p:clrMapOvr>
    <a:masterClrMapping/>
  </p:clrMapOvr>
  <mc:AlternateContent xmlns:mc="http://schemas.openxmlformats.org/markup-compatibility/2006">
    <mc:Choice xmlns:p14="http://schemas.microsoft.com/office/powerpoint/2010/main" Requires="p14">
      <p:transition p14:dur="250">
        <p14:pan dir="u"/>
      </p:transition>
    </mc:Choice>
    <mc:Fallback>
      <p:transition>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324466" y="1117600"/>
            <a:ext cx="11674494" cy="5238750"/>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1000" b="1" dirty="0" smtClean="0">
              <a:solidFill>
                <a:srgbClr val="FF0000"/>
              </a:solidFill>
            </a:endParaRPr>
          </a:p>
          <a:p>
            <a:pPr marL="457200" indent="-457200" algn="just">
              <a:lnSpc>
                <a:spcPct val="100000"/>
              </a:lnSpc>
              <a:spcBef>
                <a:spcPts val="0"/>
              </a:spcBef>
              <a:spcAft>
                <a:spcPts val="400"/>
              </a:spcAft>
              <a:buFont typeface="+mj-lt"/>
              <a:buAutoNum type="arabicPeriod" startAt="5"/>
            </a:pPr>
            <a:r>
              <a:rPr lang="tr-TR" sz="2300" dirty="0" smtClean="0"/>
              <a:t>Birimde </a:t>
            </a:r>
            <a:r>
              <a:rPr lang="tr-TR" sz="2300" dirty="0"/>
              <a:t>öğretim elemanlarının öğretim yetkinliklerinin geliştirilmesine yönelik gerçekleştirilen etkinliklere ait bilgileri </a:t>
            </a:r>
            <a:r>
              <a:rPr lang="tr-TR" sz="2300" i="1" dirty="0">
                <a:solidFill>
                  <a:srgbClr val="0000CC"/>
                </a:solidFill>
              </a:rPr>
              <a:t>(konusu, türü, takvimi, yürütücüsü, katılımcıları, uygulama şekli, değerlendirmesi, vb.,) içeren kanıtlar, </a:t>
            </a:r>
          </a:p>
          <a:p>
            <a:pPr marL="457200" indent="-457200" algn="just">
              <a:lnSpc>
                <a:spcPct val="100000"/>
              </a:lnSpc>
              <a:spcBef>
                <a:spcPts val="0"/>
              </a:spcBef>
              <a:spcAft>
                <a:spcPts val="400"/>
              </a:spcAft>
              <a:buFont typeface="+mj-lt"/>
              <a:buAutoNum type="arabicPeriod" startAt="5"/>
            </a:pPr>
            <a:endParaRPr lang="tr-TR" sz="2300" dirty="0" smtClean="0"/>
          </a:p>
          <a:p>
            <a:pPr marL="457200" indent="-457200" algn="just">
              <a:lnSpc>
                <a:spcPct val="100000"/>
              </a:lnSpc>
              <a:spcBef>
                <a:spcPts val="0"/>
              </a:spcBef>
              <a:spcAft>
                <a:spcPts val="400"/>
              </a:spcAft>
              <a:buFont typeface="+mj-lt"/>
              <a:buAutoNum type="arabicPeriod" startAt="5"/>
            </a:pPr>
            <a:r>
              <a:rPr lang="tr-TR" sz="2300" dirty="0" smtClean="0"/>
              <a:t>Öğretim </a:t>
            </a:r>
            <a:r>
              <a:rPr lang="tr-TR" sz="2300" dirty="0"/>
              <a:t>yetkinliği geliştirme süreçlerini izleme ve iyileştirme süreçlerine </a:t>
            </a:r>
            <a:r>
              <a:rPr lang="tr-TR" sz="2300" b="1" i="1" dirty="0" smtClean="0">
                <a:solidFill>
                  <a:srgbClr val="0000CC"/>
                </a:solidFill>
              </a:rPr>
              <a:t>öğretim </a:t>
            </a:r>
            <a:r>
              <a:rPr lang="tr-TR" sz="2300" b="1" i="1" dirty="0">
                <a:solidFill>
                  <a:srgbClr val="0000CC"/>
                </a:solidFill>
              </a:rPr>
              <a:t>elemanlarının </a:t>
            </a:r>
            <a:r>
              <a:rPr lang="tr-TR" sz="2300" b="1" i="1" dirty="0" smtClean="0">
                <a:solidFill>
                  <a:srgbClr val="0000CC"/>
                </a:solidFill>
              </a:rPr>
              <a:t>katılımını </a:t>
            </a:r>
            <a:r>
              <a:rPr lang="tr-TR" sz="2300" b="1" i="1" dirty="0">
                <a:solidFill>
                  <a:srgbClr val="0000CC"/>
                </a:solidFill>
              </a:rPr>
              <a:t>gösteren kanıtlar,</a:t>
            </a:r>
          </a:p>
          <a:p>
            <a:pPr marL="457200" indent="-457200" algn="just">
              <a:lnSpc>
                <a:spcPct val="100000"/>
              </a:lnSpc>
              <a:spcBef>
                <a:spcPts val="0"/>
              </a:spcBef>
              <a:spcAft>
                <a:spcPts val="400"/>
              </a:spcAft>
              <a:buFont typeface="+mj-lt"/>
              <a:buAutoNum type="arabicPeriod" startAt="5"/>
            </a:pPr>
            <a:endParaRPr lang="tr-TR" sz="2300" dirty="0" smtClean="0"/>
          </a:p>
          <a:p>
            <a:pPr marL="457200" indent="-457200" algn="just">
              <a:lnSpc>
                <a:spcPct val="100000"/>
              </a:lnSpc>
              <a:spcBef>
                <a:spcPts val="0"/>
              </a:spcBef>
              <a:spcAft>
                <a:spcPts val="400"/>
              </a:spcAft>
              <a:buFont typeface="+mj-lt"/>
              <a:buAutoNum type="arabicPeriod" startAt="5"/>
            </a:pPr>
            <a:r>
              <a:rPr lang="tr-TR" sz="2300" dirty="0" smtClean="0"/>
              <a:t>Öğretim </a:t>
            </a:r>
            <a:r>
              <a:rPr lang="tr-TR" sz="2300" dirty="0"/>
              <a:t>yetkinliği geliştirme süreçlerine </a:t>
            </a:r>
            <a:r>
              <a:rPr lang="tr-TR" sz="2300" b="1" dirty="0">
                <a:solidFill>
                  <a:srgbClr val="0000CC"/>
                </a:solidFill>
              </a:rPr>
              <a:t>ilişkin izleme, değerlendirme ve iyileştirme </a:t>
            </a:r>
            <a:r>
              <a:rPr lang="tr-TR" sz="2300" b="1" dirty="0" smtClean="0">
                <a:solidFill>
                  <a:srgbClr val="0000CC"/>
                </a:solidFill>
              </a:rPr>
              <a:t>kanıtları,</a:t>
            </a:r>
          </a:p>
          <a:p>
            <a:pPr marL="457200" indent="-457200" algn="just">
              <a:lnSpc>
                <a:spcPct val="100000"/>
              </a:lnSpc>
              <a:spcBef>
                <a:spcPts val="0"/>
              </a:spcBef>
              <a:spcAft>
                <a:spcPts val="400"/>
              </a:spcAft>
              <a:buFont typeface="+mj-lt"/>
              <a:buAutoNum type="arabicPeriod" startAt="5"/>
            </a:pPr>
            <a:endParaRPr lang="tr-TR" sz="2300" dirty="0"/>
          </a:p>
          <a:p>
            <a:pPr marL="457200" indent="-457200" algn="just">
              <a:lnSpc>
                <a:spcPct val="100000"/>
              </a:lnSpc>
              <a:spcBef>
                <a:spcPts val="0"/>
              </a:spcBef>
              <a:spcAft>
                <a:spcPts val="400"/>
              </a:spcAft>
              <a:buFont typeface="+mj-lt"/>
              <a:buAutoNum type="arabicPeriod" startAt="5"/>
            </a:pPr>
            <a:r>
              <a:rPr lang="tr-TR" sz="2300" dirty="0" smtClean="0"/>
              <a:t>Standart </a:t>
            </a:r>
            <a:r>
              <a:rPr lang="tr-TR" sz="2300" dirty="0"/>
              <a:t>uygulamalar ve mevzuatın yanı sıra; birimin ihtiyaçları doğrultusunda geliştirdiği özgün yaklaşım ve uygulamalarına ilişkin kanıtlar</a:t>
            </a:r>
            <a:r>
              <a:rPr lang="tr-TR" sz="2300" dirty="0" smtClean="0"/>
              <a:t>.</a:t>
            </a:r>
            <a:endParaRPr lang="tr-TR" sz="2300" dirty="0"/>
          </a:p>
        </p:txBody>
      </p:sp>
      <p:sp>
        <p:nvSpPr>
          <p:cNvPr id="4" name="Veri Yer Tutucusu 3"/>
          <p:cNvSpPr>
            <a:spLocks noGrp="1"/>
          </p:cNvSpPr>
          <p:nvPr>
            <p:ph type="dt" sz="half" idx="10"/>
          </p:nvPr>
        </p:nvSpPr>
        <p:spPr/>
        <p:txBody>
          <a:bodyPr/>
          <a:lstStyle/>
          <a:p>
            <a:fld id="{542B1AF1-DF48-4982-8827-D9D6D31C311B}"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80</a:t>
            </a:fld>
            <a:endParaRPr lang="tr-TR"/>
          </a:p>
        </p:txBody>
      </p:sp>
      <p:sp>
        <p:nvSpPr>
          <p:cNvPr id="10" name="Unvan 1"/>
          <p:cNvSpPr>
            <a:spLocks noGrp="1"/>
          </p:cNvSpPr>
          <p:nvPr>
            <p:ph type="title"/>
          </p:nvPr>
        </p:nvSpPr>
        <p:spPr>
          <a:xfrm>
            <a:off x="0" y="0"/>
            <a:ext cx="12168495" cy="914400"/>
          </a:xfrm>
        </p:spPr>
        <p:txBody>
          <a:bodyPr>
            <a:noAutofit/>
          </a:bodyPr>
          <a:lstStyle/>
          <a:p>
            <a:pPr marL="0" indent="0" algn="ctr">
              <a:lnSpc>
                <a:spcPct val="100000"/>
              </a:lnSpc>
              <a:spcBef>
                <a:spcPts val="0"/>
              </a:spcBef>
            </a:pPr>
            <a:r>
              <a:rPr lang="tr-TR" sz="2800" b="1" dirty="0">
                <a:solidFill>
                  <a:srgbClr val="FF0000"/>
                </a:solidFill>
              </a:rPr>
              <a:t>B.4. Öğretim Kadrosu / </a:t>
            </a:r>
            <a:r>
              <a:rPr lang="tr-TR" sz="2800" b="1" dirty="0" smtClean="0">
                <a:solidFill>
                  <a:srgbClr val="FF0000"/>
                </a:solidFill>
              </a:rPr>
              <a:t/>
            </a:r>
            <a:br>
              <a:rPr lang="tr-TR" sz="2800" b="1" dirty="0" smtClean="0">
                <a:solidFill>
                  <a:srgbClr val="FF0000"/>
                </a:solidFill>
              </a:rPr>
            </a:br>
            <a:r>
              <a:rPr lang="tr-TR" sz="2800" b="1" dirty="0" smtClean="0">
                <a:solidFill>
                  <a:srgbClr val="0000CC"/>
                </a:solidFill>
              </a:rPr>
              <a:t>B.4.2</a:t>
            </a:r>
            <a:r>
              <a:rPr lang="tr-TR" sz="2800" b="1" dirty="0">
                <a:solidFill>
                  <a:srgbClr val="0000CC"/>
                </a:solidFill>
              </a:rPr>
              <a:t>. Öğretim yetkinlikleri ve gelişimi</a:t>
            </a:r>
            <a:endParaRPr lang="tr-TR" sz="2800" dirty="0">
              <a:solidFill>
                <a:srgbClr val="0000CC"/>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2851871363"/>
      </p:ext>
    </p:extLst>
  </p:cSld>
  <p:clrMapOvr>
    <a:masterClrMapping/>
  </p:clrMapOvr>
  <mc:AlternateContent xmlns:mc="http://schemas.openxmlformats.org/markup-compatibility/2006">
    <mc:Choice xmlns:p14="http://schemas.microsoft.com/office/powerpoint/2010/main" Requires="p14">
      <p:transition p14:dur="250">
        <p14:window dir="vert"/>
      </p:transition>
    </mc:Choice>
    <mc:Fallback>
      <p:transition>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38545"/>
            <a:ext cx="12191999" cy="960582"/>
          </a:xfrm>
        </p:spPr>
        <p:txBody>
          <a:bodyPr>
            <a:normAutofit/>
          </a:bodyPr>
          <a:lstStyle/>
          <a:p>
            <a:pPr algn="ctr"/>
            <a:r>
              <a:rPr lang="tr-TR" sz="2800" b="1" dirty="0">
                <a:solidFill>
                  <a:srgbClr val="FF0000"/>
                </a:solidFill>
              </a:rPr>
              <a:t>B.4. Öğretim Kadrosu /</a:t>
            </a:r>
            <a:r>
              <a:rPr lang="tr-TR" sz="2800" dirty="0">
                <a:solidFill>
                  <a:srgbClr val="FF0000"/>
                </a:solidFill>
              </a:rPr>
              <a:t/>
            </a:r>
            <a:br>
              <a:rPr lang="tr-TR" sz="2800" dirty="0">
                <a:solidFill>
                  <a:srgbClr val="FF0000"/>
                </a:solidFill>
              </a:rPr>
            </a:br>
            <a:r>
              <a:rPr lang="tr-TR" sz="2800" b="1" dirty="0" smtClean="0">
                <a:solidFill>
                  <a:srgbClr val="0000CC"/>
                </a:solidFill>
              </a:rPr>
              <a:t>B.4.3. Eğitim faaliyetlerine yönelik teşvik ve ödüllendirme</a:t>
            </a:r>
            <a:endParaRPr lang="tr-TR" sz="2800" dirty="0">
              <a:solidFill>
                <a:srgbClr val="0000CC"/>
              </a:solidFill>
            </a:endParaRPr>
          </a:p>
        </p:txBody>
      </p:sp>
      <p:sp>
        <p:nvSpPr>
          <p:cNvPr id="3" name="İçerik Yer Tutucusu 2"/>
          <p:cNvSpPr>
            <a:spLocks noGrp="1"/>
          </p:cNvSpPr>
          <p:nvPr>
            <p:ph idx="1"/>
          </p:nvPr>
        </p:nvSpPr>
        <p:spPr>
          <a:xfrm>
            <a:off x="412956" y="1584959"/>
            <a:ext cx="7740444" cy="4771389"/>
          </a:xfrm>
        </p:spPr>
        <p:txBody>
          <a:bodyPr>
            <a:normAutofit/>
          </a:bodyPr>
          <a:lstStyle/>
          <a:p>
            <a:pPr>
              <a:lnSpc>
                <a:spcPct val="100000"/>
              </a:lnSpc>
              <a:spcBef>
                <a:spcPts val="0"/>
              </a:spcBef>
              <a:spcAft>
                <a:spcPts val="400"/>
              </a:spcAft>
            </a:pPr>
            <a:r>
              <a:rPr lang="tr-TR" sz="3200" dirty="0"/>
              <a:t>Öğretim elemanları için </a:t>
            </a:r>
            <a:r>
              <a:rPr lang="tr-TR" sz="3200" b="1" dirty="0">
                <a:solidFill>
                  <a:srgbClr val="0000CC"/>
                </a:solidFill>
              </a:rPr>
              <a:t>yaratıcı</a:t>
            </a:r>
            <a:r>
              <a:rPr lang="tr-TR" sz="3200" b="1" dirty="0" smtClean="0">
                <a:solidFill>
                  <a:srgbClr val="0000CC"/>
                </a:solidFill>
              </a:rPr>
              <a:t>/ yenilikçi </a:t>
            </a:r>
            <a:r>
              <a:rPr lang="tr-TR" sz="3200" b="1" dirty="0">
                <a:solidFill>
                  <a:srgbClr val="0000CC"/>
                </a:solidFill>
              </a:rPr>
              <a:t>eğitimi uygulamalarını </a:t>
            </a:r>
            <a:r>
              <a:rPr lang="tr-TR" sz="3200" dirty="0"/>
              <a:t>ve bu alanda </a:t>
            </a:r>
            <a:r>
              <a:rPr lang="tr-TR" sz="3200" b="1" dirty="0">
                <a:solidFill>
                  <a:srgbClr val="C00000"/>
                </a:solidFill>
              </a:rPr>
              <a:t>rekabeti arttırmak </a:t>
            </a:r>
            <a:r>
              <a:rPr lang="tr-TR" sz="3200" dirty="0"/>
              <a:t>üzere </a:t>
            </a:r>
            <a:r>
              <a:rPr lang="tr-TR" sz="3200" b="1" dirty="0">
                <a:solidFill>
                  <a:srgbClr val="0000CC"/>
                </a:solidFill>
              </a:rPr>
              <a:t>“iyi eğitim ödülü” </a:t>
            </a:r>
            <a:r>
              <a:rPr lang="tr-TR" sz="3200" dirty="0"/>
              <a:t>gibi </a:t>
            </a:r>
            <a:r>
              <a:rPr lang="tr-TR" sz="3200" b="1" dirty="0">
                <a:solidFill>
                  <a:srgbClr val="C00000"/>
                </a:solidFill>
              </a:rPr>
              <a:t>teşvik ve ödüllendirme süreçleri </a:t>
            </a:r>
            <a:r>
              <a:rPr lang="tr-TR" sz="3200" dirty="0"/>
              <a:t>vardır. </a:t>
            </a:r>
            <a:endParaRPr lang="tr-TR" sz="3200" dirty="0" smtClean="0"/>
          </a:p>
          <a:p>
            <a:pPr>
              <a:lnSpc>
                <a:spcPct val="100000"/>
              </a:lnSpc>
              <a:spcBef>
                <a:spcPts val="0"/>
              </a:spcBef>
              <a:spcAft>
                <a:spcPts val="400"/>
              </a:spcAft>
            </a:pPr>
            <a:endParaRPr lang="tr-TR" sz="3200" dirty="0"/>
          </a:p>
          <a:p>
            <a:pPr>
              <a:lnSpc>
                <a:spcPct val="100000"/>
              </a:lnSpc>
              <a:spcBef>
                <a:spcPts val="0"/>
              </a:spcBef>
              <a:spcAft>
                <a:spcPts val="400"/>
              </a:spcAft>
            </a:pPr>
            <a:r>
              <a:rPr lang="tr-TR" sz="3200" b="1" dirty="0" smtClean="0">
                <a:solidFill>
                  <a:srgbClr val="C00000"/>
                </a:solidFill>
              </a:rPr>
              <a:t>Eğitim </a:t>
            </a:r>
            <a:r>
              <a:rPr lang="tr-TR" sz="3200" b="1" dirty="0">
                <a:solidFill>
                  <a:srgbClr val="C00000"/>
                </a:solidFill>
              </a:rPr>
              <a:t>ve öğretimi </a:t>
            </a:r>
            <a:r>
              <a:rPr lang="tr-TR" sz="3200" b="1" dirty="0" err="1">
                <a:solidFill>
                  <a:srgbClr val="C00000"/>
                </a:solidFill>
              </a:rPr>
              <a:t>önceliklendirmek</a:t>
            </a:r>
            <a:r>
              <a:rPr lang="tr-TR" sz="3200" b="1" dirty="0">
                <a:solidFill>
                  <a:srgbClr val="C00000"/>
                </a:solidFill>
              </a:rPr>
              <a:t> üzere </a:t>
            </a:r>
            <a:r>
              <a:rPr lang="tr-TR" sz="3200" dirty="0"/>
              <a:t>atama ve yükseltme kriterlerinde </a:t>
            </a:r>
            <a:r>
              <a:rPr lang="tr-TR" sz="3200" b="1" dirty="0">
                <a:solidFill>
                  <a:srgbClr val="C00000"/>
                </a:solidFill>
              </a:rPr>
              <a:t>yaratıcı eğitim faaliyetlerine </a:t>
            </a:r>
            <a:r>
              <a:rPr lang="tr-TR" sz="3200" dirty="0"/>
              <a:t>yer verilir. </a:t>
            </a:r>
          </a:p>
        </p:txBody>
      </p:sp>
      <p:sp>
        <p:nvSpPr>
          <p:cNvPr id="4" name="Veri Yer Tutucusu 3"/>
          <p:cNvSpPr>
            <a:spLocks noGrp="1"/>
          </p:cNvSpPr>
          <p:nvPr>
            <p:ph type="dt" sz="half" idx="10"/>
          </p:nvPr>
        </p:nvSpPr>
        <p:spPr/>
        <p:txBody>
          <a:bodyPr/>
          <a:lstStyle/>
          <a:p>
            <a:fld id="{2978513A-EFD8-4183-81B8-F75D832AB991}"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81</a:t>
            </a:fld>
            <a:endParaRPr lang="tr-TR"/>
          </a:p>
        </p:txBody>
      </p:sp>
      <p:pic>
        <p:nvPicPr>
          <p:cNvPr id="5122" name="Picture 2" descr="YYÖS – Yaratıcı Yenilikçi Öğretmen Semin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2918" y="3444239"/>
            <a:ext cx="2960881" cy="296088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4005 - Yenilikçi Eğitim Uygulamaları Destekleme Programı | Tübitak - 4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2918" y="1829829"/>
            <a:ext cx="3646397" cy="1211020"/>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4001362495"/>
      </p:ext>
    </p:extLst>
  </p:cSld>
  <p:clrMapOvr>
    <a:masterClrMapping/>
  </p:clrMapOvr>
  <mc:AlternateContent xmlns:mc="http://schemas.openxmlformats.org/markup-compatibility/2006">
    <mc:Choice xmlns:p14="http://schemas.microsoft.com/office/powerpoint/2010/main" Requires="p14">
      <p:transition p14:dur="250">
        <p14:window dir="vert"/>
      </p:transition>
    </mc:Choice>
    <mc:Fallback>
      <p:transition>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284480" y="1209368"/>
            <a:ext cx="11671993" cy="5146982"/>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1000" b="1" dirty="0" smtClean="0">
              <a:solidFill>
                <a:srgbClr val="FF0000"/>
              </a:solidFill>
            </a:endParaRPr>
          </a:p>
          <a:p>
            <a:pPr marL="360000" indent="-360000" algn="just">
              <a:lnSpc>
                <a:spcPct val="100000"/>
              </a:lnSpc>
              <a:spcBef>
                <a:spcPts val="0"/>
              </a:spcBef>
              <a:spcAft>
                <a:spcPts val="400"/>
              </a:spcAft>
              <a:buFont typeface="+mj-lt"/>
              <a:buAutoNum type="arabicPeriod"/>
            </a:pPr>
            <a:r>
              <a:rPr lang="tr-TR" sz="2200" dirty="0"/>
              <a:t>Eğitim kadrosunun eğitim-öğretim performansını teşvik ve ödüllendirmek üzere </a:t>
            </a:r>
            <a:r>
              <a:rPr lang="tr-TR" sz="2200" i="1" dirty="0">
                <a:solidFill>
                  <a:srgbClr val="0000CC"/>
                </a:solidFill>
              </a:rPr>
              <a:t>geliştirilmiş ilke ve kurallar ile süreçler, iş akışları ve idari yapının (kurul/komisyon) çalışma usul ve esasları ile uygulamalarına örnekler, </a:t>
            </a:r>
          </a:p>
          <a:p>
            <a:pPr marL="360000" indent="-360000" algn="just">
              <a:lnSpc>
                <a:spcPct val="100000"/>
              </a:lnSpc>
              <a:spcBef>
                <a:spcPts val="0"/>
              </a:spcBef>
              <a:spcAft>
                <a:spcPts val="400"/>
              </a:spcAft>
              <a:buFont typeface="+mj-lt"/>
              <a:buAutoNum type="arabicPeriod"/>
            </a:pPr>
            <a:endParaRPr lang="tr-TR" sz="2200" dirty="0" smtClean="0"/>
          </a:p>
          <a:p>
            <a:pPr marL="360000" indent="-360000" algn="just">
              <a:lnSpc>
                <a:spcPct val="100000"/>
              </a:lnSpc>
              <a:spcBef>
                <a:spcPts val="0"/>
              </a:spcBef>
              <a:spcAft>
                <a:spcPts val="400"/>
              </a:spcAft>
              <a:buFont typeface="+mj-lt"/>
              <a:buAutoNum type="arabicPeriod"/>
            </a:pPr>
            <a:r>
              <a:rPr lang="tr-TR" sz="2200" dirty="0" smtClean="0"/>
              <a:t>Eğitim </a:t>
            </a:r>
            <a:r>
              <a:rPr lang="tr-TR" sz="2200" dirty="0"/>
              <a:t>kadrosunun eğitim-öğretim performansını takdir-tanıma ve ödüllendirmek üzere yapılan planlama, uygulama ve iyileştirme kanıtları </a:t>
            </a:r>
            <a:r>
              <a:rPr lang="tr-TR" sz="2200" i="1" dirty="0">
                <a:solidFill>
                  <a:srgbClr val="0000CC"/>
                </a:solidFill>
              </a:rPr>
              <a:t>(ilgili mekanizmaların toplantı tutanakları ve kararları, ödüllendirme süreç takvimi, takdir edilen teşvik ve ödüllere ait örnekler, vb.,), </a:t>
            </a:r>
          </a:p>
          <a:p>
            <a:pPr marL="360000" indent="-360000" algn="just">
              <a:lnSpc>
                <a:spcPct val="100000"/>
              </a:lnSpc>
              <a:spcBef>
                <a:spcPts val="0"/>
              </a:spcBef>
              <a:spcAft>
                <a:spcPts val="400"/>
              </a:spcAft>
              <a:buFont typeface="+mj-lt"/>
              <a:buAutoNum type="arabicPeriod"/>
            </a:pPr>
            <a:endParaRPr lang="tr-TR" sz="2200" dirty="0" smtClean="0"/>
          </a:p>
          <a:p>
            <a:pPr marL="360000" indent="-360000" algn="just">
              <a:lnSpc>
                <a:spcPct val="100000"/>
              </a:lnSpc>
              <a:spcBef>
                <a:spcPts val="0"/>
              </a:spcBef>
              <a:spcAft>
                <a:spcPts val="400"/>
              </a:spcAft>
              <a:buFont typeface="+mj-lt"/>
              <a:buAutoNum type="arabicPeriod"/>
            </a:pPr>
            <a:r>
              <a:rPr lang="tr-TR" sz="2200" dirty="0" smtClean="0"/>
              <a:t>Eğitim </a:t>
            </a:r>
            <a:r>
              <a:rPr lang="tr-TR" sz="2200" dirty="0"/>
              <a:t>kadrosunun eğitim-öğretim performansını teşvik ve ödüllendirmek üzere birime özgü geliştirilmiş mekanizmalar (</a:t>
            </a:r>
            <a:r>
              <a:rPr lang="tr-TR" sz="2200" i="1" dirty="0">
                <a:solidFill>
                  <a:srgbClr val="0000CC"/>
                </a:solidFill>
              </a:rPr>
              <a:t>Öğrenci ders ve öğretim elemanı değerlendirme anketi sonuçları, geri bildirimler, akran değerlendirmesi sonuçları, geliştirilen yenilikçi ve yaratıcı öğretim uygulamalarının özgünlüğü, vb.,), </a:t>
            </a:r>
            <a:endParaRPr lang="tr-TR" sz="2200" dirty="0"/>
          </a:p>
        </p:txBody>
      </p:sp>
      <p:sp>
        <p:nvSpPr>
          <p:cNvPr id="4" name="Veri Yer Tutucusu 3"/>
          <p:cNvSpPr>
            <a:spLocks noGrp="1"/>
          </p:cNvSpPr>
          <p:nvPr>
            <p:ph type="dt" sz="half" idx="10"/>
          </p:nvPr>
        </p:nvSpPr>
        <p:spPr/>
        <p:txBody>
          <a:bodyPr/>
          <a:lstStyle/>
          <a:p>
            <a:fld id="{B092367D-96D6-4CED-A1C4-DAC1D59CE6FE}"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82</a:t>
            </a:fld>
            <a:endParaRPr lang="tr-TR"/>
          </a:p>
        </p:txBody>
      </p:sp>
      <p:sp>
        <p:nvSpPr>
          <p:cNvPr id="10" name="Unvan 1"/>
          <p:cNvSpPr>
            <a:spLocks noGrp="1"/>
          </p:cNvSpPr>
          <p:nvPr>
            <p:ph type="title"/>
          </p:nvPr>
        </p:nvSpPr>
        <p:spPr>
          <a:xfrm>
            <a:off x="0" y="132736"/>
            <a:ext cx="12168495" cy="811162"/>
          </a:xfrm>
        </p:spPr>
        <p:txBody>
          <a:bodyPr>
            <a:noAutofit/>
          </a:bodyPr>
          <a:lstStyle/>
          <a:p>
            <a:pPr marL="0" indent="0" algn="ctr">
              <a:lnSpc>
                <a:spcPct val="100000"/>
              </a:lnSpc>
              <a:spcBef>
                <a:spcPts val="0"/>
              </a:spcBef>
            </a:pPr>
            <a:r>
              <a:rPr lang="tr-TR" sz="2800" b="1" dirty="0">
                <a:solidFill>
                  <a:srgbClr val="FF0000"/>
                </a:solidFill>
              </a:rPr>
              <a:t>B.4. Öğretim Kadrosu /</a:t>
            </a:r>
            <a:r>
              <a:rPr lang="tr-TR" sz="2800" dirty="0">
                <a:solidFill>
                  <a:srgbClr val="FF0000"/>
                </a:solidFill>
              </a:rPr>
              <a:t/>
            </a:r>
            <a:br>
              <a:rPr lang="tr-TR" sz="2800" dirty="0">
                <a:solidFill>
                  <a:srgbClr val="FF0000"/>
                </a:solidFill>
              </a:rPr>
            </a:br>
            <a:r>
              <a:rPr lang="tr-TR" sz="2800" b="1" dirty="0">
                <a:solidFill>
                  <a:srgbClr val="0000CC"/>
                </a:solidFill>
              </a:rPr>
              <a:t>B.4.3. Eğitim faaliyetlerine yönelik teşvik ve ödüllendirme</a:t>
            </a:r>
            <a:endParaRPr lang="tr-TR" sz="2800" dirty="0">
              <a:solidFill>
                <a:srgbClr val="0000CC"/>
              </a:solidFill>
            </a:endParaRPr>
          </a:p>
        </p:txBody>
      </p:sp>
    </p:spTree>
    <p:extLst>
      <p:ext uri="{BB962C8B-B14F-4D97-AF65-F5344CB8AC3E}">
        <p14:creationId xmlns:p14="http://schemas.microsoft.com/office/powerpoint/2010/main" val="2920403937"/>
      </p:ext>
    </p:extLst>
  </p:cSld>
  <p:clrMapOvr>
    <a:masterClrMapping/>
  </p:clrMapOvr>
  <mc:AlternateContent xmlns:mc="http://schemas.openxmlformats.org/markup-compatibility/2006">
    <mc:Choice xmlns:p14="http://schemas.microsoft.com/office/powerpoint/2010/main" Requires="p14">
      <p:transition p14:dur="250">
        <p14:window dir="vert"/>
      </p:transition>
    </mc:Choice>
    <mc:Fallback>
      <p:transition>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526472" y="1239520"/>
            <a:ext cx="11411528" cy="5116829"/>
          </a:xfrm>
        </p:spPr>
        <p:txBody>
          <a:bodyPr>
            <a:noAutofit/>
          </a:bodyPr>
          <a:lstStyle/>
          <a:p>
            <a:pPr marL="0" indent="0" algn="ctr">
              <a:lnSpc>
                <a:spcPct val="100000"/>
              </a:lnSpc>
              <a:spcBef>
                <a:spcPts val="0"/>
              </a:spcBef>
              <a:spcAft>
                <a:spcPts val="400"/>
              </a:spcAft>
              <a:buNone/>
            </a:pPr>
            <a:r>
              <a:rPr lang="tr-TR" sz="2400" b="1" dirty="0" smtClean="0">
                <a:solidFill>
                  <a:srgbClr val="FF0000"/>
                </a:solidFill>
              </a:rPr>
              <a:t>ÖRNEK KANITLAR</a:t>
            </a:r>
          </a:p>
          <a:p>
            <a:pPr marL="0" indent="0" algn="ctr">
              <a:lnSpc>
                <a:spcPct val="100000"/>
              </a:lnSpc>
              <a:spcBef>
                <a:spcPts val="0"/>
              </a:spcBef>
              <a:spcAft>
                <a:spcPts val="400"/>
              </a:spcAft>
              <a:buNone/>
            </a:pPr>
            <a:endParaRPr lang="tr-TR" sz="1000" b="1" dirty="0" smtClean="0">
              <a:solidFill>
                <a:srgbClr val="FF0000"/>
              </a:solidFill>
            </a:endParaRPr>
          </a:p>
          <a:p>
            <a:pPr marL="457200" indent="-457200" algn="just">
              <a:lnSpc>
                <a:spcPct val="100000"/>
              </a:lnSpc>
              <a:spcBef>
                <a:spcPts val="0"/>
              </a:spcBef>
              <a:spcAft>
                <a:spcPts val="400"/>
              </a:spcAft>
              <a:buFont typeface="+mj-lt"/>
              <a:buAutoNum type="arabicPeriod" startAt="4"/>
            </a:pPr>
            <a:r>
              <a:rPr lang="tr-TR" sz="2400" dirty="0" smtClean="0"/>
              <a:t>Eğitim </a:t>
            </a:r>
            <a:r>
              <a:rPr lang="tr-TR" sz="2400" dirty="0"/>
              <a:t>kadrosunun eğitim-öğretim performansının teşvik ve ödüllendirilmesine yönelik </a:t>
            </a:r>
            <a:r>
              <a:rPr lang="tr-TR" sz="2400" i="1" dirty="0">
                <a:solidFill>
                  <a:srgbClr val="0000CC"/>
                </a:solidFill>
              </a:rPr>
              <a:t>süreçlerin ve mekanizmaların </a:t>
            </a:r>
            <a:r>
              <a:rPr lang="tr-TR" sz="2400" i="1" dirty="0">
                <a:solidFill>
                  <a:srgbClr val="FF0000"/>
                </a:solidFill>
              </a:rPr>
              <a:t>izlenmesi, başta öğretim elemanları olmak üzere ilgili paydaşlarla birlikte değerlendirilmesi ve iyileştirilmesine </a:t>
            </a:r>
            <a:r>
              <a:rPr lang="tr-TR" sz="2400" i="1" dirty="0">
                <a:solidFill>
                  <a:srgbClr val="0000CC"/>
                </a:solidFill>
              </a:rPr>
              <a:t>ait kanıtlar (öğretim elemanı memnuniyet anketleri, geri bildirimler, ilgili kurul/komisyon toplantı tutanakları, vb</a:t>
            </a:r>
            <a:r>
              <a:rPr lang="tr-TR" sz="2400" i="1" dirty="0" smtClean="0">
                <a:solidFill>
                  <a:srgbClr val="0000CC"/>
                </a:solidFill>
              </a:rPr>
              <a:t>.,),</a:t>
            </a:r>
          </a:p>
          <a:p>
            <a:pPr marL="457200" indent="-457200" algn="just">
              <a:lnSpc>
                <a:spcPct val="100000"/>
              </a:lnSpc>
              <a:spcBef>
                <a:spcPts val="0"/>
              </a:spcBef>
              <a:spcAft>
                <a:spcPts val="400"/>
              </a:spcAft>
              <a:buFont typeface="+mj-lt"/>
              <a:buAutoNum type="arabicPeriod" startAt="4"/>
            </a:pPr>
            <a:endParaRPr lang="tr-TR" sz="2400" i="1" dirty="0">
              <a:solidFill>
                <a:srgbClr val="0000CC"/>
              </a:solidFill>
            </a:endParaRPr>
          </a:p>
          <a:p>
            <a:pPr marL="457200" indent="-457200" algn="just">
              <a:lnSpc>
                <a:spcPct val="100000"/>
              </a:lnSpc>
              <a:spcBef>
                <a:spcPts val="0"/>
              </a:spcBef>
              <a:spcAft>
                <a:spcPts val="400"/>
              </a:spcAft>
              <a:buFont typeface="+mj-lt"/>
              <a:buAutoNum type="arabicPeriod" startAt="4"/>
            </a:pPr>
            <a:r>
              <a:rPr lang="tr-TR" sz="2400" dirty="0"/>
              <a:t>Standart uygulamalar ve mevzuatın yanı sıra; birimin ihtiyaçları doğrultusunda geliştirdiği özgün yaklaşım ve uygulamalarına ilişkin </a:t>
            </a:r>
            <a:r>
              <a:rPr lang="tr-TR" sz="2400" dirty="0" smtClean="0"/>
              <a:t>kanıtlar.</a:t>
            </a:r>
            <a:endParaRPr lang="tr-TR" sz="2400" dirty="0"/>
          </a:p>
        </p:txBody>
      </p:sp>
      <p:sp>
        <p:nvSpPr>
          <p:cNvPr id="4" name="Veri Yer Tutucusu 3"/>
          <p:cNvSpPr>
            <a:spLocks noGrp="1"/>
          </p:cNvSpPr>
          <p:nvPr>
            <p:ph type="dt" sz="half" idx="10"/>
          </p:nvPr>
        </p:nvSpPr>
        <p:spPr/>
        <p:txBody>
          <a:bodyPr/>
          <a:lstStyle/>
          <a:p>
            <a:fld id="{5CA42602-7A5E-4B4A-BD81-2BE996F96FA3}"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83</a:t>
            </a:fld>
            <a:endParaRPr lang="tr-TR"/>
          </a:p>
        </p:txBody>
      </p:sp>
      <p:sp>
        <p:nvSpPr>
          <p:cNvPr id="10" name="Unvan 1"/>
          <p:cNvSpPr>
            <a:spLocks noGrp="1"/>
          </p:cNvSpPr>
          <p:nvPr>
            <p:ph type="title"/>
          </p:nvPr>
        </p:nvSpPr>
        <p:spPr>
          <a:xfrm>
            <a:off x="0" y="132736"/>
            <a:ext cx="12168495" cy="811162"/>
          </a:xfrm>
        </p:spPr>
        <p:txBody>
          <a:bodyPr>
            <a:noAutofit/>
          </a:bodyPr>
          <a:lstStyle/>
          <a:p>
            <a:pPr marL="0" indent="0" algn="ctr">
              <a:lnSpc>
                <a:spcPct val="100000"/>
              </a:lnSpc>
              <a:spcBef>
                <a:spcPts val="0"/>
              </a:spcBef>
            </a:pPr>
            <a:r>
              <a:rPr lang="tr-TR" sz="2800" b="1" dirty="0">
                <a:solidFill>
                  <a:srgbClr val="FF0000"/>
                </a:solidFill>
              </a:rPr>
              <a:t>B.4. Öğretim Kadrosu /</a:t>
            </a:r>
            <a:r>
              <a:rPr lang="tr-TR" sz="2800" dirty="0">
                <a:solidFill>
                  <a:srgbClr val="FF0000"/>
                </a:solidFill>
              </a:rPr>
              <a:t/>
            </a:r>
            <a:br>
              <a:rPr lang="tr-TR" sz="2800" dirty="0">
                <a:solidFill>
                  <a:srgbClr val="FF0000"/>
                </a:solidFill>
              </a:rPr>
            </a:br>
            <a:r>
              <a:rPr lang="tr-TR" sz="2800" b="1" dirty="0">
                <a:solidFill>
                  <a:srgbClr val="0000CC"/>
                </a:solidFill>
              </a:rPr>
              <a:t>B.4.3. Eğitim faaliyetlerine yönelik teşvik ve ödüllendirme</a:t>
            </a:r>
            <a:endParaRPr lang="tr-TR" sz="2800" dirty="0">
              <a:solidFill>
                <a:srgbClr val="0000CC"/>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570593986"/>
      </p:ext>
    </p:extLst>
  </p:cSld>
  <p:clrMapOvr>
    <a:masterClrMapping/>
  </p:clrMapOvr>
  <mc:AlternateContent xmlns:mc="http://schemas.openxmlformats.org/markup-compatibility/2006">
    <mc:Choice xmlns:p14="http://schemas.microsoft.com/office/powerpoint/2010/main" Requires="p14">
      <p:transition p14:dur="250">
        <p14:window dir="vert"/>
      </p:transition>
    </mc:Choice>
    <mc:Fallback>
      <p:transition>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Unvan 1"/>
          <p:cNvSpPr>
            <a:spLocks noGrp="1"/>
          </p:cNvSpPr>
          <p:nvPr>
            <p:ph type="title"/>
          </p:nvPr>
        </p:nvSpPr>
        <p:spPr>
          <a:xfrm>
            <a:off x="0" y="163286"/>
            <a:ext cx="12192000" cy="729344"/>
          </a:xfrm>
        </p:spPr>
        <p:txBody>
          <a:bodyPr>
            <a:noAutofit/>
          </a:bodyPr>
          <a:lstStyle/>
          <a:p>
            <a:pPr algn="ctr">
              <a:lnSpc>
                <a:spcPct val="100000"/>
              </a:lnSpc>
            </a:pPr>
            <a:r>
              <a:rPr lang="tr-TR" sz="4000" b="1" dirty="0" smtClean="0">
                <a:solidFill>
                  <a:srgbClr val="0000CC"/>
                </a:solidFill>
                <a:latin typeface="Calibri" panose="020F0502020204030204" pitchFamily="34" charset="0"/>
                <a:ea typeface="Calibri" panose="020F0502020204030204" pitchFamily="34" charset="0"/>
                <a:cs typeface="Calibri" panose="020F0502020204030204" pitchFamily="34" charset="0"/>
              </a:rPr>
              <a:t>B. EĞİTİM VE ÖĞRETİM</a:t>
            </a:r>
            <a:endParaRPr lang="tr-TR" altLang="tr-TR" sz="4000" dirty="0">
              <a:solidFill>
                <a:srgbClr val="0000CC"/>
              </a:solidFill>
            </a:endParaRPr>
          </a:p>
        </p:txBody>
      </p:sp>
      <p:sp>
        <p:nvSpPr>
          <p:cNvPr id="24579" name="İçerik Yer Tutucusu 2"/>
          <p:cNvSpPr>
            <a:spLocks noGrp="1"/>
          </p:cNvSpPr>
          <p:nvPr>
            <p:ph idx="1"/>
          </p:nvPr>
        </p:nvSpPr>
        <p:spPr>
          <a:xfrm>
            <a:off x="0" y="1844675"/>
            <a:ext cx="12034684" cy="4281488"/>
          </a:xfrm>
        </p:spPr>
        <p:txBody>
          <a:bodyPr/>
          <a:lstStyle/>
          <a:p>
            <a:pPr marL="0" indent="0" algn="ctr">
              <a:buNone/>
            </a:pPr>
            <a:r>
              <a:rPr lang="tr-TR" altLang="tr-TR" sz="5400" b="1" dirty="0">
                <a:solidFill>
                  <a:srgbClr val="C00000"/>
                </a:solidFill>
              </a:rPr>
              <a:t>SORULARINIZ?</a:t>
            </a:r>
          </a:p>
          <a:p>
            <a:pPr marL="0" indent="0" algn="ctr">
              <a:buNone/>
            </a:pPr>
            <a:r>
              <a:rPr lang="tr-TR" altLang="tr-TR" sz="5400" b="1" dirty="0">
                <a:solidFill>
                  <a:srgbClr val="C00000"/>
                </a:solidFill>
              </a:rPr>
              <a:t>VE</a:t>
            </a:r>
          </a:p>
          <a:p>
            <a:pPr marL="0" indent="0" algn="ctr">
              <a:buNone/>
            </a:pPr>
            <a:r>
              <a:rPr lang="tr-TR" altLang="tr-TR" sz="5400" b="1" dirty="0">
                <a:solidFill>
                  <a:srgbClr val="C00000"/>
                </a:solidFill>
              </a:rPr>
              <a:t>ÖNERİLERİNİZ?</a:t>
            </a:r>
          </a:p>
        </p:txBody>
      </p:sp>
      <p:sp>
        <p:nvSpPr>
          <p:cNvPr id="4" name="Veri Yer Tutucusu 3"/>
          <p:cNvSpPr>
            <a:spLocks noGrp="1"/>
          </p:cNvSpPr>
          <p:nvPr>
            <p:ph type="dt" sz="quarter" idx="10"/>
          </p:nvPr>
        </p:nvSpPr>
        <p:spPr/>
        <p:txBody>
          <a:bodyPr/>
          <a:lstStyle/>
          <a:p>
            <a:pPr>
              <a:defRPr/>
            </a:pPr>
            <a:fld id="{9EF68F7B-26B2-4E3F-B341-E6B2F56105FE}" type="datetime1">
              <a:rPr lang="tr-TR" smtClean="0"/>
              <a:t>8.10.2025</a:t>
            </a:fld>
            <a:endParaRPr lang="tr-TR"/>
          </a:p>
        </p:txBody>
      </p:sp>
      <p:sp>
        <p:nvSpPr>
          <p:cNvPr id="2" name="Altbilgi Yer Tutucusu 1"/>
          <p:cNvSpPr>
            <a:spLocks noGrp="1"/>
          </p:cNvSpPr>
          <p:nvPr>
            <p:ph type="ftr" sz="quarter" idx="11"/>
          </p:nvPr>
        </p:nvSpPr>
        <p:spPr/>
        <p:txBody>
          <a:bodyPr/>
          <a:lstStyle/>
          <a:p>
            <a:r>
              <a:rPr lang="tr-TR" smtClean="0"/>
              <a:t>TRÜ KALİTE KOORDİNATÖRLÜĞÜ</a:t>
            </a:r>
            <a:endParaRPr lang="tr-TR"/>
          </a:p>
        </p:txBody>
      </p:sp>
      <p:sp>
        <p:nvSpPr>
          <p:cNvPr id="3" name="Slayt Numarası Yer Tutucusu 2"/>
          <p:cNvSpPr>
            <a:spLocks noGrp="1"/>
          </p:cNvSpPr>
          <p:nvPr>
            <p:ph type="sldNum" sz="quarter" idx="12"/>
          </p:nvPr>
        </p:nvSpPr>
        <p:spPr/>
        <p:txBody>
          <a:bodyPr/>
          <a:lstStyle/>
          <a:p>
            <a:fld id="{DDCE7859-ABE5-4F86-9590-63E6FFC2B8A3}" type="slidenum">
              <a:rPr lang="tr-TR" smtClean="0"/>
              <a:pPr/>
              <a:t>84</a:t>
            </a:fld>
            <a:endParaRPr lang="tr-TR"/>
          </a:p>
        </p:txBody>
      </p:sp>
    </p:spTree>
    <p:extLst>
      <p:ext uri="{BB962C8B-B14F-4D97-AF65-F5344CB8AC3E}">
        <p14:creationId xmlns:p14="http://schemas.microsoft.com/office/powerpoint/2010/main" val="3535567188"/>
      </p:ext>
    </p:extLst>
  </p:cSld>
  <p:clrMapOvr>
    <a:masterClrMapping/>
  </p:clrMapOvr>
  <mc:AlternateContent xmlns:mc="http://schemas.openxmlformats.org/markup-compatibility/2006">
    <mc:Choice xmlns:p14="http://schemas.microsoft.com/office/powerpoint/2010/main" Requires="p14">
      <p:transition p14:dur="250">
        <p14:window dir="vert"/>
      </p:transition>
    </mc:Choice>
    <mc:Fallback>
      <p:transition>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838200" y="222886"/>
            <a:ext cx="10515600" cy="763284"/>
          </a:xfrm>
        </p:spPr>
        <p:txBody>
          <a:bodyPr/>
          <a:lstStyle/>
          <a:p>
            <a:pPr algn="ctr"/>
            <a:r>
              <a:rPr lang="tr-TR" b="1" dirty="0" smtClean="0">
                <a:solidFill>
                  <a:srgbClr val="FF0000"/>
                </a:solidFill>
              </a:rPr>
              <a:t>Eğitim Değerlendirme Anketi</a:t>
            </a:r>
            <a:endParaRPr lang="tr-TR" b="1" dirty="0">
              <a:solidFill>
                <a:srgbClr val="FF0000"/>
              </a:solidFill>
            </a:endParaRPr>
          </a:p>
        </p:txBody>
      </p:sp>
      <p:sp>
        <p:nvSpPr>
          <p:cNvPr id="4" name="Veri Yer Tutucusu 3"/>
          <p:cNvSpPr>
            <a:spLocks noGrp="1"/>
          </p:cNvSpPr>
          <p:nvPr>
            <p:ph type="dt" sz="half" idx="10"/>
          </p:nvPr>
        </p:nvSpPr>
        <p:spPr/>
        <p:txBody>
          <a:bodyPr/>
          <a:lstStyle/>
          <a:p>
            <a:fld id="{66AD9488-0E88-436F-8B5E-FE08CA0A5A3A}" type="datetime1">
              <a:rPr lang="tr-TR" smtClean="0"/>
              <a:t>8.10.2025</a:t>
            </a:fld>
            <a:endParaRPr lang="tr-TR"/>
          </a:p>
        </p:txBody>
      </p:sp>
      <p:pic>
        <p:nvPicPr>
          <p:cNvPr id="2" name="Resim 1"/>
          <p:cNvPicPr>
            <a:picLocks noChangeAspect="1"/>
          </p:cNvPicPr>
          <p:nvPr/>
        </p:nvPicPr>
        <p:blipFill>
          <a:blip r:embed="rId2"/>
          <a:stretch>
            <a:fillRect/>
          </a:stretch>
        </p:blipFill>
        <p:spPr>
          <a:xfrm>
            <a:off x="4262053" y="1720092"/>
            <a:ext cx="4394268" cy="4223507"/>
          </a:xfrm>
          <a:prstGeom prst="rect">
            <a:avLst/>
          </a:prstGeom>
        </p:spPr>
      </p:pic>
      <p:sp>
        <p:nvSpPr>
          <p:cNvPr id="3" name="Altbilgi Yer Tutucusu 2"/>
          <p:cNvSpPr>
            <a:spLocks noGrp="1"/>
          </p:cNvSpPr>
          <p:nvPr>
            <p:ph type="ftr" sz="quarter" idx="11"/>
          </p:nvPr>
        </p:nvSpPr>
        <p:spPr/>
        <p:txBody>
          <a:bodyPr/>
          <a:lstStyle/>
          <a:p>
            <a:r>
              <a:rPr lang="tr-TR" smtClean="0"/>
              <a:t>TRÜ KALİTE KOORDİNATÖRLÜĞÜ</a:t>
            </a:r>
            <a:endParaRPr lang="tr-TR"/>
          </a:p>
        </p:txBody>
      </p:sp>
      <p:sp>
        <p:nvSpPr>
          <p:cNvPr id="7" name="Slayt Numarası Yer Tutucusu 6"/>
          <p:cNvSpPr>
            <a:spLocks noGrp="1"/>
          </p:cNvSpPr>
          <p:nvPr>
            <p:ph type="sldNum" sz="quarter" idx="12"/>
          </p:nvPr>
        </p:nvSpPr>
        <p:spPr/>
        <p:txBody>
          <a:bodyPr/>
          <a:lstStyle/>
          <a:p>
            <a:fld id="{DDCE7859-ABE5-4F86-9590-63E6FFC2B8A3}" type="slidenum">
              <a:rPr lang="tr-TR" smtClean="0"/>
              <a:pPr/>
              <a:t>85</a:t>
            </a:fld>
            <a:endParaRPr lang="tr-TR"/>
          </a:p>
        </p:txBody>
      </p:sp>
    </p:spTree>
    <p:extLst>
      <p:ext uri="{BB962C8B-B14F-4D97-AF65-F5344CB8AC3E}">
        <p14:creationId xmlns:p14="http://schemas.microsoft.com/office/powerpoint/2010/main" val="822405502"/>
      </p:ext>
    </p:extLst>
  </p:cSld>
  <p:clrMapOvr>
    <a:masterClrMapping/>
  </p:clrMapOvr>
  <mc:AlternateContent xmlns:mc="http://schemas.openxmlformats.org/markup-compatibility/2006">
    <mc:Choice xmlns:p14="http://schemas.microsoft.com/office/powerpoint/2010/main" Requires="p14">
      <p:transition p14:dur="250">
        <p14:window dir="vert"/>
      </p:transition>
    </mc:Choice>
    <mc:Fallback>
      <p:transition>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Unvan 1"/>
          <p:cNvSpPr>
            <a:spLocks noGrp="1"/>
          </p:cNvSpPr>
          <p:nvPr>
            <p:ph type="ctrTitle"/>
          </p:nvPr>
        </p:nvSpPr>
        <p:spPr>
          <a:xfrm>
            <a:off x="1347538" y="673768"/>
            <a:ext cx="10090484" cy="3561348"/>
          </a:xfrm>
        </p:spPr>
        <p:txBody>
          <a:bodyPr>
            <a:normAutofit/>
          </a:bodyPr>
          <a:lstStyle/>
          <a:p>
            <a:r>
              <a:rPr lang="tr-TR" altLang="tr-TR" sz="6600" b="1" dirty="0">
                <a:solidFill>
                  <a:srgbClr val="C00000"/>
                </a:solidFill>
              </a:rPr>
              <a:t>Katılımınız, katkılarınız ve sabırla dinlediğiniz için teşekkür ederiz. </a:t>
            </a:r>
          </a:p>
        </p:txBody>
      </p:sp>
      <p:sp>
        <p:nvSpPr>
          <p:cNvPr id="94211" name="Alt Başlık 2"/>
          <p:cNvSpPr>
            <a:spLocks noGrp="1"/>
          </p:cNvSpPr>
          <p:nvPr>
            <p:ph type="subTitle" idx="1"/>
          </p:nvPr>
        </p:nvSpPr>
        <p:spPr>
          <a:xfrm>
            <a:off x="2946601" y="5139891"/>
            <a:ext cx="6400800" cy="847558"/>
          </a:xfrm>
        </p:spPr>
        <p:txBody>
          <a:bodyPr/>
          <a:lstStyle/>
          <a:p>
            <a:r>
              <a:rPr lang="tr-TR" altLang="tr-TR" sz="3600" b="1" dirty="0">
                <a:solidFill>
                  <a:srgbClr val="0000CC"/>
                </a:solidFill>
              </a:rPr>
              <a:t>TRÜ </a:t>
            </a:r>
            <a:r>
              <a:rPr lang="tr-TR" altLang="tr-TR" sz="3600" b="1" dirty="0" smtClean="0">
                <a:solidFill>
                  <a:srgbClr val="0000CC"/>
                </a:solidFill>
              </a:rPr>
              <a:t>Kalite </a:t>
            </a:r>
            <a:r>
              <a:rPr lang="tr-TR" altLang="tr-TR" sz="3600" b="1" dirty="0">
                <a:solidFill>
                  <a:srgbClr val="0000CC"/>
                </a:solidFill>
              </a:rPr>
              <a:t>Koordinatörlüğü</a:t>
            </a:r>
          </a:p>
        </p:txBody>
      </p:sp>
    </p:spTree>
    <p:extLst>
      <p:ext uri="{BB962C8B-B14F-4D97-AF65-F5344CB8AC3E}">
        <p14:creationId xmlns:p14="http://schemas.microsoft.com/office/powerpoint/2010/main" val="1959700518"/>
      </p:ext>
    </p:extLst>
  </p:cSld>
  <p:clrMapOvr>
    <a:masterClrMapping/>
  </p:clrMapOvr>
  <mc:AlternateContent xmlns:mc="http://schemas.openxmlformats.org/markup-compatibility/2006">
    <mc:Choice xmlns:p14="http://schemas.microsoft.com/office/powerpoint/2010/main" Requires="p14">
      <p:transition p14:dur="250">
        <p14:window dir="vert"/>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22830"/>
            <a:ext cx="11048999" cy="823654"/>
          </a:xfrm>
        </p:spPr>
        <p:txBody>
          <a:bodyPr>
            <a:noAutofit/>
          </a:bodyPr>
          <a:lstStyle/>
          <a:p>
            <a:pPr algn="ctr">
              <a:lnSpc>
                <a:spcPct val="100000"/>
              </a:lnSpc>
              <a:spcBef>
                <a:spcPts val="0"/>
              </a:spcBef>
            </a:pPr>
            <a:r>
              <a:rPr lang="tr-TR" sz="2800" b="1" dirty="0">
                <a:solidFill>
                  <a:srgbClr val="FF0000"/>
                </a:solidFill>
              </a:rPr>
              <a:t>B.1. Program Tasarımı, Değerlendirmesi ve </a:t>
            </a:r>
            <a:r>
              <a:rPr lang="tr-TR" sz="2800" b="1" dirty="0" smtClean="0">
                <a:solidFill>
                  <a:srgbClr val="FF0000"/>
                </a:solidFill>
              </a:rPr>
              <a:t>Güncellenmesi / </a:t>
            </a:r>
            <a:r>
              <a:rPr lang="tr-TR" sz="2800" dirty="0">
                <a:solidFill>
                  <a:srgbClr val="FF0000"/>
                </a:solidFill>
              </a:rPr>
              <a:t/>
            </a:r>
            <a:br>
              <a:rPr lang="tr-TR" sz="2800" dirty="0">
                <a:solidFill>
                  <a:srgbClr val="FF0000"/>
                </a:solidFill>
              </a:rPr>
            </a:br>
            <a:r>
              <a:rPr lang="tr-TR" sz="2800" b="1" dirty="0">
                <a:solidFill>
                  <a:srgbClr val="0000CC"/>
                </a:solidFill>
              </a:rPr>
              <a:t>B.1.1. Programların tasarımı ve onayı</a:t>
            </a:r>
            <a:endParaRPr lang="tr-TR" sz="2800" dirty="0">
              <a:solidFill>
                <a:srgbClr val="0000CC"/>
              </a:solidFill>
            </a:endParaRPr>
          </a:p>
        </p:txBody>
      </p:sp>
      <p:sp>
        <p:nvSpPr>
          <p:cNvPr id="3" name="İçerik Yer Tutucusu 2"/>
          <p:cNvSpPr>
            <a:spLocks noGrp="1"/>
          </p:cNvSpPr>
          <p:nvPr>
            <p:ph idx="1"/>
          </p:nvPr>
        </p:nvSpPr>
        <p:spPr>
          <a:xfrm>
            <a:off x="497840" y="1330036"/>
            <a:ext cx="11094720" cy="5026314"/>
          </a:xfrm>
        </p:spPr>
        <p:txBody>
          <a:bodyPr>
            <a:noAutofit/>
          </a:bodyPr>
          <a:lstStyle/>
          <a:p>
            <a:pPr algn="just">
              <a:lnSpc>
                <a:spcPct val="100000"/>
              </a:lnSpc>
              <a:spcBef>
                <a:spcPts val="0"/>
              </a:spcBef>
              <a:spcAft>
                <a:spcPts val="400"/>
              </a:spcAft>
            </a:pPr>
            <a:r>
              <a:rPr lang="tr-TR" sz="3200" dirty="0" smtClean="0"/>
              <a:t>Program </a:t>
            </a:r>
            <a:r>
              <a:rPr lang="tr-TR" sz="3200" dirty="0"/>
              <a:t>düzeyinde </a:t>
            </a:r>
            <a:r>
              <a:rPr lang="tr-TR" sz="3200" b="1" dirty="0">
                <a:solidFill>
                  <a:srgbClr val="FF0000"/>
                </a:solidFill>
              </a:rPr>
              <a:t>yeterliliklerin</a:t>
            </a:r>
            <a:r>
              <a:rPr lang="tr-TR" sz="3200" dirty="0"/>
              <a:t> </a:t>
            </a:r>
            <a:r>
              <a:rPr lang="tr-TR" sz="3200" b="1" dirty="0">
                <a:solidFill>
                  <a:srgbClr val="0000CC"/>
                </a:solidFill>
              </a:rPr>
              <a:t>hangi eylemlerle kazandırılabileceği </a:t>
            </a:r>
            <a:r>
              <a:rPr lang="tr-TR" sz="3200" b="1" dirty="0">
                <a:solidFill>
                  <a:srgbClr val="FF0000"/>
                </a:solidFill>
              </a:rPr>
              <a:t>(yeterlilik-ders-öğretim yöntemi matrisleri) </a:t>
            </a:r>
            <a:r>
              <a:rPr lang="tr-TR" sz="3200" dirty="0"/>
              <a:t>belirlenmiştir. </a:t>
            </a:r>
            <a:endParaRPr lang="tr-TR" sz="3200" dirty="0" smtClean="0"/>
          </a:p>
          <a:p>
            <a:pPr algn="just">
              <a:lnSpc>
                <a:spcPct val="100000"/>
              </a:lnSpc>
              <a:spcBef>
                <a:spcPts val="0"/>
              </a:spcBef>
              <a:spcAft>
                <a:spcPts val="400"/>
              </a:spcAft>
            </a:pPr>
            <a:endParaRPr lang="tr-TR" sz="3200" dirty="0" smtClean="0"/>
          </a:p>
          <a:p>
            <a:pPr algn="just">
              <a:lnSpc>
                <a:spcPct val="100000"/>
              </a:lnSpc>
              <a:spcBef>
                <a:spcPts val="0"/>
              </a:spcBef>
              <a:spcAft>
                <a:spcPts val="400"/>
              </a:spcAft>
            </a:pPr>
            <a:r>
              <a:rPr lang="tr-TR" sz="3200" b="1" dirty="0" smtClean="0">
                <a:solidFill>
                  <a:srgbClr val="0000CC"/>
                </a:solidFill>
              </a:rPr>
              <a:t>Alan </a:t>
            </a:r>
            <a:r>
              <a:rPr lang="tr-TR" sz="3200" b="1" dirty="0">
                <a:solidFill>
                  <a:srgbClr val="0000CC"/>
                </a:solidFill>
              </a:rPr>
              <a:t>farklılıklarına </a:t>
            </a:r>
            <a:r>
              <a:rPr lang="tr-TR" sz="3200" dirty="0"/>
              <a:t>göre yeterliliklerin </a:t>
            </a:r>
            <a:r>
              <a:rPr lang="tr-TR" sz="3200" b="1" dirty="0">
                <a:solidFill>
                  <a:srgbClr val="C00000"/>
                </a:solidFill>
              </a:rPr>
              <a:t>hangi eğitim türlerinde </a:t>
            </a:r>
            <a:r>
              <a:rPr lang="tr-TR" sz="3200" i="1" dirty="0">
                <a:solidFill>
                  <a:srgbClr val="FF0000"/>
                </a:solidFill>
              </a:rPr>
              <a:t>(örgün, karma, uzaktan</a:t>
            </a:r>
            <a:r>
              <a:rPr lang="tr-TR" sz="3200" dirty="0"/>
              <a:t>) kazandırılabileceği tanımlıdır</a:t>
            </a:r>
            <a:r>
              <a:rPr lang="tr-TR" sz="3200" dirty="0" smtClean="0"/>
              <a:t>.</a:t>
            </a:r>
          </a:p>
          <a:p>
            <a:pPr algn="just">
              <a:lnSpc>
                <a:spcPct val="100000"/>
              </a:lnSpc>
              <a:spcBef>
                <a:spcPts val="0"/>
              </a:spcBef>
              <a:spcAft>
                <a:spcPts val="400"/>
              </a:spcAft>
            </a:pPr>
            <a:endParaRPr lang="tr-TR" sz="3200" dirty="0" smtClean="0"/>
          </a:p>
          <a:p>
            <a:pPr algn="just">
              <a:lnSpc>
                <a:spcPct val="100000"/>
              </a:lnSpc>
              <a:spcBef>
                <a:spcPts val="0"/>
              </a:spcBef>
              <a:spcAft>
                <a:spcPts val="400"/>
              </a:spcAft>
            </a:pPr>
            <a:r>
              <a:rPr lang="tr-TR" sz="3200" dirty="0" smtClean="0"/>
              <a:t>Programların tasarımında </a:t>
            </a:r>
            <a:r>
              <a:rPr lang="tr-TR" sz="3200" b="1" dirty="0">
                <a:solidFill>
                  <a:srgbClr val="0000CC"/>
                </a:solidFill>
              </a:rPr>
              <a:t>fiziksel ve teknolojik olanaklar dikkate </a:t>
            </a:r>
            <a:r>
              <a:rPr lang="tr-TR" sz="3200" dirty="0"/>
              <a:t>alınmaktadır (</a:t>
            </a:r>
            <a:r>
              <a:rPr lang="tr-TR" sz="3200" i="1" dirty="0">
                <a:solidFill>
                  <a:srgbClr val="FF0000"/>
                </a:solidFill>
              </a:rPr>
              <a:t>erişim, sosyal mesafe vb.).</a:t>
            </a:r>
          </a:p>
        </p:txBody>
      </p:sp>
      <p:sp>
        <p:nvSpPr>
          <p:cNvPr id="4" name="Veri Yer Tutucusu 3"/>
          <p:cNvSpPr>
            <a:spLocks noGrp="1"/>
          </p:cNvSpPr>
          <p:nvPr>
            <p:ph type="dt" sz="half" idx="10"/>
          </p:nvPr>
        </p:nvSpPr>
        <p:spPr/>
        <p:txBody>
          <a:bodyPr/>
          <a:lstStyle/>
          <a:p>
            <a:fld id="{18545B2A-9035-4747-9AE6-7069D4BC45CE}" type="datetime1">
              <a:rPr lang="tr-TR" smtClean="0"/>
              <a:t>8.10.2025</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9</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4450" y="6388522"/>
            <a:ext cx="424045" cy="429935"/>
          </a:xfrm>
          <a:prstGeom prst="rect">
            <a:avLst/>
          </a:prstGeom>
        </p:spPr>
      </p:pic>
    </p:spTree>
    <p:extLst>
      <p:ext uri="{BB962C8B-B14F-4D97-AF65-F5344CB8AC3E}">
        <p14:creationId xmlns:p14="http://schemas.microsoft.com/office/powerpoint/2010/main" val="747695513"/>
      </p:ext>
    </p:extLst>
  </p:cSld>
  <p:clrMapOvr>
    <a:masterClrMapping/>
  </p:clrMapOvr>
  <mc:AlternateContent xmlns:mc="http://schemas.openxmlformats.org/markup-compatibility/2006">
    <mc:Choice xmlns:p14="http://schemas.microsoft.com/office/powerpoint/2010/main" Requires="p14">
      <p:transition p14:dur="250">
        <p14:pan dir="u"/>
      </p:transition>
    </mc:Choice>
    <mc:Fallback>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2848</TotalTime>
  <Words>7202</Words>
  <Application>Microsoft Office PowerPoint</Application>
  <PresentationFormat>Geniş ekran</PresentationFormat>
  <Paragraphs>906</Paragraphs>
  <Slides>86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86</vt:i4>
      </vt:variant>
    </vt:vector>
  </HeadingPairs>
  <TitlesOfParts>
    <vt:vector size="90" baseType="lpstr">
      <vt:lpstr>Arial</vt:lpstr>
      <vt:lpstr>Calibri</vt:lpstr>
      <vt:lpstr>Times New Roman</vt:lpstr>
      <vt:lpstr>Office Teması</vt:lpstr>
      <vt:lpstr>YÖKAK   KALİTE GÜVENCE SİSTEMİ VE  KURUMSAL DIŞ DEĞERLENDİRME VE AKREDİTASYON ÖLÇÜTLERİ (KDDA) - (Sürüm 3.2.1)   EĞİTİM VE ÖĞRETİM ALANI</vt:lpstr>
      <vt:lpstr>Kurumsal Dış Değerlendirme ve Akreditasyon Ölçütleri  (S. 3.2.1)</vt:lpstr>
      <vt:lpstr>B. EĞİTİM VE ÖĞRETİM</vt:lpstr>
      <vt:lpstr>B. EĞİTİM VE ÖĞRETİM</vt:lpstr>
      <vt:lpstr>B. EĞİTİM VE ÖĞRETİM</vt:lpstr>
      <vt:lpstr>B.1 Program Tasarımı, Değerlendirmesi ve Güncellenmesi </vt:lpstr>
      <vt:lpstr>B.1. Program Tasarımı, Değerlendirmesi ve Güncellenmesi /  B.1.1. Programların tasarımı ve onayı</vt:lpstr>
      <vt:lpstr>B.1. Program Tasarımı, Değerlendirmesi ve Güncellenmesi /  B.1.1. Programların tasarımı ve onayı</vt:lpstr>
      <vt:lpstr>B.1. Program Tasarımı, Değerlendirmesi ve Güncellenmesi /  B.1.1. Programların tasarımı ve onayı</vt:lpstr>
      <vt:lpstr>B.1. Program Tasarımı, Değerlendirmesi ve Güncellenmesi / B.1.1. Programların tasarımı ve onayı</vt:lpstr>
      <vt:lpstr>B.1. Program Tasarımı, Değerlendirmesi ve Güncellenmesi / B.1.1. Programların tasarımı ve onayı</vt:lpstr>
      <vt:lpstr>B.1. Program Tasarımı, Değerlendirmesi ve Güncellenmesi / B.1.1. Programların tasarımı ve onayı</vt:lpstr>
      <vt:lpstr>B.1. Program Tasarımı, Değerlendirmesi ve Güncellenmesi / B.1.2. Programın ders dağılım dengesi</vt:lpstr>
      <vt:lpstr>B.1. Program Tasarımı, Değerlendirmesi ve Güncellenmesi / B.1.2. Programın ders dağılım dengesi</vt:lpstr>
      <vt:lpstr>B.1. Program Tasarımı, Değerlendirmesi ve Güncellenmesi / B.1.2. Programın ders dağılım dengesi</vt:lpstr>
      <vt:lpstr>B.1. Program Tasarımı, Değerlendirmesi ve Güncellenmesi / B.1.2. Programın ders dağılım dengesi</vt:lpstr>
      <vt:lpstr>B.1. Program Tasarımı, Değerlendirmesi ve Güncellenmesi / B.1.3. Ders kazanımlarının program çıktılarıyla uyumu</vt:lpstr>
      <vt:lpstr>B.1. Program Tasarımı, Değerlendirmesi ve Güncellenmesi / B.1.3. Ders kazanımlarının program çıktılarıyla uyumu</vt:lpstr>
      <vt:lpstr>B.1. Program Tasarımı, Değerlendirmesi ve Güncellenmesi / B.1.3. Ders kazanımlarının program çıktılarıyla uyumu</vt:lpstr>
      <vt:lpstr>B.1. Program Tasarımı, Değerlendirmesi ve Güncellenmesi / B.1.3. Ders kazanımlarının program çıktılarıyla uyumu</vt:lpstr>
      <vt:lpstr>B.1. Program Tasarımı, Değerlendirmesi ve Güncellenmesi / B.1.4. Öğrenci iş yüküne dayalı ders tasarımı</vt:lpstr>
      <vt:lpstr>B.1. Program Tasarımı, Değerlendirmesi ve Güncellenmesi / B.1.4. Öğrenci iş yüküne dayalı ders tasarımı</vt:lpstr>
      <vt:lpstr>B.1. Program Tasarımı, Değerlendirmesi ve Güncellenmesi / B.1.4. Öğrenci iş yüküne dayalı ders tasarımı</vt:lpstr>
      <vt:lpstr>B.1. Program Tasarımı, Değerlendirmesi ve Güncellenmesi / B.1.4. Öğrenci iş yüküne dayalı ders tasarımı</vt:lpstr>
      <vt:lpstr>B.1. Program Tasarımı, Değerlendirmesi ve Güncellenmesi / B.1.5. Programların izlenmesi ve güncellenmesi</vt:lpstr>
      <vt:lpstr>B.1. Program Tasarımı, Değerlendirmesi ve Güncellenmesi / B.1.5. Programların izlenmesi ve güncellenmesi</vt:lpstr>
      <vt:lpstr>B.1. Program Tasarımı, Değerlendirmesi ve Güncellenmesi / B.1.5. Programların izlenmesi ve güncellenmesi</vt:lpstr>
      <vt:lpstr>B.1. Program Tasarımı, Değerlendirmesi ve Güncellenmesi /  B.1.5. Programların izlenmesi ve güncellenmesi</vt:lpstr>
      <vt:lpstr>B.1. Program Tasarımı, Değerlendirmesi ve Güncellenmesi /  B.1.5. Programların izlenmesi ve güncellenmesi</vt:lpstr>
      <vt:lpstr>B.1. Program Tasarımı, Değerlendirmesi ve Güncellenmesi /  B.1.5. Programların izlenmesi ve güncellenmesi</vt:lpstr>
      <vt:lpstr>B.1. Program Tasarımı, Değerlendirmesi ve Güncellenmesi /  B.1.5. Programların izlenmesi ve güncellenmesi</vt:lpstr>
      <vt:lpstr>B.1. Program Tasarımı, Değerlendirmesi ve Güncellenmesi /  B.1.6. Eğitim ve öğretim süreçlerinin yönetimi</vt:lpstr>
      <vt:lpstr>B.1. Program Tasarımı, Değerlendirmesi ve Güncellenmesi /  B.1.6. Eğitim ve öğretim süreçlerinin yönetimi</vt:lpstr>
      <vt:lpstr>B.1. Program Tasarımı, Değerlendirmesi ve Güncellenmesi /  B.1.6. Eğitim ve öğretim süreçlerinin yönetimi</vt:lpstr>
      <vt:lpstr>B.1. Program Tasarımı, Değerlendirmesi ve Güncellenmesi /  B.1.6. Eğitim ve öğretim süreçlerinin yönetimi</vt:lpstr>
      <vt:lpstr>B.1. Program Tasarımı, Değerlendirmesi ve Güncellenmesi /  B.1.6. Eğitim ve öğretim süreçlerinin yönetimi</vt:lpstr>
      <vt:lpstr>B.2 Programların Yürütülmesi  (Öğrenci Merkezli Öğrenme Öğretme ve Değerlendirme) </vt:lpstr>
      <vt:lpstr>B.2. Programların Yürütülmesi (Öğrenci Merkezli Öğrenme, Öğretme ve Değerlendirme) /  B.2.1. Öğretim yöntem ve teknikleri</vt:lpstr>
      <vt:lpstr>B.2. Programların Yürütülmesi (Öğrenci Merkezli Öğrenme, Öğretme ve Değerlendirme) /  B.2.1. Öğretim yöntem ve teknikleri</vt:lpstr>
      <vt:lpstr>B.2. Programların Yürütülmesi (Öğrenci Merkezli Öğrenme, Öğretme ve Değerlendirme) / B.2.1. Öğretim yöntem ve teknikleri</vt:lpstr>
      <vt:lpstr>B.2. Programların Yürütülmesi (Öğrenci Merkezli Öğrenme, Öğretme ve Değerlendirme) / B.2.1. Öğretim yöntem ve teknikleri</vt:lpstr>
      <vt:lpstr>B.2. Programların Yürütülmesi (Öğrenci Merkezli Öğrenme, Öğretme ve Değerlendirme) / B.2.1. Öğretim yöntem ve teknikleri</vt:lpstr>
      <vt:lpstr>B.2. Programların Yürütülmesi / B.2.2. Ölçme ve değerlendirme</vt:lpstr>
      <vt:lpstr>B.2. Programların Yürütülmesi /  B.2.2. Ölçme ve değerlendirme</vt:lpstr>
      <vt:lpstr>B.2. Programların Yürütülmesi /  B.2.2. Ölçme ve değerlendirme</vt:lpstr>
      <vt:lpstr>B.2. Programların Yürütülmesi / B.2.2. Ölçme ve değerlendirme</vt:lpstr>
      <vt:lpstr>B.2. Programların Yürütülmesi / B.2.2. Ölçme ve değerlendirme</vt:lpstr>
      <vt:lpstr>B.2. Programların Yürütülmesi /  B.2.3. Öğrenci kabulü, önceki öğrenmenin tanınması ve kredilendirilmesi*</vt:lpstr>
      <vt:lpstr>B.2. Programların Yürütülmesi / B.2.3. Öğrenci kabulü, önceki öğrenmenin tanınması ve kredilendirilmesi*</vt:lpstr>
      <vt:lpstr>B.2. Programların Yürütülmesi /  B.2.4. Yeterliliklerin sertifikalandırılması ve diploma</vt:lpstr>
      <vt:lpstr>B.2. Programların Yürütülmesi / B.2.4. Yeterliliklerin sertifikalandırılması ve diploma</vt:lpstr>
      <vt:lpstr>B.2. Programların Yürütülmesi / B.2.4. Yeterliliklerin sertifikalandırılması ve diploma</vt:lpstr>
      <vt:lpstr>B.3 Öğrenme Kaynakları ve Akademik Destek Hizmetleri </vt:lpstr>
      <vt:lpstr>B.3 Öğrenme Kaynakları ve Akademik Destek Hizmetleri </vt:lpstr>
      <vt:lpstr>B.3. Öğrenme Kaynakları ve Akademik Destek Hizmetleri /  B.3.1. Öğrenme ortam ve kaynakları</vt:lpstr>
      <vt:lpstr>B.3. Öğrenme Kaynakları ve Akademik Destek Hizmetleri /  B.3.1. Öğrenme ortam ve kaynakları</vt:lpstr>
      <vt:lpstr>B.3. Öğrenme Kaynakları ve Akademik Destek Hizmetleri / B.3.1. Öğrenme ortam ve kaynakları</vt:lpstr>
      <vt:lpstr>B.3. Öğrenme Kaynakları ve Akademik Destek Hizmetleri / B.3.1. Öğrenme ortam ve kaynakları</vt:lpstr>
      <vt:lpstr>B.3. Öğrenme Kaynakları ve Akademik Destek Hizmetleri /  B.3.2. Akademik destek hizmetleri</vt:lpstr>
      <vt:lpstr>B.3. Öğrenme Kaynakları ve Akademik Destek Hizmetleri /  B.3.2. Akademik destek hizmetleri</vt:lpstr>
      <vt:lpstr>B.3. Öğrenme Kaynakları ve Akademik Destek Hizmetleri /  B.3.2. Akademik destek hizmetleri</vt:lpstr>
      <vt:lpstr>B.3. Öğrenme Kaynakları ve Akademik Destek Hizmetleri /  B.3.2. Akademik destek hizmetleri</vt:lpstr>
      <vt:lpstr>B.3. Öğrenme Kaynakları ve Akademik Destek Hizmetleri /  B.3.2. Akademik destek hizmetleri</vt:lpstr>
      <vt:lpstr>B.3. Öğrenme Kaynakları ve Akademik Destek Hizmetleri /  B.3.3. Tesis ve altyapılar</vt:lpstr>
      <vt:lpstr>B.3. Öğrenme Kaynakları ve Akademik Destek Hizmetleri /  B.3.3. Tesis ve altyapılar</vt:lpstr>
      <vt:lpstr>B.3. Öğrenme Kaynakları ve Akademik Destek Hizmetleri /  B.3.4. Dezavantajlı gruplar</vt:lpstr>
      <vt:lpstr>B.3. Öğrenme Kaynakları ve Akademik Destek Hizmetleri /  B.3.4. Dezavantajlı gruplar</vt:lpstr>
      <vt:lpstr>B.3. Öğrenme Kaynakları ve Akademik Destek Hizmetleri /  B.3.4. Dezavantajlı gruplar</vt:lpstr>
      <vt:lpstr>B.3. Öğrenme Kaynakları ve Akademik Destek Hizmetleri /  B.3.5. Sosyal, kültürel, sportif faaliyetler</vt:lpstr>
      <vt:lpstr>B.3. Öğrenme Kaynakları ve Akademik Destek Hizmetleri /  B.3.5. Sosyal, kültürel, sportif faaliyetler</vt:lpstr>
      <vt:lpstr>B.3. Öğrenme Kaynakları ve Akademik Destek Hizmetleri /  B.3.5. Sosyal, kültürel, sportif faaliyetler</vt:lpstr>
      <vt:lpstr>B.3. Öğrenme Kaynakları ve Akademik Destek Hizmetleri /  B.3.5. Sosyal, kültürel, sportif faaliyetler</vt:lpstr>
      <vt:lpstr>B.4 Öğretim Kadrosu </vt:lpstr>
      <vt:lpstr>B.4. Öğretim Kadrosu /  B.4.1. Atama, yükseltme ve görevlendirme kriterleri</vt:lpstr>
      <vt:lpstr>B.4. Öğretim Kadrosu /  B.4.1. Atama, yükseltme ve görevlendirme kriterleri</vt:lpstr>
      <vt:lpstr>B.4. Öğretim Kadrosu /  B.4.1. Atama, yükseltme ve görevlendirme kriterleri</vt:lpstr>
      <vt:lpstr>B.4. Öğretim Kadrosu /  B.4.1. Atama, yükseltme ve görevlendirme kriterleri</vt:lpstr>
      <vt:lpstr>B.4. Öğretim Kadrosu /  B.4.2. Öğretim yetkinlikleri ve gelişimi</vt:lpstr>
      <vt:lpstr>B.4. Öğretim Kadrosu /  B.4.2. Öğretim yetkinlikleri ve gelişimi</vt:lpstr>
      <vt:lpstr>B.4. Öğretim Kadrosu /  B.4.2. Öğretim yetkinlikleri ve gelişimi</vt:lpstr>
      <vt:lpstr>B.4. Öğretim Kadrosu / B.4.3. Eğitim faaliyetlerine yönelik teşvik ve ödüllendirme</vt:lpstr>
      <vt:lpstr>B.4. Öğretim Kadrosu / B.4.3. Eğitim faaliyetlerine yönelik teşvik ve ödüllendirme</vt:lpstr>
      <vt:lpstr>B.4. Öğretim Kadrosu / B.4.3. Eğitim faaliyetlerine yönelik teşvik ve ödüllendirme</vt:lpstr>
      <vt:lpstr>B. EĞİTİM VE ÖĞRETİM</vt:lpstr>
      <vt:lpstr>Eğitim Değerlendirme Anketi</vt:lpstr>
      <vt:lpstr>Katılımınız, katkılarınız ve sabırla dinlediğiniz için teşekkür ederiz.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KURUM İÇ DEĞERLENDİRME RAPORU (KİDR) HAZIRLAMA KILAVUZU- Sürüm 3.0</dc:title>
  <dc:creator>Windows User</dc:creator>
  <cp:lastModifiedBy>TRÜ</cp:lastModifiedBy>
  <cp:revision>295</cp:revision>
  <dcterms:created xsi:type="dcterms:W3CDTF">2022-01-24T19:58:08Z</dcterms:created>
  <dcterms:modified xsi:type="dcterms:W3CDTF">2025-10-08T10:43:12Z</dcterms:modified>
</cp:coreProperties>
</file>